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64" r:id="rId5"/>
  </p:sldMasterIdLst>
  <p:notesMasterIdLst>
    <p:notesMasterId r:id="rId46"/>
  </p:notesMasterIdLst>
  <p:handoutMasterIdLst>
    <p:handoutMasterId r:id="rId47"/>
  </p:handoutMasterIdLst>
  <p:sldIdLst>
    <p:sldId id="256" r:id="rId6"/>
    <p:sldId id="257" r:id="rId7"/>
    <p:sldId id="275" r:id="rId8"/>
    <p:sldId id="258" r:id="rId9"/>
    <p:sldId id="259" r:id="rId10"/>
    <p:sldId id="277" r:id="rId11"/>
    <p:sldId id="278" r:id="rId12"/>
    <p:sldId id="279" r:id="rId13"/>
    <p:sldId id="280" r:id="rId14"/>
    <p:sldId id="281" r:id="rId15"/>
    <p:sldId id="282" r:id="rId16"/>
    <p:sldId id="260" r:id="rId17"/>
    <p:sldId id="285" r:id="rId18"/>
    <p:sldId id="283" r:id="rId19"/>
    <p:sldId id="286" r:id="rId20"/>
    <p:sldId id="287" r:id="rId21"/>
    <p:sldId id="288" r:id="rId22"/>
    <p:sldId id="290" r:id="rId23"/>
    <p:sldId id="291" r:id="rId24"/>
    <p:sldId id="295" r:id="rId25"/>
    <p:sldId id="292" r:id="rId26"/>
    <p:sldId id="293" r:id="rId27"/>
    <p:sldId id="297" r:id="rId28"/>
    <p:sldId id="299" r:id="rId29"/>
    <p:sldId id="294" r:id="rId30"/>
    <p:sldId id="276" r:id="rId31"/>
    <p:sldId id="261" r:id="rId32"/>
    <p:sldId id="262" r:id="rId33"/>
    <p:sldId id="263" r:id="rId34"/>
    <p:sldId id="264" r:id="rId35"/>
    <p:sldId id="265" r:id="rId36"/>
    <p:sldId id="266" r:id="rId37"/>
    <p:sldId id="267" r:id="rId38"/>
    <p:sldId id="268" r:id="rId39"/>
    <p:sldId id="269" r:id="rId40"/>
    <p:sldId id="270" r:id="rId41"/>
    <p:sldId id="271" r:id="rId42"/>
    <p:sldId id="272" r:id="rId43"/>
    <p:sldId id="273" r:id="rId44"/>
    <p:sldId id="274"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fo." id="{BE522E7F-458A-4311-8F44-7D064B9C79E8}">
          <p14:sldIdLst>
            <p14:sldId id="256"/>
          </p14:sldIdLst>
        </p14:section>
        <p14:section name="Background" id="{1FD07E5C-FD5F-4FE2-827A-B645B40CAAC2}">
          <p14:sldIdLst>
            <p14:sldId id="257"/>
            <p14:sldId id="275"/>
            <p14:sldId id="258"/>
            <p14:sldId id="259"/>
            <p14:sldId id="277"/>
            <p14:sldId id="278"/>
            <p14:sldId id="279"/>
            <p14:sldId id="280"/>
            <p14:sldId id="281"/>
            <p14:sldId id="282"/>
            <p14:sldId id="260"/>
            <p14:sldId id="285"/>
            <p14:sldId id="283"/>
            <p14:sldId id="286"/>
            <p14:sldId id="287"/>
            <p14:sldId id="288"/>
            <p14:sldId id="290"/>
            <p14:sldId id="291"/>
            <p14:sldId id="295"/>
            <p14:sldId id="292"/>
            <p14:sldId id="293"/>
            <p14:sldId id="297"/>
            <p14:sldId id="299"/>
          </p14:sldIdLst>
        </p14:section>
        <p14:section name="Examples" id="{FE675565-FECB-48C8-A98C-2C109B821D5B}">
          <p14:sldIdLst>
            <p14:sldId id="294"/>
            <p14:sldId id="276"/>
            <p14:sldId id="261"/>
            <p14:sldId id="262"/>
            <p14:sldId id="263"/>
            <p14:sldId id="264"/>
            <p14:sldId id="265"/>
            <p14:sldId id="266"/>
            <p14:sldId id="267"/>
            <p14:sldId id="268"/>
            <p14:sldId id="269"/>
            <p14:sldId id="270"/>
            <p14:sldId id="271"/>
            <p14:sldId id="272"/>
            <p14:sldId id="273"/>
            <p14:sldId id="274"/>
          </p14:sldIdLst>
        </p14:section>
        <p14:section name="Example Find Max Value" id="{C654F7BF-293F-4B50-83D8-E581377378B1}">
          <p14:sldIdLst/>
        </p14:section>
        <p14:section name="Example 2: Kth Order Statistics" id="{3137EE4A-2D71-4943-AC1C-F31DAAB80D68}">
          <p14:sldIdLst/>
        </p14:section>
        <p14:section name="Finding a Good Pivot" id="{3C2490F4-CAC9-4377-8D37-01065ACC24A1}">
          <p14:sldIdLst/>
        </p14:section>
        <p14:section name="Untitled Section" id="{11A8AD26-32E3-49FE-8438-314F64DF72B9}">
          <p14:sldIdLst/>
        </p14:section>
        <p14:section name="External Animation" id="{A775E91C-7810-4979-B64A-A750EDBACD49}">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Jack Snoeyink" initials="JSS"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06BA"/>
    <a:srgbClr val="FDFDFD"/>
    <a:srgbClr val="F8F8F8"/>
    <a:srgbClr val="FFFFFF"/>
    <a:srgbClr val="EAEAEA"/>
    <a:srgbClr val="DCDCDC"/>
    <a:srgbClr val="D24726"/>
    <a:srgbClr val="FF9B45"/>
    <a:srgbClr val="DD462F"/>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81" autoAdjust="0"/>
    <p:restoredTop sz="94241" autoAdjust="0"/>
  </p:normalViewPr>
  <p:slideViewPr>
    <p:cSldViewPr snapToGrid="0">
      <p:cViewPr varScale="1">
        <p:scale>
          <a:sx n="81" d="100"/>
          <a:sy n="81" d="100"/>
        </p:scale>
        <p:origin x="1118" y="43"/>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12/23/2021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12/23/2021</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latin typeface="Times New Roman" panose="02020603050405020304" pitchFamily="18" charset="0"/>
                <a:cs typeface="Times New Roman" panose="02020603050405020304" pitchFamily="18" charset="0"/>
              </a:rPr>
              <a:t>You can never delete more than you insert. Deletion cost is bound by insert.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latin typeface="Times New Roman" panose="02020603050405020304" pitchFamily="18" charset="0"/>
                <a:cs typeface="Times New Roman" panose="02020603050405020304" pitchFamily="18" charset="0"/>
              </a:rPr>
              <a:t>n∗ is the maximum size of the 2-3 tree during the entire sequence of operations.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latin typeface="Times New Roman" panose="02020603050405020304" pitchFamily="18" charset="0"/>
                <a:cs typeface="Times New Roman" panose="02020603050405020304" pitchFamily="18" charset="0"/>
              </a:rPr>
              <a:t>Later, we will tighten the amortized cost per insert to O(lg n) where n is the current size.</a:t>
            </a:r>
            <a:endParaRPr lang="en-US" sz="12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3244121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latin typeface="Times New Roman" panose="02020603050405020304" pitchFamily="18" charset="0"/>
                <a:cs typeface="Times New Roman" panose="02020603050405020304" pitchFamily="18" charset="0"/>
              </a:rPr>
              <a:t>the table is half full again after any resize (doubling or shrinking). </a:t>
            </a:r>
          </a:p>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16</a:t>
            </a:fld>
            <a:endParaRPr lang="en-US" dirty="0"/>
          </a:p>
        </p:txBody>
      </p:sp>
    </p:spTree>
    <p:extLst>
      <p:ext uri="{BB962C8B-B14F-4D97-AF65-F5344CB8AC3E}">
        <p14:creationId xmlns:p14="http://schemas.microsoft.com/office/powerpoint/2010/main" val="1220353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dirty="0">
                <a:latin typeface="Times New Roman" panose="02020603050405020304" pitchFamily="18" charset="0"/>
                <a:cs typeface="Times New Roman" panose="02020603050405020304" pitchFamily="18" charset="0"/>
              </a:rPr>
              <a:t>But sometimes one is more intuitive than the other.</a:t>
            </a:r>
          </a:p>
          <a:p>
            <a:r>
              <a:rPr lang="en-CA" sz="1200" dirty="0">
                <a:latin typeface="Times New Roman" panose="02020603050405020304" pitchFamily="18" charset="0"/>
                <a:cs typeface="Times New Roman" panose="02020603050405020304" pitchFamily="18" charset="0"/>
              </a:rPr>
              <a:t>ACC: Bank </a:t>
            </a:r>
            <a:r>
              <a:rPr lang="en-CA" sz="1200" dirty="0" err="1">
                <a:latin typeface="Times New Roman" panose="02020603050405020304" pitchFamily="18" charset="0"/>
                <a:cs typeface="Times New Roman" panose="02020603050405020304" pitchFamily="18" charset="0"/>
              </a:rPr>
              <a:t>balnce</a:t>
            </a:r>
            <a:r>
              <a:rPr lang="en-CA" sz="1200" dirty="0">
                <a:latin typeface="Times New Roman" panose="02020603050405020304" pitchFamily="18" charset="0"/>
                <a:cs typeface="Times New Roman" panose="02020603050405020304" pitchFamily="18" charset="0"/>
              </a:rPr>
              <a:t> of a particular state depends on previous state</a:t>
            </a:r>
          </a:p>
          <a:p>
            <a:r>
              <a:rPr lang="en-CA" sz="1200" dirty="0">
                <a:latin typeface="Times New Roman" panose="02020603050405020304" pitchFamily="18" charset="0"/>
                <a:cs typeface="Times New Roman" panose="02020603050405020304" pitchFamily="18" charset="0"/>
              </a:rPr>
              <a:t>POT: can be used to independently derive the potential at any state</a:t>
            </a:r>
          </a:p>
          <a:p>
            <a:r>
              <a:rPr lang="en-CA" sz="1200" dirty="0">
                <a:latin typeface="Times New Roman" panose="02020603050405020304" pitchFamily="18" charset="0"/>
                <a:cs typeface="Times New Roman" panose="02020603050405020304" pitchFamily="18" charset="0"/>
              </a:rPr>
              <a:t>Finding the potential function is the tricky part</a:t>
            </a:r>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21</a:t>
            </a:fld>
            <a:endParaRPr lang="en-US" dirty="0"/>
          </a:p>
        </p:txBody>
      </p:sp>
    </p:spTree>
    <p:extLst>
      <p:ext uri="{BB962C8B-B14F-4D97-AF65-F5344CB8AC3E}">
        <p14:creationId xmlns:p14="http://schemas.microsoft.com/office/powerpoint/2010/main" val="1543237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22</a:t>
            </a:fld>
            <a:endParaRPr lang="en-US" dirty="0"/>
          </a:p>
        </p:txBody>
      </p:sp>
    </p:spTree>
    <p:extLst>
      <p:ext uri="{BB962C8B-B14F-4D97-AF65-F5344CB8AC3E}">
        <p14:creationId xmlns:p14="http://schemas.microsoft.com/office/powerpoint/2010/main" val="442209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23</a:t>
            </a:fld>
            <a:endParaRPr lang="en-US" dirty="0"/>
          </a:p>
        </p:txBody>
      </p:sp>
    </p:spTree>
    <p:extLst>
      <p:ext uri="{BB962C8B-B14F-4D97-AF65-F5344CB8AC3E}">
        <p14:creationId xmlns:p14="http://schemas.microsoft.com/office/powerpoint/2010/main" val="1065460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24</a:t>
            </a:fld>
            <a:endParaRPr lang="en-US" dirty="0"/>
          </a:p>
        </p:txBody>
      </p:sp>
    </p:spTree>
    <p:extLst>
      <p:ext uri="{BB962C8B-B14F-4D97-AF65-F5344CB8AC3E}">
        <p14:creationId xmlns:p14="http://schemas.microsoft.com/office/powerpoint/2010/main" val="1577631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191213" y="262785"/>
            <a:ext cx="8761576"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p:nvPr>
        </p:nvSpPr>
        <p:spPr>
          <a:xfrm>
            <a:off x="398027" y="522934"/>
            <a:ext cx="8497589" cy="707981"/>
          </a:xfrm>
        </p:spPr>
        <p:txBody>
          <a:bodyPr>
            <a:noAutofit/>
          </a:bodyPr>
          <a:lstStyle>
            <a:lvl1pPr>
              <a:defRPr sz="3300">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192024" y="265177"/>
            <a:ext cx="8762287"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a:cxnSpLocks/>
          </p:cNvCxnSpPr>
          <p:nvPr userDrawn="1"/>
        </p:nvCxnSpPr>
        <p:spPr>
          <a:xfrm>
            <a:off x="390906" y="1196392"/>
            <a:ext cx="829976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5" y="448056"/>
            <a:ext cx="8155218" cy="640080"/>
          </a:xfrm>
        </p:spPr>
        <p:txBody>
          <a:bodyPr anchor="b" anchorCtr="0">
            <a:normAutofit/>
          </a:bodyPr>
          <a:lstStyle>
            <a:lvl1pPr>
              <a:defRPr sz="2700">
                <a:solidFill>
                  <a:schemeClr val="bg2">
                    <a:lumMod val="25000"/>
                  </a:schemeClr>
                </a:solidFill>
              </a:defRPr>
            </a:lvl1pPr>
          </a:lstStyle>
          <a:p>
            <a:r>
              <a:rPr lang="en-US" dirty="0"/>
              <a:t>Click to edit Master title style</a:t>
            </a:r>
          </a:p>
        </p:txBody>
      </p:sp>
      <p:sp>
        <p:nvSpPr>
          <p:cNvPr id="3" name="Content Placeholder 2"/>
          <p:cNvSpPr>
            <a:spLocks noGrp="1"/>
          </p:cNvSpPr>
          <p:nvPr>
            <p:ph sz="quarter" idx="10"/>
          </p:nvPr>
        </p:nvSpPr>
        <p:spPr>
          <a:xfrm>
            <a:off x="404622" y="1435608"/>
            <a:ext cx="3611264" cy="4560739"/>
          </a:xfrm>
        </p:spPr>
        <p:txBody>
          <a:bodyPr vert="horz" lIns="91440" tIns="45720" rIns="91440" bIns="45720" rtlCol="0">
            <a:normAutofit/>
          </a:bodyPr>
          <a:lstStyle>
            <a:lvl1pPr>
              <a:defRPr lang="en-US" sz="1800" smtClean="0">
                <a:solidFill>
                  <a:schemeClr val="tx1">
                    <a:lumMod val="75000"/>
                    <a:lumOff val="25000"/>
                  </a:schemeClr>
                </a:solidFill>
              </a:defRPr>
            </a:lvl1pPr>
            <a:lvl2pPr>
              <a:defRPr lang="en-US" sz="1800" smtClean="0">
                <a:solidFill>
                  <a:schemeClr val="tx1">
                    <a:lumMod val="75000"/>
                    <a:lumOff val="25000"/>
                  </a:schemeClr>
                </a:solidFill>
              </a:defRPr>
            </a:lvl2pPr>
            <a:lvl3pPr>
              <a:defRPr lang="en-US" sz="1800" smtClean="0">
                <a:solidFill>
                  <a:schemeClr val="tx1">
                    <a:lumMod val="75000"/>
                    <a:lumOff val="25000"/>
                  </a:schemeClr>
                </a:solidFill>
              </a:defRPr>
            </a:lvl3pPr>
            <a:lvl4pPr>
              <a:defRPr lang="en-US" sz="1800" smtClean="0">
                <a:solidFill>
                  <a:schemeClr val="tx1">
                    <a:lumMod val="75000"/>
                    <a:lumOff val="25000"/>
                  </a:schemeClr>
                </a:solidFill>
              </a:defRPr>
            </a:lvl4pPr>
            <a:lvl5pPr>
              <a:defRPr lang="en-US" sz="18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6203953"/>
            <a:ext cx="2457450" cy="365125"/>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12/23/2021</a:t>
            </a:fld>
            <a:endParaRPr lang="en-US" dirty="0"/>
          </a:p>
        </p:txBody>
      </p:sp>
      <p:sp>
        <p:nvSpPr>
          <p:cNvPr id="7" name="Footer Placeholder 4"/>
          <p:cNvSpPr>
            <a:spLocks noGrp="1"/>
          </p:cNvSpPr>
          <p:nvPr>
            <p:ph type="ftr" sz="quarter" idx="3"/>
          </p:nvPr>
        </p:nvSpPr>
        <p:spPr>
          <a:xfrm>
            <a:off x="3486150" y="6203953"/>
            <a:ext cx="2171700" cy="365125"/>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6203953"/>
            <a:ext cx="2457450" cy="365125"/>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191214" y="262785"/>
            <a:ext cx="8762287"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Rectangle 9"/>
          <p:cNvSpPr/>
          <p:nvPr userDrawn="1"/>
        </p:nvSpPr>
        <p:spPr bwMode="blackWhite">
          <a:xfrm>
            <a:off x="191212" y="262784"/>
            <a:ext cx="8761576" cy="928115"/>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p:nvPr>
        </p:nvSpPr>
        <p:spPr>
          <a:xfrm>
            <a:off x="263769" y="406800"/>
            <a:ext cx="8530912" cy="640080"/>
          </a:xfrm>
        </p:spPr>
        <p:txBody>
          <a:bodyPr>
            <a:normAutofit/>
          </a:bodyPr>
          <a:lstStyle>
            <a:lvl1pPr>
              <a:defRPr sz="2700">
                <a:solidFill>
                  <a:schemeClr val="bg1"/>
                </a:solidFill>
              </a:defRPr>
            </a:lvl1pPr>
          </a:lstStyle>
          <a:p>
            <a:r>
              <a:rPr lang="en-US" dirty="0"/>
              <a:t>Click to edit Master title style</a:t>
            </a:r>
          </a:p>
        </p:txBody>
      </p:sp>
      <p:sp>
        <p:nvSpPr>
          <p:cNvPr id="7" name="Content Placeholder 6"/>
          <p:cNvSpPr>
            <a:spLocks noGrp="1"/>
          </p:cNvSpPr>
          <p:nvPr>
            <p:ph sz="quarter" idx="13"/>
          </p:nvPr>
        </p:nvSpPr>
        <p:spPr>
          <a:xfrm>
            <a:off x="279336" y="1266092"/>
            <a:ext cx="8548165" cy="5271868"/>
          </a:xfrm>
        </p:spPr>
        <p:txBody>
          <a:bodyPr vert="horz" lIns="91440" tIns="45720" rIns="91440" bIns="45720" rtlCol="0">
            <a:normAutofit/>
          </a:bodyPr>
          <a:lstStyle>
            <a:lvl1pPr>
              <a:defRPr lang="en-US" sz="1800" smtClean="0">
                <a:solidFill>
                  <a:schemeClr val="tx1">
                    <a:lumMod val="75000"/>
                    <a:lumOff val="25000"/>
                  </a:schemeClr>
                </a:solidFill>
                <a:latin typeface="+mj-lt"/>
              </a:defRPr>
            </a:lvl1pPr>
            <a:lvl2pPr>
              <a:defRPr lang="en-US" sz="1800" dirty="0" smtClean="0">
                <a:solidFill>
                  <a:schemeClr val="tx1">
                    <a:lumMod val="75000"/>
                    <a:lumOff val="25000"/>
                  </a:schemeClr>
                </a:solidFill>
              </a:defRPr>
            </a:lvl2pPr>
            <a:lvl3pPr>
              <a:defRPr lang="en-US" sz="1800" dirty="0" smtClean="0">
                <a:solidFill>
                  <a:schemeClr val="tx1">
                    <a:lumMod val="75000"/>
                    <a:lumOff val="25000"/>
                  </a:schemeClr>
                </a:solidFill>
              </a:defRPr>
            </a:lvl3pPr>
            <a:lvl4pPr>
              <a:defRPr lang="en-US" sz="1800" dirty="0" smtClean="0">
                <a:solidFill>
                  <a:schemeClr val="tx1">
                    <a:lumMod val="75000"/>
                    <a:lumOff val="25000"/>
                  </a:schemeClr>
                </a:solidFill>
              </a:defRPr>
            </a:lvl4pPr>
            <a:lvl5pPr>
              <a:defRPr lang="en-US" sz="1800" dirty="0">
                <a:solidFill>
                  <a:schemeClr val="tx1">
                    <a:lumMod val="75000"/>
                    <a:lumOff val="25000"/>
                  </a:schemeClr>
                </a:solidFill>
              </a:defRPr>
            </a:lvl5pPr>
          </a:lstStyle>
          <a:p>
            <a:pPr marL="0" lvl="0" indent="0">
              <a:lnSpc>
                <a:spcPct val="150000"/>
              </a:lnSpc>
              <a:spcBef>
                <a:spcPts val="750"/>
              </a:spcBef>
              <a:spcAft>
                <a:spcPts val="900"/>
              </a:spcAft>
              <a:buNone/>
            </a:pPr>
            <a:r>
              <a:rPr lang="en-US" dirty="0"/>
              <a:t>Click to edit Master text styles</a:t>
            </a:r>
          </a:p>
          <a:p>
            <a:pPr marL="0" lvl="1" indent="0">
              <a:lnSpc>
                <a:spcPct val="150000"/>
              </a:lnSpc>
              <a:spcBef>
                <a:spcPts val="750"/>
              </a:spcBef>
              <a:spcAft>
                <a:spcPts val="900"/>
              </a:spcAft>
              <a:buNone/>
            </a:pPr>
            <a:r>
              <a:rPr lang="en-US" dirty="0"/>
              <a:t>Second level</a:t>
            </a:r>
          </a:p>
          <a:p>
            <a:pPr marL="0" lvl="2" indent="0">
              <a:lnSpc>
                <a:spcPct val="150000"/>
              </a:lnSpc>
              <a:spcBef>
                <a:spcPts val="750"/>
              </a:spcBef>
              <a:spcAft>
                <a:spcPts val="900"/>
              </a:spcAft>
              <a:buNone/>
            </a:pPr>
            <a:r>
              <a:rPr lang="en-US" dirty="0"/>
              <a:t>Third level</a:t>
            </a:r>
          </a:p>
          <a:p>
            <a:pPr marL="0" lvl="3" indent="0">
              <a:lnSpc>
                <a:spcPct val="150000"/>
              </a:lnSpc>
              <a:spcBef>
                <a:spcPts val="750"/>
              </a:spcBef>
              <a:spcAft>
                <a:spcPts val="900"/>
              </a:spcAft>
              <a:buNone/>
            </a:pPr>
            <a:r>
              <a:rPr lang="en-US" dirty="0"/>
              <a:t>Fourth level</a:t>
            </a:r>
          </a:p>
          <a:p>
            <a:pPr marL="0" lvl="4" indent="0">
              <a:lnSpc>
                <a:spcPct val="150000"/>
              </a:lnSpc>
              <a:spcBef>
                <a:spcPts val="750"/>
              </a:spcBef>
              <a:spcAft>
                <a:spcPts val="900"/>
              </a:spcAft>
              <a:buNone/>
            </a:pPr>
            <a:r>
              <a:rPr lang="en-US" dirty="0"/>
              <a:t>Fifth level</a:t>
            </a:r>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1"/>
            <a:ext cx="7772401" cy="276999"/>
          </a:xfrm>
          <a:prstGeom prst="rect">
            <a:avLst/>
          </a:prstGeom>
        </p:spPr>
        <p:txBody>
          <a:bodyPr/>
          <a:lstStyle>
            <a:lvl1pPr>
              <a:defRPr/>
            </a:lvl1pPr>
          </a:lstStyle>
          <a:p>
            <a:endParaRPr/>
          </a:p>
        </p:txBody>
      </p:sp>
      <p:sp>
        <p:nvSpPr>
          <p:cNvPr id="3" name="Holder 3"/>
          <p:cNvSpPr>
            <a:spLocks noGrp="1"/>
          </p:cNvSpPr>
          <p:nvPr>
            <p:ph type="subTitle" idx="4"/>
          </p:nvPr>
        </p:nvSpPr>
        <p:spPr>
          <a:xfrm>
            <a:off x="1371601" y="3840483"/>
            <a:ext cx="6400800" cy="276999"/>
          </a:xfrm>
          <a:prstGeom prst="rect">
            <a:avLst/>
          </a:prstGeom>
        </p:spPr>
        <p:txBody>
          <a:bodyPr/>
          <a:lstStyle>
            <a:lvl1pPr>
              <a:defRPr/>
            </a:lvl1pPr>
          </a:lstStyle>
          <a:p>
            <a:endParaRPr/>
          </a:p>
        </p:txBody>
      </p:sp>
    </p:spTree>
    <p:extLst>
      <p:ext uri="{BB962C8B-B14F-4D97-AF65-F5344CB8AC3E}">
        <p14:creationId xmlns:p14="http://schemas.microsoft.com/office/powerpoint/2010/main" val="2754069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89024" y="118661"/>
            <a:ext cx="8765946" cy="548915"/>
          </a:xfrm>
        </p:spPr>
        <p:txBody>
          <a:bodyPr/>
          <a:lstStyle>
            <a:lvl1pPr>
              <a:defRPr sz="3567" b="1" i="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endParaRPr dirty="0"/>
          </a:p>
        </p:txBody>
      </p:sp>
      <p:sp>
        <p:nvSpPr>
          <p:cNvPr id="3" name="Holder 3"/>
          <p:cNvSpPr>
            <a:spLocks noGrp="1"/>
          </p:cNvSpPr>
          <p:nvPr>
            <p:ph type="body" idx="1"/>
          </p:nvPr>
        </p:nvSpPr>
        <p:spPr>
          <a:xfrm>
            <a:off x="189024" y="1163974"/>
            <a:ext cx="8765946" cy="487924"/>
          </a:xfrm>
        </p:spPr>
        <p:txBody>
          <a:bodyPr/>
          <a:lstStyle>
            <a:lvl1pPr>
              <a:defRPr sz="3170" b="0" i="0">
                <a:solidFill>
                  <a:schemeClr val="tx1"/>
                </a:solidFill>
                <a:latin typeface="Times New Roman" panose="02020603050405020304" pitchFamily="18" charset="0"/>
                <a:cs typeface="Times New Roman" panose="02020603050405020304" pitchFamily="18" charset="0"/>
              </a:defRPr>
            </a:lvl1pPr>
          </a:lstStyle>
          <a:p>
            <a:endParaRPr dirty="0"/>
          </a:p>
        </p:txBody>
      </p:sp>
    </p:spTree>
    <p:extLst>
      <p:ext uri="{BB962C8B-B14F-4D97-AF65-F5344CB8AC3E}">
        <p14:creationId xmlns:p14="http://schemas.microsoft.com/office/powerpoint/2010/main" val="62648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88731" y="119544"/>
            <a:ext cx="8766539" cy="426912"/>
          </a:xfrm>
        </p:spPr>
        <p:txBody>
          <a:bodyPr/>
          <a:lstStyle>
            <a:lvl1pPr>
              <a:defRPr sz="2774" b="0" i="0">
                <a:solidFill>
                  <a:schemeClr val="tx1"/>
                </a:solidFill>
                <a:latin typeface="Tahoma"/>
                <a:cs typeface="Tahoma"/>
              </a:defRPr>
            </a:lvl1pPr>
          </a:lstStyle>
          <a:p>
            <a:endParaRPr/>
          </a:p>
        </p:txBody>
      </p:sp>
      <p:sp>
        <p:nvSpPr>
          <p:cNvPr id="3" name="Holder 3"/>
          <p:cNvSpPr>
            <a:spLocks noGrp="1"/>
          </p:cNvSpPr>
          <p:nvPr>
            <p:ph sz="half" idx="2"/>
          </p:nvPr>
        </p:nvSpPr>
        <p:spPr>
          <a:xfrm>
            <a:off x="457203" y="1577342"/>
            <a:ext cx="3977639" cy="276999"/>
          </a:xfrm>
          <a:prstGeom prst="rect">
            <a:avLst/>
          </a:prstGeom>
        </p:spPr>
        <p:txBody>
          <a:bodyPr/>
          <a:lstStyle>
            <a:lvl1pPr>
              <a:defRPr/>
            </a:lvl1pPr>
          </a:lstStyle>
          <a:p>
            <a:endParaRPr/>
          </a:p>
        </p:txBody>
      </p:sp>
      <p:sp>
        <p:nvSpPr>
          <p:cNvPr id="4" name="Holder 4"/>
          <p:cNvSpPr>
            <a:spLocks noGrp="1"/>
          </p:cNvSpPr>
          <p:nvPr>
            <p:ph sz="half" idx="3"/>
          </p:nvPr>
        </p:nvSpPr>
        <p:spPr>
          <a:xfrm>
            <a:off x="4709160" y="1577342"/>
            <a:ext cx="3977639" cy="276999"/>
          </a:xfrm>
          <a:prstGeom prst="rect">
            <a:avLst/>
          </a:prstGeom>
        </p:spPr>
        <p:txBody>
          <a:bodyPr/>
          <a:lstStyle>
            <a:lvl1pPr>
              <a:defRPr/>
            </a:lvl1pPr>
          </a:lstStyle>
          <a:p>
            <a:endParaRPr/>
          </a:p>
        </p:txBody>
      </p:sp>
    </p:spTree>
    <p:extLst>
      <p:ext uri="{BB962C8B-B14F-4D97-AF65-F5344CB8AC3E}">
        <p14:creationId xmlns:p14="http://schemas.microsoft.com/office/powerpoint/2010/main" val="1281566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88731" y="119544"/>
            <a:ext cx="8766539" cy="426912"/>
          </a:xfrm>
        </p:spPr>
        <p:txBody>
          <a:bodyPr/>
          <a:lstStyle>
            <a:lvl1pPr>
              <a:defRPr sz="2774" b="0" i="0">
                <a:solidFill>
                  <a:schemeClr val="tx1"/>
                </a:solidFill>
                <a:latin typeface="Tahoma"/>
                <a:cs typeface="Tahoma"/>
              </a:defRPr>
            </a:lvl1pPr>
          </a:lstStyle>
          <a:p>
            <a:endParaRPr/>
          </a:p>
        </p:txBody>
      </p:sp>
    </p:spTree>
    <p:extLst>
      <p:ext uri="{BB962C8B-B14F-4D97-AF65-F5344CB8AC3E}">
        <p14:creationId xmlns:p14="http://schemas.microsoft.com/office/powerpoint/2010/main" val="259113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08378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85430" y="265177"/>
            <a:ext cx="8762287"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sp>
        <p:nvSpPr>
          <p:cNvPr id="2" name="Title Placeholder 1"/>
          <p:cNvSpPr>
            <a:spLocks noGrp="1"/>
          </p:cNvSpPr>
          <p:nvPr>
            <p:ph type="title"/>
          </p:nvPr>
        </p:nvSpPr>
        <p:spPr>
          <a:xfrm>
            <a:off x="404622" y="355881"/>
            <a:ext cx="8497589" cy="707981"/>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p:cNvSpPr>
            <a:spLocks noGrp="1"/>
          </p:cNvSpPr>
          <p:nvPr>
            <p:ph type="body" idx="1"/>
          </p:nvPr>
        </p:nvSpPr>
        <p:spPr>
          <a:xfrm>
            <a:off x="404622" y="1435608"/>
            <a:ext cx="3312414"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04622" y="6203953"/>
            <a:ext cx="2457450" cy="365125"/>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12/23/2021</a:t>
            </a:fld>
            <a:endParaRPr lang="en-US" dirty="0"/>
          </a:p>
        </p:txBody>
      </p:sp>
      <p:sp>
        <p:nvSpPr>
          <p:cNvPr id="5" name="Footer Placeholder 4"/>
          <p:cNvSpPr>
            <a:spLocks noGrp="1"/>
          </p:cNvSpPr>
          <p:nvPr>
            <p:ph type="ftr" sz="quarter" idx="3"/>
          </p:nvPr>
        </p:nvSpPr>
        <p:spPr>
          <a:xfrm>
            <a:off x="3486150" y="6203953"/>
            <a:ext cx="2171700" cy="365125"/>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281928" y="6203953"/>
            <a:ext cx="2457450" cy="365125"/>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a:cxnSpLocks/>
          </p:cNvCxnSpPr>
          <p:nvPr userDrawn="1"/>
        </p:nvCxnSpPr>
        <p:spPr>
          <a:xfrm>
            <a:off x="243988" y="1170016"/>
            <a:ext cx="8645036"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685800" rtl="0" eaLnBrk="1" latinLnBrk="0" hangingPunct="1">
        <a:spcBef>
          <a:spcPct val="0"/>
        </a:spcBef>
        <a:buNone/>
        <a:defRPr sz="2700" b="1" kern="1200">
          <a:solidFill>
            <a:schemeClr val="tx1"/>
          </a:solidFill>
          <a:latin typeface="+mj-lt"/>
          <a:ea typeface="+mj-ea"/>
          <a:cs typeface="+mj-cs"/>
        </a:defRPr>
      </a:lvl1pPr>
    </p:titleStyle>
    <p:bodyStyle>
      <a:lvl1pPr marL="0" indent="0" algn="l" defTabSz="685800" rtl="0" eaLnBrk="1" latinLnBrk="0" hangingPunct="1">
        <a:lnSpc>
          <a:spcPct val="150000"/>
        </a:lnSpc>
        <a:spcBef>
          <a:spcPts val="750"/>
        </a:spcBef>
        <a:spcAft>
          <a:spcPts val="900"/>
        </a:spcAft>
        <a:buFontTx/>
        <a:buNone/>
        <a:defRPr lang="en-US" sz="900" kern="1200" dirty="0">
          <a:solidFill>
            <a:schemeClr val="tx1"/>
          </a:solidFill>
          <a:latin typeface="+mn-lt"/>
          <a:ea typeface="+mn-ea"/>
          <a:cs typeface="+mn-cs"/>
        </a:defRPr>
      </a:lvl1pPr>
      <a:lvl2pPr marL="1714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a:solidFill>
            <a:schemeClr val="tx1"/>
          </a:solidFill>
          <a:latin typeface="+mn-lt"/>
          <a:ea typeface="+mn-ea"/>
          <a:cs typeface="+mn-cs"/>
        </a:defRPr>
      </a:lvl2pPr>
      <a:lvl3pPr marL="5143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a:solidFill>
            <a:schemeClr val="tx1"/>
          </a:solidFill>
          <a:latin typeface="+mn-lt"/>
          <a:ea typeface="+mn-ea"/>
          <a:cs typeface="+mn-cs"/>
        </a:defRPr>
      </a:lvl3pPr>
      <a:lvl4pPr marL="8572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4pPr>
      <a:lvl5pPr marL="12001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5pPr>
      <a:lvl6pPr marL="15430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6pPr>
      <a:lvl7pPr marL="18859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7pPr>
      <a:lvl8pPr marL="22288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8pPr>
      <a:lvl9pPr marL="2571750" indent="-171450" algn="l" defTabSz="685800" rtl="0" eaLnBrk="1" latinLnBrk="0" hangingPunct="1">
        <a:lnSpc>
          <a:spcPct val="90000"/>
        </a:lnSpc>
        <a:spcBef>
          <a:spcPct val="30000"/>
        </a:spcBef>
        <a:buFont typeface="Arial" panose="020B0604020202020204" pitchFamily="34" charset="0"/>
        <a:buNone/>
        <a:defRPr sz="9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Holder 2">
            <a:extLst>
              <a:ext uri="{FF2B5EF4-FFF2-40B4-BE49-F238E27FC236}">
                <a16:creationId xmlns:a16="http://schemas.microsoft.com/office/drawing/2014/main" id="{F9026A91-1236-4FD3-A1D8-B1C0218D4587}"/>
              </a:ext>
            </a:extLst>
          </p:cNvPr>
          <p:cNvSpPr>
            <a:spLocks noGrp="1" noChangeArrowheads="1"/>
          </p:cNvSpPr>
          <p:nvPr>
            <p:ph type="title"/>
          </p:nvPr>
        </p:nvSpPr>
        <p:spPr bwMode="auto">
          <a:xfrm>
            <a:off x="188731" y="119544"/>
            <a:ext cx="876653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1027" name="Holder 3">
            <a:extLst>
              <a:ext uri="{FF2B5EF4-FFF2-40B4-BE49-F238E27FC236}">
                <a16:creationId xmlns:a16="http://schemas.microsoft.com/office/drawing/2014/main" id="{CD915E66-AEFC-4D5A-86CC-DC35D20E40D3}"/>
              </a:ext>
            </a:extLst>
          </p:cNvPr>
          <p:cNvSpPr>
            <a:spLocks noGrp="1" noChangeArrowheads="1"/>
          </p:cNvSpPr>
          <p:nvPr>
            <p:ph type="body" idx="1"/>
          </p:nvPr>
        </p:nvSpPr>
        <p:spPr bwMode="auto">
          <a:xfrm>
            <a:off x="698303" y="2985434"/>
            <a:ext cx="74485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Tree>
    <p:extLst>
      <p:ext uri="{BB962C8B-B14F-4D97-AF65-F5344CB8AC3E}">
        <p14:creationId xmlns:p14="http://schemas.microsoft.com/office/powerpoint/2010/main" val="291162134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txStyles>
    <p:titleStyle>
      <a:lvl1pPr algn="ctr" rtl="0" eaLnBrk="0" fontAlgn="base" hangingPunct="0">
        <a:spcBef>
          <a:spcPct val="0"/>
        </a:spcBef>
        <a:spcAft>
          <a:spcPct val="0"/>
        </a:spcAft>
        <a:defRPr>
          <a:solidFill>
            <a:schemeClr val="tx2"/>
          </a:solidFill>
          <a:latin typeface="+mj-lt"/>
          <a:ea typeface="+mj-ea"/>
          <a:cs typeface="+mj-cs"/>
        </a:defRPr>
      </a:lvl1pPr>
      <a:lvl2pPr algn="ctr" rtl="0" eaLnBrk="0" fontAlgn="base" hangingPunct="0">
        <a:spcBef>
          <a:spcPct val="0"/>
        </a:spcBef>
        <a:spcAft>
          <a:spcPct val="0"/>
        </a:spcAft>
        <a:defRPr>
          <a:solidFill>
            <a:schemeClr val="tx2"/>
          </a:solidFill>
          <a:latin typeface="Calibri" panose="020F0502020204030204" pitchFamily="34" charset="0"/>
        </a:defRPr>
      </a:lvl2pPr>
      <a:lvl3pPr algn="ctr" rtl="0" eaLnBrk="0" fontAlgn="base" hangingPunct="0">
        <a:spcBef>
          <a:spcPct val="0"/>
        </a:spcBef>
        <a:spcAft>
          <a:spcPct val="0"/>
        </a:spcAft>
        <a:defRPr>
          <a:solidFill>
            <a:schemeClr val="tx2"/>
          </a:solidFill>
          <a:latin typeface="Calibri" panose="020F0502020204030204" pitchFamily="34" charset="0"/>
        </a:defRPr>
      </a:lvl3pPr>
      <a:lvl4pPr algn="ctr" rtl="0" eaLnBrk="0" fontAlgn="base" hangingPunct="0">
        <a:spcBef>
          <a:spcPct val="0"/>
        </a:spcBef>
        <a:spcAft>
          <a:spcPct val="0"/>
        </a:spcAft>
        <a:defRPr>
          <a:solidFill>
            <a:schemeClr val="tx2"/>
          </a:solidFill>
          <a:latin typeface="Calibri" panose="020F0502020204030204" pitchFamily="34" charset="0"/>
        </a:defRPr>
      </a:lvl4pPr>
      <a:lvl5pPr algn="ctr" rtl="0" eaLnBrk="0" fontAlgn="base" hangingPunct="0">
        <a:spcBef>
          <a:spcPct val="0"/>
        </a:spcBef>
        <a:spcAft>
          <a:spcPct val="0"/>
        </a:spcAft>
        <a:defRPr>
          <a:solidFill>
            <a:schemeClr val="tx2"/>
          </a:solidFill>
          <a:latin typeface="Calibri" panose="020F0502020204030204" pitchFamily="34" charset="0"/>
        </a:defRPr>
      </a:lvl5pPr>
      <a:lvl6pPr marL="905896" algn="ctr" rtl="0" eaLnBrk="0" fontAlgn="base" hangingPunct="0">
        <a:spcBef>
          <a:spcPct val="0"/>
        </a:spcBef>
        <a:spcAft>
          <a:spcPct val="0"/>
        </a:spcAft>
        <a:defRPr>
          <a:solidFill>
            <a:schemeClr val="tx2"/>
          </a:solidFill>
          <a:latin typeface="Calibri" panose="020F0502020204030204" pitchFamily="34" charset="0"/>
        </a:defRPr>
      </a:lvl6pPr>
      <a:lvl7pPr marL="1811792" algn="ctr" rtl="0" eaLnBrk="0" fontAlgn="base" hangingPunct="0">
        <a:spcBef>
          <a:spcPct val="0"/>
        </a:spcBef>
        <a:spcAft>
          <a:spcPct val="0"/>
        </a:spcAft>
        <a:defRPr>
          <a:solidFill>
            <a:schemeClr val="tx2"/>
          </a:solidFill>
          <a:latin typeface="Calibri" panose="020F0502020204030204" pitchFamily="34" charset="0"/>
        </a:defRPr>
      </a:lvl7pPr>
      <a:lvl8pPr marL="2717688" algn="ctr" rtl="0" eaLnBrk="0" fontAlgn="base" hangingPunct="0">
        <a:spcBef>
          <a:spcPct val="0"/>
        </a:spcBef>
        <a:spcAft>
          <a:spcPct val="0"/>
        </a:spcAft>
        <a:defRPr>
          <a:solidFill>
            <a:schemeClr val="tx2"/>
          </a:solidFill>
          <a:latin typeface="Calibri" panose="020F0502020204030204" pitchFamily="34" charset="0"/>
        </a:defRPr>
      </a:lvl8pPr>
      <a:lvl9pPr marL="3623584" algn="ctr" rtl="0" eaLnBrk="0" fontAlgn="base" hangingPunct="0">
        <a:spcBef>
          <a:spcPct val="0"/>
        </a:spcBef>
        <a:spcAft>
          <a:spcPct val="0"/>
        </a:spcAft>
        <a:defRPr>
          <a:solidFill>
            <a:schemeClr val="tx2"/>
          </a:solidFill>
          <a:latin typeface="Calibri" panose="020F0502020204030204" pitchFamily="34" charset="0"/>
        </a:defRPr>
      </a:lvl9pPr>
    </p:titleStyle>
    <p:bodyStyle>
      <a:lvl1pPr algn="l" rtl="0" eaLnBrk="0" fontAlgn="base" hangingPunct="0">
        <a:spcBef>
          <a:spcPct val="20000"/>
        </a:spcBef>
        <a:spcAft>
          <a:spcPct val="0"/>
        </a:spcAft>
        <a:defRPr>
          <a:solidFill>
            <a:schemeClr val="tx1"/>
          </a:solidFill>
          <a:latin typeface="+mn-lt"/>
          <a:ea typeface="+mn-ea"/>
          <a:cs typeface="+mn-cs"/>
        </a:defRPr>
      </a:lvl1pPr>
      <a:lvl2pPr marL="905896" algn="l" rtl="0" eaLnBrk="0" fontAlgn="base" hangingPunct="0">
        <a:spcBef>
          <a:spcPct val="20000"/>
        </a:spcBef>
        <a:spcAft>
          <a:spcPct val="0"/>
        </a:spcAft>
        <a:defRPr>
          <a:solidFill>
            <a:schemeClr val="tx1"/>
          </a:solidFill>
          <a:latin typeface="+mn-lt"/>
          <a:ea typeface="+mn-ea"/>
          <a:cs typeface="+mn-cs"/>
        </a:defRPr>
      </a:lvl2pPr>
      <a:lvl3pPr marL="1811792" algn="l" rtl="0" eaLnBrk="0" fontAlgn="base" hangingPunct="0">
        <a:spcBef>
          <a:spcPct val="20000"/>
        </a:spcBef>
        <a:spcAft>
          <a:spcPct val="0"/>
        </a:spcAft>
        <a:defRPr>
          <a:solidFill>
            <a:schemeClr val="tx1"/>
          </a:solidFill>
          <a:latin typeface="+mn-lt"/>
          <a:ea typeface="+mn-ea"/>
          <a:cs typeface="+mn-cs"/>
        </a:defRPr>
      </a:lvl3pPr>
      <a:lvl4pPr marL="2717688" algn="l" rtl="0" eaLnBrk="0" fontAlgn="base" hangingPunct="0">
        <a:spcBef>
          <a:spcPct val="20000"/>
        </a:spcBef>
        <a:spcAft>
          <a:spcPct val="0"/>
        </a:spcAft>
        <a:defRPr>
          <a:solidFill>
            <a:schemeClr val="tx1"/>
          </a:solidFill>
          <a:latin typeface="+mn-lt"/>
          <a:ea typeface="+mn-ea"/>
          <a:cs typeface="+mn-cs"/>
        </a:defRPr>
      </a:lvl4pPr>
      <a:lvl5pPr marL="3623584" algn="l" rtl="0" eaLnBrk="0" fontAlgn="base" hangingPunct="0">
        <a:spcBef>
          <a:spcPct val="20000"/>
        </a:spcBef>
        <a:spcAft>
          <a:spcPct val="0"/>
        </a:spcAft>
        <a:defRPr>
          <a:solidFill>
            <a:schemeClr val="tx1"/>
          </a:solidFill>
          <a:latin typeface="+mn-lt"/>
          <a:ea typeface="+mn-ea"/>
          <a:cs typeface="+mn-cs"/>
        </a:defRPr>
      </a:lvl5pPr>
      <a:lvl6pPr marL="4529480">
        <a:defRPr>
          <a:latin typeface="+mn-lt"/>
          <a:ea typeface="+mn-ea"/>
          <a:cs typeface="+mn-cs"/>
        </a:defRPr>
      </a:lvl6pPr>
      <a:lvl7pPr marL="5435376">
        <a:defRPr>
          <a:latin typeface="+mn-lt"/>
          <a:ea typeface="+mn-ea"/>
          <a:cs typeface="+mn-cs"/>
        </a:defRPr>
      </a:lvl7pPr>
      <a:lvl8pPr marL="6341273">
        <a:defRPr>
          <a:latin typeface="+mn-lt"/>
          <a:ea typeface="+mn-ea"/>
          <a:cs typeface="+mn-cs"/>
        </a:defRPr>
      </a:lvl8pPr>
      <a:lvl9pPr marL="7247169">
        <a:defRPr>
          <a:latin typeface="+mn-lt"/>
          <a:ea typeface="+mn-ea"/>
          <a:cs typeface="+mn-cs"/>
        </a:defRPr>
      </a:lvl9pPr>
    </p:bodyStyle>
    <p:otherStyle>
      <a:lvl1pPr marL="0">
        <a:defRPr>
          <a:latin typeface="+mn-lt"/>
          <a:ea typeface="+mn-ea"/>
          <a:cs typeface="+mn-cs"/>
        </a:defRPr>
      </a:lvl1pPr>
      <a:lvl2pPr marL="905896">
        <a:defRPr>
          <a:latin typeface="+mn-lt"/>
          <a:ea typeface="+mn-ea"/>
          <a:cs typeface="+mn-cs"/>
        </a:defRPr>
      </a:lvl2pPr>
      <a:lvl3pPr marL="1811792">
        <a:defRPr>
          <a:latin typeface="+mn-lt"/>
          <a:ea typeface="+mn-ea"/>
          <a:cs typeface="+mn-cs"/>
        </a:defRPr>
      </a:lvl3pPr>
      <a:lvl4pPr marL="2717688">
        <a:defRPr>
          <a:latin typeface="+mn-lt"/>
          <a:ea typeface="+mn-ea"/>
          <a:cs typeface="+mn-cs"/>
        </a:defRPr>
      </a:lvl4pPr>
      <a:lvl5pPr marL="3623584">
        <a:defRPr>
          <a:latin typeface="+mn-lt"/>
          <a:ea typeface="+mn-ea"/>
          <a:cs typeface="+mn-cs"/>
        </a:defRPr>
      </a:lvl5pPr>
      <a:lvl6pPr marL="4529480">
        <a:defRPr>
          <a:latin typeface="+mn-lt"/>
          <a:ea typeface="+mn-ea"/>
          <a:cs typeface="+mn-cs"/>
        </a:defRPr>
      </a:lvl6pPr>
      <a:lvl7pPr marL="5435376">
        <a:defRPr>
          <a:latin typeface="+mn-lt"/>
          <a:ea typeface="+mn-ea"/>
          <a:cs typeface="+mn-cs"/>
        </a:defRPr>
      </a:lvl7pPr>
      <a:lvl8pPr marL="6341273">
        <a:defRPr>
          <a:latin typeface="+mn-lt"/>
          <a:ea typeface="+mn-ea"/>
          <a:cs typeface="+mn-cs"/>
        </a:defRPr>
      </a:lvl8pPr>
      <a:lvl9pPr marL="7247169">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6305" y="1730493"/>
            <a:ext cx="8529221" cy="1790700"/>
          </a:xfrm>
        </p:spPr>
        <p:txBody>
          <a:bodyPr anchor="ctr" anchorCtr="0">
            <a:normAutofit/>
          </a:bodyPr>
          <a:lstStyle/>
          <a:p>
            <a:r>
              <a:rPr lang="en-US" sz="3600" dirty="0"/>
              <a:t>ECEG-5193: Algorithm Analysis and Design</a:t>
            </a:r>
          </a:p>
        </p:txBody>
      </p:sp>
      <p:sp>
        <p:nvSpPr>
          <p:cNvPr id="3" name="Subtitle 2"/>
          <p:cNvSpPr>
            <a:spLocks noGrp="1"/>
          </p:cNvSpPr>
          <p:nvPr>
            <p:ph type="subTitle" idx="4294967295"/>
          </p:nvPr>
        </p:nvSpPr>
        <p:spPr>
          <a:xfrm>
            <a:off x="286303" y="3334835"/>
            <a:ext cx="8571392" cy="853345"/>
          </a:xfrm>
        </p:spPr>
        <p:txBody>
          <a:bodyPr>
            <a:normAutofit/>
          </a:bodyPr>
          <a:lstStyle/>
          <a:p>
            <a:r>
              <a:rPr lang="en-CA" sz="3300" dirty="0">
                <a:solidFill>
                  <a:schemeClr val="bg1"/>
                </a:solidFill>
              </a:rPr>
              <a:t>Algorithm Design Techniques</a:t>
            </a:r>
            <a:endParaRPr lang="en-US" sz="2700" b="1" dirty="0">
              <a:solidFill>
                <a:schemeClr val="bg1"/>
              </a:solidFill>
              <a:latin typeface="+mj-lt"/>
            </a:endParaRPr>
          </a:p>
        </p:txBody>
      </p:sp>
      <p:sp>
        <p:nvSpPr>
          <p:cNvPr id="4" name="Subtitle 2">
            <a:extLst>
              <a:ext uri="{FF2B5EF4-FFF2-40B4-BE49-F238E27FC236}">
                <a16:creationId xmlns:a16="http://schemas.microsoft.com/office/drawing/2014/main" id="{427DF478-88B7-41FD-9DAD-CCA9B4DEFCC9}"/>
              </a:ext>
            </a:extLst>
          </p:cNvPr>
          <p:cNvSpPr txBox="1">
            <a:spLocks/>
          </p:cNvSpPr>
          <p:nvPr/>
        </p:nvSpPr>
        <p:spPr>
          <a:xfrm>
            <a:off x="286303" y="4792146"/>
            <a:ext cx="8457646" cy="853345"/>
          </a:xfrm>
          <a:prstGeom prst="rect">
            <a:avLst/>
          </a:prstGeom>
        </p:spPr>
        <p:txBody>
          <a:bodyPr vert="horz" lIns="68580" tIns="34290" rIns="68580" bIns="34290" rtlCol="0">
            <a:normAutofit lnSpcReduction="10000"/>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4000" cap="small" spc="-30" dirty="0">
                <a:solidFill>
                  <a:schemeClr val="bg1">
                    <a:lumMod val="75000"/>
                  </a:schemeClr>
                </a:solidFill>
              </a:rPr>
              <a:t>Amortized</a:t>
            </a:r>
            <a:r>
              <a:rPr lang="en-US" sz="4000" cap="small" spc="105" dirty="0">
                <a:solidFill>
                  <a:schemeClr val="bg1">
                    <a:lumMod val="75000"/>
                  </a:schemeClr>
                </a:solidFill>
              </a:rPr>
              <a:t> </a:t>
            </a:r>
            <a:r>
              <a:rPr lang="en-US" sz="4000" cap="small" spc="-30" dirty="0">
                <a:solidFill>
                  <a:schemeClr val="bg1">
                    <a:lumMod val="75000"/>
                  </a:schemeClr>
                </a:solidFill>
              </a:rPr>
              <a:t>Analysis</a:t>
            </a:r>
            <a:endParaRPr lang="en-US" sz="2400" cap="small" dirty="0">
              <a:solidFill>
                <a:schemeClr val="bg1">
                  <a:lumMod val="75000"/>
                </a:schemeClr>
              </a:solidFill>
              <a:latin typeface="+mj-lt"/>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2">
            <a:extLst>
              <a:ext uri="{FF2B5EF4-FFF2-40B4-BE49-F238E27FC236}">
                <a16:creationId xmlns:a16="http://schemas.microsoft.com/office/drawing/2014/main" id="{152280EE-36BD-4743-B29E-26F22AB3AE9B}"/>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851A3E02-08EF-41A2-9C4A-583960943580}"/>
              </a:ext>
            </a:extLst>
          </p:cNvPr>
          <p:cNvSpPr txBox="1">
            <a:spLocks noGrp="1"/>
          </p:cNvSpPr>
          <p:nvPr>
            <p:ph type="title"/>
          </p:nvPr>
        </p:nvSpPr>
        <p:spPr>
          <a:xfrm>
            <a:off x="40893" y="38140"/>
            <a:ext cx="8779120" cy="583237"/>
          </a:xfrm>
        </p:spPr>
        <p:txBody>
          <a:bodyPr vert="horz" wrap="square" lIns="0" tIns="33972" rIns="0" bIns="0" numCol="1" rtlCol="0" anchor="t" anchorCtr="0" compatLnSpc="1">
            <a:prstTxWarp prst="textNoShape">
              <a:avLst/>
            </a:prstTxWarp>
            <a:spAutoFit/>
          </a:bodyPr>
          <a:lstStyle/>
          <a:p>
            <a:pPr marL="25164" algn="l" eaLnBrk="1" fontAlgn="auto" hangingPunct="1">
              <a:spcBef>
                <a:spcPts val="267"/>
              </a:spcBef>
              <a:spcAft>
                <a:spcPts val="0"/>
              </a:spcAft>
              <a:defRPr/>
            </a:pPr>
            <a:r>
              <a:rPr lang="en-US" dirty="0"/>
              <a:t>Amortized Bound Definition</a:t>
            </a:r>
            <a:endParaRPr spc="20" dirty="0"/>
          </a:p>
        </p:txBody>
      </p:sp>
      <p:sp>
        <p:nvSpPr>
          <p:cNvPr id="33" name="TextBox 32">
            <a:extLst>
              <a:ext uri="{FF2B5EF4-FFF2-40B4-BE49-F238E27FC236}">
                <a16:creationId xmlns:a16="http://schemas.microsoft.com/office/drawing/2014/main" id="{8F639655-58E6-4DCB-817C-4FAE85612326}"/>
              </a:ext>
            </a:extLst>
          </p:cNvPr>
          <p:cNvSpPr txBox="1"/>
          <p:nvPr/>
        </p:nvSpPr>
        <p:spPr>
          <a:xfrm>
            <a:off x="130178" y="1044839"/>
            <a:ext cx="8600550" cy="1687963"/>
          </a:xfrm>
          <a:prstGeom prst="rect">
            <a:avLst/>
          </a:prstGeom>
          <a:noFill/>
        </p:spPr>
        <p:txBody>
          <a:bodyPr wrap="square">
            <a:spAutoFit/>
          </a:bodyPr>
          <a:lstStyle/>
          <a:p>
            <a:pPr>
              <a:lnSpc>
                <a:spcPct val="150000"/>
              </a:lnSpc>
            </a:pPr>
            <a:r>
              <a:rPr lang="en-CA" sz="2400" dirty="0">
                <a:latin typeface="Times New Roman" panose="02020603050405020304" pitchFamily="18" charset="0"/>
                <a:cs typeface="Times New Roman" panose="02020603050405020304" pitchFamily="18" charset="0"/>
              </a:rPr>
              <a:t>Amortized cost can be, but does not have to be, average cost. </a:t>
            </a:r>
          </a:p>
          <a:p>
            <a:pPr marL="342900" indent="-342900">
              <a:lnSpc>
                <a:spcPct val="150000"/>
              </a:lnSpc>
              <a:buFont typeface="Wingdings" panose="05000000000000000000" pitchFamily="2" charset="2"/>
              <a:buChar char="§"/>
            </a:pPr>
            <a:r>
              <a:rPr lang="en-CA" sz="2400" dirty="0">
                <a:latin typeface="Times New Roman" panose="02020603050405020304" pitchFamily="18" charset="0"/>
                <a:cs typeface="Times New Roman" panose="02020603050405020304" pitchFamily="18" charset="0"/>
              </a:rPr>
              <a:t>We can assign </a:t>
            </a:r>
            <a:r>
              <a:rPr lang="en-CA" sz="2400" dirty="0">
                <a:solidFill>
                  <a:srgbClr val="0F06BA"/>
                </a:solidFill>
                <a:latin typeface="Times New Roman" panose="02020603050405020304" pitchFamily="18" charset="0"/>
                <a:cs typeface="Times New Roman" panose="02020603050405020304" pitchFamily="18" charset="0"/>
              </a:rPr>
              <a:t>any amortized cost to each operation</a:t>
            </a:r>
            <a:r>
              <a:rPr lang="en-CA" sz="2400" dirty="0">
                <a:latin typeface="Times New Roman" panose="02020603050405020304" pitchFamily="18" charset="0"/>
                <a:cs typeface="Times New Roman" panose="02020603050405020304" pitchFamily="18" charset="0"/>
              </a:rPr>
              <a:t>, as long as they “</a:t>
            </a:r>
            <a:r>
              <a:rPr lang="en-CA" sz="2400" dirty="0">
                <a:solidFill>
                  <a:srgbClr val="0F06BA"/>
                </a:solidFill>
                <a:latin typeface="Times New Roman" panose="02020603050405020304" pitchFamily="18" charset="0"/>
                <a:cs typeface="Times New Roman" panose="02020603050405020304" pitchFamily="18" charset="0"/>
              </a:rPr>
              <a:t>preserve the total cost</a:t>
            </a:r>
            <a:r>
              <a:rPr lang="en-CA" sz="2400" dirty="0">
                <a:latin typeface="Times New Roman" panose="02020603050405020304" pitchFamily="18" charset="0"/>
                <a:cs typeface="Times New Roman" panose="02020603050405020304" pitchFamily="18" charset="0"/>
              </a:rPr>
              <a:t>”, i.e., for any sequence of operations,</a:t>
            </a:r>
            <a:endParaRPr lang="en-US" sz="24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491A76F4-C869-4645-87A3-420557A7975D}"/>
              </a:ext>
            </a:extLst>
          </p:cNvPr>
          <p:cNvSpPr txBox="1"/>
          <p:nvPr/>
        </p:nvSpPr>
        <p:spPr>
          <a:xfrm>
            <a:off x="233990" y="4262172"/>
            <a:ext cx="8496738" cy="587148"/>
          </a:xfrm>
          <a:prstGeom prst="rect">
            <a:avLst/>
          </a:prstGeom>
          <a:noFill/>
        </p:spPr>
        <p:txBody>
          <a:bodyPr wrap="square">
            <a:spAutoFit/>
          </a:bodyPr>
          <a:lstStyle/>
          <a:p>
            <a:pPr>
              <a:lnSpc>
                <a:spcPct val="150000"/>
              </a:lnSpc>
            </a:pPr>
            <a:r>
              <a:rPr lang="en-CA" sz="2400" dirty="0">
                <a:latin typeface="Times New Roman" panose="02020603050405020304" pitchFamily="18" charset="0"/>
                <a:cs typeface="Times New Roman" panose="02020603050405020304" pitchFamily="18" charset="0"/>
              </a:rPr>
              <a:t>where the sum is taken over all operations.</a:t>
            </a: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43A38E5-21C3-448E-ACE3-CCE371CE7082}"/>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979198" y="3429000"/>
            <a:ext cx="4846567" cy="430548"/>
          </a:xfrm>
          <a:prstGeom prst="rect">
            <a:avLst/>
          </a:prstGeom>
        </p:spPr>
      </p:pic>
    </p:spTree>
    <p:extLst>
      <p:ext uri="{BB962C8B-B14F-4D97-AF65-F5344CB8AC3E}">
        <p14:creationId xmlns:p14="http://schemas.microsoft.com/office/powerpoint/2010/main" val="327822548"/>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2">
            <a:extLst>
              <a:ext uri="{FF2B5EF4-FFF2-40B4-BE49-F238E27FC236}">
                <a16:creationId xmlns:a16="http://schemas.microsoft.com/office/drawing/2014/main" id="{152280EE-36BD-4743-B29E-26F22AB3AE9B}"/>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851A3E02-08EF-41A2-9C4A-583960943580}"/>
              </a:ext>
            </a:extLst>
          </p:cNvPr>
          <p:cNvSpPr txBox="1">
            <a:spLocks noGrp="1"/>
          </p:cNvSpPr>
          <p:nvPr>
            <p:ph type="title"/>
          </p:nvPr>
        </p:nvSpPr>
        <p:spPr>
          <a:xfrm>
            <a:off x="40893" y="38140"/>
            <a:ext cx="8779120" cy="583237"/>
          </a:xfrm>
        </p:spPr>
        <p:txBody>
          <a:bodyPr vert="horz" wrap="square" lIns="0" tIns="33972" rIns="0" bIns="0" numCol="1" rtlCol="0" anchor="t" anchorCtr="0" compatLnSpc="1">
            <a:prstTxWarp prst="textNoShape">
              <a:avLst/>
            </a:prstTxWarp>
            <a:spAutoFit/>
          </a:bodyPr>
          <a:lstStyle/>
          <a:p>
            <a:pPr marL="25164" algn="l" eaLnBrk="1" fontAlgn="auto" hangingPunct="1">
              <a:spcBef>
                <a:spcPts val="267"/>
              </a:spcBef>
              <a:spcAft>
                <a:spcPts val="0"/>
              </a:spcAft>
              <a:defRPr/>
            </a:pPr>
            <a:r>
              <a:rPr lang="en-US" dirty="0"/>
              <a:t>Amortized Bound Definition</a:t>
            </a:r>
            <a:endParaRPr spc="20" dirty="0"/>
          </a:p>
        </p:txBody>
      </p:sp>
      <p:sp>
        <p:nvSpPr>
          <p:cNvPr id="14" name="TextBox 13">
            <a:extLst>
              <a:ext uri="{FF2B5EF4-FFF2-40B4-BE49-F238E27FC236}">
                <a16:creationId xmlns:a16="http://schemas.microsoft.com/office/drawing/2014/main" id="{27A3C169-9274-4788-8FC2-83FBA4AD07AC}"/>
              </a:ext>
            </a:extLst>
          </p:cNvPr>
          <p:cNvSpPr txBox="1"/>
          <p:nvPr/>
        </p:nvSpPr>
        <p:spPr>
          <a:xfrm>
            <a:off x="63857" y="733299"/>
            <a:ext cx="9013144" cy="6104107"/>
          </a:xfrm>
          <a:prstGeom prst="rect">
            <a:avLst/>
          </a:prstGeom>
          <a:noFill/>
        </p:spPr>
        <p:txBody>
          <a:bodyPr wrap="square">
            <a:spAutoFit/>
          </a:bodyPr>
          <a:lstStyle/>
          <a:p>
            <a:pPr>
              <a:lnSpc>
                <a:spcPct val="150000"/>
              </a:lnSpc>
              <a:spcAft>
                <a:spcPts val="600"/>
              </a:spcAft>
            </a:pPr>
            <a:r>
              <a:rPr lang="en-CA" sz="2400" dirty="0">
                <a:latin typeface="Times New Roman" panose="02020603050405020304" pitchFamily="18" charset="0"/>
                <a:cs typeface="Times New Roman" panose="02020603050405020304" pitchFamily="18" charset="0"/>
              </a:rPr>
              <a:t>For example, we can say a 2-3 tree achieves </a:t>
            </a:r>
          </a:p>
          <a:p>
            <a:pPr marL="285750" indent="-285750">
              <a:lnSpc>
                <a:spcPct val="150000"/>
              </a:lnSpc>
              <a:spcAft>
                <a:spcPts val="600"/>
              </a:spcAft>
              <a:buFont typeface="Wingdings" panose="05000000000000000000" pitchFamily="2" charset="2"/>
              <a:buChar char="§"/>
            </a:pPr>
            <a:r>
              <a:rPr lang="en-CA" sz="2400" dirty="0">
                <a:latin typeface="Times New Roman" panose="02020603050405020304" pitchFamily="18" charset="0"/>
                <a:cs typeface="Times New Roman" panose="02020603050405020304" pitchFamily="18" charset="0"/>
              </a:rPr>
              <a:t>O(1) amortized cost per create, </a:t>
            </a:r>
          </a:p>
          <a:p>
            <a:pPr marL="285750" indent="-285750">
              <a:lnSpc>
                <a:spcPct val="150000"/>
              </a:lnSpc>
              <a:spcAft>
                <a:spcPts val="600"/>
              </a:spcAft>
              <a:buFont typeface="Wingdings" panose="05000000000000000000" pitchFamily="2" charset="2"/>
              <a:buChar char="§"/>
            </a:pPr>
            <a:r>
              <a:rPr lang="en-CA" sz="2400" dirty="0">
                <a:latin typeface="Times New Roman" panose="02020603050405020304" pitchFamily="18" charset="0"/>
                <a:cs typeface="Times New Roman" panose="02020603050405020304" pitchFamily="18" charset="0"/>
              </a:rPr>
              <a:t>O(lg </a:t>
            </a:r>
            <a:r>
              <a:rPr lang="en-CA" sz="2400" i="1" dirty="0">
                <a:latin typeface="Times New Roman" panose="02020603050405020304" pitchFamily="18" charset="0"/>
                <a:cs typeface="Times New Roman" panose="02020603050405020304" pitchFamily="18" charset="0"/>
              </a:rPr>
              <a:t>n</a:t>
            </a:r>
            <a:r>
              <a:rPr lang="en-CA" sz="2400" dirty="0">
                <a:latin typeface="Times New Roman" panose="02020603050405020304" pitchFamily="18" charset="0"/>
                <a:cs typeface="Times New Roman" panose="02020603050405020304" pitchFamily="18" charset="0"/>
              </a:rPr>
              <a:t>∗) amortized cost per insert, and </a:t>
            </a:r>
          </a:p>
          <a:p>
            <a:pPr marL="285750" indent="-285750">
              <a:lnSpc>
                <a:spcPct val="150000"/>
              </a:lnSpc>
              <a:spcAft>
                <a:spcPts val="600"/>
              </a:spcAft>
              <a:buFont typeface="Wingdings" panose="05000000000000000000" pitchFamily="2" charset="2"/>
              <a:buChar char="§"/>
            </a:pPr>
            <a:r>
              <a:rPr lang="en-CA" sz="2400" dirty="0">
                <a:latin typeface="Times New Roman" panose="02020603050405020304" pitchFamily="18" charset="0"/>
                <a:cs typeface="Times New Roman" panose="02020603050405020304" pitchFamily="18" charset="0"/>
              </a:rPr>
              <a:t>0 amortized cost per delete, </a:t>
            </a:r>
          </a:p>
          <a:p>
            <a:pPr marL="285750" indent="-285750">
              <a:lnSpc>
                <a:spcPct val="150000"/>
              </a:lnSpc>
              <a:spcAft>
                <a:spcPts val="600"/>
              </a:spcAft>
              <a:buFont typeface="Wingdings" panose="05000000000000000000" pitchFamily="2" charset="2"/>
              <a:buChar char="§"/>
            </a:pPr>
            <a:r>
              <a:rPr lang="en-CA" sz="2400" dirty="0">
                <a:latin typeface="Times New Roman" panose="02020603050405020304" pitchFamily="18" charset="0"/>
                <a:cs typeface="Times New Roman" panose="02020603050405020304" pitchFamily="18" charset="0"/>
              </a:rPr>
              <a:t>The reason we can claim this is that for any sequence of operations, suppose there are </a:t>
            </a:r>
          </a:p>
          <a:p>
            <a:pPr marL="742950" lvl="1" indent="-285750">
              <a:lnSpc>
                <a:spcPct val="150000"/>
              </a:lnSpc>
              <a:spcAft>
                <a:spcPts val="600"/>
              </a:spcAft>
              <a:buFont typeface="Wingdings" panose="05000000000000000000" pitchFamily="2" charset="2"/>
              <a:buChar char="§"/>
            </a:pPr>
            <a:r>
              <a:rPr lang="en-CA" sz="2400" b="1" i="1" dirty="0">
                <a:latin typeface="Times New Roman" panose="02020603050405020304" pitchFamily="18" charset="0"/>
                <a:cs typeface="Times New Roman" panose="02020603050405020304" pitchFamily="18" charset="0"/>
              </a:rPr>
              <a:t>c</a:t>
            </a:r>
            <a:r>
              <a:rPr lang="en-CA" sz="2400" dirty="0">
                <a:latin typeface="Times New Roman" panose="02020603050405020304" pitchFamily="18" charset="0"/>
                <a:cs typeface="Times New Roman" panose="02020603050405020304" pitchFamily="18" charset="0"/>
              </a:rPr>
              <a:t> creations, </a:t>
            </a:r>
          </a:p>
          <a:p>
            <a:pPr marL="742950" lvl="1" indent="-285750">
              <a:lnSpc>
                <a:spcPct val="150000"/>
              </a:lnSpc>
              <a:spcAft>
                <a:spcPts val="600"/>
              </a:spcAft>
              <a:buFont typeface="Wingdings" panose="05000000000000000000" pitchFamily="2" charset="2"/>
              <a:buChar char="§"/>
            </a:pPr>
            <a:r>
              <a:rPr lang="en-CA" sz="2400" b="1" i="1" dirty="0" err="1">
                <a:latin typeface="Times New Roman" panose="02020603050405020304" pitchFamily="18" charset="0"/>
                <a:cs typeface="Times New Roman" panose="02020603050405020304" pitchFamily="18" charset="0"/>
              </a:rPr>
              <a:t>i</a:t>
            </a:r>
            <a:r>
              <a:rPr lang="en-CA" sz="2400" dirty="0">
                <a:latin typeface="Times New Roman" panose="02020603050405020304" pitchFamily="18" charset="0"/>
                <a:cs typeface="Times New Roman" panose="02020603050405020304" pitchFamily="18" charset="0"/>
              </a:rPr>
              <a:t> insertions and </a:t>
            </a:r>
            <a:r>
              <a:rPr lang="en-CA" sz="2400" b="1" i="1" dirty="0">
                <a:latin typeface="Times New Roman" panose="02020603050405020304" pitchFamily="18" charset="0"/>
                <a:cs typeface="Times New Roman" panose="02020603050405020304" pitchFamily="18" charset="0"/>
              </a:rPr>
              <a:t>d</a:t>
            </a:r>
            <a:r>
              <a:rPr lang="en-CA" sz="2400" dirty="0">
                <a:latin typeface="Times New Roman" panose="02020603050405020304" pitchFamily="18" charset="0"/>
                <a:cs typeface="Times New Roman" panose="02020603050405020304" pitchFamily="18" charset="0"/>
              </a:rPr>
              <a:t> ≤ </a:t>
            </a:r>
            <a:r>
              <a:rPr lang="en-CA" sz="2400" b="1" i="1" dirty="0" err="1">
                <a:latin typeface="Times New Roman" panose="02020603050405020304" pitchFamily="18" charset="0"/>
                <a:cs typeface="Times New Roman" panose="02020603050405020304" pitchFamily="18" charset="0"/>
              </a:rPr>
              <a:t>i</a:t>
            </a:r>
            <a:r>
              <a:rPr lang="en-CA" sz="2400" dirty="0">
                <a:latin typeface="Times New Roman" panose="02020603050405020304" pitchFamily="18" charset="0"/>
                <a:cs typeface="Times New Roman" panose="02020603050405020304" pitchFamily="18" charset="0"/>
              </a:rPr>
              <a:t> deletions (cannot delete from an empty tree), </a:t>
            </a:r>
          </a:p>
          <a:p>
            <a:pPr marL="285750" indent="-285750">
              <a:lnSpc>
                <a:spcPct val="150000"/>
              </a:lnSpc>
              <a:spcAft>
                <a:spcPts val="600"/>
              </a:spcAft>
              <a:buFont typeface="Wingdings" panose="05000000000000000000" pitchFamily="2" charset="2"/>
              <a:buChar char="§"/>
            </a:pPr>
            <a:r>
              <a:rPr lang="en-CA" sz="2400" dirty="0">
                <a:latin typeface="Times New Roman" panose="02020603050405020304" pitchFamily="18" charset="0"/>
                <a:cs typeface="Times New Roman" panose="02020603050405020304" pitchFamily="18" charset="0"/>
              </a:rPr>
              <a:t>The total amortized cost is asymptotically the same as the total actual cost: </a:t>
            </a:r>
            <a:r>
              <a:rPr lang="pl-PL" sz="2400" b="1" dirty="0">
                <a:latin typeface="Times New Roman" panose="02020603050405020304" pitchFamily="18" charset="0"/>
                <a:cs typeface="Times New Roman" panose="02020603050405020304" pitchFamily="18" charset="0"/>
              </a:rPr>
              <a:t>O(</a:t>
            </a:r>
            <a:r>
              <a:rPr lang="pl-PL" sz="2400" b="1" i="1" dirty="0">
                <a:latin typeface="Times New Roman" panose="02020603050405020304" pitchFamily="18" charset="0"/>
                <a:cs typeface="Times New Roman" panose="02020603050405020304" pitchFamily="18" charset="0"/>
              </a:rPr>
              <a:t>c</a:t>
            </a:r>
            <a:r>
              <a:rPr lang="pl-PL" sz="2400" b="1" dirty="0">
                <a:latin typeface="Times New Roman" panose="02020603050405020304" pitchFamily="18" charset="0"/>
                <a:cs typeface="Times New Roman" panose="02020603050405020304" pitchFamily="18" charset="0"/>
              </a:rPr>
              <a:t> + </a:t>
            </a:r>
            <a:r>
              <a:rPr lang="pl-PL" sz="2400" b="1" i="1" dirty="0">
                <a:latin typeface="Times New Roman" panose="02020603050405020304" pitchFamily="18" charset="0"/>
                <a:cs typeface="Times New Roman" panose="02020603050405020304" pitchFamily="18" charset="0"/>
              </a:rPr>
              <a:t>i</a:t>
            </a:r>
            <a:r>
              <a:rPr lang="en-US" sz="2400" b="1" i="1" dirty="0">
                <a:latin typeface="Times New Roman" panose="02020603050405020304" pitchFamily="18" charset="0"/>
                <a:cs typeface="Times New Roman" panose="02020603050405020304" pitchFamily="18" charset="0"/>
              </a:rPr>
              <a:t> </a:t>
            </a:r>
            <a:r>
              <a:rPr lang="pl-PL" sz="2400" b="1" dirty="0">
                <a:latin typeface="Times New Roman" panose="02020603050405020304" pitchFamily="18" charset="0"/>
                <a:cs typeface="Times New Roman" panose="02020603050405020304" pitchFamily="18" charset="0"/>
              </a:rPr>
              <a:t>lg </a:t>
            </a:r>
            <a:r>
              <a:rPr lang="pl-PL" sz="2400" b="1" i="1" dirty="0">
                <a:latin typeface="Times New Roman" panose="02020603050405020304" pitchFamily="18" charset="0"/>
                <a:cs typeface="Times New Roman" panose="02020603050405020304" pitchFamily="18" charset="0"/>
              </a:rPr>
              <a:t>n</a:t>
            </a:r>
            <a:r>
              <a:rPr lang="pl-PL" sz="2400" b="1" dirty="0">
                <a:latin typeface="Times New Roman" panose="02020603050405020304" pitchFamily="18" charset="0"/>
                <a:cs typeface="Times New Roman" panose="02020603050405020304" pitchFamily="18" charset="0"/>
              </a:rPr>
              <a:t>∗ + 0</a:t>
            </a:r>
            <a:r>
              <a:rPr lang="pl-PL" sz="2400" b="1" i="1" dirty="0">
                <a:latin typeface="Times New Roman" panose="02020603050405020304" pitchFamily="18" charset="0"/>
                <a:cs typeface="Times New Roman" panose="02020603050405020304" pitchFamily="18" charset="0"/>
              </a:rPr>
              <a:t>d</a:t>
            </a:r>
            <a:r>
              <a:rPr lang="pl-PL" sz="2400" b="1" dirty="0">
                <a:latin typeface="Times New Roman" panose="02020603050405020304" pitchFamily="18" charset="0"/>
                <a:cs typeface="Times New Roman" panose="02020603050405020304" pitchFamily="18" charset="0"/>
              </a:rPr>
              <a:t>) = O(</a:t>
            </a:r>
            <a:r>
              <a:rPr lang="pl-PL" sz="2400" b="1" i="1" dirty="0">
                <a:latin typeface="Times New Roman" panose="02020603050405020304" pitchFamily="18" charset="0"/>
                <a:cs typeface="Times New Roman" panose="02020603050405020304" pitchFamily="18" charset="0"/>
              </a:rPr>
              <a:t>c</a:t>
            </a:r>
            <a:r>
              <a:rPr lang="pl-PL" sz="2400" b="1" dirty="0">
                <a:latin typeface="Times New Roman" panose="02020603050405020304" pitchFamily="18" charset="0"/>
                <a:cs typeface="Times New Roman" panose="02020603050405020304" pitchFamily="18" charset="0"/>
              </a:rPr>
              <a:t> + </a:t>
            </a:r>
            <a:r>
              <a:rPr lang="pl-PL" sz="2400" b="1" i="1" dirty="0">
                <a:latin typeface="Times New Roman" panose="02020603050405020304" pitchFamily="18" charset="0"/>
                <a:cs typeface="Times New Roman" panose="02020603050405020304" pitchFamily="18" charset="0"/>
              </a:rPr>
              <a:t>i</a:t>
            </a:r>
            <a:r>
              <a:rPr lang="pl-PL" sz="2400" b="1" dirty="0">
                <a:latin typeface="Times New Roman" panose="02020603050405020304" pitchFamily="18" charset="0"/>
                <a:cs typeface="Times New Roman" panose="02020603050405020304" pitchFamily="18" charset="0"/>
              </a:rPr>
              <a:t> lg </a:t>
            </a:r>
            <a:r>
              <a:rPr lang="pl-PL" sz="2400" b="1" i="1" dirty="0">
                <a:latin typeface="Times New Roman" panose="02020603050405020304" pitchFamily="18" charset="0"/>
                <a:cs typeface="Times New Roman" panose="02020603050405020304" pitchFamily="18" charset="0"/>
              </a:rPr>
              <a:t>n</a:t>
            </a:r>
            <a:r>
              <a:rPr lang="pl-PL" sz="2400" b="1" dirty="0">
                <a:latin typeface="Times New Roman" panose="02020603050405020304" pitchFamily="18" charset="0"/>
                <a:cs typeface="Times New Roman" panose="02020603050405020304" pitchFamily="18" charset="0"/>
              </a:rPr>
              <a:t>∗ + </a:t>
            </a:r>
            <a:r>
              <a:rPr lang="pl-PL" sz="2400" b="1" i="1" dirty="0">
                <a:latin typeface="Times New Roman" panose="02020603050405020304" pitchFamily="18" charset="0"/>
                <a:cs typeface="Times New Roman" panose="02020603050405020304" pitchFamily="18" charset="0"/>
              </a:rPr>
              <a:t>d l</a:t>
            </a:r>
            <a:r>
              <a:rPr lang="pl-PL" sz="2400" b="1" dirty="0">
                <a:latin typeface="Times New Roman" panose="02020603050405020304" pitchFamily="18" charset="0"/>
                <a:cs typeface="Times New Roman" panose="02020603050405020304" pitchFamily="18" charset="0"/>
              </a:rPr>
              <a:t>g </a:t>
            </a:r>
            <a:r>
              <a:rPr lang="pl-PL" sz="2400" b="1" i="1" dirty="0">
                <a:latin typeface="Times New Roman" panose="02020603050405020304" pitchFamily="18" charset="0"/>
                <a:cs typeface="Times New Roman" panose="02020603050405020304" pitchFamily="18" charset="0"/>
              </a:rPr>
              <a:t>n</a:t>
            </a:r>
            <a:r>
              <a:rPr lang="pl-PL" sz="2400" b="1"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3664598"/>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2">
            <a:extLst>
              <a:ext uri="{FF2B5EF4-FFF2-40B4-BE49-F238E27FC236}">
                <a16:creationId xmlns:a16="http://schemas.microsoft.com/office/drawing/2014/main" id="{152280EE-36BD-4743-B29E-26F22AB3AE9B}"/>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851A3E02-08EF-41A2-9C4A-583960943580}"/>
              </a:ext>
            </a:extLst>
          </p:cNvPr>
          <p:cNvSpPr txBox="1">
            <a:spLocks noGrp="1"/>
          </p:cNvSpPr>
          <p:nvPr>
            <p:ph type="title"/>
          </p:nvPr>
        </p:nvSpPr>
        <p:spPr>
          <a:xfrm>
            <a:off x="40893" y="38140"/>
            <a:ext cx="8779120" cy="583237"/>
          </a:xfrm>
        </p:spPr>
        <p:txBody>
          <a:bodyPr vert="horz" wrap="square" lIns="0" tIns="33972" rIns="0" bIns="0" numCol="1" rtlCol="0" anchor="t" anchorCtr="0" compatLnSpc="1">
            <a:prstTxWarp prst="textNoShape">
              <a:avLst/>
            </a:prstTxWarp>
            <a:spAutoFit/>
          </a:bodyPr>
          <a:lstStyle/>
          <a:p>
            <a:pPr marL="25164" eaLnBrk="1" fontAlgn="auto" hangingPunct="1">
              <a:spcBef>
                <a:spcPts val="267"/>
              </a:spcBef>
              <a:spcAft>
                <a:spcPts val="0"/>
              </a:spcAft>
              <a:defRPr/>
            </a:pPr>
            <a:r>
              <a:rPr lang="en-US" dirty="0"/>
              <a:t>Accounting Method</a:t>
            </a:r>
            <a:endParaRPr spc="20" dirty="0"/>
          </a:p>
        </p:txBody>
      </p:sp>
      <p:sp>
        <p:nvSpPr>
          <p:cNvPr id="9" name="TextBox 8">
            <a:extLst>
              <a:ext uri="{FF2B5EF4-FFF2-40B4-BE49-F238E27FC236}">
                <a16:creationId xmlns:a16="http://schemas.microsoft.com/office/drawing/2014/main" id="{BAECCED6-BF8E-431E-95E6-2D369A7E5C99}"/>
              </a:ext>
            </a:extLst>
          </p:cNvPr>
          <p:cNvSpPr txBox="1"/>
          <p:nvPr/>
        </p:nvSpPr>
        <p:spPr>
          <a:xfrm>
            <a:off x="61296" y="1063898"/>
            <a:ext cx="9018266" cy="4539191"/>
          </a:xfrm>
          <a:prstGeom prst="rect">
            <a:avLst/>
          </a:prstGeom>
          <a:noFill/>
        </p:spPr>
        <p:txBody>
          <a:bodyPr wrap="square">
            <a:spAutoFit/>
          </a:bodyPr>
          <a:lstStyle/>
          <a:p>
            <a:pPr marL="457200" indent="-457200">
              <a:lnSpc>
                <a:spcPct val="150000"/>
              </a:lnSpc>
              <a:buFont typeface="Wingdings" panose="05000000000000000000" pitchFamily="2" charset="2"/>
              <a:buChar char="§"/>
            </a:pPr>
            <a:r>
              <a:rPr lang="en-CA" sz="2800" dirty="0">
                <a:solidFill>
                  <a:prstClr val="black"/>
                </a:solidFill>
                <a:latin typeface="Times New Roman" panose="02020603050405020304" pitchFamily="18" charset="0"/>
                <a:cs typeface="Times New Roman" panose="02020603050405020304" pitchFamily="18" charset="0"/>
              </a:rPr>
              <a:t>Allows an operation to store credit into a bank for future use, </a:t>
            </a:r>
          </a:p>
          <a:p>
            <a:pPr marL="914400" lvl="1" indent="-457200">
              <a:lnSpc>
                <a:spcPct val="150000"/>
              </a:lnSpc>
              <a:buFont typeface="Wingdings" panose="05000000000000000000" pitchFamily="2" charset="2"/>
              <a:buChar char="§"/>
            </a:pPr>
            <a:r>
              <a:rPr lang="en-CA" sz="2800" dirty="0">
                <a:solidFill>
                  <a:prstClr val="black"/>
                </a:solidFill>
                <a:latin typeface="Times New Roman" panose="02020603050405020304" pitchFamily="18" charset="0"/>
                <a:cs typeface="Times New Roman" panose="02020603050405020304" pitchFamily="18" charset="0"/>
              </a:rPr>
              <a:t>if its assigned amortized cost &gt; its actual cost; </a:t>
            </a:r>
          </a:p>
          <a:p>
            <a:pPr marL="914400" lvl="1" indent="-457200">
              <a:lnSpc>
                <a:spcPct val="150000"/>
              </a:lnSpc>
              <a:buFont typeface="Wingdings" panose="05000000000000000000" pitchFamily="2" charset="2"/>
              <a:buChar char="§"/>
            </a:pPr>
            <a:endParaRPr lang="en-CA" sz="2800" dirty="0">
              <a:solidFill>
                <a:prstClr val="black"/>
              </a:solidFill>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
            </a:pPr>
            <a:r>
              <a:rPr lang="en-CA" sz="2800" dirty="0">
                <a:solidFill>
                  <a:prstClr val="black"/>
                </a:solidFill>
                <a:latin typeface="Times New Roman" panose="02020603050405020304" pitchFamily="18" charset="0"/>
                <a:cs typeface="Times New Roman" panose="02020603050405020304" pitchFamily="18" charset="0"/>
              </a:rPr>
              <a:t>Allows an operation to pay for its extra actual cost using existing credit, </a:t>
            </a:r>
          </a:p>
          <a:p>
            <a:pPr marL="914400" lvl="1" indent="-457200">
              <a:lnSpc>
                <a:spcPct val="150000"/>
              </a:lnSpc>
              <a:buFont typeface="Wingdings" panose="05000000000000000000" pitchFamily="2" charset="2"/>
              <a:buChar char="§"/>
            </a:pPr>
            <a:r>
              <a:rPr lang="en-CA" sz="2800" dirty="0">
                <a:solidFill>
                  <a:prstClr val="black"/>
                </a:solidFill>
                <a:latin typeface="Times New Roman" panose="02020603050405020304" pitchFamily="18" charset="0"/>
                <a:cs typeface="Times New Roman" panose="02020603050405020304" pitchFamily="18" charset="0"/>
              </a:rPr>
              <a:t>if its assigned amortized cost &lt; its actual cost.</a:t>
            </a:r>
            <a:endParaRPr lang="en-US" sz="2800" dirty="0">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2">
            <a:extLst>
              <a:ext uri="{FF2B5EF4-FFF2-40B4-BE49-F238E27FC236}">
                <a16:creationId xmlns:a16="http://schemas.microsoft.com/office/drawing/2014/main" id="{152280EE-36BD-4743-B29E-26F22AB3AE9B}"/>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851A3E02-08EF-41A2-9C4A-583960943580}"/>
              </a:ext>
            </a:extLst>
          </p:cNvPr>
          <p:cNvSpPr txBox="1">
            <a:spLocks noGrp="1"/>
          </p:cNvSpPr>
          <p:nvPr>
            <p:ph type="title"/>
          </p:nvPr>
        </p:nvSpPr>
        <p:spPr>
          <a:xfrm>
            <a:off x="40893" y="38140"/>
            <a:ext cx="9037200" cy="583237"/>
          </a:xfrm>
        </p:spPr>
        <p:txBody>
          <a:bodyPr vert="horz" wrap="square" lIns="0" tIns="33972" rIns="0" bIns="0" numCol="1" rtlCol="0" anchor="t" anchorCtr="0" compatLnSpc="1">
            <a:prstTxWarp prst="textNoShape">
              <a:avLst/>
            </a:prstTxWarp>
            <a:spAutoFit/>
          </a:bodyPr>
          <a:lstStyle/>
          <a:p>
            <a:pPr marL="25164" algn="l" eaLnBrk="1" fontAlgn="auto" hangingPunct="1">
              <a:spcBef>
                <a:spcPts val="267"/>
              </a:spcBef>
              <a:spcAft>
                <a:spcPts val="0"/>
              </a:spcAft>
              <a:defRPr/>
            </a:pPr>
            <a:r>
              <a:rPr lang="en-US" dirty="0"/>
              <a:t>Accounting Method: Table doubling example</a:t>
            </a:r>
            <a:endParaRPr spc="20" dirty="0"/>
          </a:p>
        </p:txBody>
      </p:sp>
      <p:graphicFrame>
        <p:nvGraphicFramePr>
          <p:cNvPr id="11" name="Table 3">
            <a:extLst>
              <a:ext uri="{FF2B5EF4-FFF2-40B4-BE49-F238E27FC236}">
                <a16:creationId xmlns:a16="http://schemas.microsoft.com/office/drawing/2014/main" id="{4B925E52-34BE-40B5-8FFC-314D0DF133A0}"/>
              </a:ext>
            </a:extLst>
          </p:cNvPr>
          <p:cNvGraphicFramePr>
            <a:graphicFrameLocks noGrp="1"/>
          </p:cNvGraphicFramePr>
          <p:nvPr>
            <p:extLst>
              <p:ext uri="{D42A27DB-BD31-4B8C-83A1-F6EECF244321}">
                <p14:modId xmlns:p14="http://schemas.microsoft.com/office/powerpoint/2010/main" val="31889567"/>
              </p:ext>
            </p:extLst>
          </p:nvPr>
        </p:nvGraphicFramePr>
        <p:xfrm>
          <a:off x="1484989" y="6037073"/>
          <a:ext cx="7649576" cy="637346"/>
        </p:xfrm>
        <a:graphic>
          <a:graphicData uri="http://schemas.openxmlformats.org/drawingml/2006/table">
            <a:tbl>
              <a:tblPr firstRow="1" bandRow="1">
                <a:tableStyleId>{5C22544A-7EE6-4342-B048-85BDC9FD1C3A}</a:tableStyleId>
              </a:tblPr>
              <a:tblGrid>
                <a:gridCol w="956197">
                  <a:extLst>
                    <a:ext uri="{9D8B030D-6E8A-4147-A177-3AD203B41FA5}">
                      <a16:colId xmlns:a16="http://schemas.microsoft.com/office/drawing/2014/main" val="442517923"/>
                    </a:ext>
                  </a:extLst>
                </a:gridCol>
                <a:gridCol w="956197">
                  <a:extLst>
                    <a:ext uri="{9D8B030D-6E8A-4147-A177-3AD203B41FA5}">
                      <a16:colId xmlns:a16="http://schemas.microsoft.com/office/drawing/2014/main" val="154188527"/>
                    </a:ext>
                  </a:extLst>
                </a:gridCol>
                <a:gridCol w="956197">
                  <a:extLst>
                    <a:ext uri="{9D8B030D-6E8A-4147-A177-3AD203B41FA5}">
                      <a16:colId xmlns:a16="http://schemas.microsoft.com/office/drawing/2014/main" val="2421168222"/>
                    </a:ext>
                  </a:extLst>
                </a:gridCol>
                <a:gridCol w="956197">
                  <a:extLst>
                    <a:ext uri="{9D8B030D-6E8A-4147-A177-3AD203B41FA5}">
                      <a16:colId xmlns:a16="http://schemas.microsoft.com/office/drawing/2014/main" val="79037708"/>
                    </a:ext>
                  </a:extLst>
                </a:gridCol>
                <a:gridCol w="956197">
                  <a:extLst>
                    <a:ext uri="{9D8B030D-6E8A-4147-A177-3AD203B41FA5}">
                      <a16:colId xmlns:a16="http://schemas.microsoft.com/office/drawing/2014/main" val="1522054271"/>
                    </a:ext>
                  </a:extLst>
                </a:gridCol>
                <a:gridCol w="956197">
                  <a:extLst>
                    <a:ext uri="{9D8B030D-6E8A-4147-A177-3AD203B41FA5}">
                      <a16:colId xmlns:a16="http://schemas.microsoft.com/office/drawing/2014/main" val="2165445037"/>
                    </a:ext>
                  </a:extLst>
                </a:gridCol>
                <a:gridCol w="956197">
                  <a:extLst>
                    <a:ext uri="{9D8B030D-6E8A-4147-A177-3AD203B41FA5}">
                      <a16:colId xmlns:a16="http://schemas.microsoft.com/office/drawing/2014/main" val="847213013"/>
                    </a:ext>
                  </a:extLst>
                </a:gridCol>
                <a:gridCol w="956197">
                  <a:extLst>
                    <a:ext uri="{9D8B030D-6E8A-4147-A177-3AD203B41FA5}">
                      <a16:colId xmlns:a16="http://schemas.microsoft.com/office/drawing/2014/main" val="2718099894"/>
                    </a:ext>
                  </a:extLst>
                </a:gridCol>
              </a:tblGrid>
              <a:tr h="637346">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923979703"/>
                  </a:ext>
                </a:extLst>
              </a:tr>
            </a:tbl>
          </a:graphicData>
        </a:graphic>
      </p:graphicFrame>
      <p:graphicFrame>
        <p:nvGraphicFramePr>
          <p:cNvPr id="13" name="Table 3">
            <a:extLst>
              <a:ext uri="{FF2B5EF4-FFF2-40B4-BE49-F238E27FC236}">
                <a16:creationId xmlns:a16="http://schemas.microsoft.com/office/drawing/2014/main" id="{BE9DA694-8875-4089-93AD-A34D6E4AD34E}"/>
              </a:ext>
            </a:extLst>
          </p:cNvPr>
          <p:cNvGraphicFramePr>
            <a:graphicFrameLocks noGrp="1"/>
          </p:cNvGraphicFramePr>
          <p:nvPr>
            <p:extLst>
              <p:ext uri="{D42A27DB-BD31-4B8C-83A1-F6EECF244321}">
                <p14:modId xmlns:p14="http://schemas.microsoft.com/office/powerpoint/2010/main" val="1655693688"/>
              </p:ext>
            </p:extLst>
          </p:nvPr>
        </p:nvGraphicFramePr>
        <p:xfrm>
          <a:off x="1484988" y="4648761"/>
          <a:ext cx="3824788" cy="637346"/>
        </p:xfrm>
        <a:graphic>
          <a:graphicData uri="http://schemas.openxmlformats.org/drawingml/2006/table">
            <a:tbl>
              <a:tblPr firstRow="1" bandRow="1">
                <a:tableStyleId>{5C22544A-7EE6-4342-B048-85BDC9FD1C3A}</a:tableStyleId>
              </a:tblPr>
              <a:tblGrid>
                <a:gridCol w="956197">
                  <a:extLst>
                    <a:ext uri="{9D8B030D-6E8A-4147-A177-3AD203B41FA5}">
                      <a16:colId xmlns:a16="http://schemas.microsoft.com/office/drawing/2014/main" val="442517923"/>
                    </a:ext>
                  </a:extLst>
                </a:gridCol>
                <a:gridCol w="956197">
                  <a:extLst>
                    <a:ext uri="{9D8B030D-6E8A-4147-A177-3AD203B41FA5}">
                      <a16:colId xmlns:a16="http://schemas.microsoft.com/office/drawing/2014/main" val="154188527"/>
                    </a:ext>
                  </a:extLst>
                </a:gridCol>
                <a:gridCol w="956197">
                  <a:extLst>
                    <a:ext uri="{9D8B030D-6E8A-4147-A177-3AD203B41FA5}">
                      <a16:colId xmlns:a16="http://schemas.microsoft.com/office/drawing/2014/main" val="2421168222"/>
                    </a:ext>
                  </a:extLst>
                </a:gridCol>
                <a:gridCol w="956197">
                  <a:extLst>
                    <a:ext uri="{9D8B030D-6E8A-4147-A177-3AD203B41FA5}">
                      <a16:colId xmlns:a16="http://schemas.microsoft.com/office/drawing/2014/main" val="79037708"/>
                    </a:ext>
                  </a:extLst>
                </a:gridCol>
              </a:tblGrid>
              <a:tr h="637346">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923979703"/>
                  </a:ext>
                </a:extLst>
              </a:tr>
            </a:tbl>
          </a:graphicData>
        </a:graphic>
      </p:graphicFrame>
      <p:graphicFrame>
        <p:nvGraphicFramePr>
          <p:cNvPr id="14" name="Table 3">
            <a:extLst>
              <a:ext uri="{FF2B5EF4-FFF2-40B4-BE49-F238E27FC236}">
                <a16:creationId xmlns:a16="http://schemas.microsoft.com/office/drawing/2014/main" id="{13F3C5B4-3F23-4C2C-B024-43DFC04F4092}"/>
              </a:ext>
            </a:extLst>
          </p:cNvPr>
          <p:cNvGraphicFramePr>
            <a:graphicFrameLocks noGrp="1"/>
          </p:cNvGraphicFramePr>
          <p:nvPr>
            <p:extLst>
              <p:ext uri="{D42A27DB-BD31-4B8C-83A1-F6EECF244321}">
                <p14:modId xmlns:p14="http://schemas.microsoft.com/office/powerpoint/2010/main" val="3785364048"/>
              </p:ext>
            </p:extLst>
          </p:nvPr>
        </p:nvGraphicFramePr>
        <p:xfrm>
          <a:off x="1484987" y="3308593"/>
          <a:ext cx="1918076" cy="637346"/>
        </p:xfrm>
        <a:graphic>
          <a:graphicData uri="http://schemas.openxmlformats.org/drawingml/2006/table">
            <a:tbl>
              <a:tblPr firstRow="1" bandRow="1">
                <a:tableStyleId>{5C22544A-7EE6-4342-B048-85BDC9FD1C3A}</a:tableStyleId>
              </a:tblPr>
              <a:tblGrid>
                <a:gridCol w="959038">
                  <a:extLst>
                    <a:ext uri="{9D8B030D-6E8A-4147-A177-3AD203B41FA5}">
                      <a16:colId xmlns:a16="http://schemas.microsoft.com/office/drawing/2014/main" val="442517923"/>
                    </a:ext>
                  </a:extLst>
                </a:gridCol>
                <a:gridCol w="959038">
                  <a:extLst>
                    <a:ext uri="{9D8B030D-6E8A-4147-A177-3AD203B41FA5}">
                      <a16:colId xmlns:a16="http://schemas.microsoft.com/office/drawing/2014/main" val="154188527"/>
                    </a:ext>
                  </a:extLst>
                </a:gridCol>
              </a:tblGrid>
              <a:tr h="637346">
                <a:tc>
                  <a:txBody>
                    <a:bodyPr/>
                    <a:lstStyle/>
                    <a:p>
                      <a:endParaRPr lang="en-US"/>
                    </a:p>
                  </a:txBody>
                  <a:tcPr/>
                </a:tc>
                <a:tc>
                  <a:txBody>
                    <a:bodyPr/>
                    <a:lstStyle/>
                    <a:p>
                      <a:endParaRPr lang="en-US" dirty="0"/>
                    </a:p>
                  </a:txBody>
                  <a:tcPr/>
                </a:tc>
                <a:extLst>
                  <a:ext uri="{0D108BD9-81ED-4DB2-BD59-A6C34878D82A}">
                    <a16:rowId xmlns:a16="http://schemas.microsoft.com/office/drawing/2014/main" val="3923979703"/>
                  </a:ext>
                </a:extLst>
              </a:tr>
            </a:tbl>
          </a:graphicData>
        </a:graphic>
      </p:graphicFrame>
      <p:graphicFrame>
        <p:nvGraphicFramePr>
          <p:cNvPr id="15" name="Table 3">
            <a:extLst>
              <a:ext uri="{FF2B5EF4-FFF2-40B4-BE49-F238E27FC236}">
                <a16:creationId xmlns:a16="http://schemas.microsoft.com/office/drawing/2014/main" id="{F2FFF8A9-1A6D-4800-ABC8-DCB622415461}"/>
              </a:ext>
            </a:extLst>
          </p:cNvPr>
          <p:cNvGraphicFramePr>
            <a:graphicFrameLocks noGrp="1"/>
          </p:cNvGraphicFramePr>
          <p:nvPr>
            <p:extLst>
              <p:ext uri="{D42A27DB-BD31-4B8C-83A1-F6EECF244321}">
                <p14:modId xmlns:p14="http://schemas.microsoft.com/office/powerpoint/2010/main" val="3640133649"/>
              </p:ext>
            </p:extLst>
          </p:nvPr>
        </p:nvGraphicFramePr>
        <p:xfrm>
          <a:off x="1484990" y="2094091"/>
          <a:ext cx="956197" cy="637346"/>
        </p:xfrm>
        <a:graphic>
          <a:graphicData uri="http://schemas.openxmlformats.org/drawingml/2006/table">
            <a:tbl>
              <a:tblPr firstRow="1" bandRow="1">
                <a:tableStyleId>{5C22544A-7EE6-4342-B048-85BDC9FD1C3A}</a:tableStyleId>
              </a:tblPr>
              <a:tblGrid>
                <a:gridCol w="956197">
                  <a:extLst>
                    <a:ext uri="{9D8B030D-6E8A-4147-A177-3AD203B41FA5}">
                      <a16:colId xmlns:a16="http://schemas.microsoft.com/office/drawing/2014/main" val="442517923"/>
                    </a:ext>
                  </a:extLst>
                </a:gridCol>
              </a:tblGrid>
              <a:tr h="637346">
                <a:tc>
                  <a:txBody>
                    <a:bodyPr/>
                    <a:lstStyle/>
                    <a:p>
                      <a:endParaRPr lang="en-US" dirty="0"/>
                    </a:p>
                  </a:txBody>
                  <a:tcPr/>
                </a:tc>
                <a:extLst>
                  <a:ext uri="{0D108BD9-81ED-4DB2-BD59-A6C34878D82A}">
                    <a16:rowId xmlns:a16="http://schemas.microsoft.com/office/drawing/2014/main" val="3923979703"/>
                  </a:ext>
                </a:extLst>
              </a:tr>
            </a:tbl>
          </a:graphicData>
        </a:graphic>
      </p:graphicFrame>
      <p:sp>
        <p:nvSpPr>
          <p:cNvPr id="4" name="TextBox 3">
            <a:extLst>
              <a:ext uri="{FF2B5EF4-FFF2-40B4-BE49-F238E27FC236}">
                <a16:creationId xmlns:a16="http://schemas.microsoft.com/office/drawing/2014/main" id="{A28C8061-1203-485E-BA16-0E5FBDCE9578}"/>
              </a:ext>
            </a:extLst>
          </p:cNvPr>
          <p:cNvSpPr txBox="1"/>
          <p:nvPr/>
        </p:nvSpPr>
        <p:spPr>
          <a:xfrm>
            <a:off x="1527129" y="2148280"/>
            <a:ext cx="867267" cy="523220"/>
          </a:xfrm>
          <a:prstGeom prst="rect">
            <a:avLst/>
          </a:prstGeom>
          <a:solidFill>
            <a:srgbClr val="002060"/>
          </a:solidFill>
        </p:spPr>
        <p:txBody>
          <a:bodyPr wrap="square" rtlCol="0">
            <a:spAutoFit/>
          </a:bodyPr>
          <a:lstStyle/>
          <a:p>
            <a:pPr algn="ctr"/>
            <a:r>
              <a:rPr lang="en-US" sz="2800" b="1" dirty="0">
                <a:solidFill>
                  <a:schemeClr val="bg1"/>
                </a:solidFill>
              </a:rPr>
              <a:t>a</a:t>
            </a:r>
          </a:p>
        </p:txBody>
      </p:sp>
      <p:sp>
        <p:nvSpPr>
          <p:cNvPr id="5" name="Arrow: Down 4">
            <a:extLst>
              <a:ext uri="{FF2B5EF4-FFF2-40B4-BE49-F238E27FC236}">
                <a16:creationId xmlns:a16="http://schemas.microsoft.com/office/drawing/2014/main" id="{4F8D1F8A-EA91-48B2-83B5-1B329807C9A3}"/>
              </a:ext>
            </a:extLst>
          </p:cNvPr>
          <p:cNvSpPr/>
          <p:nvPr/>
        </p:nvSpPr>
        <p:spPr>
          <a:xfrm>
            <a:off x="1611969" y="2790905"/>
            <a:ext cx="263950" cy="4582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C17442B-201C-4386-8F9E-287BC4C69D11}"/>
              </a:ext>
            </a:extLst>
          </p:cNvPr>
          <p:cNvSpPr txBox="1"/>
          <p:nvPr/>
        </p:nvSpPr>
        <p:spPr>
          <a:xfrm>
            <a:off x="1527129" y="3348352"/>
            <a:ext cx="867267" cy="523220"/>
          </a:xfrm>
          <a:prstGeom prst="rect">
            <a:avLst/>
          </a:prstGeom>
          <a:solidFill>
            <a:srgbClr val="002060"/>
          </a:solidFill>
        </p:spPr>
        <p:txBody>
          <a:bodyPr wrap="square" rtlCol="0">
            <a:spAutoFit/>
          </a:bodyPr>
          <a:lstStyle/>
          <a:p>
            <a:pPr algn="ctr"/>
            <a:r>
              <a:rPr lang="en-US" sz="2800" b="1" dirty="0">
                <a:solidFill>
                  <a:schemeClr val="bg1"/>
                </a:solidFill>
              </a:rPr>
              <a:t>a</a:t>
            </a:r>
          </a:p>
        </p:txBody>
      </p:sp>
      <p:sp>
        <p:nvSpPr>
          <p:cNvPr id="17" name="TextBox 16">
            <a:extLst>
              <a:ext uri="{FF2B5EF4-FFF2-40B4-BE49-F238E27FC236}">
                <a16:creationId xmlns:a16="http://schemas.microsoft.com/office/drawing/2014/main" id="{674A1AFB-043C-4B31-92BA-D49554E49F94}"/>
              </a:ext>
            </a:extLst>
          </p:cNvPr>
          <p:cNvSpPr txBox="1"/>
          <p:nvPr/>
        </p:nvSpPr>
        <p:spPr>
          <a:xfrm>
            <a:off x="2486448" y="3357779"/>
            <a:ext cx="867267" cy="523220"/>
          </a:xfrm>
          <a:prstGeom prst="rect">
            <a:avLst/>
          </a:prstGeom>
          <a:solidFill>
            <a:srgbClr val="002060"/>
          </a:solidFill>
        </p:spPr>
        <p:txBody>
          <a:bodyPr wrap="square" rtlCol="0">
            <a:spAutoFit/>
          </a:bodyPr>
          <a:lstStyle/>
          <a:p>
            <a:pPr algn="ctr"/>
            <a:r>
              <a:rPr lang="en-US" sz="2800" b="1" dirty="0">
                <a:solidFill>
                  <a:schemeClr val="bg1"/>
                </a:solidFill>
              </a:rPr>
              <a:t>b</a:t>
            </a:r>
          </a:p>
        </p:txBody>
      </p:sp>
      <p:sp>
        <p:nvSpPr>
          <p:cNvPr id="18" name="Arrow: Down 17">
            <a:extLst>
              <a:ext uri="{FF2B5EF4-FFF2-40B4-BE49-F238E27FC236}">
                <a16:creationId xmlns:a16="http://schemas.microsoft.com/office/drawing/2014/main" id="{2E58B21C-BBA5-4E0F-8F83-DCAD48A66B64}"/>
              </a:ext>
            </a:extLst>
          </p:cNvPr>
          <p:cNvSpPr/>
          <p:nvPr/>
        </p:nvSpPr>
        <p:spPr>
          <a:xfrm>
            <a:off x="1611969" y="4092312"/>
            <a:ext cx="263950" cy="4582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091C27E8-104C-4660-A8CD-83D8CF0949A3}"/>
              </a:ext>
            </a:extLst>
          </p:cNvPr>
          <p:cNvSpPr/>
          <p:nvPr/>
        </p:nvSpPr>
        <p:spPr>
          <a:xfrm>
            <a:off x="2495876" y="4092312"/>
            <a:ext cx="263950" cy="4582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CBB7314-014C-4036-901F-293A3FABACF3}"/>
              </a:ext>
            </a:extLst>
          </p:cNvPr>
          <p:cNvSpPr txBox="1"/>
          <p:nvPr/>
        </p:nvSpPr>
        <p:spPr>
          <a:xfrm>
            <a:off x="1527129" y="4696397"/>
            <a:ext cx="867267" cy="523220"/>
          </a:xfrm>
          <a:prstGeom prst="rect">
            <a:avLst/>
          </a:prstGeom>
          <a:solidFill>
            <a:srgbClr val="002060"/>
          </a:solidFill>
        </p:spPr>
        <p:txBody>
          <a:bodyPr wrap="square" rtlCol="0">
            <a:spAutoFit/>
          </a:bodyPr>
          <a:lstStyle/>
          <a:p>
            <a:pPr algn="ctr"/>
            <a:r>
              <a:rPr lang="en-US" sz="2800" b="1" dirty="0">
                <a:solidFill>
                  <a:schemeClr val="bg1"/>
                </a:solidFill>
              </a:rPr>
              <a:t>a</a:t>
            </a:r>
          </a:p>
        </p:txBody>
      </p:sp>
      <p:sp>
        <p:nvSpPr>
          <p:cNvPr id="21" name="TextBox 20">
            <a:extLst>
              <a:ext uri="{FF2B5EF4-FFF2-40B4-BE49-F238E27FC236}">
                <a16:creationId xmlns:a16="http://schemas.microsoft.com/office/drawing/2014/main" id="{E74D767C-C2F4-47BE-854E-439BCDC7B611}"/>
              </a:ext>
            </a:extLst>
          </p:cNvPr>
          <p:cNvSpPr txBox="1"/>
          <p:nvPr/>
        </p:nvSpPr>
        <p:spPr>
          <a:xfrm>
            <a:off x="2486448" y="4696397"/>
            <a:ext cx="867267" cy="523220"/>
          </a:xfrm>
          <a:prstGeom prst="rect">
            <a:avLst/>
          </a:prstGeom>
          <a:solidFill>
            <a:srgbClr val="002060"/>
          </a:solidFill>
        </p:spPr>
        <p:txBody>
          <a:bodyPr wrap="square" rtlCol="0">
            <a:spAutoFit/>
          </a:bodyPr>
          <a:lstStyle/>
          <a:p>
            <a:pPr algn="ctr"/>
            <a:r>
              <a:rPr lang="en-US" sz="2800" b="1" dirty="0">
                <a:solidFill>
                  <a:schemeClr val="bg1"/>
                </a:solidFill>
              </a:rPr>
              <a:t>b</a:t>
            </a:r>
          </a:p>
        </p:txBody>
      </p:sp>
      <p:sp>
        <p:nvSpPr>
          <p:cNvPr id="22" name="TextBox 21">
            <a:extLst>
              <a:ext uri="{FF2B5EF4-FFF2-40B4-BE49-F238E27FC236}">
                <a16:creationId xmlns:a16="http://schemas.microsoft.com/office/drawing/2014/main" id="{EA242C6F-6C52-4115-ACAF-BBCC87387FD1}"/>
              </a:ext>
            </a:extLst>
          </p:cNvPr>
          <p:cNvSpPr txBox="1"/>
          <p:nvPr/>
        </p:nvSpPr>
        <p:spPr>
          <a:xfrm>
            <a:off x="3426770" y="4696397"/>
            <a:ext cx="867267" cy="523220"/>
          </a:xfrm>
          <a:prstGeom prst="rect">
            <a:avLst/>
          </a:prstGeom>
          <a:solidFill>
            <a:srgbClr val="002060"/>
          </a:solidFill>
        </p:spPr>
        <p:txBody>
          <a:bodyPr wrap="square" rtlCol="0">
            <a:spAutoFit/>
          </a:bodyPr>
          <a:lstStyle/>
          <a:p>
            <a:pPr algn="ctr"/>
            <a:r>
              <a:rPr lang="en-US" sz="2800" b="1" dirty="0">
                <a:solidFill>
                  <a:schemeClr val="bg1"/>
                </a:solidFill>
              </a:rPr>
              <a:t>c</a:t>
            </a:r>
          </a:p>
        </p:txBody>
      </p:sp>
      <p:sp>
        <p:nvSpPr>
          <p:cNvPr id="23" name="TextBox 22">
            <a:extLst>
              <a:ext uri="{FF2B5EF4-FFF2-40B4-BE49-F238E27FC236}">
                <a16:creationId xmlns:a16="http://schemas.microsoft.com/office/drawing/2014/main" id="{92113E54-5FF4-4C43-BCF8-B2B0EB7D1196}"/>
              </a:ext>
            </a:extLst>
          </p:cNvPr>
          <p:cNvSpPr txBox="1"/>
          <p:nvPr/>
        </p:nvSpPr>
        <p:spPr>
          <a:xfrm>
            <a:off x="4396554" y="4696397"/>
            <a:ext cx="867267" cy="523220"/>
          </a:xfrm>
          <a:prstGeom prst="rect">
            <a:avLst/>
          </a:prstGeom>
          <a:solidFill>
            <a:srgbClr val="002060"/>
          </a:solidFill>
        </p:spPr>
        <p:txBody>
          <a:bodyPr wrap="square" rtlCol="0">
            <a:spAutoFit/>
          </a:bodyPr>
          <a:lstStyle/>
          <a:p>
            <a:pPr algn="ctr"/>
            <a:r>
              <a:rPr lang="en-US" sz="2800" b="1" dirty="0">
                <a:solidFill>
                  <a:schemeClr val="bg1"/>
                </a:solidFill>
              </a:rPr>
              <a:t>d</a:t>
            </a:r>
          </a:p>
        </p:txBody>
      </p:sp>
      <p:sp>
        <p:nvSpPr>
          <p:cNvPr id="24" name="Arrow: Down 23">
            <a:extLst>
              <a:ext uri="{FF2B5EF4-FFF2-40B4-BE49-F238E27FC236}">
                <a16:creationId xmlns:a16="http://schemas.microsoft.com/office/drawing/2014/main" id="{7ECDDDCB-90F5-4D57-8D43-86E3E64C9853}"/>
              </a:ext>
            </a:extLst>
          </p:cNvPr>
          <p:cNvSpPr/>
          <p:nvPr/>
        </p:nvSpPr>
        <p:spPr>
          <a:xfrm>
            <a:off x="1611969" y="5411482"/>
            <a:ext cx="263950" cy="4582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a:extLst>
              <a:ext uri="{FF2B5EF4-FFF2-40B4-BE49-F238E27FC236}">
                <a16:creationId xmlns:a16="http://schemas.microsoft.com/office/drawing/2014/main" id="{08458B5E-5273-4EA5-8652-2F15989D4549}"/>
              </a:ext>
            </a:extLst>
          </p:cNvPr>
          <p:cNvSpPr/>
          <p:nvPr/>
        </p:nvSpPr>
        <p:spPr>
          <a:xfrm>
            <a:off x="2495876" y="5411482"/>
            <a:ext cx="263950" cy="4582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D6739C1F-0DE3-464B-A132-DCC91B1081CE}"/>
              </a:ext>
            </a:extLst>
          </p:cNvPr>
          <p:cNvSpPr/>
          <p:nvPr/>
        </p:nvSpPr>
        <p:spPr>
          <a:xfrm>
            <a:off x="3421912" y="5411482"/>
            <a:ext cx="263950" cy="4582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ACFC5615-8B9A-4C04-9684-0E9231910A81}"/>
              </a:ext>
            </a:extLst>
          </p:cNvPr>
          <p:cNvSpPr/>
          <p:nvPr/>
        </p:nvSpPr>
        <p:spPr>
          <a:xfrm>
            <a:off x="4428365" y="5411482"/>
            <a:ext cx="263950" cy="4582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BE34C6F-9037-4932-84F0-D83B34959AB0}"/>
              </a:ext>
            </a:extLst>
          </p:cNvPr>
          <p:cNvSpPr txBox="1"/>
          <p:nvPr/>
        </p:nvSpPr>
        <p:spPr>
          <a:xfrm>
            <a:off x="1525949" y="6088020"/>
            <a:ext cx="867267" cy="523220"/>
          </a:xfrm>
          <a:prstGeom prst="rect">
            <a:avLst/>
          </a:prstGeom>
          <a:solidFill>
            <a:srgbClr val="002060"/>
          </a:solidFill>
        </p:spPr>
        <p:txBody>
          <a:bodyPr wrap="square" rtlCol="0">
            <a:spAutoFit/>
          </a:bodyPr>
          <a:lstStyle/>
          <a:p>
            <a:pPr algn="ctr"/>
            <a:r>
              <a:rPr lang="en-US" sz="2800" b="1" dirty="0">
                <a:solidFill>
                  <a:schemeClr val="bg1"/>
                </a:solidFill>
              </a:rPr>
              <a:t>a</a:t>
            </a:r>
          </a:p>
        </p:txBody>
      </p:sp>
      <p:sp>
        <p:nvSpPr>
          <p:cNvPr id="29" name="TextBox 28">
            <a:extLst>
              <a:ext uri="{FF2B5EF4-FFF2-40B4-BE49-F238E27FC236}">
                <a16:creationId xmlns:a16="http://schemas.microsoft.com/office/drawing/2014/main" id="{F6F49A27-93EA-4662-8299-7DF2E3EFFD41}"/>
              </a:ext>
            </a:extLst>
          </p:cNvPr>
          <p:cNvSpPr txBox="1"/>
          <p:nvPr/>
        </p:nvSpPr>
        <p:spPr>
          <a:xfrm>
            <a:off x="2485268" y="6088020"/>
            <a:ext cx="867267" cy="523220"/>
          </a:xfrm>
          <a:prstGeom prst="rect">
            <a:avLst/>
          </a:prstGeom>
          <a:solidFill>
            <a:srgbClr val="002060"/>
          </a:solidFill>
        </p:spPr>
        <p:txBody>
          <a:bodyPr wrap="square" rtlCol="0">
            <a:spAutoFit/>
          </a:bodyPr>
          <a:lstStyle/>
          <a:p>
            <a:pPr algn="ctr"/>
            <a:r>
              <a:rPr lang="en-US" sz="2800" b="1" dirty="0">
                <a:solidFill>
                  <a:schemeClr val="bg1"/>
                </a:solidFill>
              </a:rPr>
              <a:t>b</a:t>
            </a:r>
          </a:p>
        </p:txBody>
      </p:sp>
      <p:sp>
        <p:nvSpPr>
          <p:cNvPr id="30" name="TextBox 29">
            <a:extLst>
              <a:ext uri="{FF2B5EF4-FFF2-40B4-BE49-F238E27FC236}">
                <a16:creationId xmlns:a16="http://schemas.microsoft.com/office/drawing/2014/main" id="{3EA23363-F348-4037-B828-198AB1CC97D1}"/>
              </a:ext>
            </a:extLst>
          </p:cNvPr>
          <p:cNvSpPr txBox="1"/>
          <p:nvPr/>
        </p:nvSpPr>
        <p:spPr>
          <a:xfrm>
            <a:off x="3425590" y="6088020"/>
            <a:ext cx="867267" cy="523220"/>
          </a:xfrm>
          <a:prstGeom prst="rect">
            <a:avLst/>
          </a:prstGeom>
          <a:solidFill>
            <a:srgbClr val="002060"/>
          </a:solidFill>
        </p:spPr>
        <p:txBody>
          <a:bodyPr wrap="square" rtlCol="0">
            <a:spAutoFit/>
          </a:bodyPr>
          <a:lstStyle/>
          <a:p>
            <a:pPr algn="ctr"/>
            <a:r>
              <a:rPr lang="en-US" sz="2800" b="1" dirty="0">
                <a:solidFill>
                  <a:schemeClr val="bg1"/>
                </a:solidFill>
              </a:rPr>
              <a:t>c</a:t>
            </a:r>
          </a:p>
        </p:txBody>
      </p:sp>
      <p:sp>
        <p:nvSpPr>
          <p:cNvPr id="31" name="TextBox 30">
            <a:extLst>
              <a:ext uri="{FF2B5EF4-FFF2-40B4-BE49-F238E27FC236}">
                <a16:creationId xmlns:a16="http://schemas.microsoft.com/office/drawing/2014/main" id="{1B179EE9-AC3C-4002-89C9-939D4F99A5CA}"/>
              </a:ext>
            </a:extLst>
          </p:cNvPr>
          <p:cNvSpPr txBox="1"/>
          <p:nvPr/>
        </p:nvSpPr>
        <p:spPr>
          <a:xfrm>
            <a:off x="4395374" y="6088020"/>
            <a:ext cx="867267" cy="523220"/>
          </a:xfrm>
          <a:prstGeom prst="rect">
            <a:avLst/>
          </a:prstGeom>
          <a:solidFill>
            <a:srgbClr val="002060"/>
          </a:solidFill>
        </p:spPr>
        <p:txBody>
          <a:bodyPr wrap="square" rtlCol="0">
            <a:spAutoFit/>
          </a:bodyPr>
          <a:lstStyle/>
          <a:p>
            <a:pPr algn="ctr"/>
            <a:r>
              <a:rPr lang="en-US" sz="2800" b="1" dirty="0">
                <a:solidFill>
                  <a:schemeClr val="bg1"/>
                </a:solidFill>
              </a:rPr>
              <a:t>d</a:t>
            </a:r>
          </a:p>
        </p:txBody>
      </p:sp>
      <p:sp>
        <p:nvSpPr>
          <p:cNvPr id="33" name="TextBox 32">
            <a:extLst>
              <a:ext uri="{FF2B5EF4-FFF2-40B4-BE49-F238E27FC236}">
                <a16:creationId xmlns:a16="http://schemas.microsoft.com/office/drawing/2014/main" id="{682EA6FE-E37E-41F4-AC34-18D165056023}"/>
              </a:ext>
            </a:extLst>
          </p:cNvPr>
          <p:cNvSpPr txBox="1"/>
          <p:nvPr/>
        </p:nvSpPr>
        <p:spPr>
          <a:xfrm>
            <a:off x="3378462" y="820927"/>
            <a:ext cx="5756103" cy="1354217"/>
          </a:xfrm>
          <a:prstGeom prst="rect">
            <a:avLst/>
          </a:prstGeom>
          <a:noFill/>
        </p:spPr>
        <p:txBody>
          <a:bodyPr wrap="square">
            <a:spAutoFit/>
          </a:bodyPr>
          <a:lstStyle/>
          <a:p>
            <a:pPr marL="342900" indent="-342900">
              <a:lnSpc>
                <a:spcPct val="150000"/>
              </a:lnSpc>
              <a:spcAft>
                <a:spcPts val="600"/>
              </a:spcAft>
              <a:buFont typeface="Wingdings" panose="05000000000000000000" pitchFamily="2" charset="2"/>
              <a:buChar char="§"/>
            </a:pPr>
            <a:r>
              <a:rPr lang="en-CA" sz="2200" b="1" dirty="0">
                <a:latin typeface="Times New Roman" panose="02020603050405020304" pitchFamily="18" charset="0"/>
                <a:cs typeface="Times New Roman" panose="02020603050405020304" pitchFamily="18" charset="0"/>
              </a:rPr>
              <a:t>Each insert operation cots 3units</a:t>
            </a:r>
          </a:p>
          <a:p>
            <a:pPr marL="342900" indent="-342900">
              <a:spcAft>
                <a:spcPts val="600"/>
              </a:spcAft>
              <a:buFont typeface="Wingdings" panose="05000000000000000000" pitchFamily="2" charset="2"/>
              <a:buChar char="§"/>
            </a:pPr>
            <a:r>
              <a:rPr lang="en-CA" sz="2200" b="1" dirty="0">
                <a:latin typeface="Times New Roman" panose="02020603050405020304" pitchFamily="18" charset="0"/>
                <a:cs typeface="Times New Roman" panose="02020603050405020304" pitchFamily="18" charset="0"/>
              </a:rPr>
              <a:t>Use 1$ for insert and store 2units for future use</a:t>
            </a:r>
            <a:endParaRPr lang="en-US" sz="2200" b="1" dirty="0"/>
          </a:p>
        </p:txBody>
      </p:sp>
      <p:sp>
        <p:nvSpPr>
          <p:cNvPr id="2" name="Half Frame 1">
            <a:extLst>
              <a:ext uri="{FF2B5EF4-FFF2-40B4-BE49-F238E27FC236}">
                <a16:creationId xmlns:a16="http://schemas.microsoft.com/office/drawing/2014/main" id="{05958D51-95D5-4750-8789-0E27BF5705CA}"/>
              </a:ext>
            </a:extLst>
          </p:cNvPr>
          <p:cNvSpPr/>
          <p:nvPr/>
        </p:nvSpPr>
        <p:spPr>
          <a:xfrm flipH="1">
            <a:off x="113120" y="1442301"/>
            <a:ext cx="1178679" cy="5197676"/>
          </a:xfrm>
          <a:prstGeom prst="halfFrame">
            <a:avLst>
              <a:gd name="adj1" fmla="val 6940"/>
              <a:gd name="adj2" fmla="val 614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Oval 5">
            <a:extLst>
              <a:ext uri="{FF2B5EF4-FFF2-40B4-BE49-F238E27FC236}">
                <a16:creationId xmlns:a16="http://schemas.microsoft.com/office/drawing/2014/main" id="{2DEF5969-2F73-4FB2-A229-C7E0DB501B6E}"/>
              </a:ext>
            </a:extLst>
          </p:cNvPr>
          <p:cNvSpPr/>
          <p:nvPr/>
        </p:nvSpPr>
        <p:spPr>
          <a:xfrm>
            <a:off x="-9755" y="2138854"/>
            <a:ext cx="1178679" cy="111027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3</a:t>
            </a:r>
          </a:p>
        </p:txBody>
      </p:sp>
      <p:sp>
        <p:nvSpPr>
          <p:cNvPr id="40" name="Oval 39">
            <a:extLst>
              <a:ext uri="{FF2B5EF4-FFF2-40B4-BE49-F238E27FC236}">
                <a16:creationId xmlns:a16="http://schemas.microsoft.com/office/drawing/2014/main" id="{116A8EB6-C87F-48A2-A6A6-2B7B82B8EFD1}"/>
              </a:ext>
            </a:extLst>
          </p:cNvPr>
          <p:cNvSpPr/>
          <p:nvPr/>
        </p:nvSpPr>
        <p:spPr>
          <a:xfrm>
            <a:off x="-9427" y="2122257"/>
            <a:ext cx="1178679" cy="111027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2</a:t>
            </a:r>
          </a:p>
        </p:txBody>
      </p:sp>
      <p:sp>
        <p:nvSpPr>
          <p:cNvPr id="43" name="Oval 42">
            <a:extLst>
              <a:ext uri="{FF2B5EF4-FFF2-40B4-BE49-F238E27FC236}">
                <a16:creationId xmlns:a16="http://schemas.microsoft.com/office/drawing/2014/main" id="{A239FE9A-D61D-471D-A703-CFD528E4EA10}"/>
              </a:ext>
            </a:extLst>
          </p:cNvPr>
          <p:cNvSpPr/>
          <p:nvPr/>
        </p:nvSpPr>
        <p:spPr>
          <a:xfrm>
            <a:off x="1519002" y="2078916"/>
            <a:ext cx="340558" cy="30452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a:t>
            </a:r>
          </a:p>
        </p:txBody>
      </p:sp>
      <p:sp>
        <p:nvSpPr>
          <p:cNvPr id="44" name="Oval 43">
            <a:extLst>
              <a:ext uri="{FF2B5EF4-FFF2-40B4-BE49-F238E27FC236}">
                <a16:creationId xmlns:a16="http://schemas.microsoft.com/office/drawing/2014/main" id="{14ECD53F-E6F6-4880-9127-D3997E31C8BA}"/>
              </a:ext>
            </a:extLst>
          </p:cNvPr>
          <p:cNvSpPr/>
          <p:nvPr/>
        </p:nvSpPr>
        <p:spPr>
          <a:xfrm>
            <a:off x="2483337" y="3322745"/>
            <a:ext cx="340558" cy="30452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a:t>
            </a:r>
          </a:p>
        </p:txBody>
      </p:sp>
      <p:sp>
        <p:nvSpPr>
          <p:cNvPr id="45" name="Oval 44">
            <a:extLst>
              <a:ext uri="{FF2B5EF4-FFF2-40B4-BE49-F238E27FC236}">
                <a16:creationId xmlns:a16="http://schemas.microsoft.com/office/drawing/2014/main" id="{D8FDB034-A40E-4299-B122-1A1800769E87}"/>
              </a:ext>
            </a:extLst>
          </p:cNvPr>
          <p:cNvSpPr/>
          <p:nvPr/>
        </p:nvSpPr>
        <p:spPr>
          <a:xfrm>
            <a:off x="2495876" y="4669363"/>
            <a:ext cx="340558" cy="30452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a:t>
            </a:r>
          </a:p>
        </p:txBody>
      </p:sp>
      <p:sp>
        <p:nvSpPr>
          <p:cNvPr id="35" name="Oval 34">
            <a:extLst>
              <a:ext uri="{FF2B5EF4-FFF2-40B4-BE49-F238E27FC236}">
                <a16:creationId xmlns:a16="http://schemas.microsoft.com/office/drawing/2014/main" id="{7C043F06-077C-4440-A411-81E9F3DE4C3F}"/>
              </a:ext>
            </a:extLst>
          </p:cNvPr>
          <p:cNvSpPr/>
          <p:nvPr/>
        </p:nvSpPr>
        <p:spPr>
          <a:xfrm>
            <a:off x="1517755" y="3322745"/>
            <a:ext cx="340558" cy="30452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a:t>
            </a:r>
          </a:p>
        </p:txBody>
      </p:sp>
      <p:sp>
        <p:nvSpPr>
          <p:cNvPr id="57" name="Oval 56">
            <a:extLst>
              <a:ext uri="{FF2B5EF4-FFF2-40B4-BE49-F238E27FC236}">
                <a16:creationId xmlns:a16="http://schemas.microsoft.com/office/drawing/2014/main" id="{CB149750-8513-474B-9604-9BE200EB060B}"/>
              </a:ext>
            </a:extLst>
          </p:cNvPr>
          <p:cNvSpPr/>
          <p:nvPr/>
        </p:nvSpPr>
        <p:spPr>
          <a:xfrm>
            <a:off x="3422379" y="4672415"/>
            <a:ext cx="340558" cy="30452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a:t>
            </a:r>
          </a:p>
        </p:txBody>
      </p:sp>
      <p:sp>
        <p:nvSpPr>
          <p:cNvPr id="58" name="Oval 57">
            <a:extLst>
              <a:ext uri="{FF2B5EF4-FFF2-40B4-BE49-F238E27FC236}">
                <a16:creationId xmlns:a16="http://schemas.microsoft.com/office/drawing/2014/main" id="{1816A1CE-2772-4412-921F-098822C571AA}"/>
              </a:ext>
            </a:extLst>
          </p:cNvPr>
          <p:cNvSpPr/>
          <p:nvPr/>
        </p:nvSpPr>
        <p:spPr>
          <a:xfrm>
            <a:off x="4390061" y="4655852"/>
            <a:ext cx="340558" cy="30452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a:t>
            </a:r>
          </a:p>
        </p:txBody>
      </p:sp>
      <p:sp>
        <p:nvSpPr>
          <p:cNvPr id="59" name="Oval 58">
            <a:extLst>
              <a:ext uri="{FF2B5EF4-FFF2-40B4-BE49-F238E27FC236}">
                <a16:creationId xmlns:a16="http://schemas.microsoft.com/office/drawing/2014/main" id="{B5E8EAC5-615E-4BBC-84E0-72EBE6C02E32}"/>
              </a:ext>
            </a:extLst>
          </p:cNvPr>
          <p:cNvSpPr/>
          <p:nvPr/>
        </p:nvSpPr>
        <p:spPr>
          <a:xfrm>
            <a:off x="4390061" y="6063140"/>
            <a:ext cx="340558" cy="30452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a:t>
            </a:r>
          </a:p>
        </p:txBody>
      </p:sp>
      <p:sp>
        <p:nvSpPr>
          <p:cNvPr id="68" name="Oval 67">
            <a:extLst>
              <a:ext uri="{FF2B5EF4-FFF2-40B4-BE49-F238E27FC236}">
                <a16:creationId xmlns:a16="http://schemas.microsoft.com/office/drawing/2014/main" id="{02590563-F23E-4A72-94B8-1B87A3013A6F}"/>
              </a:ext>
            </a:extLst>
          </p:cNvPr>
          <p:cNvSpPr/>
          <p:nvPr/>
        </p:nvSpPr>
        <p:spPr>
          <a:xfrm>
            <a:off x="1302" y="2133738"/>
            <a:ext cx="1178679" cy="111027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1</a:t>
            </a:r>
          </a:p>
        </p:txBody>
      </p:sp>
      <p:sp>
        <p:nvSpPr>
          <p:cNvPr id="41" name="Oval 40">
            <a:extLst>
              <a:ext uri="{FF2B5EF4-FFF2-40B4-BE49-F238E27FC236}">
                <a16:creationId xmlns:a16="http://schemas.microsoft.com/office/drawing/2014/main" id="{74EFDFBC-1901-4A2D-A5A0-FE26695CD076}"/>
              </a:ext>
            </a:extLst>
          </p:cNvPr>
          <p:cNvSpPr/>
          <p:nvPr/>
        </p:nvSpPr>
        <p:spPr>
          <a:xfrm>
            <a:off x="4019" y="2132632"/>
            <a:ext cx="1178679" cy="111027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3</a:t>
            </a:r>
          </a:p>
        </p:txBody>
      </p:sp>
      <p:sp>
        <p:nvSpPr>
          <p:cNvPr id="70" name="Oval 69">
            <a:extLst>
              <a:ext uri="{FF2B5EF4-FFF2-40B4-BE49-F238E27FC236}">
                <a16:creationId xmlns:a16="http://schemas.microsoft.com/office/drawing/2014/main" id="{9884F8E9-566B-4D20-B92B-26C8EFBAF344}"/>
              </a:ext>
            </a:extLst>
          </p:cNvPr>
          <p:cNvSpPr/>
          <p:nvPr/>
        </p:nvSpPr>
        <p:spPr>
          <a:xfrm>
            <a:off x="-1628" y="2138854"/>
            <a:ext cx="1178679" cy="111027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1</a:t>
            </a:r>
          </a:p>
        </p:txBody>
      </p:sp>
      <p:sp>
        <p:nvSpPr>
          <p:cNvPr id="71" name="Oval 70">
            <a:extLst>
              <a:ext uri="{FF2B5EF4-FFF2-40B4-BE49-F238E27FC236}">
                <a16:creationId xmlns:a16="http://schemas.microsoft.com/office/drawing/2014/main" id="{E2274811-EC88-4CB5-B13D-DF460D98D125}"/>
              </a:ext>
            </a:extLst>
          </p:cNvPr>
          <p:cNvSpPr/>
          <p:nvPr/>
        </p:nvSpPr>
        <p:spPr>
          <a:xfrm>
            <a:off x="-3256" y="2179469"/>
            <a:ext cx="1178679" cy="111027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3</a:t>
            </a:r>
          </a:p>
        </p:txBody>
      </p:sp>
      <p:sp>
        <p:nvSpPr>
          <p:cNvPr id="72" name="Oval 71">
            <a:extLst>
              <a:ext uri="{FF2B5EF4-FFF2-40B4-BE49-F238E27FC236}">
                <a16:creationId xmlns:a16="http://schemas.microsoft.com/office/drawing/2014/main" id="{5C18C95C-351E-40EB-A51F-CB07335231C3}"/>
              </a:ext>
            </a:extLst>
          </p:cNvPr>
          <p:cNvSpPr/>
          <p:nvPr/>
        </p:nvSpPr>
        <p:spPr>
          <a:xfrm>
            <a:off x="23147" y="2143007"/>
            <a:ext cx="1178679" cy="111027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5</a:t>
            </a:r>
          </a:p>
        </p:txBody>
      </p:sp>
      <p:sp>
        <p:nvSpPr>
          <p:cNvPr id="73" name="Oval 72">
            <a:extLst>
              <a:ext uri="{FF2B5EF4-FFF2-40B4-BE49-F238E27FC236}">
                <a16:creationId xmlns:a16="http://schemas.microsoft.com/office/drawing/2014/main" id="{228F5487-68D7-40C6-ACFF-51DDF55FF042}"/>
              </a:ext>
            </a:extLst>
          </p:cNvPr>
          <p:cNvSpPr/>
          <p:nvPr/>
        </p:nvSpPr>
        <p:spPr>
          <a:xfrm>
            <a:off x="13190" y="2126410"/>
            <a:ext cx="1178679" cy="111027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1</a:t>
            </a:r>
          </a:p>
        </p:txBody>
      </p:sp>
      <p:sp>
        <p:nvSpPr>
          <p:cNvPr id="74" name="Oval 73">
            <a:extLst>
              <a:ext uri="{FF2B5EF4-FFF2-40B4-BE49-F238E27FC236}">
                <a16:creationId xmlns:a16="http://schemas.microsoft.com/office/drawing/2014/main" id="{B6FCF3D8-BAFF-4457-BF97-2A04A1427570}"/>
              </a:ext>
            </a:extLst>
          </p:cNvPr>
          <p:cNvSpPr/>
          <p:nvPr/>
        </p:nvSpPr>
        <p:spPr>
          <a:xfrm>
            <a:off x="18168" y="2184124"/>
            <a:ext cx="1178679" cy="111027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9</a:t>
            </a:r>
          </a:p>
        </p:txBody>
      </p:sp>
      <p:sp>
        <p:nvSpPr>
          <p:cNvPr id="75" name="TextBox 74">
            <a:extLst>
              <a:ext uri="{FF2B5EF4-FFF2-40B4-BE49-F238E27FC236}">
                <a16:creationId xmlns:a16="http://schemas.microsoft.com/office/drawing/2014/main" id="{27A39A3A-E9C7-4726-8EAA-CB16424F3191}"/>
              </a:ext>
            </a:extLst>
          </p:cNvPr>
          <p:cNvSpPr txBox="1"/>
          <p:nvPr/>
        </p:nvSpPr>
        <p:spPr>
          <a:xfrm>
            <a:off x="5341401" y="6081994"/>
            <a:ext cx="867267" cy="523220"/>
          </a:xfrm>
          <a:prstGeom prst="rect">
            <a:avLst/>
          </a:prstGeom>
          <a:solidFill>
            <a:srgbClr val="002060"/>
          </a:solidFill>
        </p:spPr>
        <p:txBody>
          <a:bodyPr wrap="square" rtlCol="0">
            <a:spAutoFit/>
          </a:bodyPr>
          <a:lstStyle/>
          <a:p>
            <a:pPr algn="ctr"/>
            <a:r>
              <a:rPr lang="en-US" sz="2800" b="1" dirty="0">
                <a:solidFill>
                  <a:schemeClr val="bg1"/>
                </a:solidFill>
              </a:rPr>
              <a:t>e</a:t>
            </a:r>
          </a:p>
        </p:txBody>
      </p:sp>
      <p:sp>
        <p:nvSpPr>
          <p:cNvPr id="76" name="TextBox 75">
            <a:extLst>
              <a:ext uri="{FF2B5EF4-FFF2-40B4-BE49-F238E27FC236}">
                <a16:creationId xmlns:a16="http://schemas.microsoft.com/office/drawing/2014/main" id="{480B9E6D-CE17-4C11-85BF-055483B528CA}"/>
              </a:ext>
            </a:extLst>
          </p:cNvPr>
          <p:cNvSpPr txBox="1"/>
          <p:nvPr/>
        </p:nvSpPr>
        <p:spPr>
          <a:xfrm>
            <a:off x="6300720" y="6081994"/>
            <a:ext cx="867267" cy="523220"/>
          </a:xfrm>
          <a:prstGeom prst="rect">
            <a:avLst/>
          </a:prstGeom>
          <a:solidFill>
            <a:srgbClr val="002060"/>
          </a:solidFill>
        </p:spPr>
        <p:txBody>
          <a:bodyPr wrap="square" rtlCol="0">
            <a:spAutoFit/>
          </a:bodyPr>
          <a:lstStyle/>
          <a:p>
            <a:pPr algn="ctr"/>
            <a:r>
              <a:rPr lang="en-US" sz="2800" b="1" dirty="0">
                <a:solidFill>
                  <a:schemeClr val="bg1"/>
                </a:solidFill>
              </a:rPr>
              <a:t>f</a:t>
            </a:r>
          </a:p>
        </p:txBody>
      </p:sp>
      <p:sp>
        <p:nvSpPr>
          <p:cNvPr id="77" name="TextBox 76">
            <a:extLst>
              <a:ext uri="{FF2B5EF4-FFF2-40B4-BE49-F238E27FC236}">
                <a16:creationId xmlns:a16="http://schemas.microsoft.com/office/drawing/2014/main" id="{34F19BC6-B815-425A-998B-A1B2A1548113}"/>
              </a:ext>
            </a:extLst>
          </p:cNvPr>
          <p:cNvSpPr txBox="1"/>
          <p:nvPr/>
        </p:nvSpPr>
        <p:spPr>
          <a:xfrm>
            <a:off x="7241042" y="6081994"/>
            <a:ext cx="867267" cy="523220"/>
          </a:xfrm>
          <a:prstGeom prst="rect">
            <a:avLst/>
          </a:prstGeom>
          <a:solidFill>
            <a:srgbClr val="002060"/>
          </a:solidFill>
        </p:spPr>
        <p:txBody>
          <a:bodyPr wrap="square" rtlCol="0">
            <a:spAutoFit/>
          </a:bodyPr>
          <a:lstStyle/>
          <a:p>
            <a:pPr algn="ctr"/>
            <a:r>
              <a:rPr lang="en-US" sz="2800" b="1" dirty="0">
                <a:solidFill>
                  <a:schemeClr val="bg1"/>
                </a:solidFill>
              </a:rPr>
              <a:t>g</a:t>
            </a:r>
          </a:p>
        </p:txBody>
      </p:sp>
      <p:sp>
        <p:nvSpPr>
          <p:cNvPr id="78" name="TextBox 77">
            <a:extLst>
              <a:ext uri="{FF2B5EF4-FFF2-40B4-BE49-F238E27FC236}">
                <a16:creationId xmlns:a16="http://schemas.microsoft.com/office/drawing/2014/main" id="{E1BD9996-10CC-4162-A4AC-C72864624BB7}"/>
              </a:ext>
            </a:extLst>
          </p:cNvPr>
          <p:cNvSpPr txBox="1"/>
          <p:nvPr/>
        </p:nvSpPr>
        <p:spPr>
          <a:xfrm>
            <a:off x="8210826" y="6081994"/>
            <a:ext cx="867267" cy="523220"/>
          </a:xfrm>
          <a:prstGeom prst="rect">
            <a:avLst/>
          </a:prstGeom>
          <a:solidFill>
            <a:srgbClr val="002060"/>
          </a:solidFill>
        </p:spPr>
        <p:txBody>
          <a:bodyPr wrap="square" rtlCol="0">
            <a:spAutoFit/>
          </a:bodyPr>
          <a:lstStyle/>
          <a:p>
            <a:pPr algn="ctr"/>
            <a:r>
              <a:rPr lang="en-US" sz="2800" b="1" dirty="0">
                <a:solidFill>
                  <a:schemeClr val="bg1"/>
                </a:solidFill>
              </a:rPr>
              <a:t>h</a:t>
            </a:r>
          </a:p>
        </p:txBody>
      </p:sp>
      <p:sp>
        <p:nvSpPr>
          <p:cNvPr id="79" name="Oval 78">
            <a:extLst>
              <a:ext uri="{FF2B5EF4-FFF2-40B4-BE49-F238E27FC236}">
                <a16:creationId xmlns:a16="http://schemas.microsoft.com/office/drawing/2014/main" id="{5B99BE5C-4A92-4693-A6AF-346C112CDCD3}"/>
              </a:ext>
            </a:extLst>
          </p:cNvPr>
          <p:cNvSpPr/>
          <p:nvPr/>
        </p:nvSpPr>
        <p:spPr>
          <a:xfrm>
            <a:off x="5328213" y="6051416"/>
            <a:ext cx="340558" cy="32796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a:t>
            </a:r>
          </a:p>
        </p:txBody>
      </p:sp>
      <p:sp>
        <p:nvSpPr>
          <p:cNvPr id="80" name="Oval 79">
            <a:extLst>
              <a:ext uri="{FF2B5EF4-FFF2-40B4-BE49-F238E27FC236}">
                <a16:creationId xmlns:a16="http://schemas.microsoft.com/office/drawing/2014/main" id="{35C9956B-B674-4A05-BF1D-A94A4ABEF8BC}"/>
              </a:ext>
            </a:extLst>
          </p:cNvPr>
          <p:cNvSpPr/>
          <p:nvPr/>
        </p:nvSpPr>
        <p:spPr>
          <a:xfrm>
            <a:off x="6289702" y="6039694"/>
            <a:ext cx="340558" cy="32796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a:t>
            </a:r>
          </a:p>
        </p:txBody>
      </p:sp>
      <p:sp>
        <p:nvSpPr>
          <p:cNvPr id="81" name="Oval 80">
            <a:extLst>
              <a:ext uri="{FF2B5EF4-FFF2-40B4-BE49-F238E27FC236}">
                <a16:creationId xmlns:a16="http://schemas.microsoft.com/office/drawing/2014/main" id="{FC34A9BA-93E5-4FAD-8E3F-ADFACF42F162}"/>
              </a:ext>
            </a:extLst>
          </p:cNvPr>
          <p:cNvSpPr/>
          <p:nvPr/>
        </p:nvSpPr>
        <p:spPr>
          <a:xfrm>
            <a:off x="7240285" y="6032481"/>
            <a:ext cx="340558" cy="32796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a:t>
            </a:r>
          </a:p>
        </p:txBody>
      </p:sp>
      <p:sp>
        <p:nvSpPr>
          <p:cNvPr id="82" name="Oval 81">
            <a:extLst>
              <a:ext uri="{FF2B5EF4-FFF2-40B4-BE49-F238E27FC236}">
                <a16:creationId xmlns:a16="http://schemas.microsoft.com/office/drawing/2014/main" id="{14391570-B0B3-4826-8A4C-3243C972B009}"/>
              </a:ext>
            </a:extLst>
          </p:cNvPr>
          <p:cNvSpPr/>
          <p:nvPr/>
        </p:nvSpPr>
        <p:spPr>
          <a:xfrm>
            <a:off x="8210826" y="6032481"/>
            <a:ext cx="340558" cy="32796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a:t>
            </a:r>
          </a:p>
        </p:txBody>
      </p:sp>
      <p:sp>
        <p:nvSpPr>
          <p:cNvPr id="8" name="L-Shape 7">
            <a:extLst>
              <a:ext uri="{FF2B5EF4-FFF2-40B4-BE49-F238E27FC236}">
                <a16:creationId xmlns:a16="http://schemas.microsoft.com/office/drawing/2014/main" id="{2EBE9E47-936C-4E24-B651-4767D592B94A}"/>
              </a:ext>
            </a:extLst>
          </p:cNvPr>
          <p:cNvSpPr/>
          <p:nvPr/>
        </p:nvSpPr>
        <p:spPr>
          <a:xfrm rot="8632287">
            <a:off x="6027462" y="5112401"/>
            <a:ext cx="2425012" cy="1591472"/>
          </a:xfrm>
          <a:prstGeom prst="corner">
            <a:avLst>
              <a:gd name="adj1" fmla="val 2483"/>
              <a:gd name="adj2" fmla="val 2313"/>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3" name="TextBox 82">
                <a:extLst>
                  <a:ext uri="{FF2B5EF4-FFF2-40B4-BE49-F238E27FC236}">
                    <a16:creationId xmlns:a16="http://schemas.microsoft.com/office/drawing/2014/main" id="{EB374722-05AF-4FE5-89E7-77B037CC30B8}"/>
                  </a:ext>
                </a:extLst>
              </p:cNvPr>
              <p:cNvSpPr txBox="1"/>
              <p:nvPr/>
            </p:nvSpPr>
            <p:spPr>
              <a:xfrm>
                <a:off x="5276806" y="2840529"/>
                <a:ext cx="3801287" cy="880819"/>
              </a:xfrm>
              <a:prstGeom prst="rect">
                <a:avLst/>
              </a:prstGeom>
              <a:noFill/>
            </p:spPr>
            <p:txBody>
              <a:bodyPr wrap="square">
                <a:spAutoFit/>
              </a:bodyPr>
              <a:lstStyle/>
              <a:p>
                <a:pPr algn="ctr"/>
                <a14:m>
                  <m:oMath xmlns:m="http://schemas.openxmlformats.org/officeDocument/2006/math">
                    <m:f>
                      <m:fPr>
                        <m:ctrlPr>
                          <a:rPr lang="en-US" sz="2200" b="1" i="1" smtClean="0">
                            <a:latin typeface="Cambria Math" panose="02040503050406030204" pitchFamily="18" charset="0"/>
                            <a:cs typeface="Times New Roman" panose="02020603050405020304" pitchFamily="18" charset="0"/>
                          </a:rPr>
                        </m:ctrlPr>
                      </m:fPr>
                      <m:num>
                        <m:r>
                          <a:rPr lang="en-US" sz="2200" b="1" i="1" smtClean="0">
                            <a:latin typeface="Cambria Math" panose="02040503050406030204" pitchFamily="18" charset="0"/>
                            <a:cs typeface="Times New Roman" panose="02020603050405020304" pitchFamily="18" charset="0"/>
                          </a:rPr>
                          <m:t>𝒏</m:t>
                        </m:r>
                      </m:num>
                      <m:den>
                        <m:r>
                          <a:rPr lang="en-US" sz="2200" b="1" i="1" smtClean="0">
                            <a:latin typeface="Cambria Math" panose="02040503050406030204" pitchFamily="18" charset="0"/>
                            <a:cs typeface="Times New Roman" panose="02020603050405020304" pitchFamily="18" charset="0"/>
                          </a:rPr>
                          <m:t>𝟐</m:t>
                        </m:r>
                      </m:den>
                    </m:f>
                    <m:r>
                      <a:rPr lang="en-US" sz="2200" b="1" i="1" smtClean="0">
                        <a:latin typeface="Cambria Math" panose="02040503050406030204" pitchFamily="18" charset="0"/>
                        <a:cs typeface="Times New Roman" panose="02020603050405020304" pitchFamily="18" charset="0"/>
                      </a:rPr>
                      <m:t> </m:t>
                    </m:r>
                  </m:oMath>
                </a14:m>
                <a:r>
                  <a:rPr lang="en-US" sz="2200" b="1" dirty="0">
                    <a:latin typeface="Times New Roman" panose="02020603050405020304" pitchFamily="18" charset="0"/>
                    <a:cs typeface="Times New Roman" panose="02020603050405020304" pitchFamily="18" charset="0"/>
                  </a:rPr>
                  <a:t> insertions can cover cost of next table doubling</a:t>
                </a:r>
              </a:p>
            </p:txBody>
          </p:sp>
        </mc:Choice>
        <mc:Fallback>
          <p:sp>
            <p:nvSpPr>
              <p:cNvPr id="83" name="TextBox 82">
                <a:extLst>
                  <a:ext uri="{FF2B5EF4-FFF2-40B4-BE49-F238E27FC236}">
                    <a16:creationId xmlns:a16="http://schemas.microsoft.com/office/drawing/2014/main" id="{EB374722-05AF-4FE5-89E7-77B037CC30B8}"/>
                  </a:ext>
                </a:extLst>
              </p:cNvPr>
              <p:cNvSpPr txBox="1">
                <a:spLocks noRot="1" noChangeAspect="1" noMove="1" noResize="1" noEditPoints="1" noAdjustHandles="1" noChangeArrowheads="1" noChangeShapeType="1" noTextEdit="1"/>
              </p:cNvSpPr>
              <p:nvPr/>
            </p:nvSpPr>
            <p:spPr>
              <a:xfrm>
                <a:off x="5276806" y="2840529"/>
                <a:ext cx="3801287" cy="880819"/>
              </a:xfrm>
              <a:prstGeom prst="rect">
                <a:avLst/>
              </a:prstGeom>
              <a:blipFill>
                <a:blip r:embed="rId2"/>
                <a:stretch>
                  <a:fillRect t="-694" r="-2087" b="-1319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4" name="TextBox 83">
                <a:extLst>
                  <a:ext uri="{FF2B5EF4-FFF2-40B4-BE49-F238E27FC236}">
                    <a16:creationId xmlns:a16="http://schemas.microsoft.com/office/drawing/2014/main" id="{92ED9B67-3C53-40CA-BB89-531EA9FFA73A}"/>
                  </a:ext>
                </a:extLst>
              </p:cNvPr>
              <p:cNvSpPr txBox="1"/>
              <p:nvPr/>
            </p:nvSpPr>
            <p:spPr>
              <a:xfrm>
                <a:off x="7338392" y="3916493"/>
                <a:ext cx="872434" cy="674800"/>
              </a:xfrm>
              <a:prstGeom prst="rect">
                <a:avLst/>
              </a:prstGeom>
              <a:solidFill>
                <a:srgbClr val="FF0000"/>
              </a:solid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2200" b="1" i="1" smtClean="0">
                              <a:solidFill>
                                <a:schemeClr val="bg1"/>
                              </a:solidFill>
                              <a:latin typeface="Cambria Math" panose="02040503050406030204" pitchFamily="18" charset="0"/>
                              <a:cs typeface="Times New Roman" panose="02020603050405020304" pitchFamily="18" charset="0"/>
                            </a:rPr>
                          </m:ctrlPr>
                        </m:fPr>
                        <m:num>
                          <m:r>
                            <a:rPr lang="en-US" sz="2200" b="1" i="1" smtClean="0">
                              <a:solidFill>
                                <a:schemeClr val="bg1"/>
                              </a:solidFill>
                              <a:latin typeface="Cambria Math" panose="02040503050406030204" pitchFamily="18" charset="0"/>
                              <a:cs typeface="Times New Roman" panose="02020603050405020304" pitchFamily="18" charset="0"/>
                            </a:rPr>
                            <m:t>𝒏</m:t>
                          </m:r>
                        </m:num>
                        <m:den>
                          <m:r>
                            <a:rPr lang="en-US" sz="2200" b="1" i="1" smtClean="0">
                              <a:solidFill>
                                <a:schemeClr val="bg1"/>
                              </a:solidFill>
                              <a:latin typeface="Cambria Math" panose="02040503050406030204" pitchFamily="18" charset="0"/>
                              <a:cs typeface="Times New Roman" panose="02020603050405020304" pitchFamily="18" charset="0"/>
                            </a:rPr>
                            <m:t>𝟐</m:t>
                          </m:r>
                        </m:den>
                      </m:f>
                    </m:oMath>
                  </m:oMathPara>
                </a14:m>
                <a:endParaRPr lang="en-US" sz="2200" b="1" dirty="0">
                  <a:solidFill>
                    <a:schemeClr val="bg1"/>
                  </a:solidFill>
                  <a:latin typeface="Times New Roman" panose="02020603050405020304" pitchFamily="18" charset="0"/>
                  <a:cs typeface="Times New Roman" panose="02020603050405020304" pitchFamily="18" charset="0"/>
                </a:endParaRPr>
              </a:p>
            </p:txBody>
          </p:sp>
        </mc:Choice>
        <mc:Fallback>
          <p:sp>
            <p:nvSpPr>
              <p:cNvPr id="84" name="TextBox 83">
                <a:extLst>
                  <a:ext uri="{FF2B5EF4-FFF2-40B4-BE49-F238E27FC236}">
                    <a16:creationId xmlns:a16="http://schemas.microsoft.com/office/drawing/2014/main" id="{92ED9B67-3C53-40CA-BB89-531EA9FFA73A}"/>
                  </a:ext>
                </a:extLst>
              </p:cNvPr>
              <p:cNvSpPr txBox="1">
                <a:spLocks noRot="1" noChangeAspect="1" noMove="1" noResize="1" noEditPoints="1" noAdjustHandles="1" noChangeArrowheads="1" noChangeShapeType="1" noTextEdit="1"/>
              </p:cNvSpPr>
              <p:nvPr/>
            </p:nvSpPr>
            <p:spPr>
              <a:xfrm>
                <a:off x="7338392" y="3916493"/>
                <a:ext cx="872434" cy="67480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38808253"/>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70"/>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45"/>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2"/>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71"/>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5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3"/>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58"/>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grpId="0" nodeType="afterEffect">
                                  <p:stCondLst>
                                    <p:cond delay="0"/>
                                  </p:stCondLst>
                                  <p:childTnLst>
                                    <p:set>
                                      <p:cBhvr>
                                        <p:cTn id="76" dur="1" fill="hold">
                                          <p:stCondLst>
                                            <p:cond delay="0"/>
                                          </p:stCondLst>
                                        </p:cTn>
                                        <p:tgtEl>
                                          <p:spTgt spid="7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1"/>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7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59"/>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7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7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7"/>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74"/>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82"/>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81"/>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79"/>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59"/>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8"/>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84"/>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40" grpId="0" animBg="1"/>
      <p:bldP spid="43" grpId="0" animBg="1"/>
      <p:bldP spid="44" grpId="0" animBg="1"/>
      <p:bldP spid="45" grpId="0" animBg="1"/>
      <p:bldP spid="35" grpId="0" animBg="1"/>
      <p:bldP spid="57" grpId="0" animBg="1"/>
      <p:bldP spid="58" grpId="0" animBg="1"/>
      <p:bldP spid="59" grpId="0" animBg="1"/>
      <p:bldP spid="59" grpId="1" animBg="1"/>
      <p:bldP spid="68" grpId="0" animBg="1"/>
      <p:bldP spid="41"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 grpId="0" animBg="1"/>
      <p:bldP spid="83" grpId="0"/>
      <p:bldP spid="8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2">
            <a:extLst>
              <a:ext uri="{FF2B5EF4-FFF2-40B4-BE49-F238E27FC236}">
                <a16:creationId xmlns:a16="http://schemas.microsoft.com/office/drawing/2014/main" id="{152280EE-36BD-4743-B29E-26F22AB3AE9B}"/>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851A3E02-08EF-41A2-9C4A-583960943580}"/>
              </a:ext>
            </a:extLst>
          </p:cNvPr>
          <p:cNvSpPr txBox="1">
            <a:spLocks noGrp="1"/>
          </p:cNvSpPr>
          <p:nvPr>
            <p:ph type="title"/>
          </p:nvPr>
        </p:nvSpPr>
        <p:spPr>
          <a:xfrm>
            <a:off x="40893" y="38140"/>
            <a:ext cx="8779120" cy="583237"/>
          </a:xfrm>
        </p:spPr>
        <p:txBody>
          <a:bodyPr vert="horz" wrap="square" lIns="0" tIns="33972" rIns="0" bIns="0" numCol="1" rtlCol="0" anchor="t" anchorCtr="0" compatLnSpc="1">
            <a:prstTxWarp prst="textNoShape">
              <a:avLst/>
            </a:prstTxWarp>
            <a:spAutoFit/>
          </a:bodyPr>
          <a:lstStyle/>
          <a:p>
            <a:pPr marL="25164" eaLnBrk="1" fontAlgn="auto" hangingPunct="1">
              <a:spcBef>
                <a:spcPts val="267"/>
              </a:spcBef>
              <a:spcAft>
                <a:spcPts val="0"/>
              </a:spcAft>
              <a:defRPr/>
            </a:pPr>
            <a:r>
              <a:rPr lang="en-US" dirty="0"/>
              <a:t>Accounting Method</a:t>
            </a:r>
            <a:endParaRPr spc="20" dirty="0"/>
          </a:p>
        </p:txBody>
      </p:sp>
      <p:sp>
        <p:nvSpPr>
          <p:cNvPr id="8" name="object 7">
            <a:extLst>
              <a:ext uri="{FF2B5EF4-FFF2-40B4-BE49-F238E27FC236}">
                <a16:creationId xmlns:a16="http://schemas.microsoft.com/office/drawing/2014/main" id="{C73314D9-F3B8-4CBA-91F3-EA13FB44A109}"/>
              </a:ext>
            </a:extLst>
          </p:cNvPr>
          <p:cNvSpPr txBox="1"/>
          <p:nvPr/>
        </p:nvSpPr>
        <p:spPr>
          <a:xfrm>
            <a:off x="40893" y="733299"/>
            <a:ext cx="8606118" cy="588072"/>
          </a:xfrm>
          <a:prstGeom prst="rect">
            <a:avLst/>
          </a:prstGeom>
        </p:spPr>
        <p:txBody>
          <a:bodyPr wrap="square" lIns="0" tIns="71718" rIns="0" bIns="0">
            <a:spAutoFit/>
          </a:bodyPr>
          <a:lstStyle>
            <a:lvl1pPr marL="101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541021" indent="-339711" defTabSz="1811792" fontAlgn="base">
              <a:lnSpc>
                <a:spcPts val="4359"/>
              </a:lnSpc>
              <a:spcBef>
                <a:spcPct val="0"/>
              </a:spcBef>
              <a:spcAft>
                <a:spcPct val="0"/>
              </a:spcAft>
              <a:buFont typeface="Wingdings" panose="05000000000000000000" pitchFamily="2" charset="2"/>
              <a:buChar char="§"/>
            </a:pPr>
            <a:r>
              <a:rPr lang="en-CA" sz="2800" dirty="0">
                <a:latin typeface="Times New Roman" panose="02020603050405020304" pitchFamily="18" charset="0"/>
                <a:cs typeface="Times New Roman" panose="02020603050405020304" pitchFamily="18" charset="0"/>
              </a:rPr>
              <a:t>For example, in table doubling:</a:t>
            </a:r>
            <a:endParaRPr lang="en-US" altLang="en-US" sz="2774" dirty="0">
              <a:solidFill>
                <a:prstClr val="black"/>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2D9EF8A-F8E8-49B6-891E-44EF07E61676}"/>
              </a:ext>
            </a:extLst>
          </p:cNvPr>
          <p:cNvSpPr txBox="1"/>
          <p:nvPr/>
        </p:nvSpPr>
        <p:spPr>
          <a:xfrm>
            <a:off x="480767" y="1359118"/>
            <a:ext cx="8490075" cy="5011949"/>
          </a:xfrm>
          <a:prstGeom prst="rect">
            <a:avLst/>
          </a:prstGeom>
          <a:noFill/>
        </p:spPr>
        <p:txBody>
          <a:bodyPr wrap="square">
            <a:spAutoFit/>
          </a:bodyPr>
          <a:lstStyle/>
          <a:p>
            <a:pPr marL="285750" indent="-285750">
              <a:lnSpc>
                <a:spcPct val="150000"/>
              </a:lnSpc>
              <a:buFont typeface="Calibri" panose="020F0502020204030204" pitchFamily="34" charset="0"/>
              <a:buChar char="−"/>
            </a:pPr>
            <a:r>
              <a:rPr lang="en-CA" sz="2400" dirty="0">
                <a:latin typeface="Times New Roman" panose="02020603050405020304" pitchFamily="18" charset="0"/>
                <a:cs typeface="Times New Roman" panose="02020603050405020304" pitchFamily="18" charset="0"/>
              </a:rPr>
              <a:t>if an insertion does not trigger table doubling, store a coin representing c = O(1) work for future use. </a:t>
            </a:r>
          </a:p>
          <a:p>
            <a:pPr marL="285750" indent="-285750">
              <a:lnSpc>
                <a:spcPct val="150000"/>
              </a:lnSpc>
              <a:buFont typeface="Calibri" panose="020F0502020204030204" pitchFamily="34" charset="0"/>
              <a:buChar char="−"/>
            </a:pPr>
            <a:r>
              <a:rPr lang="en-CA" sz="2400" dirty="0">
                <a:latin typeface="Times New Roman" panose="02020603050405020304" pitchFamily="18" charset="0"/>
                <a:cs typeface="Times New Roman" panose="02020603050405020304" pitchFamily="18" charset="0"/>
              </a:rPr>
              <a:t>if an insertion does trigger table doubling, there must be n/2 elements that are inserted after the previous table doubling, whose coins have not been consumed. Use up these n/2 coins to pay for the O(n) table doubling. </a:t>
            </a:r>
          </a:p>
          <a:p>
            <a:pPr marL="285750" indent="-285750">
              <a:lnSpc>
                <a:spcPct val="150000"/>
              </a:lnSpc>
              <a:buFont typeface="Calibri" panose="020F0502020204030204" pitchFamily="34" charset="0"/>
              <a:buChar char="−"/>
            </a:pPr>
            <a:r>
              <a:rPr lang="en-CA" sz="2400" dirty="0">
                <a:latin typeface="Times New Roman" panose="02020603050405020304" pitchFamily="18" charset="0"/>
                <a:cs typeface="Times New Roman" panose="02020603050405020304" pitchFamily="18" charset="0"/>
              </a:rPr>
              <a:t>amortized cost for table doubling: </a:t>
            </a:r>
            <a:r>
              <a:rPr lang="en-CA" sz="2400" b="1" dirty="0">
                <a:solidFill>
                  <a:srgbClr val="0F06BA"/>
                </a:solidFill>
                <a:latin typeface="Times New Roman" panose="02020603050405020304" pitchFamily="18" charset="0"/>
                <a:cs typeface="Times New Roman" panose="02020603050405020304" pitchFamily="18" charset="0"/>
              </a:rPr>
              <a:t>O(</a:t>
            </a:r>
            <a:r>
              <a:rPr lang="en-CA" sz="2400" b="1" i="1" dirty="0">
                <a:solidFill>
                  <a:srgbClr val="0F06BA"/>
                </a:solidFill>
                <a:latin typeface="Times New Roman" panose="02020603050405020304" pitchFamily="18" charset="0"/>
                <a:cs typeface="Times New Roman" panose="02020603050405020304" pitchFamily="18" charset="0"/>
              </a:rPr>
              <a:t>n</a:t>
            </a:r>
            <a:r>
              <a:rPr lang="en-CA" sz="2400" b="1" dirty="0">
                <a:solidFill>
                  <a:srgbClr val="0F06BA"/>
                </a:solidFill>
                <a:latin typeface="Times New Roman" panose="02020603050405020304" pitchFamily="18" charset="0"/>
                <a:cs typeface="Times New Roman" panose="02020603050405020304" pitchFamily="18" charset="0"/>
              </a:rPr>
              <a:t>) − </a:t>
            </a:r>
            <a:r>
              <a:rPr lang="en-CA" sz="2400" b="1" i="1" dirty="0">
                <a:solidFill>
                  <a:srgbClr val="0F06BA"/>
                </a:solidFill>
                <a:latin typeface="Times New Roman" panose="02020603050405020304" pitchFamily="18" charset="0"/>
                <a:cs typeface="Times New Roman" panose="02020603050405020304" pitchFamily="18" charset="0"/>
              </a:rPr>
              <a:t>c</a:t>
            </a:r>
            <a:r>
              <a:rPr lang="en-CA" sz="2400" b="1" dirty="0">
                <a:solidFill>
                  <a:srgbClr val="0F06BA"/>
                </a:solidFill>
                <a:latin typeface="Times New Roman" panose="02020603050405020304" pitchFamily="18" charset="0"/>
                <a:cs typeface="Times New Roman" panose="02020603050405020304" pitchFamily="18" charset="0"/>
              </a:rPr>
              <a:t> · </a:t>
            </a:r>
            <a:r>
              <a:rPr lang="en-CA" sz="2400" b="1" i="1" dirty="0">
                <a:solidFill>
                  <a:srgbClr val="0F06BA"/>
                </a:solidFill>
                <a:latin typeface="Times New Roman" panose="02020603050405020304" pitchFamily="18" charset="0"/>
                <a:cs typeface="Times New Roman" panose="02020603050405020304" pitchFamily="18" charset="0"/>
              </a:rPr>
              <a:t>n</a:t>
            </a:r>
            <a:r>
              <a:rPr lang="en-CA" sz="2400" b="1" dirty="0">
                <a:solidFill>
                  <a:srgbClr val="0F06BA"/>
                </a:solidFill>
                <a:latin typeface="Times New Roman" panose="02020603050405020304" pitchFamily="18" charset="0"/>
                <a:cs typeface="Times New Roman" panose="02020603050405020304" pitchFamily="18" charset="0"/>
              </a:rPr>
              <a:t>/2 = 0 </a:t>
            </a:r>
            <a:r>
              <a:rPr lang="en-CA" sz="2400" dirty="0">
                <a:latin typeface="Times New Roman" panose="02020603050405020304" pitchFamily="18" charset="0"/>
                <a:cs typeface="Times New Roman" panose="02020603050405020304" pitchFamily="18" charset="0"/>
              </a:rPr>
              <a:t>for large enough c. </a:t>
            </a:r>
          </a:p>
          <a:p>
            <a:pPr marL="285750" indent="-285750">
              <a:lnSpc>
                <a:spcPct val="150000"/>
              </a:lnSpc>
              <a:buFont typeface="Calibri" panose="020F0502020204030204" pitchFamily="34" charset="0"/>
              <a:buChar char="−"/>
            </a:pPr>
            <a:r>
              <a:rPr lang="en-CA" sz="2400" dirty="0">
                <a:latin typeface="Times New Roman" panose="02020603050405020304" pitchFamily="18" charset="0"/>
                <a:cs typeface="Times New Roman" panose="02020603050405020304" pitchFamily="18" charset="0"/>
              </a:rPr>
              <a:t>amortized cost per insertion: </a:t>
            </a:r>
            <a:r>
              <a:rPr lang="en-CA" sz="2400" b="1" dirty="0">
                <a:solidFill>
                  <a:srgbClr val="0F06BA"/>
                </a:solidFill>
                <a:latin typeface="Times New Roman" panose="02020603050405020304" pitchFamily="18" charset="0"/>
                <a:cs typeface="Times New Roman" panose="02020603050405020304" pitchFamily="18" charset="0"/>
              </a:rPr>
              <a:t>1 + </a:t>
            </a:r>
            <a:r>
              <a:rPr lang="en-CA" sz="2400" b="1" i="1" dirty="0">
                <a:solidFill>
                  <a:srgbClr val="0F06BA"/>
                </a:solidFill>
                <a:latin typeface="Times New Roman" panose="02020603050405020304" pitchFamily="18" charset="0"/>
                <a:cs typeface="Times New Roman" panose="02020603050405020304" pitchFamily="18" charset="0"/>
              </a:rPr>
              <a:t>c</a:t>
            </a:r>
            <a:r>
              <a:rPr lang="en-CA" sz="2400" b="1" dirty="0">
                <a:solidFill>
                  <a:srgbClr val="0F06BA"/>
                </a:solidFill>
                <a:latin typeface="Times New Roman" panose="02020603050405020304" pitchFamily="18" charset="0"/>
                <a:cs typeface="Times New Roman" panose="02020603050405020304" pitchFamily="18" charset="0"/>
              </a:rPr>
              <a:t> = O(1)</a:t>
            </a:r>
            <a:r>
              <a:rPr lang="en-CA" sz="2400" b="1" dirty="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9664490"/>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2">
            <a:extLst>
              <a:ext uri="{FF2B5EF4-FFF2-40B4-BE49-F238E27FC236}">
                <a16:creationId xmlns:a16="http://schemas.microsoft.com/office/drawing/2014/main" id="{152280EE-36BD-4743-B29E-26F22AB3AE9B}"/>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851A3E02-08EF-41A2-9C4A-583960943580}"/>
              </a:ext>
            </a:extLst>
          </p:cNvPr>
          <p:cNvSpPr txBox="1">
            <a:spLocks noGrp="1"/>
          </p:cNvSpPr>
          <p:nvPr>
            <p:ph type="title"/>
          </p:nvPr>
        </p:nvSpPr>
        <p:spPr>
          <a:xfrm>
            <a:off x="40893" y="38140"/>
            <a:ext cx="8779120" cy="583237"/>
          </a:xfrm>
        </p:spPr>
        <p:txBody>
          <a:bodyPr vert="horz" wrap="square" lIns="0" tIns="33972" rIns="0" bIns="0" numCol="1" rtlCol="0" anchor="t" anchorCtr="0" compatLnSpc="1">
            <a:prstTxWarp prst="textNoShape">
              <a:avLst/>
            </a:prstTxWarp>
            <a:spAutoFit/>
          </a:bodyPr>
          <a:lstStyle/>
          <a:p>
            <a:pPr marL="25164" eaLnBrk="1" fontAlgn="auto" hangingPunct="1">
              <a:spcBef>
                <a:spcPts val="267"/>
              </a:spcBef>
              <a:spcAft>
                <a:spcPts val="0"/>
              </a:spcAft>
              <a:defRPr/>
            </a:pPr>
            <a:r>
              <a:rPr lang="en-US" dirty="0"/>
              <a:t>Charging Method</a:t>
            </a:r>
            <a:endParaRPr spc="20" dirty="0"/>
          </a:p>
        </p:txBody>
      </p:sp>
      <p:sp>
        <p:nvSpPr>
          <p:cNvPr id="8" name="object 7">
            <a:extLst>
              <a:ext uri="{FF2B5EF4-FFF2-40B4-BE49-F238E27FC236}">
                <a16:creationId xmlns:a16="http://schemas.microsoft.com/office/drawing/2014/main" id="{C73314D9-F3B8-4CBA-91F3-EA13FB44A109}"/>
              </a:ext>
            </a:extLst>
          </p:cNvPr>
          <p:cNvSpPr txBox="1"/>
          <p:nvPr/>
        </p:nvSpPr>
        <p:spPr>
          <a:xfrm>
            <a:off x="40893" y="1167607"/>
            <a:ext cx="8606118" cy="1152329"/>
          </a:xfrm>
          <a:prstGeom prst="rect">
            <a:avLst/>
          </a:prstGeom>
        </p:spPr>
        <p:txBody>
          <a:bodyPr wrap="square" lIns="0" tIns="71718" rIns="0" bIns="0">
            <a:spAutoFit/>
          </a:bodyPr>
          <a:lstStyle>
            <a:lvl1pPr marL="101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541021" indent="-339711" defTabSz="1811792" fontAlgn="base">
              <a:lnSpc>
                <a:spcPts val="4359"/>
              </a:lnSpc>
              <a:spcBef>
                <a:spcPct val="0"/>
              </a:spcBef>
              <a:spcAft>
                <a:spcPct val="0"/>
              </a:spcAft>
              <a:buFont typeface="Wingdings" panose="05000000000000000000" pitchFamily="2" charset="2"/>
              <a:buChar char="§"/>
            </a:pPr>
            <a:r>
              <a:rPr lang="en-CA" sz="2800" dirty="0">
                <a:latin typeface="Times New Roman" panose="02020603050405020304" pitchFamily="18" charset="0"/>
                <a:cs typeface="Times New Roman" panose="02020603050405020304" pitchFamily="18" charset="0"/>
              </a:rPr>
              <a:t>The charging method allows operations to charge cost retroactively to past operations.</a:t>
            </a:r>
            <a:endParaRPr lang="en-US" altLang="en-US" sz="2774" dirty="0">
              <a:solidFill>
                <a:prstClr val="black"/>
              </a:solidFill>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104F378F-0174-44D4-8C74-F6B390EE68B6}"/>
              </a:ext>
            </a:extLst>
          </p:cNvPr>
          <p:cNvGrpSpPr/>
          <p:nvPr/>
        </p:nvGrpSpPr>
        <p:grpSpPr>
          <a:xfrm>
            <a:off x="268942" y="3512919"/>
            <a:ext cx="8460272" cy="1488484"/>
            <a:chOff x="268942" y="3512919"/>
            <a:chExt cx="8460272" cy="1488484"/>
          </a:xfrm>
        </p:grpSpPr>
        <p:sp>
          <p:nvSpPr>
            <p:cNvPr id="9" name="TextBox 8">
              <a:extLst>
                <a:ext uri="{FF2B5EF4-FFF2-40B4-BE49-F238E27FC236}">
                  <a16:creationId xmlns:a16="http://schemas.microsoft.com/office/drawing/2014/main" id="{4C976EBE-6E04-4DA0-82F4-0B2672CE4C98}"/>
                </a:ext>
              </a:extLst>
            </p:cNvPr>
            <p:cNvSpPr txBox="1"/>
            <p:nvPr/>
          </p:nvSpPr>
          <p:spPr>
            <a:xfrm>
              <a:off x="268942" y="3642327"/>
              <a:ext cx="4075010" cy="400110"/>
            </a:xfrm>
            <a:prstGeom prst="rect">
              <a:avLst/>
            </a:prstGeom>
            <a:noFill/>
          </p:spPr>
          <p:txBody>
            <a:bodyPr wrap="square">
              <a:spAutoFit/>
            </a:bodyPr>
            <a:lstStyle/>
            <a:p>
              <a:r>
                <a:rPr lang="en-CA" sz="2000" b="1" dirty="0">
                  <a:latin typeface="Times New Roman" panose="02020603050405020304" pitchFamily="18" charset="0"/>
                  <a:cs typeface="Times New Roman" panose="02020603050405020304" pitchFamily="18" charset="0"/>
                </a:rPr>
                <a:t>Amortized cost of an operation =</a:t>
              </a:r>
              <a:endParaRPr lang="en-US" sz="20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B3A2B47-1981-4095-94D9-54820DF47C26}"/>
                </a:ext>
              </a:extLst>
            </p:cNvPr>
            <p:cNvSpPr txBox="1"/>
            <p:nvPr/>
          </p:nvSpPr>
          <p:spPr>
            <a:xfrm>
              <a:off x="3669660" y="3512919"/>
              <a:ext cx="5059554" cy="1488484"/>
            </a:xfrm>
            <a:prstGeom prst="rect">
              <a:avLst/>
            </a:prstGeom>
            <a:noFill/>
          </p:spPr>
          <p:txBody>
            <a:bodyPr wrap="square">
              <a:spAutoFit/>
            </a:bodyPr>
            <a:lstStyle/>
            <a:p>
              <a:pPr>
                <a:lnSpc>
                  <a:spcPct val="150000"/>
                </a:lnSpc>
              </a:pPr>
              <a:r>
                <a:rPr lang="en-CA" sz="2100" b="1" dirty="0">
                  <a:latin typeface="Times New Roman" panose="02020603050405020304" pitchFamily="18" charset="0"/>
                  <a:cs typeface="Times New Roman" panose="02020603050405020304" pitchFamily="18" charset="0"/>
                </a:rPr>
                <a:t>    Actual cost of this operation </a:t>
              </a:r>
            </a:p>
            <a:p>
              <a:pPr>
                <a:lnSpc>
                  <a:spcPct val="150000"/>
                </a:lnSpc>
              </a:pPr>
              <a:r>
                <a:rPr lang="en-CA" sz="2100" b="1" dirty="0">
                  <a:latin typeface="Times New Roman" panose="02020603050405020304" pitchFamily="18" charset="0"/>
                  <a:cs typeface="Times New Roman" panose="02020603050405020304" pitchFamily="18" charset="0"/>
                </a:rPr>
                <a:t>−  Total cost charged to past operations </a:t>
              </a:r>
            </a:p>
            <a:p>
              <a:pPr>
                <a:lnSpc>
                  <a:spcPct val="150000"/>
                </a:lnSpc>
              </a:pPr>
              <a:r>
                <a:rPr lang="en-CA" sz="2100" b="1" dirty="0">
                  <a:latin typeface="Times New Roman" panose="02020603050405020304" pitchFamily="18" charset="0"/>
                  <a:cs typeface="Times New Roman" panose="02020603050405020304" pitchFamily="18" charset="0"/>
                </a:rPr>
                <a:t>+  Total cost charged by future operations</a:t>
              </a:r>
              <a:endParaRPr lang="en-US" sz="21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031714106"/>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2">
            <a:extLst>
              <a:ext uri="{FF2B5EF4-FFF2-40B4-BE49-F238E27FC236}">
                <a16:creationId xmlns:a16="http://schemas.microsoft.com/office/drawing/2014/main" id="{152280EE-36BD-4743-B29E-26F22AB3AE9B}"/>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851A3E02-08EF-41A2-9C4A-583960943580}"/>
              </a:ext>
            </a:extLst>
          </p:cNvPr>
          <p:cNvSpPr txBox="1">
            <a:spLocks noGrp="1"/>
          </p:cNvSpPr>
          <p:nvPr>
            <p:ph type="title"/>
          </p:nvPr>
        </p:nvSpPr>
        <p:spPr>
          <a:xfrm>
            <a:off x="40893" y="38140"/>
            <a:ext cx="8779120" cy="583237"/>
          </a:xfrm>
        </p:spPr>
        <p:txBody>
          <a:bodyPr vert="horz" wrap="square" lIns="0" tIns="33972" rIns="0" bIns="0" numCol="1" rtlCol="0" anchor="t" anchorCtr="0" compatLnSpc="1">
            <a:prstTxWarp prst="textNoShape">
              <a:avLst/>
            </a:prstTxWarp>
            <a:spAutoFit/>
          </a:bodyPr>
          <a:lstStyle/>
          <a:p>
            <a:pPr marL="25164" algn="l" eaLnBrk="1" fontAlgn="auto" hangingPunct="1">
              <a:spcBef>
                <a:spcPts val="267"/>
              </a:spcBef>
              <a:spcAft>
                <a:spcPts val="0"/>
              </a:spcAft>
              <a:defRPr/>
            </a:pPr>
            <a:r>
              <a:rPr lang="en-US" dirty="0"/>
              <a:t>Charging Method: Table doubling example</a:t>
            </a:r>
            <a:endParaRPr spc="20" dirty="0"/>
          </a:p>
        </p:txBody>
      </p:sp>
      <p:sp>
        <p:nvSpPr>
          <p:cNvPr id="10" name="TextBox 9">
            <a:extLst>
              <a:ext uri="{FF2B5EF4-FFF2-40B4-BE49-F238E27FC236}">
                <a16:creationId xmlns:a16="http://schemas.microsoft.com/office/drawing/2014/main" id="{A34EEA6C-61D7-4FF6-B3F2-46EF894ADD91}"/>
              </a:ext>
            </a:extLst>
          </p:cNvPr>
          <p:cNvSpPr txBox="1"/>
          <p:nvPr/>
        </p:nvSpPr>
        <p:spPr>
          <a:xfrm>
            <a:off x="103692" y="909445"/>
            <a:ext cx="8842343" cy="3892861"/>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CA" sz="2800" dirty="0">
                <a:latin typeface="Times New Roman" panose="02020603050405020304" pitchFamily="18" charset="0"/>
                <a:cs typeface="Times New Roman" panose="02020603050405020304" pitchFamily="18" charset="0"/>
              </a:rPr>
              <a:t>When the table doubles from m to 2m, we can charge Θ(m) cost to the m/2 insert operations </a:t>
            </a:r>
            <a:r>
              <a:rPr lang="en-CA" sz="2800" b="1" dirty="0">
                <a:latin typeface="Times New Roman" panose="02020603050405020304" pitchFamily="18" charset="0"/>
                <a:cs typeface="Times New Roman" panose="02020603050405020304" pitchFamily="18" charset="0"/>
              </a:rPr>
              <a:t>since the last doubling. </a:t>
            </a:r>
          </a:p>
          <a:p>
            <a:pPr marL="285750" indent="-285750">
              <a:lnSpc>
                <a:spcPct val="150000"/>
              </a:lnSpc>
              <a:buFont typeface="Wingdings" panose="05000000000000000000" pitchFamily="2" charset="2"/>
              <a:buChar char="§"/>
            </a:pPr>
            <a:r>
              <a:rPr lang="en-CA" sz="2800" dirty="0">
                <a:latin typeface="Times New Roman" panose="02020603050405020304" pitchFamily="18" charset="0"/>
                <a:cs typeface="Times New Roman" panose="02020603050405020304" pitchFamily="18" charset="0"/>
              </a:rPr>
              <a:t>Each insert is charged by Θ(1), and </a:t>
            </a:r>
            <a:r>
              <a:rPr lang="en-CA" sz="2800" b="1" dirty="0">
                <a:latin typeface="Times New Roman" panose="02020603050405020304" pitchFamily="18" charset="0"/>
                <a:cs typeface="Times New Roman" panose="02020603050405020304" pitchFamily="18" charset="0"/>
              </a:rPr>
              <a:t>will not be charged again. </a:t>
            </a:r>
          </a:p>
          <a:p>
            <a:pPr marL="285750" indent="-285750">
              <a:lnSpc>
                <a:spcPct val="150000"/>
              </a:lnSpc>
              <a:buFont typeface="Wingdings" panose="05000000000000000000" pitchFamily="2" charset="2"/>
              <a:buChar char="§"/>
            </a:pPr>
            <a:r>
              <a:rPr lang="en-CA" sz="2800" dirty="0">
                <a:latin typeface="Times New Roman" panose="02020603050405020304" pitchFamily="18" charset="0"/>
                <a:cs typeface="Times New Roman" panose="02020603050405020304" pitchFamily="18" charset="0"/>
              </a:rPr>
              <a:t>So the amortized cost per insert is Θ(1).</a:t>
            </a:r>
            <a:endParaRPr lang="en-US" sz="2800" dirty="0">
              <a:latin typeface="Times New Roman" panose="02020603050405020304" pitchFamily="18" charset="0"/>
              <a:cs typeface="Times New Roman" panose="02020603050405020304" pitchFamily="18" charset="0"/>
            </a:endParaRPr>
          </a:p>
        </p:txBody>
      </p:sp>
      <p:graphicFrame>
        <p:nvGraphicFramePr>
          <p:cNvPr id="12" name="Table 3">
            <a:extLst>
              <a:ext uri="{FF2B5EF4-FFF2-40B4-BE49-F238E27FC236}">
                <a16:creationId xmlns:a16="http://schemas.microsoft.com/office/drawing/2014/main" id="{B56FC4A4-64DC-4EF2-BB72-83E116BA7AA8}"/>
              </a:ext>
            </a:extLst>
          </p:cNvPr>
          <p:cNvGraphicFramePr>
            <a:graphicFrameLocks noGrp="1"/>
          </p:cNvGraphicFramePr>
          <p:nvPr>
            <p:extLst>
              <p:ext uri="{D42A27DB-BD31-4B8C-83A1-F6EECF244321}">
                <p14:modId xmlns:p14="http://schemas.microsoft.com/office/powerpoint/2010/main" val="2613790400"/>
              </p:ext>
            </p:extLst>
          </p:nvPr>
        </p:nvGraphicFramePr>
        <p:xfrm>
          <a:off x="747212" y="5264074"/>
          <a:ext cx="7649576" cy="637346"/>
        </p:xfrm>
        <a:graphic>
          <a:graphicData uri="http://schemas.openxmlformats.org/drawingml/2006/table">
            <a:tbl>
              <a:tblPr firstRow="1" bandRow="1">
                <a:tableStyleId>{5C22544A-7EE6-4342-B048-85BDC9FD1C3A}</a:tableStyleId>
              </a:tblPr>
              <a:tblGrid>
                <a:gridCol w="956197">
                  <a:extLst>
                    <a:ext uri="{9D8B030D-6E8A-4147-A177-3AD203B41FA5}">
                      <a16:colId xmlns:a16="http://schemas.microsoft.com/office/drawing/2014/main" val="442517923"/>
                    </a:ext>
                  </a:extLst>
                </a:gridCol>
                <a:gridCol w="956197">
                  <a:extLst>
                    <a:ext uri="{9D8B030D-6E8A-4147-A177-3AD203B41FA5}">
                      <a16:colId xmlns:a16="http://schemas.microsoft.com/office/drawing/2014/main" val="154188527"/>
                    </a:ext>
                  </a:extLst>
                </a:gridCol>
                <a:gridCol w="956197">
                  <a:extLst>
                    <a:ext uri="{9D8B030D-6E8A-4147-A177-3AD203B41FA5}">
                      <a16:colId xmlns:a16="http://schemas.microsoft.com/office/drawing/2014/main" val="2421168222"/>
                    </a:ext>
                  </a:extLst>
                </a:gridCol>
                <a:gridCol w="956197">
                  <a:extLst>
                    <a:ext uri="{9D8B030D-6E8A-4147-A177-3AD203B41FA5}">
                      <a16:colId xmlns:a16="http://schemas.microsoft.com/office/drawing/2014/main" val="79037708"/>
                    </a:ext>
                  </a:extLst>
                </a:gridCol>
                <a:gridCol w="956197">
                  <a:extLst>
                    <a:ext uri="{9D8B030D-6E8A-4147-A177-3AD203B41FA5}">
                      <a16:colId xmlns:a16="http://schemas.microsoft.com/office/drawing/2014/main" val="1522054271"/>
                    </a:ext>
                  </a:extLst>
                </a:gridCol>
                <a:gridCol w="956197">
                  <a:extLst>
                    <a:ext uri="{9D8B030D-6E8A-4147-A177-3AD203B41FA5}">
                      <a16:colId xmlns:a16="http://schemas.microsoft.com/office/drawing/2014/main" val="2165445037"/>
                    </a:ext>
                  </a:extLst>
                </a:gridCol>
                <a:gridCol w="956197">
                  <a:extLst>
                    <a:ext uri="{9D8B030D-6E8A-4147-A177-3AD203B41FA5}">
                      <a16:colId xmlns:a16="http://schemas.microsoft.com/office/drawing/2014/main" val="847213013"/>
                    </a:ext>
                  </a:extLst>
                </a:gridCol>
                <a:gridCol w="956197">
                  <a:extLst>
                    <a:ext uri="{9D8B030D-6E8A-4147-A177-3AD203B41FA5}">
                      <a16:colId xmlns:a16="http://schemas.microsoft.com/office/drawing/2014/main" val="2718099894"/>
                    </a:ext>
                  </a:extLst>
                </a:gridCol>
              </a:tblGrid>
              <a:tr h="637346">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lnR w="12700" cap="flat" cmpd="sng" algn="ctr">
                      <a:solidFill>
                        <a:schemeClr val="tx1"/>
                      </a:solidFill>
                      <a:prstDash val="sysDot"/>
                      <a:round/>
                      <a:headEnd type="none" w="med" len="med"/>
                      <a:tailEnd type="none" w="med" len="med"/>
                    </a:lnR>
                  </a:tcPr>
                </a:tc>
                <a:tc>
                  <a:txBody>
                    <a:bodyPr/>
                    <a:lstStyle/>
                    <a:p>
                      <a:endParaRPr lang="en-US"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endParaRPr lang="en-US"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endParaRPr lang="en-US"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endParaRPr lang="en-US"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923979703"/>
                  </a:ext>
                </a:extLst>
              </a:tr>
            </a:tbl>
          </a:graphicData>
        </a:graphic>
      </p:graphicFrame>
      <p:sp>
        <p:nvSpPr>
          <p:cNvPr id="13" name="TextBox 12">
            <a:extLst>
              <a:ext uri="{FF2B5EF4-FFF2-40B4-BE49-F238E27FC236}">
                <a16:creationId xmlns:a16="http://schemas.microsoft.com/office/drawing/2014/main" id="{AF46DBB2-8D38-46D8-92D2-B534DBBC1DB4}"/>
              </a:ext>
            </a:extLst>
          </p:cNvPr>
          <p:cNvSpPr txBox="1"/>
          <p:nvPr/>
        </p:nvSpPr>
        <p:spPr>
          <a:xfrm>
            <a:off x="788172" y="5315021"/>
            <a:ext cx="867267" cy="523220"/>
          </a:xfrm>
          <a:prstGeom prst="rect">
            <a:avLst/>
          </a:prstGeom>
          <a:solidFill>
            <a:srgbClr val="002060"/>
          </a:solidFill>
        </p:spPr>
        <p:txBody>
          <a:bodyPr wrap="square" rtlCol="0">
            <a:spAutoFit/>
          </a:bodyPr>
          <a:lstStyle/>
          <a:p>
            <a:pPr algn="ctr"/>
            <a:r>
              <a:rPr lang="en-US" sz="2800" b="1" dirty="0">
                <a:solidFill>
                  <a:schemeClr val="bg1"/>
                </a:solidFill>
              </a:rPr>
              <a:t>a</a:t>
            </a:r>
          </a:p>
        </p:txBody>
      </p:sp>
      <p:sp>
        <p:nvSpPr>
          <p:cNvPr id="14" name="TextBox 13">
            <a:extLst>
              <a:ext uri="{FF2B5EF4-FFF2-40B4-BE49-F238E27FC236}">
                <a16:creationId xmlns:a16="http://schemas.microsoft.com/office/drawing/2014/main" id="{41F40B54-E6F0-47F9-A357-F435030515FB}"/>
              </a:ext>
            </a:extLst>
          </p:cNvPr>
          <p:cNvSpPr txBox="1"/>
          <p:nvPr/>
        </p:nvSpPr>
        <p:spPr>
          <a:xfrm>
            <a:off x="1747491" y="5315021"/>
            <a:ext cx="867267" cy="523220"/>
          </a:xfrm>
          <a:prstGeom prst="rect">
            <a:avLst/>
          </a:prstGeom>
          <a:solidFill>
            <a:srgbClr val="002060"/>
          </a:solidFill>
        </p:spPr>
        <p:txBody>
          <a:bodyPr wrap="square" rtlCol="0">
            <a:spAutoFit/>
          </a:bodyPr>
          <a:lstStyle/>
          <a:p>
            <a:pPr algn="ctr"/>
            <a:r>
              <a:rPr lang="en-US" sz="2800" b="1" dirty="0">
                <a:solidFill>
                  <a:schemeClr val="bg1"/>
                </a:solidFill>
              </a:rPr>
              <a:t>b</a:t>
            </a:r>
          </a:p>
        </p:txBody>
      </p:sp>
      <p:sp>
        <p:nvSpPr>
          <p:cNvPr id="15" name="TextBox 14">
            <a:extLst>
              <a:ext uri="{FF2B5EF4-FFF2-40B4-BE49-F238E27FC236}">
                <a16:creationId xmlns:a16="http://schemas.microsoft.com/office/drawing/2014/main" id="{167A42B9-DBBC-494C-B387-F3B6EEA82AD6}"/>
              </a:ext>
            </a:extLst>
          </p:cNvPr>
          <p:cNvSpPr txBox="1"/>
          <p:nvPr/>
        </p:nvSpPr>
        <p:spPr>
          <a:xfrm>
            <a:off x="2687813" y="5315021"/>
            <a:ext cx="867267" cy="523220"/>
          </a:xfrm>
          <a:prstGeom prst="rect">
            <a:avLst/>
          </a:prstGeom>
          <a:solidFill>
            <a:srgbClr val="002060"/>
          </a:solidFill>
        </p:spPr>
        <p:txBody>
          <a:bodyPr wrap="square" rtlCol="0">
            <a:spAutoFit/>
          </a:bodyPr>
          <a:lstStyle/>
          <a:p>
            <a:pPr algn="ctr"/>
            <a:r>
              <a:rPr lang="en-US" sz="2800" b="1" dirty="0">
                <a:solidFill>
                  <a:schemeClr val="bg1"/>
                </a:solidFill>
              </a:rPr>
              <a:t>c</a:t>
            </a:r>
          </a:p>
        </p:txBody>
      </p:sp>
      <p:sp>
        <p:nvSpPr>
          <p:cNvPr id="16" name="TextBox 15">
            <a:extLst>
              <a:ext uri="{FF2B5EF4-FFF2-40B4-BE49-F238E27FC236}">
                <a16:creationId xmlns:a16="http://schemas.microsoft.com/office/drawing/2014/main" id="{9261F3FF-8A5B-45F7-861F-66AD515A7EA5}"/>
              </a:ext>
            </a:extLst>
          </p:cNvPr>
          <p:cNvSpPr txBox="1"/>
          <p:nvPr/>
        </p:nvSpPr>
        <p:spPr>
          <a:xfrm>
            <a:off x="3657597" y="5315021"/>
            <a:ext cx="867267" cy="523220"/>
          </a:xfrm>
          <a:prstGeom prst="rect">
            <a:avLst/>
          </a:prstGeom>
          <a:solidFill>
            <a:srgbClr val="002060"/>
          </a:solidFill>
        </p:spPr>
        <p:txBody>
          <a:bodyPr wrap="square" rtlCol="0">
            <a:spAutoFit/>
          </a:bodyPr>
          <a:lstStyle/>
          <a:p>
            <a:pPr algn="ctr"/>
            <a:r>
              <a:rPr lang="en-US" sz="2800" b="1" dirty="0">
                <a:solidFill>
                  <a:schemeClr val="bg1"/>
                </a:solidFill>
              </a:rPr>
              <a:t>d</a:t>
            </a:r>
          </a:p>
        </p:txBody>
      </p:sp>
      <p:sp>
        <p:nvSpPr>
          <p:cNvPr id="5" name="Left Brace 4">
            <a:extLst>
              <a:ext uri="{FF2B5EF4-FFF2-40B4-BE49-F238E27FC236}">
                <a16:creationId xmlns:a16="http://schemas.microsoft.com/office/drawing/2014/main" id="{7EF37870-220F-4640-A037-A8A0B9CC739F}"/>
              </a:ext>
            </a:extLst>
          </p:cNvPr>
          <p:cNvSpPr/>
          <p:nvPr/>
        </p:nvSpPr>
        <p:spPr>
          <a:xfrm rot="16200000">
            <a:off x="6369545" y="4102304"/>
            <a:ext cx="228128" cy="3826359"/>
          </a:xfrm>
          <a:prstGeom prst="leftBrace">
            <a:avLst>
              <a:gd name="adj1" fmla="val 152961"/>
              <a:gd name="adj2" fmla="val 51442"/>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Connector: Curved 6">
            <a:extLst>
              <a:ext uri="{FF2B5EF4-FFF2-40B4-BE49-F238E27FC236}">
                <a16:creationId xmlns:a16="http://schemas.microsoft.com/office/drawing/2014/main" id="{6BFDF420-7D92-4ED5-8C33-0C048F76B275}"/>
              </a:ext>
            </a:extLst>
          </p:cNvPr>
          <p:cNvCxnSpPr>
            <a:stCxn id="5" idx="1"/>
            <a:endCxn id="16" idx="2"/>
          </p:cNvCxnSpPr>
          <p:nvPr/>
        </p:nvCxnSpPr>
        <p:spPr>
          <a:xfrm rot="5400000" flipH="1">
            <a:off x="5169355" y="4760118"/>
            <a:ext cx="291307" cy="2447555"/>
          </a:xfrm>
          <a:prstGeom prst="curvedConnector3">
            <a:avLst>
              <a:gd name="adj1" fmla="val -9417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Connector: Curved 27">
            <a:extLst>
              <a:ext uri="{FF2B5EF4-FFF2-40B4-BE49-F238E27FC236}">
                <a16:creationId xmlns:a16="http://schemas.microsoft.com/office/drawing/2014/main" id="{1DB384B6-2141-4D7F-A0B4-943F1861B25E}"/>
              </a:ext>
            </a:extLst>
          </p:cNvPr>
          <p:cNvCxnSpPr>
            <a:cxnSpLocks/>
            <a:stCxn id="5" idx="1"/>
            <a:endCxn id="15" idx="2"/>
          </p:cNvCxnSpPr>
          <p:nvPr/>
        </p:nvCxnSpPr>
        <p:spPr>
          <a:xfrm rot="5400000" flipH="1">
            <a:off x="4684463" y="4275226"/>
            <a:ext cx="291307" cy="3417339"/>
          </a:xfrm>
          <a:prstGeom prst="curvedConnector3">
            <a:avLst>
              <a:gd name="adj1" fmla="val -171837"/>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8527683"/>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2">
            <a:extLst>
              <a:ext uri="{FF2B5EF4-FFF2-40B4-BE49-F238E27FC236}">
                <a16:creationId xmlns:a16="http://schemas.microsoft.com/office/drawing/2014/main" id="{152280EE-36BD-4743-B29E-26F22AB3AE9B}"/>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851A3E02-08EF-41A2-9C4A-583960943580}"/>
              </a:ext>
            </a:extLst>
          </p:cNvPr>
          <p:cNvSpPr txBox="1">
            <a:spLocks noGrp="1"/>
          </p:cNvSpPr>
          <p:nvPr>
            <p:ph type="title"/>
          </p:nvPr>
        </p:nvSpPr>
        <p:spPr>
          <a:xfrm>
            <a:off x="40893" y="38140"/>
            <a:ext cx="8779120" cy="583237"/>
          </a:xfrm>
        </p:spPr>
        <p:txBody>
          <a:bodyPr vert="horz" wrap="square" lIns="0" tIns="33972" rIns="0" bIns="0" numCol="1" rtlCol="0" anchor="t" anchorCtr="0" compatLnSpc="1">
            <a:prstTxWarp prst="textNoShape">
              <a:avLst/>
            </a:prstTxWarp>
            <a:spAutoFit/>
          </a:bodyPr>
          <a:lstStyle/>
          <a:p>
            <a:pPr marL="25164" algn="l" eaLnBrk="1" fontAlgn="auto" hangingPunct="1">
              <a:spcBef>
                <a:spcPts val="267"/>
              </a:spcBef>
              <a:spcAft>
                <a:spcPts val="0"/>
              </a:spcAft>
              <a:defRPr/>
            </a:pPr>
            <a:r>
              <a:rPr lang="en-US" dirty="0"/>
              <a:t>Charging Method: Table halving example</a:t>
            </a:r>
            <a:endParaRPr spc="20" dirty="0"/>
          </a:p>
        </p:txBody>
      </p:sp>
      <p:sp>
        <p:nvSpPr>
          <p:cNvPr id="8" name="object 7">
            <a:extLst>
              <a:ext uri="{FF2B5EF4-FFF2-40B4-BE49-F238E27FC236}">
                <a16:creationId xmlns:a16="http://schemas.microsoft.com/office/drawing/2014/main" id="{C73314D9-F3B8-4CBA-91F3-EA13FB44A109}"/>
              </a:ext>
            </a:extLst>
          </p:cNvPr>
          <p:cNvSpPr txBox="1"/>
          <p:nvPr/>
        </p:nvSpPr>
        <p:spPr>
          <a:xfrm>
            <a:off x="213895" y="1148754"/>
            <a:ext cx="8606118" cy="2199924"/>
          </a:xfrm>
          <a:prstGeom prst="rect">
            <a:avLst/>
          </a:prstGeom>
        </p:spPr>
        <p:txBody>
          <a:bodyPr wrap="square" lIns="0" tIns="71718" rIns="0" bIns="0">
            <a:spAutoFit/>
          </a:bodyPr>
          <a:lstStyle>
            <a:lvl1pPr marL="101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541021" indent="-339711" defTabSz="1811792" fontAlgn="base">
              <a:lnSpc>
                <a:spcPct val="150000"/>
              </a:lnSpc>
              <a:spcBef>
                <a:spcPct val="0"/>
              </a:spcBef>
              <a:spcAft>
                <a:spcPct val="0"/>
              </a:spcAft>
              <a:buFont typeface="Wingdings" panose="05000000000000000000" pitchFamily="2" charset="2"/>
              <a:buChar char="§"/>
            </a:pPr>
            <a:r>
              <a:rPr lang="en-CA" sz="3200" dirty="0">
                <a:latin typeface="Times New Roman" panose="02020603050405020304" pitchFamily="18" charset="0"/>
                <a:cs typeface="Times New Roman" panose="02020603050405020304" pitchFamily="18" charset="0"/>
              </a:rPr>
              <a:t>The motivation is to save space</a:t>
            </a:r>
          </a:p>
          <a:p>
            <a:pPr marL="1182371" lvl="1" indent="-339711" defTabSz="1811792" fontAlgn="base">
              <a:lnSpc>
                <a:spcPct val="150000"/>
              </a:lnSpc>
              <a:spcBef>
                <a:spcPct val="0"/>
              </a:spcBef>
              <a:spcAft>
                <a:spcPct val="0"/>
              </a:spcAft>
              <a:buFont typeface="Wingdings" panose="05000000000000000000" pitchFamily="2" charset="2"/>
              <a:buChar char="§"/>
            </a:pPr>
            <a:r>
              <a:rPr lang="en-CA" sz="3200" dirty="0">
                <a:latin typeface="Times New Roman" panose="02020603050405020304" pitchFamily="18" charset="0"/>
                <a:cs typeface="Times New Roman" panose="02020603050405020304" pitchFamily="18" charset="0"/>
              </a:rPr>
              <a:t>when with deletes. </a:t>
            </a:r>
          </a:p>
          <a:p>
            <a:pPr marL="541021" indent="-339711" defTabSz="1811792" fontAlgn="base">
              <a:lnSpc>
                <a:spcPct val="150000"/>
              </a:lnSpc>
              <a:spcBef>
                <a:spcPct val="0"/>
              </a:spcBef>
              <a:spcAft>
                <a:spcPct val="0"/>
              </a:spcAft>
              <a:buFont typeface="Wingdings" panose="05000000000000000000" pitchFamily="2" charset="2"/>
              <a:buChar char="§"/>
            </a:pPr>
            <a:r>
              <a:rPr lang="en-CA" sz="3200" dirty="0">
                <a:latin typeface="Times New Roman" panose="02020603050405020304" pitchFamily="18" charset="0"/>
                <a:cs typeface="Times New Roman" panose="02020603050405020304" pitchFamily="18" charset="0"/>
              </a:rPr>
              <a:t>When to shrink the table size from m to m/2.</a:t>
            </a:r>
            <a:endParaRPr lang="en-US" altLang="en-US" sz="2800" dirty="0">
              <a:solidFill>
                <a:prstClr val="black"/>
              </a:solidFill>
              <a:latin typeface="Times New Roman" panose="02020603050405020304" pitchFamily="18" charset="0"/>
              <a:cs typeface="Times New Roman" panose="02020603050405020304" pitchFamily="18" charset="0"/>
            </a:endParaRPr>
          </a:p>
        </p:txBody>
      </p:sp>
      <p:sp>
        <p:nvSpPr>
          <p:cNvPr id="6" name="object 7">
            <a:extLst>
              <a:ext uri="{FF2B5EF4-FFF2-40B4-BE49-F238E27FC236}">
                <a16:creationId xmlns:a16="http://schemas.microsoft.com/office/drawing/2014/main" id="{533A9141-7B6E-4B26-9114-7B79A92DCB82}"/>
              </a:ext>
            </a:extLst>
          </p:cNvPr>
          <p:cNvSpPr txBox="1"/>
          <p:nvPr/>
        </p:nvSpPr>
        <p:spPr>
          <a:xfrm>
            <a:off x="829559" y="3854151"/>
            <a:ext cx="6627043" cy="1708251"/>
          </a:xfrm>
          <a:prstGeom prst="rect">
            <a:avLst/>
          </a:prstGeom>
        </p:spPr>
        <p:txBody>
          <a:bodyPr wrap="square" lIns="0" tIns="71718" rIns="0" bIns="0">
            <a:spAutoFit/>
          </a:bodyPr>
          <a:lstStyle>
            <a:lvl1pPr marL="101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541021" indent="-339711" defTabSz="1811792" fontAlgn="base">
              <a:lnSpc>
                <a:spcPts val="4359"/>
              </a:lnSpc>
              <a:spcBef>
                <a:spcPct val="0"/>
              </a:spcBef>
              <a:spcAft>
                <a:spcPct val="0"/>
              </a:spcAft>
              <a:buFont typeface="Wingdings" panose="05000000000000000000" pitchFamily="2" charset="2"/>
              <a:buChar char="§"/>
            </a:pPr>
            <a:r>
              <a:rPr lang="en-CA" sz="2800" dirty="0">
                <a:latin typeface="Times New Roman" panose="02020603050405020304" pitchFamily="18" charset="0"/>
                <a:cs typeface="Times New Roman" panose="02020603050405020304" pitchFamily="18" charset="0"/>
              </a:rPr>
              <a:t>If the table is down to 1/4 full, n = m/4, we shrink the table size from m to m/2 </a:t>
            </a:r>
            <a:br>
              <a:rPr lang="en-CA" sz="2800" dirty="0">
                <a:latin typeface="Times New Roman" panose="02020603050405020304" pitchFamily="18" charset="0"/>
                <a:cs typeface="Times New Roman" panose="02020603050405020304" pitchFamily="18" charset="0"/>
              </a:rPr>
            </a:br>
            <a:r>
              <a:rPr lang="en-CA" sz="2800" dirty="0">
                <a:latin typeface="Times New Roman" panose="02020603050405020304" pitchFamily="18" charset="0"/>
                <a:cs typeface="Times New Roman" panose="02020603050405020304" pitchFamily="18" charset="0"/>
              </a:rPr>
              <a:t>at Θ(m) cost. </a:t>
            </a:r>
          </a:p>
        </p:txBody>
      </p:sp>
    </p:spTree>
    <p:extLst>
      <p:ext uri="{BB962C8B-B14F-4D97-AF65-F5344CB8AC3E}">
        <p14:creationId xmlns:p14="http://schemas.microsoft.com/office/powerpoint/2010/main" val="494617463"/>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2">
            <a:extLst>
              <a:ext uri="{FF2B5EF4-FFF2-40B4-BE49-F238E27FC236}">
                <a16:creationId xmlns:a16="http://schemas.microsoft.com/office/drawing/2014/main" id="{152280EE-36BD-4743-B29E-26F22AB3AE9B}"/>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851A3E02-08EF-41A2-9C4A-583960943580}"/>
              </a:ext>
            </a:extLst>
          </p:cNvPr>
          <p:cNvSpPr txBox="1">
            <a:spLocks noGrp="1"/>
          </p:cNvSpPr>
          <p:nvPr>
            <p:ph type="title"/>
          </p:nvPr>
        </p:nvSpPr>
        <p:spPr>
          <a:xfrm>
            <a:off x="40893" y="38140"/>
            <a:ext cx="8779120" cy="583237"/>
          </a:xfrm>
        </p:spPr>
        <p:txBody>
          <a:bodyPr vert="horz" wrap="square" lIns="0" tIns="33972" rIns="0" bIns="0" numCol="1" rtlCol="0" anchor="t" anchorCtr="0" compatLnSpc="1">
            <a:prstTxWarp prst="textNoShape">
              <a:avLst/>
            </a:prstTxWarp>
            <a:spAutoFit/>
          </a:bodyPr>
          <a:lstStyle/>
          <a:p>
            <a:pPr marL="25164" algn="l" eaLnBrk="1" fontAlgn="auto" hangingPunct="1">
              <a:spcBef>
                <a:spcPts val="267"/>
              </a:spcBef>
              <a:spcAft>
                <a:spcPts val="0"/>
              </a:spcAft>
              <a:defRPr/>
            </a:pPr>
            <a:r>
              <a:rPr lang="en-US" dirty="0"/>
              <a:t>Charging Method</a:t>
            </a:r>
            <a:endParaRPr spc="20" dirty="0"/>
          </a:p>
        </p:txBody>
      </p:sp>
      <p:sp>
        <p:nvSpPr>
          <p:cNvPr id="8" name="object 7">
            <a:extLst>
              <a:ext uri="{FF2B5EF4-FFF2-40B4-BE49-F238E27FC236}">
                <a16:creationId xmlns:a16="http://schemas.microsoft.com/office/drawing/2014/main" id="{C73314D9-F3B8-4CBA-91F3-EA13FB44A109}"/>
              </a:ext>
            </a:extLst>
          </p:cNvPr>
          <p:cNvSpPr txBox="1"/>
          <p:nvPr/>
        </p:nvSpPr>
        <p:spPr>
          <a:xfrm>
            <a:off x="249246" y="1973585"/>
            <a:ext cx="8642365" cy="3401022"/>
          </a:xfrm>
          <a:prstGeom prst="rect">
            <a:avLst/>
          </a:prstGeom>
        </p:spPr>
        <p:txBody>
          <a:bodyPr wrap="square" lIns="0" tIns="71718" rIns="0" bIns="0">
            <a:spAutoFit/>
          </a:bodyPr>
          <a:lstStyle>
            <a:lvl1pPr marL="101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541021" indent="-339711" defTabSz="1811792" fontAlgn="base">
              <a:lnSpc>
                <a:spcPts val="4359"/>
              </a:lnSpc>
              <a:spcBef>
                <a:spcPct val="0"/>
              </a:spcBef>
              <a:spcAft>
                <a:spcPct val="0"/>
              </a:spcAft>
              <a:buFont typeface="Wingdings" panose="05000000000000000000" pitchFamily="2" charset="2"/>
              <a:buChar char="§"/>
            </a:pPr>
            <a:r>
              <a:rPr lang="en-CA" sz="2800" dirty="0">
                <a:latin typeface="Times New Roman" panose="02020603050405020304" pitchFamily="18" charset="0"/>
                <a:cs typeface="Times New Roman" panose="02020603050405020304" pitchFamily="18" charset="0"/>
              </a:rPr>
              <a:t>After any resize (doubling or shrinking), the table is half full</a:t>
            </a:r>
          </a:p>
          <a:p>
            <a:pPr marL="541021" indent="-339711" defTabSz="1811792" fontAlgn="base">
              <a:lnSpc>
                <a:spcPts val="4359"/>
              </a:lnSpc>
              <a:spcBef>
                <a:spcPct val="0"/>
              </a:spcBef>
              <a:spcAft>
                <a:spcPct val="0"/>
              </a:spcAft>
              <a:buFont typeface="Wingdings" panose="05000000000000000000" pitchFamily="2" charset="2"/>
              <a:buChar char="§"/>
            </a:pPr>
            <a:r>
              <a:rPr lang="en-CA" sz="2800" dirty="0">
                <a:latin typeface="Times New Roman" panose="02020603050405020304" pitchFamily="18" charset="0"/>
                <a:cs typeface="Times New Roman" panose="02020603050405020304" pitchFamily="18" charset="0"/>
              </a:rPr>
              <a:t>Each table doubling still has ≥ m/2 insert operations to charge to, and </a:t>
            </a:r>
          </a:p>
          <a:p>
            <a:pPr marL="541021" indent="-339711" defTabSz="1811792" fontAlgn="base">
              <a:lnSpc>
                <a:spcPts val="4359"/>
              </a:lnSpc>
              <a:spcBef>
                <a:spcPct val="0"/>
              </a:spcBef>
              <a:spcAft>
                <a:spcPct val="0"/>
              </a:spcAft>
              <a:buFont typeface="Wingdings" panose="05000000000000000000" pitchFamily="2" charset="2"/>
              <a:buChar char="§"/>
            </a:pPr>
            <a:r>
              <a:rPr lang="en-CA" sz="2800" dirty="0">
                <a:latin typeface="Times New Roman" panose="02020603050405020304" pitchFamily="18" charset="0"/>
                <a:cs typeface="Times New Roman" panose="02020603050405020304" pitchFamily="18" charset="0"/>
              </a:rPr>
              <a:t>Each table halving has ≥ m/4 delete operations to charge to. </a:t>
            </a:r>
          </a:p>
        </p:txBody>
      </p:sp>
      <p:sp>
        <p:nvSpPr>
          <p:cNvPr id="5" name="object 7">
            <a:extLst>
              <a:ext uri="{FF2B5EF4-FFF2-40B4-BE49-F238E27FC236}">
                <a16:creationId xmlns:a16="http://schemas.microsoft.com/office/drawing/2014/main" id="{84F2A63A-48E4-4EE0-834C-0B367068E30A}"/>
              </a:ext>
            </a:extLst>
          </p:cNvPr>
          <p:cNvSpPr txBox="1"/>
          <p:nvPr/>
        </p:nvSpPr>
        <p:spPr>
          <a:xfrm>
            <a:off x="177648" y="5782734"/>
            <a:ext cx="8642365" cy="579737"/>
          </a:xfrm>
          <a:prstGeom prst="rect">
            <a:avLst/>
          </a:prstGeom>
        </p:spPr>
        <p:txBody>
          <a:bodyPr wrap="square" lIns="0" tIns="71718" rIns="0" bIns="0">
            <a:spAutoFit/>
          </a:bodyPr>
          <a:lstStyle>
            <a:lvl1pPr marL="101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541021" indent="-339711" defTabSz="1811792" fontAlgn="base">
              <a:lnSpc>
                <a:spcPts val="4359"/>
              </a:lnSpc>
              <a:spcBef>
                <a:spcPct val="0"/>
              </a:spcBef>
              <a:spcAft>
                <a:spcPct val="0"/>
              </a:spcAft>
              <a:buFont typeface="Wingdings" panose="05000000000000000000" pitchFamily="2" charset="2"/>
              <a:buChar char="§"/>
            </a:pPr>
            <a:r>
              <a:rPr lang="en-CA" sz="2800" b="1" dirty="0">
                <a:latin typeface="Times New Roman" panose="02020603050405020304" pitchFamily="18" charset="0"/>
                <a:cs typeface="Times New Roman" panose="02020603050405020304" pitchFamily="18" charset="0"/>
              </a:rPr>
              <a:t>So the amortized cost per insert or delete is still Θ(1).</a:t>
            </a:r>
            <a:endParaRPr lang="en-US" altLang="en-US" sz="2774" b="1" dirty="0">
              <a:solidFill>
                <a:prstClr val="black"/>
              </a:solidFill>
              <a:latin typeface="Times New Roman" panose="02020603050405020304" pitchFamily="18" charset="0"/>
              <a:cs typeface="Times New Roman" panose="02020603050405020304" pitchFamily="18" charset="0"/>
            </a:endParaRPr>
          </a:p>
        </p:txBody>
      </p:sp>
      <p:sp>
        <p:nvSpPr>
          <p:cNvPr id="6" name="object 3">
            <a:extLst>
              <a:ext uri="{FF2B5EF4-FFF2-40B4-BE49-F238E27FC236}">
                <a16:creationId xmlns:a16="http://schemas.microsoft.com/office/drawing/2014/main" id="{8AB3EF85-33FA-4B09-9E31-4FBFC8C52CD2}"/>
              </a:ext>
            </a:extLst>
          </p:cNvPr>
          <p:cNvSpPr txBox="1">
            <a:spLocks/>
          </p:cNvSpPr>
          <p:nvPr/>
        </p:nvSpPr>
        <p:spPr bwMode="auto">
          <a:xfrm>
            <a:off x="364880" y="1186284"/>
            <a:ext cx="8779120" cy="58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33972" rIns="0" bIns="0" numCol="1" rtlCol="0" anchor="t" anchorCtr="0" compatLnSpc="1">
            <a:prstTxWarp prst="textNoShape">
              <a:avLst/>
            </a:prstTxWarp>
            <a:spAutoFit/>
          </a:bodyPr>
          <a:lstStyle>
            <a:lvl1pPr algn="ctr" rtl="0" eaLnBrk="0" fontAlgn="base" hangingPunct="0">
              <a:spcBef>
                <a:spcPct val="0"/>
              </a:spcBef>
              <a:spcAft>
                <a:spcPct val="0"/>
              </a:spcAft>
              <a:defRPr sz="3567" b="1" i="0">
                <a:solidFill>
                  <a:schemeClr val="tx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a:lvl2pPr algn="ctr" rtl="0" eaLnBrk="0" fontAlgn="base" hangingPunct="0">
              <a:spcBef>
                <a:spcPct val="0"/>
              </a:spcBef>
              <a:spcAft>
                <a:spcPct val="0"/>
              </a:spcAft>
              <a:defRPr>
                <a:solidFill>
                  <a:schemeClr val="tx2"/>
                </a:solidFill>
                <a:latin typeface="Calibri" panose="020F0502020204030204" pitchFamily="34" charset="0"/>
              </a:defRPr>
            </a:lvl2pPr>
            <a:lvl3pPr algn="ctr" rtl="0" eaLnBrk="0" fontAlgn="base" hangingPunct="0">
              <a:spcBef>
                <a:spcPct val="0"/>
              </a:spcBef>
              <a:spcAft>
                <a:spcPct val="0"/>
              </a:spcAft>
              <a:defRPr>
                <a:solidFill>
                  <a:schemeClr val="tx2"/>
                </a:solidFill>
                <a:latin typeface="Calibri" panose="020F0502020204030204" pitchFamily="34" charset="0"/>
              </a:defRPr>
            </a:lvl3pPr>
            <a:lvl4pPr algn="ctr" rtl="0" eaLnBrk="0" fontAlgn="base" hangingPunct="0">
              <a:spcBef>
                <a:spcPct val="0"/>
              </a:spcBef>
              <a:spcAft>
                <a:spcPct val="0"/>
              </a:spcAft>
              <a:defRPr>
                <a:solidFill>
                  <a:schemeClr val="tx2"/>
                </a:solidFill>
                <a:latin typeface="Calibri" panose="020F0502020204030204" pitchFamily="34" charset="0"/>
              </a:defRPr>
            </a:lvl4pPr>
            <a:lvl5pPr algn="ctr" rtl="0" eaLnBrk="0" fontAlgn="base" hangingPunct="0">
              <a:spcBef>
                <a:spcPct val="0"/>
              </a:spcBef>
              <a:spcAft>
                <a:spcPct val="0"/>
              </a:spcAft>
              <a:defRPr>
                <a:solidFill>
                  <a:schemeClr val="tx2"/>
                </a:solidFill>
                <a:latin typeface="Calibri" panose="020F0502020204030204" pitchFamily="34" charset="0"/>
              </a:defRPr>
            </a:lvl5pPr>
            <a:lvl6pPr marL="905896" algn="ctr" rtl="0" eaLnBrk="0" fontAlgn="base" hangingPunct="0">
              <a:spcBef>
                <a:spcPct val="0"/>
              </a:spcBef>
              <a:spcAft>
                <a:spcPct val="0"/>
              </a:spcAft>
              <a:defRPr>
                <a:solidFill>
                  <a:schemeClr val="tx2"/>
                </a:solidFill>
                <a:latin typeface="Calibri" panose="020F0502020204030204" pitchFamily="34" charset="0"/>
              </a:defRPr>
            </a:lvl6pPr>
            <a:lvl7pPr marL="1811792" algn="ctr" rtl="0" eaLnBrk="0" fontAlgn="base" hangingPunct="0">
              <a:spcBef>
                <a:spcPct val="0"/>
              </a:spcBef>
              <a:spcAft>
                <a:spcPct val="0"/>
              </a:spcAft>
              <a:defRPr>
                <a:solidFill>
                  <a:schemeClr val="tx2"/>
                </a:solidFill>
                <a:latin typeface="Calibri" panose="020F0502020204030204" pitchFamily="34" charset="0"/>
              </a:defRPr>
            </a:lvl7pPr>
            <a:lvl8pPr marL="2717688" algn="ctr" rtl="0" eaLnBrk="0" fontAlgn="base" hangingPunct="0">
              <a:spcBef>
                <a:spcPct val="0"/>
              </a:spcBef>
              <a:spcAft>
                <a:spcPct val="0"/>
              </a:spcAft>
              <a:defRPr>
                <a:solidFill>
                  <a:schemeClr val="tx2"/>
                </a:solidFill>
                <a:latin typeface="Calibri" panose="020F0502020204030204" pitchFamily="34" charset="0"/>
              </a:defRPr>
            </a:lvl8pPr>
            <a:lvl9pPr marL="3623584" algn="ctr" rtl="0" eaLnBrk="0" fontAlgn="base" hangingPunct="0">
              <a:spcBef>
                <a:spcPct val="0"/>
              </a:spcBef>
              <a:spcAft>
                <a:spcPct val="0"/>
              </a:spcAft>
              <a:defRPr>
                <a:solidFill>
                  <a:schemeClr val="tx2"/>
                </a:solidFill>
                <a:latin typeface="Calibri" panose="020F0502020204030204" pitchFamily="34" charset="0"/>
              </a:defRPr>
            </a:lvl9pPr>
          </a:lstStyle>
          <a:p>
            <a:pPr marL="25164" algn="l" eaLnBrk="1" fontAlgn="auto" hangingPunct="1">
              <a:spcBef>
                <a:spcPts val="267"/>
              </a:spcBef>
              <a:spcAft>
                <a:spcPts val="0"/>
              </a:spcAft>
              <a:defRPr/>
            </a:pPr>
            <a:r>
              <a:rPr lang="en-US" dirty="0"/>
              <a:t>Table doubling/halving</a:t>
            </a:r>
            <a:endParaRPr lang="en-US" kern="0" spc="20" dirty="0"/>
          </a:p>
        </p:txBody>
      </p:sp>
    </p:spTree>
    <p:extLst>
      <p:ext uri="{BB962C8B-B14F-4D97-AF65-F5344CB8AC3E}">
        <p14:creationId xmlns:p14="http://schemas.microsoft.com/office/powerpoint/2010/main" val="2364655764"/>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2">
            <a:extLst>
              <a:ext uri="{FF2B5EF4-FFF2-40B4-BE49-F238E27FC236}">
                <a16:creationId xmlns:a16="http://schemas.microsoft.com/office/drawing/2014/main" id="{152280EE-36BD-4743-B29E-26F22AB3AE9B}"/>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851A3E02-08EF-41A2-9C4A-583960943580}"/>
              </a:ext>
            </a:extLst>
          </p:cNvPr>
          <p:cNvSpPr txBox="1">
            <a:spLocks noGrp="1"/>
          </p:cNvSpPr>
          <p:nvPr>
            <p:ph type="title"/>
          </p:nvPr>
        </p:nvSpPr>
        <p:spPr>
          <a:xfrm>
            <a:off x="40893" y="38140"/>
            <a:ext cx="8779120" cy="583237"/>
          </a:xfrm>
        </p:spPr>
        <p:txBody>
          <a:bodyPr vert="horz" wrap="square" lIns="0" tIns="33972" rIns="0" bIns="0" numCol="1" rtlCol="0" anchor="t" anchorCtr="0" compatLnSpc="1">
            <a:prstTxWarp prst="textNoShape">
              <a:avLst/>
            </a:prstTxWarp>
            <a:spAutoFit/>
          </a:bodyPr>
          <a:lstStyle/>
          <a:p>
            <a:pPr marL="25164" algn="l" eaLnBrk="1" fontAlgn="auto" hangingPunct="1">
              <a:spcBef>
                <a:spcPts val="267"/>
              </a:spcBef>
              <a:spcAft>
                <a:spcPts val="0"/>
              </a:spcAft>
              <a:defRPr/>
            </a:pPr>
            <a:r>
              <a:rPr lang="en-CA" sz="3600" dirty="0"/>
              <a:t>Potential</a:t>
            </a:r>
            <a:r>
              <a:rPr lang="en-US" dirty="0"/>
              <a:t> Method</a:t>
            </a:r>
            <a:endParaRPr spc="20" dirty="0"/>
          </a:p>
        </p:txBody>
      </p:sp>
      <p:sp>
        <p:nvSpPr>
          <p:cNvPr id="8" name="object 7">
            <a:extLst>
              <a:ext uri="{FF2B5EF4-FFF2-40B4-BE49-F238E27FC236}">
                <a16:creationId xmlns:a16="http://schemas.microsoft.com/office/drawing/2014/main" id="{C73314D9-F3B8-4CBA-91F3-EA13FB44A109}"/>
              </a:ext>
            </a:extLst>
          </p:cNvPr>
          <p:cNvSpPr txBox="1"/>
          <p:nvPr/>
        </p:nvSpPr>
        <p:spPr>
          <a:xfrm>
            <a:off x="0" y="969644"/>
            <a:ext cx="9072401" cy="2272508"/>
          </a:xfrm>
          <a:prstGeom prst="rect">
            <a:avLst/>
          </a:prstGeom>
        </p:spPr>
        <p:txBody>
          <a:bodyPr wrap="square" lIns="0" tIns="71718" rIns="0" bIns="0">
            <a:spAutoFit/>
          </a:bodyPr>
          <a:lstStyle>
            <a:lvl1pPr marL="101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541021" indent="-339711" defTabSz="1811792" fontAlgn="base">
              <a:lnSpc>
                <a:spcPts val="4359"/>
              </a:lnSpc>
              <a:spcBef>
                <a:spcPct val="0"/>
              </a:spcBef>
              <a:spcAft>
                <a:spcPct val="0"/>
              </a:spcAft>
              <a:buFont typeface="Wingdings" panose="05000000000000000000" pitchFamily="2" charset="2"/>
              <a:buChar char="§"/>
            </a:pPr>
            <a:r>
              <a:rPr lang="en-CA" sz="2600" dirty="0">
                <a:latin typeface="Times New Roman" panose="02020603050405020304" pitchFamily="18" charset="0"/>
                <a:cs typeface="Times New Roman" panose="02020603050405020304" pitchFamily="18" charset="0"/>
              </a:rPr>
              <a:t>This method defines a potential function Φ that maps a data structure (DS) configuration to a value. </a:t>
            </a:r>
          </a:p>
          <a:p>
            <a:pPr marL="541021" indent="-339711" defTabSz="1811792" fontAlgn="base">
              <a:lnSpc>
                <a:spcPts val="4359"/>
              </a:lnSpc>
              <a:spcBef>
                <a:spcPct val="0"/>
              </a:spcBef>
              <a:spcAft>
                <a:spcPct val="0"/>
              </a:spcAft>
              <a:buFont typeface="Wingdings" panose="05000000000000000000" pitchFamily="2" charset="2"/>
              <a:buChar char="§"/>
            </a:pPr>
            <a:r>
              <a:rPr lang="en-CA" sz="2600" dirty="0">
                <a:latin typeface="Times New Roman" panose="02020603050405020304" pitchFamily="18" charset="0"/>
                <a:cs typeface="Times New Roman" panose="02020603050405020304" pitchFamily="18" charset="0"/>
              </a:rPr>
              <a:t>This function Φ is equivalent to the total unused credits stored up by all past operations (the bank account balance). </a:t>
            </a:r>
          </a:p>
        </p:txBody>
      </p:sp>
      <p:sp>
        <p:nvSpPr>
          <p:cNvPr id="6" name="object 7">
            <a:extLst>
              <a:ext uri="{FF2B5EF4-FFF2-40B4-BE49-F238E27FC236}">
                <a16:creationId xmlns:a16="http://schemas.microsoft.com/office/drawing/2014/main" id="{5DC9300E-45EF-4555-800E-003D4A211D59}"/>
              </a:ext>
            </a:extLst>
          </p:cNvPr>
          <p:cNvSpPr txBox="1"/>
          <p:nvPr/>
        </p:nvSpPr>
        <p:spPr>
          <a:xfrm>
            <a:off x="177647" y="3429000"/>
            <a:ext cx="8894754" cy="567747"/>
          </a:xfrm>
          <a:prstGeom prst="rect">
            <a:avLst/>
          </a:prstGeom>
        </p:spPr>
        <p:txBody>
          <a:bodyPr wrap="square" lIns="0" tIns="71718" rIns="0" bIns="0">
            <a:spAutoFit/>
          </a:bodyPr>
          <a:lstStyle>
            <a:lvl1pPr marL="101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201310" defTabSz="1811792" fontAlgn="base">
              <a:lnSpc>
                <a:spcPts val="4359"/>
              </a:lnSpc>
              <a:spcBef>
                <a:spcPct val="0"/>
              </a:spcBef>
              <a:spcAft>
                <a:spcPct val="0"/>
              </a:spcAft>
            </a:pPr>
            <a:r>
              <a:rPr lang="en-CA" sz="2400" b="1" dirty="0">
                <a:latin typeface="Times New Roman" panose="02020603050405020304" pitchFamily="18" charset="0"/>
                <a:cs typeface="Times New Roman" panose="02020603050405020304" pitchFamily="18" charset="0"/>
              </a:rPr>
              <a:t>amortized cost of an operation = actual cost of this operation + ΔΦ</a:t>
            </a:r>
          </a:p>
        </p:txBody>
      </p:sp>
      <p:pic>
        <p:nvPicPr>
          <p:cNvPr id="7" name="Picture 6">
            <a:extLst>
              <a:ext uri="{FF2B5EF4-FFF2-40B4-BE49-F238E27FC236}">
                <a16:creationId xmlns:a16="http://schemas.microsoft.com/office/drawing/2014/main" id="{45BC0093-6671-4AC3-B175-598E94E1CE2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260735" y="5587956"/>
            <a:ext cx="8728578" cy="467422"/>
          </a:xfrm>
          <a:prstGeom prst="rect">
            <a:avLst/>
          </a:prstGeom>
        </p:spPr>
      </p:pic>
      <p:sp>
        <p:nvSpPr>
          <p:cNvPr id="11" name="object 7">
            <a:extLst>
              <a:ext uri="{FF2B5EF4-FFF2-40B4-BE49-F238E27FC236}">
                <a16:creationId xmlns:a16="http://schemas.microsoft.com/office/drawing/2014/main" id="{DBD148C2-5CD3-471A-BFCB-43F1D2844615}"/>
              </a:ext>
            </a:extLst>
          </p:cNvPr>
          <p:cNvSpPr txBox="1"/>
          <p:nvPr/>
        </p:nvSpPr>
        <p:spPr>
          <a:xfrm>
            <a:off x="2234153" y="4275274"/>
            <a:ext cx="6890985" cy="567747"/>
          </a:xfrm>
          <a:prstGeom prst="rect">
            <a:avLst/>
          </a:prstGeom>
        </p:spPr>
        <p:txBody>
          <a:bodyPr wrap="square" lIns="0" tIns="71718" rIns="0" bIns="0">
            <a:spAutoFit/>
          </a:bodyPr>
          <a:lstStyle>
            <a:lvl1pPr marL="101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201310" defTabSz="1811792" fontAlgn="base">
              <a:lnSpc>
                <a:spcPts val="4359"/>
              </a:lnSpc>
              <a:spcBef>
                <a:spcPct val="0"/>
              </a:spcBef>
              <a:spcAft>
                <a:spcPct val="0"/>
              </a:spcAft>
            </a:pPr>
            <a:r>
              <a:rPr lang="en-CA" sz="2400" dirty="0">
                <a:latin typeface="Times New Roman" panose="02020603050405020304" pitchFamily="18" charset="0"/>
                <a:cs typeface="Times New Roman" panose="02020603050405020304" pitchFamily="18" charset="0"/>
              </a:rPr>
              <a:t>ΔΦ = Φ(DS after operation) – Φ(DS before operation)</a:t>
            </a:r>
          </a:p>
        </p:txBody>
      </p:sp>
    </p:spTree>
    <p:extLst>
      <p:ext uri="{BB962C8B-B14F-4D97-AF65-F5344CB8AC3E}">
        <p14:creationId xmlns:p14="http://schemas.microsoft.com/office/powerpoint/2010/main" val="1706004018"/>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object 2">
            <a:extLst>
              <a:ext uri="{FF2B5EF4-FFF2-40B4-BE49-F238E27FC236}">
                <a16:creationId xmlns:a16="http://schemas.microsoft.com/office/drawing/2014/main" id="{5CC3937B-B8A3-4AD7-B3D0-9D4E89E709BE}"/>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F447ED9A-1CCE-4228-B4CB-1CE8D6C57483}"/>
              </a:ext>
            </a:extLst>
          </p:cNvPr>
          <p:cNvSpPr txBox="1">
            <a:spLocks noGrp="1"/>
          </p:cNvSpPr>
          <p:nvPr>
            <p:ph type="title"/>
          </p:nvPr>
        </p:nvSpPr>
        <p:spPr>
          <a:xfrm>
            <a:off x="195023" y="119923"/>
            <a:ext cx="9128272" cy="583237"/>
          </a:xfrm>
        </p:spPr>
        <p:txBody>
          <a:bodyPr vert="horz" wrap="square" lIns="0" tIns="33972" rIns="0" bIns="0" numCol="1" rtlCol="0" anchor="t" anchorCtr="0" compatLnSpc="1">
            <a:prstTxWarp prst="textNoShape">
              <a:avLst/>
            </a:prstTxWarp>
            <a:spAutoFit/>
          </a:bodyPr>
          <a:lstStyle/>
          <a:p>
            <a:pPr marL="25164" eaLnBrk="1" fontAlgn="auto" hangingPunct="1">
              <a:spcBef>
                <a:spcPts val="267"/>
              </a:spcBef>
              <a:spcAft>
                <a:spcPts val="0"/>
              </a:spcAft>
              <a:defRPr/>
            </a:pPr>
            <a:r>
              <a:rPr spc="-20" dirty="0"/>
              <a:t>What </a:t>
            </a:r>
            <a:r>
              <a:rPr spc="-79" dirty="0"/>
              <a:t>is </a:t>
            </a:r>
            <a:r>
              <a:rPr spc="-59" dirty="0"/>
              <a:t>Amortized</a:t>
            </a:r>
            <a:r>
              <a:rPr spc="208" dirty="0"/>
              <a:t> </a:t>
            </a:r>
            <a:r>
              <a:rPr spc="-59" dirty="0"/>
              <a:t>Analysis?</a:t>
            </a:r>
          </a:p>
        </p:txBody>
      </p:sp>
      <p:sp>
        <p:nvSpPr>
          <p:cNvPr id="9" name="object 9">
            <a:extLst>
              <a:ext uri="{FF2B5EF4-FFF2-40B4-BE49-F238E27FC236}">
                <a16:creationId xmlns:a16="http://schemas.microsoft.com/office/drawing/2014/main" id="{257EC2EE-477F-4380-A253-4DF938EB2965}"/>
              </a:ext>
            </a:extLst>
          </p:cNvPr>
          <p:cNvSpPr txBox="1"/>
          <p:nvPr/>
        </p:nvSpPr>
        <p:spPr>
          <a:xfrm>
            <a:off x="195022" y="1164232"/>
            <a:ext cx="8672174" cy="2626870"/>
          </a:xfrm>
          <a:prstGeom prst="rect">
            <a:avLst/>
          </a:prstGeom>
        </p:spPr>
        <p:txBody>
          <a:bodyPr lIns="0" tIns="13840" rIns="0" bIns="0">
            <a:spAutoFit/>
          </a:bodyPr>
          <a:lstStyle>
            <a:lvl1pPr marL="184150" indent="-171450">
              <a:defRPr>
                <a:solidFill>
                  <a:schemeClr val="tx1"/>
                </a:solidFill>
                <a:latin typeface="Calibri" panose="020F0502020204030204" pitchFamily="34" charset="0"/>
              </a:defRPr>
            </a:lvl1pPr>
            <a:lvl2pPr marL="641350" indent="-1714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364875" indent="-339711" defTabSz="1811792" fontAlgn="base">
              <a:lnSpc>
                <a:spcPct val="103000"/>
              </a:lnSpc>
              <a:spcBef>
                <a:spcPts val="99"/>
              </a:spcBef>
              <a:spcAft>
                <a:spcPct val="0"/>
              </a:spcAft>
              <a:buFont typeface="Wingdings" panose="05000000000000000000" pitchFamily="2" charset="2"/>
              <a:buChar char="§"/>
            </a:pPr>
            <a:r>
              <a:rPr lang="en-US" altLang="en-US" sz="4755" b="1" dirty="0">
                <a:solidFill>
                  <a:srgbClr val="FF0000"/>
                </a:solidFill>
                <a:latin typeface="Times New Roman" panose="02020603050405020304" pitchFamily="18" charset="0"/>
                <a:cs typeface="Times New Roman" panose="02020603050405020304" pitchFamily="18" charset="0"/>
              </a:rPr>
              <a:t>Amortize</a:t>
            </a:r>
            <a:r>
              <a:rPr lang="en-US" altLang="en-US" sz="4755" b="1" dirty="0">
                <a:solidFill>
                  <a:prstClr val="black"/>
                </a:solidFill>
                <a:latin typeface="Times New Roman" panose="02020603050405020304" pitchFamily="18" charset="0"/>
                <a:cs typeface="Times New Roman" panose="02020603050405020304" pitchFamily="18" charset="0"/>
              </a:rPr>
              <a:t>: </a:t>
            </a:r>
          </a:p>
          <a:p>
            <a:pPr marL="1270771" lvl="1" indent="-339711" defTabSz="1811792" fontAlgn="base">
              <a:lnSpc>
                <a:spcPct val="103000"/>
              </a:lnSpc>
              <a:spcBef>
                <a:spcPts val="99"/>
              </a:spcBef>
              <a:spcAft>
                <a:spcPct val="0"/>
              </a:spcAft>
              <a:buFont typeface="Wingdings" panose="05000000000000000000" pitchFamily="2" charset="2"/>
              <a:buChar char="§"/>
            </a:pPr>
            <a:r>
              <a:rPr lang="en-US" altLang="en-US" sz="3963" dirty="0">
                <a:solidFill>
                  <a:prstClr val="black"/>
                </a:solidFill>
                <a:latin typeface="Times New Roman" panose="02020603050405020304" pitchFamily="18" charset="0"/>
                <a:cs typeface="Times New Roman" panose="02020603050405020304" pitchFamily="18" charset="0"/>
              </a:rPr>
              <a:t>to put money aside at intervals for gradual payment of a  debt. </a:t>
            </a:r>
            <a:r>
              <a:rPr lang="en-US" altLang="en-US" sz="3963" dirty="0">
                <a:solidFill>
                  <a:srgbClr val="0000FF"/>
                </a:solidFill>
                <a:latin typeface="Times New Roman" panose="02020603050405020304" pitchFamily="18" charset="0"/>
                <a:cs typeface="Times New Roman" panose="02020603050405020304" pitchFamily="18" charset="0"/>
              </a:rPr>
              <a:t>(Webster)</a:t>
            </a:r>
            <a:endParaRPr lang="en-US" altLang="en-US" sz="3963" dirty="0">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2">
            <a:extLst>
              <a:ext uri="{FF2B5EF4-FFF2-40B4-BE49-F238E27FC236}">
                <a16:creationId xmlns:a16="http://schemas.microsoft.com/office/drawing/2014/main" id="{152280EE-36BD-4743-B29E-26F22AB3AE9B}"/>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851A3E02-08EF-41A2-9C4A-583960943580}"/>
              </a:ext>
            </a:extLst>
          </p:cNvPr>
          <p:cNvSpPr txBox="1">
            <a:spLocks noGrp="1"/>
          </p:cNvSpPr>
          <p:nvPr>
            <p:ph type="title"/>
          </p:nvPr>
        </p:nvSpPr>
        <p:spPr>
          <a:xfrm>
            <a:off x="40893" y="38140"/>
            <a:ext cx="8779120" cy="583237"/>
          </a:xfrm>
        </p:spPr>
        <p:txBody>
          <a:bodyPr vert="horz" wrap="square" lIns="0" tIns="33972" rIns="0" bIns="0" numCol="1" rtlCol="0" anchor="t" anchorCtr="0" compatLnSpc="1">
            <a:prstTxWarp prst="textNoShape">
              <a:avLst/>
            </a:prstTxWarp>
            <a:spAutoFit/>
          </a:bodyPr>
          <a:lstStyle/>
          <a:p>
            <a:pPr marL="25164" algn="l" eaLnBrk="1" fontAlgn="auto" hangingPunct="1">
              <a:spcBef>
                <a:spcPts val="267"/>
              </a:spcBef>
              <a:spcAft>
                <a:spcPts val="0"/>
              </a:spcAft>
              <a:defRPr/>
            </a:pPr>
            <a:r>
              <a:rPr lang="en-CA" sz="3600" dirty="0"/>
              <a:t>Potential</a:t>
            </a:r>
            <a:r>
              <a:rPr lang="en-US" dirty="0"/>
              <a:t> Method</a:t>
            </a:r>
            <a:endParaRPr spc="20" dirty="0"/>
          </a:p>
        </p:txBody>
      </p:sp>
      <p:sp>
        <p:nvSpPr>
          <p:cNvPr id="9" name="TextBox 8">
            <a:extLst>
              <a:ext uri="{FF2B5EF4-FFF2-40B4-BE49-F238E27FC236}">
                <a16:creationId xmlns:a16="http://schemas.microsoft.com/office/drawing/2014/main" id="{7F0BD460-3DD9-4A2B-9E58-62780F5F138B}"/>
              </a:ext>
            </a:extLst>
          </p:cNvPr>
          <p:cNvSpPr txBox="1"/>
          <p:nvPr/>
        </p:nvSpPr>
        <p:spPr>
          <a:xfrm>
            <a:off x="254522" y="3629864"/>
            <a:ext cx="9031508" cy="3021276"/>
          </a:xfrm>
          <a:prstGeom prst="rect">
            <a:avLst/>
          </a:prstGeom>
          <a:noFill/>
        </p:spPr>
        <p:txBody>
          <a:bodyPr wrap="square">
            <a:spAutoFit/>
          </a:bodyPr>
          <a:lstStyle/>
          <a:p>
            <a:pPr marL="457200" indent="-457200">
              <a:lnSpc>
                <a:spcPct val="150000"/>
              </a:lnSpc>
              <a:buFont typeface="Wingdings" panose="05000000000000000000" pitchFamily="2" charset="2"/>
              <a:buChar char="§"/>
            </a:pPr>
            <a:r>
              <a:rPr lang="en-CA" sz="2600" dirty="0">
                <a:latin typeface="Times New Roman" panose="02020603050405020304" pitchFamily="18" charset="0"/>
                <a:cs typeface="Times New Roman" panose="02020603050405020304" pitchFamily="18" charset="0"/>
              </a:rPr>
              <a:t>In order for the amortized bound to hold, </a:t>
            </a:r>
          </a:p>
          <a:p>
            <a:pPr marL="914400" lvl="1" indent="-457200">
              <a:lnSpc>
                <a:spcPct val="150000"/>
              </a:lnSpc>
              <a:buFont typeface="Wingdings" panose="05000000000000000000" pitchFamily="2" charset="2"/>
              <a:buChar char="§"/>
            </a:pPr>
            <a:r>
              <a:rPr lang="en-CA" sz="2600" dirty="0">
                <a:latin typeface="Times New Roman" panose="02020603050405020304" pitchFamily="18" charset="0"/>
                <a:cs typeface="Times New Roman" panose="02020603050405020304" pitchFamily="18" charset="0"/>
              </a:rPr>
              <a:t>Φ should never go below Φ(initial DS) at any point. </a:t>
            </a:r>
          </a:p>
          <a:p>
            <a:pPr marL="457200" indent="-457200">
              <a:lnSpc>
                <a:spcPct val="150000"/>
              </a:lnSpc>
              <a:buFont typeface="Wingdings" panose="05000000000000000000" pitchFamily="2" charset="2"/>
              <a:buChar char="§"/>
            </a:pPr>
            <a:r>
              <a:rPr lang="en-CA" sz="2600" dirty="0">
                <a:latin typeface="Times New Roman" panose="02020603050405020304" pitchFamily="18" charset="0"/>
                <a:cs typeface="Times New Roman" panose="02020603050405020304" pitchFamily="18" charset="0"/>
              </a:rPr>
              <a:t>If Φ(initial DS) = 0, which is usually the case, then </a:t>
            </a:r>
          </a:p>
          <a:p>
            <a:pPr marL="914400" lvl="1" indent="-457200">
              <a:lnSpc>
                <a:spcPct val="150000"/>
              </a:lnSpc>
              <a:buFont typeface="Wingdings" panose="05000000000000000000" pitchFamily="2" charset="2"/>
              <a:buChar char="§"/>
            </a:pPr>
            <a:r>
              <a:rPr lang="en-CA" sz="2600" dirty="0">
                <a:latin typeface="Times New Roman" panose="02020603050405020304" pitchFamily="18" charset="0"/>
                <a:cs typeface="Times New Roman" panose="02020603050405020304" pitchFamily="18" charset="0"/>
              </a:rPr>
              <a:t>Φ should never go negative (intuitively, we cannot ”owe the bank”).</a:t>
            </a:r>
            <a:endParaRPr lang="en-US" sz="2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5BC0093-6671-4AC3-B175-598E94E1CE2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67816"/>
          <a:stretch/>
        </p:blipFill>
        <p:spPr>
          <a:xfrm>
            <a:off x="254522" y="1770851"/>
            <a:ext cx="4091235" cy="680742"/>
          </a:xfrm>
          <a:prstGeom prst="rect">
            <a:avLst/>
          </a:prstGeom>
        </p:spPr>
      </p:pic>
      <p:pic>
        <p:nvPicPr>
          <p:cNvPr id="10" name="Picture 9">
            <a:extLst>
              <a:ext uri="{FF2B5EF4-FFF2-40B4-BE49-F238E27FC236}">
                <a16:creationId xmlns:a16="http://schemas.microsoft.com/office/drawing/2014/main" id="{EFA5FCE5-7AFD-432F-B7D7-6F3A8B4F551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32076" t="1" r="44396" b="-7169"/>
          <a:stretch/>
        </p:blipFill>
        <p:spPr>
          <a:xfrm>
            <a:off x="4862660" y="1125955"/>
            <a:ext cx="2649077" cy="646185"/>
          </a:xfrm>
          <a:prstGeom prst="rect">
            <a:avLst/>
          </a:prstGeom>
        </p:spPr>
      </p:pic>
      <p:pic>
        <p:nvPicPr>
          <p:cNvPr id="11" name="Picture 10">
            <a:extLst>
              <a:ext uri="{FF2B5EF4-FFF2-40B4-BE49-F238E27FC236}">
                <a16:creationId xmlns:a16="http://schemas.microsoft.com/office/drawing/2014/main" id="{E8F5171F-ADD3-4283-B6C0-00FB5409C33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53930" t="1" r="24200" b="-7169"/>
          <a:stretch/>
        </p:blipFill>
        <p:spPr>
          <a:xfrm>
            <a:off x="4664769" y="1873823"/>
            <a:ext cx="2649077" cy="695159"/>
          </a:xfrm>
          <a:prstGeom prst="rect">
            <a:avLst/>
          </a:prstGeom>
        </p:spPr>
      </p:pic>
      <p:pic>
        <p:nvPicPr>
          <p:cNvPr id="12" name="Picture 11">
            <a:extLst>
              <a:ext uri="{FF2B5EF4-FFF2-40B4-BE49-F238E27FC236}">
                <a16:creationId xmlns:a16="http://schemas.microsoft.com/office/drawing/2014/main" id="{6E4CD7DE-7DF4-4D31-A2A6-7134257E80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75338" t="1" r="1704" b="-7169"/>
          <a:stretch/>
        </p:blipFill>
        <p:spPr>
          <a:xfrm>
            <a:off x="4730830" y="2493656"/>
            <a:ext cx="2780907" cy="695159"/>
          </a:xfrm>
          <a:prstGeom prst="rect">
            <a:avLst/>
          </a:prstGeom>
        </p:spPr>
      </p:pic>
      <p:sp>
        <p:nvSpPr>
          <p:cNvPr id="2" name="Double Bracket 1">
            <a:extLst>
              <a:ext uri="{FF2B5EF4-FFF2-40B4-BE49-F238E27FC236}">
                <a16:creationId xmlns:a16="http://schemas.microsoft.com/office/drawing/2014/main" id="{FF9A6BBA-CDEA-402A-A410-A5CD46397A3D}"/>
              </a:ext>
            </a:extLst>
          </p:cNvPr>
          <p:cNvSpPr/>
          <p:nvPr/>
        </p:nvSpPr>
        <p:spPr>
          <a:xfrm>
            <a:off x="4477732" y="914401"/>
            <a:ext cx="3393650" cy="2514600"/>
          </a:xfrm>
          <a:prstGeom prst="bracketPair">
            <a:avLst>
              <a:gd name="adj" fmla="val 31662"/>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55469395"/>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2">
            <a:extLst>
              <a:ext uri="{FF2B5EF4-FFF2-40B4-BE49-F238E27FC236}">
                <a16:creationId xmlns:a16="http://schemas.microsoft.com/office/drawing/2014/main" id="{152280EE-36BD-4743-B29E-26F22AB3AE9B}"/>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851A3E02-08EF-41A2-9C4A-583960943580}"/>
              </a:ext>
            </a:extLst>
          </p:cNvPr>
          <p:cNvSpPr txBox="1">
            <a:spLocks noGrp="1"/>
          </p:cNvSpPr>
          <p:nvPr>
            <p:ph type="title"/>
          </p:nvPr>
        </p:nvSpPr>
        <p:spPr>
          <a:xfrm>
            <a:off x="40893" y="38140"/>
            <a:ext cx="8779120" cy="583237"/>
          </a:xfrm>
        </p:spPr>
        <p:txBody>
          <a:bodyPr vert="horz" wrap="square" lIns="0" tIns="33972" rIns="0" bIns="0" numCol="1" rtlCol="0" anchor="t" anchorCtr="0" compatLnSpc="1">
            <a:prstTxWarp prst="textNoShape">
              <a:avLst/>
            </a:prstTxWarp>
            <a:spAutoFit/>
          </a:bodyPr>
          <a:lstStyle/>
          <a:p>
            <a:pPr marL="25164" algn="l" eaLnBrk="1" fontAlgn="auto" hangingPunct="1">
              <a:spcBef>
                <a:spcPts val="267"/>
              </a:spcBef>
              <a:spcAft>
                <a:spcPts val="0"/>
              </a:spcAft>
              <a:defRPr/>
            </a:pPr>
            <a:r>
              <a:rPr lang="en-CA" sz="3600" dirty="0"/>
              <a:t>Potential</a:t>
            </a:r>
            <a:r>
              <a:rPr lang="en-US" dirty="0"/>
              <a:t> Method</a:t>
            </a:r>
            <a:endParaRPr spc="20" dirty="0"/>
          </a:p>
        </p:txBody>
      </p:sp>
      <p:sp>
        <p:nvSpPr>
          <p:cNvPr id="8" name="object 7">
            <a:extLst>
              <a:ext uri="{FF2B5EF4-FFF2-40B4-BE49-F238E27FC236}">
                <a16:creationId xmlns:a16="http://schemas.microsoft.com/office/drawing/2014/main" id="{C73314D9-F3B8-4CBA-91F3-EA13FB44A109}"/>
              </a:ext>
            </a:extLst>
          </p:cNvPr>
          <p:cNvSpPr txBox="1"/>
          <p:nvPr/>
        </p:nvSpPr>
        <p:spPr>
          <a:xfrm>
            <a:off x="131975" y="1086532"/>
            <a:ext cx="8940426" cy="588072"/>
          </a:xfrm>
          <a:prstGeom prst="rect">
            <a:avLst/>
          </a:prstGeom>
        </p:spPr>
        <p:txBody>
          <a:bodyPr wrap="square" lIns="0" tIns="71718" rIns="0" bIns="0">
            <a:spAutoFit/>
          </a:bodyPr>
          <a:lstStyle>
            <a:lvl1pPr marL="101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201310" defTabSz="1811792" fontAlgn="base">
              <a:lnSpc>
                <a:spcPts val="4359"/>
              </a:lnSpc>
              <a:spcBef>
                <a:spcPct val="0"/>
              </a:spcBef>
              <a:spcAft>
                <a:spcPct val="0"/>
              </a:spcAft>
            </a:pPr>
            <a:r>
              <a:rPr lang="en-US" sz="2800" b="1" dirty="0">
                <a:latin typeface="Times New Roman" panose="02020603050405020304" pitchFamily="18" charset="0"/>
                <a:cs typeface="Times New Roman" panose="02020603050405020304" pitchFamily="18" charset="0"/>
              </a:rPr>
              <a:t>Relation to accounting method</a:t>
            </a:r>
            <a:endParaRPr lang="en-CA" sz="26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F0BD460-3DD9-4A2B-9E58-62780F5F138B}"/>
              </a:ext>
            </a:extLst>
          </p:cNvPr>
          <p:cNvSpPr txBox="1"/>
          <p:nvPr/>
        </p:nvSpPr>
        <p:spPr>
          <a:xfrm>
            <a:off x="244468" y="1788110"/>
            <a:ext cx="8899532" cy="3108030"/>
          </a:xfrm>
          <a:prstGeom prst="rect">
            <a:avLst/>
          </a:prstGeom>
          <a:noFill/>
        </p:spPr>
        <p:txBody>
          <a:bodyPr wrap="square">
            <a:spAutoFit/>
          </a:bodyPr>
          <a:lstStyle/>
          <a:p>
            <a:pPr marL="457200" indent="-457200">
              <a:lnSpc>
                <a:spcPct val="200000"/>
              </a:lnSpc>
              <a:buFont typeface="Wingdings" panose="05000000000000000000" pitchFamily="2" charset="2"/>
              <a:buChar char="§"/>
            </a:pPr>
            <a:r>
              <a:rPr lang="en-CA" sz="2800" dirty="0">
                <a:latin typeface="Times New Roman" panose="02020603050405020304" pitchFamily="18" charset="0"/>
                <a:cs typeface="Times New Roman" panose="02020603050405020304" pitchFamily="18" charset="0"/>
              </a:rPr>
              <a:t>In accounting method, we specify ΔΦ, </a:t>
            </a:r>
          </a:p>
          <a:p>
            <a:pPr marL="457200" indent="-457200">
              <a:lnSpc>
                <a:spcPct val="200000"/>
              </a:lnSpc>
              <a:buFont typeface="Wingdings" panose="05000000000000000000" pitchFamily="2" charset="2"/>
              <a:buChar char="§"/>
            </a:pPr>
            <a:r>
              <a:rPr lang="en-CA" sz="2800" dirty="0">
                <a:latin typeface="Times New Roman" panose="02020603050405020304" pitchFamily="18" charset="0"/>
                <a:cs typeface="Times New Roman" panose="02020603050405020304" pitchFamily="18" charset="0"/>
              </a:rPr>
              <a:t>In potential method, we specify Φ. </a:t>
            </a:r>
          </a:p>
          <a:p>
            <a:pPr marL="457200" indent="-457200">
              <a:lnSpc>
                <a:spcPct val="150000"/>
              </a:lnSpc>
              <a:spcBef>
                <a:spcPts val="600"/>
              </a:spcBef>
              <a:buFont typeface="Wingdings" panose="05000000000000000000" pitchFamily="2" charset="2"/>
              <a:buChar char="§"/>
            </a:pPr>
            <a:r>
              <a:rPr lang="en-CA" sz="2800" dirty="0">
                <a:latin typeface="Times New Roman" panose="02020603050405020304" pitchFamily="18" charset="0"/>
                <a:cs typeface="Times New Roman" panose="02020603050405020304" pitchFamily="18" charset="0"/>
              </a:rPr>
              <a:t>One determines the other, so the two methods are equivalent. </a:t>
            </a:r>
            <a:endParaRPr lang="en-US" sz="2600" dirty="0">
              <a:latin typeface="Times New Roman" panose="02020603050405020304" pitchFamily="18" charset="0"/>
              <a:cs typeface="Times New Roman" panose="02020603050405020304" pitchFamily="18" charset="0"/>
            </a:endParaRPr>
          </a:p>
        </p:txBody>
      </p:sp>
      <p:sp>
        <p:nvSpPr>
          <p:cNvPr id="10" name="object 7">
            <a:extLst>
              <a:ext uri="{FF2B5EF4-FFF2-40B4-BE49-F238E27FC236}">
                <a16:creationId xmlns:a16="http://schemas.microsoft.com/office/drawing/2014/main" id="{231E04E2-33E5-4718-9514-D2F58EF763FD}"/>
              </a:ext>
            </a:extLst>
          </p:cNvPr>
          <p:cNvSpPr txBox="1"/>
          <p:nvPr/>
        </p:nvSpPr>
        <p:spPr>
          <a:xfrm>
            <a:off x="71599" y="5477432"/>
            <a:ext cx="9000802" cy="588072"/>
          </a:xfrm>
          <a:prstGeom prst="rect">
            <a:avLst/>
          </a:prstGeom>
        </p:spPr>
        <p:txBody>
          <a:bodyPr wrap="square" lIns="0" tIns="71718" rIns="0" bIns="0">
            <a:spAutoFit/>
          </a:bodyPr>
          <a:lstStyle>
            <a:lvl1pPr marL="101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541021" indent="-339711" defTabSz="1811792" fontAlgn="base">
              <a:lnSpc>
                <a:spcPts val="4359"/>
              </a:lnSpc>
              <a:spcBef>
                <a:spcPct val="0"/>
              </a:spcBef>
              <a:spcAft>
                <a:spcPct val="0"/>
              </a:spcAft>
              <a:buFont typeface="Wingdings" panose="05000000000000000000" pitchFamily="2" charset="2"/>
              <a:buChar char="§"/>
            </a:pPr>
            <a:r>
              <a:rPr lang="en-CA" sz="2800" dirty="0">
                <a:solidFill>
                  <a:srgbClr val="0F06BA"/>
                </a:solidFill>
                <a:latin typeface="Times New Roman" panose="02020603050405020304" pitchFamily="18" charset="0"/>
                <a:cs typeface="Times New Roman" panose="02020603050405020304" pitchFamily="18" charset="0"/>
              </a:rPr>
              <a:t>Find a potential function is a challenging part</a:t>
            </a:r>
            <a:endParaRPr lang="en-CA" sz="2600" dirty="0">
              <a:solidFill>
                <a:srgbClr val="0F06B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2058676"/>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2">
            <a:extLst>
              <a:ext uri="{FF2B5EF4-FFF2-40B4-BE49-F238E27FC236}">
                <a16:creationId xmlns:a16="http://schemas.microsoft.com/office/drawing/2014/main" id="{152280EE-36BD-4743-B29E-26F22AB3AE9B}"/>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851A3E02-08EF-41A2-9C4A-583960943580}"/>
              </a:ext>
            </a:extLst>
          </p:cNvPr>
          <p:cNvSpPr txBox="1">
            <a:spLocks noGrp="1"/>
          </p:cNvSpPr>
          <p:nvPr>
            <p:ph type="title"/>
          </p:nvPr>
        </p:nvSpPr>
        <p:spPr>
          <a:xfrm>
            <a:off x="40893" y="38140"/>
            <a:ext cx="8779120" cy="583237"/>
          </a:xfrm>
        </p:spPr>
        <p:txBody>
          <a:bodyPr vert="horz" wrap="square" lIns="0" tIns="33972" rIns="0" bIns="0" numCol="1" rtlCol="0" anchor="t" anchorCtr="0" compatLnSpc="1">
            <a:prstTxWarp prst="textNoShape">
              <a:avLst/>
            </a:prstTxWarp>
            <a:spAutoFit/>
          </a:bodyPr>
          <a:lstStyle/>
          <a:p>
            <a:pPr marL="25164" algn="l" eaLnBrk="1" fontAlgn="auto" hangingPunct="1">
              <a:spcBef>
                <a:spcPts val="267"/>
              </a:spcBef>
              <a:spcAft>
                <a:spcPts val="0"/>
              </a:spcAft>
              <a:defRPr/>
            </a:pPr>
            <a:r>
              <a:rPr lang="en-CA" sz="3600" dirty="0"/>
              <a:t>Potential</a:t>
            </a:r>
            <a:r>
              <a:rPr lang="en-US" dirty="0"/>
              <a:t> Method: Table doubling</a:t>
            </a:r>
            <a:endParaRPr spc="20" dirty="0"/>
          </a:p>
        </p:txBody>
      </p:sp>
      <p:sp>
        <p:nvSpPr>
          <p:cNvPr id="11" name="TextBox 10">
            <a:extLst>
              <a:ext uri="{FF2B5EF4-FFF2-40B4-BE49-F238E27FC236}">
                <a16:creationId xmlns:a16="http://schemas.microsoft.com/office/drawing/2014/main" id="{2B1167EF-A56A-41DD-BD00-437B7C0F63D6}"/>
              </a:ext>
            </a:extLst>
          </p:cNvPr>
          <p:cNvSpPr txBox="1"/>
          <p:nvPr/>
        </p:nvSpPr>
        <p:spPr>
          <a:xfrm>
            <a:off x="247454" y="809654"/>
            <a:ext cx="7180867" cy="523220"/>
          </a:xfrm>
          <a:prstGeom prst="rect">
            <a:avLst/>
          </a:prstGeom>
          <a:noFill/>
        </p:spPr>
        <p:txBody>
          <a:bodyPr wrap="square">
            <a:spAutoFit/>
          </a:bodyPr>
          <a:lstStyle/>
          <a:p>
            <a:r>
              <a:rPr lang="en-CA" sz="2800" b="1" dirty="0">
                <a:latin typeface="Times New Roman" panose="02020603050405020304" pitchFamily="18" charset="0"/>
                <a:cs typeface="Times New Roman" panose="02020603050405020304" pitchFamily="18" charset="0"/>
              </a:rPr>
              <a:t>Define Φ = 2</a:t>
            </a:r>
            <a:r>
              <a:rPr lang="en-CA" sz="2800" b="1" i="1" dirty="0">
                <a:latin typeface="Times New Roman" panose="02020603050405020304" pitchFamily="18" charset="0"/>
                <a:cs typeface="Times New Roman" panose="02020603050405020304" pitchFamily="18" charset="0"/>
              </a:rPr>
              <a:t>n</a:t>
            </a:r>
            <a:r>
              <a:rPr lang="en-CA" sz="2800" b="1" dirty="0">
                <a:latin typeface="Times New Roman" panose="02020603050405020304" pitchFamily="18" charset="0"/>
                <a:cs typeface="Times New Roman" panose="02020603050405020304" pitchFamily="18" charset="0"/>
              </a:rPr>
              <a:t> – size.</a:t>
            </a:r>
            <a:endParaRPr lang="en-US" sz="2800" b="1" dirty="0">
              <a:latin typeface="Times New Roman" panose="02020603050405020304" pitchFamily="18" charset="0"/>
              <a:cs typeface="Times New Roman" panose="02020603050405020304" pitchFamily="18" charset="0"/>
            </a:endParaRPr>
          </a:p>
        </p:txBody>
      </p:sp>
      <p:graphicFrame>
        <p:nvGraphicFramePr>
          <p:cNvPr id="15" name="Table 3">
            <a:extLst>
              <a:ext uri="{FF2B5EF4-FFF2-40B4-BE49-F238E27FC236}">
                <a16:creationId xmlns:a16="http://schemas.microsoft.com/office/drawing/2014/main" id="{E1A90040-EF61-4B72-B898-439F2C60C9C3}"/>
              </a:ext>
            </a:extLst>
          </p:cNvPr>
          <p:cNvGraphicFramePr>
            <a:graphicFrameLocks noGrp="1"/>
          </p:cNvGraphicFramePr>
          <p:nvPr>
            <p:extLst>
              <p:ext uri="{D42A27DB-BD31-4B8C-83A1-F6EECF244321}">
                <p14:modId xmlns:p14="http://schemas.microsoft.com/office/powerpoint/2010/main" val="1310377445"/>
              </p:ext>
            </p:extLst>
          </p:nvPr>
        </p:nvGraphicFramePr>
        <p:xfrm>
          <a:off x="395911" y="4535664"/>
          <a:ext cx="7649576" cy="637346"/>
        </p:xfrm>
        <a:graphic>
          <a:graphicData uri="http://schemas.openxmlformats.org/drawingml/2006/table">
            <a:tbl>
              <a:tblPr firstRow="1" bandRow="1">
                <a:tableStyleId>{5C22544A-7EE6-4342-B048-85BDC9FD1C3A}</a:tableStyleId>
              </a:tblPr>
              <a:tblGrid>
                <a:gridCol w="956197">
                  <a:extLst>
                    <a:ext uri="{9D8B030D-6E8A-4147-A177-3AD203B41FA5}">
                      <a16:colId xmlns:a16="http://schemas.microsoft.com/office/drawing/2014/main" val="442517923"/>
                    </a:ext>
                  </a:extLst>
                </a:gridCol>
                <a:gridCol w="956197">
                  <a:extLst>
                    <a:ext uri="{9D8B030D-6E8A-4147-A177-3AD203B41FA5}">
                      <a16:colId xmlns:a16="http://schemas.microsoft.com/office/drawing/2014/main" val="154188527"/>
                    </a:ext>
                  </a:extLst>
                </a:gridCol>
                <a:gridCol w="956197">
                  <a:extLst>
                    <a:ext uri="{9D8B030D-6E8A-4147-A177-3AD203B41FA5}">
                      <a16:colId xmlns:a16="http://schemas.microsoft.com/office/drawing/2014/main" val="2421168222"/>
                    </a:ext>
                  </a:extLst>
                </a:gridCol>
                <a:gridCol w="956197">
                  <a:extLst>
                    <a:ext uri="{9D8B030D-6E8A-4147-A177-3AD203B41FA5}">
                      <a16:colId xmlns:a16="http://schemas.microsoft.com/office/drawing/2014/main" val="79037708"/>
                    </a:ext>
                  </a:extLst>
                </a:gridCol>
                <a:gridCol w="956197">
                  <a:extLst>
                    <a:ext uri="{9D8B030D-6E8A-4147-A177-3AD203B41FA5}">
                      <a16:colId xmlns:a16="http://schemas.microsoft.com/office/drawing/2014/main" val="1522054271"/>
                    </a:ext>
                  </a:extLst>
                </a:gridCol>
                <a:gridCol w="956197">
                  <a:extLst>
                    <a:ext uri="{9D8B030D-6E8A-4147-A177-3AD203B41FA5}">
                      <a16:colId xmlns:a16="http://schemas.microsoft.com/office/drawing/2014/main" val="2165445037"/>
                    </a:ext>
                  </a:extLst>
                </a:gridCol>
                <a:gridCol w="956197">
                  <a:extLst>
                    <a:ext uri="{9D8B030D-6E8A-4147-A177-3AD203B41FA5}">
                      <a16:colId xmlns:a16="http://schemas.microsoft.com/office/drawing/2014/main" val="847213013"/>
                    </a:ext>
                  </a:extLst>
                </a:gridCol>
                <a:gridCol w="956197">
                  <a:extLst>
                    <a:ext uri="{9D8B030D-6E8A-4147-A177-3AD203B41FA5}">
                      <a16:colId xmlns:a16="http://schemas.microsoft.com/office/drawing/2014/main" val="2718099894"/>
                    </a:ext>
                  </a:extLst>
                </a:gridCol>
              </a:tblGrid>
              <a:tr h="637346">
                <a:tc>
                  <a:txBody>
                    <a:bodyPr/>
                    <a:lstStyle/>
                    <a:p>
                      <a:endParaRPr lang="en-US"/>
                    </a:p>
                  </a:txBody>
                  <a:tcPr>
                    <a:solidFill>
                      <a:schemeClr val="bg1">
                        <a:lumMod val="65000"/>
                      </a:schemeClr>
                    </a:solidFill>
                  </a:tcPr>
                </a:tc>
                <a:tc>
                  <a:txBody>
                    <a:bodyPr/>
                    <a:lstStyle/>
                    <a:p>
                      <a:endParaRPr lang="en-US" dirty="0"/>
                    </a:p>
                  </a:txBody>
                  <a:tcPr>
                    <a:solidFill>
                      <a:schemeClr val="bg1">
                        <a:lumMod val="65000"/>
                      </a:schemeClr>
                    </a:solidFill>
                  </a:tcPr>
                </a:tc>
                <a:tc>
                  <a:txBody>
                    <a:bodyPr/>
                    <a:lstStyle/>
                    <a:p>
                      <a:endParaRPr lang="en-US" dirty="0"/>
                    </a:p>
                  </a:txBody>
                  <a:tcPr>
                    <a:solidFill>
                      <a:schemeClr val="bg1">
                        <a:lumMod val="65000"/>
                      </a:schemeClr>
                    </a:solidFill>
                  </a:tcPr>
                </a:tc>
                <a:tc>
                  <a:txBody>
                    <a:bodyPr/>
                    <a:lstStyle/>
                    <a:p>
                      <a:endParaRPr lang="en-US" dirty="0"/>
                    </a:p>
                  </a:txBody>
                  <a:tcPr>
                    <a:solidFill>
                      <a:schemeClr val="bg1">
                        <a:lumMod val="65000"/>
                      </a:schemeClr>
                    </a:solidFill>
                  </a:tcPr>
                </a:tc>
                <a:tc>
                  <a:txBody>
                    <a:bodyPr/>
                    <a:lstStyle/>
                    <a:p>
                      <a:endParaRPr lang="en-US" dirty="0"/>
                    </a:p>
                  </a:txBody>
                  <a:tcPr>
                    <a:solidFill>
                      <a:schemeClr val="bg1">
                        <a:lumMod val="65000"/>
                      </a:schemeClr>
                    </a:solidFill>
                  </a:tcPr>
                </a:tc>
                <a:tc>
                  <a:txBody>
                    <a:bodyPr/>
                    <a:lstStyle/>
                    <a:p>
                      <a:endParaRPr lang="en-US" dirty="0"/>
                    </a:p>
                  </a:txBody>
                  <a:tcPr>
                    <a:solidFill>
                      <a:schemeClr val="bg1">
                        <a:lumMod val="65000"/>
                      </a:schemeClr>
                    </a:solidFill>
                  </a:tcPr>
                </a:tc>
                <a:tc>
                  <a:txBody>
                    <a:bodyPr/>
                    <a:lstStyle/>
                    <a:p>
                      <a:endParaRPr lang="en-US" dirty="0"/>
                    </a:p>
                  </a:txBody>
                  <a:tcPr>
                    <a:solidFill>
                      <a:schemeClr val="bg1">
                        <a:lumMod val="65000"/>
                      </a:schemeClr>
                    </a:solidFill>
                  </a:tcPr>
                </a:tc>
                <a:tc>
                  <a:txBody>
                    <a:bodyPr/>
                    <a:lstStyle/>
                    <a:p>
                      <a:endParaRPr lang="en-US" dirty="0"/>
                    </a:p>
                  </a:txBody>
                  <a:tcPr>
                    <a:solidFill>
                      <a:schemeClr val="bg1">
                        <a:lumMod val="65000"/>
                      </a:schemeClr>
                    </a:solidFill>
                  </a:tcPr>
                </a:tc>
                <a:extLst>
                  <a:ext uri="{0D108BD9-81ED-4DB2-BD59-A6C34878D82A}">
                    <a16:rowId xmlns:a16="http://schemas.microsoft.com/office/drawing/2014/main" val="3923979703"/>
                  </a:ext>
                </a:extLst>
              </a:tr>
            </a:tbl>
          </a:graphicData>
        </a:graphic>
      </p:graphicFrame>
      <p:graphicFrame>
        <p:nvGraphicFramePr>
          <p:cNvPr id="16" name="Table 3">
            <a:extLst>
              <a:ext uri="{FF2B5EF4-FFF2-40B4-BE49-F238E27FC236}">
                <a16:creationId xmlns:a16="http://schemas.microsoft.com/office/drawing/2014/main" id="{F9B96D14-F121-4E96-B0F8-D5E240F20C05}"/>
              </a:ext>
            </a:extLst>
          </p:cNvPr>
          <p:cNvGraphicFramePr>
            <a:graphicFrameLocks noGrp="1"/>
          </p:cNvGraphicFramePr>
          <p:nvPr>
            <p:extLst>
              <p:ext uri="{D42A27DB-BD31-4B8C-83A1-F6EECF244321}">
                <p14:modId xmlns:p14="http://schemas.microsoft.com/office/powerpoint/2010/main" val="948483543"/>
              </p:ext>
            </p:extLst>
          </p:nvPr>
        </p:nvGraphicFramePr>
        <p:xfrm>
          <a:off x="353769" y="2913649"/>
          <a:ext cx="3824788" cy="637346"/>
        </p:xfrm>
        <a:graphic>
          <a:graphicData uri="http://schemas.openxmlformats.org/drawingml/2006/table">
            <a:tbl>
              <a:tblPr firstRow="1" bandRow="1">
                <a:tableStyleId>{5C22544A-7EE6-4342-B048-85BDC9FD1C3A}</a:tableStyleId>
              </a:tblPr>
              <a:tblGrid>
                <a:gridCol w="956197">
                  <a:extLst>
                    <a:ext uri="{9D8B030D-6E8A-4147-A177-3AD203B41FA5}">
                      <a16:colId xmlns:a16="http://schemas.microsoft.com/office/drawing/2014/main" val="442517923"/>
                    </a:ext>
                  </a:extLst>
                </a:gridCol>
                <a:gridCol w="956197">
                  <a:extLst>
                    <a:ext uri="{9D8B030D-6E8A-4147-A177-3AD203B41FA5}">
                      <a16:colId xmlns:a16="http://schemas.microsoft.com/office/drawing/2014/main" val="154188527"/>
                    </a:ext>
                  </a:extLst>
                </a:gridCol>
                <a:gridCol w="956197">
                  <a:extLst>
                    <a:ext uri="{9D8B030D-6E8A-4147-A177-3AD203B41FA5}">
                      <a16:colId xmlns:a16="http://schemas.microsoft.com/office/drawing/2014/main" val="2421168222"/>
                    </a:ext>
                  </a:extLst>
                </a:gridCol>
                <a:gridCol w="956197">
                  <a:extLst>
                    <a:ext uri="{9D8B030D-6E8A-4147-A177-3AD203B41FA5}">
                      <a16:colId xmlns:a16="http://schemas.microsoft.com/office/drawing/2014/main" val="79037708"/>
                    </a:ext>
                  </a:extLst>
                </a:gridCol>
              </a:tblGrid>
              <a:tr h="637346">
                <a:tc>
                  <a:txBody>
                    <a:bodyPr/>
                    <a:lstStyle/>
                    <a:p>
                      <a:endParaRPr lang="en-US"/>
                    </a:p>
                  </a:txBody>
                  <a:tcPr>
                    <a:solidFill>
                      <a:schemeClr val="bg1">
                        <a:lumMod val="65000"/>
                      </a:schemeClr>
                    </a:solidFill>
                  </a:tcPr>
                </a:tc>
                <a:tc>
                  <a:txBody>
                    <a:bodyPr/>
                    <a:lstStyle/>
                    <a:p>
                      <a:endParaRPr lang="en-US" dirty="0"/>
                    </a:p>
                  </a:txBody>
                  <a:tcPr>
                    <a:solidFill>
                      <a:schemeClr val="bg1">
                        <a:lumMod val="65000"/>
                      </a:schemeClr>
                    </a:solidFill>
                  </a:tcPr>
                </a:tc>
                <a:tc>
                  <a:txBody>
                    <a:bodyPr/>
                    <a:lstStyle/>
                    <a:p>
                      <a:endParaRPr lang="en-US"/>
                    </a:p>
                  </a:txBody>
                  <a:tcPr>
                    <a:solidFill>
                      <a:schemeClr val="bg1">
                        <a:lumMod val="65000"/>
                      </a:schemeClr>
                    </a:solidFill>
                  </a:tcPr>
                </a:tc>
                <a:tc>
                  <a:txBody>
                    <a:bodyPr/>
                    <a:lstStyle/>
                    <a:p>
                      <a:endParaRPr lang="en-US" dirty="0"/>
                    </a:p>
                  </a:txBody>
                  <a:tcPr>
                    <a:solidFill>
                      <a:schemeClr val="bg1">
                        <a:lumMod val="65000"/>
                      </a:schemeClr>
                    </a:solidFill>
                  </a:tcPr>
                </a:tc>
                <a:extLst>
                  <a:ext uri="{0D108BD9-81ED-4DB2-BD59-A6C34878D82A}">
                    <a16:rowId xmlns:a16="http://schemas.microsoft.com/office/drawing/2014/main" val="3923979703"/>
                  </a:ext>
                </a:extLst>
              </a:tr>
            </a:tbl>
          </a:graphicData>
        </a:graphic>
      </p:graphicFrame>
      <p:graphicFrame>
        <p:nvGraphicFramePr>
          <p:cNvPr id="17" name="Table 3">
            <a:extLst>
              <a:ext uri="{FF2B5EF4-FFF2-40B4-BE49-F238E27FC236}">
                <a16:creationId xmlns:a16="http://schemas.microsoft.com/office/drawing/2014/main" id="{AA605D47-2C9C-40F2-9F6B-B9408C60760D}"/>
              </a:ext>
            </a:extLst>
          </p:cNvPr>
          <p:cNvGraphicFramePr>
            <a:graphicFrameLocks noGrp="1"/>
          </p:cNvGraphicFramePr>
          <p:nvPr>
            <p:extLst>
              <p:ext uri="{D42A27DB-BD31-4B8C-83A1-F6EECF244321}">
                <p14:modId xmlns:p14="http://schemas.microsoft.com/office/powerpoint/2010/main" val="3377609703"/>
              </p:ext>
            </p:extLst>
          </p:nvPr>
        </p:nvGraphicFramePr>
        <p:xfrm>
          <a:off x="353770" y="2071511"/>
          <a:ext cx="1918076" cy="637346"/>
        </p:xfrm>
        <a:graphic>
          <a:graphicData uri="http://schemas.openxmlformats.org/drawingml/2006/table">
            <a:tbl>
              <a:tblPr firstRow="1" bandRow="1">
                <a:tableStyleId>{5C22544A-7EE6-4342-B048-85BDC9FD1C3A}</a:tableStyleId>
              </a:tblPr>
              <a:tblGrid>
                <a:gridCol w="959038">
                  <a:extLst>
                    <a:ext uri="{9D8B030D-6E8A-4147-A177-3AD203B41FA5}">
                      <a16:colId xmlns:a16="http://schemas.microsoft.com/office/drawing/2014/main" val="442517923"/>
                    </a:ext>
                  </a:extLst>
                </a:gridCol>
                <a:gridCol w="959038">
                  <a:extLst>
                    <a:ext uri="{9D8B030D-6E8A-4147-A177-3AD203B41FA5}">
                      <a16:colId xmlns:a16="http://schemas.microsoft.com/office/drawing/2014/main" val="154188527"/>
                    </a:ext>
                  </a:extLst>
                </a:gridCol>
              </a:tblGrid>
              <a:tr h="637346">
                <a:tc>
                  <a:txBody>
                    <a:bodyPr/>
                    <a:lstStyle/>
                    <a:p>
                      <a:endParaRPr lang="en-US"/>
                    </a:p>
                  </a:txBody>
                  <a:tcPr>
                    <a:solidFill>
                      <a:schemeClr val="bg1">
                        <a:lumMod val="65000"/>
                      </a:schemeClr>
                    </a:solidFill>
                  </a:tcPr>
                </a:tc>
                <a:tc>
                  <a:txBody>
                    <a:bodyPr/>
                    <a:lstStyle/>
                    <a:p>
                      <a:endParaRPr lang="en-US" dirty="0"/>
                    </a:p>
                  </a:txBody>
                  <a:tcPr>
                    <a:solidFill>
                      <a:schemeClr val="bg1">
                        <a:lumMod val="65000"/>
                      </a:schemeClr>
                    </a:solidFill>
                  </a:tcPr>
                </a:tc>
                <a:extLst>
                  <a:ext uri="{0D108BD9-81ED-4DB2-BD59-A6C34878D82A}">
                    <a16:rowId xmlns:a16="http://schemas.microsoft.com/office/drawing/2014/main" val="3923979703"/>
                  </a:ext>
                </a:extLst>
              </a:tr>
            </a:tbl>
          </a:graphicData>
        </a:graphic>
      </p:graphicFrame>
      <p:sp>
        <p:nvSpPr>
          <p:cNvPr id="18" name="TextBox 17">
            <a:extLst>
              <a:ext uri="{FF2B5EF4-FFF2-40B4-BE49-F238E27FC236}">
                <a16:creationId xmlns:a16="http://schemas.microsoft.com/office/drawing/2014/main" id="{046A2B13-E3BA-42B9-A441-27033D090DEB}"/>
              </a:ext>
            </a:extLst>
          </p:cNvPr>
          <p:cNvSpPr txBox="1"/>
          <p:nvPr/>
        </p:nvSpPr>
        <p:spPr>
          <a:xfrm>
            <a:off x="386499" y="2101843"/>
            <a:ext cx="914400" cy="553998"/>
          </a:xfrm>
          <a:prstGeom prst="rect">
            <a:avLst/>
          </a:prstGeom>
          <a:solidFill>
            <a:srgbClr val="002060"/>
          </a:solidFill>
        </p:spPr>
        <p:txBody>
          <a:bodyPr wrap="square" rtlCol="0">
            <a:spAutoFit/>
          </a:bodyPr>
          <a:lstStyle/>
          <a:p>
            <a:pPr algn="ctr"/>
            <a:r>
              <a:rPr lang="en-US" sz="3000" b="1" dirty="0">
                <a:solidFill>
                  <a:schemeClr val="bg1"/>
                </a:solidFill>
              </a:rPr>
              <a:t>a</a:t>
            </a:r>
          </a:p>
        </p:txBody>
      </p:sp>
      <p:sp>
        <p:nvSpPr>
          <p:cNvPr id="22" name="TextBox 21">
            <a:extLst>
              <a:ext uri="{FF2B5EF4-FFF2-40B4-BE49-F238E27FC236}">
                <a16:creationId xmlns:a16="http://schemas.microsoft.com/office/drawing/2014/main" id="{97514D67-029B-4E37-868A-427E020E2098}"/>
              </a:ext>
            </a:extLst>
          </p:cNvPr>
          <p:cNvSpPr txBox="1"/>
          <p:nvPr/>
        </p:nvSpPr>
        <p:spPr>
          <a:xfrm>
            <a:off x="386499" y="2942431"/>
            <a:ext cx="914400" cy="553998"/>
          </a:xfrm>
          <a:prstGeom prst="rect">
            <a:avLst/>
          </a:prstGeom>
          <a:solidFill>
            <a:srgbClr val="002060"/>
          </a:solidFill>
        </p:spPr>
        <p:txBody>
          <a:bodyPr wrap="square" rtlCol="0">
            <a:spAutoFit/>
          </a:bodyPr>
          <a:lstStyle/>
          <a:p>
            <a:pPr algn="ctr"/>
            <a:r>
              <a:rPr lang="en-US" sz="3000" b="1" dirty="0">
                <a:solidFill>
                  <a:schemeClr val="bg1"/>
                </a:solidFill>
              </a:rPr>
              <a:t>a</a:t>
            </a:r>
          </a:p>
        </p:txBody>
      </p:sp>
      <p:sp>
        <p:nvSpPr>
          <p:cNvPr id="23" name="TextBox 22">
            <a:extLst>
              <a:ext uri="{FF2B5EF4-FFF2-40B4-BE49-F238E27FC236}">
                <a16:creationId xmlns:a16="http://schemas.microsoft.com/office/drawing/2014/main" id="{AFCB472E-C3E6-4CD3-B304-57744A23F834}"/>
              </a:ext>
            </a:extLst>
          </p:cNvPr>
          <p:cNvSpPr txBox="1"/>
          <p:nvPr/>
        </p:nvSpPr>
        <p:spPr>
          <a:xfrm>
            <a:off x="1336375" y="2942431"/>
            <a:ext cx="935484" cy="553998"/>
          </a:xfrm>
          <a:prstGeom prst="rect">
            <a:avLst/>
          </a:prstGeom>
          <a:solidFill>
            <a:srgbClr val="002060"/>
          </a:solidFill>
        </p:spPr>
        <p:txBody>
          <a:bodyPr wrap="square" rtlCol="0">
            <a:spAutoFit/>
          </a:bodyPr>
          <a:lstStyle/>
          <a:p>
            <a:pPr algn="ctr"/>
            <a:r>
              <a:rPr lang="en-US" sz="3000" b="1" dirty="0">
                <a:solidFill>
                  <a:schemeClr val="bg1"/>
                </a:solidFill>
              </a:rPr>
              <a:t>b</a:t>
            </a:r>
          </a:p>
        </p:txBody>
      </p:sp>
      <p:sp>
        <p:nvSpPr>
          <p:cNvPr id="30" name="TextBox 29">
            <a:extLst>
              <a:ext uri="{FF2B5EF4-FFF2-40B4-BE49-F238E27FC236}">
                <a16:creationId xmlns:a16="http://schemas.microsoft.com/office/drawing/2014/main" id="{DDD03512-425D-4388-A1DD-A15D2B1BD60E}"/>
              </a:ext>
            </a:extLst>
          </p:cNvPr>
          <p:cNvSpPr txBox="1"/>
          <p:nvPr/>
        </p:nvSpPr>
        <p:spPr>
          <a:xfrm>
            <a:off x="386499" y="4567757"/>
            <a:ext cx="914400" cy="553998"/>
          </a:xfrm>
          <a:prstGeom prst="rect">
            <a:avLst/>
          </a:prstGeom>
          <a:solidFill>
            <a:srgbClr val="002060"/>
          </a:solidFill>
        </p:spPr>
        <p:txBody>
          <a:bodyPr wrap="square" rtlCol="0">
            <a:spAutoFit/>
          </a:bodyPr>
          <a:lstStyle/>
          <a:p>
            <a:pPr algn="ctr"/>
            <a:r>
              <a:rPr lang="en-US" sz="3000" b="1" dirty="0">
                <a:solidFill>
                  <a:schemeClr val="bg1"/>
                </a:solidFill>
              </a:rPr>
              <a:t>a</a:t>
            </a:r>
          </a:p>
        </p:txBody>
      </p:sp>
      <p:sp>
        <p:nvSpPr>
          <p:cNvPr id="31" name="TextBox 30">
            <a:extLst>
              <a:ext uri="{FF2B5EF4-FFF2-40B4-BE49-F238E27FC236}">
                <a16:creationId xmlns:a16="http://schemas.microsoft.com/office/drawing/2014/main" id="{17FFD497-872D-4534-84C6-76F5650A6D6D}"/>
              </a:ext>
            </a:extLst>
          </p:cNvPr>
          <p:cNvSpPr txBox="1"/>
          <p:nvPr/>
        </p:nvSpPr>
        <p:spPr>
          <a:xfrm>
            <a:off x="1336375" y="4567757"/>
            <a:ext cx="935484" cy="553998"/>
          </a:xfrm>
          <a:prstGeom prst="rect">
            <a:avLst/>
          </a:prstGeom>
          <a:solidFill>
            <a:srgbClr val="002060"/>
          </a:solidFill>
        </p:spPr>
        <p:txBody>
          <a:bodyPr wrap="square" rtlCol="0">
            <a:spAutoFit/>
          </a:bodyPr>
          <a:lstStyle/>
          <a:p>
            <a:pPr algn="ctr"/>
            <a:r>
              <a:rPr lang="en-US" sz="3000" b="1" dirty="0">
                <a:solidFill>
                  <a:schemeClr val="bg1"/>
                </a:solidFill>
              </a:rPr>
              <a:t>b</a:t>
            </a:r>
          </a:p>
        </p:txBody>
      </p:sp>
      <p:sp>
        <p:nvSpPr>
          <p:cNvPr id="32" name="TextBox 31">
            <a:extLst>
              <a:ext uri="{FF2B5EF4-FFF2-40B4-BE49-F238E27FC236}">
                <a16:creationId xmlns:a16="http://schemas.microsoft.com/office/drawing/2014/main" id="{1BACB50F-E99F-46E1-984A-15DF30BF4416}"/>
              </a:ext>
            </a:extLst>
          </p:cNvPr>
          <p:cNvSpPr txBox="1"/>
          <p:nvPr/>
        </p:nvSpPr>
        <p:spPr>
          <a:xfrm>
            <a:off x="2317732" y="4567757"/>
            <a:ext cx="914400" cy="553998"/>
          </a:xfrm>
          <a:prstGeom prst="rect">
            <a:avLst/>
          </a:prstGeom>
          <a:solidFill>
            <a:srgbClr val="002060"/>
          </a:solidFill>
        </p:spPr>
        <p:txBody>
          <a:bodyPr wrap="square" rtlCol="0">
            <a:spAutoFit/>
          </a:bodyPr>
          <a:lstStyle/>
          <a:p>
            <a:pPr algn="ctr"/>
            <a:r>
              <a:rPr lang="en-US" sz="3000" b="1" dirty="0">
                <a:solidFill>
                  <a:schemeClr val="bg1"/>
                </a:solidFill>
              </a:rPr>
              <a:t>c</a:t>
            </a:r>
          </a:p>
        </p:txBody>
      </p:sp>
      <p:sp>
        <p:nvSpPr>
          <p:cNvPr id="33" name="TextBox 32">
            <a:extLst>
              <a:ext uri="{FF2B5EF4-FFF2-40B4-BE49-F238E27FC236}">
                <a16:creationId xmlns:a16="http://schemas.microsoft.com/office/drawing/2014/main" id="{798A03D3-7441-4F90-95BC-16363E206D0C}"/>
              </a:ext>
            </a:extLst>
          </p:cNvPr>
          <p:cNvSpPr txBox="1"/>
          <p:nvPr/>
        </p:nvSpPr>
        <p:spPr>
          <a:xfrm>
            <a:off x="3287441" y="4567757"/>
            <a:ext cx="914400" cy="553998"/>
          </a:xfrm>
          <a:prstGeom prst="rect">
            <a:avLst/>
          </a:prstGeom>
          <a:solidFill>
            <a:srgbClr val="002060"/>
          </a:solidFill>
        </p:spPr>
        <p:txBody>
          <a:bodyPr wrap="square" rtlCol="0">
            <a:spAutoFit/>
          </a:bodyPr>
          <a:lstStyle/>
          <a:p>
            <a:pPr algn="ctr"/>
            <a:r>
              <a:rPr lang="en-US" sz="3000" b="1" dirty="0">
                <a:solidFill>
                  <a:schemeClr val="bg1"/>
                </a:solidFill>
              </a:rPr>
              <a:t>d</a:t>
            </a:r>
          </a:p>
        </p:txBody>
      </p:sp>
      <p:sp>
        <p:nvSpPr>
          <p:cNvPr id="48" name="TextBox 47">
            <a:extLst>
              <a:ext uri="{FF2B5EF4-FFF2-40B4-BE49-F238E27FC236}">
                <a16:creationId xmlns:a16="http://schemas.microsoft.com/office/drawing/2014/main" id="{806453A3-C692-4097-9C99-E91C3F55BEE0}"/>
              </a:ext>
            </a:extLst>
          </p:cNvPr>
          <p:cNvSpPr txBox="1"/>
          <p:nvPr/>
        </p:nvSpPr>
        <p:spPr>
          <a:xfrm>
            <a:off x="5976595" y="2092725"/>
            <a:ext cx="3101418" cy="523220"/>
          </a:xfrm>
          <a:prstGeom prst="rect">
            <a:avLst/>
          </a:prstGeom>
          <a:noFill/>
        </p:spPr>
        <p:txBody>
          <a:bodyPr wrap="square">
            <a:spAutoFit/>
          </a:bodyPr>
          <a:lstStyle/>
          <a:p>
            <a:r>
              <a:rPr lang="en-CA" sz="2800" b="1" dirty="0">
                <a:latin typeface="Times New Roman" panose="02020603050405020304" pitchFamily="18" charset="0"/>
                <a:cs typeface="Times New Roman" panose="02020603050405020304" pitchFamily="18" charset="0"/>
              </a:rPr>
              <a:t>Φ = 2 · 1 – 2 = 0</a:t>
            </a:r>
            <a:endParaRPr lang="en-US" sz="2800" b="1" dirty="0">
              <a:latin typeface="Times New Roman" panose="02020603050405020304" pitchFamily="18" charset="0"/>
              <a:cs typeface="Times New Roman" panose="02020603050405020304" pitchFamily="18" charset="0"/>
            </a:endParaRPr>
          </a:p>
        </p:txBody>
      </p:sp>
      <p:graphicFrame>
        <p:nvGraphicFramePr>
          <p:cNvPr id="49" name="Table 3">
            <a:extLst>
              <a:ext uri="{FF2B5EF4-FFF2-40B4-BE49-F238E27FC236}">
                <a16:creationId xmlns:a16="http://schemas.microsoft.com/office/drawing/2014/main" id="{CE080505-55B9-4370-82F3-5D227A165BE2}"/>
              </a:ext>
            </a:extLst>
          </p:cNvPr>
          <p:cNvGraphicFramePr>
            <a:graphicFrameLocks noGrp="1"/>
          </p:cNvGraphicFramePr>
          <p:nvPr>
            <p:extLst>
              <p:ext uri="{D42A27DB-BD31-4B8C-83A1-F6EECF244321}">
                <p14:modId xmlns:p14="http://schemas.microsoft.com/office/powerpoint/2010/main" val="1697547271"/>
              </p:ext>
            </p:extLst>
          </p:nvPr>
        </p:nvGraphicFramePr>
        <p:xfrm>
          <a:off x="395911" y="3727510"/>
          <a:ext cx="3824788" cy="637346"/>
        </p:xfrm>
        <a:graphic>
          <a:graphicData uri="http://schemas.openxmlformats.org/drawingml/2006/table">
            <a:tbl>
              <a:tblPr firstRow="1" bandRow="1">
                <a:tableStyleId>{5C22544A-7EE6-4342-B048-85BDC9FD1C3A}</a:tableStyleId>
              </a:tblPr>
              <a:tblGrid>
                <a:gridCol w="956197">
                  <a:extLst>
                    <a:ext uri="{9D8B030D-6E8A-4147-A177-3AD203B41FA5}">
                      <a16:colId xmlns:a16="http://schemas.microsoft.com/office/drawing/2014/main" val="442517923"/>
                    </a:ext>
                  </a:extLst>
                </a:gridCol>
                <a:gridCol w="956197">
                  <a:extLst>
                    <a:ext uri="{9D8B030D-6E8A-4147-A177-3AD203B41FA5}">
                      <a16:colId xmlns:a16="http://schemas.microsoft.com/office/drawing/2014/main" val="154188527"/>
                    </a:ext>
                  </a:extLst>
                </a:gridCol>
                <a:gridCol w="956197">
                  <a:extLst>
                    <a:ext uri="{9D8B030D-6E8A-4147-A177-3AD203B41FA5}">
                      <a16:colId xmlns:a16="http://schemas.microsoft.com/office/drawing/2014/main" val="2421168222"/>
                    </a:ext>
                  </a:extLst>
                </a:gridCol>
                <a:gridCol w="956197">
                  <a:extLst>
                    <a:ext uri="{9D8B030D-6E8A-4147-A177-3AD203B41FA5}">
                      <a16:colId xmlns:a16="http://schemas.microsoft.com/office/drawing/2014/main" val="79037708"/>
                    </a:ext>
                  </a:extLst>
                </a:gridCol>
              </a:tblGrid>
              <a:tr h="637346">
                <a:tc>
                  <a:txBody>
                    <a:bodyPr/>
                    <a:lstStyle/>
                    <a:p>
                      <a:endParaRPr lang="en-US"/>
                    </a:p>
                  </a:txBody>
                  <a:tcPr>
                    <a:solidFill>
                      <a:schemeClr val="bg1">
                        <a:lumMod val="65000"/>
                      </a:schemeClr>
                    </a:solidFill>
                  </a:tcPr>
                </a:tc>
                <a:tc>
                  <a:txBody>
                    <a:bodyPr/>
                    <a:lstStyle/>
                    <a:p>
                      <a:endParaRPr lang="en-US" dirty="0"/>
                    </a:p>
                  </a:txBody>
                  <a:tcPr>
                    <a:solidFill>
                      <a:schemeClr val="bg1">
                        <a:lumMod val="65000"/>
                      </a:schemeClr>
                    </a:solidFill>
                  </a:tcPr>
                </a:tc>
                <a:tc>
                  <a:txBody>
                    <a:bodyPr/>
                    <a:lstStyle/>
                    <a:p>
                      <a:endParaRPr lang="en-US"/>
                    </a:p>
                  </a:txBody>
                  <a:tcPr>
                    <a:solidFill>
                      <a:schemeClr val="bg1">
                        <a:lumMod val="65000"/>
                      </a:schemeClr>
                    </a:solidFill>
                  </a:tcPr>
                </a:tc>
                <a:tc>
                  <a:txBody>
                    <a:bodyPr/>
                    <a:lstStyle/>
                    <a:p>
                      <a:endParaRPr lang="en-US" dirty="0"/>
                    </a:p>
                  </a:txBody>
                  <a:tcPr>
                    <a:solidFill>
                      <a:schemeClr val="bg1">
                        <a:lumMod val="65000"/>
                      </a:schemeClr>
                    </a:solidFill>
                  </a:tcPr>
                </a:tc>
                <a:extLst>
                  <a:ext uri="{0D108BD9-81ED-4DB2-BD59-A6C34878D82A}">
                    <a16:rowId xmlns:a16="http://schemas.microsoft.com/office/drawing/2014/main" val="3923979703"/>
                  </a:ext>
                </a:extLst>
              </a:tr>
            </a:tbl>
          </a:graphicData>
        </a:graphic>
      </p:graphicFrame>
      <p:sp>
        <p:nvSpPr>
          <p:cNvPr id="50" name="TextBox 49">
            <a:extLst>
              <a:ext uri="{FF2B5EF4-FFF2-40B4-BE49-F238E27FC236}">
                <a16:creationId xmlns:a16="http://schemas.microsoft.com/office/drawing/2014/main" id="{2C07AFF0-657E-4838-AFD3-D291CC7178DC}"/>
              </a:ext>
            </a:extLst>
          </p:cNvPr>
          <p:cNvSpPr txBox="1"/>
          <p:nvPr/>
        </p:nvSpPr>
        <p:spPr>
          <a:xfrm>
            <a:off x="386499" y="3756292"/>
            <a:ext cx="914400" cy="553998"/>
          </a:xfrm>
          <a:prstGeom prst="rect">
            <a:avLst/>
          </a:prstGeom>
          <a:solidFill>
            <a:srgbClr val="002060"/>
          </a:solidFill>
        </p:spPr>
        <p:txBody>
          <a:bodyPr wrap="square" rtlCol="0">
            <a:spAutoFit/>
          </a:bodyPr>
          <a:lstStyle/>
          <a:p>
            <a:pPr algn="ctr"/>
            <a:r>
              <a:rPr lang="en-US" sz="3000" b="1" dirty="0">
                <a:solidFill>
                  <a:schemeClr val="bg1"/>
                </a:solidFill>
              </a:rPr>
              <a:t>a</a:t>
            </a:r>
          </a:p>
        </p:txBody>
      </p:sp>
      <p:sp>
        <p:nvSpPr>
          <p:cNvPr id="51" name="TextBox 50">
            <a:extLst>
              <a:ext uri="{FF2B5EF4-FFF2-40B4-BE49-F238E27FC236}">
                <a16:creationId xmlns:a16="http://schemas.microsoft.com/office/drawing/2014/main" id="{3C433242-35D6-424C-B972-C147F7449695}"/>
              </a:ext>
            </a:extLst>
          </p:cNvPr>
          <p:cNvSpPr txBox="1"/>
          <p:nvPr/>
        </p:nvSpPr>
        <p:spPr>
          <a:xfrm>
            <a:off x="1336375" y="3756292"/>
            <a:ext cx="935484" cy="553998"/>
          </a:xfrm>
          <a:prstGeom prst="rect">
            <a:avLst/>
          </a:prstGeom>
          <a:solidFill>
            <a:srgbClr val="002060"/>
          </a:solidFill>
        </p:spPr>
        <p:txBody>
          <a:bodyPr wrap="square" rtlCol="0">
            <a:spAutoFit/>
          </a:bodyPr>
          <a:lstStyle/>
          <a:p>
            <a:pPr algn="ctr"/>
            <a:r>
              <a:rPr lang="en-US" sz="3000" b="1" dirty="0">
                <a:solidFill>
                  <a:schemeClr val="bg1"/>
                </a:solidFill>
              </a:rPr>
              <a:t>b</a:t>
            </a:r>
          </a:p>
        </p:txBody>
      </p:sp>
      <p:sp>
        <p:nvSpPr>
          <p:cNvPr id="52" name="TextBox 51">
            <a:extLst>
              <a:ext uri="{FF2B5EF4-FFF2-40B4-BE49-F238E27FC236}">
                <a16:creationId xmlns:a16="http://schemas.microsoft.com/office/drawing/2014/main" id="{1E992338-BEBE-44BE-BFA8-0ABD2057A514}"/>
              </a:ext>
            </a:extLst>
          </p:cNvPr>
          <p:cNvSpPr txBox="1"/>
          <p:nvPr/>
        </p:nvSpPr>
        <p:spPr>
          <a:xfrm>
            <a:off x="2317732" y="3756292"/>
            <a:ext cx="914400" cy="553998"/>
          </a:xfrm>
          <a:prstGeom prst="rect">
            <a:avLst/>
          </a:prstGeom>
          <a:solidFill>
            <a:srgbClr val="002060"/>
          </a:solidFill>
        </p:spPr>
        <p:txBody>
          <a:bodyPr wrap="square" rtlCol="0">
            <a:spAutoFit/>
          </a:bodyPr>
          <a:lstStyle/>
          <a:p>
            <a:pPr algn="ctr"/>
            <a:r>
              <a:rPr lang="en-US" sz="3000" b="1" dirty="0">
                <a:solidFill>
                  <a:schemeClr val="bg1"/>
                </a:solidFill>
              </a:rPr>
              <a:t>c</a:t>
            </a:r>
          </a:p>
        </p:txBody>
      </p:sp>
      <p:sp>
        <p:nvSpPr>
          <p:cNvPr id="53" name="TextBox 52">
            <a:extLst>
              <a:ext uri="{FF2B5EF4-FFF2-40B4-BE49-F238E27FC236}">
                <a16:creationId xmlns:a16="http://schemas.microsoft.com/office/drawing/2014/main" id="{A7462FAB-BB40-47EC-83F9-FCEF59140885}"/>
              </a:ext>
            </a:extLst>
          </p:cNvPr>
          <p:cNvSpPr txBox="1"/>
          <p:nvPr/>
        </p:nvSpPr>
        <p:spPr>
          <a:xfrm>
            <a:off x="5976595" y="2924256"/>
            <a:ext cx="3101418" cy="523220"/>
          </a:xfrm>
          <a:prstGeom prst="rect">
            <a:avLst/>
          </a:prstGeom>
          <a:noFill/>
        </p:spPr>
        <p:txBody>
          <a:bodyPr wrap="square">
            <a:spAutoFit/>
          </a:bodyPr>
          <a:lstStyle/>
          <a:p>
            <a:r>
              <a:rPr lang="en-CA" sz="2800" b="1" dirty="0">
                <a:latin typeface="Times New Roman" panose="02020603050405020304" pitchFamily="18" charset="0"/>
                <a:cs typeface="Times New Roman" panose="02020603050405020304" pitchFamily="18" charset="0"/>
              </a:rPr>
              <a:t>Φ = 2 · 2 – 4 = 0</a:t>
            </a:r>
            <a:endParaRPr lang="en-US" sz="2800" b="1" dirty="0">
              <a:latin typeface="Times New Roman" panose="02020603050405020304" pitchFamily="18" charset="0"/>
              <a:cs typeface="Times New Roman" panose="02020603050405020304" pitchFamily="18" charset="0"/>
            </a:endParaRPr>
          </a:p>
        </p:txBody>
      </p:sp>
      <p:sp>
        <p:nvSpPr>
          <p:cNvPr id="54" name="TextBox 53">
            <a:extLst>
              <a:ext uri="{FF2B5EF4-FFF2-40B4-BE49-F238E27FC236}">
                <a16:creationId xmlns:a16="http://schemas.microsoft.com/office/drawing/2014/main" id="{AFFAA230-5B2C-451D-9405-2F2DCD3514E7}"/>
              </a:ext>
            </a:extLst>
          </p:cNvPr>
          <p:cNvSpPr txBox="1"/>
          <p:nvPr/>
        </p:nvSpPr>
        <p:spPr>
          <a:xfrm>
            <a:off x="5976595" y="3724810"/>
            <a:ext cx="3101418" cy="523220"/>
          </a:xfrm>
          <a:prstGeom prst="rect">
            <a:avLst/>
          </a:prstGeom>
          <a:noFill/>
        </p:spPr>
        <p:txBody>
          <a:bodyPr wrap="square">
            <a:spAutoFit/>
          </a:bodyPr>
          <a:lstStyle/>
          <a:p>
            <a:r>
              <a:rPr lang="en-CA" sz="2800" b="1" dirty="0">
                <a:latin typeface="Times New Roman" panose="02020603050405020304" pitchFamily="18" charset="0"/>
                <a:cs typeface="Times New Roman" panose="02020603050405020304" pitchFamily="18" charset="0"/>
              </a:rPr>
              <a:t>Φ = 2 · 3 – 4 = 2</a:t>
            </a:r>
            <a:endParaRPr lang="en-US" sz="2800" b="1" dirty="0">
              <a:latin typeface="Times New Roman" panose="02020603050405020304" pitchFamily="18" charset="0"/>
              <a:cs typeface="Times New Roman" panose="02020603050405020304" pitchFamily="18" charset="0"/>
            </a:endParaRPr>
          </a:p>
        </p:txBody>
      </p:sp>
      <p:sp>
        <p:nvSpPr>
          <p:cNvPr id="55" name="TextBox 54">
            <a:extLst>
              <a:ext uri="{FF2B5EF4-FFF2-40B4-BE49-F238E27FC236}">
                <a16:creationId xmlns:a16="http://schemas.microsoft.com/office/drawing/2014/main" id="{8684F187-CA81-44A2-AE31-F20807D168F7}"/>
              </a:ext>
            </a:extLst>
          </p:cNvPr>
          <p:cNvSpPr txBox="1"/>
          <p:nvPr/>
        </p:nvSpPr>
        <p:spPr>
          <a:xfrm>
            <a:off x="5976595" y="5295515"/>
            <a:ext cx="3101418" cy="523220"/>
          </a:xfrm>
          <a:prstGeom prst="rect">
            <a:avLst/>
          </a:prstGeom>
          <a:noFill/>
        </p:spPr>
        <p:txBody>
          <a:bodyPr wrap="square">
            <a:spAutoFit/>
          </a:bodyPr>
          <a:lstStyle/>
          <a:p>
            <a:r>
              <a:rPr lang="en-CA" sz="2800" b="1" dirty="0">
                <a:latin typeface="Times New Roman" panose="02020603050405020304" pitchFamily="18" charset="0"/>
                <a:cs typeface="Times New Roman" panose="02020603050405020304" pitchFamily="18" charset="0"/>
              </a:rPr>
              <a:t>Φ = 2 · 4 – 8 = 0</a:t>
            </a:r>
            <a:endParaRPr lang="en-US" sz="2800" b="1" dirty="0">
              <a:latin typeface="Times New Roman" panose="02020603050405020304" pitchFamily="18" charset="0"/>
              <a:cs typeface="Times New Roman" panose="02020603050405020304" pitchFamily="18" charset="0"/>
            </a:endParaRPr>
          </a:p>
        </p:txBody>
      </p:sp>
      <p:sp>
        <p:nvSpPr>
          <p:cNvPr id="56" name="TextBox 55">
            <a:extLst>
              <a:ext uri="{FF2B5EF4-FFF2-40B4-BE49-F238E27FC236}">
                <a16:creationId xmlns:a16="http://schemas.microsoft.com/office/drawing/2014/main" id="{8A616F0B-D542-404A-B0F8-C7DB93CA950D}"/>
              </a:ext>
            </a:extLst>
          </p:cNvPr>
          <p:cNvSpPr txBox="1"/>
          <p:nvPr/>
        </p:nvSpPr>
        <p:spPr>
          <a:xfrm>
            <a:off x="260830" y="6220495"/>
            <a:ext cx="8722914" cy="553998"/>
          </a:xfrm>
          <a:prstGeom prst="rect">
            <a:avLst/>
          </a:prstGeom>
          <a:noFill/>
        </p:spPr>
        <p:txBody>
          <a:bodyPr wrap="square">
            <a:spAutoFit/>
          </a:bodyPr>
          <a:lstStyle/>
          <a:p>
            <a:r>
              <a:rPr lang="en-CA" sz="3000" dirty="0">
                <a:solidFill>
                  <a:srgbClr val="FF0000"/>
                </a:solidFill>
                <a:latin typeface="Times New Roman" panose="02020603050405020304" pitchFamily="18" charset="0"/>
                <a:cs typeface="Times New Roman" panose="02020603050405020304" pitchFamily="18" charset="0"/>
              </a:rPr>
              <a:t>Amortized cost of </a:t>
            </a:r>
            <a:r>
              <a:rPr lang="en-CA" sz="3000" i="1" dirty="0" err="1">
                <a:solidFill>
                  <a:srgbClr val="FF0000"/>
                </a:solidFill>
                <a:latin typeface="Times New Roman" panose="02020603050405020304" pitchFamily="18" charset="0"/>
                <a:cs typeface="Times New Roman" panose="02020603050405020304" pitchFamily="18" charset="0"/>
              </a:rPr>
              <a:t>i</a:t>
            </a:r>
            <a:r>
              <a:rPr lang="en-CA" sz="3000" baseline="30000" dirty="0" err="1">
                <a:solidFill>
                  <a:srgbClr val="FF0000"/>
                </a:solidFill>
                <a:latin typeface="Times New Roman" panose="02020603050405020304" pitchFamily="18" charset="0"/>
                <a:cs typeface="Times New Roman" panose="02020603050405020304" pitchFamily="18" charset="0"/>
              </a:rPr>
              <a:t>th</a:t>
            </a:r>
            <a:r>
              <a:rPr lang="en-CA" sz="3000" dirty="0">
                <a:solidFill>
                  <a:srgbClr val="FF0000"/>
                </a:solidFill>
                <a:latin typeface="Times New Roman" panose="02020603050405020304" pitchFamily="18" charset="0"/>
                <a:cs typeface="Times New Roman" panose="02020603050405020304" pitchFamily="18" charset="0"/>
              </a:rPr>
              <a:t> operation </a:t>
            </a:r>
            <a:r>
              <a:rPr lang="en-CA" sz="3000" b="1" i="1" dirty="0">
                <a:solidFill>
                  <a:srgbClr val="FF0000"/>
                </a:solidFill>
                <a:latin typeface="Times New Roman" panose="02020603050405020304" pitchFamily="18" charset="0"/>
                <a:cs typeface="Times New Roman" panose="02020603050405020304" pitchFamily="18" charset="0"/>
              </a:rPr>
              <a:t>h</a:t>
            </a:r>
            <a:r>
              <a:rPr lang="en-CA" sz="3000" b="1" baseline="-25000" dirty="0">
                <a:solidFill>
                  <a:srgbClr val="FF0000"/>
                </a:solidFill>
                <a:latin typeface="Times New Roman" panose="02020603050405020304" pitchFamily="18" charset="0"/>
                <a:cs typeface="Times New Roman" panose="02020603050405020304" pitchFamily="18" charset="0"/>
              </a:rPr>
              <a:t>i</a:t>
            </a:r>
            <a:r>
              <a:rPr lang="en-CA" sz="3000" b="1" dirty="0">
                <a:solidFill>
                  <a:srgbClr val="FF0000"/>
                </a:solidFill>
                <a:latin typeface="Times New Roman" panose="02020603050405020304" pitchFamily="18" charset="0"/>
                <a:cs typeface="Times New Roman" panose="02020603050405020304" pitchFamily="18" charset="0"/>
              </a:rPr>
              <a:t> = c</a:t>
            </a:r>
            <a:r>
              <a:rPr lang="en-CA" sz="3000" b="1" baseline="-25000" dirty="0">
                <a:solidFill>
                  <a:srgbClr val="FF0000"/>
                </a:solidFill>
                <a:latin typeface="Times New Roman" panose="02020603050405020304" pitchFamily="18" charset="0"/>
                <a:cs typeface="Times New Roman" panose="02020603050405020304" pitchFamily="18" charset="0"/>
              </a:rPr>
              <a:t>i</a:t>
            </a:r>
            <a:r>
              <a:rPr lang="en-CA" sz="3000" b="1" dirty="0">
                <a:solidFill>
                  <a:srgbClr val="FF0000"/>
                </a:solidFill>
                <a:latin typeface="Times New Roman" panose="02020603050405020304" pitchFamily="18" charset="0"/>
                <a:cs typeface="Times New Roman" panose="02020603050405020304" pitchFamily="18" charset="0"/>
              </a:rPr>
              <a:t> + Φ(</a:t>
            </a:r>
            <a:r>
              <a:rPr lang="en-CA" sz="3000" b="1" i="1" dirty="0">
                <a:solidFill>
                  <a:srgbClr val="FF0000"/>
                </a:solidFill>
                <a:latin typeface="Times New Roman" panose="02020603050405020304" pitchFamily="18" charset="0"/>
                <a:cs typeface="Times New Roman" panose="02020603050405020304" pitchFamily="18" charset="0"/>
              </a:rPr>
              <a:t>h</a:t>
            </a:r>
            <a:r>
              <a:rPr lang="en-CA" sz="3000" b="1" baseline="-25000" dirty="0">
                <a:solidFill>
                  <a:srgbClr val="FF0000"/>
                </a:solidFill>
                <a:latin typeface="Times New Roman" panose="02020603050405020304" pitchFamily="18" charset="0"/>
                <a:cs typeface="Times New Roman" panose="02020603050405020304" pitchFamily="18" charset="0"/>
              </a:rPr>
              <a:t>i</a:t>
            </a:r>
            <a:r>
              <a:rPr lang="en-CA" sz="3000" b="1" dirty="0">
                <a:solidFill>
                  <a:srgbClr val="FF0000"/>
                </a:solidFill>
                <a:latin typeface="Times New Roman" panose="02020603050405020304" pitchFamily="18" charset="0"/>
                <a:cs typeface="Times New Roman" panose="02020603050405020304" pitchFamily="18" charset="0"/>
              </a:rPr>
              <a:t>) – Φ(</a:t>
            </a:r>
            <a:r>
              <a:rPr lang="en-CA" sz="3000" b="1" i="1" dirty="0">
                <a:solidFill>
                  <a:srgbClr val="FF0000"/>
                </a:solidFill>
                <a:latin typeface="Times New Roman" panose="02020603050405020304" pitchFamily="18" charset="0"/>
                <a:cs typeface="Times New Roman" panose="02020603050405020304" pitchFamily="18" charset="0"/>
              </a:rPr>
              <a:t>h</a:t>
            </a:r>
            <a:r>
              <a:rPr lang="en-CA" sz="3000" b="1" baseline="-25000" dirty="0">
                <a:solidFill>
                  <a:srgbClr val="FF0000"/>
                </a:solidFill>
                <a:latin typeface="Times New Roman" panose="02020603050405020304" pitchFamily="18" charset="0"/>
                <a:cs typeface="Times New Roman" panose="02020603050405020304" pitchFamily="18" charset="0"/>
              </a:rPr>
              <a:t>i-1</a:t>
            </a:r>
            <a:r>
              <a:rPr lang="en-CA" sz="3000" b="1" dirty="0">
                <a:solidFill>
                  <a:srgbClr val="FF0000"/>
                </a:solidFill>
                <a:latin typeface="Times New Roman" panose="02020603050405020304" pitchFamily="18" charset="0"/>
                <a:cs typeface="Times New Roman" panose="02020603050405020304" pitchFamily="18" charset="0"/>
              </a:rPr>
              <a:t>) </a:t>
            </a:r>
            <a:endParaRPr lang="en-US" sz="3000" b="1" dirty="0">
              <a:solidFill>
                <a:srgbClr val="FF0000"/>
              </a:solidFill>
              <a:latin typeface="Times New Roman" panose="02020603050405020304" pitchFamily="18" charset="0"/>
              <a:cs typeface="Times New Roman" panose="02020603050405020304" pitchFamily="18" charset="0"/>
            </a:endParaRPr>
          </a:p>
        </p:txBody>
      </p:sp>
      <p:sp>
        <p:nvSpPr>
          <p:cNvPr id="57" name="Rectangle 56">
            <a:extLst>
              <a:ext uri="{FF2B5EF4-FFF2-40B4-BE49-F238E27FC236}">
                <a16:creationId xmlns:a16="http://schemas.microsoft.com/office/drawing/2014/main" id="{1B8B87D9-D8AD-46F5-8D43-B676D697B2BD}"/>
              </a:ext>
            </a:extLst>
          </p:cNvPr>
          <p:cNvSpPr/>
          <p:nvPr/>
        </p:nvSpPr>
        <p:spPr>
          <a:xfrm flipV="1">
            <a:off x="247454" y="6061541"/>
            <a:ext cx="5053695" cy="4572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6137148"/>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P spid="23" grpId="0" animBg="1"/>
      <p:bldP spid="30" grpId="0" animBg="1"/>
      <p:bldP spid="31" grpId="0" animBg="1"/>
      <p:bldP spid="32" grpId="0" animBg="1"/>
      <p:bldP spid="33" grpId="0" animBg="1"/>
      <p:bldP spid="48" grpId="0"/>
      <p:bldP spid="50" grpId="0" animBg="1"/>
      <p:bldP spid="51" grpId="0" animBg="1"/>
      <p:bldP spid="52" grpId="0" animBg="1"/>
      <p:bldP spid="53" grpId="0"/>
      <p:bldP spid="54" grpId="0"/>
      <p:bldP spid="55" grpId="0"/>
      <p:bldP spid="56" grpId="0"/>
      <p:bldP spid="5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2">
            <a:extLst>
              <a:ext uri="{FF2B5EF4-FFF2-40B4-BE49-F238E27FC236}">
                <a16:creationId xmlns:a16="http://schemas.microsoft.com/office/drawing/2014/main" id="{152280EE-36BD-4743-B29E-26F22AB3AE9B}"/>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851A3E02-08EF-41A2-9C4A-583960943580}"/>
              </a:ext>
            </a:extLst>
          </p:cNvPr>
          <p:cNvSpPr txBox="1">
            <a:spLocks noGrp="1"/>
          </p:cNvSpPr>
          <p:nvPr>
            <p:ph type="title"/>
          </p:nvPr>
        </p:nvSpPr>
        <p:spPr>
          <a:xfrm>
            <a:off x="40893" y="38140"/>
            <a:ext cx="8779120" cy="583237"/>
          </a:xfrm>
        </p:spPr>
        <p:txBody>
          <a:bodyPr vert="horz" wrap="square" lIns="0" tIns="33972" rIns="0" bIns="0" numCol="1" rtlCol="0" anchor="t" anchorCtr="0" compatLnSpc="1">
            <a:prstTxWarp prst="textNoShape">
              <a:avLst/>
            </a:prstTxWarp>
            <a:spAutoFit/>
          </a:bodyPr>
          <a:lstStyle/>
          <a:p>
            <a:pPr marL="25164" algn="l" eaLnBrk="1" fontAlgn="auto" hangingPunct="1">
              <a:spcBef>
                <a:spcPts val="267"/>
              </a:spcBef>
              <a:spcAft>
                <a:spcPts val="0"/>
              </a:spcAft>
              <a:defRPr/>
            </a:pPr>
            <a:r>
              <a:rPr lang="en-CA" sz="3600" dirty="0"/>
              <a:t>Potential</a:t>
            </a:r>
            <a:r>
              <a:rPr lang="en-US" dirty="0"/>
              <a:t> Method: Table doubling</a:t>
            </a:r>
            <a:endParaRPr spc="20" dirty="0"/>
          </a:p>
        </p:txBody>
      </p:sp>
      <p:sp>
        <p:nvSpPr>
          <p:cNvPr id="11" name="TextBox 10">
            <a:extLst>
              <a:ext uri="{FF2B5EF4-FFF2-40B4-BE49-F238E27FC236}">
                <a16:creationId xmlns:a16="http://schemas.microsoft.com/office/drawing/2014/main" id="{2B1167EF-A56A-41DD-BD00-437B7C0F63D6}"/>
              </a:ext>
            </a:extLst>
          </p:cNvPr>
          <p:cNvSpPr txBox="1"/>
          <p:nvPr/>
        </p:nvSpPr>
        <p:spPr>
          <a:xfrm>
            <a:off x="247455" y="918876"/>
            <a:ext cx="3485560" cy="526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33972" rIns="0" bIns="0" numCol="1" rtlCol="0" anchor="t" anchorCtr="0" compatLnSpc="1">
            <a:prstTxWarp prst="textNoShape">
              <a:avLst/>
            </a:prstTxWarp>
            <a:spAutoFit/>
          </a:bodyPr>
          <a:lstStyle>
            <a:lvl1pPr marL="25164" fontAlgn="auto">
              <a:spcBef>
                <a:spcPts val="267"/>
              </a:spcBef>
              <a:spcAft>
                <a:spcPts val="0"/>
              </a:spcAft>
              <a:defRPr sz="3600" b="1" i="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a:lvl2pPr algn="ctr" eaLnBrk="0" fontAlgn="base" hangingPunct="0">
              <a:spcBef>
                <a:spcPct val="0"/>
              </a:spcBef>
              <a:spcAft>
                <a:spcPct val="0"/>
              </a:spcAft>
              <a:defRPr>
                <a:solidFill>
                  <a:schemeClr val="tx2"/>
                </a:solidFill>
                <a:latin typeface="Calibri" panose="020F0502020204030204" pitchFamily="34" charset="0"/>
              </a:defRPr>
            </a:lvl2pPr>
            <a:lvl3pPr algn="ctr" eaLnBrk="0" fontAlgn="base" hangingPunct="0">
              <a:spcBef>
                <a:spcPct val="0"/>
              </a:spcBef>
              <a:spcAft>
                <a:spcPct val="0"/>
              </a:spcAft>
              <a:defRPr>
                <a:solidFill>
                  <a:schemeClr val="tx2"/>
                </a:solidFill>
                <a:latin typeface="Calibri" panose="020F0502020204030204" pitchFamily="34" charset="0"/>
              </a:defRPr>
            </a:lvl3pPr>
            <a:lvl4pPr algn="ctr" eaLnBrk="0" fontAlgn="base" hangingPunct="0">
              <a:spcBef>
                <a:spcPct val="0"/>
              </a:spcBef>
              <a:spcAft>
                <a:spcPct val="0"/>
              </a:spcAft>
              <a:defRPr>
                <a:solidFill>
                  <a:schemeClr val="tx2"/>
                </a:solidFill>
                <a:latin typeface="Calibri" panose="020F0502020204030204" pitchFamily="34" charset="0"/>
              </a:defRPr>
            </a:lvl4pPr>
            <a:lvl5pPr algn="ctr" eaLnBrk="0" fontAlgn="base" hangingPunct="0">
              <a:spcBef>
                <a:spcPct val="0"/>
              </a:spcBef>
              <a:spcAft>
                <a:spcPct val="0"/>
              </a:spcAft>
              <a:defRPr>
                <a:solidFill>
                  <a:schemeClr val="tx2"/>
                </a:solidFill>
                <a:latin typeface="Calibri" panose="020F0502020204030204" pitchFamily="34" charset="0"/>
              </a:defRPr>
            </a:lvl5pPr>
            <a:lvl6pPr marL="905896" algn="ctr" eaLnBrk="0" fontAlgn="base" hangingPunct="0">
              <a:spcBef>
                <a:spcPct val="0"/>
              </a:spcBef>
              <a:spcAft>
                <a:spcPct val="0"/>
              </a:spcAft>
              <a:defRPr>
                <a:solidFill>
                  <a:schemeClr val="tx2"/>
                </a:solidFill>
                <a:latin typeface="Calibri" panose="020F0502020204030204" pitchFamily="34" charset="0"/>
              </a:defRPr>
            </a:lvl6pPr>
            <a:lvl7pPr marL="1811792" algn="ctr" eaLnBrk="0" fontAlgn="base" hangingPunct="0">
              <a:spcBef>
                <a:spcPct val="0"/>
              </a:spcBef>
              <a:spcAft>
                <a:spcPct val="0"/>
              </a:spcAft>
              <a:defRPr>
                <a:solidFill>
                  <a:schemeClr val="tx2"/>
                </a:solidFill>
                <a:latin typeface="Calibri" panose="020F0502020204030204" pitchFamily="34" charset="0"/>
              </a:defRPr>
            </a:lvl7pPr>
            <a:lvl8pPr marL="2717688" algn="ctr" eaLnBrk="0" fontAlgn="base" hangingPunct="0">
              <a:spcBef>
                <a:spcPct val="0"/>
              </a:spcBef>
              <a:spcAft>
                <a:spcPct val="0"/>
              </a:spcAft>
              <a:defRPr>
                <a:solidFill>
                  <a:schemeClr val="tx2"/>
                </a:solidFill>
                <a:latin typeface="Calibri" panose="020F0502020204030204" pitchFamily="34" charset="0"/>
              </a:defRPr>
            </a:lvl8pPr>
            <a:lvl9pPr marL="3623584" algn="ctr" eaLnBrk="0" fontAlgn="base" hangingPunct="0">
              <a:spcBef>
                <a:spcPct val="0"/>
              </a:spcBef>
              <a:spcAft>
                <a:spcPct val="0"/>
              </a:spcAft>
              <a:defRPr>
                <a:solidFill>
                  <a:schemeClr val="tx2"/>
                </a:solidFill>
                <a:latin typeface="Calibri" panose="020F0502020204030204" pitchFamily="34" charset="0"/>
              </a:defRPr>
            </a:lvl9pPr>
          </a:lstStyle>
          <a:p>
            <a:r>
              <a:rPr lang="en-CA" sz="3200" dirty="0">
                <a:solidFill>
                  <a:srgbClr val="0F06BA"/>
                </a:solidFill>
              </a:rPr>
              <a:t>Φ = 2n – size</a:t>
            </a:r>
            <a:endParaRPr lang="en-US" sz="3200" dirty="0">
              <a:solidFill>
                <a:srgbClr val="0F06BA"/>
              </a:solidFill>
            </a:endParaRPr>
          </a:p>
        </p:txBody>
      </p:sp>
      <p:sp>
        <p:nvSpPr>
          <p:cNvPr id="56" name="TextBox 55">
            <a:extLst>
              <a:ext uri="{FF2B5EF4-FFF2-40B4-BE49-F238E27FC236}">
                <a16:creationId xmlns:a16="http://schemas.microsoft.com/office/drawing/2014/main" id="{8A616F0B-D542-404A-B0F8-C7DB93CA950D}"/>
              </a:ext>
            </a:extLst>
          </p:cNvPr>
          <p:cNvSpPr txBox="1"/>
          <p:nvPr/>
        </p:nvSpPr>
        <p:spPr>
          <a:xfrm>
            <a:off x="4074737" y="918876"/>
            <a:ext cx="4324546" cy="526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33972" rIns="0" bIns="0" numCol="1" rtlCol="0" anchor="t" anchorCtr="0" compatLnSpc="1">
            <a:prstTxWarp prst="textNoShape">
              <a:avLst/>
            </a:prstTxWarp>
            <a:spAutoFit/>
          </a:bodyPr>
          <a:lstStyle>
            <a:lvl1pPr marL="25164" fontAlgn="auto">
              <a:spcBef>
                <a:spcPts val="267"/>
              </a:spcBef>
              <a:spcAft>
                <a:spcPts val="0"/>
              </a:spcAft>
              <a:defRPr sz="3600" b="1" i="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a:lvl2pPr algn="ctr" eaLnBrk="0" fontAlgn="base" hangingPunct="0">
              <a:spcBef>
                <a:spcPct val="0"/>
              </a:spcBef>
              <a:spcAft>
                <a:spcPct val="0"/>
              </a:spcAft>
              <a:defRPr>
                <a:solidFill>
                  <a:schemeClr val="tx2"/>
                </a:solidFill>
                <a:latin typeface="Calibri" panose="020F0502020204030204" pitchFamily="34" charset="0"/>
              </a:defRPr>
            </a:lvl2pPr>
            <a:lvl3pPr algn="ctr" eaLnBrk="0" fontAlgn="base" hangingPunct="0">
              <a:spcBef>
                <a:spcPct val="0"/>
              </a:spcBef>
              <a:spcAft>
                <a:spcPct val="0"/>
              </a:spcAft>
              <a:defRPr>
                <a:solidFill>
                  <a:schemeClr val="tx2"/>
                </a:solidFill>
                <a:latin typeface="Calibri" panose="020F0502020204030204" pitchFamily="34" charset="0"/>
              </a:defRPr>
            </a:lvl3pPr>
            <a:lvl4pPr algn="ctr" eaLnBrk="0" fontAlgn="base" hangingPunct="0">
              <a:spcBef>
                <a:spcPct val="0"/>
              </a:spcBef>
              <a:spcAft>
                <a:spcPct val="0"/>
              </a:spcAft>
              <a:defRPr>
                <a:solidFill>
                  <a:schemeClr val="tx2"/>
                </a:solidFill>
                <a:latin typeface="Calibri" panose="020F0502020204030204" pitchFamily="34" charset="0"/>
              </a:defRPr>
            </a:lvl4pPr>
            <a:lvl5pPr algn="ctr" eaLnBrk="0" fontAlgn="base" hangingPunct="0">
              <a:spcBef>
                <a:spcPct val="0"/>
              </a:spcBef>
              <a:spcAft>
                <a:spcPct val="0"/>
              </a:spcAft>
              <a:defRPr>
                <a:solidFill>
                  <a:schemeClr val="tx2"/>
                </a:solidFill>
                <a:latin typeface="Calibri" panose="020F0502020204030204" pitchFamily="34" charset="0"/>
              </a:defRPr>
            </a:lvl5pPr>
            <a:lvl6pPr marL="905896" algn="ctr" eaLnBrk="0" fontAlgn="base" hangingPunct="0">
              <a:spcBef>
                <a:spcPct val="0"/>
              </a:spcBef>
              <a:spcAft>
                <a:spcPct val="0"/>
              </a:spcAft>
              <a:defRPr>
                <a:solidFill>
                  <a:schemeClr val="tx2"/>
                </a:solidFill>
                <a:latin typeface="Calibri" panose="020F0502020204030204" pitchFamily="34" charset="0"/>
              </a:defRPr>
            </a:lvl6pPr>
            <a:lvl7pPr marL="1811792" algn="ctr" eaLnBrk="0" fontAlgn="base" hangingPunct="0">
              <a:spcBef>
                <a:spcPct val="0"/>
              </a:spcBef>
              <a:spcAft>
                <a:spcPct val="0"/>
              </a:spcAft>
              <a:defRPr>
                <a:solidFill>
                  <a:schemeClr val="tx2"/>
                </a:solidFill>
                <a:latin typeface="Calibri" panose="020F0502020204030204" pitchFamily="34" charset="0"/>
              </a:defRPr>
            </a:lvl7pPr>
            <a:lvl8pPr marL="2717688" algn="ctr" eaLnBrk="0" fontAlgn="base" hangingPunct="0">
              <a:spcBef>
                <a:spcPct val="0"/>
              </a:spcBef>
              <a:spcAft>
                <a:spcPct val="0"/>
              </a:spcAft>
              <a:defRPr>
                <a:solidFill>
                  <a:schemeClr val="tx2"/>
                </a:solidFill>
                <a:latin typeface="Calibri" panose="020F0502020204030204" pitchFamily="34" charset="0"/>
              </a:defRPr>
            </a:lvl8pPr>
            <a:lvl9pPr marL="3623584" algn="ctr" eaLnBrk="0" fontAlgn="base" hangingPunct="0">
              <a:spcBef>
                <a:spcPct val="0"/>
              </a:spcBef>
              <a:spcAft>
                <a:spcPct val="0"/>
              </a:spcAft>
              <a:defRPr>
                <a:solidFill>
                  <a:schemeClr val="tx2"/>
                </a:solidFill>
                <a:latin typeface="Calibri" panose="020F0502020204030204" pitchFamily="34" charset="0"/>
              </a:defRPr>
            </a:lvl9pPr>
          </a:lstStyle>
          <a:p>
            <a:r>
              <a:rPr lang="en-CA" sz="3200" i="1" dirty="0">
                <a:solidFill>
                  <a:srgbClr val="0F06BA"/>
                </a:solidFill>
              </a:rPr>
              <a:t>h</a:t>
            </a:r>
            <a:r>
              <a:rPr lang="en-CA" sz="3200" baseline="-25000" dirty="0">
                <a:solidFill>
                  <a:srgbClr val="0F06BA"/>
                </a:solidFill>
              </a:rPr>
              <a:t>i</a:t>
            </a:r>
            <a:r>
              <a:rPr lang="en-CA" sz="3200" dirty="0">
                <a:solidFill>
                  <a:srgbClr val="0F06BA"/>
                </a:solidFill>
              </a:rPr>
              <a:t> = </a:t>
            </a:r>
            <a:r>
              <a:rPr lang="en-CA" sz="3200" i="1" dirty="0">
                <a:solidFill>
                  <a:srgbClr val="0F06BA"/>
                </a:solidFill>
              </a:rPr>
              <a:t>c</a:t>
            </a:r>
            <a:r>
              <a:rPr lang="en-CA" sz="3200" baseline="-25000" dirty="0">
                <a:solidFill>
                  <a:srgbClr val="0F06BA"/>
                </a:solidFill>
              </a:rPr>
              <a:t>i</a:t>
            </a:r>
            <a:r>
              <a:rPr lang="en-CA" sz="3200" dirty="0">
                <a:solidFill>
                  <a:srgbClr val="0F06BA"/>
                </a:solidFill>
              </a:rPr>
              <a:t> + Φ(</a:t>
            </a:r>
            <a:r>
              <a:rPr lang="en-CA" sz="3200" i="1" dirty="0">
                <a:solidFill>
                  <a:srgbClr val="0F06BA"/>
                </a:solidFill>
              </a:rPr>
              <a:t>h</a:t>
            </a:r>
            <a:r>
              <a:rPr lang="en-CA" sz="3200" baseline="-25000" dirty="0">
                <a:solidFill>
                  <a:srgbClr val="0F06BA"/>
                </a:solidFill>
              </a:rPr>
              <a:t>i</a:t>
            </a:r>
            <a:r>
              <a:rPr lang="en-CA" sz="3200" dirty="0">
                <a:solidFill>
                  <a:srgbClr val="0F06BA"/>
                </a:solidFill>
              </a:rPr>
              <a:t>) – Φ(</a:t>
            </a:r>
            <a:r>
              <a:rPr lang="en-CA" sz="3200" i="1" dirty="0">
                <a:solidFill>
                  <a:srgbClr val="0F06BA"/>
                </a:solidFill>
              </a:rPr>
              <a:t>h</a:t>
            </a:r>
            <a:r>
              <a:rPr lang="en-CA" sz="3200" baseline="-25000" dirty="0">
                <a:solidFill>
                  <a:srgbClr val="0F06BA"/>
                </a:solidFill>
              </a:rPr>
              <a:t>i-1</a:t>
            </a:r>
            <a:r>
              <a:rPr lang="en-CA" sz="3200" dirty="0">
                <a:solidFill>
                  <a:srgbClr val="0F06BA"/>
                </a:solidFill>
              </a:rPr>
              <a:t>) </a:t>
            </a:r>
            <a:endParaRPr lang="en-US" sz="3200" dirty="0">
              <a:solidFill>
                <a:srgbClr val="0F06BA"/>
              </a:solidFill>
            </a:endParaRPr>
          </a:p>
        </p:txBody>
      </p:sp>
      <p:sp>
        <p:nvSpPr>
          <p:cNvPr id="24" name="TextBox 23">
            <a:extLst>
              <a:ext uri="{FF2B5EF4-FFF2-40B4-BE49-F238E27FC236}">
                <a16:creationId xmlns:a16="http://schemas.microsoft.com/office/drawing/2014/main" id="{B94FFF73-0E0F-446C-B6C3-ABD81A8571DC}"/>
              </a:ext>
            </a:extLst>
          </p:cNvPr>
          <p:cNvSpPr txBox="1"/>
          <p:nvPr/>
        </p:nvSpPr>
        <p:spPr>
          <a:xfrm>
            <a:off x="272202" y="2474710"/>
            <a:ext cx="5233050" cy="523220"/>
          </a:xfrm>
          <a:prstGeom prst="rect">
            <a:avLst/>
          </a:prstGeom>
          <a:noFill/>
        </p:spPr>
        <p:txBody>
          <a:bodyPr wrap="square">
            <a:spAutoFit/>
          </a:bodyPr>
          <a:lstStyle/>
          <a:p>
            <a:r>
              <a:rPr lang="en-CA" sz="2800" b="1" i="1" dirty="0">
                <a:latin typeface="Times New Roman" panose="02020603050405020304" pitchFamily="18" charset="0"/>
                <a:cs typeface="Times New Roman" panose="02020603050405020304" pitchFamily="18" charset="0"/>
              </a:rPr>
              <a:t>h</a:t>
            </a:r>
            <a:r>
              <a:rPr lang="en-CA" sz="2800" b="1" baseline="-25000" dirty="0">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 c</a:t>
            </a:r>
            <a:r>
              <a:rPr lang="en-CA" sz="2800" b="1" baseline="-25000" dirty="0">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+ 2i – size – (2(i-1) – size) </a:t>
            </a:r>
            <a:endParaRPr lang="en-US" sz="2800" b="1"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DA7EE470-B474-46D0-826B-2ED864FA902B}"/>
              </a:ext>
            </a:extLst>
          </p:cNvPr>
          <p:cNvSpPr txBox="1"/>
          <p:nvPr/>
        </p:nvSpPr>
        <p:spPr>
          <a:xfrm>
            <a:off x="272202" y="3303483"/>
            <a:ext cx="5233050" cy="523220"/>
          </a:xfrm>
          <a:prstGeom prst="rect">
            <a:avLst/>
          </a:prstGeom>
          <a:noFill/>
        </p:spPr>
        <p:txBody>
          <a:bodyPr wrap="square">
            <a:spAutoFit/>
          </a:bodyPr>
          <a:lstStyle/>
          <a:p>
            <a:r>
              <a:rPr lang="en-CA" sz="2800" b="1" i="1" dirty="0">
                <a:latin typeface="Times New Roman" panose="02020603050405020304" pitchFamily="18" charset="0"/>
                <a:cs typeface="Times New Roman" panose="02020603050405020304" pitchFamily="18" charset="0"/>
              </a:rPr>
              <a:t>h</a:t>
            </a:r>
            <a:r>
              <a:rPr lang="en-CA" sz="2800" b="1" baseline="-25000" dirty="0">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 c</a:t>
            </a:r>
            <a:r>
              <a:rPr lang="en-CA" sz="2800" b="1" baseline="-25000" dirty="0">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 </a:t>
            </a:r>
            <a:r>
              <a:rPr lang="en-CA" sz="2800" b="1" dirty="0">
                <a:solidFill>
                  <a:srgbClr val="FF0000"/>
                </a:solidFill>
                <a:latin typeface="Times New Roman" panose="02020603050405020304" pitchFamily="18" charset="0"/>
                <a:cs typeface="Times New Roman" panose="02020603050405020304" pitchFamily="18" charset="0"/>
              </a:rPr>
              <a:t>2i</a:t>
            </a:r>
            <a:r>
              <a:rPr lang="en-CA" sz="2800" b="1" dirty="0">
                <a:latin typeface="Times New Roman" panose="02020603050405020304" pitchFamily="18" charset="0"/>
                <a:cs typeface="Times New Roman" panose="02020603050405020304" pitchFamily="18" charset="0"/>
              </a:rPr>
              <a:t> – </a:t>
            </a:r>
            <a:r>
              <a:rPr lang="en-CA" sz="2800" b="1" dirty="0">
                <a:solidFill>
                  <a:srgbClr val="FF0000"/>
                </a:solidFill>
                <a:latin typeface="Times New Roman" panose="02020603050405020304" pitchFamily="18" charset="0"/>
                <a:cs typeface="Times New Roman" panose="02020603050405020304" pitchFamily="18" charset="0"/>
              </a:rPr>
              <a:t>size</a:t>
            </a:r>
            <a:r>
              <a:rPr lang="en-CA" sz="2800" b="1" dirty="0">
                <a:latin typeface="Times New Roman" panose="02020603050405020304" pitchFamily="18" charset="0"/>
                <a:cs typeface="Times New Roman" panose="02020603050405020304" pitchFamily="18" charset="0"/>
              </a:rPr>
              <a:t> – (</a:t>
            </a:r>
            <a:r>
              <a:rPr lang="en-CA" sz="2800" b="1" dirty="0">
                <a:solidFill>
                  <a:srgbClr val="FF0000"/>
                </a:solidFill>
                <a:latin typeface="Times New Roman" panose="02020603050405020304" pitchFamily="18" charset="0"/>
                <a:cs typeface="Times New Roman" panose="02020603050405020304" pitchFamily="18" charset="0"/>
              </a:rPr>
              <a:t>2i</a:t>
            </a:r>
            <a:r>
              <a:rPr lang="en-CA" sz="2800" b="1" dirty="0">
                <a:latin typeface="Times New Roman" panose="02020603050405020304" pitchFamily="18" charset="0"/>
                <a:cs typeface="Times New Roman" panose="02020603050405020304" pitchFamily="18" charset="0"/>
              </a:rPr>
              <a:t> – 2 – </a:t>
            </a:r>
            <a:r>
              <a:rPr lang="en-CA" sz="2800" b="1" dirty="0">
                <a:solidFill>
                  <a:srgbClr val="FF0000"/>
                </a:solidFill>
                <a:latin typeface="Times New Roman" panose="02020603050405020304" pitchFamily="18" charset="0"/>
                <a:cs typeface="Times New Roman" panose="02020603050405020304" pitchFamily="18" charset="0"/>
              </a:rPr>
              <a:t>size</a:t>
            </a:r>
            <a:r>
              <a:rPr lang="en-CA" sz="2800" b="1" dirty="0">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9B8BE91C-924A-4896-9140-DEF4D76C9853}"/>
              </a:ext>
            </a:extLst>
          </p:cNvPr>
          <p:cNvSpPr txBox="1"/>
          <p:nvPr/>
        </p:nvSpPr>
        <p:spPr>
          <a:xfrm>
            <a:off x="275487" y="3990943"/>
            <a:ext cx="3457527" cy="523220"/>
          </a:xfrm>
          <a:prstGeom prst="rect">
            <a:avLst/>
          </a:prstGeom>
          <a:noFill/>
        </p:spPr>
        <p:txBody>
          <a:bodyPr wrap="square">
            <a:spAutoFit/>
          </a:bodyPr>
          <a:lstStyle/>
          <a:p>
            <a:r>
              <a:rPr lang="en-CA" sz="2800" b="1" i="1" dirty="0">
                <a:latin typeface="Times New Roman" panose="02020603050405020304" pitchFamily="18" charset="0"/>
                <a:cs typeface="Times New Roman" panose="02020603050405020304" pitchFamily="18" charset="0"/>
              </a:rPr>
              <a:t>h</a:t>
            </a:r>
            <a:r>
              <a:rPr lang="en-CA" sz="2800" b="1" baseline="-25000" dirty="0">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 c</a:t>
            </a:r>
            <a:r>
              <a:rPr lang="en-CA" sz="2800" b="1" baseline="-25000" dirty="0">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 – ( – 2 ) </a:t>
            </a:r>
            <a:endParaRPr lang="en-US" sz="2800" b="1" dirty="0">
              <a:latin typeface="Times New Roman" panose="02020603050405020304" pitchFamily="18" charset="0"/>
              <a:cs typeface="Times New Roman" panose="02020603050405020304" pitchFamily="18" charset="0"/>
            </a:endParaRPr>
          </a:p>
        </p:txBody>
      </p:sp>
      <p:sp>
        <p:nvSpPr>
          <p:cNvPr id="37" name="object 3">
            <a:extLst>
              <a:ext uri="{FF2B5EF4-FFF2-40B4-BE49-F238E27FC236}">
                <a16:creationId xmlns:a16="http://schemas.microsoft.com/office/drawing/2014/main" id="{FE92A417-34BA-449F-ABC5-819A4E4546A8}"/>
              </a:ext>
            </a:extLst>
          </p:cNvPr>
          <p:cNvSpPr txBox="1">
            <a:spLocks/>
          </p:cNvSpPr>
          <p:nvPr/>
        </p:nvSpPr>
        <p:spPr bwMode="auto">
          <a:xfrm>
            <a:off x="272202" y="1783270"/>
            <a:ext cx="4512639" cy="465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33972" rIns="0" bIns="0" numCol="1" rtlCol="0" anchor="t" anchorCtr="0" compatLnSpc="1">
            <a:prstTxWarp prst="textNoShape">
              <a:avLst/>
            </a:prstTxWarp>
            <a:spAutoFit/>
          </a:bodyPr>
          <a:lstStyle>
            <a:lvl1pPr algn="ctr" rtl="0" eaLnBrk="0" fontAlgn="base" hangingPunct="0">
              <a:spcBef>
                <a:spcPct val="0"/>
              </a:spcBef>
              <a:spcAft>
                <a:spcPct val="0"/>
              </a:spcAft>
              <a:defRPr sz="3567" b="1" i="0">
                <a:solidFill>
                  <a:schemeClr val="tx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a:lvl2pPr algn="ctr" rtl="0" eaLnBrk="0" fontAlgn="base" hangingPunct="0">
              <a:spcBef>
                <a:spcPct val="0"/>
              </a:spcBef>
              <a:spcAft>
                <a:spcPct val="0"/>
              </a:spcAft>
              <a:defRPr>
                <a:solidFill>
                  <a:schemeClr val="tx2"/>
                </a:solidFill>
                <a:latin typeface="Calibri" panose="020F0502020204030204" pitchFamily="34" charset="0"/>
              </a:defRPr>
            </a:lvl2pPr>
            <a:lvl3pPr algn="ctr" rtl="0" eaLnBrk="0" fontAlgn="base" hangingPunct="0">
              <a:spcBef>
                <a:spcPct val="0"/>
              </a:spcBef>
              <a:spcAft>
                <a:spcPct val="0"/>
              </a:spcAft>
              <a:defRPr>
                <a:solidFill>
                  <a:schemeClr val="tx2"/>
                </a:solidFill>
                <a:latin typeface="Calibri" panose="020F0502020204030204" pitchFamily="34" charset="0"/>
              </a:defRPr>
            </a:lvl3pPr>
            <a:lvl4pPr algn="ctr" rtl="0" eaLnBrk="0" fontAlgn="base" hangingPunct="0">
              <a:spcBef>
                <a:spcPct val="0"/>
              </a:spcBef>
              <a:spcAft>
                <a:spcPct val="0"/>
              </a:spcAft>
              <a:defRPr>
                <a:solidFill>
                  <a:schemeClr val="tx2"/>
                </a:solidFill>
                <a:latin typeface="Calibri" panose="020F0502020204030204" pitchFamily="34" charset="0"/>
              </a:defRPr>
            </a:lvl4pPr>
            <a:lvl5pPr algn="ctr" rtl="0" eaLnBrk="0" fontAlgn="base" hangingPunct="0">
              <a:spcBef>
                <a:spcPct val="0"/>
              </a:spcBef>
              <a:spcAft>
                <a:spcPct val="0"/>
              </a:spcAft>
              <a:defRPr>
                <a:solidFill>
                  <a:schemeClr val="tx2"/>
                </a:solidFill>
                <a:latin typeface="Calibri" panose="020F0502020204030204" pitchFamily="34" charset="0"/>
              </a:defRPr>
            </a:lvl5pPr>
            <a:lvl6pPr marL="905896" algn="ctr" rtl="0" eaLnBrk="0" fontAlgn="base" hangingPunct="0">
              <a:spcBef>
                <a:spcPct val="0"/>
              </a:spcBef>
              <a:spcAft>
                <a:spcPct val="0"/>
              </a:spcAft>
              <a:defRPr>
                <a:solidFill>
                  <a:schemeClr val="tx2"/>
                </a:solidFill>
                <a:latin typeface="Calibri" panose="020F0502020204030204" pitchFamily="34" charset="0"/>
              </a:defRPr>
            </a:lvl6pPr>
            <a:lvl7pPr marL="1811792" algn="ctr" rtl="0" eaLnBrk="0" fontAlgn="base" hangingPunct="0">
              <a:spcBef>
                <a:spcPct val="0"/>
              </a:spcBef>
              <a:spcAft>
                <a:spcPct val="0"/>
              </a:spcAft>
              <a:defRPr>
                <a:solidFill>
                  <a:schemeClr val="tx2"/>
                </a:solidFill>
                <a:latin typeface="Calibri" panose="020F0502020204030204" pitchFamily="34" charset="0"/>
              </a:defRPr>
            </a:lvl7pPr>
            <a:lvl8pPr marL="2717688" algn="ctr" rtl="0" eaLnBrk="0" fontAlgn="base" hangingPunct="0">
              <a:spcBef>
                <a:spcPct val="0"/>
              </a:spcBef>
              <a:spcAft>
                <a:spcPct val="0"/>
              </a:spcAft>
              <a:defRPr>
                <a:solidFill>
                  <a:schemeClr val="tx2"/>
                </a:solidFill>
                <a:latin typeface="Calibri" panose="020F0502020204030204" pitchFamily="34" charset="0"/>
              </a:defRPr>
            </a:lvl8pPr>
            <a:lvl9pPr marL="3623584" algn="ctr" rtl="0" eaLnBrk="0" fontAlgn="base" hangingPunct="0">
              <a:spcBef>
                <a:spcPct val="0"/>
              </a:spcBef>
              <a:spcAft>
                <a:spcPct val="0"/>
              </a:spcAft>
              <a:defRPr>
                <a:solidFill>
                  <a:schemeClr val="tx2"/>
                </a:solidFill>
                <a:latin typeface="Calibri" panose="020F0502020204030204" pitchFamily="34" charset="0"/>
              </a:defRPr>
            </a:lvl9pPr>
          </a:lstStyle>
          <a:p>
            <a:pPr marL="25164" algn="l" eaLnBrk="1" fontAlgn="auto" hangingPunct="1">
              <a:spcBef>
                <a:spcPts val="267"/>
              </a:spcBef>
              <a:spcAft>
                <a:spcPts val="0"/>
              </a:spcAft>
              <a:defRPr/>
            </a:pPr>
            <a:r>
              <a:rPr lang="en-CA" sz="2800" kern="0" dirty="0"/>
              <a:t>Case 1: Normal operation</a:t>
            </a:r>
            <a:endParaRPr lang="en-CA" sz="2800" kern="0" spc="20" dirty="0"/>
          </a:p>
        </p:txBody>
      </p:sp>
      <p:sp>
        <p:nvSpPr>
          <p:cNvPr id="5" name="Rectangle 4">
            <a:extLst>
              <a:ext uri="{FF2B5EF4-FFF2-40B4-BE49-F238E27FC236}">
                <a16:creationId xmlns:a16="http://schemas.microsoft.com/office/drawing/2014/main" id="{DA3E871C-E3D2-484C-9176-F4584FC70807}"/>
              </a:ext>
            </a:extLst>
          </p:cNvPr>
          <p:cNvSpPr/>
          <p:nvPr/>
        </p:nvSpPr>
        <p:spPr>
          <a:xfrm>
            <a:off x="170921" y="1600218"/>
            <a:ext cx="8649092"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6" name="Half Frame 5">
            <a:extLst>
              <a:ext uri="{FF2B5EF4-FFF2-40B4-BE49-F238E27FC236}">
                <a16:creationId xmlns:a16="http://schemas.microsoft.com/office/drawing/2014/main" id="{46F33D40-7572-4DE8-8933-73E86068534F}"/>
              </a:ext>
            </a:extLst>
          </p:cNvPr>
          <p:cNvSpPr/>
          <p:nvPr/>
        </p:nvSpPr>
        <p:spPr>
          <a:xfrm>
            <a:off x="5185039" y="5792138"/>
            <a:ext cx="2733273" cy="1022756"/>
          </a:xfrm>
          <a:prstGeom prst="halfFrame">
            <a:avLst>
              <a:gd name="adj1" fmla="val 4492"/>
              <a:gd name="adj2" fmla="val 449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Rectangle 39">
            <a:extLst>
              <a:ext uri="{FF2B5EF4-FFF2-40B4-BE49-F238E27FC236}">
                <a16:creationId xmlns:a16="http://schemas.microsoft.com/office/drawing/2014/main" id="{1080ACCA-4847-45C8-9BFE-D1E5C4872342}"/>
              </a:ext>
            </a:extLst>
          </p:cNvPr>
          <p:cNvSpPr/>
          <p:nvPr/>
        </p:nvSpPr>
        <p:spPr>
          <a:xfrm flipV="1">
            <a:off x="247454" y="4694657"/>
            <a:ext cx="5053695" cy="4572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D317A7F6-21C4-455A-972D-294C3F76C5E6}"/>
              </a:ext>
            </a:extLst>
          </p:cNvPr>
          <p:cNvSpPr txBox="1"/>
          <p:nvPr/>
        </p:nvSpPr>
        <p:spPr>
          <a:xfrm>
            <a:off x="1341115" y="5787659"/>
            <a:ext cx="2391899" cy="584775"/>
          </a:xfrm>
          <a:prstGeom prst="rect">
            <a:avLst/>
          </a:prstGeom>
          <a:noFill/>
        </p:spPr>
        <p:txBody>
          <a:bodyPr wrap="square">
            <a:spAutoFit/>
          </a:bodyPr>
          <a:lstStyle/>
          <a:p>
            <a:r>
              <a:rPr lang="en-CA" sz="3200" b="1" i="1" dirty="0">
                <a:effectLst>
                  <a:outerShdw blurRad="38100" dist="38100" dir="2700000" algn="tl">
                    <a:srgbClr val="000000">
                      <a:alpha val="43137"/>
                    </a:srgbClr>
                  </a:outerShdw>
                </a:effectLst>
                <a:latin typeface="Consolas" panose="020B0609020204030204" pitchFamily="49" charset="0"/>
                <a:cs typeface="Times New Roman" panose="02020603050405020304" pitchFamily="18" charset="0"/>
              </a:rPr>
              <a:t>h</a:t>
            </a:r>
            <a:r>
              <a:rPr lang="en-CA" sz="3200" b="1" baseline="-25000" dirty="0">
                <a:effectLst>
                  <a:outerShdw blurRad="38100" dist="38100" dir="2700000" algn="tl">
                    <a:srgbClr val="000000">
                      <a:alpha val="43137"/>
                    </a:srgbClr>
                  </a:outerShdw>
                </a:effectLst>
                <a:latin typeface="Consolas" panose="020B0609020204030204" pitchFamily="49" charset="0"/>
                <a:cs typeface="Times New Roman" panose="02020603050405020304" pitchFamily="18" charset="0"/>
              </a:rPr>
              <a:t>i</a:t>
            </a:r>
            <a:r>
              <a:rPr lang="en-CA" sz="3200" b="1" dirty="0">
                <a:effectLst>
                  <a:outerShdw blurRad="38100" dist="38100" dir="2700000" algn="tl">
                    <a:srgbClr val="000000">
                      <a:alpha val="43137"/>
                    </a:srgbClr>
                  </a:outerShdw>
                </a:effectLst>
                <a:latin typeface="Consolas" panose="020B0609020204030204" pitchFamily="49" charset="0"/>
                <a:cs typeface="Times New Roman" panose="02020603050405020304" pitchFamily="18" charset="0"/>
              </a:rPr>
              <a:t> = 1 + 2</a:t>
            </a:r>
            <a:endParaRPr lang="en-US" sz="3200" b="1" dirty="0">
              <a:effectLst>
                <a:outerShdw blurRad="38100" dist="38100" dir="2700000" algn="tl">
                  <a:srgbClr val="000000">
                    <a:alpha val="43137"/>
                  </a:srgbClr>
                </a:outerShdw>
              </a:effectLst>
              <a:latin typeface="Consolas" panose="020B0609020204030204" pitchFamily="49" charset="0"/>
              <a:cs typeface="Courier New" panose="02070309020205020404" pitchFamily="49" charset="0"/>
            </a:endParaRPr>
          </a:p>
        </p:txBody>
      </p:sp>
      <p:sp>
        <p:nvSpPr>
          <p:cNvPr id="43" name="TextBox 42">
            <a:extLst>
              <a:ext uri="{FF2B5EF4-FFF2-40B4-BE49-F238E27FC236}">
                <a16:creationId xmlns:a16="http://schemas.microsoft.com/office/drawing/2014/main" id="{2D3162F4-31B4-4349-8C87-0B22C2D28620}"/>
              </a:ext>
            </a:extLst>
          </p:cNvPr>
          <p:cNvSpPr txBox="1"/>
          <p:nvPr/>
        </p:nvSpPr>
        <p:spPr>
          <a:xfrm>
            <a:off x="1710820" y="6303516"/>
            <a:ext cx="2022194" cy="584775"/>
          </a:xfrm>
          <a:prstGeom prst="rect">
            <a:avLst/>
          </a:prstGeom>
          <a:noFill/>
        </p:spPr>
        <p:txBody>
          <a:bodyPr wrap="square">
            <a:spAutoFit/>
          </a:bodyPr>
          <a:lstStyle/>
          <a:p>
            <a:r>
              <a:rPr lang="en-CA" sz="3200" b="1" dirty="0">
                <a:effectLst>
                  <a:outerShdw blurRad="38100" dist="38100" dir="2700000" algn="tl">
                    <a:srgbClr val="000000">
                      <a:alpha val="43137"/>
                    </a:srgbClr>
                  </a:outerShdw>
                </a:effectLst>
                <a:latin typeface="Consolas" panose="020B0609020204030204" pitchFamily="49" charset="0"/>
                <a:cs typeface="Times New Roman" panose="02020603050405020304" pitchFamily="18" charset="0"/>
              </a:rPr>
              <a:t> = 3</a:t>
            </a:r>
            <a:endParaRPr lang="en-US" sz="3200" b="1" dirty="0">
              <a:effectLst>
                <a:outerShdw blurRad="38100" dist="38100" dir="2700000" algn="tl">
                  <a:srgbClr val="000000">
                    <a:alpha val="43137"/>
                  </a:srgbClr>
                </a:outerShdw>
              </a:effectLst>
              <a:latin typeface="Consolas" panose="020B0609020204030204" pitchFamily="49" charset="0"/>
              <a:cs typeface="Courier New" panose="02070309020205020404" pitchFamily="49" charset="0"/>
            </a:endParaRPr>
          </a:p>
        </p:txBody>
      </p:sp>
      <p:sp>
        <p:nvSpPr>
          <p:cNvPr id="45" name="object 3">
            <a:extLst>
              <a:ext uri="{FF2B5EF4-FFF2-40B4-BE49-F238E27FC236}">
                <a16:creationId xmlns:a16="http://schemas.microsoft.com/office/drawing/2014/main" id="{DFC1BE39-4B4F-47ED-941B-3BB255259ED3}"/>
              </a:ext>
            </a:extLst>
          </p:cNvPr>
          <p:cNvSpPr txBox="1">
            <a:spLocks/>
          </p:cNvSpPr>
          <p:nvPr/>
        </p:nvSpPr>
        <p:spPr bwMode="auto">
          <a:xfrm>
            <a:off x="272202" y="5023638"/>
            <a:ext cx="6533951" cy="465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33972" rIns="0" bIns="0" numCol="1" rtlCol="0" anchor="t" anchorCtr="0" compatLnSpc="1">
            <a:prstTxWarp prst="textNoShape">
              <a:avLst/>
            </a:prstTxWarp>
            <a:spAutoFit/>
          </a:bodyPr>
          <a:lstStyle>
            <a:lvl1pPr algn="ctr" rtl="0" eaLnBrk="0" fontAlgn="base" hangingPunct="0">
              <a:spcBef>
                <a:spcPct val="0"/>
              </a:spcBef>
              <a:spcAft>
                <a:spcPct val="0"/>
              </a:spcAft>
              <a:defRPr sz="3567" b="1" i="0">
                <a:solidFill>
                  <a:schemeClr val="tx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a:lvl2pPr algn="ctr" rtl="0" eaLnBrk="0" fontAlgn="base" hangingPunct="0">
              <a:spcBef>
                <a:spcPct val="0"/>
              </a:spcBef>
              <a:spcAft>
                <a:spcPct val="0"/>
              </a:spcAft>
              <a:defRPr>
                <a:solidFill>
                  <a:schemeClr val="tx2"/>
                </a:solidFill>
                <a:latin typeface="Calibri" panose="020F0502020204030204" pitchFamily="34" charset="0"/>
              </a:defRPr>
            </a:lvl2pPr>
            <a:lvl3pPr algn="ctr" rtl="0" eaLnBrk="0" fontAlgn="base" hangingPunct="0">
              <a:spcBef>
                <a:spcPct val="0"/>
              </a:spcBef>
              <a:spcAft>
                <a:spcPct val="0"/>
              </a:spcAft>
              <a:defRPr>
                <a:solidFill>
                  <a:schemeClr val="tx2"/>
                </a:solidFill>
                <a:latin typeface="Calibri" panose="020F0502020204030204" pitchFamily="34" charset="0"/>
              </a:defRPr>
            </a:lvl3pPr>
            <a:lvl4pPr algn="ctr" rtl="0" eaLnBrk="0" fontAlgn="base" hangingPunct="0">
              <a:spcBef>
                <a:spcPct val="0"/>
              </a:spcBef>
              <a:spcAft>
                <a:spcPct val="0"/>
              </a:spcAft>
              <a:defRPr>
                <a:solidFill>
                  <a:schemeClr val="tx2"/>
                </a:solidFill>
                <a:latin typeface="Calibri" panose="020F0502020204030204" pitchFamily="34" charset="0"/>
              </a:defRPr>
            </a:lvl4pPr>
            <a:lvl5pPr algn="ctr" rtl="0" eaLnBrk="0" fontAlgn="base" hangingPunct="0">
              <a:spcBef>
                <a:spcPct val="0"/>
              </a:spcBef>
              <a:spcAft>
                <a:spcPct val="0"/>
              </a:spcAft>
              <a:defRPr>
                <a:solidFill>
                  <a:schemeClr val="tx2"/>
                </a:solidFill>
                <a:latin typeface="Calibri" panose="020F0502020204030204" pitchFamily="34" charset="0"/>
              </a:defRPr>
            </a:lvl5pPr>
            <a:lvl6pPr marL="905896" algn="ctr" rtl="0" eaLnBrk="0" fontAlgn="base" hangingPunct="0">
              <a:spcBef>
                <a:spcPct val="0"/>
              </a:spcBef>
              <a:spcAft>
                <a:spcPct val="0"/>
              </a:spcAft>
              <a:defRPr>
                <a:solidFill>
                  <a:schemeClr val="tx2"/>
                </a:solidFill>
                <a:latin typeface="Calibri" panose="020F0502020204030204" pitchFamily="34" charset="0"/>
              </a:defRPr>
            </a:lvl6pPr>
            <a:lvl7pPr marL="1811792" algn="ctr" rtl="0" eaLnBrk="0" fontAlgn="base" hangingPunct="0">
              <a:spcBef>
                <a:spcPct val="0"/>
              </a:spcBef>
              <a:spcAft>
                <a:spcPct val="0"/>
              </a:spcAft>
              <a:defRPr>
                <a:solidFill>
                  <a:schemeClr val="tx2"/>
                </a:solidFill>
                <a:latin typeface="Calibri" panose="020F0502020204030204" pitchFamily="34" charset="0"/>
              </a:defRPr>
            </a:lvl7pPr>
            <a:lvl8pPr marL="2717688" algn="ctr" rtl="0" eaLnBrk="0" fontAlgn="base" hangingPunct="0">
              <a:spcBef>
                <a:spcPct val="0"/>
              </a:spcBef>
              <a:spcAft>
                <a:spcPct val="0"/>
              </a:spcAft>
              <a:defRPr>
                <a:solidFill>
                  <a:schemeClr val="tx2"/>
                </a:solidFill>
                <a:latin typeface="Calibri" panose="020F0502020204030204" pitchFamily="34" charset="0"/>
              </a:defRPr>
            </a:lvl8pPr>
            <a:lvl9pPr marL="3623584" algn="ctr" rtl="0" eaLnBrk="0" fontAlgn="base" hangingPunct="0">
              <a:spcBef>
                <a:spcPct val="0"/>
              </a:spcBef>
              <a:spcAft>
                <a:spcPct val="0"/>
              </a:spcAft>
              <a:defRPr>
                <a:solidFill>
                  <a:schemeClr val="tx2"/>
                </a:solidFill>
                <a:latin typeface="Calibri" panose="020F0502020204030204" pitchFamily="34" charset="0"/>
              </a:defRPr>
            </a:lvl9pPr>
          </a:lstStyle>
          <a:p>
            <a:pPr marL="25164" algn="l" eaLnBrk="1" fontAlgn="auto" hangingPunct="1">
              <a:spcBef>
                <a:spcPts val="267"/>
              </a:spcBef>
              <a:spcAft>
                <a:spcPts val="0"/>
              </a:spcAft>
              <a:defRPr/>
            </a:pPr>
            <a:r>
              <a:rPr lang="en-CA" sz="2800" kern="0" dirty="0"/>
              <a:t>For normal operation: </a:t>
            </a:r>
            <a:r>
              <a:rPr lang="en-CA" sz="2800" b="1" dirty="0">
                <a:solidFill>
                  <a:srgbClr val="0F06BA"/>
                </a:solidFill>
                <a:effectLst>
                  <a:outerShdw blurRad="38100" dist="38100" dir="2700000" algn="tl">
                    <a:srgbClr val="000000">
                      <a:alpha val="43137"/>
                    </a:srgbClr>
                  </a:outerShdw>
                </a:effectLst>
                <a:latin typeface="Consolas" panose="020B0609020204030204" pitchFamily="49" charset="0"/>
                <a:cs typeface="Courier New" panose="02070309020205020404" pitchFamily="49" charset="0"/>
              </a:rPr>
              <a:t>c</a:t>
            </a:r>
            <a:r>
              <a:rPr lang="en-CA" sz="2800" b="1" baseline="-25000" dirty="0">
                <a:solidFill>
                  <a:srgbClr val="0F06BA"/>
                </a:solidFill>
                <a:effectLst>
                  <a:outerShdw blurRad="38100" dist="38100" dir="2700000" algn="tl">
                    <a:srgbClr val="000000">
                      <a:alpha val="43137"/>
                    </a:srgbClr>
                  </a:outerShdw>
                </a:effectLst>
                <a:latin typeface="Consolas" panose="020B0609020204030204" pitchFamily="49" charset="0"/>
                <a:cs typeface="Courier New" panose="02070309020205020404" pitchFamily="49" charset="0"/>
              </a:rPr>
              <a:t>i</a:t>
            </a:r>
            <a:r>
              <a:rPr lang="en-CA" sz="2800" b="1" dirty="0">
                <a:solidFill>
                  <a:srgbClr val="0F06BA"/>
                </a:solidFill>
                <a:effectLst>
                  <a:outerShdw blurRad="38100" dist="38100" dir="2700000" algn="tl">
                    <a:srgbClr val="000000">
                      <a:alpha val="43137"/>
                    </a:srgbClr>
                  </a:outerShdw>
                </a:effectLst>
                <a:latin typeface="Consolas" panose="020B0609020204030204" pitchFamily="49" charset="0"/>
                <a:cs typeface="Courier New" panose="02070309020205020404" pitchFamily="49" charset="0"/>
              </a:rPr>
              <a:t> = 1</a:t>
            </a:r>
            <a:endParaRPr lang="en-US" sz="2800" b="1" dirty="0">
              <a:solidFill>
                <a:srgbClr val="0F06BA"/>
              </a:solidFill>
              <a:effectLst>
                <a:outerShdw blurRad="38100" dist="38100" dir="2700000" algn="tl">
                  <a:srgbClr val="000000">
                    <a:alpha val="43137"/>
                  </a:srgbClr>
                </a:outerShdw>
              </a:effectLst>
              <a:latin typeface="Consolas" panose="020B0609020204030204" pitchFamily="49" charset="0"/>
              <a:cs typeface="Courier New" panose="02070309020205020404" pitchFamily="49" charset="0"/>
            </a:endParaRPr>
          </a:p>
        </p:txBody>
      </p:sp>
      <p:sp>
        <p:nvSpPr>
          <p:cNvPr id="46" name="TextBox 45">
            <a:extLst>
              <a:ext uri="{FF2B5EF4-FFF2-40B4-BE49-F238E27FC236}">
                <a16:creationId xmlns:a16="http://schemas.microsoft.com/office/drawing/2014/main" id="{BA740D14-E203-4A3C-894A-5A071C666CD9}"/>
              </a:ext>
            </a:extLst>
          </p:cNvPr>
          <p:cNvSpPr txBox="1"/>
          <p:nvPr/>
        </p:nvSpPr>
        <p:spPr>
          <a:xfrm>
            <a:off x="5673168" y="5918795"/>
            <a:ext cx="2612992" cy="769441"/>
          </a:xfrm>
          <a:prstGeom prst="rect">
            <a:avLst/>
          </a:prstGeom>
          <a:noFill/>
        </p:spPr>
        <p:txBody>
          <a:bodyPr wrap="square">
            <a:spAutoFit/>
          </a:bodyPr>
          <a:lstStyle/>
          <a:p>
            <a:r>
              <a:rPr lang="en-CA" sz="4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CA" sz="4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CA"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3</a:t>
            </a:r>
            <a:endPar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6C27B107-DDCE-4EA7-9F2C-B28ACC6F94AC}"/>
              </a:ext>
            </a:extLst>
          </p:cNvPr>
          <p:cNvSpPr txBox="1"/>
          <p:nvPr/>
        </p:nvSpPr>
        <p:spPr>
          <a:xfrm>
            <a:off x="5185039" y="4305838"/>
            <a:ext cx="2103942" cy="646331"/>
          </a:xfrm>
          <a:prstGeom prst="rect">
            <a:avLst/>
          </a:prstGeom>
          <a:solidFill>
            <a:schemeClr val="bg1"/>
          </a:solidFill>
          <a:ln>
            <a:solidFill>
              <a:schemeClr val="tx1"/>
            </a:solidFill>
          </a:ln>
        </p:spPr>
        <p:txBody>
          <a:bodyPr wrap="square">
            <a:spAutoFit/>
          </a:bodyPr>
          <a:lstStyle/>
          <a:p>
            <a:r>
              <a:rPr lang="en-CA" sz="3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CA" sz="36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CA"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c</a:t>
            </a:r>
            <a:r>
              <a:rPr lang="en-CA" sz="36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CA"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+ 2</a:t>
            </a:r>
            <a:endPar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9887345"/>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6" grpId="0" animBg="1"/>
      <p:bldP spid="40" grpId="0" animBg="1"/>
      <p:bldP spid="41" grpId="0"/>
      <p:bldP spid="43" grpId="0"/>
      <p:bldP spid="45" grpId="0"/>
      <p:bldP spid="46" grpId="0"/>
      <p:bldP spid="3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2">
            <a:extLst>
              <a:ext uri="{FF2B5EF4-FFF2-40B4-BE49-F238E27FC236}">
                <a16:creationId xmlns:a16="http://schemas.microsoft.com/office/drawing/2014/main" id="{152280EE-36BD-4743-B29E-26F22AB3AE9B}"/>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851A3E02-08EF-41A2-9C4A-583960943580}"/>
              </a:ext>
            </a:extLst>
          </p:cNvPr>
          <p:cNvSpPr txBox="1">
            <a:spLocks noGrp="1"/>
          </p:cNvSpPr>
          <p:nvPr>
            <p:ph type="title"/>
          </p:nvPr>
        </p:nvSpPr>
        <p:spPr>
          <a:xfrm>
            <a:off x="40893" y="38140"/>
            <a:ext cx="8779120" cy="583237"/>
          </a:xfrm>
        </p:spPr>
        <p:txBody>
          <a:bodyPr vert="horz" wrap="square" lIns="0" tIns="33972" rIns="0" bIns="0" numCol="1" rtlCol="0" anchor="t" anchorCtr="0" compatLnSpc="1">
            <a:prstTxWarp prst="textNoShape">
              <a:avLst/>
            </a:prstTxWarp>
            <a:spAutoFit/>
          </a:bodyPr>
          <a:lstStyle/>
          <a:p>
            <a:pPr marL="25164" algn="l" eaLnBrk="1" fontAlgn="auto" hangingPunct="1">
              <a:spcBef>
                <a:spcPts val="267"/>
              </a:spcBef>
              <a:spcAft>
                <a:spcPts val="0"/>
              </a:spcAft>
              <a:defRPr/>
            </a:pPr>
            <a:r>
              <a:rPr lang="en-CA" sz="3600" dirty="0"/>
              <a:t>Potential</a:t>
            </a:r>
            <a:r>
              <a:rPr lang="en-US" dirty="0"/>
              <a:t> Method: Table doubling</a:t>
            </a:r>
            <a:endParaRPr spc="20" dirty="0"/>
          </a:p>
        </p:txBody>
      </p:sp>
      <p:sp>
        <p:nvSpPr>
          <p:cNvPr id="11" name="TextBox 10">
            <a:extLst>
              <a:ext uri="{FF2B5EF4-FFF2-40B4-BE49-F238E27FC236}">
                <a16:creationId xmlns:a16="http://schemas.microsoft.com/office/drawing/2014/main" id="{2B1167EF-A56A-41DD-BD00-437B7C0F63D6}"/>
              </a:ext>
            </a:extLst>
          </p:cNvPr>
          <p:cNvSpPr txBox="1"/>
          <p:nvPr/>
        </p:nvSpPr>
        <p:spPr>
          <a:xfrm>
            <a:off x="247454" y="918876"/>
            <a:ext cx="2740843" cy="526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33972" rIns="0" bIns="0" numCol="1" rtlCol="0" anchor="t" anchorCtr="0" compatLnSpc="1">
            <a:prstTxWarp prst="textNoShape">
              <a:avLst/>
            </a:prstTxWarp>
            <a:spAutoFit/>
          </a:bodyPr>
          <a:lstStyle>
            <a:lvl1pPr marL="25164" fontAlgn="auto">
              <a:spcBef>
                <a:spcPts val="267"/>
              </a:spcBef>
              <a:spcAft>
                <a:spcPts val="0"/>
              </a:spcAft>
              <a:defRPr sz="3600" b="1" i="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a:lvl2pPr algn="ctr" eaLnBrk="0" fontAlgn="base" hangingPunct="0">
              <a:spcBef>
                <a:spcPct val="0"/>
              </a:spcBef>
              <a:spcAft>
                <a:spcPct val="0"/>
              </a:spcAft>
              <a:defRPr>
                <a:solidFill>
                  <a:schemeClr val="tx2"/>
                </a:solidFill>
                <a:latin typeface="Calibri" panose="020F0502020204030204" pitchFamily="34" charset="0"/>
              </a:defRPr>
            </a:lvl2pPr>
            <a:lvl3pPr algn="ctr" eaLnBrk="0" fontAlgn="base" hangingPunct="0">
              <a:spcBef>
                <a:spcPct val="0"/>
              </a:spcBef>
              <a:spcAft>
                <a:spcPct val="0"/>
              </a:spcAft>
              <a:defRPr>
                <a:solidFill>
                  <a:schemeClr val="tx2"/>
                </a:solidFill>
                <a:latin typeface="Calibri" panose="020F0502020204030204" pitchFamily="34" charset="0"/>
              </a:defRPr>
            </a:lvl3pPr>
            <a:lvl4pPr algn="ctr" eaLnBrk="0" fontAlgn="base" hangingPunct="0">
              <a:spcBef>
                <a:spcPct val="0"/>
              </a:spcBef>
              <a:spcAft>
                <a:spcPct val="0"/>
              </a:spcAft>
              <a:defRPr>
                <a:solidFill>
                  <a:schemeClr val="tx2"/>
                </a:solidFill>
                <a:latin typeface="Calibri" panose="020F0502020204030204" pitchFamily="34" charset="0"/>
              </a:defRPr>
            </a:lvl4pPr>
            <a:lvl5pPr algn="ctr" eaLnBrk="0" fontAlgn="base" hangingPunct="0">
              <a:spcBef>
                <a:spcPct val="0"/>
              </a:spcBef>
              <a:spcAft>
                <a:spcPct val="0"/>
              </a:spcAft>
              <a:defRPr>
                <a:solidFill>
                  <a:schemeClr val="tx2"/>
                </a:solidFill>
                <a:latin typeface="Calibri" panose="020F0502020204030204" pitchFamily="34" charset="0"/>
              </a:defRPr>
            </a:lvl5pPr>
            <a:lvl6pPr marL="905896" algn="ctr" eaLnBrk="0" fontAlgn="base" hangingPunct="0">
              <a:spcBef>
                <a:spcPct val="0"/>
              </a:spcBef>
              <a:spcAft>
                <a:spcPct val="0"/>
              </a:spcAft>
              <a:defRPr>
                <a:solidFill>
                  <a:schemeClr val="tx2"/>
                </a:solidFill>
                <a:latin typeface="Calibri" panose="020F0502020204030204" pitchFamily="34" charset="0"/>
              </a:defRPr>
            </a:lvl6pPr>
            <a:lvl7pPr marL="1811792" algn="ctr" eaLnBrk="0" fontAlgn="base" hangingPunct="0">
              <a:spcBef>
                <a:spcPct val="0"/>
              </a:spcBef>
              <a:spcAft>
                <a:spcPct val="0"/>
              </a:spcAft>
              <a:defRPr>
                <a:solidFill>
                  <a:schemeClr val="tx2"/>
                </a:solidFill>
                <a:latin typeface="Calibri" panose="020F0502020204030204" pitchFamily="34" charset="0"/>
              </a:defRPr>
            </a:lvl7pPr>
            <a:lvl8pPr marL="2717688" algn="ctr" eaLnBrk="0" fontAlgn="base" hangingPunct="0">
              <a:spcBef>
                <a:spcPct val="0"/>
              </a:spcBef>
              <a:spcAft>
                <a:spcPct val="0"/>
              </a:spcAft>
              <a:defRPr>
                <a:solidFill>
                  <a:schemeClr val="tx2"/>
                </a:solidFill>
                <a:latin typeface="Calibri" panose="020F0502020204030204" pitchFamily="34" charset="0"/>
              </a:defRPr>
            </a:lvl8pPr>
            <a:lvl9pPr marL="3623584" algn="ctr" eaLnBrk="0" fontAlgn="base" hangingPunct="0">
              <a:spcBef>
                <a:spcPct val="0"/>
              </a:spcBef>
              <a:spcAft>
                <a:spcPct val="0"/>
              </a:spcAft>
              <a:defRPr>
                <a:solidFill>
                  <a:schemeClr val="tx2"/>
                </a:solidFill>
                <a:latin typeface="Calibri" panose="020F0502020204030204" pitchFamily="34" charset="0"/>
              </a:defRPr>
            </a:lvl9pPr>
          </a:lstStyle>
          <a:p>
            <a:r>
              <a:rPr lang="en-CA" sz="3200" dirty="0">
                <a:solidFill>
                  <a:srgbClr val="0F06BA"/>
                </a:solidFill>
              </a:rPr>
              <a:t>Φ = 2n – size</a:t>
            </a:r>
            <a:endParaRPr lang="en-US" sz="3200" dirty="0">
              <a:solidFill>
                <a:srgbClr val="0F06BA"/>
              </a:solidFill>
            </a:endParaRPr>
          </a:p>
        </p:txBody>
      </p:sp>
      <p:sp>
        <p:nvSpPr>
          <p:cNvPr id="56" name="TextBox 55">
            <a:extLst>
              <a:ext uri="{FF2B5EF4-FFF2-40B4-BE49-F238E27FC236}">
                <a16:creationId xmlns:a16="http://schemas.microsoft.com/office/drawing/2014/main" id="{8A616F0B-D542-404A-B0F8-C7DB93CA950D}"/>
              </a:ext>
            </a:extLst>
          </p:cNvPr>
          <p:cNvSpPr txBox="1"/>
          <p:nvPr/>
        </p:nvSpPr>
        <p:spPr>
          <a:xfrm>
            <a:off x="4128352" y="910594"/>
            <a:ext cx="4324546" cy="526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33972" rIns="0" bIns="0" numCol="1" rtlCol="0" anchor="t" anchorCtr="0" compatLnSpc="1">
            <a:prstTxWarp prst="textNoShape">
              <a:avLst/>
            </a:prstTxWarp>
            <a:spAutoFit/>
          </a:bodyPr>
          <a:lstStyle>
            <a:lvl1pPr marL="25164" fontAlgn="auto">
              <a:spcBef>
                <a:spcPts val="267"/>
              </a:spcBef>
              <a:spcAft>
                <a:spcPts val="0"/>
              </a:spcAft>
              <a:defRPr sz="3600" b="1" i="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a:lvl2pPr algn="ctr" eaLnBrk="0" fontAlgn="base" hangingPunct="0">
              <a:spcBef>
                <a:spcPct val="0"/>
              </a:spcBef>
              <a:spcAft>
                <a:spcPct val="0"/>
              </a:spcAft>
              <a:defRPr>
                <a:solidFill>
                  <a:schemeClr val="tx2"/>
                </a:solidFill>
                <a:latin typeface="Calibri" panose="020F0502020204030204" pitchFamily="34" charset="0"/>
              </a:defRPr>
            </a:lvl2pPr>
            <a:lvl3pPr algn="ctr" eaLnBrk="0" fontAlgn="base" hangingPunct="0">
              <a:spcBef>
                <a:spcPct val="0"/>
              </a:spcBef>
              <a:spcAft>
                <a:spcPct val="0"/>
              </a:spcAft>
              <a:defRPr>
                <a:solidFill>
                  <a:schemeClr val="tx2"/>
                </a:solidFill>
                <a:latin typeface="Calibri" panose="020F0502020204030204" pitchFamily="34" charset="0"/>
              </a:defRPr>
            </a:lvl3pPr>
            <a:lvl4pPr algn="ctr" eaLnBrk="0" fontAlgn="base" hangingPunct="0">
              <a:spcBef>
                <a:spcPct val="0"/>
              </a:spcBef>
              <a:spcAft>
                <a:spcPct val="0"/>
              </a:spcAft>
              <a:defRPr>
                <a:solidFill>
                  <a:schemeClr val="tx2"/>
                </a:solidFill>
                <a:latin typeface="Calibri" panose="020F0502020204030204" pitchFamily="34" charset="0"/>
              </a:defRPr>
            </a:lvl4pPr>
            <a:lvl5pPr algn="ctr" eaLnBrk="0" fontAlgn="base" hangingPunct="0">
              <a:spcBef>
                <a:spcPct val="0"/>
              </a:spcBef>
              <a:spcAft>
                <a:spcPct val="0"/>
              </a:spcAft>
              <a:defRPr>
                <a:solidFill>
                  <a:schemeClr val="tx2"/>
                </a:solidFill>
                <a:latin typeface="Calibri" panose="020F0502020204030204" pitchFamily="34" charset="0"/>
              </a:defRPr>
            </a:lvl5pPr>
            <a:lvl6pPr marL="905896" algn="ctr" eaLnBrk="0" fontAlgn="base" hangingPunct="0">
              <a:spcBef>
                <a:spcPct val="0"/>
              </a:spcBef>
              <a:spcAft>
                <a:spcPct val="0"/>
              </a:spcAft>
              <a:defRPr>
                <a:solidFill>
                  <a:schemeClr val="tx2"/>
                </a:solidFill>
                <a:latin typeface="Calibri" panose="020F0502020204030204" pitchFamily="34" charset="0"/>
              </a:defRPr>
            </a:lvl6pPr>
            <a:lvl7pPr marL="1811792" algn="ctr" eaLnBrk="0" fontAlgn="base" hangingPunct="0">
              <a:spcBef>
                <a:spcPct val="0"/>
              </a:spcBef>
              <a:spcAft>
                <a:spcPct val="0"/>
              </a:spcAft>
              <a:defRPr>
                <a:solidFill>
                  <a:schemeClr val="tx2"/>
                </a:solidFill>
                <a:latin typeface="Calibri" panose="020F0502020204030204" pitchFamily="34" charset="0"/>
              </a:defRPr>
            </a:lvl7pPr>
            <a:lvl8pPr marL="2717688" algn="ctr" eaLnBrk="0" fontAlgn="base" hangingPunct="0">
              <a:spcBef>
                <a:spcPct val="0"/>
              </a:spcBef>
              <a:spcAft>
                <a:spcPct val="0"/>
              </a:spcAft>
              <a:defRPr>
                <a:solidFill>
                  <a:schemeClr val="tx2"/>
                </a:solidFill>
                <a:latin typeface="Calibri" panose="020F0502020204030204" pitchFamily="34" charset="0"/>
              </a:defRPr>
            </a:lvl8pPr>
            <a:lvl9pPr marL="3623584" algn="ctr" eaLnBrk="0" fontAlgn="base" hangingPunct="0">
              <a:spcBef>
                <a:spcPct val="0"/>
              </a:spcBef>
              <a:spcAft>
                <a:spcPct val="0"/>
              </a:spcAft>
              <a:defRPr>
                <a:solidFill>
                  <a:schemeClr val="tx2"/>
                </a:solidFill>
                <a:latin typeface="Calibri" panose="020F0502020204030204" pitchFamily="34" charset="0"/>
              </a:defRPr>
            </a:lvl9pPr>
          </a:lstStyle>
          <a:p>
            <a:r>
              <a:rPr lang="en-CA" sz="3200" i="1" dirty="0">
                <a:solidFill>
                  <a:srgbClr val="0F06BA"/>
                </a:solidFill>
              </a:rPr>
              <a:t>h</a:t>
            </a:r>
            <a:r>
              <a:rPr lang="en-CA" sz="3200" baseline="-25000" dirty="0">
                <a:solidFill>
                  <a:srgbClr val="0F06BA"/>
                </a:solidFill>
              </a:rPr>
              <a:t>i</a:t>
            </a:r>
            <a:r>
              <a:rPr lang="en-CA" sz="3200" dirty="0">
                <a:solidFill>
                  <a:srgbClr val="0F06BA"/>
                </a:solidFill>
              </a:rPr>
              <a:t> = </a:t>
            </a:r>
            <a:r>
              <a:rPr lang="en-CA" sz="3200" i="1" dirty="0">
                <a:solidFill>
                  <a:srgbClr val="0F06BA"/>
                </a:solidFill>
              </a:rPr>
              <a:t>c</a:t>
            </a:r>
            <a:r>
              <a:rPr lang="en-CA" sz="3200" baseline="-25000" dirty="0">
                <a:solidFill>
                  <a:srgbClr val="0F06BA"/>
                </a:solidFill>
              </a:rPr>
              <a:t>i</a:t>
            </a:r>
            <a:r>
              <a:rPr lang="en-CA" sz="3200" dirty="0">
                <a:solidFill>
                  <a:srgbClr val="0F06BA"/>
                </a:solidFill>
              </a:rPr>
              <a:t> + Φ(</a:t>
            </a:r>
            <a:r>
              <a:rPr lang="en-CA" sz="3200" i="1" dirty="0">
                <a:solidFill>
                  <a:srgbClr val="0F06BA"/>
                </a:solidFill>
              </a:rPr>
              <a:t>h</a:t>
            </a:r>
            <a:r>
              <a:rPr lang="en-CA" sz="3200" baseline="-25000" dirty="0">
                <a:solidFill>
                  <a:srgbClr val="0F06BA"/>
                </a:solidFill>
              </a:rPr>
              <a:t>i</a:t>
            </a:r>
            <a:r>
              <a:rPr lang="en-CA" sz="3200" dirty="0">
                <a:solidFill>
                  <a:srgbClr val="0F06BA"/>
                </a:solidFill>
              </a:rPr>
              <a:t>) – Φ(</a:t>
            </a:r>
            <a:r>
              <a:rPr lang="en-CA" sz="3200" i="1" dirty="0">
                <a:solidFill>
                  <a:srgbClr val="0F06BA"/>
                </a:solidFill>
              </a:rPr>
              <a:t>h</a:t>
            </a:r>
            <a:r>
              <a:rPr lang="en-CA" sz="3200" baseline="-25000" dirty="0">
                <a:solidFill>
                  <a:srgbClr val="0F06BA"/>
                </a:solidFill>
              </a:rPr>
              <a:t>i-1</a:t>
            </a:r>
            <a:r>
              <a:rPr lang="en-CA" sz="3200" dirty="0">
                <a:solidFill>
                  <a:srgbClr val="0F06BA"/>
                </a:solidFill>
              </a:rPr>
              <a:t>) </a:t>
            </a:r>
            <a:endParaRPr lang="en-US" sz="3200" dirty="0">
              <a:solidFill>
                <a:srgbClr val="0F06BA"/>
              </a:solidFill>
            </a:endParaRPr>
          </a:p>
        </p:txBody>
      </p:sp>
      <p:sp>
        <p:nvSpPr>
          <p:cNvPr id="24" name="TextBox 23">
            <a:extLst>
              <a:ext uri="{FF2B5EF4-FFF2-40B4-BE49-F238E27FC236}">
                <a16:creationId xmlns:a16="http://schemas.microsoft.com/office/drawing/2014/main" id="{B94FFF73-0E0F-446C-B6C3-ABD81A8571DC}"/>
              </a:ext>
            </a:extLst>
          </p:cNvPr>
          <p:cNvSpPr txBox="1"/>
          <p:nvPr/>
        </p:nvSpPr>
        <p:spPr>
          <a:xfrm>
            <a:off x="272202" y="3053221"/>
            <a:ext cx="7712301" cy="523220"/>
          </a:xfrm>
          <a:prstGeom prst="rect">
            <a:avLst/>
          </a:prstGeom>
          <a:noFill/>
        </p:spPr>
        <p:txBody>
          <a:bodyPr wrap="square">
            <a:spAutoFit/>
          </a:bodyPr>
          <a:lstStyle/>
          <a:p>
            <a:r>
              <a:rPr lang="en-CA" sz="2800" b="1" i="1" dirty="0">
                <a:latin typeface="Times New Roman" panose="02020603050405020304" pitchFamily="18" charset="0"/>
                <a:cs typeface="Times New Roman" panose="02020603050405020304" pitchFamily="18" charset="0"/>
              </a:rPr>
              <a:t>h</a:t>
            </a:r>
            <a:r>
              <a:rPr lang="en-CA" sz="2800" b="1" baseline="-25000" dirty="0">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 (</a:t>
            </a:r>
            <a:r>
              <a:rPr lang="en-CA" sz="2800" b="1" dirty="0" err="1">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+ 1) + 2i – </a:t>
            </a:r>
            <a:r>
              <a:rPr lang="en-CA" sz="2800" b="1" dirty="0">
                <a:solidFill>
                  <a:srgbClr val="FF0000"/>
                </a:solidFill>
                <a:latin typeface="Times New Roman" panose="02020603050405020304" pitchFamily="18" charset="0"/>
                <a:cs typeface="Times New Roman" panose="02020603050405020304" pitchFamily="18" charset="0"/>
              </a:rPr>
              <a:t>2i</a:t>
            </a:r>
            <a:r>
              <a:rPr lang="en-CA" sz="2800" b="1" dirty="0">
                <a:latin typeface="Times New Roman" panose="02020603050405020304" pitchFamily="18" charset="0"/>
                <a:cs typeface="Times New Roman" panose="02020603050405020304" pitchFamily="18" charset="0"/>
              </a:rPr>
              <a:t> – (2(i-1) – </a:t>
            </a:r>
            <a:r>
              <a:rPr lang="en-CA" sz="2800" b="1" dirty="0" err="1">
                <a:solidFill>
                  <a:srgbClr val="FF0000"/>
                </a:solidFill>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3F8BC115-9619-4E83-AF22-726C82F94724}"/>
              </a:ext>
            </a:extLst>
          </p:cNvPr>
          <p:cNvSpPr txBox="1"/>
          <p:nvPr/>
        </p:nvSpPr>
        <p:spPr>
          <a:xfrm>
            <a:off x="4570429" y="1682236"/>
            <a:ext cx="2791365" cy="584775"/>
          </a:xfrm>
          <a:prstGeom prst="rect">
            <a:avLst/>
          </a:prstGeom>
          <a:noFill/>
        </p:spPr>
        <p:txBody>
          <a:bodyPr wrap="square">
            <a:spAutoFit/>
          </a:bodyPr>
          <a:lstStyle/>
          <a:p>
            <a:r>
              <a:rPr lang="en-CA" sz="3200" b="1" dirty="0">
                <a:solidFill>
                  <a:srgbClr val="0F06BA"/>
                </a:solidFill>
                <a:effectLst>
                  <a:outerShdw blurRad="38100" dist="38100" dir="2700000" algn="tl">
                    <a:srgbClr val="000000">
                      <a:alpha val="43137"/>
                    </a:srgbClr>
                  </a:outerShdw>
                </a:effectLst>
                <a:latin typeface="Consolas" panose="020B0609020204030204" pitchFamily="49" charset="0"/>
                <a:cs typeface="Courier New" panose="02070309020205020404" pitchFamily="49" charset="0"/>
              </a:rPr>
              <a:t>c</a:t>
            </a:r>
            <a:r>
              <a:rPr lang="en-CA" sz="3200" b="1" baseline="-25000" dirty="0">
                <a:solidFill>
                  <a:srgbClr val="0F06BA"/>
                </a:solidFill>
                <a:effectLst>
                  <a:outerShdw blurRad="38100" dist="38100" dir="2700000" algn="tl">
                    <a:srgbClr val="000000">
                      <a:alpha val="43137"/>
                    </a:srgbClr>
                  </a:outerShdw>
                </a:effectLst>
                <a:latin typeface="Consolas" panose="020B0609020204030204" pitchFamily="49" charset="0"/>
                <a:cs typeface="Courier New" panose="02070309020205020404" pitchFamily="49" charset="0"/>
              </a:rPr>
              <a:t>i</a:t>
            </a:r>
            <a:r>
              <a:rPr lang="en-CA" sz="3200" b="1" dirty="0">
                <a:solidFill>
                  <a:srgbClr val="0F06BA"/>
                </a:solidFill>
                <a:effectLst>
                  <a:outerShdw blurRad="38100" dist="38100" dir="2700000" algn="tl">
                    <a:srgbClr val="000000">
                      <a:alpha val="43137"/>
                    </a:srgbClr>
                  </a:outerShdw>
                </a:effectLst>
                <a:latin typeface="Consolas" panose="020B0609020204030204" pitchFamily="49" charset="0"/>
                <a:cs typeface="Courier New" panose="02070309020205020404" pitchFamily="49" charset="0"/>
              </a:rPr>
              <a:t> = 1 + </a:t>
            </a:r>
            <a:r>
              <a:rPr lang="en-CA" sz="3200" b="1" dirty="0" err="1">
                <a:solidFill>
                  <a:srgbClr val="0F06BA"/>
                </a:solidFill>
                <a:effectLst>
                  <a:outerShdw blurRad="38100" dist="38100" dir="2700000" algn="tl">
                    <a:srgbClr val="000000">
                      <a:alpha val="43137"/>
                    </a:srgbClr>
                  </a:outerShdw>
                </a:effectLst>
                <a:latin typeface="Consolas" panose="020B0609020204030204" pitchFamily="49" charset="0"/>
                <a:cs typeface="Courier New" panose="02070309020205020404" pitchFamily="49" charset="0"/>
              </a:rPr>
              <a:t>i</a:t>
            </a:r>
            <a:endParaRPr lang="en-US" sz="3200" b="1" dirty="0">
              <a:solidFill>
                <a:srgbClr val="0F06BA"/>
              </a:solidFill>
              <a:effectLst>
                <a:outerShdw blurRad="38100" dist="38100" dir="2700000" algn="tl">
                  <a:srgbClr val="000000">
                    <a:alpha val="43137"/>
                  </a:srgbClr>
                </a:outerShdw>
              </a:effectLst>
              <a:latin typeface="Consolas" panose="020B0609020204030204" pitchFamily="49" charset="0"/>
              <a:cs typeface="Courier New" panose="02070309020205020404" pitchFamily="49" charset="0"/>
            </a:endParaRPr>
          </a:p>
        </p:txBody>
      </p:sp>
      <p:sp>
        <p:nvSpPr>
          <p:cNvPr id="37" name="object 3">
            <a:extLst>
              <a:ext uri="{FF2B5EF4-FFF2-40B4-BE49-F238E27FC236}">
                <a16:creationId xmlns:a16="http://schemas.microsoft.com/office/drawing/2014/main" id="{FE92A417-34BA-449F-ABC5-819A4E4546A8}"/>
              </a:ext>
            </a:extLst>
          </p:cNvPr>
          <p:cNvSpPr txBox="1">
            <a:spLocks/>
          </p:cNvSpPr>
          <p:nvPr/>
        </p:nvSpPr>
        <p:spPr bwMode="auto">
          <a:xfrm>
            <a:off x="272202" y="1783270"/>
            <a:ext cx="4512639" cy="465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33972" rIns="0" bIns="0" numCol="1" rtlCol="0" anchor="t" anchorCtr="0" compatLnSpc="1">
            <a:prstTxWarp prst="textNoShape">
              <a:avLst/>
            </a:prstTxWarp>
            <a:spAutoFit/>
          </a:bodyPr>
          <a:lstStyle>
            <a:lvl1pPr algn="ctr" rtl="0" eaLnBrk="0" fontAlgn="base" hangingPunct="0">
              <a:spcBef>
                <a:spcPct val="0"/>
              </a:spcBef>
              <a:spcAft>
                <a:spcPct val="0"/>
              </a:spcAft>
              <a:defRPr sz="3567" b="1" i="0">
                <a:solidFill>
                  <a:schemeClr val="tx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a:lvl2pPr algn="ctr" rtl="0" eaLnBrk="0" fontAlgn="base" hangingPunct="0">
              <a:spcBef>
                <a:spcPct val="0"/>
              </a:spcBef>
              <a:spcAft>
                <a:spcPct val="0"/>
              </a:spcAft>
              <a:defRPr>
                <a:solidFill>
                  <a:schemeClr val="tx2"/>
                </a:solidFill>
                <a:latin typeface="Calibri" panose="020F0502020204030204" pitchFamily="34" charset="0"/>
              </a:defRPr>
            </a:lvl2pPr>
            <a:lvl3pPr algn="ctr" rtl="0" eaLnBrk="0" fontAlgn="base" hangingPunct="0">
              <a:spcBef>
                <a:spcPct val="0"/>
              </a:spcBef>
              <a:spcAft>
                <a:spcPct val="0"/>
              </a:spcAft>
              <a:defRPr>
                <a:solidFill>
                  <a:schemeClr val="tx2"/>
                </a:solidFill>
                <a:latin typeface="Calibri" panose="020F0502020204030204" pitchFamily="34" charset="0"/>
              </a:defRPr>
            </a:lvl3pPr>
            <a:lvl4pPr algn="ctr" rtl="0" eaLnBrk="0" fontAlgn="base" hangingPunct="0">
              <a:spcBef>
                <a:spcPct val="0"/>
              </a:spcBef>
              <a:spcAft>
                <a:spcPct val="0"/>
              </a:spcAft>
              <a:defRPr>
                <a:solidFill>
                  <a:schemeClr val="tx2"/>
                </a:solidFill>
                <a:latin typeface="Calibri" panose="020F0502020204030204" pitchFamily="34" charset="0"/>
              </a:defRPr>
            </a:lvl4pPr>
            <a:lvl5pPr algn="ctr" rtl="0" eaLnBrk="0" fontAlgn="base" hangingPunct="0">
              <a:spcBef>
                <a:spcPct val="0"/>
              </a:spcBef>
              <a:spcAft>
                <a:spcPct val="0"/>
              </a:spcAft>
              <a:defRPr>
                <a:solidFill>
                  <a:schemeClr val="tx2"/>
                </a:solidFill>
                <a:latin typeface="Calibri" panose="020F0502020204030204" pitchFamily="34" charset="0"/>
              </a:defRPr>
            </a:lvl5pPr>
            <a:lvl6pPr marL="905896" algn="ctr" rtl="0" eaLnBrk="0" fontAlgn="base" hangingPunct="0">
              <a:spcBef>
                <a:spcPct val="0"/>
              </a:spcBef>
              <a:spcAft>
                <a:spcPct val="0"/>
              </a:spcAft>
              <a:defRPr>
                <a:solidFill>
                  <a:schemeClr val="tx2"/>
                </a:solidFill>
                <a:latin typeface="Calibri" panose="020F0502020204030204" pitchFamily="34" charset="0"/>
              </a:defRPr>
            </a:lvl6pPr>
            <a:lvl7pPr marL="1811792" algn="ctr" rtl="0" eaLnBrk="0" fontAlgn="base" hangingPunct="0">
              <a:spcBef>
                <a:spcPct val="0"/>
              </a:spcBef>
              <a:spcAft>
                <a:spcPct val="0"/>
              </a:spcAft>
              <a:defRPr>
                <a:solidFill>
                  <a:schemeClr val="tx2"/>
                </a:solidFill>
                <a:latin typeface="Calibri" panose="020F0502020204030204" pitchFamily="34" charset="0"/>
              </a:defRPr>
            </a:lvl7pPr>
            <a:lvl8pPr marL="2717688" algn="ctr" rtl="0" eaLnBrk="0" fontAlgn="base" hangingPunct="0">
              <a:spcBef>
                <a:spcPct val="0"/>
              </a:spcBef>
              <a:spcAft>
                <a:spcPct val="0"/>
              </a:spcAft>
              <a:defRPr>
                <a:solidFill>
                  <a:schemeClr val="tx2"/>
                </a:solidFill>
                <a:latin typeface="Calibri" panose="020F0502020204030204" pitchFamily="34" charset="0"/>
              </a:defRPr>
            </a:lvl8pPr>
            <a:lvl9pPr marL="3623584" algn="ctr" rtl="0" eaLnBrk="0" fontAlgn="base" hangingPunct="0">
              <a:spcBef>
                <a:spcPct val="0"/>
              </a:spcBef>
              <a:spcAft>
                <a:spcPct val="0"/>
              </a:spcAft>
              <a:defRPr>
                <a:solidFill>
                  <a:schemeClr val="tx2"/>
                </a:solidFill>
                <a:latin typeface="Calibri" panose="020F0502020204030204" pitchFamily="34" charset="0"/>
              </a:defRPr>
            </a:lvl9pPr>
          </a:lstStyle>
          <a:p>
            <a:pPr marL="25164" algn="l" eaLnBrk="1" fontAlgn="auto" hangingPunct="1">
              <a:spcBef>
                <a:spcPts val="267"/>
              </a:spcBef>
              <a:spcAft>
                <a:spcPts val="0"/>
              </a:spcAft>
              <a:defRPr/>
            </a:pPr>
            <a:r>
              <a:rPr lang="en-CA" sz="2800" kern="0" dirty="0"/>
              <a:t>Case 2:  Table doubling</a:t>
            </a:r>
            <a:endParaRPr lang="en-CA" sz="2800" kern="0" spc="20" dirty="0"/>
          </a:p>
        </p:txBody>
      </p:sp>
      <p:sp>
        <p:nvSpPr>
          <p:cNvPr id="38" name="TextBox 37">
            <a:extLst>
              <a:ext uri="{FF2B5EF4-FFF2-40B4-BE49-F238E27FC236}">
                <a16:creationId xmlns:a16="http://schemas.microsoft.com/office/drawing/2014/main" id="{6C27B107-DDCE-4EA7-9F2C-B28ACC6F94AC}"/>
              </a:ext>
            </a:extLst>
          </p:cNvPr>
          <p:cNvSpPr txBox="1"/>
          <p:nvPr/>
        </p:nvSpPr>
        <p:spPr>
          <a:xfrm>
            <a:off x="5373272" y="6011020"/>
            <a:ext cx="2612992" cy="769441"/>
          </a:xfrm>
          <a:prstGeom prst="rect">
            <a:avLst/>
          </a:prstGeom>
          <a:noFill/>
        </p:spPr>
        <p:txBody>
          <a:bodyPr wrap="square">
            <a:spAutoFit/>
          </a:bodyPr>
          <a:lstStyle/>
          <a:p>
            <a:r>
              <a:rPr lang="en-CA" sz="4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CA" sz="4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CA"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3</a:t>
            </a:r>
            <a:endPar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A3E871C-E3D2-484C-9176-F4584FC70807}"/>
              </a:ext>
            </a:extLst>
          </p:cNvPr>
          <p:cNvSpPr/>
          <p:nvPr/>
        </p:nvSpPr>
        <p:spPr>
          <a:xfrm>
            <a:off x="170921" y="1600218"/>
            <a:ext cx="8649092"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F06BA"/>
              </a:solidFill>
            </a:endParaRPr>
          </a:p>
        </p:txBody>
      </p:sp>
      <p:sp>
        <p:nvSpPr>
          <p:cNvPr id="18" name="TextBox 17">
            <a:extLst>
              <a:ext uri="{FF2B5EF4-FFF2-40B4-BE49-F238E27FC236}">
                <a16:creationId xmlns:a16="http://schemas.microsoft.com/office/drawing/2014/main" id="{0FF65775-5735-4C9D-B4D3-36D52DCFF4E7}"/>
              </a:ext>
            </a:extLst>
          </p:cNvPr>
          <p:cNvSpPr txBox="1"/>
          <p:nvPr/>
        </p:nvSpPr>
        <p:spPr>
          <a:xfrm>
            <a:off x="272202" y="2382964"/>
            <a:ext cx="7712301" cy="523220"/>
          </a:xfrm>
          <a:prstGeom prst="rect">
            <a:avLst/>
          </a:prstGeom>
          <a:noFill/>
        </p:spPr>
        <p:txBody>
          <a:bodyPr wrap="square">
            <a:spAutoFit/>
          </a:bodyPr>
          <a:lstStyle/>
          <a:p>
            <a:r>
              <a:rPr lang="en-CA" sz="2800" b="1" i="1" dirty="0">
                <a:latin typeface="Times New Roman" panose="02020603050405020304" pitchFamily="18" charset="0"/>
                <a:cs typeface="Times New Roman" panose="02020603050405020304" pitchFamily="18" charset="0"/>
              </a:rPr>
              <a:t>h</a:t>
            </a:r>
            <a:r>
              <a:rPr lang="en-CA" sz="2800" b="1" baseline="-25000" dirty="0">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 (</a:t>
            </a:r>
            <a:r>
              <a:rPr lang="en-CA" sz="2800" b="1" dirty="0" err="1">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+ 1) + 2i – </a:t>
            </a:r>
            <a:r>
              <a:rPr lang="en-CA" sz="2800" b="1" dirty="0">
                <a:solidFill>
                  <a:srgbClr val="FF0000"/>
                </a:solidFill>
                <a:latin typeface="Times New Roman" panose="02020603050405020304" pitchFamily="18" charset="0"/>
                <a:cs typeface="Times New Roman" panose="02020603050405020304" pitchFamily="18" charset="0"/>
              </a:rPr>
              <a:t>?</a:t>
            </a:r>
            <a:r>
              <a:rPr lang="en-CA" sz="2800" b="1" dirty="0">
                <a:latin typeface="Times New Roman" panose="02020603050405020304" pitchFamily="18" charset="0"/>
                <a:cs typeface="Times New Roman" panose="02020603050405020304" pitchFamily="18" charset="0"/>
              </a:rPr>
              <a:t> – (2(i-1) – </a:t>
            </a:r>
            <a:r>
              <a:rPr lang="en-CA" sz="2800" b="1" dirty="0">
                <a:solidFill>
                  <a:srgbClr val="FF0000"/>
                </a:solidFill>
                <a:latin typeface="Times New Roman" panose="02020603050405020304" pitchFamily="18" charset="0"/>
                <a:cs typeface="Times New Roman" panose="02020603050405020304" pitchFamily="18" charset="0"/>
              </a:rPr>
              <a:t>?</a:t>
            </a:r>
            <a:r>
              <a:rPr lang="en-CA" sz="2800" b="1" dirty="0">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221AC5E7-AE88-4581-BD8C-340AE10A717A}"/>
              </a:ext>
            </a:extLst>
          </p:cNvPr>
          <p:cNvSpPr txBox="1"/>
          <p:nvPr/>
        </p:nvSpPr>
        <p:spPr>
          <a:xfrm>
            <a:off x="272201" y="4539281"/>
            <a:ext cx="5119931" cy="523220"/>
          </a:xfrm>
          <a:prstGeom prst="rect">
            <a:avLst/>
          </a:prstGeom>
          <a:noFill/>
        </p:spPr>
        <p:txBody>
          <a:bodyPr wrap="square">
            <a:spAutoFit/>
          </a:bodyPr>
          <a:lstStyle/>
          <a:p>
            <a:r>
              <a:rPr lang="en-CA" sz="2800" b="1" i="1" dirty="0">
                <a:latin typeface="Times New Roman" panose="02020603050405020304" pitchFamily="18" charset="0"/>
                <a:cs typeface="Times New Roman" panose="02020603050405020304" pitchFamily="18" charset="0"/>
              </a:rPr>
              <a:t>h</a:t>
            </a:r>
            <a:r>
              <a:rPr lang="en-CA" sz="2800" b="1" baseline="-25000" dirty="0">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 (</a:t>
            </a:r>
            <a:r>
              <a:rPr lang="en-CA" sz="2800" b="1" dirty="0" err="1">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+ 1) – (2i – 2  – </a:t>
            </a:r>
            <a:r>
              <a:rPr lang="en-CA" sz="2800" b="1" dirty="0" err="1">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332A423E-8048-4D55-A21F-D0C5257E4828}"/>
              </a:ext>
            </a:extLst>
          </p:cNvPr>
          <p:cNvSpPr txBox="1"/>
          <p:nvPr/>
        </p:nvSpPr>
        <p:spPr>
          <a:xfrm>
            <a:off x="272202" y="5115855"/>
            <a:ext cx="5119931" cy="523220"/>
          </a:xfrm>
          <a:prstGeom prst="rect">
            <a:avLst/>
          </a:prstGeom>
          <a:noFill/>
        </p:spPr>
        <p:txBody>
          <a:bodyPr wrap="square">
            <a:spAutoFit/>
          </a:bodyPr>
          <a:lstStyle/>
          <a:p>
            <a:r>
              <a:rPr lang="en-CA" sz="2800" b="1" i="1" dirty="0">
                <a:latin typeface="Times New Roman" panose="02020603050405020304" pitchFamily="18" charset="0"/>
                <a:cs typeface="Times New Roman" panose="02020603050405020304" pitchFamily="18" charset="0"/>
              </a:rPr>
              <a:t>h</a:t>
            </a:r>
            <a:r>
              <a:rPr lang="en-CA" sz="2800" b="1" baseline="-25000" dirty="0">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 (</a:t>
            </a:r>
            <a:r>
              <a:rPr lang="en-CA" sz="2800" b="1" dirty="0" err="1">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+1) – (2i – 2 – </a:t>
            </a:r>
            <a:r>
              <a:rPr lang="en-CA" sz="2800" b="1" dirty="0" err="1">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 ) </a:t>
            </a:r>
            <a:endParaRPr lang="en-US" sz="2800" b="1"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94A66595-3D0F-45F0-A474-FF138408AA0C}"/>
              </a:ext>
            </a:extLst>
          </p:cNvPr>
          <p:cNvSpPr/>
          <p:nvPr/>
        </p:nvSpPr>
        <p:spPr>
          <a:xfrm>
            <a:off x="170921" y="3806563"/>
            <a:ext cx="4862992"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6B9FE38F-960E-486C-A376-E97A080477EE}"/>
              </a:ext>
            </a:extLst>
          </p:cNvPr>
          <p:cNvSpPr txBox="1"/>
          <p:nvPr/>
        </p:nvSpPr>
        <p:spPr>
          <a:xfrm>
            <a:off x="272201" y="3902198"/>
            <a:ext cx="5119931" cy="523220"/>
          </a:xfrm>
          <a:prstGeom prst="rect">
            <a:avLst/>
          </a:prstGeom>
          <a:noFill/>
        </p:spPr>
        <p:txBody>
          <a:bodyPr wrap="square">
            <a:spAutoFit/>
          </a:bodyPr>
          <a:lstStyle/>
          <a:p>
            <a:r>
              <a:rPr lang="en-CA" sz="2800" b="1" i="1" dirty="0">
                <a:latin typeface="Times New Roman" panose="02020603050405020304" pitchFamily="18" charset="0"/>
                <a:cs typeface="Times New Roman" panose="02020603050405020304" pitchFamily="18" charset="0"/>
              </a:rPr>
              <a:t>h</a:t>
            </a:r>
            <a:r>
              <a:rPr lang="en-CA" sz="2800" b="1" baseline="-25000" dirty="0">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 (</a:t>
            </a:r>
            <a:r>
              <a:rPr lang="en-CA" sz="2800" b="1" dirty="0" err="1">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+ 1) + 2i – 2i – (2(i-1) – </a:t>
            </a:r>
            <a:r>
              <a:rPr lang="en-CA" sz="2800" b="1" dirty="0" err="1">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A008268A-E647-4CF0-90C5-18F32A1B54A0}"/>
              </a:ext>
            </a:extLst>
          </p:cNvPr>
          <p:cNvSpPr txBox="1"/>
          <p:nvPr/>
        </p:nvSpPr>
        <p:spPr>
          <a:xfrm>
            <a:off x="272201" y="5690602"/>
            <a:ext cx="5119931" cy="523220"/>
          </a:xfrm>
          <a:prstGeom prst="rect">
            <a:avLst/>
          </a:prstGeom>
          <a:noFill/>
        </p:spPr>
        <p:txBody>
          <a:bodyPr wrap="square">
            <a:spAutoFit/>
          </a:bodyPr>
          <a:lstStyle/>
          <a:p>
            <a:r>
              <a:rPr lang="en-CA" sz="2800" b="1" i="1" dirty="0">
                <a:latin typeface="Times New Roman" panose="02020603050405020304" pitchFamily="18" charset="0"/>
                <a:cs typeface="Times New Roman" panose="02020603050405020304" pitchFamily="18" charset="0"/>
              </a:rPr>
              <a:t>h</a:t>
            </a:r>
            <a:r>
              <a:rPr lang="en-CA" sz="2800" b="1" baseline="-25000" dirty="0">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 (</a:t>
            </a:r>
            <a:r>
              <a:rPr lang="en-CA" sz="2800" b="1" dirty="0" err="1">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+1) – (2i – </a:t>
            </a:r>
            <a:r>
              <a:rPr lang="en-CA" sz="2800" b="1" dirty="0" err="1">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 2) </a:t>
            </a:r>
            <a:endParaRPr lang="en-US" sz="2800" b="1"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7004AC5C-2473-4480-91D7-D449A23E6B0A}"/>
              </a:ext>
            </a:extLst>
          </p:cNvPr>
          <p:cNvSpPr txBox="1"/>
          <p:nvPr/>
        </p:nvSpPr>
        <p:spPr>
          <a:xfrm>
            <a:off x="272201" y="6311877"/>
            <a:ext cx="5119931" cy="523220"/>
          </a:xfrm>
          <a:prstGeom prst="rect">
            <a:avLst/>
          </a:prstGeom>
          <a:noFill/>
        </p:spPr>
        <p:txBody>
          <a:bodyPr wrap="square">
            <a:spAutoFit/>
          </a:bodyPr>
          <a:lstStyle/>
          <a:p>
            <a:r>
              <a:rPr lang="en-CA" sz="2800" b="1" i="1" dirty="0">
                <a:latin typeface="Times New Roman" panose="02020603050405020304" pitchFamily="18" charset="0"/>
                <a:cs typeface="Times New Roman" panose="02020603050405020304" pitchFamily="18" charset="0"/>
              </a:rPr>
              <a:t>h</a:t>
            </a:r>
            <a:r>
              <a:rPr lang="en-CA" sz="2800" b="1" baseline="-25000" dirty="0">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 (</a:t>
            </a:r>
            <a:r>
              <a:rPr lang="en-CA" sz="2800" b="1" dirty="0" err="1">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+1) – (</a:t>
            </a:r>
            <a:r>
              <a:rPr lang="en-CA" sz="2800" b="1" dirty="0" err="1">
                <a:latin typeface="Times New Roman" panose="02020603050405020304" pitchFamily="18" charset="0"/>
                <a:cs typeface="Times New Roman" panose="02020603050405020304" pitchFamily="18" charset="0"/>
              </a:rPr>
              <a:t>i</a:t>
            </a:r>
            <a:r>
              <a:rPr lang="en-CA" sz="2800" b="1" dirty="0">
                <a:latin typeface="Times New Roman" panose="02020603050405020304" pitchFamily="18" charset="0"/>
                <a:cs typeface="Times New Roman" panose="02020603050405020304" pitchFamily="18" charset="0"/>
              </a:rPr>
              <a:t>  – 2) </a:t>
            </a:r>
            <a:endParaRPr lang="en-US" sz="2800" b="1" dirty="0">
              <a:latin typeface="Times New Roman" panose="02020603050405020304" pitchFamily="18" charset="0"/>
              <a:cs typeface="Times New Roman" panose="02020603050405020304" pitchFamily="18" charset="0"/>
            </a:endParaRPr>
          </a:p>
        </p:txBody>
      </p:sp>
      <p:sp>
        <p:nvSpPr>
          <p:cNvPr id="28" name="Half Frame 27">
            <a:extLst>
              <a:ext uri="{FF2B5EF4-FFF2-40B4-BE49-F238E27FC236}">
                <a16:creationId xmlns:a16="http://schemas.microsoft.com/office/drawing/2014/main" id="{EC5419BE-EB3C-4512-AC32-BA3E083A8C4A}"/>
              </a:ext>
            </a:extLst>
          </p:cNvPr>
          <p:cNvSpPr/>
          <p:nvPr/>
        </p:nvSpPr>
        <p:spPr>
          <a:xfrm>
            <a:off x="5213019" y="3806563"/>
            <a:ext cx="3921546" cy="2960576"/>
          </a:xfrm>
          <a:prstGeom prst="halfFrame">
            <a:avLst>
              <a:gd name="adj1" fmla="val 2582"/>
              <a:gd name="adj2" fmla="val 258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a:extLst>
              <a:ext uri="{FF2B5EF4-FFF2-40B4-BE49-F238E27FC236}">
                <a16:creationId xmlns:a16="http://schemas.microsoft.com/office/drawing/2014/main" id="{1088A659-6E53-44C9-9C6C-EF3D7D8762F8}"/>
              </a:ext>
            </a:extLst>
          </p:cNvPr>
          <p:cNvSpPr txBox="1"/>
          <p:nvPr/>
        </p:nvSpPr>
        <p:spPr>
          <a:xfrm>
            <a:off x="5392132" y="3975920"/>
            <a:ext cx="3601039" cy="523220"/>
          </a:xfrm>
          <a:prstGeom prst="rect">
            <a:avLst/>
          </a:prstGeom>
          <a:noFill/>
        </p:spPr>
        <p:txBody>
          <a:bodyPr wrap="square">
            <a:spAutoFit/>
          </a:bodyPr>
          <a:lstStyle/>
          <a:p>
            <a:r>
              <a:rPr lang="en-CA"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CA" sz="28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CA"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CA" sz="28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CA"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+ 1 – (</a:t>
            </a:r>
            <a:r>
              <a:rPr lang="en-CA" sz="28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CA"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2) </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EFA14518-C5DB-47EB-B574-DA033A1E716A}"/>
              </a:ext>
            </a:extLst>
          </p:cNvPr>
          <p:cNvSpPr txBox="1"/>
          <p:nvPr/>
        </p:nvSpPr>
        <p:spPr>
          <a:xfrm>
            <a:off x="5373272" y="4655540"/>
            <a:ext cx="3601039" cy="523220"/>
          </a:xfrm>
          <a:prstGeom prst="rect">
            <a:avLst/>
          </a:prstGeom>
          <a:noFill/>
        </p:spPr>
        <p:txBody>
          <a:bodyPr wrap="square">
            <a:spAutoFit/>
          </a:bodyPr>
          <a:lstStyle/>
          <a:p>
            <a:r>
              <a:rPr lang="en-CA"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CA" sz="28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CA"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CA" sz="28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CA"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+ 1 – </a:t>
            </a:r>
            <a:r>
              <a:rPr lang="en-CA" sz="28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CA"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+ 2 </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CEA45E84-B1DC-4E05-AD7E-0D5FFFB05339}"/>
              </a:ext>
            </a:extLst>
          </p:cNvPr>
          <p:cNvSpPr txBox="1"/>
          <p:nvPr/>
        </p:nvSpPr>
        <p:spPr>
          <a:xfrm>
            <a:off x="5373272" y="5389745"/>
            <a:ext cx="3601039" cy="523220"/>
          </a:xfrm>
          <a:prstGeom prst="rect">
            <a:avLst/>
          </a:prstGeom>
          <a:noFill/>
        </p:spPr>
        <p:txBody>
          <a:bodyPr wrap="square">
            <a:spAutoFit/>
          </a:bodyPr>
          <a:lstStyle/>
          <a:p>
            <a:r>
              <a:rPr lang="en-CA"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CA" sz="28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CA"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1  + 2</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5357060"/>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6" grpId="0"/>
      <p:bldP spid="37" grpId="0"/>
      <p:bldP spid="38" grpId="0"/>
      <p:bldP spid="18" grpId="0"/>
      <p:bldP spid="19" grpId="0"/>
      <p:bldP spid="20" grpId="0"/>
      <p:bldP spid="22" grpId="0"/>
      <p:bldP spid="23" grpId="0"/>
      <p:bldP spid="27" grpId="0"/>
      <p:bldP spid="29" grpId="0"/>
      <p:bldP spid="30" grpId="0"/>
      <p:bldP spid="3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7BA5-5FAA-4B3F-86BA-A46922E3ED30}"/>
              </a:ext>
            </a:extLst>
          </p:cNvPr>
          <p:cNvSpPr>
            <a:spLocks noGrp="1"/>
          </p:cNvSpPr>
          <p:nvPr>
            <p:ph type="title"/>
          </p:nvPr>
        </p:nvSpPr>
        <p:spPr>
          <a:xfrm>
            <a:off x="189027" y="1919181"/>
            <a:ext cx="8765946" cy="1231106"/>
          </a:xfrm>
        </p:spPr>
        <p:txBody>
          <a:bodyPr/>
          <a:lstStyle/>
          <a:p>
            <a:r>
              <a:rPr lang="en-US" sz="8000" dirty="0"/>
              <a:t>More Examples</a:t>
            </a:r>
          </a:p>
        </p:txBody>
      </p:sp>
    </p:spTree>
    <p:extLst>
      <p:ext uri="{BB962C8B-B14F-4D97-AF65-F5344CB8AC3E}">
        <p14:creationId xmlns:p14="http://schemas.microsoft.com/office/powerpoint/2010/main" val="604490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2">
            <a:extLst>
              <a:ext uri="{FF2B5EF4-FFF2-40B4-BE49-F238E27FC236}">
                <a16:creationId xmlns:a16="http://schemas.microsoft.com/office/drawing/2014/main" id="{152280EE-36BD-4743-B29E-26F22AB3AE9B}"/>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851A3E02-08EF-41A2-9C4A-583960943580}"/>
              </a:ext>
            </a:extLst>
          </p:cNvPr>
          <p:cNvSpPr txBox="1">
            <a:spLocks noGrp="1"/>
          </p:cNvSpPr>
          <p:nvPr>
            <p:ph type="title"/>
          </p:nvPr>
        </p:nvSpPr>
        <p:spPr>
          <a:xfrm>
            <a:off x="40893" y="38140"/>
            <a:ext cx="8779120" cy="583237"/>
          </a:xfrm>
        </p:spPr>
        <p:txBody>
          <a:bodyPr vert="horz" wrap="square" lIns="0" tIns="33972" rIns="0" bIns="0" numCol="1" rtlCol="0" anchor="t" anchorCtr="0" compatLnSpc="1">
            <a:prstTxWarp prst="textNoShape">
              <a:avLst/>
            </a:prstTxWarp>
            <a:spAutoFit/>
          </a:bodyPr>
          <a:lstStyle/>
          <a:p>
            <a:pPr marL="25164" eaLnBrk="1" fontAlgn="auto" hangingPunct="1">
              <a:spcBef>
                <a:spcPts val="267"/>
              </a:spcBef>
              <a:spcAft>
                <a:spcPts val="0"/>
              </a:spcAft>
              <a:defRPr/>
            </a:pPr>
            <a:r>
              <a:rPr spc="-59" dirty="0"/>
              <a:t>Amortized </a:t>
            </a:r>
            <a:r>
              <a:rPr spc="-69" dirty="0"/>
              <a:t>Analysis </a:t>
            </a:r>
            <a:r>
              <a:rPr spc="-79" dirty="0"/>
              <a:t>of </a:t>
            </a:r>
            <a:r>
              <a:rPr spc="-30" dirty="0"/>
              <a:t>Stack </a:t>
            </a:r>
            <a:r>
              <a:rPr spc="-50" dirty="0"/>
              <a:t>with</a:t>
            </a:r>
            <a:r>
              <a:rPr spc="555" dirty="0"/>
              <a:t> </a:t>
            </a:r>
            <a:r>
              <a:rPr spc="20" dirty="0"/>
              <a:t>MultiPop</a:t>
            </a:r>
          </a:p>
        </p:txBody>
      </p:sp>
      <p:sp>
        <p:nvSpPr>
          <p:cNvPr id="7" name="object 7">
            <a:extLst>
              <a:ext uri="{FF2B5EF4-FFF2-40B4-BE49-F238E27FC236}">
                <a16:creationId xmlns:a16="http://schemas.microsoft.com/office/drawing/2014/main" id="{3789B2ED-B873-42C6-BEA5-0E74CD6232CA}"/>
              </a:ext>
            </a:extLst>
          </p:cNvPr>
          <p:cNvSpPr txBox="1"/>
          <p:nvPr/>
        </p:nvSpPr>
        <p:spPr>
          <a:xfrm>
            <a:off x="213895" y="766551"/>
            <a:ext cx="8606118" cy="1745953"/>
          </a:xfrm>
          <a:prstGeom prst="rect">
            <a:avLst/>
          </a:prstGeom>
        </p:spPr>
        <p:txBody>
          <a:bodyPr wrap="square" lIns="0" tIns="71718" rIns="0" bIns="0">
            <a:spAutoFit/>
          </a:bodyPr>
          <a:lstStyle>
            <a:lvl1pPr marL="101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541021" indent="-339711" defTabSz="1811792" fontAlgn="base">
              <a:lnSpc>
                <a:spcPts val="4359"/>
              </a:lnSpc>
              <a:spcBef>
                <a:spcPts val="571"/>
              </a:spcBef>
              <a:spcAft>
                <a:spcPct val="0"/>
              </a:spcAft>
              <a:buFont typeface="Wingdings" panose="05000000000000000000" pitchFamily="2" charset="2"/>
              <a:buChar char="§"/>
            </a:pPr>
            <a:r>
              <a:rPr lang="en-US" altLang="en-US" sz="2774" dirty="0">
                <a:solidFill>
                  <a:prstClr val="black"/>
                </a:solidFill>
                <a:latin typeface="Times New Roman" panose="02020603050405020304" pitchFamily="18" charset="0"/>
                <a:cs typeface="Times New Roman" panose="02020603050405020304" pitchFamily="18" charset="0"/>
              </a:rPr>
              <a:t>Stack data structure has two operations:</a:t>
            </a:r>
          </a:p>
          <a:p>
            <a:pPr marL="905896" lvl="1" indent="-339711" defTabSz="1811792" fontAlgn="base">
              <a:lnSpc>
                <a:spcPts val="4359"/>
              </a:lnSpc>
              <a:spcBef>
                <a:spcPts val="347"/>
              </a:spcBef>
              <a:spcAft>
                <a:spcPct val="0"/>
              </a:spcAft>
              <a:buFont typeface="Wingdings" panose="05000000000000000000" pitchFamily="2" charset="2"/>
              <a:buChar char="§"/>
            </a:pPr>
            <a:r>
              <a:rPr lang="en-US" altLang="en-US" sz="2774" dirty="0">
                <a:solidFill>
                  <a:srgbClr val="0000FF"/>
                </a:solidFill>
                <a:latin typeface="Times New Roman" panose="02020603050405020304" pitchFamily="18" charset="0"/>
                <a:cs typeface="Times New Roman" panose="02020603050405020304" pitchFamily="18" charset="0"/>
              </a:rPr>
              <a:t>Push</a:t>
            </a:r>
            <a:r>
              <a:rPr lang="en-US" altLang="en-US" sz="2774" dirty="0">
                <a:solidFill>
                  <a:prstClr val="black"/>
                </a:solidFill>
                <a:latin typeface="Times New Roman" panose="02020603050405020304" pitchFamily="18" charset="0"/>
                <a:cs typeface="Times New Roman" panose="02020603050405020304" pitchFamily="18" charset="0"/>
              </a:rPr>
              <a:t>(</a:t>
            </a:r>
            <a:r>
              <a:rPr lang="en-US" altLang="en-US" sz="2774"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S</a:t>
            </a:r>
            <a:r>
              <a:rPr lang="en-US" altLang="en-US" sz="2774" dirty="0">
                <a:solidFill>
                  <a:prstClr val="black"/>
                </a:solidFill>
                <a:latin typeface="Times New Roman" panose="02020603050405020304" pitchFamily="18" charset="0"/>
                <a:cs typeface="Times New Roman" panose="02020603050405020304" pitchFamily="18" charset="0"/>
              </a:rPr>
              <a:t>, </a:t>
            </a:r>
            <a:r>
              <a:rPr lang="en-US" altLang="en-US" sz="2774"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x</a:t>
            </a:r>
            <a:r>
              <a:rPr lang="en-US" altLang="en-US" sz="2774" dirty="0">
                <a:solidFill>
                  <a:prstClr val="black"/>
                </a:solidFill>
                <a:latin typeface="Times New Roman" panose="02020603050405020304" pitchFamily="18" charset="0"/>
                <a:cs typeface="Times New Roman" panose="02020603050405020304" pitchFamily="18" charset="0"/>
              </a:rPr>
              <a:t>) — push </a:t>
            </a:r>
            <a:r>
              <a:rPr lang="en-US" altLang="en-US" sz="2774"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x </a:t>
            </a:r>
            <a:r>
              <a:rPr lang="en-US" altLang="en-US" sz="2774" dirty="0">
                <a:solidFill>
                  <a:prstClr val="black"/>
                </a:solidFill>
                <a:latin typeface="Times New Roman" panose="02020603050405020304" pitchFamily="18" charset="0"/>
                <a:cs typeface="Times New Roman" panose="02020603050405020304" pitchFamily="18" charset="0"/>
              </a:rPr>
              <a:t>onto stack </a:t>
            </a:r>
            <a:r>
              <a:rPr lang="en-US" altLang="en-US" sz="2774"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S</a:t>
            </a:r>
            <a:r>
              <a:rPr lang="en-US" altLang="en-US" sz="2774" dirty="0">
                <a:solidFill>
                  <a:prstClr val="black"/>
                </a:solidFill>
                <a:latin typeface="Times New Roman" panose="02020603050405020304" pitchFamily="18" charset="0"/>
                <a:cs typeface="Times New Roman" panose="02020603050405020304" pitchFamily="18" charset="0"/>
              </a:rPr>
              <a:t>.</a:t>
            </a:r>
          </a:p>
          <a:p>
            <a:pPr marL="905896" lvl="1" indent="-339711" defTabSz="1811792" fontAlgn="base">
              <a:lnSpc>
                <a:spcPts val="4359"/>
              </a:lnSpc>
              <a:spcBef>
                <a:spcPct val="0"/>
              </a:spcBef>
              <a:spcAft>
                <a:spcPct val="0"/>
              </a:spcAft>
              <a:buFont typeface="Wingdings" panose="05000000000000000000" pitchFamily="2" charset="2"/>
              <a:buChar char="§"/>
            </a:pPr>
            <a:r>
              <a:rPr lang="en-US" altLang="en-US" sz="2774" dirty="0">
                <a:solidFill>
                  <a:srgbClr val="0000FF"/>
                </a:solidFill>
                <a:latin typeface="Times New Roman" panose="02020603050405020304" pitchFamily="18" charset="0"/>
                <a:cs typeface="Times New Roman" panose="02020603050405020304" pitchFamily="18" charset="0"/>
              </a:rPr>
              <a:t>Pop </a:t>
            </a:r>
            <a:r>
              <a:rPr lang="en-US" altLang="en-US" sz="2774" dirty="0">
                <a:solidFill>
                  <a:prstClr val="black"/>
                </a:solidFill>
                <a:latin typeface="Times New Roman" panose="02020603050405020304" pitchFamily="18" charset="0"/>
                <a:cs typeface="Times New Roman" panose="02020603050405020304" pitchFamily="18" charset="0"/>
              </a:rPr>
              <a:t>(</a:t>
            </a:r>
            <a:r>
              <a:rPr lang="en-US" altLang="en-US" sz="2774"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S</a:t>
            </a:r>
            <a:r>
              <a:rPr lang="en-US" altLang="en-US" sz="2774" dirty="0">
                <a:solidFill>
                  <a:prstClr val="black"/>
                </a:solidFill>
                <a:latin typeface="Times New Roman" panose="02020603050405020304" pitchFamily="18" charset="0"/>
                <a:cs typeface="Times New Roman" panose="02020603050405020304" pitchFamily="18" charset="0"/>
              </a:rPr>
              <a:t>) — pop the top element of </a:t>
            </a:r>
            <a:r>
              <a:rPr lang="en-US" altLang="en-US" sz="2774"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S</a:t>
            </a:r>
            <a:r>
              <a:rPr lang="en-US" altLang="en-US" sz="2774" dirty="0">
                <a:solidFill>
                  <a:prstClr val="black"/>
                </a:solidFill>
                <a:latin typeface="Times New Roman" panose="02020603050405020304" pitchFamily="18" charset="0"/>
                <a:cs typeface="Times New Roman" panose="02020603050405020304" pitchFamily="18" charset="0"/>
              </a:rPr>
              <a:t>.</a:t>
            </a:r>
          </a:p>
        </p:txBody>
      </p:sp>
      <p:sp>
        <p:nvSpPr>
          <p:cNvPr id="8" name="object 7">
            <a:extLst>
              <a:ext uri="{FF2B5EF4-FFF2-40B4-BE49-F238E27FC236}">
                <a16:creationId xmlns:a16="http://schemas.microsoft.com/office/drawing/2014/main" id="{C73314D9-F3B8-4CBA-91F3-EA13FB44A109}"/>
              </a:ext>
            </a:extLst>
          </p:cNvPr>
          <p:cNvSpPr txBox="1"/>
          <p:nvPr/>
        </p:nvSpPr>
        <p:spPr>
          <a:xfrm>
            <a:off x="213895" y="2581553"/>
            <a:ext cx="8606118" cy="578967"/>
          </a:xfrm>
          <a:prstGeom prst="rect">
            <a:avLst/>
          </a:prstGeom>
        </p:spPr>
        <p:txBody>
          <a:bodyPr wrap="square" lIns="0" tIns="71718" rIns="0" bIns="0">
            <a:spAutoFit/>
          </a:bodyPr>
          <a:lstStyle>
            <a:lvl1pPr marL="101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541021" indent="-339711" defTabSz="1811792" fontAlgn="base">
              <a:lnSpc>
                <a:spcPts val="4359"/>
              </a:lnSpc>
              <a:spcBef>
                <a:spcPct val="0"/>
              </a:spcBef>
              <a:spcAft>
                <a:spcPct val="0"/>
              </a:spcAft>
              <a:buFont typeface="Wingdings" panose="05000000000000000000" pitchFamily="2" charset="2"/>
              <a:buChar char="§"/>
            </a:pPr>
            <a:r>
              <a:rPr lang="en-US" altLang="en-US" sz="2774" dirty="0">
                <a:solidFill>
                  <a:prstClr val="black"/>
                </a:solidFill>
                <a:latin typeface="Times New Roman" panose="02020603050405020304" pitchFamily="18" charset="0"/>
                <a:cs typeface="Times New Roman" panose="02020603050405020304" pitchFamily="18" charset="0"/>
              </a:rPr>
              <a:t>Each of these ops has worst-case cost </a:t>
            </a:r>
            <a:r>
              <a:rPr lang="en-US" altLang="en-US" sz="2774"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O</a:t>
            </a:r>
            <a:r>
              <a:rPr lang="en-US" altLang="en-US" sz="2774" dirty="0">
                <a:solidFill>
                  <a:prstClr val="black"/>
                </a:solidFill>
                <a:latin typeface="Times New Roman" panose="02020603050405020304" pitchFamily="18" charset="0"/>
                <a:cs typeface="Times New Roman" panose="02020603050405020304" pitchFamily="18" charset="0"/>
              </a:rPr>
              <a:t>(1).</a:t>
            </a:r>
          </a:p>
        </p:txBody>
      </p:sp>
      <p:sp>
        <p:nvSpPr>
          <p:cNvPr id="10" name="TextBox 9">
            <a:extLst>
              <a:ext uri="{FF2B5EF4-FFF2-40B4-BE49-F238E27FC236}">
                <a16:creationId xmlns:a16="http://schemas.microsoft.com/office/drawing/2014/main" id="{18F60986-156C-40E5-A04F-5E07D1821FC8}"/>
              </a:ext>
            </a:extLst>
          </p:cNvPr>
          <p:cNvSpPr txBox="1"/>
          <p:nvPr/>
        </p:nvSpPr>
        <p:spPr>
          <a:xfrm>
            <a:off x="122547" y="3253167"/>
            <a:ext cx="9046615" cy="1163139"/>
          </a:xfrm>
          <a:prstGeom prst="rect">
            <a:avLst/>
          </a:prstGeom>
          <a:noFill/>
        </p:spPr>
        <p:txBody>
          <a:bodyPr wrap="square">
            <a:spAutoFit/>
          </a:bodyPr>
          <a:lstStyle/>
          <a:p>
            <a:pPr marL="541021" indent="-339711" defTabSz="1811792" fontAlgn="base">
              <a:lnSpc>
                <a:spcPts val="4359"/>
              </a:lnSpc>
              <a:spcBef>
                <a:spcPts val="1833"/>
              </a:spcBef>
              <a:spcAft>
                <a:spcPct val="0"/>
              </a:spcAft>
              <a:buFont typeface="Wingdings" panose="05000000000000000000" pitchFamily="2" charset="2"/>
              <a:buChar char="§"/>
            </a:pPr>
            <a:r>
              <a:rPr lang="en-US" altLang="en-US" sz="2774" dirty="0">
                <a:solidFill>
                  <a:prstClr val="black"/>
                </a:solidFill>
                <a:latin typeface="Times New Roman" panose="02020603050405020304" pitchFamily="18" charset="0"/>
                <a:cs typeface="Times New Roman" panose="02020603050405020304" pitchFamily="18" charset="0"/>
              </a:rPr>
              <a:t>Add a new operation </a:t>
            </a:r>
            <a:r>
              <a:rPr lang="en-US" altLang="en-US" sz="2774" dirty="0" err="1">
                <a:solidFill>
                  <a:srgbClr val="FF0000"/>
                </a:solidFill>
                <a:latin typeface="Times New Roman" panose="02020603050405020304" pitchFamily="18" charset="0"/>
                <a:cs typeface="Times New Roman" panose="02020603050405020304" pitchFamily="18" charset="0"/>
              </a:rPr>
              <a:t>MultiPop</a:t>
            </a:r>
            <a:r>
              <a:rPr lang="en-US" altLang="en-US" sz="2774" dirty="0">
                <a:solidFill>
                  <a:srgbClr val="FF0000"/>
                </a:solidFill>
                <a:latin typeface="Times New Roman" panose="02020603050405020304" pitchFamily="18" charset="0"/>
                <a:cs typeface="Times New Roman" panose="02020603050405020304" pitchFamily="18" charset="0"/>
              </a:rPr>
              <a:t> </a:t>
            </a:r>
            <a:r>
              <a:rPr lang="en-US" altLang="en-US" sz="2774" dirty="0">
                <a:solidFill>
                  <a:prstClr val="black"/>
                </a:solidFill>
                <a:latin typeface="Times New Roman" panose="02020603050405020304" pitchFamily="18" charset="0"/>
                <a:cs typeface="Times New Roman" panose="02020603050405020304" pitchFamily="18" charset="0"/>
              </a:rPr>
              <a:t>(</a:t>
            </a:r>
            <a:r>
              <a:rPr lang="en-US" altLang="en-US" sz="2774"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S</a:t>
            </a:r>
            <a:r>
              <a:rPr lang="en-US" altLang="en-US" sz="2774" b="1" dirty="0">
                <a:solidFill>
                  <a:prstClr val="black"/>
                </a:solidFill>
                <a:latin typeface="Times New Roman" panose="02020603050405020304" pitchFamily="18" charset="0"/>
                <a:cs typeface="Times New Roman" panose="02020603050405020304" pitchFamily="18" charset="0"/>
              </a:rPr>
              <a:t>, </a:t>
            </a:r>
            <a:r>
              <a:rPr lang="en-US" altLang="en-US" sz="2774" b="1" i="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k</a:t>
            </a:r>
            <a:r>
              <a:rPr lang="en-US" altLang="en-US" sz="2774" dirty="0">
                <a:solidFill>
                  <a:prstClr val="black"/>
                </a:solidFill>
                <a:latin typeface="Times New Roman" panose="02020603050405020304" pitchFamily="18" charset="0"/>
                <a:cs typeface="Times New Roman" panose="02020603050405020304" pitchFamily="18" charset="0"/>
              </a:rPr>
              <a:t>): it pops top </a:t>
            </a:r>
            <a:r>
              <a:rPr lang="en-US" altLang="en-US" sz="2774" b="1" i="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k</a:t>
            </a:r>
            <a:r>
              <a:rPr lang="en-US" altLang="en-US" sz="2774"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 </a:t>
            </a:r>
            <a:r>
              <a:rPr lang="en-US" altLang="en-US" sz="2774" dirty="0">
                <a:solidFill>
                  <a:prstClr val="black"/>
                </a:solidFill>
                <a:latin typeface="Times New Roman" panose="02020603050405020304" pitchFamily="18" charset="0"/>
                <a:cs typeface="Times New Roman" panose="02020603050405020304" pitchFamily="18" charset="0"/>
              </a:rPr>
              <a:t>elements of </a:t>
            </a:r>
            <a:r>
              <a:rPr lang="en-US" altLang="en-US" sz="2774"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S</a:t>
            </a:r>
            <a:r>
              <a:rPr lang="en-US" altLang="en-US" sz="2774" dirty="0">
                <a:solidFill>
                  <a:prstClr val="black"/>
                </a:solidFill>
                <a:latin typeface="Times New Roman" panose="02020603050405020304" pitchFamily="18" charset="0"/>
                <a:cs typeface="Times New Roman" panose="02020603050405020304" pitchFamily="18" charset="0"/>
              </a:rPr>
              <a:t>.</a:t>
            </a:r>
          </a:p>
        </p:txBody>
      </p:sp>
      <p:sp>
        <p:nvSpPr>
          <p:cNvPr id="12" name="TextBox 11">
            <a:extLst>
              <a:ext uri="{FF2B5EF4-FFF2-40B4-BE49-F238E27FC236}">
                <a16:creationId xmlns:a16="http://schemas.microsoft.com/office/drawing/2014/main" id="{A3B43E76-14B7-4879-91E4-4094C8E0996E}"/>
              </a:ext>
            </a:extLst>
          </p:cNvPr>
          <p:cNvSpPr txBox="1"/>
          <p:nvPr/>
        </p:nvSpPr>
        <p:spPr>
          <a:xfrm>
            <a:off x="1703294" y="4800582"/>
            <a:ext cx="4982489" cy="1727396"/>
          </a:xfrm>
          <a:prstGeom prst="rect">
            <a:avLst/>
          </a:prstGeom>
          <a:noFill/>
        </p:spPr>
        <p:txBody>
          <a:bodyPr wrap="square">
            <a:spAutoFit/>
          </a:bodyPr>
          <a:lstStyle/>
          <a:p>
            <a:pPr defTabSz="1811792" fontAlgn="base">
              <a:lnSpc>
                <a:spcPts val="4359"/>
              </a:lnSpc>
              <a:spcBef>
                <a:spcPct val="0"/>
              </a:spcBef>
              <a:spcAft>
                <a:spcPct val="0"/>
              </a:spcAft>
            </a:pPr>
            <a:r>
              <a:rPr lang="en-US" altLang="en-US" sz="2774" dirty="0" err="1">
                <a:solidFill>
                  <a:srgbClr val="FF0000"/>
                </a:solidFill>
                <a:latin typeface="Times New Roman" panose="02020603050405020304" pitchFamily="18" charset="0"/>
                <a:cs typeface="Times New Roman" panose="02020603050405020304" pitchFamily="18" charset="0"/>
              </a:rPr>
              <a:t>MultiPop</a:t>
            </a:r>
            <a:r>
              <a:rPr lang="en-US" altLang="en-US" sz="2774" dirty="0">
                <a:solidFill>
                  <a:srgbClr val="FF0000"/>
                </a:solidFill>
                <a:latin typeface="Times New Roman" panose="02020603050405020304" pitchFamily="18" charset="0"/>
                <a:cs typeface="Times New Roman" panose="02020603050405020304" pitchFamily="18" charset="0"/>
              </a:rPr>
              <a:t> </a:t>
            </a:r>
            <a:r>
              <a:rPr lang="en-US" altLang="en-US" sz="2774" dirty="0">
                <a:solidFill>
                  <a:prstClr val="black"/>
                </a:solidFill>
                <a:latin typeface="Times New Roman" panose="02020603050405020304" pitchFamily="18" charset="0"/>
                <a:cs typeface="Times New Roman" panose="02020603050405020304" pitchFamily="18" charset="0"/>
              </a:rPr>
              <a:t>(</a:t>
            </a:r>
            <a:r>
              <a:rPr lang="en-US" altLang="en-US" sz="2774"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S</a:t>
            </a:r>
            <a:r>
              <a:rPr lang="en-US" altLang="en-US" sz="2774" b="1" dirty="0">
                <a:solidFill>
                  <a:prstClr val="black"/>
                </a:solidFill>
                <a:latin typeface="Times New Roman" panose="02020603050405020304" pitchFamily="18" charset="0"/>
                <a:cs typeface="Times New Roman" panose="02020603050405020304" pitchFamily="18" charset="0"/>
              </a:rPr>
              <a:t>, </a:t>
            </a:r>
            <a:r>
              <a:rPr lang="en-US" altLang="en-US" sz="2774" b="1" i="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k</a:t>
            </a:r>
            <a:r>
              <a:rPr lang="en-US" altLang="en-US" sz="2774" dirty="0">
                <a:solidFill>
                  <a:prstClr val="black"/>
                </a:solidFill>
                <a:latin typeface="Times New Roman" panose="02020603050405020304" pitchFamily="18" charset="0"/>
                <a:cs typeface="Times New Roman" panose="02020603050405020304" pitchFamily="18" charset="0"/>
              </a:rPr>
              <a:t>)</a:t>
            </a:r>
          </a:p>
          <a:p>
            <a:pPr defTabSz="1811792" fontAlgn="base">
              <a:lnSpc>
                <a:spcPts val="4359"/>
              </a:lnSpc>
              <a:spcBef>
                <a:spcPct val="0"/>
              </a:spcBef>
              <a:spcAft>
                <a:spcPct val="0"/>
              </a:spcAft>
            </a:pPr>
            <a:r>
              <a:rPr lang="en-US" altLang="en-US" sz="2774" dirty="0">
                <a:solidFill>
                  <a:prstClr val="black"/>
                </a:solidFill>
                <a:latin typeface="Times New Roman" panose="02020603050405020304" pitchFamily="18" charset="0"/>
                <a:cs typeface="Times New Roman" panose="02020603050405020304" pitchFamily="18" charset="0"/>
              </a:rPr>
              <a:t>while </a:t>
            </a:r>
            <a:r>
              <a:rPr lang="en-US" altLang="en-US" sz="2774"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S</a:t>
            </a:r>
            <a:r>
              <a:rPr lang="en-US" altLang="en-US" sz="2774"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 </a:t>
            </a:r>
            <a:r>
              <a:rPr lang="en-US" altLang="en-US" sz="2774" i="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a:t>
            </a:r>
            <a:r>
              <a:rPr lang="en-US" altLang="en-US" sz="2774" dirty="0">
                <a:solidFill>
                  <a:prstClr val="black"/>
                </a:solidFill>
                <a:latin typeface="Times New Roman" panose="02020603050405020304" pitchFamily="18" charset="0"/>
                <a:cs typeface="Times New Roman" panose="02020603050405020304" pitchFamily="18" charset="0"/>
              </a:rPr>
              <a:t> </a:t>
            </a:r>
            <a:r>
              <a:rPr lang="en-US" altLang="en-US" sz="2774" i="1" dirty="0">
                <a:solidFill>
                  <a:prstClr val="black"/>
                </a:solidFill>
                <a:latin typeface="Times New Roman" panose="02020603050405020304" pitchFamily="18" charset="0"/>
                <a:ea typeface="Swis721 BT" panose="020B0504020202020204" pitchFamily="34" charset="0"/>
                <a:cs typeface="Times New Roman" panose="02020603050405020304" pitchFamily="18" charset="0"/>
              </a:rPr>
              <a:t>∅ </a:t>
            </a:r>
            <a:r>
              <a:rPr lang="en-US" altLang="en-US" sz="2774" dirty="0">
                <a:solidFill>
                  <a:prstClr val="black"/>
                </a:solidFill>
                <a:latin typeface="Times New Roman" panose="02020603050405020304" pitchFamily="18" charset="0"/>
                <a:cs typeface="Times New Roman" panose="02020603050405020304" pitchFamily="18" charset="0"/>
              </a:rPr>
              <a:t>and </a:t>
            </a:r>
            <a:r>
              <a:rPr lang="en-US" altLang="en-US" sz="2774" i="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k</a:t>
            </a:r>
            <a:r>
              <a:rPr lang="en-US" altLang="en-US" sz="2774"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 &gt;  </a:t>
            </a:r>
            <a:r>
              <a:rPr lang="en-US" altLang="en-US" sz="2774" dirty="0">
                <a:solidFill>
                  <a:prstClr val="black"/>
                </a:solidFill>
                <a:latin typeface="Times New Roman" panose="02020603050405020304" pitchFamily="18" charset="0"/>
                <a:cs typeface="Times New Roman" panose="02020603050405020304" pitchFamily="18" charset="0"/>
              </a:rPr>
              <a:t>0 Pop (</a:t>
            </a:r>
            <a:r>
              <a:rPr lang="en-US" altLang="en-US" sz="2774"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S</a:t>
            </a:r>
            <a:r>
              <a:rPr lang="en-US" altLang="en-US" sz="2774" dirty="0">
                <a:solidFill>
                  <a:prstClr val="black"/>
                </a:solidFill>
                <a:latin typeface="Times New Roman" panose="02020603050405020304" pitchFamily="18" charset="0"/>
                <a:cs typeface="Times New Roman" panose="02020603050405020304" pitchFamily="18" charset="0"/>
              </a:rPr>
              <a:t>)</a:t>
            </a:r>
          </a:p>
          <a:p>
            <a:pPr defTabSz="1811792" fontAlgn="base">
              <a:lnSpc>
                <a:spcPts val="4359"/>
              </a:lnSpc>
              <a:spcBef>
                <a:spcPct val="0"/>
              </a:spcBef>
              <a:spcAft>
                <a:spcPct val="0"/>
              </a:spcAft>
            </a:pPr>
            <a:r>
              <a:rPr lang="en-US" altLang="en-US" sz="2774" b="1" i="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k</a:t>
            </a:r>
            <a:r>
              <a:rPr lang="en-US" altLang="en-US" sz="2774"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 </a:t>
            </a:r>
            <a:r>
              <a:rPr lang="en-US" altLang="en-US" sz="2774" dirty="0">
                <a:solidFill>
                  <a:prstClr val="black"/>
                </a:solidFill>
                <a:latin typeface="Times New Roman" panose="02020603050405020304" pitchFamily="18" charset="0"/>
                <a:cs typeface="Times New Roman" panose="02020603050405020304" pitchFamily="18" charset="0"/>
              </a:rPr>
              <a:t>=</a:t>
            </a:r>
            <a:r>
              <a:rPr lang="en-US" altLang="en-US" sz="2774" b="1" dirty="0">
                <a:solidFill>
                  <a:prstClr val="black"/>
                </a:solidFill>
                <a:latin typeface="Times New Roman" panose="02020603050405020304" pitchFamily="18" charset="0"/>
                <a:cs typeface="Times New Roman" panose="02020603050405020304" pitchFamily="18" charset="0"/>
              </a:rPr>
              <a:t> </a:t>
            </a:r>
            <a:r>
              <a:rPr lang="en-US" altLang="en-US" sz="2774" b="1" i="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k </a:t>
            </a:r>
            <a:r>
              <a:rPr lang="en-US" altLang="en-US" sz="2774" dirty="0">
                <a:solidFill>
                  <a:prstClr val="black"/>
                </a:solidFill>
                <a:latin typeface="Times New Roman" panose="02020603050405020304" pitchFamily="18" charset="0"/>
                <a:cs typeface="Times New Roman" panose="02020603050405020304" pitchFamily="18" charset="0"/>
              </a:rPr>
              <a:t>− 1  end</a:t>
            </a:r>
          </a:p>
        </p:txBody>
      </p:sp>
    </p:spTree>
    <p:extLst>
      <p:ext uri="{BB962C8B-B14F-4D97-AF65-F5344CB8AC3E}">
        <p14:creationId xmlns:p14="http://schemas.microsoft.com/office/powerpoint/2010/main" val="2774163633"/>
      </p:ext>
    </p:extLst>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2">
            <a:extLst>
              <a:ext uri="{FF2B5EF4-FFF2-40B4-BE49-F238E27FC236}">
                <a16:creationId xmlns:a16="http://schemas.microsoft.com/office/drawing/2014/main" id="{BD978C49-0709-46D9-A74E-CF07B9F61F36}"/>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CCB219F2-A169-4471-8F52-E54CF23D1590}"/>
              </a:ext>
            </a:extLst>
          </p:cNvPr>
          <p:cNvSpPr txBox="1">
            <a:spLocks noGrp="1"/>
          </p:cNvSpPr>
          <p:nvPr>
            <p:ph type="title"/>
          </p:nvPr>
        </p:nvSpPr>
        <p:spPr>
          <a:xfrm>
            <a:off x="3147" y="22414"/>
            <a:ext cx="9131417" cy="583237"/>
          </a:xfrm>
        </p:spPr>
        <p:txBody>
          <a:bodyPr vert="horz" wrap="square" lIns="0" tIns="33972" rIns="0" bIns="0" numCol="1" rtlCol="0" anchor="t" anchorCtr="0" compatLnSpc="1">
            <a:prstTxWarp prst="textNoShape">
              <a:avLst/>
            </a:prstTxWarp>
            <a:spAutoFit/>
          </a:bodyPr>
          <a:lstStyle/>
          <a:p>
            <a:pPr marL="25164" eaLnBrk="1" fontAlgn="auto" hangingPunct="1">
              <a:spcBef>
                <a:spcPts val="267"/>
              </a:spcBef>
              <a:spcAft>
                <a:spcPts val="0"/>
              </a:spcAft>
              <a:defRPr/>
            </a:pPr>
            <a:r>
              <a:rPr spc="-59" dirty="0"/>
              <a:t>Amortized </a:t>
            </a:r>
            <a:r>
              <a:rPr spc="-69" dirty="0"/>
              <a:t>Analysis </a:t>
            </a:r>
            <a:r>
              <a:rPr spc="-79" dirty="0"/>
              <a:t>of </a:t>
            </a:r>
            <a:r>
              <a:rPr spc="-30" dirty="0"/>
              <a:t>Stack </a:t>
            </a:r>
            <a:r>
              <a:rPr spc="-50" dirty="0"/>
              <a:t>with</a:t>
            </a:r>
            <a:r>
              <a:rPr spc="555" dirty="0"/>
              <a:t> </a:t>
            </a:r>
            <a:r>
              <a:rPr spc="20" dirty="0"/>
              <a:t>MultiPop</a:t>
            </a:r>
          </a:p>
        </p:txBody>
      </p:sp>
      <p:sp>
        <p:nvSpPr>
          <p:cNvPr id="7" name="object 7">
            <a:extLst>
              <a:ext uri="{FF2B5EF4-FFF2-40B4-BE49-F238E27FC236}">
                <a16:creationId xmlns:a16="http://schemas.microsoft.com/office/drawing/2014/main" id="{3000AEAE-DD6E-45A5-A35F-F41F2872C1EB}"/>
              </a:ext>
            </a:extLst>
          </p:cNvPr>
          <p:cNvSpPr txBox="1"/>
          <p:nvPr/>
        </p:nvSpPr>
        <p:spPr>
          <a:xfrm>
            <a:off x="193449" y="1315217"/>
            <a:ext cx="8455133" cy="3336661"/>
          </a:xfrm>
          <a:prstGeom prst="rect">
            <a:avLst/>
          </a:prstGeom>
        </p:spPr>
        <p:txBody>
          <a:bodyPr wrap="square" lIns="0" tIns="22648" rIns="0" bIns="0">
            <a:spAutoFit/>
          </a:bodyPr>
          <a:lstStyle>
            <a:lvl1pPr marL="635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465530" indent="-339711" defTabSz="1811792" fontAlgn="base">
              <a:lnSpc>
                <a:spcPct val="150000"/>
              </a:lnSpc>
              <a:spcBef>
                <a:spcPts val="174"/>
              </a:spcBef>
              <a:spcAft>
                <a:spcPct val="0"/>
              </a:spcAft>
              <a:buFont typeface="Wingdings" panose="05000000000000000000" pitchFamily="2" charset="2"/>
              <a:buChar char="§"/>
            </a:pPr>
            <a:r>
              <a:rPr lang="en-US" altLang="en-US" sz="3170" dirty="0">
                <a:solidFill>
                  <a:srgbClr val="FF0000"/>
                </a:solidFill>
                <a:latin typeface="Times New Roman" panose="02020603050405020304" pitchFamily="18" charset="0"/>
                <a:cs typeface="Times New Roman" panose="02020603050405020304" pitchFamily="18" charset="0"/>
              </a:rPr>
              <a:t>Worst-case complexity of </a:t>
            </a:r>
            <a:r>
              <a:rPr lang="en-US" altLang="en-US" sz="3170" dirty="0">
                <a:solidFill>
                  <a:srgbClr val="FF0000"/>
                </a:solidFill>
                <a:latin typeface="Times New Roman" panose="02020603050405020304" pitchFamily="18" charset="0"/>
                <a:ea typeface="Verdana" panose="020B0604030504040204" pitchFamily="34" charset="0"/>
                <a:cs typeface="Times New Roman" panose="02020603050405020304" pitchFamily="18" charset="0"/>
              </a:rPr>
              <a:t>n </a:t>
            </a:r>
            <a:r>
              <a:rPr lang="en-US" altLang="en-US" sz="3170" dirty="0" err="1">
                <a:solidFill>
                  <a:srgbClr val="FF0000"/>
                </a:solidFill>
                <a:latin typeface="Times New Roman" panose="02020603050405020304" pitchFamily="18" charset="0"/>
                <a:cs typeface="Times New Roman" panose="02020603050405020304" pitchFamily="18" charset="0"/>
              </a:rPr>
              <a:t>MultiPop</a:t>
            </a:r>
            <a:r>
              <a:rPr lang="en-US" altLang="en-US" sz="3170" dirty="0">
                <a:solidFill>
                  <a:srgbClr val="FF0000"/>
                </a:solidFill>
                <a:latin typeface="Times New Roman" panose="02020603050405020304" pitchFamily="18" charset="0"/>
                <a:cs typeface="Times New Roman" panose="02020603050405020304" pitchFamily="18" charset="0"/>
              </a:rPr>
              <a:t> Stack ops?</a:t>
            </a:r>
            <a:endParaRPr lang="en-US" altLang="en-US" sz="3170" dirty="0">
              <a:solidFill>
                <a:prstClr val="black"/>
              </a:solidFill>
              <a:latin typeface="Times New Roman" panose="02020603050405020304" pitchFamily="18" charset="0"/>
              <a:cs typeface="Times New Roman" panose="02020603050405020304" pitchFamily="18" charset="0"/>
            </a:endParaRPr>
          </a:p>
          <a:p>
            <a:pPr marL="465530" indent="-339711" defTabSz="1811792" fontAlgn="base">
              <a:lnSpc>
                <a:spcPct val="150000"/>
              </a:lnSpc>
              <a:spcBef>
                <a:spcPts val="1783"/>
              </a:spcBef>
              <a:spcAft>
                <a:spcPct val="0"/>
              </a:spcAft>
              <a:buFont typeface="Wingdings" panose="05000000000000000000" pitchFamily="2" charset="2"/>
              <a:buChar char="§"/>
            </a:pPr>
            <a:r>
              <a:rPr lang="en-US" altLang="en-US" sz="3170" dirty="0">
                <a:solidFill>
                  <a:prstClr val="black"/>
                </a:solidFill>
                <a:latin typeface="Times New Roman" panose="02020603050405020304" pitchFamily="18" charset="0"/>
                <a:cs typeface="Times New Roman" panose="02020603050405020304" pitchFamily="18" charset="0"/>
              </a:rPr>
              <a:t>Because any single </a:t>
            </a:r>
            <a:r>
              <a:rPr lang="en-US" altLang="en-US" sz="3170" dirty="0" err="1">
                <a:solidFill>
                  <a:prstClr val="black"/>
                </a:solidFill>
                <a:latin typeface="Times New Roman" panose="02020603050405020304" pitchFamily="18" charset="0"/>
                <a:cs typeface="Times New Roman" panose="02020603050405020304" pitchFamily="18" charset="0"/>
              </a:rPr>
              <a:t>MultiPop</a:t>
            </a:r>
            <a:r>
              <a:rPr lang="en-US" altLang="en-US" sz="3170" dirty="0">
                <a:solidFill>
                  <a:prstClr val="black"/>
                </a:solidFill>
                <a:latin typeface="Times New Roman" panose="02020603050405020304" pitchFamily="18" charset="0"/>
                <a:cs typeface="Times New Roman" panose="02020603050405020304" pitchFamily="18" charset="0"/>
              </a:rPr>
              <a:t> can be </a:t>
            </a:r>
            <a:r>
              <a:rPr lang="en-US" altLang="en-US" sz="3170"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Θ</a:t>
            </a:r>
            <a:r>
              <a:rPr lang="en-US" altLang="en-US" sz="3170" dirty="0">
                <a:solidFill>
                  <a:prstClr val="black"/>
                </a:solidFill>
                <a:latin typeface="Times New Roman" panose="02020603050405020304" pitchFamily="18" charset="0"/>
                <a:cs typeface="Times New Roman" panose="02020603050405020304" pitchFamily="18" charset="0"/>
              </a:rPr>
              <a:t>(</a:t>
            </a:r>
            <a:r>
              <a:rPr lang="en-US" altLang="en-US" sz="3170"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n</a:t>
            </a:r>
            <a:r>
              <a:rPr lang="en-US" altLang="en-US" sz="3170" dirty="0">
                <a:solidFill>
                  <a:prstClr val="black"/>
                </a:solidFill>
                <a:latin typeface="Times New Roman" panose="02020603050405020304" pitchFamily="18" charset="0"/>
                <a:cs typeface="Times New Roman" panose="02020603050405020304" pitchFamily="18" charset="0"/>
              </a:rPr>
              <a:t>), the standard worst-case  bound is </a:t>
            </a:r>
            <a:r>
              <a:rPr lang="en-US" altLang="en-US" sz="3170"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O</a:t>
            </a:r>
            <a:r>
              <a:rPr lang="en-US" altLang="en-US" sz="3170" dirty="0">
                <a:solidFill>
                  <a:prstClr val="black"/>
                </a:solidFill>
                <a:latin typeface="Times New Roman" panose="02020603050405020304" pitchFamily="18" charset="0"/>
                <a:cs typeface="Times New Roman" panose="02020603050405020304" pitchFamily="18" charset="0"/>
              </a:rPr>
              <a:t>(</a:t>
            </a:r>
            <a:r>
              <a:rPr lang="en-US" altLang="en-US" sz="3170"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n</a:t>
            </a:r>
            <a:r>
              <a:rPr lang="en-US" altLang="en-US" sz="3567" baseline="28000"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2</a:t>
            </a:r>
            <a:r>
              <a:rPr lang="en-US" altLang="en-US" sz="3170" dirty="0">
                <a:solidFill>
                  <a:prstClr val="black"/>
                </a:solidFill>
                <a:latin typeface="Times New Roman" panose="02020603050405020304" pitchFamily="18" charset="0"/>
                <a:cs typeface="Times New Roman" panose="02020603050405020304" pitchFamily="18" charset="0"/>
              </a:rPr>
              <a:t>).</a:t>
            </a:r>
          </a:p>
          <a:p>
            <a:pPr marL="465530" indent="-339711" defTabSz="1811792" fontAlgn="base">
              <a:lnSpc>
                <a:spcPct val="150000"/>
              </a:lnSpc>
              <a:spcBef>
                <a:spcPts val="1859"/>
              </a:spcBef>
              <a:spcAft>
                <a:spcPct val="0"/>
              </a:spcAft>
              <a:buFont typeface="Wingdings" panose="05000000000000000000" pitchFamily="2" charset="2"/>
              <a:buChar char="§"/>
            </a:pPr>
            <a:r>
              <a:rPr lang="en-US" altLang="en-US" sz="3170" dirty="0">
                <a:solidFill>
                  <a:prstClr val="black"/>
                </a:solidFill>
                <a:latin typeface="Times New Roman" panose="02020603050405020304" pitchFamily="18" charset="0"/>
                <a:cs typeface="Times New Roman" panose="02020603050405020304" pitchFamily="18" charset="0"/>
              </a:rPr>
              <a:t>But this is overly pessimistic.</a:t>
            </a:r>
          </a:p>
        </p:txBody>
      </p:sp>
    </p:spTree>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bject 2">
            <a:extLst>
              <a:ext uri="{FF2B5EF4-FFF2-40B4-BE49-F238E27FC236}">
                <a16:creationId xmlns:a16="http://schemas.microsoft.com/office/drawing/2014/main" id="{90615649-8F7C-470B-B6B2-D6008F9A258B}"/>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CEC398CE-799C-4095-8B08-7A2C6A2E062C}"/>
              </a:ext>
            </a:extLst>
          </p:cNvPr>
          <p:cNvSpPr txBox="1">
            <a:spLocks noGrp="1"/>
          </p:cNvSpPr>
          <p:nvPr>
            <p:ph type="title"/>
          </p:nvPr>
        </p:nvSpPr>
        <p:spPr>
          <a:xfrm>
            <a:off x="195023" y="79033"/>
            <a:ext cx="8691047" cy="583237"/>
          </a:xfrm>
        </p:spPr>
        <p:txBody>
          <a:bodyPr vert="horz" wrap="square" lIns="0" tIns="33972" rIns="0" bIns="0" numCol="1" rtlCol="0" anchor="t" anchorCtr="0" compatLnSpc="1">
            <a:prstTxWarp prst="textNoShape">
              <a:avLst/>
            </a:prstTxWarp>
            <a:spAutoFit/>
          </a:bodyPr>
          <a:lstStyle/>
          <a:p>
            <a:pPr marL="25164" eaLnBrk="1" fontAlgn="auto" hangingPunct="1">
              <a:spcBef>
                <a:spcPts val="267"/>
              </a:spcBef>
              <a:spcAft>
                <a:spcPts val="0"/>
              </a:spcAft>
              <a:defRPr/>
            </a:pPr>
            <a:r>
              <a:rPr spc="-59" dirty="0"/>
              <a:t>Amortized</a:t>
            </a:r>
            <a:r>
              <a:rPr spc="10" dirty="0"/>
              <a:t> </a:t>
            </a:r>
            <a:r>
              <a:rPr spc="-69" dirty="0"/>
              <a:t>Analysis</a:t>
            </a:r>
          </a:p>
        </p:txBody>
      </p:sp>
      <p:sp>
        <p:nvSpPr>
          <p:cNvPr id="9" name="object 9">
            <a:extLst>
              <a:ext uri="{FF2B5EF4-FFF2-40B4-BE49-F238E27FC236}">
                <a16:creationId xmlns:a16="http://schemas.microsoft.com/office/drawing/2014/main" id="{23E8206F-97C9-4687-B837-CFECE4295BF7}"/>
              </a:ext>
            </a:extLst>
          </p:cNvPr>
          <p:cNvSpPr txBox="1"/>
          <p:nvPr/>
        </p:nvSpPr>
        <p:spPr>
          <a:xfrm>
            <a:off x="116383" y="670988"/>
            <a:ext cx="8908087" cy="6222427"/>
          </a:xfrm>
          <a:prstGeom prst="rect">
            <a:avLst/>
          </a:prstGeom>
        </p:spPr>
        <p:txBody>
          <a:bodyPr wrap="square" lIns="0" tIns="25164"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25164" defTabSz="1811792" fontAlgn="base">
              <a:lnSpc>
                <a:spcPct val="148000"/>
              </a:lnSpc>
              <a:spcBef>
                <a:spcPts val="198"/>
              </a:spcBef>
              <a:spcAft>
                <a:spcPct val="0"/>
              </a:spcAft>
            </a:pPr>
            <a:r>
              <a:rPr lang="en-US" altLang="en-US" sz="2576" b="1" dirty="0">
                <a:solidFill>
                  <a:srgbClr val="FF0000"/>
                </a:solidFill>
                <a:latin typeface="Times New Roman" panose="02020603050405020304" pitchFamily="18" charset="0"/>
                <a:cs typeface="Times New Roman" panose="02020603050405020304" pitchFamily="18" charset="0"/>
              </a:rPr>
              <a:t>Theorem</a:t>
            </a:r>
            <a:r>
              <a:rPr lang="en-US" altLang="en-US" sz="2576" dirty="0">
                <a:solidFill>
                  <a:srgbClr val="FF0000"/>
                </a:solidFill>
                <a:latin typeface="Times New Roman" panose="02020603050405020304" pitchFamily="18" charset="0"/>
                <a:cs typeface="Times New Roman" panose="02020603050405020304" pitchFamily="18" charset="0"/>
              </a:rPr>
              <a:t>: </a:t>
            </a:r>
            <a:br>
              <a:rPr lang="en-US" altLang="en-US" sz="2576" dirty="0">
                <a:solidFill>
                  <a:srgbClr val="FF0000"/>
                </a:solidFill>
                <a:latin typeface="Times New Roman" panose="02020603050405020304" pitchFamily="18" charset="0"/>
                <a:cs typeface="Times New Roman" panose="02020603050405020304" pitchFamily="18" charset="0"/>
              </a:rPr>
            </a:br>
            <a:r>
              <a:rPr lang="en-US" altLang="en-US" sz="2576" dirty="0">
                <a:solidFill>
                  <a:prstClr val="black"/>
                </a:solidFill>
                <a:latin typeface="Times New Roman" panose="02020603050405020304" pitchFamily="18" charset="0"/>
                <a:cs typeface="Times New Roman" panose="02020603050405020304" pitchFamily="18" charset="0"/>
              </a:rPr>
              <a:t>A sequence of </a:t>
            </a:r>
            <a:r>
              <a:rPr lang="en-US" altLang="en-US" sz="2576"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n </a:t>
            </a:r>
            <a:r>
              <a:rPr lang="en-US" altLang="en-US" sz="2576" dirty="0">
                <a:solidFill>
                  <a:prstClr val="black"/>
                </a:solidFill>
                <a:latin typeface="Times New Roman" panose="02020603050405020304" pitchFamily="18" charset="0"/>
                <a:cs typeface="Times New Roman" panose="02020603050405020304" pitchFamily="18" charset="0"/>
              </a:rPr>
              <a:t>ops, on an initially empty stack, has cost </a:t>
            </a:r>
            <a:r>
              <a:rPr lang="en-US" altLang="en-US" sz="2576"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O</a:t>
            </a:r>
            <a:r>
              <a:rPr lang="en-US" altLang="en-US" sz="2576" dirty="0">
                <a:solidFill>
                  <a:prstClr val="black"/>
                </a:solidFill>
                <a:latin typeface="Times New Roman" panose="02020603050405020304" pitchFamily="18" charset="0"/>
                <a:cs typeface="Times New Roman" panose="02020603050405020304" pitchFamily="18" charset="0"/>
              </a:rPr>
              <a:t>(</a:t>
            </a:r>
            <a:r>
              <a:rPr lang="en-US" altLang="en-US" sz="2576"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n</a:t>
            </a:r>
            <a:r>
              <a:rPr lang="en-US" altLang="en-US" sz="2576" dirty="0">
                <a:solidFill>
                  <a:prstClr val="black"/>
                </a:solidFill>
                <a:latin typeface="Times New Roman" panose="02020603050405020304" pitchFamily="18" charset="0"/>
                <a:cs typeface="Times New Roman" panose="02020603050405020304" pitchFamily="18" charset="0"/>
              </a:rPr>
              <a:t>).  </a:t>
            </a:r>
          </a:p>
          <a:p>
            <a:pPr marL="25164" defTabSz="1811792" fontAlgn="base">
              <a:lnSpc>
                <a:spcPct val="148000"/>
              </a:lnSpc>
              <a:spcBef>
                <a:spcPts val="198"/>
              </a:spcBef>
              <a:spcAft>
                <a:spcPct val="0"/>
              </a:spcAft>
            </a:pPr>
            <a:r>
              <a:rPr lang="en-US" altLang="en-US" sz="2576" b="1" dirty="0">
                <a:solidFill>
                  <a:srgbClr val="0000FF"/>
                </a:solidFill>
                <a:latin typeface="Times New Roman" panose="02020603050405020304" pitchFamily="18" charset="0"/>
                <a:cs typeface="Times New Roman" panose="02020603050405020304" pitchFamily="18" charset="0"/>
              </a:rPr>
              <a:t>Proof</a:t>
            </a:r>
            <a:r>
              <a:rPr lang="en-US" altLang="en-US" sz="2576" dirty="0">
                <a:solidFill>
                  <a:srgbClr val="0000FF"/>
                </a:solidFill>
                <a:latin typeface="Times New Roman" panose="02020603050405020304" pitchFamily="18" charset="0"/>
                <a:cs typeface="Times New Roman" panose="02020603050405020304" pitchFamily="18" charset="0"/>
              </a:rPr>
              <a:t>:</a:t>
            </a:r>
            <a:endParaRPr lang="en-US" altLang="en-US" sz="2576" dirty="0">
              <a:solidFill>
                <a:prstClr val="black"/>
              </a:solidFill>
              <a:latin typeface="Times New Roman" panose="02020603050405020304" pitchFamily="18" charset="0"/>
              <a:cs typeface="Times New Roman" panose="02020603050405020304" pitchFamily="18" charset="0"/>
            </a:endParaRPr>
          </a:p>
          <a:p>
            <a:pPr marL="364875" indent="-339711" defTabSz="1811792" fontAlgn="base">
              <a:lnSpc>
                <a:spcPct val="150000"/>
              </a:lnSpc>
              <a:spcBef>
                <a:spcPts val="594"/>
              </a:spcBef>
              <a:spcAft>
                <a:spcPct val="0"/>
              </a:spcAft>
              <a:buFont typeface="Wingdings" panose="05000000000000000000" pitchFamily="2" charset="2"/>
              <a:buChar char="§"/>
            </a:pPr>
            <a:r>
              <a:rPr lang="en-US" altLang="en-US" sz="2576" dirty="0">
                <a:solidFill>
                  <a:prstClr val="black"/>
                </a:solidFill>
                <a:latin typeface="Times New Roman" panose="02020603050405020304" pitchFamily="18" charset="0"/>
                <a:cs typeface="Times New Roman" panose="02020603050405020304" pitchFamily="18" charset="0"/>
              </a:rPr>
              <a:t>Each element is popped at most once </a:t>
            </a:r>
          </a:p>
          <a:p>
            <a:pPr marL="905896" lvl="1" indent="-339711" defTabSz="1811792" fontAlgn="base">
              <a:lnSpc>
                <a:spcPct val="150000"/>
              </a:lnSpc>
              <a:spcBef>
                <a:spcPts val="594"/>
              </a:spcBef>
              <a:spcAft>
                <a:spcPct val="0"/>
              </a:spcAft>
              <a:buFont typeface="Wingdings" panose="05000000000000000000" pitchFamily="2" charset="2"/>
              <a:buChar char="§"/>
            </a:pPr>
            <a:r>
              <a:rPr lang="en-US" altLang="en-US" sz="2576" dirty="0">
                <a:solidFill>
                  <a:prstClr val="black"/>
                </a:solidFill>
                <a:latin typeface="Times New Roman" panose="02020603050405020304" pitchFamily="18" charset="0"/>
                <a:cs typeface="Times New Roman" panose="02020603050405020304" pitchFamily="18" charset="0"/>
              </a:rPr>
              <a:t>Either by Pop or during a  </a:t>
            </a:r>
            <a:r>
              <a:rPr lang="en-US" altLang="en-US" sz="2576" dirty="0" err="1">
                <a:solidFill>
                  <a:prstClr val="black"/>
                </a:solidFill>
                <a:latin typeface="Times New Roman" panose="02020603050405020304" pitchFamily="18" charset="0"/>
                <a:cs typeface="Times New Roman" panose="02020603050405020304" pitchFamily="18" charset="0"/>
              </a:rPr>
              <a:t>MultiPop</a:t>
            </a:r>
            <a:r>
              <a:rPr lang="en-US" altLang="en-US" sz="2576" dirty="0">
                <a:solidFill>
                  <a:prstClr val="black"/>
                </a:solidFill>
                <a:latin typeface="Times New Roman" panose="02020603050405020304" pitchFamily="18" charset="0"/>
                <a:cs typeface="Times New Roman" panose="02020603050405020304" pitchFamily="18" charset="0"/>
              </a:rPr>
              <a:t>.</a:t>
            </a:r>
          </a:p>
          <a:p>
            <a:pPr marL="364875" indent="-339711" defTabSz="1811792" fontAlgn="base">
              <a:lnSpc>
                <a:spcPct val="150000"/>
              </a:lnSpc>
              <a:spcBef>
                <a:spcPts val="594"/>
              </a:spcBef>
              <a:spcAft>
                <a:spcPct val="0"/>
              </a:spcAft>
              <a:buFont typeface="Wingdings" panose="05000000000000000000" pitchFamily="2" charset="2"/>
              <a:buChar char="§"/>
            </a:pPr>
            <a:r>
              <a:rPr lang="en-US" altLang="en-US" sz="2576" dirty="0">
                <a:solidFill>
                  <a:prstClr val="black"/>
                </a:solidFill>
                <a:latin typeface="Times New Roman" panose="02020603050405020304" pitchFamily="18" charset="0"/>
                <a:cs typeface="Times New Roman" panose="02020603050405020304" pitchFamily="18" charset="0"/>
              </a:rPr>
              <a:t>Total cost of Pops, including </a:t>
            </a:r>
            <a:r>
              <a:rPr lang="en-US" altLang="en-US" sz="2576" dirty="0" err="1">
                <a:solidFill>
                  <a:prstClr val="black"/>
                </a:solidFill>
                <a:latin typeface="Times New Roman" panose="02020603050405020304" pitchFamily="18" charset="0"/>
                <a:cs typeface="Times New Roman" panose="02020603050405020304" pitchFamily="18" charset="0"/>
              </a:rPr>
              <a:t>MultiPops</a:t>
            </a:r>
            <a:r>
              <a:rPr lang="en-US" altLang="en-US" sz="2576" dirty="0">
                <a:solidFill>
                  <a:prstClr val="black"/>
                </a:solidFill>
                <a:latin typeface="Times New Roman" panose="02020603050405020304" pitchFamily="18" charset="0"/>
                <a:cs typeface="Times New Roman" panose="02020603050405020304" pitchFamily="18" charset="0"/>
              </a:rPr>
              <a:t>, is ≤ number of Pushes,  which is at most </a:t>
            </a:r>
            <a:r>
              <a:rPr lang="en-US" altLang="en-US" sz="2576"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n</a:t>
            </a:r>
            <a:r>
              <a:rPr lang="en-US" altLang="en-US" sz="2576" dirty="0">
                <a:solidFill>
                  <a:prstClr val="black"/>
                </a:solidFill>
                <a:latin typeface="Times New Roman" panose="02020603050405020304" pitchFamily="18" charset="0"/>
                <a:cs typeface="Times New Roman" panose="02020603050405020304" pitchFamily="18" charset="0"/>
              </a:rPr>
              <a:t>.</a:t>
            </a:r>
          </a:p>
          <a:p>
            <a:pPr marL="364875" indent="-339711" defTabSz="1811792" fontAlgn="base">
              <a:lnSpc>
                <a:spcPct val="150000"/>
              </a:lnSpc>
              <a:spcBef>
                <a:spcPts val="670"/>
              </a:spcBef>
              <a:spcAft>
                <a:spcPct val="0"/>
              </a:spcAft>
              <a:buFont typeface="Wingdings" panose="05000000000000000000" pitchFamily="2" charset="2"/>
              <a:buChar char="§"/>
            </a:pPr>
            <a:r>
              <a:rPr lang="en-US" altLang="en-US" sz="2576" dirty="0">
                <a:solidFill>
                  <a:prstClr val="black"/>
                </a:solidFill>
                <a:latin typeface="Times New Roman" panose="02020603050405020304" pitchFamily="18" charset="0"/>
                <a:cs typeface="Times New Roman" panose="02020603050405020304" pitchFamily="18" charset="0"/>
              </a:rPr>
              <a:t>Total cost of all operations is </a:t>
            </a:r>
            <a:r>
              <a:rPr lang="en-US" altLang="en-US" sz="2576"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T</a:t>
            </a:r>
            <a:r>
              <a:rPr lang="en-US" altLang="en-US" sz="2576" dirty="0">
                <a:solidFill>
                  <a:prstClr val="black"/>
                </a:solidFill>
                <a:latin typeface="Times New Roman" panose="02020603050405020304" pitchFamily="18" charset="0"/>
                <a:cs typeface="Times New Roman" panose="02020603050405020304" pitchFamily="18" charset="0"/>
              </a:rPr>
              <a:t>(</a:t>
            </a:r>
            <a:r>
              <a:rPr lang="en-US" altLang="en-US" sz="2576"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n</a:t>
            </a:r>
            <a:r>
              <a:rPr lang="en-US" altLang="en-US" sz="2576" dirty="0">
                <a:solidFill>
                  <a:prstClr val="black"/>
                </a:solidFill>
                <a:latin typeface="Times New Roman" panose="02020603050405020304" pitchFamily="18" charset="0"/>
                <a:cs typeface="Times New Roman" panose="02020603050405020304" pitchFamily="18" charset="0"/>
              </a:rPr>
              <a:t>) ≤  2</a:t>
            </a:r>
            <a:r>
              <a:rPr lang="en-US" altLang="en-US" sz="2576"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n</a:t>
            </a:r>
            <a:r>
              <a:rPr lang="en-US" altLang="en-US" sz="2576" dirty="0">
                <a:solidFill>
                  <a:prstClr val="black"/>
                </a:solidFill>
                <a:latin typeface="Times New Roman" panose="02020603050405020304" pitchFamily="18" charset="0"/>
                <a:cs typeface="Times New Roman" panose="02020603050405020304" pitchFamily="18" charset="0"/>
              </a:rPr>
              <a:t>.</a:t>
            </a:r>
          </a:p>
          <a:p>
            <a:pPr marL="364875" indent="-339711" defTabSz="1811792" fontAlgn="base">
              <a:lnSpc>
                <a:spcPct val="150000"/>
              </a:lnSpc>
              <a:spcBef>
                <a:spcPct val="0"/>
              </a:spcBef>
              <a:spcAft>
                <a:spcPct val="0"/>
              </a:spcAft>
              <a:buFont typeface="Wingdings" panose="05000000000000000000" pitchFamily="2" charset="2"/>
              <a:buChar char="§"/>
            </a:pPr>
            <a:r>
              <a:rPr lang="en-US" altLang="en-US" sz="2576" dirty="0">
                <a:solidFill>
                  <a:prstClr val="black"/>
                </a:solidFill>
                <a:latin typeface="Times New Roman" panose="02020603050405020304" pitchFamily="18" charset="0"/>
                <a:cs typeface="Times New Roman" panose="02020603050405020304" pitchFamily="18" charset="0"/>
              </a:rPr>
              <a:t>Thus, </a:t>
            </a:r>
            <a:r>
              <a:rPr lang="en-US" altLang="en-US" sz="2576" dirty="0">
                <a:solidFill>
                  <a:srgbClr val="FF0000"/>
                </a:solidFill>
                <a:latin typeface="Times New Roman" panose="02020603050405020304" pitchFamily="18" charset="0"/>
                <a:cs typeface="Times New Roman" panose="02020603050405020304" pitchFamily="18" charset="0"/>
              </a:rPr>
              <a:t>amortized cost per operation </a:t>
            </a:r>
            <a:r>
              <a:rPr lang="en-US" altLang="en-US" sz="2576" dirty="0">
                <a:solidFill>
                  <a:prstClr val="black"/>
                </a:solidFill>
                <a:latin typeface="Times New Roman" panose="02020603050405020304" pitchFamily="18" charset="0"/>
                <a:cs typeface="Times New Roman" panose="02020603050405020304" pitchFamily="18" charset="0"/>
              </a:rPr>
              <a:t>for this stack is at most 2.  </a:t>
            </a:r>
          </a:p>
          <a:p>
            <a:pPr marL="905896" lvl="1" indent="-339711" defTabSz="1811792" fontAlgn="base">
              <a:lnSpc>
                <a:spcPct val="150000"/>
              </a:lnSpc>
              <a:spcBef>
                <a:spcPct val="0"/>
              </a:spcBef>
              <a:spcAft>
                <a:spcPct val="0"/>
              </a:spcAft>
              <a:buFont typeface="Wingdings" panose="05000000000000000000" pitchFamily="2" charset="2"/>
              <a:buChar char="§"/>
            </a:pPr>
            <a:r>
              <a:rPr lang="en-US" altLang="en-US" sz="2576" dirty="0">
                <a:solidFill>
                  <a:srgbClr val="0000FF"/>
                </a:solidFill>
                <a:latin typeface="Times New Roman" panose="02020603050405020304" pitchFamily="18" charset="0"/>
                <a:cs typeface="Times New Roman" panose="02020603050405020304" pitchFamily="18" charset="0"/>
              </a:rPr>
              <a:t>This bound holds in worst-case, over any sequence</a:t>
            </a:r>
            <a:r>
              <a:rPr lang="en-US" altLang="en-US" sz="2576" dirty="0">
                <a:solidFill>
                  <a:prstClr val="black"/>
                </a:solidFill>
                <a:latin typeface="Times New Roman" panose="02020603050405020304" pitchFamily="18" charset="0"/>
                <a:cs typeface="Times New Roman" panose="02020603050405020304" pitchFamily="18" charset="0"/>
              </a:rPr>
              <a:t>!</a:t>
            </a:r>
          </a:p>
        </p:txBody>
      </p:sp>
    </p:spTree>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object 2">
            <a:extLst>
              <a:ext uri="{FF2B5EF4-FFF2-40B4-BE49-F238E27FC236}">
                <a16:creationId xmlns:a16="http://schemas.microsoft.com/office/drawing/2014/main" id="{82027B86-3F4F-40A8-8909-47569CDF734D}"/>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49E116E1-46F3-47C0-A990-5292788893FF}"/>
              </a:ext>
            </a:extLst>
          </p:cNvPr>
          <p:cNvSpPr txBox="1">
            <a:spLocks noGrp="1"/>
          </p:cNvSpPr>
          <p:nvPr>
            <p:ph type="title"/>
          </p:nvPr>
        </p:nvSpPr>
        <p:spPr>
          <a:xfrm>
            <a:off x="195023" y="50722"/>
            <a:ext cx="8753958" cy="583237"/>
          </a:xfrm>
        </p:spPr>
        <p:txBody>
          <a:bodyPr vert="horz" wrap="square" lIns="0" tIns="33972" rIns="0" bIns="0" numCol="1" rtlCol="0" anchor="t" anchorCtr="0" compatLnSpc="1">
            <a:prstTxWarp prst="textNoShape">
              <a:avLst/>
            </a:prstTxWarp>
            <a:spAutoFit/>
          </a:bodyPr>
          <a:lstStyle/>
          <a:p>
            <a:pPr marL="25164" algn="l" eaLnBrk="1" fontAlgn="auto" hangingPunct="1">
              <a:spcBef>
                <a:spcPts val="267"/>
              </a:spcBef>
              <a:spcAft>
                <a:spcPts val="0"/>
              </a:spcAft>
              <a:defRPr/>
            </a:pPr>
            <a:r>
              <a:rPr spc="-59" dirty="0"/>
              <a:t>Amortized </a:t>
            </a:r>
            <a:r>
              <a:rPr spc="-69" dirty="0"/>
              <a:t>Analysis </a:t>
            </a:r>
            <a:r>
              <a:rPr spc="-79" dirty="0"/>
              <a:t>of </a:t>
            </a:r>
            <a:r>
              <a:rPr spc="-129" dirty="0"/>
              <a:t>a </a:t>
            </a:r>
            <a:r>
              <a:rPr spc="-50" dirty="0"/>
              <a:t>Binary</a:t>
            </a:r>
            <a:r>
              <a:rPr spc="654" dirty="0"/>
              <a:t> </a:t>
            </a:r>
            <a:r>
              <a:rPr spc="-79" dirty="0"/>
              <a:t>Counter</a:t>
            </a:r>
          </a:p>
        </p:txBody>
      </p:sp>
      <p:sp>
        <p:nvSpPr>
          <p:cNvPr id="7" name="object 7">
            <a:extLst>
              <a:ext uri="{FF2B5EF4-FFF2-40B4-BE49-F238E27FC236}">
                <a16:creationId xmlns:a16="http://schemas.microsoft.com/office/drawing/2014/main" id="{FF6DC6D7-6E31-4F92-875E-423D6A17D567}"/>
              </a:ext>
            </a:extLst>
          </p:cNvPr>
          <p:cNvSpPr txBox="1"/>
          <p:nvPr/>
        </p:nvSpPr>
        <p:spPr>
          <a:xfrm>
            <a:off x="344434" y="1013249"/>
            <a:ext cx="8146873" cy="5166072"/>
          </a:xfrm>
          <a:prstGeom prst="rect">
            <a:avLst/>
          </a:prstGeom>
        </p:spPr>
        <p:txBody>
          <a:bodyPr wrap="square" lIns="0" tIns="22648" rIns="0" bIns="0">
            <a:spAutoFit/>
          </a:bodyPr>
          <a:lstStyle/>
          <a:p>
            <a:pPr marL="364875" indent="-339711" defTabSz="1811792">
              <a:spcBef>
                <a:spcPts val="178"/>
              </a:spcBef>
              <a:buFont typeface="Wingdings" panose="05000000000000000000" pitchFamily="2" charset="2"/>
              <a:buChar char="§"/>
              <a:defRPr/>
            </a:pPr>
            <a:r>
              <a:rPr sz="2774" spc="-40" dirty="0">
                <a:solidFill>
                  <a:prstClr val="black"/>
                </a:solidFill>
                <a:latin typeface="Times New Roman" panose="02020603050405020304" pitchFamily="18" charset="0"/>
                <a:cs typeface="Times New Roman" panose="02020603050405020304" pitchFamily="18" charset="0"/>
              </a:rPr>
              <a:t>Binary </a:t>
            </a:r>
            <a:r>
              <a:rPr sz="2774" spc="-79" dirty="0">
                <a:solidFill>
                  <a:prstClr val="black"/>
                </a:solidFill>
                <a:latin typeface="Times New Roman" panose="02020603050405020304" pitchFamily="18" charset="0"/>
                <a:cs typeface="Times New Roman" panose="02020603050405020304" pitchFamily="18" charset="0"/>
              </a:rPr>
              <a:t>counter </a:t>
            </a:r>
            <a:r>
              <a:rPr sz="2774" spc="-99" dirty="0">
                <a:solidFill>
                  <a:prstClr val="black"/>
                </a:solidFill>
                <a:latin typeface="Times New Roman" panose="02020603050405020304" pitchFamily="18" charset="0"/>
                <a:cs typeface="Times New Roman" panose="02020603050405020304" pitchFamily="18" charset="0"/>
              </a:rPr>
              <a:t>implemented </a:t>
            </a:r>
            <a:r>
              <a:rPr sz="2774" spc="-129" dirty="0">
                <a:solidFill>
                  <a:prstClr val="black"/>
                </a:solidFill>
                <a:latin typeface="Times New Roman" panose="02020603050405020304" pitchFamily="18" charset="0"/>
                <a:cs typeface="Times New Roman" panose="02020603050405020304" pitchFamily="18" charset="0"/>
              </a:rPr>
              <a:t>as </a:t>
            </a:r>
            <a:r>
              <a:rPr sz="2774" spc="-109" dirty="0">
                <a:solidFill>
                  <a:prstClr val="black"/>
                </a:solidFill>
                <a:latin typeface="Times New Roman" panose="02020603050405020304" pitchFamily="18" charset="0"/>
                <a:cs typeface="Times New Roman" panose="02020603050405020304" pitchFamily="18" charset="0"/>
              </a:rPr>
              <a:t>an array </a:t>
            </a:r>
            <a:r>
              <a:rPr sz="2774" spc="-69" dirty="0">
                <a:solidFill>
                  <a:prstClr val="black"/>
                </a:solidFill>
                <a:latin typeface="Times New Roman" panose="02020603050405020304" pitchFamily="18" charset="0"/>
                <a:cs typeface="Times New Roman" panose="02020603050405020304" pitchFamily="18" charset="0"/>
              </a:rPr>
              <a:t>of bits: </a:t>
            </a:r>
            <a:br>
              <a:rPr lang="en-US" sz="2774" spc="-69" dirty="0">
                <a:solidFill>
                  <a:prstClr val="black"/>
                </a:solidFill>
                <a:latin typeface="Times New Roman" panose="02020603050405020304" pitchFamily="18" charset="0"/>
                <a:cs typeface="Times New Roman" panose="02020603050405020304" pitchFamily="18" charset="0"/>
              </a:rPr>
            </a:br>
            <a:r>
              <a:rPr sz="2774" spc="-20" dirty="0">
                <a:solidFill>
                  <a:prstClr val="black"/>
                </a:solidFill>
                <a:latin typeface="Times New Roman" panose="02020603050405020304" pitchFamily="18" charset="0"/>
                <a:cs typeface="Times New Roman" panose="02020603050405020304" pitchFamily="18" charset="0"/>
              </a:rPr>
              <a:t>A[0 </a:t>
            </a:r>
            <a:r>
              <a:rPr sz="2774" i="1" dirty="0">
                <a:solidFill>
                  <a:prstClr val="black"/>
                </a:solidFill>
                <a:latin typeface="Times New Roman" panose="02020603050405020304" pitchFamily="18" charset="0"/>
                <a:cs typeface="Times New Roman" panose="02020603050405020304" pitchFamily="18" charset="0"/>
              </a:rPr>
              <a:t>· · · </a:t>
            </a:r>
            <a:r>
              <a:rPr sz="2774" spc="-89" dirty="0">
                <a:solidFill>
                  <a:prstClr val="black"/>
                </a:solidFill>
                <a:latin typeface="Times New Roman" panose="02020603050405020304" pitchFamily="18" charset="0"/>
                <a:cs typeface="Times New Roman" panose="02020603050405020304" pitchFamily="18" charset="0"/>
              </a:rPr>
              <a:t>k </a:t>
            </a:r>
            <a:r>
              <a:rPr sz="2774" spc="-99" dirty="0">
                <a:solidFill>
                  <a:prstClr val="black"/>
                </a:solidFill>
                <a:latin typeface="Times New Roman" panose="02020603050405020304" pitchFamily="18" charset="0"/>
                <a:cs typeface="Times New Roman" panose="02020603050405020304" pitchFamily="18" charset="0"/>
              </a:rPr>
              <a:t>−</a:t>
            </a:r>
            <a:r>
              <a:rPr sz="2774" spc="-10" dirty="0">
                <a:solidFill>
                  <a:prstClr val="black"/>
                </a:solidFill>
                <a:latin typeface="Times New Roman" panose="02020603050405020304" pitchFamily="18" charset="0"/>
                <a:cs typeface="Times New Roman" panose="02020603050405020304" pitchFamily="18" charset="0"/>
              </a:rPr>
              <a:t> </a:t>
            </a:r>
            <a:r>
              <a:rPr sz="2774" spc="-99" dirty="0">
                <a:solidFill>
                  <a:prstClr val="black"/>
                </a:solidFill>
                <a:latin typeface="Times New Roman" panose="02020603050405020304" pitchFamily="18" charset="0"/>
                <a:cs typeface="Times New Roman" panose="02020603050405020304" pitchFamily="18" charset="0"/>
              </a:rPr>
              <a:t>1].</a:t>
            </a:r>
            <a:endParaRPr sz="2774" dirty="0">
              <a:solidFill>
                <a:prstClr val="black"/>
              </a:solidFill>
              <a:latin typeface="Times New Roman" panose="02020603050405020304" pitchFamily="18" charset="0"/>
              <a:cs typeface="Times New Roman" panose="02020603050405020304" pitchFamily="18" charset="0"/>
            </a:endParaRPr>
          </a:p>
          <a:p>
            <a:pPr marL="364875" indent="-339711" defTabSz="1811792">
              <a:spcBef>
                <a:spcPts val="1843"/>
              </a:spcBef>
              <a:buFont typeface="Wingdings" panose="05000000000000000000" pitchFamily="2" charset="2"/>
              <a:buChar char="§"/>
              <a:defRPr/>
            </a:pPr>
            <a:r>
              <a:rPr sz="2774" spc="-89" dirty="0">
                <a:solidFill>
                  <a:prstClr val="black"/>
                </a:solidFill>
                <a:latin typeface="Times New Roman" panose="02020603050405020304" pitchFamily="18" charset="0"/>
                <a:cs typeface="Times New Roman" panose="02020603050405020304" pitchFamily="18" charset="0"/>
              </a:rPr>
              <a:t>Consider </a:t>
            </a:r>
            <a:r>
              <a:rPr sz="2774" spc="-79" dirty="0">
                <a:solidFill>
                  <a:prstClr val="black"/>
                </a:solidFill>
                <a:latin typeface="Times New Roman" panose="02020603050405020304" pitchFamily="18" charset="0"/>
                <a:cs typeface="Times New Roman" panose="02020603050405020304" pitchFamily="18" charset="0"/>
              </a:rPr>
              <a:t>incrementing </a:t>
            </a:r>
            <a:r>
              <a:rPr sz="2774" spc="168" dirty="0">
                <a:solidFill>
                  <a:prstClr val="black"/>
                </a:solidFill>
                <a:latin typeface="Times New Roman" panose="02020603050405020304" pitchFamily="18" charset="0"/>
                <a:cs typeface="Times New Roman" panose="02020603050405020304" pitchFamily="18" charset="0"/>
              </a:rPr>
              <a:t>A </a:t>
            </a:r>
            <a:r>
              <a:rPr sz="2774" spc="-59" dirty="0">
                <a:solidFill>
                  <a:prstClr val="black"/>
                </a:solidFill>
                <a:latin typeface="Times New Roman" panose="02020603050405020304" pitchFamily="18" charset="0"/>
                <a:cs typeface="Times New Roman" panose="02020603050405020304" pitchFamily="18" charset="0"/>
              </a:rPr>
              <a:t>starting </a:t>
            </a:r>
            <a:r>
              <a:rPr sz="2774" spc="-79" dirty="0">
                <a:solidFill>
                  <a:prstClr val="black"/>
                </a:solidFill>
                <a:latin typeface="Times New Roman" panose="02020603050405020304" pitchFamily="18" charset="0"/>
                <a:cs typeface="Times New Roman" panose="02020603050405020304" pitchFamily="18" charset="0"/>
              </a:rPr>
              <a:t>from</a:t>
            </a:r>
            <a:r>
              <a:rPr sz="2774" spc="139" dirty="0">
                <a:solidFill>
                  <a:prstClr val="black"/>
                </a:solidFill>
                <a:latin typeface="Times New Roman" panose="02020603050405020304" pitchFamily="18" charset="0"/>
                <a:cs typeface="Times New Roman" panose="02020603050405020304" pitchFamily="18" charset="0"/>
              </a:rPr>
              <a:t> </a:t>
            </a:r>
            <a:r>
              <a:rPr sz="2774" spc="-89" dirty="0">
                <a:solidFill>
                  <a:prstClr val="black"/>
                </a:solidFill>
                <a:latin typeface="Times New Roman" panose="02020603050405020304" pitchFamily="18" charset="0"/>
                <a:cs typeface="Times New Roman" panose="02020603050405020304" pitchFamily="18" charset="0"/>
              </a:rPr>
              <a:t>0.</a:t>
            </a:r>
            <a:endParaRPr sz="2774" dirty="0">
              <a:solidFill>
                <a:prstClr val="black"/>
              </a:solidFill>
              <a:latin typeface="Times New Roman" panose="02020603050405020304" pitchFamily="18" charset="0"/>
              <a:cs typeface="Times New Roman" panose="02020603050405020304" pitchFamily="18" charset="0"/>
            </a:endParaRPr>
          </a:p>
          <a:p>
            <a:pPr defTabSz="1811792">
              <a:spcBef>
                <a:spcPts val="50"/>
              </a:spcBef>
              <a:defRPr/>
            </a:pPr>
            <a:endParaRPr sz="2180" dirty="0">
              <a:solidFill>
                <a:prstClr val="black"/>
              </a:solidFill>
              <a:latin typeface="Times New Roman" panose="02020603050405020304" pitchFamily="18" charset="0"/>
              <a:cs typeface="Times New Roman" panose="02020603050405020304" pitchFamily="18" charset="0"/>
            </a:endParaRPr>
          </a:p>
          <a:p>
            <a:pPr marL="573734" defTabSz="1811792">
              <a:defRPr/>
            </a:pPr>
            <a:r>
              <a:rPr sz="2774" b="1" spc="-109" dirty="0">
                <a:solidFill>
                  <a:srgbClr val="FF0000"/>
                </a:solidFill>
                <a:latin typeface="Courier New" panose="02070309020205020404" pitchFamily="49" charset="0"/>
                <a:cs typeface="Courier New" panose="02070309020205020404" pitchFamily="49" charset="0"/>
              </a:rPr>
              <a:t>Increment</a:t>
            </a:r>
            <a:r>
              <a:rPr sz="2774" b="1" spc="20" dirty="0">
                <a:solidFill>
                  <a:srgbClr val="FF0000"/>
                </a:solidFill>
                <a:latin typeface="Courier New" panose="02070309020205020404" pitchFamily="49" charset="0"/>
                <a:cs typeface="Courier New" panose="02070309020205020404" pitchFamily="49" charset="0"/>
              </a:rPr>
              <a:t> </a:t>
            </a:r>
            <a:r>
              <a:rPr sz="2774" b="1" spc="139" dirty="0">
                <a:solidFill>
                  <a:prstClr val="black"/>
                </a:solidFill>
                <a:latin typeface="Courier New" panose="02070309020205020404" pitchFamily="49" charset="0"/>
                <a:cs typeface="Courier New" panose="02070309020205020404" pitchFamily="49" charset="0"/>
              </a:rPr>
              <a:t>(A)</a:t>
            </a:r>
            <a:endParaRPr sz="2774" b="1" dirty="0">
              <a:solidFill>
                <a:prstClr val="black"/>
              </a:solidFill>
              <a:latin typeface="Courier New" panose="02070309020205020404" pitchFamily="49" charset="0"/>
              <a:cs typeface="Courier New" panose="02070309020205020404" pitchFamily="49" charset="0"/>
            </a:endParaRPr>
          </a:p>
          <a:p>
            <a:pPr marL="939867" defTabSz="1811792">
              <a:spcBef>
                <a:spcPts val="69"/>
              </a:spcBef>
              <a:defRPr/>
            </a:pPr>
            <a:r>
              <a:rPr sz="2774" b="1" spc="178" dirty="0">
                <a:solidFill>
                  <a:prstClr val="black"/>
                </a:solidFill>
                <a:latin typeface="Courier New" panose="02070309020205020404" pitchFamily="49" charset="0"/>
                <a:cs typeface="Courier New" panose="02070309020205020404" pitchFamily="49" charset="0"/>
              </a:rPr>
              <a:t>i </a:t>
            </a:r>
            <a:r>
              <a:rPr sz="2774" b="1" spc="-99" dirty="0">
                <a:solidFill>
                  <a:prstClr val="black"/>
                </a:solidFill>
                <a:latin typeface="Courier New" panose="02070309020205020404" pitchFamily="49" charset="0"/>
                <a:cs typeface="Courier New" panose="02070309020205020404" pitchFamily="49" charset="0"/>
              </a:rPr>
              <a:t>=</a:t>
            </a:r>
            <a:r>
              <a:rPr sz="2774" b="1" spc="-454" dirty="0">
                <a:solidFill>
                  <a:prstClr val="black"/>
                </a:solidFill>
                <a:latin typeface="Courier New" panose="02070309020205020404" pitchFamily="49" charset="0"/>
                <a:cs typeface="Courier New" panose="02070309020205020404" pitchFamily="49" charset="0"/>
              </a:rPr>
              <a:t> </a:t>
            </a:r>
            <a:r>
              <a:rPr sz="2774" b="1" spc="-149" dirty="0">
                <a:solidFill>
                  <a:prstClr val="black"/>
                </a:solidFill>
                <a:latin typeface="Courier New" panose="02070309020205020404" pitchFamily="49" charset="0"/>
                <a:cs typeface="Courier New" panose="02070309020205020404" pitchFamily="49" charset="0"/>
              </a:rPr>
              <a:t>0;</a:t>
            </a:r>
            <a:endParaRPr sz="2774" b="1" dirty="0">
              <a:solidFill>
                <a:prstClr val="black"/>
              </a:solidFill>
              <a:latin typeface="Courier New" panose="02070309020205020404" pitchFamily="49" charset="0"/>
              <a:cs typeface="Courier New" panose="02070309020205020404" pitchFamily="49" charset="0"/>
            </a:endParaRPr>
          </a:p>
          <a:p>
            <a:pPr marL="939867" defTabSz="1811792">
              <a:spcBef>
                <a:spcPts val="69"/>
              </a:spcBef>
              <a:defRPr/>
            </a:pPr>
            <a:r>
              <a:rPr sz="2774" b="1" spc="-79" dirty="0">
                <a:solidFill>
                  <a:prstClr val="black"/>
                </a:solidFill>
                <a:latin typeface="Courier New" panose="02070309020205020404" pitchFamily="49" charset="0"/>
                <a:cs typeface="Courier New" panose="02070309020205020404" pitchFamily="49" charset="0"/>
              </a:rPr>
              <a:t>while </a:t>
            </a:r>
            <a:r>
              <a:rPr sz="2774" b="1" spc="178" dirty="0">
                <a:solidFill>
                  <a:prstClr val="black"/>
                </a:solidFill>
                <a:latin typeface="Courier New" panose="02070309020205020404" pitchFamily="49" charset="0"/>
                <a:cs typeface="Courier New" panose="02070309020205020404" pitchFamily="49" charset="0"/>
              </a:rPr>
              <a:t>i </a:t>
            </a:r>
            <a:r>
              <a:rPr sz="2774" b="1" i="1" spc="-59" dirty="0">
                <a:solidFill>
                  <a:prstClr val="black"/>
                </a:solidFill>
                <a:latin typeface="Courier New" panose="02070309020205020404" pitchFamily="49" charset="0"/>
                <a:cs typeface="Courier New" panose="02070309020205020404" pitchFamily="49" charset="0"/>
              </a:rPr>
              <a:t>6</a:t>
            </a:r>
            <a:r>
              <a:rPr sz="2774" b="1" spc="-59" dirty="0">
                <a:solidFill>
                  <a:prstClr val="black"/>
                </a:solidFill>
                <a:latin typeface="Courier New" panose="02070309020205020404" pitchFamily="49" charset="0"/>
                <a:cs typeface="Courier New" panose="02070309020205020404" pitchFamily="49" charset="0"/>
              </a:rPr>
              <a:t>= </a:t>
            </a:r>
            <a:r>
              <a:rPr sz="2774" b="1" spc="-89" dirty="0">
                <a:solidFill>
                  <a:prstClr val="black"/>
                </a:solidFill>
                <a:latin typeface="Courier New" panose="02070309020205020404" pitchFamily="49" charset="0"/>
                <a:cs typeface="Courier New" panose="02070309020205020404" pitchFamily="49" charset="0"/>
              </a:rPr>
              <a:t>k </a:t>
            </a:r>
            <a:r>
              <a:rPr sz="2774" b="1" spc="-99" dirty="0">
                <a:solidFill>
                  <a:prstClr val="black"/>
                </a:solidFill>
                <a:latin typeface="Courier New" panose="02070309020205020404" pitchFamily="49" charset="0"/>
                <a:cs typeface="Courier New" panose="02070309020205020404" pitchFamily="49" charset="0"/>
              </a:rPr>
              <a:t>and </a:t>
            </a:r>
            <a:r>
              <a:rPr sz="2774" b="1" spc="30" dirty="0">
                <a:solidFill>
                  <a:prstClr val="black"/>
                </a:solidFill>
                <a:latin typeface="Courier New" panose="02070309020205020404" pitchFamily="49" charset="0"/>
                <a:cs typeface="Courier New" panose="02070309020205020404" pitchFamily="49" charset="0"/>
              </a:rPr>
              <a:t>A[i] </a:t>
            </a:r>
            <a:r>
              <a:rPr sz="2774" b="1" spc="-99" dirty="0">
                <a:solidFill>
                  <a:prstClr val="black"/>
                </a:solidFill>
                <a:latin typeface="Courier New" panose="02070309020205020404" pitchFamily="49" charset="0"/>
                <a:cs typeface="Courier New" panose="02070309020205020404" pitchFamily="49" charset="0"/>
              </a:rPr>
              <a:t>=</a:t>
            </a:r>
            <a:r>
              <a:rPr sz="2774" b="1" spc="-337" dirty="0">
                <a:solidFill>
                  <a:prstClr val="black"/>
                </a:solidFill>
                <a:latin typeface="Courier New" panose="02070309020205020404" pitchFamily="49" charset="0"/>
                <a:cs typeface="Courier New" panose="02070309020205020404" pitchFamily="49" charset="0"/>
              </a:rPr>
              <a:t> </a:t>
            </a:r>
            <a:r>
              <a:rPr sz="2774" b="1" spc="-109" dirty="0">
                <a:solidFill>
                  <a:prstClr val="black"/>
                </a:solidFill>
                <a:latin typeface="Courier New" panose="02070309020205020404" pitchFamily="49" charset="0"/>
                <a:cs typeface="Courier New" panose="02070309020205020404" pitchFamily="49" charset="0"/>
              </a:rPr>
              <a:t>1</a:t>
            </a:r>
            <a:endParaRPr sz="2774" b="1" dirty="0">
              <a:solidFill>
                <a:prstClr val="black"/>
              </a:solidFill>
              <a:latin typeface="Courier New" panose="02070309020205020404" pitchFamily="49" charset="0"/>
              <a:cs typeface="Courier New" panose="02070309020205020404" pitchFamily="49" charset="0"/>
            </a:endParaRPr>
          </a:p>
          <a:p>
            <a:pPr marL="1306000" defTabSz="1811792">
              <a:spcBef>
                <a:spcPts val="69"/>
              </a:spcBef>
              <a:tabLst>
                <a:tab pos="2662328" algn="l"/>
              </a:tabLst>
              <a:defRPr/>
            </a:pPr>
            <a:r>
              <a:rPr sz="2774" b="1" spc="30" dirty="0">
                <a:solidFill>
                  <a:prstClr val="black"/>
                </a:solidFill>
                <a:latin typeface="Courier New" panose="02070309020205020404" pitchFamily="49" charset="0"/>
                <a:cs typeface="Courier New" panose="02070309020205020404" pitchFamily="49" charset="0"/>
              </a:rPr>
              <a:t>A[i]</a:t>
            </a:r>
            <a:r>
              <a:rPr sz="2774" b="1" spc="-99" dirty="0">
                <a:solidFill>
                  <a:prstClr val="black"/>
                </a:solidFill>
                <a:latin typeface="Courier New" panose="02070309020205020404" pitchFamily="49" charset="0"/>
                <a:cs typeface="Courier New" panose="02070309020205020404" pitchFamily="49" charset="0"/>
              </a:rPr>
              <a:t> =</a:t>
            </a:r>
            <a:r>
              <a:rPr sz="2774" b="1" spc="-79" dirty="0">
                <a:solidFill>
                  <a:prstClr val="black"/>
                </a:solidFill>
                <a:latin typeface="Courier New" panose="02070309020205020404" pitchFamily="49" charset="0"/>
                <a:cs typeface="Courier New" panose="02070309020205020404" pitchFamily="49" charset="0"/>
              </a:rPr>
              <a:t> </a:t>
            </a:r>
            <a:r>
              <a:rPr sz="2774" b="1" spc="-149" dirty="0">
                <a:solidFill>
                  <a:prstClr val="black"/>
                </a:solidFill>
                <a:latin typeface="Courier New" panose="02070309020205020404" pitchFamily="49" charset="0"/>
                <a:cs typeface="Courier New" panose="02070309020205020404" pitchFamily="49" charset="0"/>
              </a:rPr>
              <a:t>0;	</a:t>
            </a:r>
            <a:r>
              <a:rPr sz="2774" b="1" spc="178" dirty="0">
                <a:solidFill>
                  <a:prstClr val="black"/>
                </a:solidFill>
                <a:latin typeface="Courier New" panose="02070309020205020404" pitchFamily="49" charset="0"/>
                <a:cs typeface="Courier New" panose="02070309020205020404" pitchFamily="49" charset="0"/>
              </a:rPr>
              <a:t>i</a:t>
            </a:r>
            <a:r>
              <a:rPr sz="2774" b="1" spc="-178" dirty="0">
                <a:solidFill>
                  <a:prstClr val="black"/>
                </a:solidFill>
                <a:latin typeface="Courier New" panose="02070309020205020404" pitchFamily="49" charset="0"/>
                <a:cs typeface="Courier New" panose="02070309020205020404" pitchFamily="49" charset="0"/>
              </a:rPr>
              <a:t> </a:t>
            </a:r>
            <a:r>
              <a:rPr sz="2774" b="1" spc="-99" dirty="0">
                <a:solidFill>
                  <a:prstClr val="black"/>
                </a:solidFill>
                <a:latin typeface="Courier New" panose="02070309020205020404" pitchFamily="49" charset="0"/>
                <a:cs typeface="Courier New" panose="02070309020205020404" pitchFamily="49" charset="0"/>
              </a:rPr>
              <a:t>= </a:t>
            </a:r>
            <a:r>
              <a:rPr sz="2774" b="1" spc="178" dirty="0">
                <a:solidFill>
                  <a:prstClr val="black"/>
                </a:solidFill>
                <a:latin typeface="Courier New" panose="02070309020205020404" pitchFamily="49" charset="0"/>
                <a:cs typeface="Courier New" panose="02070309020205020404" pitchFamily="49" charset="0"/>
              </a:rPr>
              <a:t>i</a:t>
            </a:r>
            <a:r>
              <a:rPr sz="2774" b="1" spc="-287" dirty="0">
                <a:solidFill>
                  <a:prstClr val="black"/>
                </a:solidFill>
                <a:latin typeface="Courier New" panose="02070309020205020404" pitchFamily="49" charset="0"/>
                <a:cs typeface="Courier New" panose="02070309020205020404" pitchFamily="49" charset="0"/>
              </a:rPr>
              <a:t> </a:t>
            </a:r>
            <a:r>
              <a:rPr sz="2774" b="1" spc="-99" dirty="0">
                <a:solidFill>
                  <a:prstClr val="black"/>
                </a:solidFill>
                <a:latin typeface="Courier New" panose="02070309020205020404" pitchFamily="49" charset="0"/>
                <a:cs typeface="Courier New" panose="02070309020205020404" pitchFamily="49" charset="0"/>
              </a:rPr>
              <a:t>+</a:t>
            </a:r>
            <a:r>
              <a:rPr sz="2774" b="1" spc="-218" dirty="0">
                <a:solidFill>
                  <a:prstClr val="black"/>
                </a:solidFill>
                <a:latin typeface="Courier New" panose="02070309020205020404" pitchFamily="49" charset="0"/>
                <a:cs typeface="Courier New" panose="02070309020205020404" pitchFamily="49" charset="0"/>
              </a:rPr>
              <a:t> </a:t>
            </a:r>
            <a:r>
              <a:rPr sz="2774" b="1" spc="-149" dirty="0">
                <a:solidFill>
                  <a:prstClr val="black"/>
                </a:solidFill>
                <a:latin typeface="Courier New" panose="02070309020205020404" pitchFamily="49" charset="0"/>
                <a:cs typeface="Courier New" panose="02070309020205020404" pitchFamily="49" charset="0"/>
              </a:rPr>
              <a:t>1;</a:t>
            </a:r>
            <a:endParaRPr sz="2774" b="1" dirty="0">
              <a:solidFill>
                <a:prstClr val="black"/>
              </a:solidFill>
              <a:latin typeface="Courier New" panose="02070309020205020404" pitchFamily="49" charset="0"/>
              <a:cs typeface="Courier New" panose="02070309020205020404" pitchFamily="49" charset="0"/>
            </a:endParaRPr>
          </a:p>
          <a:p>
            <a:pPr marL="939867" defTabSz="1811792">
              <a:spcBef>
                <a:spcPts val="69"/>
              </a:spcBef>
              <a:defRPr/>
            </a:pPr>
            <a:r>
              <a:rPr sz="2774" b="1" spc="-10" dirty="0">
                <a:solidFill>
                  <a:prstClr val="black"/>
                </a:solidFill>
                <a:latin typeface="Courier New" panose="02070309020205020404" pitchFamily="49" charset="0"/>
                <a:cs typeface="Courier New" panose="02070309020205020404" pitchFamily="49" charset="0"/>
              </a:rPr>
              <a:t>if </a:t>
            </a:r>
            <a:r>
              <a:rPr sz="2774" b="1" spc="178" dirty="0">
                <a:solidFill>
                  <a:prstClr val="black"/>
                </a:solidFill>
                <a:latin typeface="Courier New" panose="02070309020205020404" pitchFamily="49" charset="0"/>
                <a:cs typeface="Courier New" panose="02070309020205020404" pitchFamily="49" charset="0"/>
              </a:rPr>
              <a:t>i </a:t>
            </a:r>
            <a:r>
              <a:rPr sz="2774" b="1" spc="-159" dirty="0">
                <a:solidFill>
                  <a:prstClr val="black"/>
                </a:solidFill>
                <a:latin typeface="Courier New" panose="02070309020205020404" pitchFamily="49" charset="0"/>
                <a:cs typeface="Courier New" panose="02070309020205020404" pitchFamily="49" charset="0"/>
              </a:rPr>
              <a:t>&lt; </a:t>
            </a:r>
            <a:r>
              <a:rPr sz="2774" b="1" spc="-89" dirty="0">
                <a:solidFill>
                  <a:prstClr val="black"/>
                </a:solidFill>
                <a:latin typeface="Courier New" panose="02070309020205020404" pitchFamily="49" charset="0"/>
                <a:cs typeface="Courier New" panose="02070309020205020404" pitchFamily="49" charset="0"/>
              </a:rPr>
              <a:t>k then </a:t>
            </a:r>
            <a:r>
              <a:rPr sz="2774" b="1" spc="30" dirty="0">
                <a:solidFill>
                  <a:prstClr val="black"/>
                </a:solidFill>
                <a:latin typeface="Courier New" panose="02070309020205020404" pitchFamily="49" charset="0"/>
                <a:cs typeface="Courier New" panose="02070309020205020404" pitchFamily="49" charset="0"/>
              </a:rPr>
              <a:t>A[i] </a:t>
            </a:r>
            <a:r>
              <a:rPr sz="2774" b="1" spc="-99" dirty="0">
                <a:solidFill>
                  <a:prstClr val="black"/>
                </a:solidFill>
                <a:latin typeface="Courier New" panose="02070309020205020404" pitchFamily="49" charset="0"/>
                <a:cs typeface="Courier New" panose="02070309020205020404" pitchFamily="49" charset="0"/>
              </a:rPr>
              <a:t>=</a:t>
            </a:r>
            <a:r>
              <a:rPr sz="2774" b="1" spc="-376" dirty="0">
                <a:solidFill>
                  <a:prstClr val="black"/>
                </a:solidFill>
                <a:latin typeface="Courier New" panose="02070309020205020404" pitchFamily="49" charset="0"/>
                <a:cs typeface="Courier New" panose="02070309020205020404" pitchFamily="49" charset="0"/>
              </a:rPr>
              <a:t> </a:t>
            </a:r>
            <a:r>
              <a:rPr sz="2774" b="1" spc="-149" dirty="0">
                <a:solidFill>
                  <a:prstClr val="black"/>
                </a:solidFill>
                <a:latin typeface="Courier New" panose="02070309020205020404" pitchFamily="49" charset="0"/>
                <a:cs typeface="Courier New" panose="02070309020205020404" pitchFamily="49" charset="0"/>
              </a:rPr>
              <a:t>1;</a:t>
            </a:r>
            <a:endParaRPr sz="2774" b="1" dirty="0">
              <a:solidFill>
                <a:prstClr val="black"/>
              </a:solidFill>
              <a:latin typeface="Courier New" panose="02070309020205020404" pitchFamily="49" charset="0"/>
              <a:cs typeface="Courier New" panose="02070309020205020404" pitchFamily="49" charset="0"/>
            </a:endParaRPr>
          </a:p>
          <a:p>
            <a:pPr defTabSz="1811792">
              <a:defRPr/>
            </a:pPr>
            <a:endParaRPr sz="2774" dirty="0">
              <a:solidFill>
                <a:prstClr val="black"/>
              </a:solidFill>
              <a:latin typeface="Times New Roman" panose="02020603050405020304" pitchFamily="18" charset="0"/>
              <a:cs typeface="Times New Roman" panose="02020603050405020304" pitchFamily="18" charset="0"/>
            </a:endParaRPr>
          </a:p>
          <a:p>
            <a:pPr marL="364875" indent="-339711" defTabSz="1811792">
              <a:spcBef>
                <a:spcPts val="1902"/>
              </a:spcBef>
              <a:buFont typeface="Wingdings" panose="05000000000000000000" pitchFamily="2" charset="2"/>
              <a:buChar char="§"/>
              <a:defRPr/>
            </a:pPr>
            <a:r>
              <a:rPr sz="2774" spc="-40" dirty="0">
                <a:solidFill>
                  <a:srgbClr val="0000FF"/>
                </a:solidFill>
                <a:latin typeface="Times New Roman" panose="02020603050405020304" pitchFamily="18" charset="0"/>
                <a:cs typeface="Times New Roman" panose="02020603050405020304" pitchFamily="18" charset="0"/>
              </a:rPr>
              <a:t>Cost </a:t>
            </a:r>
            <a:r>
              <a:rPr sz="2774" spc="-69" dirty="0">
                <a:solidFill>
                  <a:prstClr val="black"/>
                </a:solidFill>
                <a:latin typeface="Times New Roman" panose="02020603050405020304" pitchFamily="18" charset="0"/>
                <a:cs typeface="Times New Roman" panose="02020603050405020304" pitchFamily="18" charset="0"/>
              </a:rPr>
              <a:t>of </a:t>
            </a:r>
            <a:r>
              <a:rPr sz="2774" spc="-109" dirty="0">
                <a:solidFill>
                  <a:prstClr val="black"/>
                </a:solidFill>
                <a:latin typeface="Times New Roman" panose="02020603050405020304" pitchFamily="18" charset="0"/>
                <a:cs typeface="Times New Roman" panose="02020603050405020304" pitchFamily="18" charset="0"/>
              </a:rPr>
              <a:t>Increment </a:t>
            </a:r>
            <a:r>
              <a:rPr sz="2774" spc="-69" dirty="0">
                <a:solidFill>
                  <a:prstClr val="black"/>
                </a:solidFill>
                <a:latin typeface="Times New Roman" panose="02020603050405020304" pitchFamily="18" charset="0"/>
                <a:cs typeface="Times New Roman" panose="02020603050405020304" pitchFamily="18" charset="0"/>
              </a:rPr>
              <a:t>is </a:t>
            </a:r>
            <a:r>
              <a:rPr sz="2774" spc="-99" dirty="0">
                <a:solidFill>
                  <a:srgbClr val="0000FF"/>
                </a:solidFill>
                <a:latin typeface="Times New Roman" panose="02020603050405020304" pitchFamily="18" charset="0"/>
                <a:cs typeface="Times New Roman" panose="02020603050405020304" pitchFamily="18" charset="0"/>
              </a:rPr>
              <a:t>number </a:t>
            </a:r>
            <a:r>
              <a:rPr sz="2774" spc="-69" dirty="0">
                <a:solidFill>
                  <a:srgbClr val="0000FF"/>
                </a:solidFill>
                <a:latin typeface="Times New Roman" panose="02020603050405020304" pitchFamily="18" charset="0"/>
                <a:cs typeface="Times New Roman" panose="02020603050405020304" pitchFamily="18" charset="0"/>
              </a:rPr>
              <a:t>of </a:t>
            </a:r>
            <a:r>
              <a:rPr sz="2774" spc="-50" dirty="0">
                <a:solidFill>
                  <a:srgbClr val="0000FF"/>
                </a:solidFill>
                <a:latin typeface="Times New Roman" panose="02020603050405020304" pitchFamily="18" charset="0"/>
                <a:cs typeface="Times New Roman" panose="02020603050405020304" pitchFamily="18" charset="0"/>
              </a:rPr>
              <a:t>bits</a:t>
            </a:r>
            <a:r>
              <a:rPr sz="2774" spc="59" dirty="0">
                <a:solidFill>
                  <a:srgbClr val="0000FF"/>
                </a:solidFill>
                <a:latin typeface="Times New Roman" panose="02020603050405020304" pitchFamily="18" charset="0"/>
                <a:cs typeface="Times New Roman" panose="02020603050405020304" pitchFamily="18" charset="0"/>
              </a:rPr>
              <a:t> </a:t>
            </a:r>
            <a:r>
              <a:rPr sz="2774" spc="-59" dirty="0">
                <a:solidFill>
                  <a:srgbClr val="0000FF"/>
                </a:solidFill>
                <a:latin typeface="Times New Roman" panose="02020603050405020304" pitchFamily="18" charset="0"/>
                <a:cs typeface="Times New Roman" panose="02020603050405020304" pitchFamily="18" charset="0"/>
              </a:rPr>
              <a:t>flipped</a:t>
            </a:r>
            <a:r>
              <a:rPr sz="2774" spc="-59" dirty="0">
                <a:solidFill>
                  <a:prstClr val="black"/>
                </a:solidFill>
                <a:latin typeface="Times New Roman" panose="02020603050405020304" pitchFamily="18" charset="0"/>
                <a:cs typeface="Times New Roman" panose="02020603050405020304" pitchFamily="18" charset="0"/>
              </a:rPr>
              <a:t>.</a:t>
            </a:r>
            <a:endParaRPr sz="2774" dirty="0">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object 2">
            <a:extLst>
              <a:ext uri="{FF2B5EF4-FFF2-40B4-BE49-F238E27FC236}">
                <a16:creationId xmlns:a16="http://schemas.microsoft.com/office/drawing/2014/main" id="{6B504635-57F3-4A16-BB9C-C9A91F4EB95A}"/>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0F92C53C-EB3E-4106-A9BD-79C9A31F90FB}"/>
              </a:ext>
            </a:extLst>
          </p:cNvPr>
          <p:cNvSpPr txBox="1">
            <a:spLocks noGrp="1"/>
          </p:cNvSpPr>
          <p:nvPr>
            <p:ph type="title"/>
          </p:nvPr>
        </p:nvSpPr>
        <p:spPr>
          <a:xfrm>
            <a:off x="195023" y="119923"/>
            <a:ext cx="9128272" cy="583237"/>
          </a:xfrm>
        </p:spPr>
        <p:txBody>
          <a:bodyPr vert="horz" wrap="square" lIns="0" tIns="33972" rIns="0" bIns="0" numCol="1" rtlCol="0" anchor="t" anchorCtr="0" compatLnSpc="1">
            <a:prstTxWarp prst="textNoShape">
              <a:avLst/>
            </a:prstTxWarp>
            <a:spAutoFit/>
          </a:bodyPr>
          <a:lstStyle/>
          <a:p>
            <a:pPr marL="25164" eaLnBrk="1" fontAlgn="auto" hangingPunct="1">
              <a:spcBef>
                <a:spcPts val="267"/>
              </a:spcBef>
              <a:spcAft>
                <a:spcPts val="0"/>
              </a:spcAft>
              <a:defRPr/>
            </a:pPr>
            <a:r>
              <a:rPr spc="-20" dirty="0"/>
              <a:t>What </a:t>
            </a:r>
            <a:r>
              <a:rPr spc="-79" dirty="0"/>
              <a:t>is </a:t>
            </a:r>
            <a:r>
              <a:rPr spc="-59" dirty="0"/>
              <a:t>Amortized</a:t>
            </a:r>
            <a:r>
              <a:rPr spc="208" dirty="0"/>
              <a:t> </a:t>
            </a:r>
            <a:r>
              <a:rPr spc="-59" dirty="0"/>
              <a:t>Analysis?</a:t>
            </a:r>
          </a:p>
        </p:txBody>
      </p:sp>
      <p:sp>
        <p:nvSpPr>
          <p:cNvPr id="9" name="object 9">
            <a:extLst>
              <a:ext uri="{FF2B5EF4-FFF2-40B4-BE49-F238E27FC236}">
                <a16:creationId xmlns:a16="http://schemas.microsoft.com/office/drawing/2014/main" id="{DD24A098-4B44-413C-A87A-B5D22DE83CF8}"/>
              </a:ext>
            </a:extLst>
          </p:cNvPr>
          <p:cNvSpPr txBox="1"/>
          <p:nvPr/>
        </p:nvSpPr>
        <p:spPr>
          <a:xfrm>
            <a:off x="195022" y="1013249"/>
            <a:ext cx="8672174" cy="5358067"/>
          </a:xfrm>
          <a:prstGeom prst="rect">
            <a:avLst/>
          </a:prstGeom>
        </p:spPr>
        <p:txBody>
          <a:bodyPr lIns="0" tIns="13840" rIns="0" bIns="0">
            <a:spAutoFit/>
          </a:bodyPr>
          <a:lstStyle>
            <a:lvl1pPr marL="184150" indent="-1714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364875" indent="-339711" defTabSz="1811792" fontAlgn="base">
              <a:lnSpc>
                <a:spcPct val="103000"/>
              </a:lnSpc>
              <a:spcBef>
                <a:spcPts val="594"/>
              </a:spcBef>
              <a:spcAft>
                <a:spcPct val="0"/>
              </a:spcAft>
              <a:buFont typeface="Wingdings" panose="05000000000000000000" pitchFamily="2" charset="2"/>
              <a:buChar char="§"/>
            </a:pPr>
            <a:r>
              <a:rPr lang="en-US" altLang="en-US" sz="3170" dirty="0">
                <a:solidFill>
                  <a:prstClr val="black"/>
                </a:solidFill>
                <a:latin typeface="Times New Roman" panose="02020603050405020304" pitchFamily="18" charset="0"/>
                <a:cs typeface="Times New Roman" panose="02020603050405020304" pitchFamily="18" charset="0"/>
              </a:rPr>
              <a:t>Data structures typically undergo a </a:t>
            </a:r>
            <a:r>
              <a:rPr lang="en-US" altLang="en-US" sz="3170" dirty="0">
                <a:solidFill>
                  <a:srgbClr val="0000FF"/>
                </a:solidFill>
                <a:latin typeface="Times New Roman" panose="02020603050405020304" pitchFamily="18" charset="0"/>
                <a:cs typeface="Times New Roman" panose="02020603050405020304" pitchFamily="18" charset="0"/>
              </a:rPr>
              <a:t>sequence </a:t>
            </a:r>
            <a:r>
              <a:rPr lang="en-US" altLang="en-US" sz="3170" dirty="0">
                <a:solidFill>
                  <a:prstClr val="black"/>
                </a:solidFill>
                <a:latin typeface="Times New Roman" panose="02020603050405020304" pitchFamily="18" charset="0"/>
                <a:cs typeface="Times New Roman" panose="02020603050405020304" pitchFamily="18" charset="0"/>
              </a:rPr>
              <a:t>of operations, not just a  single operation.</a:t>
            </a:r>
          </a:p>
          <a:p>
            <a:pPr marL="364875" indent="-339711" defTabSz="1811792" fontAlgn="base">
              <a:lnSpc>
                <a:spcPct val="103000"/>
              </a:lnSpc>
              <a:spcBef>
                <a:spcPts val="594"/>
              </a:spcBef>
              <a:spcAft>
                <a:spcPct val="0"/>
              </a:spcAft>
              <a:buFont typeface="Wingdings" panose="05000000000000000000" pitchFamily="2" charset="2"/>
              <a:buChar char="§"/>
            </a:pPr>
            <a:endParaRPr lang="en-US" altLang="en-US" sz="1600" dirty="0">
              <a:solidFill>
                <a:prstClr val="black"/>
              </a:solidFill>
              <a:latin typeface="Times New Roman" panose="02020603050405020304" pitchFamily="18" charset="0"/>
              <a:cs typeface="Times New Roman" panose="02020603050405020304" pitchFamily="18" charset="0"/>
            </a:endParaRPr>
          </a:p>
          <a:p>
            <a:pPr marL="364875" indent="-339711" defTabSz="1811792" fontAlgn="base">
              <a:lnSpc>
                <a:spcPct val="103000"/>
              </a:lnSpc>
              <a:spcBef>
                <a:spcPts val="594"/>
              </a:spcBef>
              <a:spcAft>
                <a:spcPct val="0"/>
              </a:spcAft>
              <a:buFont typeface="Wingdings" panose="05000000000000000000" pitchFamily="2" charset="2"/>
              <a:buChar char="§"/>
            </a:pPr>
            <a:r>
              <a:rPr lang="en-US" altLang="en-US" sz="3170" dirty="0">
                <a:solidFill>
                  <a:srgbClr val="0000FF"/>
                </a:solidFill>
                <a:latin typeface="Times New Roman" panose="02020603050405020304" pitchFamily="18" charset="0"/>
                <a:cs typeface="Times New Roman" panose="02020603050405020304" pitchFamily="18" charset="0"/>
              </a:rPr>
              <a:t>Average case </a:t>
            </a:r>
            <a:r>
              <a:rPr lang="en-US" altLang="en-US" sz="3170" dirty="0">
                <a:solidFill>
                  <a:prstClr val="black"/>
                </a:solidFill>
                <a:latin typeface="Times New Roman" panose="02020603050405020304" pitchFamily="18" charset="0"/>
                <a:cs typeface="Times New Roman" panose="02020603050405020304" pitchFamily="18" charset="0"/>
              </a:rPr>
              <a:t>analysis makes unrealistic assumptions about input,  often hard to justify.</a:t>
            </a:r>
          </a:p>
          <a:p>
            <a:pPr marL="364875" indent="-339711" defTabSz="1811792" fontAlgn="base">
              <a:lnSpc>
                <a:spcPct val="103000"/>
              </a:lnSpc>
              <a:spcBef>
                <a:spcPts val="594"/>
              </a:spcBef>
              <a:spcAft>
                <a:spcPct val="0"/>
              </a:spcAft>
              <a:buFont typeface="Wingdings" panose="05000000000000000000" pitchFamily="2" charset="2"/>
              <a:buChar char="§"/>
            </a:pPr>
            <a:endParaRPr lang="en-US" altLang="en-US" sz="100" dirty="0">
              <a:solidFill>
                <a:prstClr val="black"/>
              </a:solidFill>
              <a:latin typeface="Times New Roman" panose="02020603050405020304" pitchFamily="18" charset="0"/>
              <a:cs typeface="Times New Roman" panose="02020603050405020304" pitchFamily="18" charset="0"/>
            </a:endParaRPr>
          </a:p>
          <a:p>
            <a:pPr marL="364875" indent="-339711" defTabSz="1811792" fontAlgn="base">
              <a:lnSpc>
                <a:spcPct val="103000"/>
              </a:lnSpc>
              <a:spcBef>
                <a:spcPts val="594"/>
              </a:spcBef>
              <a:spcAft>
                <a:spcPct val="0"/>
              </a:spcAft>
              <a:buFont typeface="Wingdings" panose="05000000000000000000" pitchFamily="2" charset="2"/>
              <a:buChar char="§"/>
            </a:pPr>
            <a:r>
              <a:rPr lang="en-US" altLang="en-US" sz="3170" dirty="0">
                <a:solidFill>
                  <a:srgbClr val="0000FF"/>
                </a:solidFill>
                <a:latin typeface="Times New Roman" panose="02020603050405020304" pitchFamily="18" charset="0"/>
                <a:cs typeface="Times New Roman" panose="02020603050405020304" pitchFamily="18" charset="0"/>
              </a:rPr>
              <a:t>Worst-case analysis </a:t>
            </a:r>
            <a:r>
              <a:rPr lang="en-US" altLang="en-US" sz="3170" dirty="0">
                <a:solidFill>
                  <a:prstClr val="black"/>
                </a:solidFill>
                <a:latin typeface="Times New Roman" panose="02020603050405020304" pitchFamily="18" charset="0"/>
                <a:cs typeface="Times New Roman" panose="02020603050405020304" pitchFamily="18" charset="0"/>
              </a:rPr>
              <a:t>simply adds up the worst possible times of the  individual operations. </a:t>
            </a:r>
          </a:p>
          <a:p>
            <a:pPr marL="923675" lvl="1" indent="-339711" defTabSz="1811792" fontAlgn="base">
              <a:lnSpc>
                <a:spcPct val="103000"/>
              </a:lnSpc>
              <a:spcBef>
                <a:spcPts val="594"/>
              </a:spcBef>
              <a:spcAft>
                <a:spcPct val="0"/>
              </a:spcAft>
              <a:buFont typeface="Wingdings" panose="05000000000000000000" pitchFamily="2" charset="2"/>
              <a:buChar char="§"/>
            </a:pPr>
            <a:r>
              <a:rPr lang="en-US" altLang="en-US" sz="3170" dirty="0">
                <a:solidFill>
                  <a:srgbClr val="0000FF"/>
                </a:solidFill>
                <a:latin typeface="Times New Roman" panose="02020603050405020304" pitchFamily="18" charset="0"/>
                <a:cs typeface="Times New Roman" panose="02020603050405020304" pitchFamily="18" charset="0"/>
              </a:rPr>
              <a:t>Can be unduly pessimistic.</a:t>
            </a:r>
            <a:endParaRPr lang="en-US" altLang="en-US" sz="3170" dirty="0">
              <a:solidFill>
                <a:prstClr val="black"/>
              </a:solidFill>
              <a:latin typeface="Times New Roman" panose="02020603050405020304" pitchFamily="18" charset="0"/>
              <a:cs typeface="Times New Roman" panose="02020603050405020304" pitchFamily="18" charset="0"/>
            </a:endParaRPr>
          </a:p>
          <a:p>
            <a:pPr marL="364875" indent="-339711" defTabSz="1811792" fontAlgn="base">
              <a:lnSpc>
                <a:spcPct val="103000"/>
              </a:lnSpc>
              <a:spcBef>
                <a:spcPts val="594"/>
              </a:spcBef>
              <a:spcAft>
                <a:spcPct val="0"/>
              </a:spcAft>
              <a:buFont typeface="Wingdings" panose="05000000000000000000" pitchFamily="2" charset="2"/>
              <a:buChar char="§"/>
            </a:pPr>
            <a:endParaRPr lang="en-US" altLang="en-US" sz="3170" dirty="0">
              <a:solidFill>
                <a:prstClr val="black"/>
              </a:solidFill>
              <a:latin typeface="Times New Roman" panose="02020603050405020304" pitchFamily="18" charset="0"/>
              <a:cs typeface="Times New Roman" panose="02020603050405020304" pitchFamily="18" charset="0"/>
            </a:endParaRPr>
          </a:p>
          <a:p>
            <a:pPr marL="364875" indent="-339711" defTabSz="1811792" fontAlgn="base">
              <a:spcBef>
                <a:spcPts val="670"/>
              </a:spcBef>
              <a:spcAft>
                <a:spcPct val="0"/>
              </a:spcAft>
              <a:buFont typeface="Wingdings" panose="05000000000000000000" pitchFamily="2" charset="2"/>
              <a:buChar char="§"/>
            </a:pPr>
            <a:r>
              <a:rPr lang="en-US" altLang="en-US" sz="3170" dirty="0">
                <a:solidFill>
                  <a:srgbClr val="FF0000"/>
                </a:solidFill>
                <a:latin typeface="Times New Roman" panose="02020603050405020304" pitchFamily="18" charset="0"/>
                <a:cs typeface="Times New Roman" panose="02020603050405020304" pitchFamily="18" charset="0"/>
              </a:rPr>
              <a:t>Amortized analysis </a:t>
            </a:r>
            <a:r>
              <a:rPr lang="en-US" altLang="en-US" sz="3170" dirty="0">
                <a:solidFill>
                  <a:prstClr val="black"/>
                </a:solidFill>
                <a:latin typeface="Times New Roman" panose="02020603050405020304" pitchFamily="18" charset="0"/>
                <a:cs typeface="Times New Roman" panose="02020603050405020304" pitchFamily="18" charset="0"/>
              </a:rPr>
              <a:t>offer a nice balance.</a:t>
            </a: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object 2">
            <a:extLst>
              <a:ext uri="{FF2B5EF4-FFF2-40B4-BE49-F238E27FC236}">
                <a16:creationId xmlns:a16="http://schemas.microsoft.com/office/drawing/2014/main" id="{C08D6DF2-D747-4F1C-B8D2-E16EA4071A77}"/>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B6E5DCF0-4A4A-4FDE-AAA4-8798DC02AF2C}"/>
              </a:ext>
            </a:extLst>
          </p:cNvPr>
          <p:cNvSpPr txBox="1">
            <a:spLocks noGrp="1"/>
          </p:cNvSpPr>
          <p:nvPr>
            <p:ph type="title"/>
          </p:nvPr>
        </p:nvSpPr>
        <p:spPr>
          <a:xfrm>
            <a:off x="125821" y="44431"/>
            <a:ext cx="8835741" cy="583237"/>
          </a:xfrm>
        </p:spPr>
        <p:txBody>
          <a:bodyPr vert="horz" wrap="square" lIns="0" tIns="33972" rIns="0" bIns="0" numCol="1" rtlCol="0" anchor="t" anchorCtr="0" compatLnSpc="1">
            <a:prstTxWarp prst="textNoShape">
              <a:avLst/>
            </a:prstTxWarp>
            <a:spAutoFit/>
          </a:bodyPr>
          <a:lstStyle/>
          <a:p>
            <a:pPr marL="25164" algn="l" eaLnBrk="1" fontAlgn="auto" hangingPunct="1">
              <a:spcBef>
                <a:spcPts val="267"/>
              </a:spcBef>
              <a:spcAft>
                <a:spcPts val="0"/>
              </a:spcAft>
              <a:defRPr/>
            </a:pPr>
            <a:r>
              <a:rPr spc="-59" dirty="0"/>
              <a:t>Amortized </a:t>
            </a:r>
            <a:r>
              <a:rPr spc="-69" dirty="0"/>
              <a:t>Analysis </a:t>
            </a:r>
            <a:r>
              <a:rPr spc="-79" dirty="0"/>
              <a:t>of </a:t>
            </a:r>
            <a:r>
              <a:rPr spc="-129" dirty="0"/>
              <a:t>a </a:t>
            </a:r>
            <a:r>
              <a:rPr spc="-50" dirty="0"/>
              <a:t>Binary</a:t>
            </a:r>
            <a:r>
              <a:rPr spc="654" dirty="0"/>
              <a:t> </a:t>
            </a:r>
            <a:r>
              <a:rPr spc="-79" dirty="0"/>
              <a:t>Counter</a:t>
            </a:r>
          </a:p>
        </p:txBody>
      </p:sp>
      <p:sp>
        <p:nvSpPr>
          <p:cNvPr id="7" name="object 7">
            <a:extLst>
              <a:ext uri="{FF2B5EF4-FFF2-40B4-BE49-F238E27FC236}">
                <a16:creationId xmlns:a16="http://schemas.microsoft.com/office/drawing/2014/main" id="{50D7D2F6-B5DB-4E70-A391-581F0EA3B526}"/>
              </a:ext>
            </a:extLst>
          </p:cNvPr>
          <p:cNvSpPr txBox="1"/>
          <p:nvPr/>
        </p:nvSpPr>
        <p:spPr>
          <a:xfrm>
            <a:off x="193450" y="1013248"/>
            <a:ext cx="8768113" cy="4721914"/>
          </a:xfrm>
          <a:prstGeom prst="rect">
            <a:avLst/>
          </a:prstGeom>
        </p:spPr>
        <p:txBody>
          <a:bodyPr wrap="square" lIns="0" tIns="184956" rIns="0" bIns="0">
            <a:spAutoFit/>
          </a:bodyPr>
          <a:lstStyle>
            <a:lvl1pPr marL="196850" indent="-184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390039" indent="-364875" defTabSz="1811792" fontAlgn="base">
              <a:spcBef>
                <a:spcPts val="1462"/>
              </a:spcBef>
              <a:spcAft>
                <a:spcPct val="0"/>
              </a:spcAft>
              <a:buFont typeface="Wingdings" panose="05000000000000000000" pitchFamily="2" charset="2"/>
              <a:buChar char="§"/>
            </a:pPr>
            <a:r>
              <a:rPr lang="en-US" altLang="en-US" sz="3170" dirty="0">
                <a:solidFill>
                  <a:prstClr val="black"/>
                </a:solidFill>
                <a:latin typeface="Times New Roman" panose="02020603050405020304" pitchFamily="18" charset="0"/>
                <a:cs typeface="Times New Roman" panose="02020603050405020304" pitchFamily="18" charset="0"/>
              </a:rPr>
              <a:t>Binary counter bit sequence:</a:t>
            </a:r>
          </a:p>
          <a:p>
            <a:pPr marL="996486" lvl="1" indent="-566185" defTabSz="1811792" fontAlgn="base">
              <a:lnSpc>
                <a:spcPct val="103000"/>
              </a:lnSpc>
              <a:spcBef>
                <a:spcPts val="1189"/>
              </a:spcBef>
              <a:spcAft>
                <a:spcPct val="0"/>
              </a:spcAft>
            </a:pPr>
            <a:r>
              <a:rPr lang="en-US" altLang="en-US" sz="3170" dirty="0">
                <a:solidFill>
                  <a:srgbClr val="FF0000"/>
                </a:solidFill>
                <a:latin typeface="Times New Roman" panose="02020603050405020304" pitchFamily="18" charset="0"/>
                <a:cs typeface="Times New Roman" panose="02020603050405020304" pitchFamily="18" charset="0"/>
              </a:rPr>
              <a:t>Value	Bits	Cost  </a:t>
            </a:r>
            <a:r>
              <a:rPr lang="en-US" altLang="en-US" sz="3170" dirty="0">
                <a:solidFill>
                  <a:prstClr val="black"/>
                </a:solidFill>
                <a:latin typeface="Times New Roman" panose="02020603050405020304" pitchFamily="18" charset="0"/>
                <a:cs typeface="Times New Roman" panose="02020603050405020304" pitchFamily="18" charset="0"/>
              </a:rPr>
              <a:t>0	0 </a:t>
            </a:r>
            <a:r>
              <a:rPr lang="en-US" altLang="en-US" sz="3170" i="1" dirty="0">
                <a:solidFill>
                  <a:prstClr val="black"/>
                </a:solidFill>
                <a:latin typeface="Times New Roman" panose="02020603050405020304" pitchFamily="18" charset="0"/>
                <a:ea typeface="Swis721 BT" panose="020B0504020202020204" pitchFamily="34" charset="0"/>
                <a:cs typeface="Times New Roman" panose="02020603050405020304" pitchFamily="18" charset="0"/>
              </a:rPr>
              <a:t>· · · </a:t>
            </a:r>
            <a:r>
              <a:rPr lang="en-US" altLang="en-US" sz="3170" dirty="0">
                <a:solidFill>
                  <a:prstClr val="black"/>
                </a:solidFill>
                <a:latin typeface="Times New Roman" panose="02020603050405020304" pitchFamily="18" charset="0"/>
                <a:cs typeface="Times New Roman" panose="02020603050405020304" pitchFamily="18" charset="0"/>
              </a:rPr>
              <a:t>000	0</a:t>
            </a:r>
          </a:p>
          <a:p>
            <a:pPr marL="996486" lvl="1" indent="-566185" defTabSz="1811792" fontAlgn="base">
              <a:spcBef>
                <a:spcPts val="75"/>
              </a:spcBef>
              <a:spcAft>
                <a:spcPct val="0"/>
              </a:spcAft>
            </a:pPr>
            <a:r>
              <a:rPr lang="en-US" altLang="en-US" sz="3170" dirty="0">
                <a:solidFill>
                  <a:prstClr val="black"/>
                </a:solidFill>
                <a:latin typeface="Times New Roman" panose="02020603050405020304" pitchFamily="18" charset="0"/>
                <a:cs typeface="Times New Roman" panose="02020603050405020304" pitchFamily="18" charset="0"/>
              </a:rPr>
              <a:t>1	0 </a:t>
            </a:r>
            <a:r>
              <a:rPr lang="en-US" altLang="en-US" sz="3170" i="1" dirty="0">
                <a:solidFill>
                  <a:prstClr val="black"/>
                </a:solidFill>
                <a:latin typeface="Times New Roman" panose="02020603050405020304" pitchFamily="18" charset="0"/>
                <a:ea typeface="Swis721 BT" panose="020B0504020202020204" pitchFamily="34" charset="0"/>
                <a:cs typeface="Times New Roman" panose="02020603050405020304" pitchFamily="18" charset="0"/>
              </a:rPr>
              <a:t>· · · </a:t>
            </a:r>
            <a:r>
              <a:rPr lang="en-US" altLang="en-US" sz="3170" dirty="0">
                <a:solidFill>
                  <a:prstClr val="black"/>
                </a:solidFill>
                <a:latin typeface="Times New Roman" panose="02020603050405020304" pitchFamily="18" charset="0"/>
                <a:cs typeface="Times New Roman" panose="02020603050405020304" pitchFamily="18" charset="0"/>
              </a:rPr>
              <a:t>001	1</a:t>
            </a:r>
          </a:p>
          <a:p>
            <a:pPr marL="996486" lvl="1" indent="-566185" defTabSz="1811792" fontAlgn="base">
              <a:spcBef>
                <a:spcPts val="75"/>
              </a:spcBef>
              <a:spcAft>
                <a:spcPct val="0"/>
              </a:spcAft>
            </a:pPr>
            <a:r>
              <a:rPr lang="en-US" altLang="en-US" sz="3170" dirty="0">
                <a:solidFill>
                  <a:prstClr val="black"/>
                </a:solidFill>
                <a:latin typeface="Times New Roman" panose="02020603050405020304" pitchFamily="18" charset="0"/>
                <a:cs typeface="Times New Roman" panose="02020603050405020304" pitchFamily="18" charset="0"/>
              </a:rPr>
              <a:t>2	0 </a:t>
            </a:r>
            <a:r>
              <a:rPr lang="en-US" altLang="en-US" sz="3170" i="1" dirty="0">
                <a:solidFill>
                  <a:prstClr val="black"/>
                </a:solidFill>
                <a:latin typeface="Times New Roman" panose="02020603050405020304" pitchFamily="18" charset="0"/>
                <a:ea typeface="Swis721 BT" panose="020B0504020202020204" pitchFamily="34" charset="0"/>
                <a:cs typeface="Times New Roman" panose="02020603050405020304" pitchFamily="18" charset="0"/>
              </a:rPr>
              <a:t>· · · </a:t>
            </a:r>
            <a:r>
              <a:rPr lang="en-US" altLang="en-US" sz="3170" dirty="0">
                <a:solidFill>
                  <a:prstClr val="black"/>
                </a:solidFill>
                <a:latin typeface="Times New Roman" panose="02020603050405020304" pitchFamily="18" charset="0"/>
                <a:cs typeface="Times New Roman" panose="02020603050405020304" pitchFamily="18" charset="0"/>
              </a:rPr>
              <a:t>010	2</a:t>
            </a:r>
          </a:p>
          <a:p>
            <a:pPr marL="996486" lvl="1" indent="-566185" defTabSz="1811792" fontAlgn="base">
              <a:spcBef>
                <a:spcPts val="75"/>
              </a:spcBef>
              <a:spcAft>
                <a:spcPct val="0"/>
              </a:spcAft>
            </a:pPr>
            <a:r>
              <a:rPr lang="en-US" altLang="en-US" sz="3170" dirty="0">
                <a:solidFill>
                  <a:prstClr val="black"/>
                </a:solidFill>
                <a:latin typeface="Times New Roman" panose="02020603050405020304" pitchFamily="18" charset="0"/>
                <a:cs typeface="Times New Roman" panose="02020603050405020304" pitchFamily="18" charset="0"/>
              </a:rPr>
              <a:t>3	0 </a:t>
            </a:r>
            <a:r>
              <a:rPr lang="en-US" altLang="en-US" sz="3170" i="1" dirty="0">
                <a:solidFill>
                  <a:prstClr val="black"/>
                </a:solidFill>
                <a:latin typeface="Times New Roman" panose="02020603050405020304" pitchFamily="18" charset="0"/>
                <a:ea typeface="Swis721 BT" panose="020B0504020202020204" pitchFamily="34" charset="0"/>
                <a:cs typeface="Times New Roman" panose="02020603050405020304" pitchFamily="18" charset="0"/>
              </a:rPr>
              <a:t>· · · </a:t>
            </a:r>
            <a:r>
              <a:rPr lang="en-US" altLang="en-US" sz="3170" dirty="0">
                <a:solidFill>
                  <a:prstClr val="black"/>
                </a:solidFill>
                <a:latin typeface="Times New Roman" panose="02020603050405020304" pitchFamily="18" charset="0"/>
                <a:cs typeface="Times New Roman" panose="02020603050405020304" pitchFamily="18" charset="0"/>
              </a:rPr>
              <a:t>011	1</a:t>
            </a:r>
          </a:p>
          <a:p>
            <a:pPr marL="390039" indent="-364875" defTabSz="1811792" fontAlgn="base">
              <a:spcBef>
                <a:spcPts val="99"/>
              </a:spcBef>
              <a:spcAft>
                <a:spcPct val="0"/>
              </a:spcAft>
            </a:pPr>
            <a:endParaRPr lang="en-US" altLang="en-US" sz="1189" dirty="0">
              <a:solidFill>
                <a:prstClr val="black"/>
              </a:solidFill>
              <a:latin typeface="Times New Roman" panose="02020603050405020304" pitchFamily="18" charset="0"/>
              <a:cs typeface="Times New Roman" panose="02020603050405020304" pitchFamily="18" charset="0"/>
            </a:endParaRPr>
          </a:p>
          <a:p>
            <a:pPr marL="390039" indent="-364875" defTabSz="1811792" fontAlgn="base">
              <a:spcBef>
                <a:spcPct val="0"/>
              </a:spcBef>
              <a:spcAft>
                <a:spcPct val="0"/>
              </a:spcAft>
              <a:buFont typeface="Wingdings" panose="05000000000000000000" pitchFamily="2" charset="2"/>
              <a:buChar char="§"/>
            </a:pPr>
            <a:r>
              <a:rPr lang="en-US" altLang="en-US" sz="3170" dirty="0">
                <a:solidFill>
                  <a:prstClr val="black"/>
                </a:solidFill>
                <a:latin typeface="Times New Roman" panose="02020603050405020304" pitchFamily="18" charset="0"/>
                <a:cs typeface="Times New Roman" panose="02020603050405020304" pitchFamily="18" charset="0"/>
              </a:rPr>
              <a:t>In the worst-case, a single increment can flip </a:t>
            </a:r>
            <a:r>
              <a:rPr lang="en-US" altLang="en-US" sz="3170"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k </a:t>
            </a:r>
            <a:r>
              <a:rPr lang="en-US" altLang="en-US" sz="3170" dirty="0">
                <a:solidFill>
                  <a:prstClr val="black"/>
                </a:solidFill>
                <a:latin typeface="Times New Roman" panose="02020603050405020304" pitchFamily="18" charset="0"/>
                <a:cs typeface="Times New Roman" panose="02020603050405020304" pitchFamily="18" charset="0"/>
              </a:rPr>
              <a:t>bits.</a:t>
            </a:r>
          </a:p>
          <a:p>
            <a:pPr marL="390039" indent="-364875" defTabSz="1811792" fontAlgn="base">
              <a:lnSpc>
                <a:spcPct val="103000"/>
              </a:lnSpc>
              <a:spcBef>
                <a:spcPts val="1783"/>
              </a:spcBef>
              <a:spcAft>
                <a:spcPct val="0"/>
              </a:spcAft>
              <a:buFont typeface="Wingdings" panose="05000000000000000000" pitchFamily="2" charset="2"/>
              <a:buChar char="§"/>
            </a:pPr>
            <a:r>
              <a:rPr lang="en-US" altLang="en-US" sz="3170" dirty="0">
                <a:solidFill>
                  <a:prstClr val="black"/>
                </a:solidFill>
                <a:latin typeface="Times New Roman" panose="02020603050405020304" pitchFamily="18" charset="0"/>
                <a:cs typeface="Times New Roman" panose="02020603050405020304" pitchFamily="18" charset="0"/>
              </a:rPr>
              <a:t>There are </a:t>
            </a:r>
            <a:r>
              <a:rPr lang="en-US" altLang="en-US" sz="3170"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n </a:t>
            </a:r>
            <a:r>
              <a:rPr lang="en-US" altLang="en-US" sz="3170" dirty="0">
                <a:solidFill>
                  <a:prstClr val="black"/>
                </a:solidFill>
                <a:latin typeface="Times New Roman" panose="02020603050405020304" pitchFamily="18" charset="0"/>
                <a:cs typeface="Times New Roman" panose="02020603050405020304" pitchFamily="18" charset="0"/>
              </a:rPr>
              <a:t>increments, so by standard worst-case analysis, the cost  is </a:t>
            </a:r>
            <a:r>
              <a:rPr lang="en-US" altLang="en-US" sz="3170"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O</a:t>
            </a:r>
            <a:r>
              <a:rPr lang="en-US" altLang="en-US" sz="3170" dirty="0">
                <a:solidFill>
                  <a:prstClr val="black"/>
                </a:solidFill>
                <a:latin typeface="Times New Roman" panose="02020603050405020304" pitchFamily="18" charset="0"/>
                <a:cs typeface="Times New Roman" panose="02020603050405020304" pitchFamily="18" charset="0"/>
              </a:rPr>
              <a:t>(</a:t>
            </a:r>
            <a:r>
              <a:rPr lang="en-US" altLang="en-US" sz="3170" dirty="0" err="1">
                <a:solidFill>
                  <a:prstClr val="black"/>
                </a:solidFill>
                <a:latin typeface="Times New Roman" panose="02020603050405020304" pitchFamily="18" charset="0"/>
                <a:ea typeface="Verdana" panose="020B0604030504040204" pitchFamily="34" charset="0"/>
                <a:cs typeface="Times New Roman" panose="02020603050405020304" pitchFamily="18" charset="0"/>
              </a:rPr>
              <a:t>nk</a:t>
            </a:r>
            <a:r>
              <a:rPr lang="en-US" altLang="en-US" sz="3170" dirty="0">
                <a:solidFill>
                  <a:prstClr val="black"/>
                </a:solidFill>
                <a:latin typeface="Times New Roman" panose="02020603050405020304" pitchFamily="18" charset="0"/>
                <a:cs typeface="Times New Roman" panose="02020603050405020304" pitchFamily="18" charset="0"/>
              </a:rPr>
              <a:t>).</a:t>
            </a:r>
          </a:p>
        </p:txBody>
      </p:sp>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object 2">
            <a:extLst>
              <a:ext uri="{FF2B5EF4-FFF2-40B4-BE49-F238E27FC236}">
                <a16:creationId xmlns:a16="http://schemas.microsoft.com/office/drawing/2014/main" id="{20A7560D-BB46-493B-8A8A-933E16EF8E28}"/>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1DAD79FC-C164-49B5-9DA9-7E8A2141CC3F}"/>
              </a:ext>
            </a:extLst>
          </p:cNvPr>
          <p:cNvSpPr txBox="1">
            <a:spLocks noGrp="1"/>
          </p:cNvSpPr>
          <p:nvPr>
            <p:ph type="title"/>
          </p:nvPr>
        </p:nvSpPr>
        <p:spPr>
          <a:xfrm>
            <a:off x="195022" y="31849"/>
            <a:ext cx="8832594" cy="583237"/>
          </a:xfrm>
        </p:spPr>
        <p:txBody>
          <a:bodyPr vert="horz" wrap="square" lIns="0" tIns="33972" rIns="0" bIns="0" numCol="1" rtlCol="0" anchor="t" anchorCtr="0" compatLnSpc="1">
            <a:prstTxWarp prst="textNoShape">
              <a:avLst/>
            </a:prstTxWarp>
            <a:spAutoFit/>
          </a:bodyPr>
          <a:lstStyle/>
          <a:p>
            <a:pPr marL="25164" eaLnBrk="1" fontAlgn="auto" hangingPunct="1">
              <a:spcBef>
                <a:spcPts val="267"/>
              </a:spcBef>
              <a:spcAft>
                <a:spcPts val="0"/>
              </a:spcAft>
              <a:defRPr/>
            </a:pPr>
            <a:r>
              <a:rPr spc="-50" dirty="0"/>
              <a:t>Binary </a:t>
            </a:r>
            <a:r>
              <a:rPr spc="-79" dirty="0"/>
              <a:t>Counter</a:t>
            </a:r>
            <a:r>
              <a:rPr spc="119" dirty="0"/>
              <a:t> </a:t>
            </a:r>
            <a:r>
              <a:rPr spc="-69" dirty="0"/>
              <a:t>Analysis</a:t>
            </a:r>
          </a:p>
        </p:txBody>
      </p:sp>
      <p:sp>
        <p:nvSpPr>
          <p:cNvPr id="6" name="object 6">
            <a:extLst>
              <a:ext uri="{FF2B5EF4-FFF2-40B4-BE49-F238E27FC236}">
                <a16:creationId xmlns:a16="http://schemas.microsoft.com/office/drawing/2014/main" id="{C5D8C633-264C-4FA0-993B-05003239CAB4}"/>
              </a:ext>
            </a:extLst>
          </p:cNvPr>
          <p:cNvSpPr txBox="1"/>
          <p:nvPr/>
        </p:nvSpPr>
        <p:spPr>
          <a:xfrm>
            <a:off x="195022" y="803782"/>
            <a:ext cx="8832594" cy="815650"/>
          </a:xfrm>
          <a:prstGeom prst="rect">
            <a:avLst/>
          </a:prstGeom>
        </p:spPr>
        <p:txBody>
          <a:bodyPr wrap="square" lIns="0" tIns="22648" rIns="0" bIns="0">
            <a:spAutoFit/>
          </a:bodyPr>
          <a:lstStyle/>
          <a:p>
            <a:pPr marL="25164" defTabSz="1811792">
              <a:spcBef>
                <a:spcPts val="178"/>
              </a:spcBef>
              <a:defRPr/>
            </a:pPr>
            <a:r>
              <a:rPr lang="en-US" sz="2576" spc="-99" dirty="0">
                <a:solidFill>
                  <a:srgbClr val="FF0000"/>
                </a:solidFill>
                <a:latin typeface="Times New Roman" panose="02020603050405020304" pitchFamily="18" charset="0"/>
                <a:cs typeface="Times New Roman" panose="02020603050405020304" pitchFamily="18" charset="0"/>
              </a:rPr>
              <a:t>Theorem: </a:t>
            </a:r>
            <a:r>
              <a:rPr lang="en-US" sz="2576" spc="-50" dirty="0">
                <a:solidFill>
                  <a:prstClr val="black"/>
                </a:solidFill>
                <a:latin typeface="Times New Roman" panose="02020603050405020304" pitchFamily="18" charset="0"/>
                <a:cs typeface="Times New Roman" panose="02020603050405020304" pitchFamily="18" charset="0"/>
              </a:rPr>
              <a:t>Starting with </a:t>
            </a:r>
            <a:r>
              <a:rPr lang="en-US" sz="2576" spc="-89" dirty="0">
                <a:solidFill>
                  <a:prstClr val="black"/>
                </a:solidFill>
                <a:latin typeface="Times New Roman" panose="02020603050405020304" pitchFamily="18" charset="0"/>
                <a:cs typeface="Times New Roman" panose="02020603050405020304" pitchFamily="18" charset="0"/>
              </a:rPr>
              <a:t>0, </a:t>
            </a:r>
            <a:r>
              <a:rPr lang="en-US" sz="2576" spc="-109" dirty="0">
                <a:solidFill>
                  <a:prstClr val="black"/>
                </a:solidFill>
                <a:latin typeface="Times New Roman" panose="02020603050405020304" pitchFamily="18" charset="0"/>
                <a:cs typeface="Times New Roman" panose="02020603050405020304" pitchFamily="18" charset="0"/>
              </a:rPr>
              <a:t>worst-case </a:t>
            </a:r>
            <a:r>
              <a:rPr lang="en-US" sz="2576" spc="-69" dirty="0">
                <a:solidFill>
                  <a:prstClr val="black"/>
                </a:solidFill>
                <a:latin typeface="Times New Roman" panose="02020603050405020304" pitchFamily="18" charset="0"/>
                <a:cs typeface="Times New Roman" panose="02020603050405020304" pitchFamily="18" charset="0"/>
              </a:rPr>
              <a:t>cost of </a:t>
            </a:r>
            <a:r>
              <a:rPr lang="en-US" sz="2576" spc="50" dirty="0">
                <a:solidFill>
                  <a:prstClr val="black"/>
                </a:solidFill>
                <a:latin typeface="Times New Roman" panose="02020603050405020304" pitchFamily="18" charset="0"/>
                <a:cs typeface="Times New Roman" panose="02020603050405020304" pitchFamily="18" charset="0"/>
              </a:rPr>
              <a:t>n </a:t>
            </a:r>
            <a:r>
              <a:rPr lang="en-US" sz="2576" spc="-89" dirty="0">
                <a:solidFill>
                  <a:prstClr val="black"/>
                </a:solidFill>
                <a:latin typeface="Times New Roman" panose="02020603050405020304" pitchFamily="18" charset="0"/>
                <a:cs typeface="Times New Roman" panose="02020603050405020304" pitchFamily="18" charset="0"/>
              </a:rPr>
              <a:t>increments </a:t>
            </a:r>
            <a:r>
              <a:rPr lang="en-US" sz="2576" spc="-69" dirty="0">
                <a:solidFill>
                  <a:prstClr val="black"/>
                </a:solidFill>
                <a:latin typeface="Times New Roman" panose="02020603050405020304" pitchFamily="18" charset="0"/>
                <a:cs typeface="Times New Roman" panose="02020603050405020304" pitchFamily="18" charset="0"/>
              </a:rPr>
              <a:t>is</a:t>
            </a:r>
            <a:r>
              <a:rPr lang="en-US" sz="2576" spc="535" dirty="0">
                <a:solidFill>
                  <a:prstClr val="black"/>
                </a:solidFill>
                <a:latin typeface="Times New Roman" panose="02020603050405020304" pitchFamily="18" charset="0"/>
                <a:cs typeface="Times New Roman" panose="02020603050405020304" pitchFamily="18" charset="0"/>
              </a:rPr>
              <a:t> </a:t>
            </a:r>
            <a:r>
              <a:rPr lang="en-US" sz="2576" spc="50" dirty="0">
                <a:solidFill>
                  <a:prstClr val="black"/>
                </a:solidFill>
                <a:latin typeface="Times New Roman" panose="02020603050405020304" pitchFamily="18" charset="0"/>
                <a:cs typeface="Times New Roman" panose="02020603050405020304" pitchFamily="18" charset="0"/>
              </a:rPr>
              <a:t>O(n).</a:t>
            </a:r>
            <a:endParaRPr lang="en-US" sz="2576" dirty="0">
              <a:solidFill>
                <a:prstClr val="black"/>
              </a:solidFill>
              <a:latin typeface="Times New Roman" panose="02020603050405020304" pitchFamily="18" charset="0"/>
              <a:cs typeface="Times New Roman" panose="02020603050405020304" pitchFamily="18" charset="0"/>
            </a:endParaRPr>
          </a:p>
          <a:p>
            <a:pPr marL="25164" defTabSz="1811792">
              <a:defRPr/>
            </a:pPr>
            <a:r>
              <a:rPr lang="en-US" sz="2576" spc="-40" dirty="0">
                <a:solidFill>
                  <a:srgbClr val="0000FF"/>
                </a:solidFill>
                <a:latin typeface="Times New Roman" panose="02020603050405020304" pitchFamily="18" charset="0"/>
                <a:cs typeface="Times New Roman" panose="02020603050405020304" pitchFamily="18" charset="0"/>
              </a:rPr>
              <a:t>Proof:</a:t>
            </a:r>
            <a:endParaRPr lang="en-US" sz="2576" dirty="0">
              <a:solidFill>
                <a:prstClr val="black"/>
              </a:solidFill>
              <a:latin typeface="Times New Roman" panose="02020603050405020304" pitchFamily="18" charset="0"/>
              <a:cs typeface="Times New Roman" panose="02020603050405020304" pitchFamily="18" charset="0"/>
            </a:endParaRPr>
          </a:p>
        </p:txBody>
      </p:sp>
      <p:sp>
        <p:nvSpPr>
          <p:cNvPr id="22" name="object 22">
            <a:extLst>
              <a:ext uri="{FF2B5EF4-FFF2-40B4-BE49-F238E27FC236}">
                <a16:creationId xmlns:a16="http://schemas.microsoft.com/office/drawing/2014/main" id="{6F54F46B-9350-4A92-9400-7550A77CE5E7}"/>
              </a:ext>
            </a:extLst>
          </p:cNvPr>
          <p:cNvSpPr txBox="1"/>
          <p:nvPr/>
        </p:nvSpPr>
        <p:spPr>
          <a:xfrm>
            <a:off x="797387" y="6297707"/>
            <a:ext cx="4504372" cy="424411"/>
          </a:xfrm>
          <a:prstGeom prst="rect">
            <a:avLst/>
          </a:prstGeom>
        </p:spPr>
        <p:txBody>
          <a:bodyPr lIns="0" tIns="88074" rIns="0" bIns="0">
            <a:spAutoFit/>
          </a:bodyPr>
          <a:lstStyle/>
          <a:p>
            <a:pPr marL="25164" defTabSz="1811792">
              <a:spcBef>
                <a:spcPts val="684"/>
              </a:spcBef>
              <a:defRPr/>
            </a:pPr>
            <a:r>
              <a:rPr sz="2180" spc="-50" dirty="0">
                <a:solidFill>
                  <a:srgbClr val="0000FF"/>
                </a:solidFill>
                <a:latin typeface="Tahoma"/>
                <a:cs typeface="Tahoma"/>
              </a:rPr>
              <a:t>Amortized </a:t>
            </a:r>
            <a:r>
              <a:rPr sz="2180" spc="-69" dirty="0">
                <a:solidFill>
                  <a:srgbClr val="0000FF"/>
                </a:solidFill>
                <a:latin typeface="Tahoma"/>
                <a:cs typeface="Tahoma"/>
              </a:rPr>
              <a:t>cost </a:t>
            </a:r>
            <a:r>
              <a:rPr sz="2180" spc="-89" dirty="0">
                <a:solidFill>
                  <a:srgbClr val="0000FF"/>
                </a:solidFill>
                <a:latin typeface="Tahoma"/>
                <a:cs typeface="Tahoma"/>
              </a:rPr>
              <a:t>per increment </a:t>
            </a:r>
            <a:r>
              <a:rPr sz="2180" spc="-69" dirty="0">
                <a:solidFill>
                  <a:srgbClr val="0000FF"/>
                </a:solidFill>
                <a:latin typeface="Tahoma"/>
                <a:cs typeface="Tahoma"/>
              </a:rPr>
              <a:t>is</a:t>
            </a:r>
            <a:r>
              <a:rPr sz="2180" spc="476" dirty="0">
                <a:solidFill>
                  <a:srgbClr val="0000FF"/>
                </a:solidFill>
                <a:latin typeface="Tahoma"/>
                <a:cs typeface="Tahoma"/>
              </a:rPr>
              <a:t> </a:t>
            </a:r>
            <a:r>
              <a:rPr sz="2180" spc="-89" dirty="0">
                <a:solidFill>
                  <a:srgbClr val="0000FF"/>
                </a:solidFill>
                <a:latin typeface="Tahoma"/>
                <a:cs typeface="Tahoma"/>
              </a:rPr>
              <a:t>2.</a:t>
            </a:r>
            <a:endParaRPr sz="2180" dirty="0">
              <a:solidFill>
                <a:prstClr val="black"/>
              </a:solidFill>
              <a:latin typeface="Tahoma"/>
              <a:cs typeface="Tahoma"/>
            </a:endParaRPr>
          </a:p>
        </p:txBody>
      </p:sp>
      <p:sp>
        <p:nvSpPr>
          <p:cNvPr id="23" name="TextBox 22">
            <a:extLst>
              <a:ext uri="{FF2B5EF4-FFF2-40B4-BE49-F238E27FC236}">
                <a16:creationId xmlns:a16="http://schemas.microsoft.com/office/drawing/2014/main" id="{559B17DF-97D0-4100-86D7-E2A7A05E2BD9}"/>
              </a:ext>
            </a:extLst>
          </p:cNvPr>
          <p:cNvSpPr txBox="1"/>
          <p:nvPr/>
        </p:nvSpPr>
        <p:spPr>
          <a:xfrm>
            <a:off x="518710" y="5230022"/>
            <a:ext cx="4572671" cy="535211"/>
          </a:xfrm>
          <a:prstGeom prst="rect">
            <a:avLst/>
          </a:prstGeom>
          <a:noFill/>
        </p:spPr>
        <p:txBody>
          <a:bodyPr wrap="square">
            <a:spAutoFit/>
          </a:bodyPr>
          <a:lstStyle/>
          <a:p>
            <a:pPr marL="566185" indent="-566185" defTabSz="1811792" fontAlgn="base">
              <a:lnSpc>
                <a:spcPts val="3840"/>
              </a:lnSpc>
              <a:spcBef>
                <a:spcPts val="297"/>
              </a:spcBef>
              <a:spcAft>
                <a:spcPct val="0"/>
              </a:spcAft>
              <a:buFont typeface="Wingdings" panose="05000000000000000000" pitchFamily="2" charset="2"/>
              <a:buChar char="§"/>
            </a:pPr>
            <a:r>
              <a:rPr lang="en-US" altLang="en-US" sz="2576" dirty="0">
                <a:solidFill>
                  <a:prstClr val="black"/>
                </a:solidFill>
                <a:latin typeface="Times New Roman" panose="02020603050405020304" pitchFamily="18" charset="0"/>
                <a:cs typeface="Times New Roman" panose="02020603050405020304" pitchFamily="18" charset="0"/>
              </a:rPr>
              <a:t>Total cost</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479D972-6D91-439E-BA8C-4CED5DD49CF3}"/>
                  </a:ext>
                </a:extLst>
              </p:cNvPr>
              <p:cNvSpPr txBox="1"/>
              <p:nvPr/>
            </p:nvSpPr>
            <p:spPr>
              <a:xfrm>
                <a:off x="495418" y="1627978"/>
                <a:ext cx="8532199" cy="3381182"/>
              </a:xfrm>
              <a:prstGeom prst="rect">
                <a:avLst/>
              </a:prstGeom>
              <a:noFill/>
            </p:spPr>
            <p:txBody>
              <a:bodyPr wrap="square">
                <a:spAutoFit/>
              </a:bodyPr>
              <a:lstStyle/>
              <a:p>
                <a:pPr indent="-339711" defTabSz="1811792">
                  <a:spcBef>
                    <a:spcPts val="644"/>
                  </a:spcBef>
                  <a:buFont typeface="Wingdings" panose="05000000000000000000" pitchFamily="2" charset="2"/>
                  <a:buChar char="§"/>
                  <a:defRPr/>
                </a:pPr>
                <a:r>
                  <a:rPr lang="en-US" sz="2576" spc="69" dirty="0">
                    <a:solidFill>
                      <a:prstClr val="black"/>
                    </a:solidFill>
                    <a:latin typeface="Times New Roman" panose="02020603050405020304" pitchFamily="18" charset="0"/>
                    <a:cs typeface="Times New Roman" panose="02020603050405020304" pitchFamily="18" charset="0"/>
                  </a:rPr>
                  <a:t>Bit </a:t>
                </a:r>
                <a:r>
                  <a:rPr lang="en-US" sz="2576" spc="-40" dirty="0">
                    <a:solidFill>
                      <a:prstClr val="black"/>
                    </a:solidFill>
                    <a:latin typeface="Times New Roman" panose="02020603050405020304" pitchFamily="18" charset="0"/>
                    <a:cs typeface="Times New Roman" panose="02020603050405020304" pitchFamily="18" charset="0"/>
                  </a:rPr>
                  <a:t>A[0] </a:t>
                </a:r>
                <a:r>
                  <a:rPr lang="en-US" sz="2576" spc="-59" dirty="0">
                    <a:solidFill>
                      <a:prstClr val="black"/>
                    </a:solidFill>
                    <a:latin typeface="Times New Roman" panose="02020603050405020304" pitchFamily="18" charset="0"/>
                    <a:cs typeface="Times New Roman" panose="02020603050405020304" pitchFamily="18" charset="0"/>
                  </a:rPr>
                  <a:t>flips </a:t>
                </a:r>
                <a:r>
                  <a:rPr lang="en-US" sz="2576" spc="-119" dirty="0">
                    <a:solidFill>
                      <a:prstClr val="black"/>
                    </a:solidFill>
                    <a:latin typeface="Times New Roman" panose="02020603050405020304" pitchFamily="18" charset="0"/>
                    <a:cs typeface="Times New Roman" panose="02020603050405020304" pitchFamily="18" charset="0"/>
                  </a:rPr>
                  <a:t>each</a:t>
                </a:r>
                <a:r>
                  <a:rPr lang="en-US" sz="2576" spc="159" dirty="0">
                    <a:solidFill>
                      <a:prstClr val="black"/>
                    </a:solidFill>
                    <a:latin typeface="Times New Roman" panose="02020603050405020304" pitchFamily="18" charset="0"/>
                    <a:cs typeface="Times New Roman" panose="02020603050405020304" pitchFamily="18" charset="0"/>
                  </a:rPr>
                  <a:t> </a:t>
                </a:r>
                <a:r>
                  <a:rPr lang="en-US" sz="2576" spc="-79" dirty="0">
                    <a:solidFill>
                      <a:prstClr val="black"/>
                    </a:solidFill>
                    <a:latin typeface="Times New Roman" panose="02020603050405020304" pitchFamily="18" charset="0"/>
                    <a:cs typeface="Times New Roman" panose="02020603050405020304" pitchFamily="18" charset="0"/>
                  </a:rPr>
                  <a:t>increment.</a:t>
                </a:r>
                <a:endParaRPr lang="en-US" sz="2576" dirty="0">
                  <a:solidFill>
                    <a:prstClr val="black"/>
                  </a:solidFill>
                  <a:latin typeface="Times New Roman" panose="02020603050405020304" pitchFamily="18" charset="0"/>
                  <a:cs typeface="Times New Roman" panose="02020603050405020304" pitchFamily="18" charset="0"/>
                </a:endParaRPr>
              </a:p>
              <a:p>
                <a:pPr indent="-339711" defTabSz="1811792">
                  <a:spcBef>
                    <a:spcPts val="1228"/>
                  </a:spcBef>
                  <a:buFont typeface="Wingdings" panose="05000000000000000000" pitchFamily="2" charset="2"/>
                  <a:buChar char="§"/>
                  <a:defRPr/>
                </a:pPr>
                <a:r>
                  <a:rPr lang="en-US" sz="2576" spc="69" dirty="0">
                    <a:solidFill>
                      <a:prstClr val="black"/>
                    </a:solidFill>
                    <a:latin typeface="Times New Roman" panose="02020603050405020304" pitchFamily="18" charset="0"/>
                    <a:cs typeface="Times New Roman" panose="02020603050405020304" pitchFamily="18" charset="0"/>
                  </a:rPr>
                  <a:t>Bit </a:t>
                </a:r>
                <a:r>
                  <a:rPr lang="en-US" sz="2576" spc="-40" dirty="0">
                    <a:solidFill>
                      <a:prstClr val="black"/>
                    </a:solidFill>
                    <a:latin typeface="Times New Roman" panose="02020603050405020304" pitchFamily="18" charset="0"/>
                    <a:cs typeface="Times New Roman" panose="02020603050405020304" pitchFamily="18" charset="0"/>
                  </a:rPr>
                  <a:t>A[1] </a:t>
                </a:r>
                <a:r>
                  <a:rPr lang="en-US" sz="2576" spc="-59" dirty="0">
                    <a:solidFill>
                      <a:prstClr val="black"/>
                    </a:solidFill>
                    <a:latin typeface="Times New Roman" panose="02020603050405020304" pitchFamily="18" charset="0"/>
                    <a:cs typeface="Times New Roman" panose="02020603050405020304" pitchFamily="18" charset="0"/>
                  </a:rPr>
                  <a:t>flips </a:t>
                </a:r>
                <a:r>
                  <a:rPr lang="en-US" sz="2576" spc="-129" dirty="0">
                    <a:solidFill>
                      <a:prstClr val="black"/>
                    </a:solidFill>
                    <a:latin typeface="Times New Roman" panose="02020603050405020304" pitchFamily="18" charset="0"/>
                    <a:cs typeface="Times New Roman" panose="02020603050405020304" pitchFamily="18" charset="0"/>
                  </a:rPr>
                  <a:t>every </a:t>
                </a:r>
                <a:r>
                  <a:rPr lang="en-US" sz="2576" spc="-79" dirty="0">
                    <a:solidFill>
                      <a:prstClr val="black"/>
                    </a:solidFill>
                    <a:latin typeface="Times New Roman" panose="02020603050405020304" pitchFamily="18" charset="0"/>
                    <a:cs typeface="Times New Roman" panose="02020603050405020304" pitchFamily="18" charset="0"/>
                  </a:rPr>
                  <a:t>other</a:t>
                </a:r>
                <a:r>
                  <a:rPr lang="en-US" sz="2576" spc="-238" dirty="0">
                    <a:solidFill>
                      <a:prstClr val="black"/>
                    </a:solidFill>
                    <a:latin typeface="Times New Roman" panose="02020603050405020304" pitchFamily="18" charset="0"/>
                    <a:cs typeface="Times New Roman" panose="02020603050405020304" pitchFamily="18" charset="0"/>
                  </a:rPr>
                  <a:t> </a:t>
                </a:r>
                <a:r>
                  <a:rPr lang="en-US" sz="2576" spc="-79" dirty="0">
                    <a:solidFill>
                      <a:prstClr val="black"/>
                    </a:solidFill>
                    <a:latin typeface="Times New Roman" panose="02020603050405020304" pitchFamily="18" charset="0"/>
                    <a:cs typeface="Times New Roman" panose="02020603050405020304" pitchFamily="18" charset="0"/>
                  </a:rPr>
                  <a:t>increment.</a:t>
                </a:r>
              </a:p>
              <a:p>
                <a:pPr indent="-339711" defTabSz="1811792">
                  <a:spcBef>
                    <a:spcPts val="1228"/>
                  </a:spcBef>
                  <a:buFont typeface="Wingdings" panose="05000000000000000000" pitchFamily="2" charset="2"/>
                  <a:buChar char="§"/>
                  <a:defRPr/>
                </a:pPr>
                <a:r>
                  <a:rPr lang="en-US" sz="2576" spc="69" dirty="0">
                    <a:solidFill>
                      <a:prstClr val="black"/>
                    </a:solidFill>
                    <a:latin typeface="Times New Roman" panose="02020603050405020304" pitchFamily="18" charset="0"/>
                    <a:cs typeface="Times New Roman" panose="02020603050405020304" pitchFamily="18" charset="0"/>
                  </a:rPr>
                  <a:t>Bit </a:t>
                </a:r>
                <a:r>
                  <a:rPr lang="en-US" sz="2576" spc="30" dirty="0">
                    <a:solidFill>
                      <a:prstClr val="black"/>
                    </a:solidFill>
                    <a:latin typeface="Times New Roman" panose="02020603050405020304" pitchFamily="18" charset="0"/>
                    <a:cs typeface="Times New Roman" panose="02020603050405020304" pitchFamily="18" charset="0"/>
                  </a:rPr>
                  <a:t>A[i] </a:t>
                </a:r>
                <a:r>
                  <a:rPr lang="en-US" sz="2576" spc="-59" dirty="0">
                    <a:solidFill>
                      <a:prstClr val="black"/>
                    </a:solidFill>
                    <a:latin typeface="Times New Roman" panose="02020603050405020304" pitchFamily="18" charset="0"/>
                    <a:cs typeface="Times New Roman" panose="02020603050405020304" pitchFamily="18" charset="0"/>
                  </a:rPr>
                  <a:t>flips </a:t>
                </a:r>
                <a:r>
                  <a:rPr lang="en-US" sz="2576" spc="-79" dirty="0">
                    <a:solidFill>
                      <a:prstClr val="black"/>
                    </a:solidFill>
                    <a:latin typeface="Times New Roman" panose="02020603050405020304" pitchFamily="18" charset="0"/>
                    <a:cs typeface="Times New Roman" panose="02020603050405020304" pitchFamily="18" charset="0"/>
                  </a:rPr>
                  <a:t>during </a:t>
                </a:r>
                <a:r>
                  <a:rPr lang="en-US" sz="2576" spc="-129" dirty="0">
                    <a:solidFill>
                      <a:prstClr val="black"/>
                    </a:solidFill>
                    <a:latin typeface="Times New Roman" panose="02020603050405020304" pitchFamily="18" charset="0"/>
                    <a:cs typeface="Times New Roman" panose="02020603050405020304" pitchFamily="18" charset="0"/>
                  </a:rPr>
                  <a:t>every </a:t>
                </a:r>
                <a14:m>
                  <m:oMath xmlns:m="http://schemas.openxmlformats.org/officeDocument/2006/math">
                    <m:r>
                      <a:rPr lang="en-US" sz="2576" i="1" spc="-129">
                        <a:solidFill>
                          <a:prstClr val="black"/>
                        </a:solidFill>
                        <a:latin typeface="Cambria Math" panose="02040503050406030204" pitchFamily="18" charset="0"/>
                        <a:cs typeface="Tahoma"/>
                      </a:rPr>
                      <m:t> </m:t>
                    </m:r>
                    <m:f>
                      <m:fPr>
                        <m:ctrlPr>
                          <a:rPr lang="ar-AE" sz="2576" i="1" spc="-129">
                            <a:solidFill>
                              <a:prstClr val="black"/>
                            </a:solidFill>
                            <a:latin typeface="Cambria Math" panose="02040503050406030204" pitchFamily="18" charset="0"/>
                            <a:cs typeface="Tahoma"/>
                          </a:rPr>
                        </m:ctrlPr>
                      </m:fPr>
                      <m:num>
                        <m:r>
                          <a:rPr lang="ar-AE" sz="2576" i="1" spc="-129">
                            <a:solidFill>
                              <a:prstClr val="black"/>
                            </a:solidFill>
                            <a:latin typeface="Cambria Math" panose="02040503050406030204" pitchFamily="18" charset="0"/>
                            <a:cs typeface="Tahoma"/>
                          </a:rPr>
                          <m:t>1</m:t>
                        </m:r>
                      </m:num>
                      <m:den>
                        <m:sSup>
                          <m:sSupPr>
                            <m:ctrlPr>
                              <a:rPr lang="ar-AE" sz="2576" i="1" spc="-129">
                                <a:solidFill>
                                  <a:prstClr val="black"/>
                                </a:solidFill>
                                <a:latin typeface="Cambria Math" panose="02040503050406030204" pitchFamily="18" charset="0"/>
                                <a:cs typeface="Tahoma"/>
                              </a:rPr>
                            </m:ctrlPr>
                          </m:sSupPr>
                          <m:e>
                            <m:r>
                              <a:rPr lang="en-US" sz="2576" i="1" spc="-129">
                                <a:solidFill>
                                  <a:prstClr val="black"/>
                                </a:solidFill>
                                <a:latin typeface="Cambria Math" panose="02040503050406030204" pitchFamily="18" charset="0"/>
                                <a:cs typeface="Tahoma"/>
                              </a:rPr>
                              <m:t>2</m:t>
                            </m:r>
                          </m:e>
                          <m:sup>
                            <m:r>
                              <a:rPr lang="en-US" sz="2576" i="1" spc="-129">
                                <a:solidFill>
                                  <a:prstClr val="black"/>
                                </a:solidFill>
                                <a:latin typeface="Cambria Math" panose="02040503050406030204" pitchFamily="18" charset="0"/>
                                <a:cs typeface="Tahoma"/>
                              </a:rPr>
                              <m:t>𝑖</m:t>
                            </m:r>
                          </m:sup>
                        </m:sSup>
                      </m:den>
                    </m:f>
                    <m:r>
                      <a:rPr lang="ar-AE" sz="2576" i="1" spc="-129">
                        <a:solidFill>
                          <a:prstClr val="black"/>
                        </a:solidFill>
                        <a:latin typeface="Cambria Math" panose="02040503050406030204" pitchFamily="18" charset="0"/>
                        <a:cs typeface="Tahoma"/>
                      </a:rPr>
                      <m:t>𝑡</m:t>
                    </m:r>
                    <m:r>
                      <a:rPr lang="en-US" sz="2576" i="1" spc="-129">
                        <a:solidFill>
                          <a:prstClr val="black"/>
                        </a:solidFill>
                        <a:latin typeface="Cambria Math" panose="02040503050406030204" pitchFamily="18" charset="0"/>
                        <a:cs typeface="Tahoma"/>
                      </a:rPr>
                      <m:t>h</m:t>
                    </m:r>
                  </m:oMath>
                </a14:m>
                <a:r>
                  <a:rPr lang="ar-AE" sz="2576" spc="-129" dirty="0">
                    <a:solidFill>
                      <a:prstClr val="black"/>
                    </a:solidFill>
                    <a:latin typeface="Times New Roman" panose="02020603050405020304" pitchFamily="18" charset="0"/>
                    <a:cs typeface="Times New Roman" panose="02020603050405020304" pitchFamily="18" charset="0"/>
                  </a:rPr>
                  <a:t> </a:t>
                </a:r>
                <a:r>
                  <a:rPr lang="en-US" sz="2576" spc="-357" dirty="0">
                    <a:solidFill>
                      <a:prstClr val="black"/>
                    </a:solidFill>
                    <a:latin typeface="Times New Roman" panose="02020603050405020304" pitchFamily="18" charset="0"/>
                    <a:cs typeface="Times New Roman" panose="02020603050405020304" pitchFamily="18" charset="0"/>
                  </a:rPr>
                  <a:t> </a:t>
                </a:r>
                <a:r>
                  <a:rPr lang="en-US" sz="2576" spc="-79" dirty="0">
                    <a:solidFill>
                      <a:prstClr val="black"/>
                    </a:solidFill>
                    <a:latin typeface="Times New Roman" panose="02020603050405020304" pitchFamily="18" charset="0"/>
                    <a:cs typeface="Times New Roman" panose="02020603050405020304" pitchFamily="18" charset="0"/>
                  </a:rPr>
                  <a:t>increment.</a:t>
                </a:r>
              </a:p>
              <a:p>
                <a:pPr indent="-339711" defTabSz="1811792">
                  <a:spcBef>
                    <a:spcPts val="1228"/>
                  </a:spcBef>
                  <a:buFont typeface="Wingdings" panose="05000000000000000000" pitchFamily="2" charset="2"/>
                  <a:buChar char="§"/>
                  <a:defRPr/>
                </a:pPr>
                <a:r>
                  <a:rPr lang="en-US" sz="2576" spc="-50" dirty="0">
                    <a:solidFill>
                      <a:prstClr val="black"/>
                    </a:solidFill>
                    <a:latin typeface="Times New Roman" panose="02020603050405020304" pitchFamily="18" charset="0"/>
                    <a:cs typeface="Times New Roman" panose="02020603050405020304" pitchFamily="18" charset="0"/>
                  </a:rPr>
                  <a:t>During </a:t>
                </a:r>
                <a:r>
                  <a:rPr lang="en-US" sz="2576" spc="50" dirty="0">
                    <a:solidFill>
                      <a:prstClr val="black"/>
                    </a:solidFill>
                    <a:latin typeface="Times New Roman" panose="02020603050405020304" pitchFamily="18" charset="0"/>
                    <a:cs typeface="Times New Roman" panose="02020603050405020304" pitchFamily="18" charset="0"/>
                  </a:rPr>
                  <a:t>n </a:t>
                </a:r>
                <a:r>
                  <a:rPr lang="en-US" sz="2576" spc="-89" dirty="0">
                    <a:solidFill>
                      <a:prstClr val="black"/>
                    </a:solidFill>
                    <a:latin typeface="Times New Roman" panose="02020603050405020304" pitchFamily="18" charset="0"/>
                    <a:cs typeface="Times New Roman" panose="02020603050405020304" pitchFamily="18" charset="0"/>
                  </a:rPr>
                  <a:t>increments, </a:t>
                </a:r>
                <a:r>
                  <a:rPr lang="en-US" sz="2576" spc="-10" dirty="0">
                    <a:solidFill>
                      <a:prstClr val="black"/>
                    </a:solidFill>
                    <a:latin typeface="Times New Roman" panose="02020603050405020304" pitchFamily="18" charset="0"/>
                    <a:cs typeface="Times New Roman" panose="02020603050405020304" pitchFamily="18" charset="0"/>
                  </a:rPr>
                  <a:t>bit </a:t>
                </a:r>
                <a:r>
                  <a:rPr lang="en-US" sz="2576" spc="30" dirty="0">
                    <a:solidFill>
                      <a:prstClr val="black"/>
                    </a:solidFill>
                    <a:latin typeface="Times New Roman" panose="02020603050405020304" pitchFamily="18" charset="0"/>
                    <a:cs typeface="Times New Roman" panose="02020603050405020304" pitchFamily="18" charset="0"/>
                  </a:rPr>
                  <a:t>A[i] </a:t>
                </a:r>
                <a:r>
                  <a:rPr lang="en-US" sz="2576" spc="-59" dirty="0">
                    <a:solidFill>
                      <a:prstClr val="black"/>
                    </a:solidFill>
                    <a:latin typeface="Times New Roman" panose="02020603050405020304" pitchFamily="18" charset="0"/>
                    <a:cs typeface="Times New Roman" panose="02020603050405020304" pitchFamily="18" charset="0"/>
                  </a:rPr>
                  <a:t>flips </a:t>
                </a:r>
                <a14:m>
                  <m:oMath xmlns:m="http://schemas.openxmlformats.org/officeDocument/2006/math">
                    <m:f>
                      <m:fPr>
                        <m:ctrlPr>
                          <a:rPr lang="ar-AE" sz="2576" i="1" spc="-129">
                            <a:solidFill>
                              <a:prstClr val="black"/>
                            </a:solidFill>
                            <a:latin typeface="Cambria Math" panose="02040503050406030204" pitchFamily="18" charset="0"/>
                            <a:cs typeface="Tahoma"/>
                          </a:rPr>
                        </m:ctrlPr>
                      </m:fPr>
                      <m:num>
                        <m:r>
                          <a:rPr lang="ar-AE" sz="2576" i="1" spc="-129">
                            <a:solidFill>
                              <a:prstClr val="black"/>
                            </a:solidFill>
                            <a:latin typeface="Cambria Math" panose="02040503050406030204" pitchFamily="18" charset="0"/>
                            <a:cs typeface="Tahoma"/>
                          </a:rPr>
                          <m:t>𝑛</m:t>
                        </m:r>
                      </m:num>
                      <m:den>
                        <m:sSup>
                          <m:sSupPr>
                            <m:ctrlPr>
                              <a:rPr lang="ar-AE" sz="2576" i="1" spc="-129">
                                <a:solidFill>
                                  <a:prstClr val="black"/>
                                </a:solidFill>
                                <a:latin typeface="Cambria Math" panose="02040503050406030204" pitchFamily="18" charset="0"/>
                                <a:cs typeface="Tahoma"/>
                              </a:rPr>
                            </m:ctrlPr>
                          </m:sSupPr>
                          <m:e>
                            <m:r>
                              <a:rPr lang="ar-AE" sz="2576" i="1" spc="-129">
                                <a:solidFill>
                                  <a:prstClr val="black"/>
                                </a:solidFill>
                                <a:latin typeface="Cambria Math" panose="02040503050406030204" pitchFamily="18" charset="0"/>
                                <a:cs typeface="Tahoma"/>
                              </a:rPr>
                              <m:t>2</m:t>
                            </m:r>
                          </m:e>
                          <m:sup>
                            <m:r>
                              <a:rPr lang="ar-AE" sz="2576" i="1" spc="-129">
                                <a:solidFill>
                                  <a:prstClr val="black"/>
                                </a:solidFill>
                                <a:latin typeface="Cambria Math" panose="02040503050406030204" pitchFamily="18" charset="0"/>
                                <a:cs typeface="Tahoma"/>
                              </a:rPr>
                              <m:t>𝑖</m:t>
                            </m:r>
                          </m:sup>
                        </m:sSup>
                      </m:den>
                    </m:f>
                  </m:oMath>
                </a14:m>
                <a:r>
                  <a:rPr lang="ar-AE" sz="2576" spc="-59" dirty="0">
                    <a:solidFill>
                      <a:prstClr val="black"/>
                    </a:solidFill>
                    <a:latin typeface="Times New Roman" panose="02020603050405020304" pitchFamily="18" charset="0"/>
                    <a:cs typeface="Times New Roman" panose="02020603050405020304" pitchFamily="18" charset="0"/>
                  </a:rPr>
                  <a:t> </a:t>
                </a:r>
                <a:r>
                  <a:rPr lang="en-US" sz="2576" spc="-79" dirty="0">
                    <a:solidFill>
                      <a:prstClr val="black"/>
                    </a:solidFill>
                    <a:latin typeface="Times New Roman" panose="02020603050405020304" pitchFamily="18" charset="0"/>
                    <a:cs typeface="Times New Roman" panose="02020603050405020304" pitchFamily="18" charset="0"/>
                  </a:rPr>
                  <a:t>times.</a:t>
                </a:r>
              </a:p>
              <a:p>
                <a:pPr indent="-339711" defTabSz="1811792">
                  <a:spcBef>
                    <a:spcPts val="1228"/>
                  </a:spcBef>
                  <a:buFont typeface="Wingdings" panose="05000000000000000000" pitchFamily="2" charset="2"/>
                  <a:buChar char="§"/>
                  <a:defRPr/>
                </a:pPr>
                <a:r>
                  <a:rPr lang="en-US" altLang="en-US" sz="2576" dirty="0">
                    <a:solidFill>
                      <a:prstClr val="black"/>
                    </a:solidFill>
                    <a:latin typeface="Times New Roman" panose="02020603050405020304" pitchFamily="18" charset="0"/>
                    <a:cs typeface="Times New Roman" panose="02020603050405020304" pitchFamily="18" charset="0"/>
                  </a:rPr>
                  <a:t>Assume </a:t>
                </a:r>
                <a:r>
                  <a:rPr lang="en-US" altLang="en-US" sz="2576"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n ≤ </a:t>
                </a:r>
                <a:r>
                  <a:rPr lang="en-US" altLang="en-US" sz="2576" dirty="0">
                    <a:solidFill>
                      <a:prstClr val="black"/>
                    </a:solidFill>
                    <a:latin typeface="Times New Roman" panose="02020603050405020304" pitchFamily="18" charset="0"/>
                    <a:cs typeface="Times New Roman" panose="02020603050405020304" pitchFamily="18" charset="0"/>
                  </a:rPr>
                  <a:t>2</a:t>
                </a:r>
                <a:r>
                  <a:rPr lang="en-US" altLang="en-US" sz="2576" baseline="28000" dirty="0">
                    <a:solidFill>
                      <a:prstClr val="black"/>
                    </a:solidFill>
                    <a:latin typeface="Times New Roman" panose="02020603050405020304" pitchFamily="18" charset="0"/>
                    <a:cs typeface="Times New Roman" panose="02020603050405020304" pitchFamily="18" charset="0"/>
                  </a:rPr>
                  <a:t>k</a:t>
                </a:r>
                <a:r>
                  <a:rPr lang="en-US" altLang="en-US" sz="2576" dirty="0">
                    <a:solidFill>
                      <a:prstClr val="black"/>
                    </a:solidFill>
                    <a:latin typeface="Times New Roman" panose="02020603050405020304" pitchFamily="18" charset="0"/>
                    <a:cs typeface="Times New Roman" panose="02020603050405020304" pitchFamily="18" charset="0"/>
                  </a:rPr>
                  <a:t>; otherwise, the counter resets, and restart analysis.  </a:t>
                </a:r>
                <a:endParaRPr lang="en-US" sz="2576"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25" name="TextBox 24">
                <a:extLst>
                  <a:ext uri="{FF2B5EF4-FFF2-40B4-BE49-F238E27FC236}">
                    <a16:creationId xmlns:a16="http://schemas.microsoft.com/office/drawing/2014/main" id="{D479D972-6D91-439E-BA8C-4CED5DD49CF3}"/>
                  </a:ext>
                </a:extLst>
              </p:cNvPr>
              <p:cNvSpPr txBox="1">
                <a:spLocks noRot="1" noChangeAspect="1" noMove="1" noResize="1" noEditPoints="1" noAdjustHandles="1" noChangeArrowheads="1" noChangeShapeType="1" noTextEdit="1"/>
              </p:cNvSpPr>
              <p:nvPr/>
            </p:nvSpPr>
            <p:spPr>
              <a:xfrm>
                <a:off x="495418" y="1627978"/>
                <a:ext cx="8532199" cy="3381182"/>
              </a:xfrm>
              <a:prstGeom prst="rect">
                <a:avLst/>
              </a:prstGeom>
              <a:blipFill>
                <a:blip r:embed="rId2"/>
                <a:stretch>
                  <a:fillRect l="-1286" t="-1622" b="-3784"/>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978D36AF-9C2D-4F0E-813C-59F96FE4F2C5}"/>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911171" y="5029738"/>
            <a:ext cx="4000018" cy="1067684"/>
          </a:xfrm>
          <a:prstGeom prst="rect">
            <a:avLst/>
          </a:prstGeom>
        </p:spPr>
      </p:pic>
    </p:spTree>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object 2">
            <a:extLst>
              <a:ext uri="{FF2B5EF4-FFF2-40B4-BE49-F238E27FC236}">
                <a16:creationId xmlns:a16="http://schemas.microsoft.com/office/drawing/2014/main" id="{299A5406-4823-44E6-B96F-362F425A5D60}"/>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89527238-CF4D-4778-8AF7-2493C0543E21}"/>
              </a:ext>
            </a:extLst>
          </p:cNvPr>
          <p:cNvSpPr txBox="1">
            <a:spLocks noGrp="1"/>
          </p:cNvSpPr>
          <p:nvPr>
            <p:ph type="title"/>
          </p:nvPr>
        </p:nvSpPr>
        <p:spPr>
          <a:xfrm>
            <a:off x="1" y="119922"/>
            <a:ext cx="9134563" cy="583237"/>
          </a:xfrm>
        </p:spPr>
        <p:txBody>
          <a:bodyPr vert="horz" wrap="square" lIns="0" tIns="33972" rIns="0" bIns="0" numCol="1" rtlCol="0" anchor="t" anchorCtr="0" compatLnSpc="1">
            <a:prstTxWarp prst="textNoShape">
              <a:avLst/>
            </a:prstTxWarp>
            <a:spAutoFit/>
          </a:bodyPr>
          <a:lstStyle/>
          <a:p>
            <a:pPr marL="25164" eaLnBrk="1" fontAlgn="auto" hangingPunct="1">
              <a:spcBef>
                <a:spcPts val="267"/>
              </a:spcBef>
              <a:spcAft>
                <a:spcPts val="0"/>
              </a:spcAft>
              <a:defRPr/>
            </a:pPr>
            <a:r>
              <a:rPr spc="-50" dirty="0"/>
              <a:t>Accounting </a:t>
            </a:r>
            <a:r>
              <a:rPr spc="-59" dirty="0"/>
              <a:t>Method: </a:t>
            </a:r>
            <a:r>
              <a:rPr spc="-109" dirty="0"/>
              <a:t>Second </a:t>
            </a:r>
            <a:r>
              <a:rPr spc="-30" dirty="0"/>
              <a:t>Method </a:t>
            </a:r>
            <a:r>
              <a:rPr spc="-79" dirty="0"/>
              <a:t>of</a:t>
            </a:r>
            <a:r>
              <a:rPr spc="119" dirty="0"/>
              <a:t> </a:t>
            </a:r>
            <a:r>
              <a:rPr spc="-69" dirty="0"/>
              <a:t>Analysis</a:t>
            </a:r>
          </a:p>
        </p:txBody>
      </p:sp>
      <p:sp>
        <p:nvSpPr>
          <p:cNvPr id="9" name="object 9">
            <a:extLst>
              <a:ext uri="{FF2B5EF4-FFF2-40B4-BE49-F238E27FC236}">
                <a16:creationId xmlns:a16="http://schemas.microsoft.com/office/drawing/2014/main" id="{848C0A70-C0EE-48ED-B8C1-EE5AEE3691D0}"/>
              </a:ext>
            </a:extLst>
          </p:cNvPr>
          <p:cNvSpPr txBox="1"/>
          <p:nvPr/>
        </p:nvSpPr>
        <p:spPr>
          <a:xfrm>
            <a:off x="113239" y="815082"/>
            <a:ext cx="8908087" cy="5747853"/>
          </a:xfrm>
          <a:prstGeom prst="rect">
            <a:avLst/>
          </a:prstGeom>
        </p:spPr>
        <p:txBody>
          <a:bodyPr wrap="square" lIns="0" tIns="1384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364875" indent="-339711" defTabSz="1811792" fontAlgn="base">
              <a:lnSpc>
                <a:spcPct val="103000"/>
              </a:lnSpc>
              <a:spcBef>
                <a:spcPts val="99"/>
              </a:spcBef>
              <a:spcAft>
                <a:spcPct val="0"/>
              </a:spcAft>
              <a:buFont typeface="Wingdings" panose="05000000000000000000" pitchFamily="2" charset="2"/>
              <a:buChar char="§"/>
            </a:pPr>
            <a:r>
              <a:rPr lang="en-US" altLang="en-US" sz="2774" dirty="0">
                <a:solidFill>
                  <a:srgbClr val="0000FF"/>
                </a:solidFill>
                <a:latin typeface="Times New Roman" panose="02020603050405020304" pitchFamily="18" charset="0"/>
                <a:cs typeface="Times New Roman" panose="02020603050405020304" pitchFamily="18" charset="0"/>
              </a:rPr>
              <a:t>Assign different charges to different operations, some more, some less  than true cost.</a:t>
            </a:r>
            <a:endParaRPr lang="en-US" altLang="en-US" sz="2774" dirty="0">
              <a:solidFill>
                <a:prstClr val="black"/>
              </a:solidFill>
              <a:latin typeface="Times New Roman" panose="02020603050405020304" pitchFamily="18" charset="0"/>
              <a:cs typeface="Times New Roman" panose="02020603050405020304" pitchFamily="18" charset="0"/>
            </a:endParaRPr>
          </a:p>
          <a:p>
            <a:pPr marL="364875" indent="-339711" defTabSz="1811792" fontAlgn="base">
              <a:lnSpc>
                <a:spcPct val="103000"/>
              </a:lnSpc>
              <a:spcBef>
                <a:spcPts val="1783"/>
              </a:spcBef>
              <a:spcAft>
                <a:spcPct val="0"/>
              </a:spcAft>
              <a:buFont typeface="Wingdings" panose="05000000000000000000" pitchFamily="2" charset="2"/>
              <a:buChar char="§"/>
            </a:pPr>
            <a:r>
              <a:rPr lang="en-US" altLang="en-US" sz="2774" dirty="0">
                <a:solidFill>
                  <a:prstClr val="black"/>
                </a:solidFill>
                <a:latin typeface="Times New Roman" panose="02020603050405020304" pitchFamily="18" charset="0"/>
                <a:cs typeface="Times New Roman" panose="02020603050405020304" pitchFamily="18" charset="0"/>
              </a:rPr>
              <a:t>These (amortized) charges are artificial, but make the accounting for  the total cost easier.</a:t>
            </a:r>
          </a:p>
          <a:p>
            <a:pPr marL="364875" indent="-339711" defTabSz="1811792" fontAlgn="base">
              <a:lnSpc>
                <a:spcPct val="103000"/>
              </a:lnSpc>
              <a:spcBef>
                <a:spcPts val="1783"/>
              </a:spcBef>
              <a:spcAft>
                <a:spcPct val="0"/>
              </a:spcAft>
              <a:buFont typeface="Wingdings" panose="05000000000000000000" pitchFamily="2" charset="2"/>
              <a:buChar char="§"/>
            </a:pPr>
            <a:r>
              <a:rPr lang="en-US" altLang="en-US" sz="2774" dirty="0">
                <a:solidFill>
                  <a:prstClr val="black"/>
                </a:solidFill>
                <a:latin typeface="Times New Roman" panose="02020603050405020304" pitchFamily="18" charset="0"/>
                <a:cs typeface="Times New Roman" panose="02020603050405020304" pitchFamily="18" charset="0"/>
              </a:rPr>
              <a:t>When an operation’s amortized cost </a:t>
            </a:r>
            <a:r>
              <a:rPr lang="en-US" altLang="en-US" sz="2774"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&gt; </a:t>
            </a:r>
            <a:r>
              <a:rPr lang="en-US" altLang="en-US" sz="2774" dirty="0">
                <a:solidFill>
                  <a:prstClr val="black"/>
                </a:solidFill>
                <a:latin typeface="Times New Roman" panose="02020603050405020304" pitchFamily="18" charset="0"/>
                <a:cs typeface="Times New Roman" panose="02020603050405020304" pitchFamily="18" charset="0"/>
              </a:rPr>
              <a:t>true cost, the data structure  accrues </a:t>
            </a:r>
            <a:r>
              <a:rPr lang="en-US" altLang="en-US" sz="2774" dirty="0">
                <a:solidFill>
                  <a:srgbClr val="FF0000"/>
                </a:solidFill>
                <a:latin typeface="Times New Roman" panose="02020603050405020304" pitchFamily="18" charset="0"/>
                <a:cs typeface="Times New Roman" panose="02020603050405020304" pitchFamily="18" charset="0"/>
              </a:rPr>
              <a:t>credit</a:t>
            </a:r>
            <a:r>
              <a:rPr lang="en-US" altLang="en-US" sz="2774" dirty="0">
                <a:solidFill>
                  <a:prstClr val="black"/>
                </a:solidFill>
                <a:latin typeface="Times New Roman" panose="02020603050405020304" pitchFamily="18" charset="0"/>
                <a:cs typeface="Times New Roman" panose="02020603050405020304" pitchFamily="18" charset="0"/>
              </a:rPr>
              <a:t>.</a:t>
            </a:r>
          </a:p>
          <a:p>
            <a:pPr marL="364875" indent="-339711" defTabSz="1811792" fontAlgn="base">
              <a:lnSpc>
                <a:spcPct val="103000"/>
              </a:lnSpc>
              <a:spcBef>
                <a:spcPts val="1783"/>
              </a:spcBef>
              <a:spcAft>
                <a:spcPct val="0"/>
              </a:spcAft>
              <a:buFont typeface="Wingdings" panose="05000000000000000000" pitchFamily="2" charset="2"/>
              <a:buChar char="§"/>
            </a:pPr>
            <a:r>
              <a:rPr lang="en-US" altLang="en-US" sz="2774" dirty="0">
                <a:solidFill>
                  <a:prstClr val="black"/>
                </a:solidFill>
                <a:latin typeface="Times New Roman" panose="02020603050405020304" pitchFamily="18" charset="0"/>
                <a:cs typeface="Times New Roman" panose="02020603050405020304" pitchFamily="18" charset="0"/>
              </a:rPr>
              <a:t>These credits help pay for operations for which amortized cost </a:t>
            </a:r>
            <a:r>
              <a:rPr lang="en-US" altLang="en-US" sz="2774"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&lt; </a:t>
            </a:r>
            <a:r>
              <a:rPr lang="en-US" altLang="en-US" sz="2774" dirty="0">
                <a:solidFill>
                  <a:prstClr val="black"/>
                </a:solidFill>
                <a:latin typeface="Times New Roman" panose="02020603050405020304" pitchFamily="18" charset="0"/>
                <a:cs typeface="Times New Roman" panose="02020603050405020304" pitchFamily="18" charset="0"/>
              </a:rPr>
              <a:t>true  cost.</a:t>
            </a:r>
          </a:p>
          <a:p>
            <a:pPr marL="364875" indent="-339711" defTabSz="1811792" fontAlgn="base">
              <a:lnSpc>
                <a:spcPct val="103000"/>
              </a:lnSpc>
              <a:spcBef>
                <a:spcPts val="1783"/>
              </a:spcBef>
              <a:spcAft>
                <a:spcPct val="0"/>
              </a:spcAft>
              <a:buFont typeface="Wingdings" panose="05000000000000000000" pitchFamily="2" charset="2"/>
              <a:buChar char="§"/>
            </a:pPr>
            <a:r>
              <a:rPr lang="en-US" altLang="en-US" sz="2774" dirty="0">
                <a:solidFill>
                  <a:prstClr val="black"/>
                </a:solidFill>
                <a:latin typeface="Times New Roman" panose="02020603050405020304" pitchFamily="18" charset="0"/>
                <a:cs typeface="Times New Roman" panose="02020603050405020304" pitchFamily="18" charset="0"/>
              </a:rPr>
              <a:t>The accounting method makes the first real use of the amortization  principle: the aggregate method doesn’t really assign varying costs to  individual operations.</a:t>
            </a:r>
          </a:p>
        </p:txBody>
      </p:sp>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object 2">
            <a:extLst>
              <a:ext uri="{FF2B5EF4-FFF2-40B4-BE49-F238E27FC236}">
                <a16:creationId xmlns:a16="http://schemas.microsoft.com/office/drawing/2014/main" id="{7D2B44F2-A2EC-4AC1-8696-8E543C2CE23D}"/>
              </a:ext>
            </a:extLst>
          </p:cNvPr>
          <p:cNvSpPr>
            <a:spLocks/>
          </p:cNvSpPr>
          <p:nvPr/>
        </p:nvSpPr>
        <p:spPr bwMode="auto">
          <a:xfrm>
            <a:off x="6292" y="16123"/>
            <a:ext cx="9131419" cy="695157"/>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16DE2F83-8DE7-458D-9D83-535D4FCF6A18}"/>
              </a:ext>
            </a:extLst>
          </p:cNvPr>
          <p:cNvSpPr txBox="1">
            <a:spLocks noGrp="1"/>
          </p:cNvSpPr>
          <p:nvPr>
            <p:ph type="title"/>
          </p:nvPr>
        </p:nvSpPr>
        <p:spPr>
          <a:xfrm>
            <a:off x="195023" y="119923"/>
            <a:ext cx="8753958" cy="583237"/>
          </a:xfrm>
        </p:spPr>
        <p:txBody>
          <a:bodyPr vert="horz" wrap="square" lIns="0" tIns="33972" rIns="0" bIns="0" numCol="1" rtlCol="0" anchor="t" anchorCtr="0" compatLnSpc="1">
            <a:prstTxWarp prst="textNoShape">
              <a:avLst/>
            </a:prstTxWarp>
            <a:spAutoFit/>
          </a:bodyPr>
          <a:lstStyle/>
          <a:p>
            <a:pPr marL="25164" eaLnBrk="1" fontAlgn="auto" hangingPunct="1">
              <a:spcBef>
                <a:spcPts val="267"/>
              </a:spcBef>
              <a:spcAft>
                <a:spcPts val="0"/>
              </a:spcAft>
              <a:defRPr/>
            </a:pPr>
            <a:r>
              <a:rPr spc="-50" dirty="0"/>
              <a:t>Accounting</a:t>
            </a:r>
            <a:r>
              <a:rPr spc="-30" dirty="0"/>
              <a:t> Method</a:t>
            </a:r>
          </a:p>
        </p:txBody>
      </p:sp>
      <p:sp>
        <p:nvSpPr>
          <p:cNvPr id="7" name="object 7">
            <a:extLst>
              <a:ext uri="{FF2B5EF4-FFF2-40B4-BE49-F238E27FC236}">
                <a16:creationId xmlns:a16="http://schemas.microsoft.com/office/drawing/2014/main" id="{410E4D2F-2AF0-46AF-9173-41358B0F2DF7}"/>
              </a:ext>
            </a:extLst>
          </p:cNvPr>
          <p:cNvSpPr txBox="1"/>
          <p:nvPr/>
        </p:nvSpPr>
        <p:spPr>
          <a:xfrm>
            <a:off x="195023" y="956145"/>
            <a:ext cx="8844877" cy="2503035"/>
          </a:xfrm>
          <a:prstGeom prst="rect">
            <a:avLst/>
          </a:prstGeom>
        </p:spPr>
        <p:txBody>
          <a:bodyPr wrap="square" lIns="0" tIns="22648" rIns="0" bIns="0">
            <a:spAutoFit/>
          </a:bodyPr>
          <a:lstStyle>
            <a:lvl1pPr marL="508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440366" indent="-339711" defTabSz="1811792" fontAlgn="base">
              <a:spcBef>
                <a:spcPts val="174"/>
              </a:spcBef>
              <a:spcAft>
                <a:spcPct val="0"/>
              </a:spcAft>
              <a:buFont typeface="Wingdings" panose="05000000000000000000" pitchFamily="2" charset="2"/>
              <a:buChar char="§"/>
            </a:pPr>
            <a:r>
              <a:rPr lang="en-US" altLang="en-US" sz="2576" dirty="0">
                <a:solidFill>
                  <a:prstClr val="black"/>
                </a:solidFill>
                <a:latin typeface="Times New Roman" panose="02020603050405020304" pitchFamily="18" charset="0"/>
                <a:cs typeface="Times New Roman" panose="02020603050405020304" pitchFamily="18" charset="0"/>
              </a:rPr>
              <a:t>The key is to choose the amortized costs carefully.</a:t>
            </a:r>
          </a:p>
          <a:p>
            <a:pPr marL="440366" indent="-339711" defTabSz="1811792" fontAlgn="base">
              <a:lnSpc>
                <a:spcPct val="103000"/>
              </a:lnSpc>
              <a:spcBef>
                <a:spcPts val="1783"/>
              </a:spcBef>
              <a:spcAft>
                <a:spcPct val="0"/>
              </a:spcAft>
              <a:buFont typeface="Wingdings" panose="05000000000000000000" pitchFamily="2" charset="2"/>
              <a:buChar char="§"/>
            </a:pPr>
            <a:r>
              <a:rPr lang="en-US" altLang="en-US" sz="2576" dirty="0">
                <a:solidFill>
                  <a:prstClr val="black"/>
                </a:solidFill>
                <a:latin typeface="Times New Roman" panose="02020603050405020304" pitchFamily="18" charset="0"/>
                <a:cs typeface="Times New Roman" panose="02020603050405020304" pitchFamily="18" charset="0"/>
              </a:rPr>
              <a:t>Suppose the actual cost of the </a:t>
            </a:r>
            <a:r>
              <a:rPr lang="en-US" altLang="en-US" sz="2576" dirty="0" err="1">
                <a:solidFill>
                  <a:prstClr val="black"/>
                </a:solidFill>
                <a:latin typeface="Times New Roman" panose="02020603050405020304" pitchFamily="18" charset="0"/>
                <a:ea typeface="Verdana" panose="020B0604030504040204" pitchFamily="34" charset="0"/>
                <a:cs typeface="Times New Roman" panose="02020603050405020304" pitchFamily="18" charset="0"/>
              </a:rPr>
              <a:t>i</a:t>
            </a:r>
            <a:r>
              <a:rPr lang="en-US" altLang="en-US" sz="2576" dirty="0" err="1">
                <a:solidFill>
                  <a:prstClr val="black"/>
                </a:solidFill>
                <a:latin typeface="Times New Roman" panose="02020603050405020304" pitchFamily="18" charset="0"/>
                <a:cs typeface="Times New Roman" panose="02020603050405020304" pitchFamily="18" charset="0"/>
              </a:rPr>
              <a:t>th</a:t>
            </a:r>
            <a:r>
              <a:rPr lang="en-US" altLang="en-US" sz="2576" dirty="0">
                <a:solidFill>
                  <a:prstClr val="black"/>
                </a:solidFill>
                <a:latin typeface="Times New Roman" panose="02020603050405020304" pitchFamily="18" charset="0"/>
                <a:cs typeface="Times New Roman" panose="02020603050405020304" pitchFamily="18" charset="0"/>
              </a:rPr>
              <a:t> operation is </a:t>
            </a:r>
            <a:r>
              <a:rPr lang="en-US" altLang="en-US" sz="2576"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C</a:t>
            </a:r>
            <a:r>
              <a:rPr lang="en-US" altLang="en-US" sz="2576" baseline="-14000" dirty="0">
                <a:solidFill>
                  <a:prstClr val="black"/>
                </a:solidFill>
                <a:latin typeface="Times New Roman" panose="02020603050405020304" pitchFamily="18" charset="0"/>
                <a:cs typeface="Times New Roman" panose="02020603050405020304" pitchFamily="18" charset="0"/>
              </a:rPr>
              <a:t>i</a:t>
            </a:r>
            <a:r>
              <a:rPr lang="en-US" altLang="en-US" sz="2576" dirty="0">
                <a:solidFill>
                  <a:prstClr val="black"/>
                </a:solidFill>
                <a:latin typeface="Times New Roman" panose="02020603050405020304" pitchFamily="18" charset="0"/>
                <a:cs typeface="Times New Roman" panose="02020603050405020304" pitchFamily="18" charset="0"/>
              </a:rPr>
              <a:t>, and we use some  other cost </a:t>
            </a:r>
            <a:r>
              <a:rPr lang="en-US" altLang="en-US" sz="2576" dirty="0" err="1">
                <a:solidFill>
                  <a:prstClr val="black"/>
                </a:solidFill>
                <a:latin typeface="Times New Roman" panose="02020603050405020304" pitchFamily="18" charset="0"/>
                <a:cs typeface="Times New Roman" panose="02020603050405020304" pitchFamily="18" charset="0"/>
              </a:rPr>
              <a:t>Ĉ</a:t>
            </a:r>
            <a:r>
              <a:rPr lang="en-US" altLang="en-US" sz="2576" baseline="-25000" dirty="0" err="1">
                <a:solidFill>
                  <a:prstClr val="black"/>
                </a:solidFill>
                <a:latin typeface="Times New Roman" panose="02020603050405020304" pitchFamily="18" charset="0"/>
                <a:cs typeface="Times New Roman" panose="02020603050405020304" pitchFamily="18" charset="0"/>
              </a:rPr>
              <a:t>i</a:t>
            </a:r>
            <a:r>
              <a:rPr lang="en-US" altLang="en-US" sz="2576" dirty="0">
                <a:solidFill>
                  <a:prstClr val="black"/>
                </a:solidFill>
                <a:latin typeface="Times New Roman" panose="02020603050405020304" pitchFamily="18" charset="0"/>
                <a:cs typeface="Times New Roman" panose="02020603050405020304" pitchFamily="18" charset="0"/>
              </a:rPr>
              <a:t> as its amortized cost.</a:t>
            </a:r>
          </a:p>
          <a:p>
            <a:pPr marL="440366" indent="-339711" defTabSz="1811792" fontAlgn="base">
              <a:spcBef>
                <a:spcPts val="1859"/>
              </a:spcBef>
              <a:spcAft>
                <a:spcPct val="0"/>
              </a:spcAft>
              <a:buFont typeface="Wingdings" panose="05000000000000000000" pitchFamily="2" charset="2"/>
              <a:buChar char="§"/>
            </a:pPr>
            <a:r>
              <a:rPr lang="en-US" altLang="en-US" sz="2576" dirty="0">
                <a:solidFill>
                  <a:prstClr val="black"/>
                </a:solidFill>
                <a:latin typeface="Times New Roman" panose="02020603050405020304" pitchFamily="18" charset="0"/>
                <a:cs typeface="Times New Roman" panose="02020603050405020304" pitchFamily="18" charset="0"/>
              </a:rPr>
              <a:t>Then, we have to make sure that, </a:t>
            </a:r>
            <a:r>
              <a:rPr lang="en-US" altLang="en-US" sz="2576" dirty="0">
                <a:solidFill>
                  <a:srgbClr val="0000FF"/>
                </a:solidFill>
                <a:latin typeface="Times New Roman" panose="02020603050405020304" pitchFamily="18" charset="0"/>
                <a:cs typeface="Times New Roman" panose="02020603050405020304" pitchFamily="18" charset="0"/>
              </a:rPr>
              <a:t>for any possible sequence of </a:t>
            </a:r>
            <a:r>
              <a:rPr lang="en-US" altLang="en-US" sz="2576" dirty="0">
                <a:solidFill>
                  <a:srgbClr val="0000FF"/>
                </a:solidFill>
                <a:latin typeface="Times New Roman" panose="02020603050405020304" pitchFamily="18" charset="0"/>
                <a:ea typeface="Verdana" panose="020B0604030504040204" pitchFamily="34" charset="0"/>
                <a:cs typeface="Times New Roman" panose="02020603050405020304" pitchFamily="18" charset="0"/>
              </a:rPr>
              <a:t>n</a:t>
            </a:r>
            <a:r>
              <a:rPr lang="en-US" altLang="en-US" sz="2576"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 </a:t>
            </a:r>
            <a:r>
              <a:rPr lang="en-US" altLang="en-US" sz="2576" dirty="0">
                <a:solidFill>
                  <a:srgbClr val="0000FF"/>
                </a:solidFill>
                <a:latin typeface="Times New Roman" panose="02020603050405020304" pitchFamily="18" charset="0"/>
                <a:cs typeface="Times New Roman" panose="02020603050405020304" pitchFamily="18" charset="0"/>
              </a:rPr>
              <a:t>operations</a:t>
            </a:r>
            <a:r>
              <a:rPr lang="en-US" altLang="en-US" sz="2576" dirty="0">
                <a:solidFill>
                  <a:prstClr val="black"/>
                </a:solidFill>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16" name="object 16">
                <a:extLst>
                  <a:ext uri="{FF2B5EF4-FFF2-40B4-BE49-F238E27FC236}">
                    <a16:creationId xmlns:a16="http://schemas.microsoft.com/office/drawing/2014/main" id="{637E5F2D-F59B-4D97-BDA7-388625D7B459}"/>
                  </a:ext>
                </a:extLst>
              </p:cNvPr>
              <p:cNvSpPr txBox="1"/>
              <p:nvPr/>
            </p:nvSpPr>
            <p:spPr>
              <a:xfrm>
                <a:off x="195021" y="4971943"/>
                <a:ext cx="8753958" cy="963261"/>
              </a:xfrm>
              <a:prstGeom prst="rect">
                <a:avLst/>
              </a:prstGeom>
            </p:spPr>
            <p:txBody>
              <a:bodyPr wrap="square" lIns="0" tIns="137144" rIns="0" bIns="0">
                <a:spAutoFit/>
              </a:bodyPr>
              <a:lstStyle/>
              <a:p>
                <a:pPr marL="440366" indent="-339711" defTabSz="1811792">
                  <a:spcBef>
                    <a:spcPts val="1189"/>
                  </a:spcBef>
                  <a:buFont typeface="Wingdings" panose="05000000000000000000" pitchFamily="2" charset="2"/>
                  <a:buChar char="§"/>
                  <a:defRPr/>
                </a:pPr>
                <a:r>
                  <a:rPr lang="en-US" sz="2576" spc="-40" dirty="0">
                    <a:solidFill>
                      <a:prstClr val="black"/>
                    </a:solidFill>
                    <a:latin typeface="Times New Roman" panose="02020603050405020304" pitchFamily="18" charset="0"/>
                    <a:cs typeface="Times New Roman" panose="02020603050405020304" pitchFamily="18" charset="0"/>
                  </a:rPr>
                  <a:t>The</a:t>
                </a:r>
                <a:r>
                  <a:rPr lang="en-US" sz="2576" spc="40" dirty="0">
                    <a:solidFill>
                      <a:prstClr val="black"/>
                    </a:solidFill>
                    <a:latin typeface="Times New Roman" panose="02020603050405020304" pitchFamily="18" charset="0"/>
                    <a:cs typeface="Times New Roman" panose="02020603050405020304" pitchFamily="18" charset="0"/>
                  </a:rPr>
                  <a:t> </a:t>
                </a:r>
                <a:r>
                  <a:rPr lang="en-US" sz="2576" spc="-20" dirty="0">
                    <a:solidFill>
                      <a:prstClr val="black"/>
                    </a:solidFill>
                    <a:latin typeface="Times New Roman" panose="02020603050405020304" pitchFamily="18" charset="0"/>
                    <a:cs typeface="Times New Roman" panose="02020603050405020304" pitchFamily="18" charset="0"/>
                  </a:rPr>
                  <a:t>total</a:t>
                </a:r>
                <a:r>
                  <a:rPr lang="en-US" sz="2576" spc="40" dirty="0">
                    <a:solidFill>
                      <a:prstClr val="black"/>
                    </a:solidFill>
                    <a:latin typeface="Times New Roman" panose="02020603050405020304" pitchFamily="18" charset="0"/>
                    <a:cs typeface="Times New Roman" panose="02020603050405020304" pitchFamily="18" charset="0"/>
                  </a:rPr>
                  <a:t> </a:t>
                </a:r>
                <a:r>
                  <a:rPr lang="en-US" sz="2576" spc="-59" dirty="0">
                    <a:solidFill>
                      <a:srgbClr val="0000FF"/>
                    </a:solidFill>
                    <a:latin typeface="Times New Roman" panose="02020603050405020304" pitchFamily="18" charset="0"/>
                    <a:cs typeface="Times New Roman" panose="02020603050405020304" pitchFamily="18" charset="0"/>
                  </a:rPr>
                  <a:t>credit</a:t>
                </a:r>
                <a:r>
                  <a:rPr lang="en-US" sz="2576" spc="40" dirty="0">
                    <a:solidFill>
                      <a:srgbClr val="0000FF"/>
                    </a:solidFill>
                    <a:latin typeface="Times New Roman" panose="02020603050405020304" pitchFamily="18" charset="0"/>
                    <a:cs typeface="Times New Roman" panose="02020603050405020304" pitchFamily="18" charset="0"/>
                  </a:rPr>
                  <a:t> </a:t>
                </a:r>
                <a:r>
                  <a:rPr lang="en-US" sz="2576" spc="-89" dirty="0">
                    <a:solidFill>
                      <a:prstClr val="black"/>
                    </a:solidFill>
                    <a:latin typeface="Times New Roman" panose="02020603050405020304" pitchFamily="18" charset="0"/>
                    <a:cs typeface="Times New Roman" panose="02020603050405020304" pitchFamily="18" charset="0"/>
                  </a:rPr>
                  <a:t>accrued</a:t>
                </a:r>
                <a:r>
                  <a:rPr lang="en-US" sz="2576" spc="40" dirty="0">
                    <a:solidFill>
                      <a:prstClr val="black"/>
                    </a:solidFill>
                    <a:latin typeface="Times New Roman" panose="02020603050405020304" pitchFamily="18" charset="0"/>
                    <a:cs typeface="Times New Roman" panose="02020603050405020304" pitchFamily="18" charset="0"/>
                  </a:rPr>
                  <a:t> </a:t>
                </a:r>
                <a:r>
                  <a:rPr lang="en-US" sz="2576" spc="-119" dirty="0">
                    <a:solidFill>
                      <a:prstClr val="black"/>
                    </a:solidFill>
                    <a:latin typeface="Times New Roman" panose="02020603050405020304" pitchFamily="18" charset="0"/>
                    <a:cs typeface="Times New Roman" panose="02020603050405020304" pitchFamily="18" charset="0"/>
                  </a:rPr>
                  <a:t>by</a:t>
                </a:r>
                <a:r>
                  <a:rPr lang="en-US" sz="2576" spc="30" dirty="0">
                    <a:solidFill>
                      <a:prstClr val="black"/>
                    </a:solidFill>
                    <a:latin typeface="Times New Roman" panose="02020603050405020304" pitchFamily="18" charset="0"/>
                    <a:cs typeface="Times New Roman" panose="02020603050405020304" pitchFamily="18" charset="0"/>
                  </a:rPr>
                  <a:t> </a:t>
                </a:r>
                <a:r>
                  <a:rPr lang="en-US" sz="2576" spc="-79" dirty="0">
                    <a:solidFill>
                      <a:prstClr val="black"/>
                    </a:solidFill>
                    <a:latin typeface="Times New Roman" panose="02020603050405020304" pitchFamily="18" charset="0"/>
                    <a:cs typeface="Times New Roman" panose="02020603050405020304" pitchFamily="18" charset="0"/>
                  </a:rPr>
                  <a:t>the</a:t>
                </a:r>
                <a:r>
                  <a:rPr lang="en-US" sz="2576" spc="30" dirty="0">
                    <a:solidFill>
                      <a:prstClr val="black"/>
                    </a:solidFill>
                    <a:latin typeface="Times New Roman" panose="02020603050405020304" pitchFamily="18" charset="0"/>
                    <a:cs typeface="Times New Roman" panose="02020603050405020304" pitchFamily="18" charset="0"/>
                  </a:rPr>
                  <a:t> </a:t>
                </a:r>
                <a:r>
                  <a:rPr lang="en-US" sz="2576" spc="-69" dirty="0">
                    <a:solidFill>
                      <a:prstClr val="black"/>
                    </a:solidFill>
                    <a:latin typeface="Times New Roman" panose="02020603050405020304" pitchFamily="18" charset="0"/>
                    <a:cs typeface="Times New Roman" panose="02020603050405020304" pitchFamily="18" charset="0"/>
                  </a:rPr>
                  <a:t>data</a:t>
                </a:r>
                <a:r>
                  <a:rPr lang="en-US" sz="2576" spc="40" dirty="0">
                    <a:solidFill>
                      <a:prstClr val="black"/>
                    </a:solidFill>
                    <a:latin typeface="Times New Roman" panose="02020603050405020304" pitchFamily="18" charset="0"/>
                    <a:cs typeface="Times New Roman" panose="02020603050405020304" pitchFamily="18" charset="0"/>
                  </a:rPr>
                  <a:t> </a:t>
                </a:r>
                <a:r>
                  <a:rPr lang="en-US" sz="2576" spc="-69" dirty="0">
                    <a:solidFill>
                      <a:prstClr val="black"/>
                    </a:solidFill>
                    <a:latin typeface="Times New Roman" panose="02020603050405020304" pitchFamily="18" charset="0"/>
                    <a:cs typeface="Times New Roman" panose="02020603050405020304" pitchFamily="18" charset="0"/>
                  </a:rPr>
                  <a:t>structure</a:t>
                </a:r>
                <a:r>
                  <a:rPr lang="en-US" sz="2576" spc="50" dirty="0">
                    <a:solidFill>
                      <a:prstClr val="black"/>
                    </a:solidFill>
                    <a:latin typeface="Times New Roman" panose="02020603050405020304" pitchFamily="18" charset="0"/>
                    <a:cs typeface="Times New Roman" panose="02020603050405020304" pitchFamily="18" charset="0"/>
                  </a:rPr>
                  <a:t> </a:t>
                </a:r>
                <a:r>
                  <a:rPr lang="en-US" sz="2576" spc="-30" dirty="0">
                    <a:solidFill>
                      <a:prstClr val="black"/>
                    </a:solidFill>
                    <a:latin typeface="Times New Roman" panose="02020603050405020304" pitchFamily="18" charset="0"/>
                    <a:cs typeface="Times New Roman" panose="02020603050405020304" pitchFamily="18" charset="0"/>
                  </a:rPr>
                  <a:t>at</a:t>
                </a:r>
                <a:r>
                  <a:rPr lang="en-US" sz="2576" spc="40" dirty="0">
                    <a:solidFill>
                      <a:prstClr val="black"/>
                    </a:solidFill>
                    <a:latin typeface="Times New Roman" panose="02020603050405020304" pitchFamily="18" charset="0"/>
                    <a:cs typeface="Times New Roman" panose="02020603050405020304" pitchFamily="18" charset="0"/>
                  </a:rPr>
                  <a:t> </a:t>
                </a:r>
                <a:r>
                  <a:rPr lang="en-US" sz="2576" spc="-99" dirty="0">
                    <a:solidFill>
                      <a:prstClr val="black"/>
                    </a:solidFill>
                    <a:latin typeface="Times New Roman" panose="02020603050405020304" pitchFamily="18" charset="0"/>
                    <a:cs typeface="Times New Roman" panose="02020603050405020304" pitchFamily="18" charset="0"/>
                  </a:rPr>
                  <a:t>any</a:t>
                </a:r>
                <a:r>
                  <a:rPr lang="en-US" sz="2576" spc="40" dirty="0">
                    <a:solidFill>
                      <a:prstClr val="black"/>
                    </a:solidFill>
                    <a:latin typeface="Times New Roman" panose="02020603050405020304" pitchFamily="18" charset="0"/>
                    <a:cs typeface="Times New Roman" panose="02020603050405020304" pitchFamily="18" charset="0"/>
                  </a:rPr>
                  <a:t> </a:t>
                </a:r>
                <a:r>
                  <a:rPr lang="en-US" sz="2576" spc="-40" dirty="0">
                    <a:solidFill>
                      <a:prstClr val="black"/>
                    </a:solidFill>
                    <a:latin typeface="Times New Roman" panose="02020603050405020304" pitchFamily="18" charset="0"/>
                    <a:cs typeface="Times New Roman" panose="02020603050405020304" pitchFamily="18" charset="0"/>
                  </a:rPr>
                  <a:t>point</a:t>
                </a:r>
                <a:r>
                  <a:rPr lang="en-US" sz="2576" spc="30" dirty="0">
                    <a:solidFill>
                      <a:prstClr val="black"/>
                    </a:solidFill>
                    <a:latin typeface="Times New Roman" panose="02020603050405020304" pitchFamily="18" charset="0"/>
                    <a:cs typeface="Times New Roman" panose="02020603050405020304" pitchFamily="18" charset="0"/>
                  </a:rPr>
                  <a:t> </a:t>
                </a:r>
                <a:r>
                  <a:rPr lang="en-US" sz="2576" spc="-69" dirty="0">
                    <a:solidFill>
                      <a:prstClr val="black"/>
                    </a:solidFill>
                    <a:latin typeface="Times New Roman" panose="02020603050405020304" pitchFamily="18" charset="0"/>
                    <a:cs typeface="Times New Roman" panose="02020603050405020304" pitchFamily="18" charset="0"/>
                  </a:rPr>
                  <a:t>is</a:t>
                </a:r>
                <a:endParaRPr lang="en-US" sz="2576" dirty="0">
                  <a:solidFill>
                    <a:prstClr val="black"/>
                  </a:solidFill>
                  <a:latin typeface="Times New Roman" panose="02020603050405020304" pitchFamily="18" charset="0"/>
                  <a:cs typeface="Times New Roman" panose="02020603050405020304" pitchFamily="18" charset="0"/>
                </a:endParaRPr>
              </a:p>
              <a:p>
                <a:pPr marL="100655" defTabSz="1811792">
                  <a:spcBef>
                    <a:spcPts val="69"/>
                  </a:spcBef>
                  <a:defRPr/>
                </a:pPr>
                <a:r>
                  <a:rPr lang="en-US" sz="2576" spc="476" dirty="0">
                    <a:solidFill>
                      <a:prstClr val="black"/>
                    </a:solidFill>
                    <a:latin typeface="Times New Roman" panose="02020603050405020304" pitchFamily="18" charset="0"/>
                    <a:cs typeface="Times New Roman" panose="02020603050405020304" pitchFamily="18" charset="0"/>
                  </a:rPr>
                  <a:t>(</a:t>
                </a:r>
                <a14:m>
                  <m:oMath xmlns:m="http://schemas.openxmlformats.org/officeDocument/2006/math">
                    <m:nary>
                      <m:naryPr>
                        <m:chr m:val="∑"/>
                        <m:subHide m:val="on"/>
                        <m:supHide m:val="on"/>
                        <m:ctrlPr>
                          <a:rPr lang="ar-AE" sz="2576" i="1" spc="476">
                            <a:solidFill>
                              <a:prstClr val="black"/>
                            </a:solidFill>
                            <a:latin typeface="Cambria Math" panose="02040503050406030204" pitchFamily="18" charset="0"/>
                            <a:cs typeface="Lucida Sans Unicode"/>
                          </a:rPr>
                        </m:ctrlPr>
                      </m:naryPr>
                      <m:sub/>
                      <m:sup/>
                      <m:e>
                        <m:r>
                          <m:rPr>
                            <m:nor/>
                          </m:rPr>
                          <a:rPr lang="en-US" altLang="en-US" sz="2576" dirty="0">
                            <a:solidFill>
                              <a:prstClr val="black"/>
                            </a:solidFill>
                            <a:latin typeface="Times New Roman" panose="02020603050405020304" pitchFamily="18" charset="0"/>
                            <a:cs typeface="Times New Roman" panose="02020603050405020304" pitchFamily="18" charset="0"/>
                          </a:rPr>
                          <m:t>Ĉ</m:t>
                        </m:r>
                        <m:r>
                          <m:rPr>
                            <m:nor/>
                          </m:rPr>
                          <a:rPr lang="en-US" altLang="en-US" sz="2576" baseline="-25000" dirty="0">
                            <a:solidFill>
                              <a:prstClr val="black"/>
                            </a:solidFill>
                            <a:latin typeface="Times New Roman" panose="02020603050405020304" pitchFamily="18" charset="0"/>
                            <a:cs typeface="Times New Roman" panose="02020603050405020304" pitchFamily="18" charset="0"/>
                          </a:rPr>
                          <m:t>i</m:t>
                        </m:r>
                      </m:e>
                    </m:nary>
                    <m:r>
                      <a:rPr lang="ar-AE" sz="2576" i="1" spc="476">
                        <a:solidFill>
                          <a:prstClr val="black"/>
                        </a:solidFill>
                        <a:latin typeface="Cambria Math" panose="02040503050406030204" pitchFamily="18" charset="0"/>
                        <a:cs typeface="Lucida Sans Unicode"/>
                      </a:rPr>
                      <m:t>−</m:t>
                    </m:r>
                    <m:nary>
                      <m:naryPr>
                        <m:chr m:val="∑"/>
                        <m:subHide m:val="on"/>
                        <m:supHide m:val="on"/>
                        <m:ctrlPr>
                          <a:rPr lang="ar-AE" sz="2576" i="1" spc="476">
                            <a:solidFill>
                              <a:prstClr val="black"/>
                            </a:solidFill>
                            <a:latin typeface="Cambria Math" panose="02040503050406030204" pitchFamily="18" charset="0"/>
                          </a:rPr>
                        </m:ctrlPr>
                      </m:naryPr>
                      <m:sub/>
                      <m:sup/>
                      <m:e>
                        <m:r>
                          <m:rPr>
                            <m:nor/>
                          </m:rPr>
                          <a:rPr lang="en-US" altLang="en-US" sz="2576" dirty="0">
                            <a:solidFill>
                              <a:prstClr val="black"/>
                            </a:solidFill>
                            <a:latin typeface="Times New Roman" panose="02020603050405020304" pitchFamily="18" charset="0"/>
                            <a:cs typeface="Times New Roman" panose="02020603050405020304" pitchFamily="18" charset="0"/>
                          </a:rPr>
                          <m:t>C</m:t>
                        </m:r>
                        <m:r>
                          <m:rPr>
                            <m:nor/>
                          </m:rPr>
                          <a:rPr lang="en-US" altLang="en-US" sz="2576" baseline="-25000" dirty="0">
                            <a:solidFill>
                              <a:prstClr val="black"/>
                            </a:solidFill>
                            <a:latin typeface="Times New Roman" panose="02020603050405020304" pitchFamily="18" charset="0"/>
                            <a:cs typeface="Times New Roman" panose="02020603050405020304" pitchFamily="18" charset="0"/>
                          </a:rPr>
                          <m:t>i</m:t>
                        </m:r>
                      </m:e>
                    </m:nary>
                  </m:oMath>
                </a14:m>
                <a:r>
                  <a:rPr lang="ar-AE" sz="2576" spc="109" dirty="0">
                    <a:solidFill>
                      <a:prstClr val="black"/>
                    </a:solidFill>
                    <a:latin typeface="Times New Roman" panose="02020603050405020304" pitchFamily="18" charset="0"/>
                    <a:cs typeface="Times New Roman" panose="02020603050405020304" pitchFamily="18" charset="0"/>
                  </a:rPr>
                  <a:t>,</a:t>
                </a:r>
                <a:r>
                  <a:rPr lang="en-US" sz="2576" spc="109" dirty="0">
                    <a:solidFill>
                      <a:prstClr val="black"/>
                    </a:solidFill>
                    <a:latin typeface="Times New Roman" panose="02020603050405020304" pitchFamily="18" charset="0"/>
                    <a:cs typeface="Times New Roman" panose="02020603050405020304" pitchFamily="18" charset="0"/>
                  </a:rPr>
                  <a:t>)  </a:t>
                </a:r>
                <a:r>
                  <a:rPr lang="en-US" sz="2576" spc="-99" dirty="0">
                    <a:solidFill>
                      <a:prstClr val="black"/>
                    </a:solidFill>
                    <a:latin typeface="Times New Roman" panose="02020603050405020304" pitchFamily="18" charset="0"/>
                    <a:cs typeface="Times New Roman" panose="02020603050405020304" pitchFamily="18" charset="0"/>
                  </a:rPr>
                  <a:t>and </a:t>
                </a:r>
                <a:r>
                  <a:rPr lang="en-US" sz="2576" spc="-208" dirty="0">
                    <a:solidFill>
                      <a:prstClr val="black"/>
                    </a:solidFill>
                    <a:latin typeface="Times New Roman" panose="02020603050405020304" pitchFamily="18" charset="0"/>
                    <a:cs typeface="Times New Roman" panose="02020603050405020304" pitchFamily="18" charset="0"/>
                  </a:rPr>
                  <a:t>we </a:t>
                </a:r>
                <a:r>
                  <a:rPr lang="en-US" sz="2576" spc="-59" dirty="0">
                    <a:solidFill>
                      <a:prstClr val="black"/>
                    </a:solidFill>
                    <a:latin typeface="Times New Roman" panose="02020603050405020304" pitchFamily="18" charset="0"/>
                    <a:cs typeface="Times New Roman" panose="02020603050405020304" pitchFamily="18" charset="0"/>
                  </a:rPr>
                  <a:t>better </a:t>
                </a:r>
                <a:r>
                  <a:rPr lang="en-US" sz="2576" spc="-129" dirty="0">
                    <a:solidFill>
                      <a:prstClr val="black"/>
                    </a:solidFill>
                    <a:latin typeface="Times New Roman" panose="02020603050405020304" pitchFamily="18" charset="0"/>
                    <a:cs typeface="Times New Roman" panose="02020603050405020304" pitchFamily="18" charset="0"/>
                  </a:rPr>
                  <a:t>make sure </a:t>
                </a:r>
                <a:r>
                  <a:rPr lang="en-US" sz="2576" spc="-50" dirty="0">
                    <a:solidFill>
                      <a:prstClr val="black"/>
                    </a:solidFill>
                    <a:latin typeface="Times New Roman" panose="02020603050405020304" pitchFamily="18" charset="0"/>
                    <a:cs typeface="Times New Roman" panose="02020603050405020304" pitchFamily="18" charset="0"/>
                  </a:rPr>
                  <a:t>this </a:t>
                </a:r>
                <a:r>
                  <a:rPr lang="en-US" sz="2576" spc="-69" dirty="0">
                    <a:solidFill>
                      <a:prstClr val="black"/>
                    </a:solidFill>
                    <a:latin typeface="Times New Roman" panose="02020603050405020304" pitchFamily="18" charset="0"/>
                    <a:cs typeface="Times New Roman" panose="02020603050405020304" pitchFamily="18" charset="0"/>
                  </a:rPr>
                  <a:t>is </a:t>
                </a:r>
                <a:r>
                  <a:rPr lang="en-US" sz="2576" spc="-129" dirty="0">
                    <a:solidFill>
                      <a:srgbClr val="FF0000"/>
                    </a:solidFill>
                    <a:latin typeface="Times New Roman" panose="02020603050405020304" pitchFamily="18" charset="0"/>
                    <a:cs typeface="Times New Roman" panose="02020603050405020304" pitchFamily="18" charset="0"/>
                  </a:rPr>
                  <a:t>never</a:t>
                </a:r>
                <a:r>
                  <a:rPr lang="en-US" sz="2576" spc="-258" dirty="0">
                    <a:solidFill>
                      <a:srgbClr val="FF0000"/>
                    </a:solidFill>
                    <a:latin typeface="Times New Roman" panose="02020603050405020304" pitchFamily="18" charset="0"/>
                    <a:cs typeface="Times New Roman" panose="02020603050405020304" pitchFamily="18" charset="0"/>
                  </a:rPr>
                  <a:t> </a:t>
                </a:r>
                <a:r>
                  <a:rPr lang="en-US" sz="2576" spc="-89" dirty="0">
                    <a:solidFill>
                      <a:srgbClr val="FF0000"/>
                    </a:solidFill>
                    <a:latin typeface="Times New Roman" panose="02020603050405020304" pitchFamily="18" charset="0"/>
                    <a:cs typeface="Times New Roman" panose="02020603050405020304" pitchFamily="18" charset="0"/>
                  </a:rPr>
                  <a:t>negative</a:t>
                </a:r>
                <a:r>
                  <a:rPr lang="en-US" sz="2576" spc="-89" dirty="0">
                    <a:solidFill>
                      <a:prstClr val="black"/>
                    </a:solidFill>
                    <a:latin typeface="Times New Roman" panose="02020603050405020304" pitchFamily="18" charset="0"/>
                    <a:cs typeface="Times New Roman" panose="02020603050405020304" pitchFamily="18" charset="0"/>
                  </a:rPr>
                  <a:t>.</a:t>
                </a:r>
                <a:endParaRPr sz="2576"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16" name="object 16">
                <a:extLst>
                  <a:ext uri="{FF2B5EF4-FFF2-40B4-BE49-F238E27FC236}">
                    <a16:creationId xmlns:a16="http://schemas.microsoft.com/office/drawing/2014/main" id="{637E5F2D-F59B-4D97-BDA7-388625D7B459}"/>
                  </a:ext>
                </a:extLst>
              </p:cNvPr>
              <p:cNvSpPr txBox="1">
                <a:spLocks noRot="1" noChangeAspect="1" noMove="1" noResize="1" noEditPoints="1" noAdjustHandles="1" noChangeArrowheads="1" noChangeShapeType="1" noTextEdit="1"/>
              </p:cNvSpPr>
              <p:nvPr/>
            </p:nvSpPr>
            <p:spPr>
              <a:xfrm>
                <a:off x="195021" y="4971943"/>
                <a:ext cx="8753958" cy="963261"/>
              </a:xfrm>
              <a:prstGeom prst="rect">
                <a:avLst/>
              </a:prstGeom>
              <a:blipFill>
                <a:blip r:embed="rId2"/>
                <a:stretch>
                  <a:fillRect l="-1114" b="-202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8191F39-56AF-4CBE-A90A-F799B9E3C485}"/>
                  </a:ext>
                </a:extLst>
              </p:cNvPr>
              <p:cNvSpPr txBox="1"/>
              <p:nvPr/>
            </p:nvSpPr>
            <p:spPr>
              <a:xfrm>
                <a:off x="1854279" y="3678568"/>
                <a:ext cx="4572671" cy="966162"/>
              </a:xfrm>
              <a:prstGeom prst="rect">
                <a:avLst/>
              </a:prstGeom>
              <a:noFill/>
            </p:spPr>
            <p:txBody>
              <a:bodyPr wrap="square">
                <a:spAutoFit/>
              </a:bodyPr>
              <a:lstStyle/>
              <a:p>
                <a:pPr defTabSz="1811792"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nary>
                        <m:naryPr>
                          <m:chr m:val="∑"/>
                          <m:ctrlPr>
                            <a:rPr lang="ar-AE" sz="2080" i="1" spc="476">
                              <a:solidFill>
                                <a:prstClr val="black"/>
                              </a:solidFill>
                              <a:latin typeface="Cambria Math" panose="02040503050406030204" pitchFamily="18" charset="0"/>
                            </a:rPr>
                          </m:ctrlPr>
                        </m:naryPr>
                        <m:sub>
                          <m:r>
                            <m:rPr>
                              <m:brk m:alnAt="23"/>
                            </m:rPr>
                            <a:rPr lang="en-US" sz="2080" i="1" spc="476">
                              <a:solidFill>
                                <a:prstClr val="black"/>
                              </a:solidFill>
                              <a:latin typeface="Cambria Math" panose="02040503050406030204" pitchFamily="18" charset="0"/>
                            </a:rPr>
                            <m:t>𝑖</m:t>
                          </m:r>
                          <m:r>
                            <a:rPr lang="en-US" sz="2080" i="1" spc="476">
                              <a:solidFill>
                                <a:prstClr val="black"/>
                              </a:solidFill>
                              <a:latin typeface="Cambria Math" panose="02040503050406030204" pitchFamily="18" charset="0"/>
                            </a:rPr>
                            <m:t>=</m:t>
                          </m:r>
                          <m:r>
                            <m:rPr>
                              <m:brk m:alnAt="23"/>
                            </m:rPr>
                            <a:rPr lang="en-US" sz="2080" i="1" spc="476">
                              <a:solidFill>
                                <a:prstClr val="black"/>
                              </a:solidFill>
                              <a:latin typeface="Cambria Math" panose="02040503050406030204" pitchFamily="18" charset="0"/>
                            </a:rPr>
                            <m:t>1</m:t>
                          </m:r>
                        </m:sub>
                        <m:sup>
                          <m:r>
                            <a:rPr lang="en-US" sz="2080" i="1" spc="476">
                              <a:solidFill>
                                <a:prstClr val="black"/>
                              </a:solidFill>
                              <a:latin typeface="Cambria Math" panose="02040503050406030204" pitchFamily="18" charset="0"/>
                            </a:rPr>
                            <m:t>𝑛</m:t>
                          </m:r>
                        </m:sup>
                        <m:e>
                          <m:sSub>
                            <m:sSubPr>
                              <m:ctrlPr>
                                <a:rPr lang="ar-AE" sz="2080" i="1" spc="476">
                                  <a:solidFill>
                                    <a:prstClr val="black"/>
                                  </a:solidFill>
                                  <a:latin typeface="Cambria Math" panose="02040503050406030204" pitchFamily="18" charset="0"/>
                                </a:rPr>
                              </m:ctrlPr>
                            </m:sSubPr>
                            <m:e>
                              <m:r>
                                <m:rPr>
                                  <m:nor/>
                                </m:rPr>
                                <a:rPr lang="en-US" altLang="en-US" sz="2080" dirty="0">
                                  <a:solidFill>
                                    <a:prstClr val="black"/>
                                  </a:solidFill>
                                  <a:latin typeface="Times New Roman" panose="02020603050405020304" pitchFamily="18" charset="0"/>
                                  <a:cs typeface="Times New Roman" panose="02020603050405020304" pitchFamily="18" charset="0"/>
                                </a:rPr>
                                <m:t>Ĉ</m:t>
                              </m:r>
                            </m:e>
                            <m:sub>
                              <m:r>
                                <a:rPr lang="en-US" sz="2080" i="1" spc="476">
                                  <a:solidFill>
                                    <a:prstClr val="black"/>
                                  </a:solidFill>
                                  <a:latin typeface="Cambria Math" panose="02040503050406030204" pitchFamily="18" charset="0"/>
                                </a:rPr>
                                <m:t>𝑖</m:t>
                              </m:r>
                            </m:sub>
                          </m:sSub>
                          <m:r>
                            <m:rPr>
                              <m:brk m:alnAt="23"/>
                            </m:rPr>
                            <a:rPr lang="ar-AE" sz="2080" i="1" spc="476">
                              <a:solidFill>
                                <a:prstClr val="black"/>
                              </a:solidFill>
                              <a:latin typeface="Cambria Math" panose="02040503050406030204" pitchFamily="18" charset="0"/>
                              <a:ea typeface="Cambria Math" panose="02040503050406030204" pitchFamily="18" charset="0"/>
                            </a:rPr>
                            <m:t>≥</m:t>
                          </m:r>
                          <m:nary>
                            <m:naryPr>
                              <m:chr m:val="∑"/>
                              <m:ctrlPr>
                                <a:rPr lang="ar-AE" sz="2080" i="1" spc="476">
                                  <a:solidFill>
                                    <a:prstClr val="black"/>
                                  </a:solidFill>
                                  <a:latin typeface="Cambria Math" panose="02040503050406030204" pitchFamily="18" charset="0"/>
                                  <a:ea typeface="Cambria Math" panose="02040503050406030204" pitchFamily="18" charset="0"/>
                                </a:rPr>
                              </m:ctrlPr>
                            </m:naryPr>
                            <m:sub>
                              <m:r>
                                <m:rPr>
                                  <m:brk m:alnAt="23"/>
                                </m:rPr>
                                <a:rPr lang="en-US" sz="2080" i="1" spc="476">
                                  <a:solidFill>
                                    <a:prstClr val="black"/>
                                  </a:solidFill>
                                  <a:latin typeface="Cambria Math" panose="02040503050406030204" pitchFamily="18" charset="0"/>
                                  <a:ea typeface="Cambria Math" panose="02040503050406030204" pitchFamily="18" charset="0"/>
                                </a:rPr>
                                <m:t>𝑖</m:t>
                              </m:r>
                              <m:r>
                                <a:rPr lang="en-US" sz="2080" i="1" spc="476">
                                  <a:solidFill>
                                    <a:prstClr val="black"/>
                                  </a:solidFill>
                                  <a:latin typeface="Cambria Math" panose="02040503050406030204" pitchFamily="18" charset="0"/>
                                  <a:ea typeface="Cambria Math" panose="02040503050406030204" pitchFamily="18" charset="0"/>
                                </a:rPr>
                                <m:t>=</m:t>
                              </m:r>
                              <m:r>
                                <m:rPr>
                                  <m:brk m:alnAt="23"/>
                                </m:rPr>
                                <a:rPr lang="en-US" sz="2080" i="1" spc="476">
                                  <a:solidFill>
                                    <a:prstClr val="black"/>
                                  </a:solidFill>
                                  <a:latin typeface="Cambria Math" panose="02040503050406030204" pitchFamily="18" charset="0"/>
                                  <a:ea typeface="Cambria Math" panose="02040503050406030204" pitchFamily="18" charset="0"/>
                                </a:rPr>
                                <m:t>1</m:t>
                              </m:r>
                            </m:sub>
                            <m:sup>
                              <m:r>
                                <a:rPr lang="en-US" sz="2080" i="1" spc="476">
                                  <a:solidFill>
                                    <a:prstClr val="black"/>
                                  </a:solidFill>
                                  <a:latin typeface="Cambria Math" panose="02040503050406030204" pitchFamily="18" charset="0"/>
                                  <a:ea typeface="Cambria Math" panose="02040503050406030204" pitchFamily="18" charset="0"/>
                                </a:rPr>
                                <m:t>𝑛</m:t>
                              </m:r>
                            </m:sup>
                            <m:e>
                              <m:sSub>
                                <m:sSubPr>
                                  <m:ctrlPr>
                                    <a:rPr lang="ar-AE" sz="2080" i="1" spc="476">
                                      <a:solidFill>
                                        <a:prstClr val="black"/>
                                      </a:solidFill>
                                      <a:latin typeface="Cambria Math" panose="02040503050406030204" pitchFamily="18" charset="0"/>
                                      <a:ea typeface="Cambria Math" panose="02040503050406030204" pitchFamily="18" charset="0"/>
                                    </a:rPr>
                                  </m:ctrlPr>
                                </m:sSubPr>
                                <m:e>
                                  <m:r>
                                    <a:rPr lang="en-US" sz="2080" i="1" spc="476">
                                      <a:solidFill>
                                        <a:prstClr val="black"/>
                                      </a:solidFill>
                                      <a:latin typeface="Cambria Math" panose="02040503050406030204" pitchFamily="18" charset="0"/>
                                      <a:ea typeface="Cambria Math" panose="02040503050406030204" pitchFamily="18" charset="0"/>
                                    </a:rPr>
                                    <m:t>𝐶</m:t>
                                  </m:r>
                                </m:e>
                                <m:sub>
                                  <m:r>
                                    <a:rPr lang="en-US" sz="2080" i="1" spc="476">
                                      <a:solidFill>
                                        <a:prstClr val="black"/>
                                      </a:solidFill>
                                      <a:latin typeface="Cambria Math" panose="02040503050406030204" pitchFamily="18" charset="0"/>
                                      <a:ea typeface="Cambria Math" panose="02040503050406030204" pitchFamily="18" charset="0"/>
                                    </a:rPr>
                                    <m:t>𝑖</m:t>
                                  </m:r>
                                </m:sub>
                              </m:sSub>
                            </m:e>
                          </m:nary>
                        </m:e>
                      </m:nary>
                    </m:oMath>
                  </m:oMathPara>
                </a14:m>
                <a:endParaRPr lang="en-US" sz="2080" dirty="0">
                  <a:solidFill>
                    <a:prstClr val="black"/>
                  </a:solidFill>
                  <a:latin typeface="Calibri" panose="020F0502020204030204" pitchFamily="34" charset="0"/>
                </a:endParaRPr>
              </a:p>
            </p:txBody>
          </p:sp>
        </mc:Choice>
        <mc:Fallback xmlns="">
          <p:sp>
            <p:nvSpPr>
              <p:cNvPr id="18" name="TextBox 17">
                <a:extLst>
                  <a:ext uri="{FF2B5EF4-FFF2-40B4-BE49-F238E27FC236}">
                    <a16:creationId xmlns:a16="http://schemas.microsoft.com/office/drawing/2014/main" id="{08191F39-56AF-4CBE-A90A-F799B9E3C485}"/>
                  </a:ext>
                </a:extLst>
              </p:cNvPr>
              <p:cNvSpPr txBox="1">
                <a:spLocks noRot="1" noChangeAspect="1" noMove="1" noResize="1" noEditPoints="1" noAdjustHandles="1" noChangeArrowheads="1" noChangeShapeType="1" noTextEdit="1"/>
              </p:cNvSpPr>
              <p:nvPr/>
            </p:nvSpPr>
            <p:spPr>
              <a:xfrm>
                <a:off x="1854279" y="3678568"/>
                <a:ext cx="4572671" cy="966162"/>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object 2">
            <a:extLst>
              <a:ext uri="{FF2B5EF4-FFF2-40B4-BE49-F238E27FC236}">
                <a16:creationId xmlns:a16="http://schemas.microsoft.com/office/drawing/2014/main" id="{AFBE2C1E-8D33-4688-9CBB-F01D87B5B10D}"/>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6D541F21-91BA-48C7-8876-7ECD344E02DA}"/>
              </a:ext>
            </a:extLst>
          </p:cNvPr>
          <p:cNvSpPr txBox="1">
            <a:spLocks noGrp="1"/>
          </p:cNvSpPr>
          <p:nvPr>
            <p:ph type="title"/>
          </p:nvPr>
        </p:nvSpPr>
        <p:spPr>
          <a:xfrm>
            <a:off x="195022" y="63304"/>
            <a:ext cx="8832594" cy="583237"/>
          </a:xfrm>
        </p:spPr>
        <p:txBody>
          <a:bodyPr vert="horz" wrap="square" lIns="0" tIns="33972" rIns="0" bIns="0" numCol="1" rtlCol="0" anchor="t" anchorCtr="0" compatLnSpc="1">
            <a:prstTxWarp prst="textNoShape">
              <a:avLst/>
            </a:prstTxWarp>
            <a:spAutoFit/>
          </a:bodyPr>
          <a:lstStyle/>
          <a:p>
            <a:pPr marL="25164" eaLnBrk="1" fontAlgn="auto" hangingPunct="1">
              <a:spcBef>
                <a:spcPts val="267"/>
              </a:spcBef>
              <a:spcAft>
                <a:spcPts val="0"/>
              </a:spcAft>
              <a:defRPr/>
            </a:pPr>
            <a:r>
              <a:rPr spc="-50" dirty="0"/>
              <a:t>Accounting </a:t>
            </a:r>
            <a:r>
              <a:rPr spc="-30" dirty="0"/>
              <a:t>Method </a:t>
            </a:r>
            <a:r>
              <a:rPr spc="-69" dirty="0"/>
              <a:t>Analysis </a:t>
            </a:r>
            <a:r>
              <a:rPr spc="-79" dirty="0"/>
              <a:t>of</a:t>
            </a:r>
            <a:r>
              <a:rPr spc="376" dirty="0"/>
              <a:t> </a:t>
            </a:r>
            <a:r>
              <a:rPr spc="-30" dirty="0"/>
              <a:t>Stack</a:t>
            </a:r>
          </a:p>
        </p:txBody>
      </p:sp>
      <p:sp>
        <p:nvSpPr>
          <p:cNvPr id="14340" name="object 4">
            <a:extLst>
              <a:ext uri="{FF2B5EF4-FFF2-40B4-BE49-F238E27FC236}">
                <a16:creationId xmlns:a16="http://schemas.microsoft.com/office/drawing/2014/main" id="{0E2A5AC0-068A-4545-BA4A-7962130BE7DA}"/>
              </a:ext>
            </a:extLst>
          </p:cNvPr>
          <p:cNvSpPr>
            <a:spLocks noChangeArrowheads="1"/>
          </p:cNvSpPr>
          <p:nvPr/>
        </p:nvSpPr>
        <p:spPr bwMode="auto">
          <a:xfrm>
            <a:off x="563049" y="1343528"/>
            <a:ext cx="128965" cy="12896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defTabSz="1811792" fontAlgn="base">
              <a:spcBef>
                <a:spcPct val="0"/>
              </a:spcBef>
              <a:spcAft>
                <a:spcPct val="0"/>
              </a:spcAft>
            </a:pPr>
            <a:endParaRPr lang="en-US" altLang="en-US" sz="3567">
              <a:solidFill>
                <a:prstClr val="black"/>
              </a:solidFill>
            </a:endParaRPr>
          </a:p>
        </p:txBody>
      </p:sp>
      <p:sp>
        <p:nvSpPr>
          <p:cNvPr id="14341" name="object 5">
            <a:extLst>
              <a:ext uri="{FF2B5EF4-FFF2-40B4-BE49-F238E27FC236}">
                <a16:creationId xmlns:a16="http://schemas.microsoft.com/office/drawing/2014/main" id="{FE29E2CC-2195-4C38-93F2-0BB474CFB43F}"/>
              </a:ext>
            </a:extLst>
          </p:cNvPr>
          <p:cNvSpPr>
            <a:spLocks noChangeArrowheads="1"/>
          </p:cNvSpPr>
          <p:nvPr/>
        </p:nvSpPr>
        <p:spPr bwMode="auto">
          <a:xfrm>
            <a:off x="563049" y="3240269"/>
            <a:ext cx="128965" cy="12896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defTabSz="1811792" fontAlgn="base">
              <a:spcBef>
                <a:spcPct val="0"/>
              </a:spcBef>
              <a:spcAft>
                <a:spcPct val="0"/>
              </a:spcAft>
            </a:pPr>
            <a:endParaRPr lang="en-US" altLang="en-US" sz="3567">
              <a:solidFill>
                <a:prstClr val="black"/>
              </a:solidFill>
            </a:endParaRPr>
          </a:p>
        </p:txBody>
      </p:sp>
      <p:sp>
        <p:nvSpPr>
          <p:cNvPr id="14342" name="object 6">
            <a:extLst>
              <a:ext uri="{FF2B5EF4-FFF2-40B4-BE49-F238E27FC236}">
                <a16:creationId xmlns:a16="http://schemas.microsoft.com/office/drawing/2014/main" id="{54A496D2-BEF3-4F46-934E-22ECE29AA0A8}"/>
              </a:ext>
            </a:extLst>
          </p:cNvPr>
          <p:cNvSpPr>
            <a:spLocks noChangeArrowheads="1"/>
          </p:cNvSpPr>
          <p:nvPr/>
        </p:nvSpPr>
        <p:spPr bwMode="auto">
          <a:xfrm>
            <a:off x="563049" y="4835045"/>
            <a:ext cx="128965" cy="12896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defTabSz="1811792" fontAlgn="base">
              <a:spcBef>
                <a:spcPct val="0"/>
              </a:spcBef>
              <a:spcAft>
                <a:spcPct val="0"/>
              </a:spcAft>
            </a:pPr>
            <a:endParaRPr lang="en-US" altLang="en-US" sz="3567">
              <a:solidFill>
                <a:prstClr val="black"/>
              </a:solidFill>
            </a:endParaRPr>
          </a:p>
        </p:txBody>
      </p:sp>
      <p:sp>
        <p:nvSpPr>
          <p:cNvPr id="7" name="object 7">
            <a:extLst>
              <a:ext uri="{FF2B5EF4-FFF2-40B4-BE49-F238E27FC236}">
                <a16:creationId xmlns:a16="http://schemas.microsoft.com/office/drawing/2014/main" id="{F11E7BB2-F34E-48A1-B20B-23A02DFED433}"/>
              </a:ext>
            </a:extLst>
          </p:cNvPr>
          <p:cNvSpPr txBox="1"/>
          <p:nvPr/>
        </p:nvSpPr>
        <p:spPr>
          <a:xfrm>
            <a:off x="701451" y="1047849"/>
            <a:ext cx="8194055" cy="5005483"/>
          </a:xfrm>
          <a:prstGeom prst="rect">
            <a:avLst/>
          </a:prstGeom>
        </p:spPr>
        <p:txBody>
          <a:bodyPr lIns="0" tIns="154759" rIns="0" bIns="0">
            <a:spAutoFit/>
          </a:bodyPr>
          <a:lstStyle>
            <a:lvl1pPr marL="635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125819" defTabSz="1811792" fontAlgn="base">
              <a:spcBef>
                <a:spcPts val="1215"/>
              </a:spcBef>
              <a:spcAft>
                <a:spcPct val="0"/>
              </a:spcAft>
            </a:pPr>
            <a:r>
              <a:rPr lang="en-US" altLang="en-US" sz="2180" dirty="0">
                <a:solidFill>
                  <a:prstClr val="black"/>
                </a:solidFill>
                <a:latin typeface="Tahoma" panose="020B0604030504040204" pitchFamily="34" charset="0"/>
                <a:cs typeface="Tahoma" panose="020B0604030504040204" pitchFamily="34" charset="0"/>
              </a:rPr>
              <a:t>The actual costs (</a:t>
            </a:r>
            <a:r>
              <a:rPr lang="en-US" altLang="en-US" sz="2180" dirty="0">
                <a:solidFill>
                  <a:prstClr val="black"/>
                </a:solidFill>
                <a:latin typeface="Verdana" panose="020B0604030504040204" pitchFamily="34" charset="0"/>
                <a:ea typeface="Verdana" panose="020B0604030504040204" pitchFamily="34" charset="0"/>
                <a:cs typeface="Verdana" panose="020B0604030504040204" pitchFamily="34" charset="0"/>
              </a:rPr>
              <a:t>C</a:t>
            </a:r>
            <a:r>
              <a:rPr lang="en-US" altLang="en-US" sz="2378" baseline="-14000" dirty="0">
                <a:solidFill>
                  <a:prstClr val="black"/>
                </a:solidFill>
                <a:latin typeface="Times New Roman" panose="02020603050405020304" pitchFamily="18" charset="0"/>
                <a:cs typeface="Times New Roman" panose="02020603050405020304" pitchFamily="18" charset="0"/>
              </a:rPr>
              <a:t>i</a:t>
            </a:r>
            <a:r>
              <a:rPr lang="en-US" altLang="en-US" sz="2180" dirty="0">
                <a:solidFill>
                  <a:prstClr val="black"/>
                </a:solidFill>
                <a:latin typeface="Lucida Sans Unicode" panose="020B0602030504020204" pitchFamily="34" charset="0"/>
                <a:cs typeface="Lucida Sans Unicode" panose="020B0602030504020204" pitchFamily="34" charset="0"/>
              </a:rPr>
              <a:t>) </a:t>
            </a:r>
            <a:r>
              <a:rPr lang="en-US" altLang="en-US" sz="2180" dirty="0">
                <a:solidFill>
                  <a:prstClr val="black"/>
                </a:solidFill>
                <a:latin typeface="Tahoma" panose="020B0604030504040204" pitchFamily="34" charset="0"/>
                <a:cs typeface="Tahoma" panose="020B0604030504040204" pitchFamily="34" charset="0"/>
              </a:rPr>
              <a:t>of operations in the stack example are:</a:t>
            </a:r>
          </a:p>
          <a:p>
            <a:pPr marL="465530" indent="-339711" defTabSz="1811792" fontAlgn="base">
              <a:lnSpc>
                <a:spcPts val="2378"/>
              </a:lnSpc>
              <a:spcBef>
                <a:spcPts val="941"/>
              </a:spcBef>
              <a:spcAft>
                <a:spcPct val="0"/>
              </a:spcAft>
              <a:buFont typeface="Wingdings" panose="05000000000000000000" pitchFamily="2" charset="2"/>
              <a:buChar char="§"/>
            </a:pPr>
            <a:r>
              <a:rPr lang="en-US" altLang="en-US" sz="1981" dirty="0">
                <a:solidFill>
                  <a:prstClr val="black"/>
                </a:solidFill>
                <a:latin typeface="Tahoma" panose="020B0604030504040204" pitchFamily="34" charset="0"/>
                <a:cs typeface="Tahoma" panose="020B0604030504040204" pitchFamily="34" charset="0"/>
              </a:rPr>
              <a:t>1 for Push</a:t>
            </a:r>
          </a:p>
          <a:p>
            <a:pPr marL="465530" indent="-339711" defTabSz="1811792" fontAlgn="base">
              <a:lnSpc>
                <a:spcPts val="2378"/>
              </a:lnSpc>
              <a:spcBef>
                <a:spcPct val="0"/>
              </a:spcBef>
              <a:spcAft>
                <a:spcPct val="0"/>
              </a:spcAft>
              <a:buFont typeface="Wingdings" panose="05000000000000000000" pitchFamily="2" charset="2"/>
              <a:buChar char="§"/>
            </a:pPr>
            <a:r>
              <a:rPr lang="en-US" altLang="en-US" sz="1981" dirty="0">
                <a:solidFill>
                  <a:prstClr val="black"/>
                </a:solidFill>
                <a:latin typeface="Tahoma" panose="020B0604030504040204" pitchFamily="34" charset="0"/>
                <a:cs typeface="Tahoma" panose="020B0604030504040204" pitchFamily="34" charset="0"/>
              </a:rPr>
              <a:t>1 for Pop</a:t>
            </a:r>
          </a:p>
          <a:p>
            <a:pPr marL="465530" indent="-339711" defTabSz="1811792" fontAlgn="base">
              <a:lnSpc>
                <a:spcPts val="2378"/>
              </a:lnSpc>
              <a:spcBef>
                <a:spcPts val="75"/>
              </a:spcBef>
              <a:spcAft>
                <a:spcPct val="0"/>
              </a:spcAft>
              <a:buFont typeface="Wingdings" panose="05000000000000000000" pitchFamily="2" charset="2"/>
              <a:buChar char="§"/>
            </a:pPr>
            <a:r>
              <a:rPr lang="en-US" altLang="en-US" sz="1981" dirty="0">
                <a:solidFill>
                  <a:prstClr val="black"/>
                </a:solidFill>
                <a:latin typeface="Tahoma" panose="020B0604030504040204" pitchFamily="34" charset="0"/>
                <a:cs typeface="Tahoma" panose="020B0604030504040204" pitchFamily="34" charset="0"/>
              </a:rPr>
              <a:t>min</a:t>
            </a:r>
            <a:r>
              <a:rPr lang="en-US" altLang="en-US" sz="1981" dirty="0">
                <a:solidFill>
                  <a:prstClr val="black"/>
                </a:solidFill>
                <a:latin typeface="Lucida Sans Unicode" panose="020B0602030504020204" pitchFamily="34" charset="0"/>
                <a:cs typeface="Lucida Sans Unicode" panose="020B0602030504020204" pitchFamily="34" charset="0"/>
              </a:rPr>
              <a:t>(</a:t>
            </a:r>
            <a:r>
              <a:rPr lang="en-US" altLang="en-US" sz="1981" dirty="0">
                <a:solidFill>
                  <a:prstClr val="black"/>
                </a:solidFill>
                <a:latin typeface="Verdana" panose="020B0604030504040204" pitchFamily="34" charset="0"/>
                <a:ea typeface="Verdana" panose="020B0604030504040204" pitchFamily="34" charset="0"/>
                <a:cs typeface="Verdana" panose="020B0604030504040204" pitchFamily="34" charset="0"/>
              </a:rPr>
              <a:t>k</a:t>
            </a:r>
            <a:r>
              <a:rPr lang="en-US" altLang="en-US" sz="1981" dirty="0">
                <a:solidFill>
                  <a:prstClr val="black"/>
                </a:solidFill>
                <a:latin typeface="Tahoma" panose="020B0604030504040204" pitchFamily="34" charset="0"/>
                <a:cs typeface="Tahoma" panose="020B0604030504040204" pitchFamily="34" charset="0"/>
              </a:rPr>
              <a:t>, </a:t>
            </a:r>
            <a:r>
              <a:rPr lang="en-US" altLang="en-US" sz="1981" dirty="0">
                <a:solidFill>
                  <a:prstClr val="black"/>
                </a:solidFill>
                <a:latin typeface="Verdana" panose="020B0604030504040204" pitchFamily="34" charset="0"/>
                <a:ea typeface="Verdana" panose="020B0604030504040204" pitchFamily="34" charset="0"/>
                <a:cs typeface="Verdana" panose="020B0604030504040204" pitchFamily="34" charset="0"/>
              </a:rPr>
              <a:t>s</a:t>
            </a:r>
            <a:r>
              <a:rPr lang="en-US" altLang="en-US" sz="1981" dirty="0">
                <a:solidFill>
                  <a:prstClr val="black"/>
                </a:solidFill>
                <a:latin typeface="Lucida Sans Unicode" panose="020B0602030504020204" pitchFamily="34" charset="0"/>
                <a:cs typeface="Lucida Sans Unicode" panose="020B0602030504020204" pitchFamily="34" charset="0"/>
              </a:rPr>
              <a:t>) </a:t>
            </a:r>
            <a:r>
              <a:rPr lang="en-US" altLang="en-US" sz="1981" dirty="0">
                <a:solidFill>
                  <a:prstClr val="black"/>
                </a:solidFill>
                <a:latin typeface="Tahoma" panose="020B0604030504040204" pitchFamily="34" charset="0"/>
                <a:cs typeface="Tahoma" panose="020B0604030504040204" pitchFamily="34" charset="0"/>
              </a:rPr>
              <a:t>for </a:t>
            </a:r>
            <a:r>
              <a:rPr lang="en-US" altLang="en-US" sz="1981" dirty="0" err="1">
                <a:solidFill>
                  <a:prstClr val="black"/>
                </a:solidFill>
                <a:latin typeface="Tahoma" panose="020B0604030504040204" pitchFamily="34" charset="0"/>
                <a:cs typeface="Tahoma" panose="020B0604030504040204" pitchFamily="34" charset="0"/>
              </a:rPr>
              <a:t>MultiPop</a:t>
            </a:r>
            <a:r>
              <a:rPr lang="en-US" altLang="en-US" sz="1981" dirty="0">
                <a:solidFill>
                  <a:prstClr val="black"/>
                </a:solidFill>
                <a:latin typeface="Tahoma" panose="020B0604030504040204" pitchFamily="34" charset="0"/>
                <a:cs typeface="Tahoma" panose="020B0604030504040204" pitchFamily="34" charset="0"/>
              </a:rPr>
              <a:t>, where </a:t>
            </a:r>
            <a:r>
              <a:rPr lang="en-US" altLang="en-US" sz="1981" dirty="0">
                <a:solidFill>
                  <a:prstClr val="black"/>
                </a:solidFill>
                <a:latin typeface="Verdana" panose="020B0604030504040204" pitchFamily="34" charset="0"/>
                <a:ea typeface="Verdana" panose="020B0604030504040204" pitchFamily="34" charset="0"/>
                <a:cs typeface="Verdana" panose="020B0604030504040204" pitchFamily="34" charset="0"/>
              </a:rPr>
              <a:t>s </a:t>
            </a:r>
            <a:r>
              <a:rPr lang="en-US" altLang="en-US" sz="1981" dirty="0">
                <a:solidFill>
                  <a:prstClr val="black"/>
                </a:solidFill>
                <a:latin typeface="Tahoma" panose="020B0604030504040204" pitchFamily="34" charset="0"/>
                <a:cs typeface="Tahoma" panose="020B0604030504040204" pitchFamily="34" charset="0"/>
              </a:rPr>
              <a:t>is the stack size when the </a:t>
            </a:r>
            <a:r>
              <a:rPr lang="en-US" altLang="en-US" sz="1981" dirty="0" err="1">
                <a:solidFill>
                  <a:prstClr val="black"/>
                </a:solidFill>
                <a:latin typeface="Tahoma" panose="020B0604030504040204" pitchFamily="34" charset="0"/>
                <a:cs typeface="Tahoma" panose="020B0604030504040204" pitchFamily="34" charset="0"/>
              </a:rPr>
              <a:t>MultiPop</a:t>
            </a:r>
            <a:r>
              <a:rPr lang="en-US" altLang="en-US" sz="1981" dirty="0">
                <a:solidFill>
                  <a:prstClr val="black"/>
                </a:solidFill>
                <a:latin typeface="Tahoma" panose="020B0604030504040204" pitchFamily="34" charset="0"/>
                <a:cs typeface="Tahoma" panose="020B0604030504040204" pitchFamily="34" charset="0"/>
              </a:rPr>
              <a:t> is  called.</a:t>
            </a:r>
          </a:p>
          <a:p>
            <a:pPr marL="125819" defTabSz="1811792" fontAlgn="base">
              <a:spcBef>
                <a:spcPct val="0"/>
              </a:spcBef>
              <a:spcAft>
                <a:spcPct val="0"/>
              </a:spcAft>
            </a:pPr>
            <a:endParaRPr lang="en-US" altLang="en-US" sz="1387" dirty="0">
              <a:solidFill>
                <a:prstClr val="black"/>
              </a:solidFill>
              <a:latin typeface="Tahoma" panose="020B0604030504040204" pitchFamily="34" charset="0"/>
              <a:cs typeface="Tahoma" panose="020B0604030504040204" pitchFamily="34" charset="0"/>
            </a:endParaRPr>
          </a:p>
          <a:p>
            <a:pPr marL="125819" defTabSz="1811792" fontAlgn="base">
              <a:spcBef>
                <a:spcPct val="0"/>
              </a:spcBef>
              <a:spcAft>
                <a:spcPct val="0"/>
              </a:spcAft>
            </a:pPr>
            <a:r>
              <a:rPr lang="en-US" altLang="en-US" sz="2180" dirty="0">
                <a:solidFill>
                  <a:prstClr val="black"/>
                </a:solidFill>
                <a:latin typeface="Tahoma" panose="020B0604030504040204" pitchFamily="34" charset="0"/>
                <a:cs typeface="Tahoma" panose="020B0604030504040204" pitchFamily="34" charset="0"/>
              </a:rPr>
              <a:t>Let us assign the following </a:t>
            </a:r>
            <a:r>
              <a:rPr lang="en-US" altLang="en-US" sz="2180" dirty="0">
                <a:solidFill>
                  <a:srgbClr val="0000FF"/>
                </a:solidFill>
                <a:latin typeface="Tahoma" panose="020B0604030504040204" pitchFamily="34" charset="0"/>
                <a:cs typeface="Tahoma" panose="020B0604030504040204" pitchFamily="34" charset="0"/>
              </a:rPr>
              <a:t>amortized </a:t>
            </a:r>
            <a:r>
              <a:rPr lang="en-US" altLang="en-US" sz="2180" dirty="0">
                <a:solidFill>
                  <a:prstClr val="black"/>
                </a:solidFill>
                <a:latin typeface="Tahoma" panose="020B0604030504040204" pitchFamily="34" charset="0"/>
                <a:cs typeface="Tahoma" panose="020B0604030504040204" pitchFamily="34" charset="0"/>
              </a:rPr>
              <a:t>costs (</a:t>
            </a:r>
            <a:r>
              <a:rPr lang="en-US" altLang="en-US" sz="2180" dirty="0" err="1">
                <a:solidFill>
                  <a:prstClr val="black"/>
                </a:solidFill>
                <a:latin typeface="Times New Roman" panose="02020603050405020304" pitchFamily="18" charset="0"/>
                <a:cs typeface="Times New Roman" panose="02020603050405020304" pitchFamily="18" charset="0"/>
              </a:rPr>
              <a:t>Ĉ</a:t>
            </a:r>
            <a:r>
              <a:rPr lang="en-US" altLang="en-US" sz="2180" baseline="-25000" dirty="0" err="1">
                <a:solidFill>
                  <a:prstClr val="black"/>
                </a:solidFill>
                <a:latin typeface="Times New Roman" panose="02020603050405020304" pitchFamily="18" charset="0"/>
                <a:cs typeface="Times New Roman" panose="02020603050405020304" pitchFamily="18" charset="0"/>
              </a:rPr>
              <a:t>i</a:t>
            </a:r>
            <a:r>
              <a:rPr lang="en-US" altLang="en-US" sz="2180" dirty="0">
                <a:solidFill>
                  <a:prstClr val="black"/>
                </a:solidFill>
                <a:latin typeface="Tahoma" panose="020B0604030504040204" pitchFamily="34" charset="0"/>
                <a:cs typeface="Tahoma" panose="020B0604030504040204" pitchFamily="34" charset="0"/>
              </a:rPr>
              <a:t>) to these ops:</a:t>
            </a:r>
          </a:p>
          <a:p>
            <a:pPr marL="465530" indent="-339711" defTabSz="1811792" fontAlgn="base">
              <a:lnSpc>
                <a:spcPts val="2378"/>
              </a:lnSpc>
              <a:spcBef>
                <a:spcPts val="941"/>
              </a:spcBef>
              <a:spcAft>
                <a:spcPct val="0"/>
              </a:spcAft>
              <a:buFont typeface="Wingdings" panose="05000000000000000000" pitchFamily="2" charset="2"/>
              <a:buChar char="§"/>
            </a:pPr>
            <a:r>
              <a:rPr lang="en-US" altLang="en-US" sz="1981" dirty="0">
                <a:solidFill>
                  <a:prstClr val="black"/>
                </a:solidFill>
                <a:latin typeface="Tahoma" panose="020B0604030504040204" pitchFamily="34" charset="0"/>
                <a:cs typeface="Tahoma" panose="020B0604030504040204" pitchFamily="34" charset="0"/>
              </a:rPr>
              <a:t>2 for Push</a:t>
            </a:r>
          </a:p>
          <a:p>
            <a:pPr marL="465530" indent="-339711" defTabSz="1811792" fontAlgn="base">
              <a:lnSpc>
                <a:spcPts val="2378"/>
              </a:lnSpc>
              <a:spcBef>
                <a:spcPct val="0"/>
              </a:spcBef>
              <a:spcAft>
                <a:spcPct val="0"/>
              </a:spcAft>
              <a:buFont typeface="Wingdings" panose="05000000000000000000" pitchFamily="2" charset="2"/>
              <a:buChar char="§"/>
            </a:pPr>
            <a:r>
              <a:rPr lang="en-US" altLang="en-US" sz="1981" dirty="0">
                <a:solidFill>
                  <a:prstClr val="black"/>
                </a:solidFill>
                <a:latin typeface="Tahoma" panose="020B0604030504040204" pitchFamily="34" charset="0"/>
                <a:cs typeface="Tahoma" panose="020B0604030504040204" pitchFamily="34" charset="0"/>
              </a:rPr>
              <a:t>0 for Pop</a:t>
            </a:r>
          </a:p>
          <a:p>
            <a:pPr marL="465530" indent="-339711" defTabSz="1811792" fontAlgn="base">
              <a:lnSpc>
                <a:spcPts val="2378"/>
              </a:lnSpc>
              <a:spcBef>
                <a:spcPct val="0"/>
              </a:spcBef>
              <a:spcAft>
                <a:spcPct val="0"/>
              </a:spcAft>
              <a:buFont typeface="Wingdings" panose="05000000000000000000" pitchFamily="2" charset="2"/>
              <a:buChar char="§"/>
            </a:pPr>
            <a:r>
              <a:rPr lang="en-US" altLang="en-US" sz="1981" dirty="0">
                <a:solidFill>
                  <a:prstClr val="black"/>
                </a:solidFill>
                <a:latin typeface="Tahoma" panose="020B0604030504040204" pitchFamily="34" charset="0"/>
                <a:cs typeface="Tahoma" panose="020B0604030504040204" pitchFamily="34" charset="0"/>
              </a:rPr>
              <a:t>0 for </a:t>
            </a:r>
            <a:r>
              <a:rPr lang="en-US" altLang="en-US" sz="1981" dirty="0" err="1">
                <a:solidFill>
                  <a:prstClr val="black"/>
                </a:solidFill>
                <a:latin typeface="Tahoma" panose="020B0604030504040204" pitchFamily="34" charset="0"/>
                <a:cs typeface="Tahoma" panose="020B0604030504040204" pitchFamily="34" charset="0"/>
              </a:rPr>
              <a:t>MultiPop</a:t>
            </a:r>
            <a:r>
              <a:rPr lang="en-US" altLang="en-US" sz="1981" dirty="0">
                <a:solidFill>
                  <a:prstClr val="black"/>
                </a:solidFill>
                <a:latin typeface="Tahoma" panose="020B0604030504040204" pitchFamily="34" charset="0"/>
                <a:cs typeface="Tahoma" panose="020B0604030504040204" pitchFamily="34" charset="0"/>
              </a:rPr>
              <a:t>.</a:t>
            </a:r>
          </a:p>
          <a:p>
            <a:pPr marL="125819" defTabSz="1811792" fontAlgn="base">
              <a:spcBef>
                <a:spcPts val="26"/>
              </a:spcBef>
              <a:spcAft>
                <a:spcPct val="0"/>
              </a:spcAft>
            </a:pPr>
            <a:endParaRPr lang="en-US" altLang="en-US" sz="1387" dirty="0">
              <a:solidFill>
                <a:prstClr val="black"/>
              </a:solidFill>
              <a:latin typeface="Tahoma" panose="020B0604030504040204" pitchFamily="34" charset="0"/>
              <a:cs typeface="Tahoma" panose="020B0604030504040204" pitchFamily="34" charset="0"/>
            </a:endParaRPr>
          </a:p>
          <a:p>
            <a:pPr marL="125819" defTabSz="1811792" fontAlgn="base">
              <a:lnSpc>
                <a:spcPct val="103000"/>
              </a:lnSpc>
              <a:spcBef>
                <a:spcPct val="0"/>
              </a:spcBef>
              <a:spcAft>
                <a:spcPct val="0"/>
              </a:spcAft>
            </a:pPr>
            <a:r>
              <a:rPr lang="en-US" altLang="en-US" sz="2180" dirty="0">
                <a:solidFill>
                  <a:prstClr val="black"/>
                </a:solidFill>
                <a:latin typeface="Tahoma" panose="020B0604030504040204" pitchFamily="34" charset="0"/>
                <a:cs typeface="Tahoma" panose="020B0604030504040204" pitchFamily="34" charset="0"/>
              </a:rPr>
              <a:t>The amortized cost of </a:t>
            </a:r>
            <a:r>
              <a:rPr lang="en-US" altLang="en-US" sz="2180" dirty="0" err="1">
                <a:solidFill>
                  <a:prstClr val="black"/>
                </a:solidFill>
                <a:latin typeface="Tahoma" panose="020B0604030504040204" pitchFamily="34" charset="0"/>
                <a:cs typeface="Tahoma" panose="020B0604030504040204" pitchFamily="34" charset="0"/>
              </a:rPr>
              <a:t>MultiPop</a:t>
            </a:r>
            <a:r>
              <a:rPr lang="en-US" altLang="en-US" sz="2180" dirty="0">
                <a:solidFill>
                  <a:prstClr val="black"/>
                </a:solidFill>
                <a:latin typeface="Tahoma" panose="020B0604030504040204" pitchFamily="34" charset="0"/>
                <a:cs typeface="Tahoma" panose="020B0604030504040204" pitchFamily="34" charset="0"/>
              </a:rPr>
              <a:t> is a constant (in fact, 0), even  though it’s real cost if variable. The intuition is that the credit  accrued through Push operations will be enough to pay for the actual  cost of </a:t>
            </a:r>
            <a:r>
              <a:rPr lang="en-US" altLang="en-US" sz="2180" dirty="0" err="1">
                <a:solidFill>
                  <a:prstClr val="black"/>
                </a:solidFill>
                <a:latin typeface="Tahoma" panose="020B0604030504040204" pitchFamily="34" charset="0"/>
                <a:cs typeface="Tahoma" panose="020B0604030504040204" pitchFamily="34" charset="0"/>
              </a:rPr>
              <a:t>MultiPop</a:t>
            </a:r>
            <a:r>
              <a:rPr lang="en-US" altLang="en-US" sz="2180" dirty="0">
                <a:solidFill>
                  <a:prstClr val="black"/>
                </a:solidFill>
                <a:latin typeface="Tahoma" panose="020B0604030504040204" pitchFamily="34" charset="0"/>
                <a:cs typeface="Tahoma" panose="020B0604030504040204" pitchFamily="34" charset="0"/>
              </a:rPr>
              <a:t>.</a:t>
            </a:r>
          </a:p>
        </p:txBody>
      </p:sp>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object 2">
            <a:extLst>
              <a:ext uri="{FF2B5EF4-FFF2-40B4-BE49-F238E27FC236}">
                <a16:creationId xmlns:a16="http://schemas.microsoft.com/office/drawing/2014/main" id="{316211D8-F048-4B2B-B8C7-90F8EC59AFED}"/>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B99069E8-75A0-4DDF-AC46-3372F2664CD6}"/>
              </a:ext>
            </a:extLst>
          </p:cNvPr>
          <p:cNvSpPr txBox="1">
            <a:spLocks noGrp="1"/>
          </p:cNvSpPr>
          <p:nvPr>
            <p:ph type="title"/>
          </p:nvPr>
        </p:nvSpPr>
        <p:spPr>
          <a:xfrm>
            <a:off x="195023" y="41287"/>
            <a:ext cx="8691047" cy="583237"/>
          </a:xfrm>
        </p:spPr>
        <p:txBody>
          <a:bodyPr vert="horz" wrap="square" lIns="0" tIns="33972" rIns="0" bIns="0" numCol="1" rtlCol="0" anchor="t" anchorCtr="0" compatLnSpc="1">
            <a:prstTxWarp prst="textNoShape">
              <a:avLst/>
            </a:prstTxWarp>
            <a:spAutoFit/>
          </a:bodyPr>
          <a:lstStyle/>
          <a:p>
            <a:pPr marL="25164" eaLnBrk="1" fontAlgn="auto" hangingPunct="1">
              <a:spcBef>
                <a:spcPts val="267"/>
              </a:spcBef>
              <a:spcAft>
                <a:spcPts val="0"/>
              </a:spcAft>
              <a:defRPr/>
            </a:pPr>
            <a:r>
              <a:rPr spc="-50" dirty="0"/>
              <a:t>Accounting </a:t>
            </a:r>
            <a:r>
              <a:rPr spc="-30" dirty="0"/>
              <a:t>Method </a:t>
            </a:r>
            <a:r>
              <a:rPr spc="-69" dirty="0"/>
              <a:t>Analysis </a:t>
            </a:r>
            <a:r>
              <a:rPr spc="-79" dirty="0"/>
              <a:t>of</a:t>
            </a:r>
            <a:r>
              <a:rPr spc="376" dirty="0"/>
              <a:t> </a:t>
            </a:r>
            <a:r>
              <a:rPr spc="-30" dirty="0"/>
              <a:t>Stack</a:t>
            </a:r>
          </a:p>
        </p:txBody>
      </p:sp>
      <p:sp>
        <p:nvSpPr>
          <p:cNvPr id="11" name="object 11">
            <a:extLst>
              <a:ext uri="{FF2B5EF4-FFF2-40B4-BE49-F238E27FC236}">
                <a16:creationId xmlns:a16="http://schemas.microsoft.com/office/drawing/2014/main" id="{CD4EF319-A67F-4D73-8E04-D852C314A268}"/>
              </a:ext>
            </a:extLst>
          </p:cNvPr>
          <p:cNvSpPr txBox="1"/>
          <p:nvPr/>
        </p:nvSpPr>
        <p:spPr>
          <a:xfrm>
            <a:off x="344435" y="950338"/>
            <a:ext cx="8541636" cy="5488468"/>
          </a:xfrm>
          <a:prstGeom prst="rect">
            <a:avLst/>
          </a:prstGeom>
        </p:spPr>
        <p:txBody>
          <a:bodyPr wrap="square" lIns="0" tIns="22648"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364875" indent="-339711" defTabSz="1811792" fontAlgn="base">
              <a:spcBef>
                <a:spcPts val="174"/>
              </a:spcBef>
              <a:spcAft>
                <a:spcPct val="0"/>
              </a:spcAft>
              <a:buFont typeface="Wingdings" panose="05000000000000000000" pitchFamily="2" charset="2"/>
              <a:buChar char="§"/>
            </a:pPr>
            <a:r>
              <a:rPr lang="en-US" altLang="en-US" sz="2180" dirty="0">
                <a:solidFill>
                  <a:prstClr val="black"/>
                </a:solidFill>
                <a:latin typeface="Times New Roman" panose="02020603050405020304" pitchFamily="18" charset="0"/>
                <a:cs typeface="Times New Roman" panose="02020603050405020304" pitchFamily="18" charset="0"/>
              </a:rPr>
              <a:t>Think of stack as a bank, where each deposit and withdrawal costs $1.</a:t>
            </a:r>
          </a:p>
          <a:p>
            <a:pPr marL="364875" indent="-339711" defTabSz="1811792" fontAlgn="base">
              <a:lnSpc>
                <a:spcPct val="103000"/>
              </a:lnSpc>
              <a:spcBef>
                <a:spcPts val="1734"/>
              </a:spcBef>
              <a:spcAft>
                <a:spcPct val="0"/>
              </a:spcAft>
              <a:buFont typeface="Wingdings" panose="05000000000000000000" pitchFamily="2" charset="2"/>
              <a:buChar char="§"/>
            </a:pPr>
            <a:r>
              <a:rPr lang="en-US" altLang="en-US" sz="2180" dirty="0">
                <a:solidFill>
                  <a:prstClr val="black"/>
                </a:solidFill>
                <a:latin typeface="Times New Roman" panose="02020603050405020304" pitchFamily="18" charset="0"/>
                <a:cs typeface="Times New Roman" panose="02020603050405020304" pitchFamily="18" charset="0"/>
              </a:rPr>
              <a:t>When an item is Pushed onto the stack, we use $1 for the Push  operation, and leave the second dollar (of its amortized cost) with the  item in the bank.</a:t>
            </a:r>
          </a:p>
          <a:p>
            <a:pPr marL="364875" indent="-339711" defTabSz="1811792" fontAlgn="base">
              <a:spcBef>
                <a:spcPts val="1833"/>
              </a:spcBef>
              <a:spcAft>
                <a:spcPct val="0"/>
              </a:spcAft>
              <a:buFont typeface="Wingdings" panose="05000000000000000000" pitchFamily="2" charset="2"/>
              <a:buChar char="§"/>
            </a:pPr>
            <a:r>
              <a:rPr lang="en-US" altLang="en-US" sz="2180" dirty="0">
                <a:solidFill>
                  <a:prstClr val="black"/>
                </a:solidFill>
                <a:latin typeface="Times New Roman" panose="02020603050405020304" pitchFamily="18" charset="0"/>
                <a:cs typeface="Times New Roman" panose="02020603050405020304" pitchFamily="18" charset="0"/>
              </a:rPr>
              <a:t>This second (spare) dollar will be used to pay for the item’s Pop.</a:t>
            </a:r>
          </a:p>
          <a:p>
            <a:pPr marL="364875" indent="-339711" defTabSz="1811792" fontAlgn="base">
              <a:lnSpc>
                <a:spcPct val="103000"/>
              </a:lnSpc>
              <a:spcBef>
                <a:spcPts val="1734"/>
              </a:spcBef>
              <a:spcAft>
                <a:spcPct val="0"/>
              </a:spcAft>
              <a:buFont typeface="Wingdings" panose="05000000000000000000" pitchFamily="2" charset="2"/>
              <a:buChar char="§"/>
            </a:pPr>
            <a:r>
              <a:rPr lang="en-US" altLang="en-US" sz="2180" dirty="0">
                <a:solidFill>
                  <a:prstClr val="black"/>
                </a:solidFill>
                <a:latin typeface="Times New Roman" panose="02020603050405020304" pitchFamily="18" charset="0"/>
                <a:cs typeface="Times New Roman" panose="02020603050405020304" pitchFamily="18" charset="0"/>
              </a:rPr>
              <a:t>The item may be popped either through a single Pop or a </a:t>
            </a:r>
            <a:r>
              <a:rPr lang="en-US" altLang="en-US" sz="2180" dirty="0" err="1">
                <a:solidFill>
                  <a:prstClr val="black"/>
                </a:solidFill>
                <a:latin typeface="Times New Roman" panose="02020603050405020304" pitchFamily="18" charset="0"/>
                <a:cs typeface="Times New Roman" panose="02020603050405020304" pitchFamily="18" charset="0"/>
              </a:rPr>
              <a:t>MultiPop</a:t>
            </a:r>
            <a:r>
              <a:rPr lang="en-US" altLang="en-US" sz="2180" dirty="0">
                <a:solidFill>
                  <a:prstClr val="black"/>
                </a:solidFill>
                <a:latin typeface="Times New Roman" panose="02020603050405020304" pitchFamily="18" charset="0"/>
                <a:cs typeface="Times New Roman" panose="02020603050405020304" pitchFamily="18" charset="0"/>
              </a:rPr>
              <a:t>,  but since each item in the stack has a spare dollar allocated to it, the  Pop and </a:t>
            </a:r>
            <a:r>
              <a:rPr lang="en-US" altLang="en-US" sz="2180" dirty="0" err="1">
                <a:solidFill>
                  <a:prstClr val="black"/>
                </a:solidFill>
                <a:latin typeface="Times New Roman" panose="02020603050405020304" pitchFamily="18" charset="0"/>
                <a:cs typeface="Times New Roman" panose="02020603050405020304" pitchFamily="18" charset="0"/>
              </a:rPr>
              <a:t>MultiPop</a:t>
            </a:r>
            <a:r>
              <a:rPr lang="en-US" altLang="en-US" sz="2180" dirty="0">
                <a:solidFill>
                  <a:prstClr val="black"/>
                </a:solidFill>
                <a:latin typeface="Times New Roman" panose="02020603050405020304" pitchFamily="18" charset="0"/>
                <a:cs typeface="Times New Roman" panose="02020603050405020304" pitchFamily="18" charset="0"/>
              </a:rPr>
              <a:t> can be entirely paid using that credit.</a:t>
            </a:r>
          </a:p>
          <a:p>
            <a:pPr marL="364875" indent="-339711" defTabSz="1811792" fontAlgn="base">
              <a:spcBef>
                <a:spcPts val="1809"/>
              </a:spcBef>
              <a:spcAft>
                <a:spcPct val="0"/>
              </a:spcAft>
              <a:buFont typeface="Wingdings" panose="05000000000000000000" pitchFamily="2" charset="2"/>
              <a:buChar char="§"/>
            </a:pPr>
            <a:r>
              <a:rPr lang="en-US" altLang="en-US" sz="2180" dirty="0">
                <a:solidFill>
                  <a:prstClr val="black"/>
                </a:solidFill>
                <a:latin typeface="Times New Roman" panose="02020603050405020304" pitchFamily="18" charset="0"/>
                <a:cs typeface="Times New Roman" panose="02020603050405020304" pitchFamily="18" charset="0"/>
              </a:rPr>
              <a:t>The amortized cost of Pop and </a:t>
            </a:r>
            <a:r>
              <a:rPr lang="en-US" altLang="en-US" sz="2180" dirty="0" err="1">
                <a:solidFill>
                  <a:prstClr val="black"/>
                </a:solidFill>
                <a:latin typeface="Times New Roman" panose="02020603050405020304" pitchFamily="18" charset="0"/>
                <a:cs typeface="Times New Roman" panose="02020603050405020304" pitchFamily="18" charset="0"/>
              </a:rPr>
              <a:t>MultiPop</a:t>
            </a:r>
            <a:r>
              <a:rPr lang="en-US" altLang="en-US" sz="2180" dirty="0">
                <a:solidFill>
                  <a:prstClr val="black"/>
                </a:solidFill>
                <a:latin typeface="Times New Roman" panose="02020603050405020304" pitchFamily="18" charset="0"/>
                <a:cs typeface="Times New Roman" panose="02020603050405020304" pitchFamily="18" charset="0"/>
              </a:rPr>
              <a:t> is therefore 0.</a:t>
            </a:r>
          </a:p>
          <a:p>
            <a:pPr marL="364875" indent="-339711" defTabSz="1811792" fontAlgn="base">
              <a:lnSpc>
                <a:spcPct val="103000"/>
              </a:lnSpc>
              <a:spcBef>
                <a:spcPts val="1759"/>
              </a:spcBef>
              <a:spcAft>
                <a:spcPct val="0"/>
              </a:spcAft>
              <a:buFont typeface="Wingdings" panose="05000000000000000000" pitchFamily="2" charset="2"/>
              <a:buChar char="§"/>
            </a:pPr>
            <a:r>
              <a:rPr lang="en-US" altLang="en-US" sz="2180" dirty="0">
                <a:solidFill>
                  <a:prstClr val="black"/>
                </a:solidFill>
                <a:latin typeface="Times New Roman" panose="02020603050405020304" pitchFamily="18" charset="0"/>
                <a:cs typeface="Times New Roman" panose="02020603050405020304" pitchFamily="18" charset="0"/>
              </a:rPr>
              <a:t>Thus, for any sequence of </a:t>
            </a:r>
            <a:r>
              <a:rPr lang="en-US" altLang="en-US" sz="2180"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n </a:t>
            </a:r>
            <a:r>
              <a:rPr lang="en-US" altLang="en-US" sz="2180" dirty="0">
                <a:solidFill>
                  <a:prstClr val="black"/>
                </a:solidFill>
                <a:latin typeface="Times New Roman" panose="02020603050405020304" pitchFamily="18" charset="0"/>
                <a:cs typeface="Times New Roman" panose="02020603050405020304" pitchFamily="18" charset="0"/>
              </a:rPr>
              <a:t>Push, Pop, </a:t>
            </a:r>
            <a:r>
              <a:rPr lang="en-US" altLang="en-US" sz="2180" dirty="0" err="1">
                <a:solidFill>
                  <a:prstClr val="black"/>
                </a:solidFill>
                <a:latin typeface="Times New Roman" panose="02020603050405020304" pitchFamily="18" charset="0"/>
                <a:cs typeface="Times New Roman" panose="02020603050405020304" pitchFamily="18" charset="0"/>
              </a:rPr>
              <a:t>MultiPop</a:t>
            </a:r>
            <a:r>
              <a:rPr lang="en-US" altLang="en-US" sz="2180" dirty="0">
                <a:solidFill>
                  <a:prstClr val="black"/>
                </a:solidFill>
                <a:latin typeface="Times New Roman" panose="02020603050405020304" pitchFamily="18" charset="0"/>
                <a:cs typeface="Times New Roman" panose="02020603050405020304" pitchFamily="18" charset="0"/>
              </a:rPr>
              <a:t>, the total  amortized cost is </a:t>
            </a:r>
            <a:r>
              <a:rPr lang="en-US" altLang="en-US" sz="2180"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O</a:t>
            </a:r>
            <a:r>
              <a:rPr lang="en-US" altLang="en-US" sz="2180" dirty="0">
                <a:solidFill>
                  <a:prstClr val="black"/>
                </a:solidFill>
                <a:latin typeface="Times New Roman" panose="02020603050405020304" pitchFamily="18" charset="0"/>
                <a:cs typeface="Times New Roman" panose="02020603050405020304" pitchFamily="18" charset="0"/>
              </a:rPr>
              <a:t>(</a:t>
            </a:r>
            <a:r>
              <a:rPr lang="en-US" altLang="en-US" sz="2180"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n</a:t>
            </a:r>
            <a:r>
              <a:rPr lang="en-US" altLang="en-US" sz="2180" dirty="0">
                <a:solidFill>
                  <a:prstClr val="black"/>
                </a:solidFill>
                <a:latin typeface="Times New Roman" panose="02020603050405020304" pitchFamily="18" charset="0"/>
                <a:cs typeface="Times New Roman" panose="02020603050405020304" pitchFamily="18" charset="0"/>
              </a:rPr>
              <a:t>), and it is an upper bound on the actual cost.</a:t>
            </a:r>
          </a:p>
          <a:p>
            <a:pPr marL="364875" indent="-339711" defTabSz="1811792" fontAlgn="base">
              <a:spcBef>
                <a:spcPts val="1809"/>
              </a:spcBef>
              <a:spcAft>
                <a:spcPct val="0"/>
              </a:spcAft>
              <a:buFont typeface="Wingdings" panose="05000000000000000000" pitchFamily="2" charset="2"/>
              <a:buChar char="§"/>
            </a:pPr>
            <a:r>
              <a:rPr lang="en-US" altLang="en-US" sz="2180" dirty="0">
                <a:solidFill>
                  <a:prstClr val="black"/>
                </a:solidFill>
                <a:latin typeface="Times New Roman" panose="02020603050405020304" pitchFamily="18" charset="0"/>
                <a:cs typeface="Times New Roman" panose="02020603050405020304" pitchFamily="18" charset="0"/>
              </a:rPr>
              <a:t>Similar analysis for the Binary Counter.</a:t>
            </a:r>
          </a:p>
        </p:txBody>
      </p:sp>
    </p:spTree>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object 2">
            <a:extLst>
              <a:ext uri="{FF2B5EF4-FFF2-40B4-BE49-F238E27FC236}">
                <a16:creationId xmlns:a16="http://schemas.microsoft.com/office/drawing/2014/main" id="{13BAC08D-DA7D-493F-B39A-541D951196A1}"/>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C0FF5B4D-EE52-44D5-A79F-4AA72805672B}"/>
              </a:ext>
            </a:extLst>
          </p:cNvPr>
          <p:cNvSpPr txBox="1">
            <a:spLocks noGrp="1"/>
          </p:cNvSpPr>
          <p:nvPr>
            <p:ph type="title"/>
          </p:nvPr>
        </p:nvSpPr>
        <p:spPr>
          <a:xfrm>
            <a:off x="69202" y="50721"/>
            <a:ext cx="8832594" cy="583237"/>
          </a:xfrm>
        </p:spPr>
        <p:txBody>
          <a:bodyPr vert="horz" wrap="square" lIns="0" tIns="33972" rIns="0" bIns="0" numCol="1" rtlCol="0" anchor="t" anchorCtr="0" compatLnSpc="1">
            <a:prstTxWarp prst="textNoShape">
              <a:avLst/>
            </a:prstTxWarp>
            <a:spAutoFit/>
          </a:bodyPr>
          <a:lstStyle/>
          <a:p>
            <a:pPr marL="25164" eaLnBrk="1" fontAlgn="auto" hangingPunct="1">
              <a:spcBef>
                <a:spcPts val="267"/>
              </a:spcBef>
              <a:spcAft>
                <a:spcPts val="0"/>
              </a:spcAft>
              <a:defRPr/>
            </a:pPr>
            <a:r>
              <a:rPr spc="-30" dirty="0"/>
              <a:t>Potential </a:t>
            </a:r>
            <a:r>
              <a:rPr spc="-59" dirty="0"/>
              <a:t>Method: </a:t>
            </a:r>
            <a:r>
              <a:rPr dirty="0"/>
              <a:t>Third </a:t>
            </a:r>
            <a:r>
              <a:rPr spc="-30" dirty="0"/>
              <a:t>Method </a:t>
            </a:r>
            <a:r>
              <a:rPr spc="-79" dirty="0"/>
              <a:t>of</a:t>
            </a:r>
            <a:r>
              <a:rPr spc="-69" dirty="0"/>
              <a:t> Analysis</a:t>
            </a:r>
          </a:p>
        </p:txBody>
      </p:sp>
      <p:sp>
        <p:nvSpPr>
          <p:cNvPr id="9" name="object 9">
            <a:extLst>
              <a:ext uri="{FF2B5EF4-FFF2-40B4-BE49-F238E27FC236}">
                <a16:creationId xmlns:a16="http://schemas.microsoft.com/office/drawing/2014/main" id="{D92541BF-EB8A-43C9-9B23-EFA02D415910}"/>
              </a:ext>
            </a:extLst>
          </p:cNvPr>
          <p:cNvSpPr txBox="1"/>
          <p:nvPr/>
        </p:nvSpPr>
        <p:spPr>
          <a:xfrm>
            <a:off x="193449" y="1013248"/>
            <a:ext cx="8708347" cy="5278923"/>
          </a:xfrm>
          <a:prstGeom prst="rect">
            <a:avLst/>
          </a:prstGeom>
        </p:spPr>
        <p:txBody>
          <a:bodyPr wrap="square" lIns="0" tIns="22648" rIns="0" bIns="0">
            <a:spAutoFit/>
          </a:bodyPr>
          <a:lstStyle>
            <a:lvl1pPr marL="76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490694" indent="-339711" defTabSz="1811792" fontAlgn="base">
              <a:spcBef>
                <a:spcPts val="174"/>
              </a:spcBef>
              <a:spcAft>
                <a:spcPct val="0"/>
              </a:spcAft>
              <a:buFont typeface="Wingdings" panose="05000000000000000000" pitchFamily="2" charset="2"/>
              <a:buChar char="§"/>
            </a:pPr>
            <a:r>
              <a:rPr lang="en-US" altLang="en-US" sz="2576" b="1" dirty="0">
                <a:solidFill>
                  <a:prstClr val="black"/>
                </a:solidFill>
                <a:latin typeface="Times New Roman" panose="02020603050405020304" pitchFamily="18" charset="0"/>
                <a:cs typeface="Times New Roman" panose="02020603050405020304" pitchFamily="18" charset="0"/>
              </a:rPr>
              <a:t>Keep track of the </a:t>
            </a:r>
            <a:r>
              <a:rPr lang="en-US" altLang="en-US" sz="2576" b="1" dirty="0">
                <a:solidFill>
                  <a:srgbClr val="0000FF"/>
                </a:solidFill>
                <a:latin typeface="Times New Roman" panose="02020603050405020304" pitchFamily="18" charset="0"/>
                <a:cs typeface="Times New Roman" panose="02020603050405020304" pitchFamily="18" charset="0"/>
              </a:rPr>
              <a:t>potential energy </a:t>
            </a:r>
            <a:r>
              <a:rPr lang="en-US" altLang="en-US" sz="2576" b="1" dirty="0">
                <a:solidFill>
                  <a:prstClr val="black"/>
                </a:solidFill>
                <a:latin typeface="Times New Roman" panose="02020603050405020304" pitchFamily="18" charset="0"/>
                <a:cs typeface="Times New Roman" panose="02020603050405020304" pitchFamily="18" charset="0"/>
              </a:rPr>
              <a:t>of the data structure.</a:t>
            </a:r>
          </a:p>
          <a:p>
            <a:pPr marL="490694" indent="-339711" defTabSz="1811792" fontAlgn="base">
              <a:lnSpc>
                <a:spcPct val="171000"/>
              </a:lnSpc>
              <a:spcBef>
                <a:spcPct val="0"/>
              </a:spcBef>
              <a:spcAft>
                <a:spcPct val="0"/>
              </a:spcAft>
              <a:buFont typeface="Wingdings" panose="05000000000000000000" pitchFamily="2" charset="2"/>
              <a:buChar char="§"/>
            </a:pPr>
            <a:r>
              <a:rPr lang="en-US" altLang="en-US" sz="2576" b="1" dirty="0">
                <a:solidFill>
                  <a:prstClr val="black"/>
                </a:solidFill>
                <a:latin typeface="Times New Roman" panose="02020603050405020304" pitchFamily="18" charset="0"/>
                <a:cs typeface="Times New Roman" panose="02020603050405020304" pitchFamily="18" charset="0"/>
              </a:rPr>
              <a:t>Start with initial data structure </a:t>
            </a:r>
            <a:r>
              <a:rPr lang="en-US" altLang="en-US" sz="2576"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D</a:t>
            </a:r>
            <a:r>
              <a:rPr lang="en-US" altLang="en-US" sz="2576" b="1" baseline="-10000"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0</a:t>
            </a:r>
            <a:r>
              <a:rPr lang="en-US" altLang="en-US" sz="2576" b="1" dirty="0">
                <a:solidFill>
                  <a:prstClr val="black"/>
                </a:solidFill>
                <a:latin typeface="Times New Roman" panose="02020603050405020304" pitchFamily="18" charset="0"/>
                <a:cs typeface="Times New Roman" panose="02020603050405020304" pitchFamily="18" charset="0"/>
              </a:rPr>
              <a:t>, and perform </a:t>
            </a:r>
            <a:r>
              <a:rPr lang="en-US" altLang="en-US" sz="2576"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n </a:t>
            </a:r>
            <a:r>
              <a:rPr lang="en-US" altLang="en-US" sz="2576" b="1" dirty="0">
                <a:solidFill>
                  <a:prstClr val="black"/>
                </a:solidFill>
                <a:latin typeface="Times New Roman" panose="02020603050405020304" pitchFamily="18" charset="0"/>
                <a:cs typeface="Times New Roman" panose="02020603050405020304" pitchFamily="18" charset="0"/>
              </a:rPr>
              <a:t>updates.  </a:t>
            </a:r>
          </a:p>
          <a:p>
            <a:pPr marL="490694" indent="-339711" defTabSz="1811792" fontAlgn="base">
              <a:lnSpc>
                <a:spcPct val="171000"/>
              </a:lnSpc>
              <a:spcBef>
                <a:spcPct val="0"/>
              </a:spcBef>
              <a:spcAft>
                <a:spcPct val="0"/>
              </a:spcAft>
              <a:buFont typeface="Wingdings" panose="05000000000000000000" pitchFamily="2" charset="2"/>
              <a:buChar char="§"/>
            </a:pPr>
            <a:r>
              <a:rPr lang="en-US" altLang="en-US" sz="2576" b="1" dirty="0">
                <a:solidFill>
                  <a:prstClr val="black"/>
                </a:solidFill>
                <a:latin typeface="Times New Roman" panose="02020603050405020304" pitchFamily="18" charset="0"/>
                <a:cs typeface="Times New Roman" panose="02020603050405020304" pitchFamily="18" charset="0"/>
              </a:rPr>
              <a:t>Let </a:t>
            </a:r>
            <a:r>
              <a:rPr lang="en-US" altLang="en-US" sz="2576"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C</a:t>
            </a:r>
            <a:r>
              <a:rPr lang="en-US" altLang="en-US" sz="2576" b="1" baseline="-14000" dirty="0">
                <a:solidFill>
                  <a:prstClr val="black"/>
                </a:solidFill>
                <a:latin typeface="Times New Roman" panose="02020603050405020304" pitchFamily="18" charset="0"/>
                <a:cs typeface="Times New Roman" panose="02020603050405020304" pitchFamily="18" charset="0"/>
              </a:rPr>
              <a:t>i </a:t>
            </a:r>
            <a:r>
              <a:rPr lang="en-US" altLang="en-US" sz="2576" b="1" dirty="0">
                <a:solidFill>
                  <a:prstClr val="black"/>
                </a:solidFill>
                <a:latin typeface="Times New Roman" panose="02020603050405020304" pitchFamily="18" charset="0"/>
                <a:cs typeface="Times New Roman" panose="02020603050405020304" pitchFamily="18" charset="0"/>
              </a:rPr>
              <a:t>be the </a:t>
            </a:r>
            <a:r>
              <a:rPr lang="en-US" altLang="en-US" sz="2576" b="1" dirty="0">
                <a:solidFill>
                  <a:srgbClr val="FF0000"/>
                </a:solidFill>
                <a:latin typeface="Times New Roman" panose="02020603050405020304" pitchFamily="18" charset="0"/>
                <a:cs typeface="Times New Roman" panose="02020603050405020304" pitchFamily="18" charset="0"/>
              </a:rPr>
              <a:t>actual </a:t>
            </a:r>
            <a:r>
              <a:rPr lang="en-US" altLang="en-US" sz="2576" b="1" dirty="0">
                <a:solidFill>
                  <a:prstClr val="black"/>
                </a:solidFill>
                <a:latin typeface="Times New Roman" panose="02020603050405020304" pitchFamily="18" charset="0"/>
                <a:cs typeface="Times New Roman" panose="02020603050405020304" pitchFamily="18" charset="0"/>
              </a:rPr>
              <a:t>cost of </a:t>
            </a:r>
            <a:r>
              <a:rPr lang="en-US" altLang="en-US" sz="2576" b="1" dirty="0" err="1">
                <a:solidFill>
                  <a:prstClr val="black"/>
                </a:solidFill>
                <a:latin typeface="Times New Roman" panose="02020603050405020304" pitchFamily="18" charset="0"/>
                <a:ea typeface="Verdana" panose="020B0604030504040204" pitchFamily="34" charset="0"/>
                <a:cs typeface="Times New Roman" panose="02020603050405020304" pitchFamily="18" charset="0"/>
              </a:rPr>
              <a:t>i</a:t>
            </a:r>
            <a:r>
              <a:rPr lang="en-US" altLang="en-US" sz="2576" b="1" dirty="0" err="1">
                <a:solidFill>
                  <a:prstClr val="black"/>
                </a:solidFill>
                <a:latin typeface="Times New Roman" panose="02020603050405020304" pitchFamily="18" charset="0"/>
                <a:cs typeface="Times New Roman" panose="02020603050405020304" pitchFamily="18" charset="0"/>
              </a:rPr>
              <a:t>th</a:t>
            </a:r>
            <a:r>
              <a:rPr lang="en-US" altLang="en-US" sz="2576" b="1" dirty="0">
                <a:solidFill>
                  <a:prstClr val="black"/>
                </a:solidFill>
                <a:latin typeface="Times New Roman" panose="02020603050405020304" pitchFamily="18" charset="0"/>
                <a:cs typeface="Times New Roman" panose="02020603050405020304" pitchFamily="18" charset="0"/>
              </a:rPr>
              <a:t> op;</a:t>
            </a:r>
            <a:br>
              <a:rPr lang="en-US" altLang="en-US" sz="2576" b="1" dirty="0">
                <a:solidFill>
                  <a:prstClr val="black"/>
                </a:solidFill>
                <a:latin typeface="Times New Roman" panose="02020603050405020304" pitchFamily="18" charset="0"/>
                <a:cs typeface="Times New Roman" panose="02020603050405020304" pitchFamily="18" charset="0"/>
              </a:rPr>
            </a:br>
            <a:r>
              <a:rPr lang="en-US" altLang="en-US" sz="2576" b="1" dirty="0">
                <a:solidFill>
                  <a:prstClr val="black"/>
                </a:solidFill>
                <a:latin typeface="Times New Roman" panose="02020603050405020304" pitchFamily="18" charset="0"/>
                <a:cs typeface="Times New Roman" panose="02020603050405020304" pitchFamily="18" charset="0"/>
              </a:rPr>
              <a:t>let </a:t>
            </a:r>
            <a:r>
              <a:rPr lang="en-US" altLang="en-US" sz="2576"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D</a:t>
            </a:r>
            <a:r>
              <a:rPr lang="en-US" altLang="en-US" sz="2576" b="1" baseline="-14000" dirty="0">
                <a:solidFill>
                  <a:prstClr val="black"/>
                </a:solidFill>
                <a:latin typeface="Times New Roman" panose="02020603050405020304" pitchFamily="18" charset="0"/>
                <a:cs typeface="Times New Roman" panose="02020603050405020304" pitchFamily="18" charset="0"/>
              </a:rPr>
              <a:t>i </a:t>
            </a:r>
            <a:r>
              <a:rPr lang="en-US" altLang="en-US" sz="2576" b="1" dirty="0">
                <a:solidFill>
                  <a:prstClr val="black"/>
                </a:solidFill>
                <a:latin typeface="Times New Roman" panose="02020603050405020304" pitchFamily="18" charset="0"/>
                <a:cs typeface="Times New Roman" panose="02020603050405020304" pitchFamily="18" charset="0"/>
              </a:rPr>
              <a:t>be data structure state after op </a:t>
            </a:r>
            <a:r>
              <a:rPr lang="en-US" altLang="en-US" sz="2576" b="1" dirty="0" err="1">
                <a:solidFill>
                  <a:prstClr val="black"/>
                </a:solidFill>
                <a:latin typeface="Times New Roman" panose="02020603050405020304" pitchFamily="18" charset="0"/>
                <a:ea typeface="Verdana" panose="020B0604030504040204" pitchFamily="34" charset="0"/>
                <a:cs typeface="Times New Roman" panose="02020603050405020304" pitchFamily="18" charset="0"/>
              </a:rPr>
              <a:t>i</a:t>
            </a:r>
            <a:r>
              <a:rPr lang="en-US" altLang="en-US" sz="2576" b="1" dirty="0">
                <a:solidFill>
                  <a:prstClr val="black"/>
                </a:solidFill>
                <a:latin typeface="Times New Roman" panose="02020603050405020304" pitchFamily="18" charset="0"/>
                <a:cs typeface="Times New Roman" panose="02020603050405020304" pitchFamily="18" charset="0"/>
              </a:rPr>
              <a:t>.</a:t>
            </a:r>
          </a:p>
          <a:p>
            <a:pPr marL="490694" indent="-339711" defTabSz="1811792" fontAlgn="base">
              <a:lnSpc>
                <a:spcPct val="171000"/>
              </a:lnSpc>
              <a:spcBef>
                <a:spcPct val="0"/>
              </a:spcBef>
              <a:spcAft>
                <a:spcPct val="0"/>
              </a:spcAft>
              <a:buFont typeface="Wingdings" panose="05000000000000000000" pitchFamily="2" charset="2"/>
              <a:buChar char="§"/>
            </a:pPr>
            <a:r>
              <a:rPr lang="en-US" altLang="en-US" sz="2576" b="1" dirty="0">
                <a:solidFill>
                  <a:prstClr val="black"/>
                </a:solidFill>
                <a:latin typeface="Times New Roman" panose="02020603050405020304" pitchFamily="18" charset="0"/>
                <a:cs typeface="Times New Roman" panose="02020603050405020304" pitchFamily="18" charset="0"/>
              </a:rPr>
              <a:t>Function </a:t>
            </a:r>
            <a:r>
              <a:rPr lang="en-US" altLang="en-US" sz="2576"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Φ </a:t>
            </a:r>
            <a:r>
              <a:rPr lang="en-US" altLang="en-US" sz="2576" b="1" dirty="0">
                <a:solidFill>
                  <a:prstClr val="black"/>
                </a:solidFill>
                <a:latin typeface="Times New Roman" panose="02020603050405020304" pitchFamily="18" charset="0"/>
                <a:cs typeface="Times New Roman" panose="02020603050405020304" pitchFamily="18" charset="0"/>
              </a:rPr>
              <a:t>measures potential of data structure.  </a:t>
            </a:r>
          </a:p>
          <a:p>
            <a:pPr marL="490694" indent="-339711" defTabSz="1811792" fontAlgn="base">
              <a:lnSpc>
                <a:spcPct val="171000"/>
              </a:lnSpc>
              <a:spcBef>
                <a:spcPct val="0"/>
              </a:spcBef>
              <a:spcAft>
                <a:spcPct val="0"/>
              </a:spcAft>
              <a:buFont typeface="Wingdings" panose="05000000000000000000" pitchFamily="2" charset="2"/>
              <a:buChar char="§"/>
            </a:pPr>
            <a:r>
              <a:rPr lang="en-US" altLang="en-US" sz="2576" b="1" dirty="0">
                <a:solidFill>
                  <a:srgbClr val="FF0000"/>
                </a:solidFill>
                <a:latin typeface="Times New Roman" panose="02020603050405020304" pitchFamily="18" charset="0"/>
                <a:cs typeface="Times New Roman" panose="02020603050405020304" pitchFamily="18" charset="0"/>
              </a:rPr>
              <a:t>Define </a:t>
            </a:r>
            <a:r>
              <a:rPr lang="en-US" altLang="en-US" sz="2576" b="1" dirty="0">
                <a:solidFill>
                  <a:srgbClr val="0000FF"/>
                </a:solidFill>
                <a:latin typeface="Times New Roman" panose="02020603050405020304" pitchFamily="18" charset="0"/>
                <a:cs typeface="Times New Roman" panose="02020603050405020304" pitchFamily="18" charset="0"/>
              </a:rPr>
              <a:t>amortized cost </a:t>
            </a:r>
            <a:r>
              <a:rPr lang="en-US" altLang="en-US" sz="2576" b="1" dirty="0">
                <a:solidFill>
                  <a:prstClr val="black"/>
                </a:solidFill>
                <a:latin typeface="Times New Roman" panose="02020603050405020304" pitchFamily="18" charset="0"/>
                <a:cs typeface="Times New Roman" panose="02020603050405020304" pitchFamily="18" charset="0"/>
              </a:rPr>
              <a:t>of operation </a:t>
            </a:r>
            <a:r>
              <a:rPr lang="en-US" altLang="en-US" sz="2576" b="1" dirty="0" err="1">
                <a:solidFill>
                  <a:prstClr val="black"/>
                </a:solidFill>
                <a:latin typeface="Times New Roman" panose="02020603050405020304" pitchFamily="18" charset="0"/>
                <a:ea typeface="Verdana" panose="020B0604030504040204" pitchFamily="34" charset="0"/>
                <a:cs typeface="Times New Roman" panose="02020603050405020304" pitchFamily="18" charset="0"/>
              </a:rPr>
              <a:t>i</a:t>
            </a:r>
            <a:r>
              <a:rPr lang="en-US" altLang="en-US" sz="2576"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 </a:t>
            </a:r>
            <a:r>
              <a:rPr lang="en-US" altLang="en-US" sz="2576" b="1" dirty="0">
                <a:solidFill>
                  <a:prstClr val="black"/>
                </a:solidFill>
                <a:latin typeface="Times New Roman" panose="02020603050405020304" pitchFamily="18" charset="0"/>
                <a:cs typeface="Times New Roman" panose="02020603050405020304" pitchFamily="18" charset="0"/>
              </a:rPr>
              <a:t>as</a:t>
            </a:r>
          </a:p>
          <a:p>
            <a:pPr marL="490694" indent="-339711" defTabSz="1811792" fontAlgn="base">
              <a:spcBef>
                <a:spcPct val="0"/>
              </a:spcBef>
              <a:spcAft>
                <a:spcPct val="0"/>
              </a:spcAft>
              <a:buFont typeface="Wingdings" panose="05000000000000000000" pitchFamily="2" charset="2"/>
              <a:buChar char="§"/>
            </a:pPr>
            <a:endParaRPr lang="en-US" altLang="en-US" sz="2576" b="1" dirty="0">
              <a:solidFill>
                <a:prstClr val="black"/>
              </a:solidFill>
              <a:latin typeface="Times New Roman" panose="02020603050405020304" pitchFamily="18" charset="0"/>
              <a:cs typeface="Times New Roman" panose="02020603050405020304" pitchFamily="18" charset="0"/>
            </a:endParaRPr>
          </a:p>
          <a:p>
            <a:pPr marL="490694" indent="-339711" defTabSz="1811792" fontAlgn="base">
              <a:spcBef>
                <a:spcPct val="0"/>
              </a:spcBef>
              <a:spcAft>
                <a:spcPct val="0"/>
              </a:spcAft>
              <a:buFont typeface="Wingdings" panose="05000000000000000000" pitchFamily="2" charset="2"/>
              <a:buChar char="§"/>
            </a:pPr>
            <a:r>
              <a:rPr lang="en-US" altLang="en-US" sz="2576" b="1" dirty="0" err="1">
                <a:solidFill>
                  <a:prstClr val="black"/>
                </a:solidFill>
                <a:latin typeface="Times New Roman" panose="02020603050405020304" pitchFamily="18" charset="0"/>
                <a:cs typeface="Times New Roman" panose="02020603050405020304" pitchFamily="18" charset="0"/>
              </a:rPr>
              <a:t>Ĉ</a:t>
            </a:r>
            <a:r>
              <a:rPr lang="en-US" altLang="en-US" sz="2576" b="1" baseline="-25000" dirty="0" err="1">
                <a:solidFill>
                  <a:prstClr val="black"/>
                </a:solidFill>
                <a:latin typeface="Times New Roman" panose="02020603050405020304" pitchFamily="18" charset="0"/>
                <a:cs typeface="Times New Roman" panose="02020603050405020304" pitchFamily="18" charset="0"/>
              </a:rPr>
              <a:t>i</a:t>
            </a:r>
            <a:r>
              <a:rPr lang="en-US" altLang="en-US" sz="2576" b="1" baseline="-14000" dirty="0">
                <a:solidFill>
                  <a:prstClr val="black"/>
                </a:solidFill>
                <a:latin typeface="Times New Roman" panose="02020603050405020304" pitchFamily="18" charset="0"/>
                <a:cs typeface="Times New Roman" panose="02020603050405020304" pitchFamily="18" charset="0"/>
              </a:rPr>
              <a:t> </a:t>
            </a:r>
            <a:r>
              <a:rPr lang="en-US" altLang="en-US" sz="2576" b="1" dirty="0">
                <a:solidFill>
                  <a:prstClr val="black"/>
                </a:solidFill>
                <a:latin typeface="Times New Roman" panose="02020603050405020304" pitchFamily="18" charset="0"/>
                <a:cs typeface="Times New Roman" panose="02020603050405020304" pitchFamily="18" charset="0"/>
              </a:rPr>
              <a:t>= </a:t>
            </a:r>
            <a:r>
              <a:rPr lang="en-US" altLang="en-US" sz="2576"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C</a:t>
            </a:r>
            <a:r>
              <a:rPr lang="en-US" altLang="en-US" sz="2576" b="1" baseline="-14000" dirty="0">
                <a:solidFill>
                  <a:prstClr val="black"/>
                </a:solidFill>
                <a:latin typeface="Times New Roman" panose="02020603050405020304" pitchFamily="18" charset="0"/>
                <a:cs typeface="Times New Roman" panose="02020603050405020304" pitchFamily="18" charset="0"/>
              </a:rPr>
              <a:t>i </a:t>
            </a:r>
            <a:r>
              <a:rPr lang="en-US" altLang="en-US" sz="2576" b="1" dirty="0">
                <a:solidFill>
                  <a:prstClr val="black"/>
                </a:solidFill>
                <a:latin typeface="Times New Roman" panose="02020603050405020304" pitchFamily="18" charset="0"/>
                <a:cs typeface="Times New Roman" panose="02020603050405020304" pitchFamily="18" charset="0"/>
              </a:rPr>
              <a:t>+ </a:t>
            </a:r>
            <a:r>
              <a:rPr lang="en-US" altLang="en-US" sz="2576"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Φ</a:t>
            </a:r>
            <a:r>
              <a:rPr lang="en-US" altLang="en-US" sz="2576" b="1" dirty="0">
                <a:solidFill>
                  <a:prstClr val="black"/>
                </a:solidFill>
                <a:latin typeface="Times New Roman" panose="02020603050405020304" pitchFamily="18" charset="0"/>
                <a:cs typeface="Times New Roman" panose="02020603050405020304" pitchFamily="18" charset="0"/>
              </a:rPr>
              <a:t>(</a:t>
            </a:r>
            <a:r>
              <a:rPr lang="en-US" altLang="en-US" sz="2576"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D</a:t>
            </a:r>
            <a:r>
              <a:rPr lang="en-US" altLang="en-US" sz="2576" b="1" baseline="-14000" dirty="0">
                <a:solidFill>
                  <a:prstClr val="black"/>
                </a:solidFill>
                <a:latin typeface="Times New Roman" panose="02020603050405020304" pitchFamily="18" charset="0"/>
                <a:cs typeface="Times New Roman" panose="02020603050405020304" pitchFamily="18" charset="0"/>
              </a:rPr>
              <a:t>i</a:t>
            </a:r>
            <a:r>
              <a:rPr lang="en-US" altLang="en-US" sz="2576" b="1" dirty="0">
                <a:solidFill>
                  <a:prstClr val="black"/>
                </a:solidFill>
                <a:latin typeface="Times New Roman" panose="02020603050405020304" pitchFamily="18" charset="0"/>
                <a:cs typeface="Times New Roman" panose="02020603050405020304" pitchFamily="18" charset="0"/>
              </a:rPr>
              <a:t>) − </a:t>
            </a:r>
            <a:r>
              <a:rPr lang="en-US" altLang="en-US" sz="2576"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Φ</a:t>
            </a:r>
            <a:r>
              <a:rPr lang="en-US" altLang="en-US" sz="2576" b="1" dirty="0">
                <a:solidFill>
                  <a:prstClr val="black"/>
                </a:solidFill>
                <a:latin typeface="Times New Roman" panose="02020603050405020304" pitchFamily="18" charset="0"/>
                <a:cs typeface="Times New Roman" panose="02020603050405020304" pitchFamily="18" charset="0"/>
              </a:rPr>
              <a:t>(</a:t>
            </a:r>
            <a:r>
              <a:rPr lang="en-US" altLang="en-US" sz="2576"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D</a:t>
            </a:r>
            <a:r>
              <a:rPr lang="en-US" altLang="en-US" sz="2576" b="1" baseline="-14000" dirty="0">
                <a:solidFill>
                  <a:prstClr val="black"/>
                </a:solidFill>
                <a:latin typeface="Times New Roman" panose="02020603050405020304" pitchFamily="18" charset="0"/>
                <a:cs typeface="Times New Roman" panose="02020603050405020304" pitchFamily="18" charset="0"/>
              </a:rPr>
              <a:t>i</a:t>
            </a:r>
            <a:r>
              <a:rPr lang="en-US" altLang="en-US" sz="2576" b="1" baseline="-14000"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−1</a:t>
            </a:r>
            <a:r>
              <a:rPr lang="en-US" altLang="en-US" sz="2576" b="1" dirty="0">
                <a:solidFill>
                  <a:prstClr val="black"/>
                </a:solidFill>
                <a:latin typeface="Times New Roman" panose="02020603050405020304" pitchFamily="18" charset="0"/>
                <a:cs typeface="Times New Roman" panose="02020603050405020304" pitchFamily="18" charset="0"/>
              </a:rPr>
              <a:t>).</a:t>
            </a:r>
          </a:p>
        </p:txBody>
      </p:sp>
    </p:spTree>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bject 2">
            <a:extLst>
              <a:ext uri="{FF2B5EF4-FFF2-40B4-BE49-F238E27FC236}">
                <a16:creationId xmlns:a16="http://schemas.microsoft.com/office/drawing/2014/main" id="{3FECB33E-4EBF-4317-9B85-B34503BD33D2}"/>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9EC68308-055E-40A7-912E-1EAF5F59E89C}"/>
              </a:ext>
            </a:extLst>
          </p:cNvPr>
          <p:cNvSpPr txBox="1">
            <a:spLocks noGrp="1"/>
          </p:cNvSpPr>
          <p:nvPr>
            <p:ph type="title"/>
          </p:nvPr>
        </p:nvSpPr>
        <p:spPr>
          <a:xfrm>
            <a:off x="195023" y="60160"/>
            <a:ext cx="8703629" cy="583237"/>
          </a:xfrm>
        </p:spPr>
        <p:txBody>
          <a:bodyPr vert="horz" wrap="square" lIns="0" tIns="33972" rIns="0" bIns="0" numCol="1" rtlCol="0" anchor="t" anchorCtr="0" compatLnSpc="1">
            <a:prstTxWarp prst="textNoShape">
              <a:avLst/>
            </a:prstTxWarp>
            <a:spAutoFit/>
          </a:bodyPr>
          <a:lstStyle/>
          <a:p>
            <a:pPr marL="25164" algn="l" eaLnBrk="1" fontAlgn="auto" hangingPunct="1">
              <a:spcBef>
                <a:spcPts val="267"/>
              </a:spcBef>
              <a:spcAft>
                <a:spcPts val="0"/>
              </a:spcAft>
              <a:defRPr/>
            </a:pPr>
            <a:r>
              <a:rPr spc="-30" dirty="0"/>
              <a:t>Potential</a:t>
            </a:r>
            <a:r>
              <a:rPr spc="-50" dirty="0"/>
              <a:t> </a:t>
            </a:r>
            <a:r>
              <a:rPr spc="-30" dirty="0"/>
              <a:t>Method</a:t>
            </a:r>
          </a:p>
        </p:txBody>
      </p:sp>
      <p:sp>
        <p:nvSpPr>
          <p:cNvPr id="5" name="object 5">
            <a:extLst>
              <a:ext uri="{FF2B5EF4-FFF2-40B4-BE49-F238E27FC236}">
                <a16:creationId xmlns:a16="http://schemas.microsoft.com/office/drawing/2014/main" id="{F0D178DD-05ED-4D14-BA1F-E3F188DF33B4}"/>
              </a:ext>
            </a:extLst>
          </p:cNvPr>
          <p:cNvSpPr txBox="1"/>
          <p:nvPr/>
        </p:nvSpPr>
        <p:spPr>
          <a:xfrm>
            <a:off x="195023" y="1073014"/>
            <a:ext cx="8703629" cy="676144"/>
          </a:xfrm>
          <a:prstGeom prst="rect">
            <a:avLst/>
          </a:prstGeom>
        </p:spPr>
        <p:txBody>
          <a:bodyPr wrap="square" lIns="0" tIns="13840" rIns="0" bIns="0">
            <a:spAutoFit/>
          </a:bodyPr>
          <a:lstStyle>
            <a:lvl1pPr marL="381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415202" indent="-339711" defTabSz="1811792" fontAlgn="base">
              <a:lnSpc>
                <a:spcPct val="103000"/>
              </a:lnSpc>
              <a:spcBef>
                <a:spcPts val="99"/>
              </a:spcBef>
              <a:spcAft>
                <a:spcPct val="0"/>
              </a:spcAft>
              <a:buFont typeface="Wingdings" panose="05000000000000000000" pitchFamily="2" charset="2"/>
              <a:buChar char="§"/>
            </a:pPr>
            <a:r>
              <a:rPr lang="en-US" altLang="en-US" sz="2180" dirty="0">
                <a:solidFill>
                  <a:prstClr val="black"/>
                </a:solidFill>
                <a:latin typeface="Tahoma" panose="020B0604030504040204" pitchFamily="34" charset="0"/>
                <a:cs typeface="Tahoma" panose="020B0604030504040204" pitchFamily="34" charset="0"/>
              </a:rPr>
              <a:t>Since </a:t>
            </a:r>
            <a:r>
              <a:rPr lang="en-US" altLang="en-US" sz="2180" dirty="0" err="1">
                <a:solidFill>
                  <a:prstClr val="black"/>
                </a:solidFill>
                <a:latin typeface="Times New Roman" panose="02020603050405020304" pitchFamily="18" charset="0"/>
                <a:cs typeface="Times New Roman" panose="02020603050405020304" pitchFamily="18" charset="0"/>
              </a:rPr>
              <a:t>Ĉ</a:t>
            </a:r>
            <a:r>
              <a:rPr lang="en-US" altLang="en-US" sz="2180" baseline="-25000" dirty="0" err="1">
                <a:solidFill>
                  <a:prstClr val="black"/>
                </a:solidFill>
                <a:latin typeface="Times New Roman" panose="02020603050405020304" pitchFamily="18" charset="0"/>
                <a:cs typeface="Times New Roman" panose="02020603050405020304" pitchFamily="18" charset="0"/>
              </a:rPr>
              <a:t>i</a:t>
            </a:r>
            <a:r>
              <a:rPr lang="en-US" altLang="en-US" sz="2180" baseline="-25000" dirty="0">
                <a:solidFill>
                  <a:prstClr val="black"/>
                </a:solidFill>
                <a:latin typeface="Times New Roman" panose="02020603050405020304" pitchFamily="18" charset="0"/>
                <a:cs typeface="Times New Roman" panose="02020603050405020304" pitchFamily="18" charset="0"/>
              </a:rPr>
              <a:t> </a:t>
            </a:r>
            <a:r>
              <a:rPr lang="en-US" altLang="en-US" sz="2180" dirty="0">
                <a:solidFill>
                  <a:prstClr val="black"/>
                </a:solidFill>
                <a:latin typeface="Lucida Sans Unicode" panose="020B0602030504020204" pitchFamily="34" charset="0"/>
                <a:cs typeface="Lucida Sans Unicode" panose="020B0602030504020204" pitchFamily="34" charset="0"/>
              </a:rPr>
              <a:t>= </a:t>
            </a:r>
            <a:r>
              <a:rPr lang="en-US" altLang="en-US" sz="2180" dirty="0">
                <a:solidFill>
                  <a:prstClr val="black"/>
                </a:solidFill>
                <a:latin typeface="Verdana" panose="020B0604030504040204" pitchFamily="34" charset="0"/>
                <a:ea typeface="Verdana" panose="020B0604030504040204" pitchFamily="34" charset="0"/>
                <a:cs typeface="Verdana" panose="020B0604030504040204" pitchFamily="34" charset="0"/>
              </a:rPr>
              <a:t>C</a:t>
            </a:r>
            <a:r>
              <a:rPr lang="en-US" altLang="en-US" sz="2378" baseline="-14000" dirty="0">
                <a:solidFill>
                  <a:prstClr val="black"/>
                </a:solidFill>
                <a:latin typeface="Times New Roman" panose="02020603050405020304" pitchFamily="18" charset="0"/>
                <a:cs typeface="Times New Roman" panose="02020603050405020304" pitchFamily="18" charset="0"/>
              </a:rPr>
              <a:t>i </a:t>
            </a:r>
            <a:r>
              <a:rPr lang="en-US" altLang="en-US" sz="2180" dirty="0">
                <a:solidFill>
                  <a:prstClr val="black"/>
                </a:solidFill>
                <a:latin typeface="Lucida Sans Unicode" panose="020B0602030504020204" pitchFamily="34" charset="0"/>
                <a:cs typeface="Lucida Sans Unicode" panose="020B0602030504020204" pitchFamily="34" charset="0"/>
              </a:rPr>
              <a:t>+ </a:t>
            </a:r>
            <a:r>
              <a:rPr lang="en-US" altLang="en-US" sz="2180" dirty="0">
                <a:solidFill>
                  <a:prstClr val="black"/>
                </a:solidFill>
                <a:latin typeface="Verdana" panose="020B0604030504040204" pitchFamily="34" charset="0"/>
                <a:ea typeface="Verdana" panose="020B0604030504040204" pitchFamily="34" charset="0"/>
                <a:cs typeface="Verdana" panose="020B0604030504040204" pitchFamily="34" charset="0"/>
              </a:rPr>
              <a:t>Φ</a:t>
            </a:r>
            <a:r>
              <a:rPr lang="en-US" altLang="en-US" sz="2180" dirty="0">
                <a:solidFill>
                  <a:prstClr val="black"/>
                </a:solidFill>
                <a:latin typeface="Lucida Sans Unicode" panose="020B0602030504020204" pitchFamily="34" charset="0"/>
                <a:cs typeface="Lucida Sans Unicode" panose="020B0602030504020204" pitchFamily="34" charset="0"/>
              </a:rPr>
              <a:t>(</a:t>
            </a:r>
            <a:r>
              <a:rPr lang="en-US" altLang="en-US" sz="2180" dirty="0">
                <a:solidFill>
                  <a:prstClr val="black"/>
                </a:solidFill>
                <a:latin typeface="Verdana" panose="020B0604030504040204" pitchFamily="34" charset="0"/>
                <a:ea typeface="Verdana" panose="020B0604030504040204" pitchFamily="34" charset="0"/>
                <a:cs typeface="Verdana" panose="020B0604030504040204" pitchFamily="34" charset="0"/>
              </a:rPr>
              <a:t>D</a:t>
            </a:r>
            <a:r>
              <a:rPr lang="en-US" altLang="en-US" sz="2378" baseline="-14000" dirty="0">
                <a:solidFill>
                  <a:prstClr val="black"/>
                </a:solidFill>
                <a:latin typeface="Times New Roman" panose="02020603050405020304" pitchFamily="18" charset="0"/>
                <a:cs typeface="Times New Roman" panose="02020603050405020304" pitchFamily="18" charset="0"/>
              </a:rPr>
              <a:t>i</a:t>
            </a:r>
            <a:r>
              <a:rPr lang="en-US" altLang="en-US" sz="2180" dirty="0">
                <a:solidFill>
                  <a:prstClr val="black"/>
                </a:solidFill>
                <a:latin typeface="Lucida Sans Unicode" panose="020B0602030504020204" pitchFamily="34" charset="0"/>
                <a:cs typeface="Lucida Sans Unicode" panose="020B0602030504020204" pitchFamily="34" charset="0"/>
              </a:rPr>
              <a:t>) − </a:t>
            </a:r>
            <a:r>
              <a:rPr lang="en-US" altLang="en-US" sz="2180" dirty="0">
                <a:solidFill>
                  <a:prstClr val="black"/>
                </a:solidFill>
                <a:latin typeface="Verdana" panose="020B0604030504040204" pitchFamily="34" charset="0"/>
                <a:ea typeface="Verdana" panose="020B0604030504040204" pitchFamily="34" charset="0"/>
                <a:cs typeface="Verdana" panose="020B0604030504040204" pitchFamily="34" charset="0"/>
              </a:rPr>
              <a:t>Φ</a:t>
            </a:r>
            <a:r>
              <a:rPr lang="en-US" altLang="en-US" sz="2180" dirty="0">
                <a:solidFill>
                  <a:prstClr val="black"/>
                </a:solidFill>
                <a:latin typeface="Lucida Sans Unicode" panose="020B0602030504020204" pitchFamily="34" charset="0"/>
                <a:cs typeface="Lucida Sans Unicode" panose="020B0602030504020204" pitchFamily="34" charset="0"/>
              </a:rPr>
              <a:t>(</a:t>
            </a:r>
            <a:r>
              <a:rPr lang="en-US" altLang="en-US" sz="2180" dirty="0">
                <a:solidFill>
                  <a:prstClr val="black"/>
                </a:solidFill>
                <a:latin typeface="Verdana" panose="020B0604030504040204" pitchFamily="34" charset="0"/>
                <a:ea typeface="Verdana" panose="020B0604030504040204" pitchFamily="34" charset="0"/>
                <a:cs typeface="Verdana" panose="020B0604030504040204" pitchFamily="34" charset="0"/>
              </a:rPr>
              <a:t>D</a:t>
            </a:r>
            <a:r>
              <a:rPr lang="en-US" altLang="en-US" sz="2378" baseline="-14000" dirty="0">
                <a:solidFill>
                  <a:prstClr val="black"/>
                </a:solidFill>
                <a:latin typeface="Times New Roman" panose="02020603050405020304" pitchFamily="18" charset="0"/>
                <a:cs typeface="Times New Roman" panose="02020603050405020304" pitchFamily="18" charset="0"/>
              </a:rPr>
              <a:t>i</a:t>
            </a:r>
            <a:r>
              <a:rPr lang="en-US" altLang="en-US" sz="2378" baseline="-14000" dirty="0">
                <a:solidFill>
                  <a:prstClr val="black"/>
                </a:solidFill>
                <a:latin typeface="Verdana" panose="020B0604030504040204" pitchFamily="34" charset="0"/>
                <a:ea typeface="Verdana" panose="020B0604030504040204" pitchFamily="34" charset="0"/>
                <a:cs typeface="Verdana" panose="020B0604030504040204" pitchFamily="34" charset="0"/>
              </a:rPr>
              <a:t>−1</a:t>
            </a:r>
            <a:r>
              <a:rPr lang="en-US" altLang="en-US" sz="2180" dirty="0">
                <a:solidFill>
                  <a:prstClr val="black"/>
                </a:solidFill>
                <a:latin typeface="Lucida Sans Unicode" panose="020B0602030504020204" pitchFamily="34" charset="0"/>
                <a:cs typeface="Lucida Sans Unicode" panose="020B0602030504020204" pitchFamily="34" charset="0"/>
              </a:rPr>
              <a:t>)</a:t>
            </a:r>
            <a:r>
              <a:rPr lang="en-US" altLang="en-US" sz="2180" dirty="0">
                <a:solidFill>
                  <a:prstClr val="black"/>
                </a:solidFill>
                <a:latin typeface="Tahoma" panose="020B0604030504040204" pitchFamily="34" charset="0"/>
                <a:cs typeface="Tahoma" panose="020B0604030504040204" pitchFamily="34" charset="0"/>
              </a:rPr>
              <a:t>, by adding them up over the  sequence, we get</a:t>
            </a:r>
          </a:p>
        </p:txBody>
      </p:sp>
      <p:sp>
        <p:nvSpPr>
          <p:cNvPr id="15" name="object 15">
            <a:extLst>
              <a:ext uri="{FF2B5EF4-FFF2-40B4-BE49-F238E27FC236}">
                <a16:creationId xmlns:a16="http://schemas.microsoft.com/office/drawing/2014/main" id="{9DCE76EB-7CA9-42A4-92E1-492C83E76A9F}"/>
              </a:ext>
            </a:extLst>
          </p:cNvPr>
          <p:cNvSpPr txBox="1"/>
          <p:nvPr/>
        </p:nvSpPr>
        <p:spPr>
          <a:xfrm>
            <a:off x="174808" y="3045460"/>
            <a:ext cx="5626194" cy="473960"/>
          </a:xfrm>
          <a:prstGeom prst="rect">
            <a:avLst/>
          </a:prstGeom>
        </p:spPr>
        <p:txBody>
          <a:bodyPr wrap="square" lIns="0" tIns="137144" rIns="0" bIns="0">
            <a:spAutoFit/>
          </a:bodyPr>
          <a:lstStyle/>
          <a:p>
            <a:pPr marL="364875" indent="-339711" defTabSz="1811792">
              <a:spcBef>
                <a:spcPts val="1189"/>
              </a:spcBef>
              <a:buFont typeface="Wingdings" panose="05000000000000000000" pitchFamily="2" charset="2"/>
              <a:buChar char="§"/>
              <a:defRPr/>
            </a:pPr>
            <a:r>
              <a:rPr sz="2180" spc="-59" dirty="0">
                <a:solidFill>
                  <a:prstClr val="black"/>
                </a:solidFill>
                <a:latin typeface="Tahoma"/>
                <a:cs typeface="Tahoma"/>
              </a:rPr>
              <a:t>Rewriting, </a:t>
            </a:r>
            <a:r>
              <a:rPr sz="2180" spc="-198" dirty="0">
                <a:solidFill>
                  <a:prstClr val="black"/>
                </a:solidFill>
                <a:latin typeface="Tahoma"/>
                <a:cs typeface="Tahoma"/>
              </a:rPr>
              <a:t>we </a:t>
            </a:r>
            <a:r>
              <a:rPr sz="2180" spc="-89" dirty="0">
                <a:solidFill>
                  <a:prstClr val="black"/>
                </a:solidFill>
                <a:latin typeface="Tahoma"/>
                <a:cs typeface="Tahoma"/>
              </a:rPr>
              <a:t>get </a:t>
            </a:r>
            <a:r>
              <a:rPr sz="2180" spc="-79" dirty="0">
                <a:solidFill>
                  <a:prstClr val="black"/>
                </a:solidFill>
                <a:latin typeface="Tahoma"/>
                <a:cs typeface="Tahoma"/>
              </a:rPr>
              <a:t>the </a:t>
            </a:r>
            <a:r>
              <a:rPr sz="2180" spc="-20" dirty="0">
                <a:solidFill>
                  <a:prstClr val="black"/>
                </a:solidFill>
                <a:latin typeface="Tahoma"/>
                <a:cs typeface="Tahoma"/>
              </a:rPr>
              <a:t>total </a:t>
            </a:r>
            <a:r>
              <a:rPr sz="2180" spc="-50" dirty="0">
                <a:solidFill>
                  <a:prstClr val="black"/>
                </a:solidFill>
                <a:latin typeface="Tahoma"/>
                <a:cs typeface="Tahoma"/>
              </a:rPr>
              <a:t>actual </a:t>
            </a:r>
            <a:r>
              <a:rPr sz="2180" spc="-69" dirty="0">
                <a:solidFill>
                  <a:prstClr val="black"/>
                </a:solidFill>
                <a:latin typeface="Tahoma"/>
                <a:cs typeface="Tahoma"/>
              </a:rPr>
              <a:t>cost</a:t>
            </a:r>
            <a:r>
              <a:rPr sz="2180" spc="198" dirty="0">
                <a:solidFill>
                  <a:prstClr val="black"/>
                </a:solidFill>
                <a:latin typeface="Tahoma"/>
                <a:cs typeface="Tahoma"/>
              </a:rPr>
              <a:t> </a:t>
            </a:r>
            <a:r>
              <a:rPr sz="2180" spc="-129" dirty="0">
                <a:solidFill>
                  <a:prstClr val="black"/>
                </a:solidFill>
                <a:latin typeface="Tahoma"/>
                <a:cs typeface="Tahoma"/>
              </a:rPr>
              <a:t>as</a:t>
            </a:r>
            <a:endParaRPr sz="2180" dirty="0">
              <a:solidFill>
                <a:prstClr val="black"/>
              </a:solidFill>
              <a:latin typeface="Tahoma"/>
              <a:cs typeface="Tahoma"/>
            </a:endParaRPr>
          </a:p>
        </p:txBody>
      </p:sp>
      <p:sp>
        <p:nvSpPr>
          <p:cNvPr id="23" name="object 23">
            <a:extLst>
              <a:ext uri="{FF2B5EF4-FFF2-40B4-BE49-F238E27FC236}">
                <a16:creationId xmlns:a16="http://schemas.microsoft.com/office/drawing/2014/main" id="{39647D60-67D8-424B-989E-70567EB0DC86}"/>
              </a:ext>
            </a:extLst>
          </p:cNvPr>
          <p:cNvSpPr txBox="1"/>
          <p:nvPr/>
        </p:nvSpPr>
        <p:spPr>
          <a:xfrm>
            <a:off x="183566" y="5039183"/>
            <a:ext cx="7094699" cy="484124"/>
          </a:xfrm>
          <a:prstGeom prst="rect">
            <a:avLst/>
          </a:prstGeom>
        </p:spPr>
        <p:txBody>
          <a:bodyPr wrap="square" lIns="0" tIns="147210" rIns="0" bIns="0">
            <a:spAutoFit/>
          </a:bodyPr>
          <a:lstStyle>
            <a:lvl1pPr>
              <a:tabLst>
                <a:tab pos="619125" algn="l"/>
              </a:tabLst>
              <a:defRPr>
                <a:solidFill>
                  <a:schemeClr val="tx1"/>
                </a:solidFill>
                <a:latin typeface="Calibri" panose="020F0502020204030204" pitchFamily="34" charset="0"/>
              </a:defRPr>
            </a:lvl1pPr>
            <a:lvl2pPr marL="742950" indent="-285750">
              <a:tabLst>
                <a:tab pos="619125" algn="l"/>
              </a:tabLst>
              <a:defRPr>
                <a:solidFill>
                  <a:schemeClr val="tx1"/>
                </a:solidFill>
                <a:latin typeface="Calibri" panose="020F0502020204030204" pitchFamily="34" charset="0"/>
              </a:defRPr>
            </a:lvl2pPr>
            <a:lvl3pPr marL="1143000" indent="-228600">
              <a:tabLst>
                <a:tab pos="619125" algn="l"/>
              </a:tabLst>
              <a:defRPr>
                <a:solidFill>
                  <a:schemeClr val="tx1"/>
                </a:solidFill>
                <a:latin typeface="Calibri" panose="020F0502020204030204" pitchFamily="34" charset="0"/>
              </a:defRPr>
            </a:lvl3pPr>
            <a:lvl4pPr marL="1600200" indent="-228600">
              <a:tabLst>
                <a:tab pos="619125" algn="l"/>
              </a:tabLst>
              <a:defRPr>
                <a:solidFill>
                  <a:schemeClr val="tx1"/>
                </a:solidFill>
                <a:latin typeface="Calibri" panose="020F0502020204030204" pitchFamily="34" charset="0"/>
              </a:defRPr>
            </a:lvl4pPr>
            <a:lvl5pPr marL="2057400" indent="-228600">
              <a:tabLst>
                <a:tab pos="619125" algn="l"/>
              </a:tabLst>
              <a:defRPr>
                <a:solidFill>
                  <a:schemeClr val="tx1"/>
                </a:solidFill>
                <a:latin typeface="Calibri" panose="020F0502020204030204" pitchFamily="34" charset="0"/>
              </a:defRPr>
            </a:lvl5pPr>
            <a:lvl6pPr marL="2514600" indent="-228600" fontAlgn="base">
              <a:spcBef>
                <a:spcPct val="0"/>
              </a:spcBef>
              <a:spcAft>
                <a:spcPct val="0"/>
              </a:spcAft>
              <a:tabLst>
                <a:tab pos="619125" algn="l"/>
              </a:tabLst>
              <a:defRPr>
                <a:solidFill>
                  <a:schemeClr val="tx1"/>
                </a:solidFill>
                <a:latin typeface="Calibri" panose="020F0502020204030204" pitchFamily="34" charset="0"/>
              </a:defRPr>
            </a:lvl6pPr>
            <a:lvl7pPr marL="2971800" indent="-228600" fontAlgn="base">
              <a:spcBef>
                <a:spcPct val="0"/>
              </a:spcBef>
              <a:spcAft>
                <a:spcPct val="0"/>
              </a:spcAft>
              <a:tabLst>
                <a:tab pos="619125" algn="l"/>
              </a:tabLst>
              <a:defRPr>
                <a:solidFill>
                  <a:schemeClr val="tx1"/>
                </a:solidFill>
                <a:latin typeface="Calibri" panose="020F0502020204030204" pitchFamily="34" charset="0"/>
              </a:defRPr>
            </a:lvl7pPr>
            <a:lvl8pPr marL="3429000" indent="-228600" fontAlgn="base">
              <a:spcBef>
                <a:spcPct val="0"/>
              </a:spcBef>
              <a:spcAft>
                <a:spcPct val="0"/>
              </a:spcAft>
              <a:tabLst>
                <a:tab pos="619125" algn="l"/>
              </a:tabLst>
              <a:defRPr>
                <a:solidFill>
                  <a:schemeClr val="tx1"/>
                </a:solidFill>
                <a:latin typeface="Calibri" panose="020F0502020204030204" pitchFamily="34" charset="0"/>
              </a:defRPr>
            </a:lvl8pPr>
            <a:lvl9pPr marL="3886200" indent="-228600" fontAlgn="base">
              <a:spcBef>
                <a:spcPct val="0"/>
              </a:spcBef>
              <a:spcAft>
                <a:spcPct val="0"/>
              </a:spcAft>
              <a:tabLst>
                <a:tab pos="619125" algn="l"/>
              </a:tabLst>
              <a:defRPr>
                <a:solidFill>
                  <a:schemeClr val="tx1"/>
                </a:solidFill>
                <a:latin typeface="Calibri" panose="020F0502020204030204" pitchFamily="34" charset="0"/>
              </a:defRPr>
            </a:lvl9pPr>
          </a:lstStyle>
          <a:p>
            <a:pPr marL="339711" indent="-339711" defTabSz="1811792" fontAlgn="base">
              <a:spcBef>
                <a:spcPts val="1314"/>
              </a:spcBef>
              <a:spcAft>
                <a:spcPct val="0"/>
              </a:spcAft>
              <a:buFont typeface="Wingdings" panose="05000000000000000000" pitchFamily="2" charset="2"/>
              <a:buChar char="§"/>
              <a:tabLst>
                <a:tab pos="1226734" algn="l"/>
              </a:tabLst>
            </a:pPr>
            <a:r>
              <a:rPr lang="en-US" altLang="en-US" sz="2180" dirty="0">
                <a:solidFill>
                  <a:prstClr val="black"/>
                </a:solidFill>
                <a:latin typeface="Tahoma" panose="020B0604030504040204" pitchFamily="34" charset="0"/>
                <a:cs typeface="Tahoma" panose="020B0604030504040204" pitchFamily="34" charset="0"/>
              </a:rPr>
              <a:t>Suppose </a:t>
            </a:r>
            <a:r>
              <a:rPr lang="en-US" altLang="en-US" sz="2180" dirty="0">
                <a:solidFill>
                  <a:prstClr val="black"/>
                </a:solidFill>
                <a:latin typeface="Verdana" panose="020B0604030504040204" pitchFamily="34" charset="0"/>
                <a:ea typeface="Verdana" panose="020B0604030504040204" pitchFamily="34" charset="0"/>
                <a:cs typeface="Verdana" panose="020B0604030504040204" pitchFamily="34" charset="0"/>
              </a:rPr>
              <a:t>Φ</a:t>
            </a:r>
            <a:r>
              <a:rPr lang="en-US" altLang="en-US" sz="2180" dirty="0">
                <a:solidFill>
                  <a:prstClr val="black"/>
                </a:solidFill>
                <a:latin typeface="Lucida Sans Unicode" panose="020B0602030504020204" pitchFamily="34" charset="0"/>
                <a:cs typeface="Lucida Sans Unicode" panose="020B0602030504020204" pitchFamily="34" charset="0"/>
              </a:rPr>
              <a:t>(</a:t>
            </a:r>
            <a:r>
              <a:rPr lang="en-US" altLang="en-US" sz="2180" dirty="0">
                <a:solidFill>
                  <a:prstClr val="black"/>
                </a:solidFill>
                <a:latin typeface="Verdana" panose="020B0604030504040204" pitchFamily="34" charset="0"/>
                <a:ea typeface="Verdana" panose="020B0604030504040204" pitchFamily="34" charset="0"/>
                <a:cs typeface="Verdana" panose="020B0604030504040204" pitchFamily="34" charset="0"/>
              </a:rPr>
              <a:t>D</a:t>
            </a:r>
            <a:r>
              <a:rPr lang="en-US" altLang="en-US" sz="2378" baseline="-14000" dirty="0">
                <a:solidFill>
                  <a:prstClr val="black"/>
                </a:solidFill>
                <a:latin typeface="Times New Roman" panose="02020603050405020304" pitchFamily="18" charset="0"/>
                <a:cs typeface="Times New Roman" panose="02020603050405020304" pitchFamily="18" charset="0"/>
              </a:rPr>
              <a:t>i</a:t>
            </a:r>
            <a:r>
              <a:rPr lang="en-US" altLang="en-US" sz="2180" dirty="0">
                <a:solidFill>
                  <a:prstClr val="black"/>
                </a:solidFill>
                <a:latin typeface="Lucida Sans Unicode" panose="020B0602030504020204" pitchFamily="34" charset="0"/>
                <a:cs typeface="Lucida Sans Unicode" panose="020B0602030504020204" pitchFamily="34" charset="0"/>
              </a:rPr>
              <a:t>) &gt; </a:t>
            </a:r>
            <a:r>
              <a:rPr lang="en-US" altLang="en-US" sz="2180" dirty="0">
                <a:solidFill>
                  <a:prstClr val="black"/>
                </a:solidFill>
                <a:latin typeface="Verdana" panose="020B0604030504040204" pitchFamily="34" charset="0"/>
                <a:ea typeface="Verdana" panose="020B0604030504040204" pitchFamily="34" charset="0"/>
                <a:cs typeface="Verdana" panose="020B0604030504040204" pitchFamily="34" charset="0"/>
              </a:rPr>
              <a:t>Φ</a:t>
            </a:r>
            <a:r>
              <a:rPr lang="en-US" altLang="en-US" sz="2180" dirty="0">
                <a:solidFill>
                  <a:prstClr val="black"/>
                </a:solidFill>
                <a:latin typeface="Lucida Sans Unicode" panose="020B0602030504020204" pitchFamily="34" charset="0"/>
                <a:cs typeface="Lucida Sans Unicode" panose="020B0602030504020204" pitchFamily="34" charset="0"/>
              </a:rPr>
              <a:t>(</a:t>
            </a:r>
            <a:r>
              <a:rPr lang="en-US" altLang="en-US" sz="2180" dirty="0">
                <a:solidFill>
                  <a:prstClr val="black"/>
                </a:solidFill>
                <a:latin typeface="Verdana" panose="020B0604030504040204" pitchFamily="34" charset="0"/>
                <a:ea typeface="Verdana" panose="020B0604030504040204" pitchFamily="34" charset="0"/>
                <a:cs typeface="Verdana" panose="020B0604030504040204" pitchFamily="34" charset="0"/>
              </a:rPr>
              <a:t>D</a:t>
            </a:r>
            <a:r>
              <a:rPr lang="en-US" altLang="en-US" sz="2378" baseline="-10000" dirty="0">
                <a:solidFill>
                  <a:prstClr val="black"/>
                </a:solidFill>
                <a:latin typeface="Verdana" panose="020B0604030504040204" pitchFamily="34" charset="0"/>
                <a:ea typeface="Verdana" panose="020B0604030504040204" pitchFamily="34" charset="0"/>
                <a:cs typeface="Verdana" panose="020B0604030504040204" pitchFamily="34" charset="0"/>
              </a:rPr>
              <a:t>0</a:t>
            </a:r>
            <a:r>
              <a:rPr lang="en-US" altLang="en-US" sz="2180" dirty="0">
                <a:solidFill>
                  <a:prstClr val="black"/>
                </a:solidFill>
                <a:latin typeface="Lucida Sans Unicode" panose="020B0602030504020204" pitchFamily="34" charset="0"/>
                <a:cs typeface="Lucida Sans Unicode" panose="020B0602030504020204" pitchFamily="34" charset="0"/>
              </a:rPr>
              <a:t>)</a:t>
            </a:r>
            <a:r>
              <a:rPr lang="en-US" altLang="en-US" sz="2180" dirty="0">
                <a:solidFill>
                  <a:prstClr val="black"/>
                </a:solidFill>
                <a:latin typeface="Tahoma" panose="020B0604030504040204" pitchFamily="34" charset="0"/>
                <a:cs typeface="Tahoma" panose="020B0604030504040204" pitchFamily="34" charset="0"/>
              </a:rPr>
              <a:t>, for all </a:t>
            </a:r>
            <a:r>
              <a:rPr lang="en-US" altLang="en-US" sz="2180" dirty="0" err="1">
                <a:solidFill>
                  <a:prstClr val="black"/>
                </a:solidFill>
                <a:latin typeface="Verdana" panose="020B0604030504040204" pitchFamily="34" charset="0"/>
                <a:ea typeface="Verdana" panose="020B0604030504040204" pitchFamily="34" charset="0"/>
                <a:cs typeface="Verdana" panose="020B0604030504040204" pitchFamily="34" charset="0"/>
              </a:rPr>
              <a:t>i</a:t>
            </a:r>
            <a:r>
              <a:rPr lang="en-US" altLang="en-US" sz="2180" dirty="0">
                <a:solidFill>
                  <a:prstClr val="black"/>
                </a:solidFill>
                <a:latin typeface="Tahoma" panose="020B0604030504040204" pitchFamily="34" charset="0"/>
                <a:cs typeface="Tahoma" panose="020B0604030504040204" pitchFamily="34" charset="0"/>
              </a:rPr>
              <a:t>, then</a:t>
            </a:r>
          </a:p>
        </p:txBody>
      </p:sp>
      <p:pic>
        <p:nvPicPr>
          <p:cNvPr id="4" name="Picture 3">
            <a:extLst>
              <a:ext uri="{FF2B5EF4-FFF2-40B4-BE49-F238E27FC236}">
                <a16:creationId xmlns:a16="http://schemas.microsoft.com/office/drawing/2014/main" id="{201428D0-22FA-46FA-A77A-F491B580C8E3}"/>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46403" y="5609195"/>
            <a:ext cx="2717721" cy="1086601"/>
          </a:xfrm>
          <a:prstGeom prst="rect">
            <a:avLst/>
          </a:prstGeom>
        </p:spPr>
      </p:pic>
      <p:pic>
        <p:nvPicPr>
          <p:cNvPr id="33" name="Picture 32">
            <a:extLst>
              <a:ext uri="{FF2B5EF4-FFF2-40B4-BE49-F238E27FC236}">
                <a16:creationId xmlns:a16="http://schemas.microsoft.com/office/drawing/2014/main" id="{F0AD067E-074D-425A-90BB-588B94F71F5C}"/>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295530" y="1747357"/>
            <a:ext cx="6137188" cy="1231055"/>
          </a:xfrm>
          <a:prstGeom prst="rect">
            <a:avLst/>
          </a:prstGeom>
        </p:spPr>
      </p:pic>
      <p:pic>
        <p:nvPicPr>
          <p:cNvPr id="34" name="Picture 33">
            <a:extLst>
              <a:ext uri="{FF2B5EF4-FFF2-40B4-BE49-F238E27FC236}">
                <a16:creationId xmlns:a16="http://schemas.microsoft.com/office/drawing/2014/main" id="{A3D8373A-CB03-4D7A-8352-56527AAC5838}"/>
              </a:ext>
            </a:extLst>
          </p:cNvPr>
          <p:cNvPicPr>
            <a:picLocks noChangeAspect="1"/>
          </p:cNvPicPr>
          <p:nvPr/>
        </p:nvPicPr>
        <p:blipFill rotWithShape="1">
          <a:blip r:embed="rId4" cstate="hqprint">
            <a:extLst>
              <a:ext uri="{28A0092B-C50C-407E-A947-70E740481C1C}">
                <a14:useLocalDpi xmlns:a14="http://schemas.microsoft.com/office/drawing/2010/main"/>
              </a:ext>
            </a:extLst>
          </a:blip>
          <a:srcRect/>
          <a:stretch/>
        </p:blipFill>
        <p:spPr>
          <a:xfrm>
            <a:off x="344432" y="3626101"/>
            <a:ext cx="7548701" cy="1327128"/>
          </a:xfrm>
          <a:prstGeom prst="rect">
            <a:avLst/>
          </a:prstGeom>
        </p:spPr>
      </p:pic>
    </p:spTree>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object 2">
            <a:extLst>
              <a:ext uri="{FF2B5EF4-FFF2-40B4-BE49-F238E27FC236}">
                <a16:creationId xmlns:a16="http://schemas.microsoft.com/office/drawing/2014/main" id="{B5056753-2884-479D-9DC7-499DFEA7BD9B}"/>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FA109269-A09A-4B8F-8794-3D1881E2A483}"/>
              </a:ext>
            </a:extLst>
          </p:cNvPr>
          <p:cNvSpPr txBox="1">
            <a:spLocks noGrp="1"/>
          </p:cNvSpPr>
          <p:nvPr>
            <p:ph type="title"/>
          </p:nvPr>
        </p:nvSpPr>
        <p:spPr>
          <a:xfrm>
            <a:off x="195022" y="119923"/>
            <a:ext cx="6943715" cy="583237"/>
          </a:xfrm>
        </p:spPr>
        <p:txBody>
          <a:bodyPr vert="horz" wrap="square" lIns="0" tIns="33972" rIns="0" bIns="0" numCol="1" rtlCol="0" anchor="t" anchorCtr="0" compatLnSpc="1">
            <a:prstTxWarp prst="textNoShape">
              <a:avLst/>
            </a:prstTxWarp>
            <a:spAutoFit/>
          </a:bodyPr>
          <a:lstStyle/>
          <a:p>
            <a:pPr marL="25164" algn="l" eaLnBrk="1" fontAlgn="auto" hangingPunct="1">
              <a:spcBef>
                <a:spcPts val="267"/>
              </a:spcBef>
              <a:spcAft>
                <a:spcPts val="0"/>
              </a:spcAft>
              <a:defRPr/>
            </a:pPr>
            <a:r>
              <a:rPr spc="-30" dirty="0"/>
              <a:t>Potential</a:t>
            </a:r>
            <a:r>
              <a:rPr spc="-50" dirty="0"/>
              <a:t> </a:t>
            </a:r>
            <a:r>
              <a:rPr spc="-30" dirty="0"/>
              <a:t>Method</a:t>
            </a:r>
          </a:p>
        </p:txBody>
      </p:sp>
      <p:sp>
        <p:nvSpPr>
          <p:cNvPr id="2" name="Text Placeholder 1">
            <a:extLst>
              <a:ext uri="{FF2B5EF4-FFF2-40B4-BE49-F238E27FC236}">
                <a16:creationId xmlns:a16="http://schemas.microsoft.com/office/drawing/2014/main" id="{E62329D9-3759-4B14-96A4-C28D43292B22}"/>
              </a:ext>
            </a:extLst>
          </p:cNvPr>
          <p:cNvSpPr>
            <a:spLocks noGrp="1"/>
          </p:cNvSpPr>
          <p:nvPr>
            <p:ph type="body" idx="1"/>
          </p:nvPr>
        </p:nvSpPr>
        <p:spPr>
          <a:xfrm>
            <a:off x="247073" y="1149289"/>
            <a:ext cx="8459554" cy="426912"/>
          </a:xfrm>
        </p:spPr>
        <p:txBody>
          <a:bodyPr/>
          <a:lstStyle/>
          <a:p>
            <a:pPr marL="566185" indent="-566185">
              <a:buFont typeface="Wingdings" panose="05000000000000000000" pitchFamily="2" charset="2"/>
              <a:buChar char="§"/>
            </a:pPr>
            <a:r>
              <a:rPr lang="en-CA" sz="2774" dirty="0"/>
              <a:t>Actual cost of operations is</a:t>
            </a:r>
            <a:endParaRPr lang="en-US" sz="2774" dirty="0"/>
          </a:p>
        </p:txBody>
      </p:sp>
      <p:sp>
        <p:nvSpPr>
          <p:cNvPr id="25" name="Text Placeholder 1">
            <a:extLst>
              <a:ext uri="{FF2B5EF4-FFF2-40B4-BE49-F238E27FC236}">
                <a16:creationId xmlns:a16="http://schemas.microsoft.com/office/drawing/2014/main" id="{54F45CFC-4689-4987-9F46-8A3322F64B50}"/>
              </a:ext>
            </a:extLst>
          </p:cNvPr>
          <p:cNvSpPr txBox="1">
            <a:spLocks/>
          </p:cNvSpPr>
          <p:nvPr/>
        </p:nvSpPr>
        <p:spPr bwMode="auto">
          <a:xfrm>
            <a:off x="247072" y="3730970"/>
            <a:ext cx="8765947" cy="2655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0" fontAlgn="base" hangingPunct="0">
              <a:spcBef>
                <a:spcPct val="20000"/>
              </a:spcBef>
              <a:spcAft>
                <a:spcPct val="0"/>
              </a:spcAft>
              <a:defRPr sz="1600" b="0" i="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20000"/>
              </a:spcBef>
              <a:spcAft>
                <a:spcPct val="0"/>
              </a:spcAft>
              <a:defRPr>
                <a:solidFill>
                  <a:schemeClr val="tx1"/>
                </a:solidFill>
                <a:latin typeface="+mn-lt"/>
                <a:ea typeface="+mn-ea"/>
                <a:cs typeface="+mn-cs"/>
              </a:defRPr>
            </a:lvl2pPr>
            <a:lvl3pPr marL="914400" algn="l" rtl="0" eaLnBrk="0" fontAlgn="base" hangingPunct="0">
              <a:spcBef>
                <a:spcPct val="20000"/>
              </a:spcBef>
              <a:spcAft>
                <a:spcPct val="0"/>
              </a:spcAft>
              <a:defRPr>
                <a:solidFill>
                  <a:schemeClr val="tx1"/>
                </a:solidFill>
                <a:latin typeface="+mn-lt"/>
                <a:ea typeface="+mn-ea"/>
                <a:cs typeface="+mn-cs"/>
              </a:defRPr>
            </a:lvl3pPr>
            <a:lvl4pPr marL="1371600" algn="l" rtl="0" eaLnBrk="0" fontAlgn="base" hangingPunct="0">
              <a:spcBef>
                <a:spcPct val="20000"/>
              </a:spcBef>
              <a:spcAft>
                <a:spcPct val="0"/>
              </a:spcAft>
              <a:defRPr>
                <a:solidFill>
                  <a:schemeClr val="tx1"/>
                </a:solidFill>
                <a:latin typeface="+mn-lt"/>
                <a:ea typeface="+mn-ea"/>
                <a:cs typeface="+mn-cs"/>
              </a:defRPr>
            </a:lvl4pPr>
            <a:lvl5pPr marL="1828800" algn="l" rtl="0" eaLnBrk="0" fontAlgn="base" hangingPunct="0">
              <a:spcBef>
                <a:spcPct val="20000"/>
              </a:spcBef>
              <a:spcAft>
                <a:spcPct val="0"/>
              </a:spcAft>
              <a:defRPr>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66185" indent="-566185" defTabSz="1811792">
              <a:lnSpc>
                <a:spcPct val="150000"/>
              </a:lnSpc>
              <a:buFont typeface="Wingdings" panose="05000000000000000000" pitchFamily="2" charset="2"/>
              <a:buChar char="§"/>
            </a:pPr>
            <a:r>
              <a:rPr lang="en-CA" sz="2774" kern="0" dirty="0">
                <a:solidFill>
                  <a:prstClr val="black"/>
                </a:solidFill>
              </a:rPr>
              <a:t>The last term is non-positive (Φ(Di)  ≥  Φ(D0)). </a:t>
            </a:r>
          </a:p>
          <a:p>
            <a:pPr marL="566185" indent="-566185" defTabSz="1811792">
              <a:lnSpc>
                <a:spcPct val="150000"/>
              </a:lnSpc>
              <a:buFont typeface="Wingdings" panose="05000000000000000000" pitchFamily="2" charset="2"/>
              <a:buChar char="§"/>
            </a:pPr>
            <a:r>
              <a:rPr lang="en-CA" sz="2774" kern="0" dirty="0">
                <a:solidFill>
                  <a:prstClr val="black"/>
                </a:solidFill>
              </a:rPr>
              <a:t>So, amortized cost is an upper bound on actual total cost. </a:t>
            </a:r>
          </a:p>
          <a:p>
            <a:pPr marL="566185" indent="-566185" defTabSz="1811792">
              <a:lnSpc>
                <a:spcPct val="150000"/>
              </a:lnSpc>
              <a:buFont typeface="Wingdings" panose="05000000000000000000" pitchFamily="2" charset="2"/>
              <a:buChar char="§"/>
            </a:pPr>
            <a:r>
              <a:rPr lang="en-CA" sz="2774" kern="0" dirty="0">
                <a:solidFill>
                  <a:prstClr val="black"/>
                </a:solidFill>
              </a:rPr>
              <a:t>The most creative part of the analysis is often the choice of Φ.</a:t>
            </a:r>
            <a:endParaRPr lang="en-US" sz="2774" kern="0" dirty="0">
              <a:solidFill>
                <a:prstClr val="black"/>
              </a:solidFill>
            </a:endParaRPr>
          </a:p>
        </p:txBody>
      </p:sp>
      <p:pic>
        <p:nvPicPr>
          <p:cNvPr id="13" name="Picture 12">
            <a:extLst>
              <a:ext uri="{FF2B5EF4-FFF2-40B4-BE49-F238E27FC236}">
                <a16:creationId xmlns:a16="http://schemas.microsoft.com/office/drawing/2014/main" id="{32C713D2-2010-4018-BF35-579482EDBAD7}"/>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722682" y="2107885"/>
            <a:ext cx="5888396" cy="1019146"/>
          </a:xfrm>
          <a:prstGeom prst="rect">
            <a:avLst/>
          </a:prstGeom>
        </p:spPr>
      </p:pic>
    </p:spTree>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object 2">
            <a:extLst>
              <a:ext uri="{FF2B5EF4-FFF2-40B4-BE49-F238E27FC236}">
                <a16:creationId xmlns:a16="http://schemas.microsoft.com/office/drawing/2014/main" id="{8BE6BAC6-D9BF-4DAD-A07A-F73AE2B4ADBC}"/>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7B847949-41C7-4909-96C5-41CE095EA069}"/>
              </a:ext>
            </a:extLst>
          </p:cNvPr>
          <p:cNvSpPr txBox="1">
            <a:spLocks noGrp="1"/>
          </p:cNvSpPr>
          <p:nvPr>
            <p:ph type="title"/>
          </p:nvPr>
        </p:nvSpPr>
        <p:spPr>
          <a:xfrm>
            <a:off x="40067" y="38139"/>
            <a:ext cx="9359467" cy="583237"/>
          </a:xfrm>
        </p:spPr>
        <p:txBody>
          <a:bodyPr vert="horz" wrap="square" lIns="0" tIns="33972" rIns="0" bIns="0" numCol="1" rtlCol="0" anchor="t" anchorCtr="0" compatLnSpc="1">
            <a:prstTxWarp prst="textNoShape">
              <a:avLst/>
            </a:prstTxWarp>
            <a:spAutoFit/>
          </a:bodyPr>
          <a:lstStyle/>
          <a:p>
            <a:pPr marL="25164" algn="l" eaLnBrk="1" fontAlgn="auto" hangingPunct="1">
              <a:spcBef>
                <a:spcPts val="267"/>
              </a:spcBef>
              <a:spcAft>
                <a:spcPts val="0"/>
              </a:spcAft>
              <a:defRPr/>
            </a:pPr>
            <a:r>
              <a:rPr spc="-30" dirty="0"/>
              <a:t>Potential Method </a:t>
            </a:r>
            <a:r>
              <a:rPr spc="-69" dirty="0"/>
              <a:t>Analysis </a:t>
            </a:r>
            <a:r>
              <a:rPr spc="-79" dirty="0"/>
              <a:t>of </a:t>
            </a:r>
            <a:r>
              <a:rPr spc="20" dirty="0"/>
              <a:t>MultiPop</a:t>
            </a:r>
            <a:r>
              <a:rPr spc="515" dirty="0"/>
              <a:t> </a:t>
            </a:r>
            <a:r>
              <a:rPr spc="-30" dirty="0"/>
              <a:t>Stack</a:t>
            </a:r>
          </a:p>
        </p:txBody>
      </p:sp>
      <p:sp>
        <p:nvSpPr>
          <p:cNvPr id="10" name="object 10">
            <a:extLst>
              <a:ext uri="{FF2B5EF4-FFF2-40B4-BE49-F238E27FC236}">
                <a16:creationId xmlns:a16="http://schemas.microsoft.com/office/drawing/2014/main" id="{9208CE0C-4597-4683-B8E8-207A364E8F01}"/>
              </a:ext>
            </a:extLst>
          </p:cNvPr>
          <p:cNvSpPr txBox="1"/>
          <p:nvPr/>
        </p:nvSpPr>
        <p:spPr>
          <a:xfrm>
            <a:off x="118480" y="770745"/>
            <a:ext cx="8892659" cy="6108446"/>
          </a:xfrm>
          <a:prstGeom prst="rect">
            <a:avLst/>
          </a:prstGeom>
        </p:spPr>
        <p:txBody>
          <a:bodyPr wrap="square" lIns="0" tIns="22648" rIns="0" bIns="0">
            <a:spAutoFit/>
          </a:bodyPr>
          <a:lstStyle>
            <a:lvl1pPr marL="114300">
              <a:tabLst>
                <a:tab pos="781050" algn="l"/>
              </a:tabLst>
              <a:defRPr>
                <a:solidFill>
                  <a:schemeClr val="tx1"/>
                </a:solidFill>
                <a:latin typeface="Calibri" panose="020F0502020204030204" pitchFamily="34" charset="0"/>
              </a:defRPr>
            </a:lvl1pPr>
            <a:lvl2pPr marL="742950" indent="-285750">
              <a:tabLst>
                <a:tab pos="781050" algn="l"/>
              </a:tabLst>
              <a:defRPr>
                <a:solidFill>
                  <a:schemeClr val="tx1"/>
                </a:solidFill>
                <a:latin typeface="Calibri" panose="020F0502020204030204" pitchFamily="34" charset="0"/>
              </a:defRPr>
            </a:lvl2pPr>
            <a:lvl3pPr marL="1143000" indent="-228600">
              <a:tabLst>
                <a:tab pos="781050" algn="l"/>
              </a:tabLst>
              <a:defRPr>
                <a:solidFill>
                  <a:schemeClr val="tx1"/>
                </a:solidFill>
                <a:latin typeface="Calibri" panose="020F0502020204030204" pitchFamily="34" charset="0"/>
              </a:defRPr>
            </a:lvl3pPr>
            <a:lvl4pPr marL="1600200" indent="-228600">
              <a:tabLst>
                <a:tab pos="781050" algn="l"/>
              </a:tabLst>
              <a:defRPr>
                <a:solidFill>
                  <a:schemeClr val="tx1"/>
                </a:solidFill>
                <a:latin typeface="Calibri" panose="020F0502020204030204" pitchFamily="34" charset="0"/>
              </a:defRPr>
            </a:lvl4pPr>
            <a:lvl5pPr marL="2057400" indent="-228600">
              <a:tabLst>
                <a:tab pos="781050" algn="l"/>
              </a:tabLst>
              <a:defRPr>
                <a:solidFill>
                  <a:schemeClr val="tx1"/>
                </a:solidFill>
                <a:latin typeface="Calibri" panose="020F0502020204030204" pitchFamily="34" charset="0"/>
              </a:defRPr>
            </a:lvl5pPr>
            <a:lvl6pPr marL="2514600" indent="-228600" fontAlgn="base">
              <a:spcBef>
                <a:spcPct val="0"/>
              </a:spcBef>
              <a:spcAft>
                <a:spcPct val="0"/>
              </a:spcAft>
              <a:tabLst>
                <a:tab pos="781050" algn="l"/>
              </a:tabLst>
              <a:defRPr>
                <a:solidFill>
                  <a:schemeClr val="tx1"/>
                </a:solidFill>
                <a:latin typeface="Calibri" panose="020F0502020204030204" pitchFamily="34" charset="0"/>
              </a:defRPr>
            </a:lvl6pPr>
            <a:lvl7pPr marL="2971800" indent="-228600" fontAlgn="base">
              <a:spcBef>
                <a:spcPct val="0"/>
              </a:spcBef>
              <a:spcAft>
                <a:spcPct val="0"/>
              </a:spcAft>
              <a:tabLst>
                <a:tab pos="781050" algn="l"/>
              </a:tabLst>
              <a:defRPr>
                <a:solidFill>
                  <a:schemeClr val="tx1"/>
                </a:solidFill>
                <a:latin typeface="Calibri" panose="020F0502020204030204" pitchFamily="34" charset="0"/>
              </a:defRPr>
            </a:lvl7pPr>
            <a:lvl8pPr marL="3429000" indent="-228600" fontAlgn="base">
              <a:spcBef>
                <a:spcPct val="0"/>
              </a:spcBef>
              <a:spcAft>
                <a:spcPct val="0"/>
              </a:spcAft>
              <a:tabLst>
                <a:tab pos="781050" algn="l"/>
              </a:tabLst>
              <a:defRPr>
                <a:solidFill>
                  <a:schemeClr val="tx1"/>
                </a:solidFill>
                <a:latin typeface="Calibri" panose="020F0502020204030204" pitchFamily="34" charset="0"/>
              </a:defRPr>
            </a:lvl8pPr>
            <a:lvl9pPr marL="3886200" indent="-228600" fontAlgn="base">
              <a:spcBef>
                <a:spcPct val="0"/>
              </a:spcBef>
              <a:spcAft>
                <a:spcPct val="0"/>
              </a:spcAft>
              <a:tabLst>
                <a:tab pos="781050" algn="l"/>
              </a:tabLst>
              <a:defRPr>
                <a:solidFill>
                  <a:schemeClr val="tx1"/>
                </a:solidFill>
                <a:latin typeface="Calibri" panose="020F0502020204030204" pitchFamily="34" charset="0"/>
              </a:defRPr>
            </a:lvl9pPr>
          </a:lstStyle>
          <a:p>
            <a:pPr marL="566185" indent="-339711" defTabSz="1811792" fontAlgn="base">
              <a:spcBef>
                <a:spcPts val="174"/>
              </a:spcBef>
              <a:spcAft>
                <a:spcPct val="0"/>
              </a:spcAft>
              <a:buFont typeface="Wingdings" panose="05000000000000000000" pitchFamily="2" charset="2"/>
              <a:buChar char="§"/>
              <a:tabLst>
                <a:tab pos="1547572" algn="l"/>
              </a:tabLst>
            </a:pPr>
            <a:r>
              <a:rPr lang="en-US" altLang="en-US" sz="2378" b="1" dirty="0">
                <a:solidFill>
                  <a:prstClr val="black"/>
                </a:solidFill>
                <a:latin typeface="Times New Roman" panose="02020603050405020304" pitchFamily="18" charset="0"/>
                <a:cs typeface="Times New Roman" panose="02020603050405020304" pitchFamily="18" charset="0"/>
              </a:rPr>
              <a:t>Let </a:t>
            </a:r>
            <a:r>
              <a:rPr lang="en-US" altLang="en-US" sz="2378" b="1" dirty="0">
                <a:solidFill>
                  <a:srgbClr val="FF0000"/>
                </a:solidFill>
                <a:latin typeface="Times New Roman" panose="02020603050405020304" pitchFamily="18" charset="0"/>
                <a:ea typeface="Verdana" panose="020B0604030504040204" pitchFamily="34" charset="0"/>
                <a:cs typeface="Times New Roman" panose="02020603050405020304" pitchFamily="18" charset="0"/>
              </a:rPr>
              <a:t>Φ </a:t>
            </a:r>
            <a:r>
              <a:rPr lang="en-US" altLang="en-US" sz="2378" b="1" dirty="0">
                <a:solidFill>
                  <a:srgbClr val="FF0000"/>
                </a:solidFill>
                <a:latin typeface="Times New Roman" panose="02020603050405020304" pitchFamily="18" charset="0"/>
                <a:cs typeface="Times New Roman" panose="02020603050405020304" pitchFamily="18" charset="0"/>
              </a:rPr>
              <a:t>= number of items on stack.</a:t>
            </a:r>
            <a:endParaRPr lang="en-US" altLang="en-US" sz="2378" b="1" dirty="0">
              <a:solidFill>
                <a:prstClr val="black"/>
              </a:solidFill>
              <a:latin typeface="Times New Roman" panose="02020603050405020304" pitchFamily="18" charset="0"/>
              <a:cs typeface="Times New Roman" panose="02020603050405020304" pitchFamily="18" charset="0"/>
            </a:endParaRPr>
          </a:p>
          <a:p>
            <a:pPr marL="566185" indent="-339711" defTabSz="1811792" fontAlgn="base">
              <a:lnSpc>
                <a:spcPct val="171000"/>
              </a:lnSpc>
              <a:spcBef>
                <a:spcPct val="0"/>
              </a:spcBef>
              <a:spcAft>
                <a:spcPct val="0"/>
              </a:spcAft>
              <a:buFont typeface="Wingdings" panose="05000000000000000000" pitchFamily="2" charset="2"/>
              <a:buChar char="§"/>
              <a:tabLst>
                <a:tab pos="1547572" algn="l"/>
              </a:tabLst>
            </a:pPr>
            <a:r>
              <a:rPr lang="en-US" altLang="en-US" sz="2378" b="1" dirty="0">
                <a:solidFill>
                  <a:prstClr val="black"/>
                </a:solidFill>
                <a:latin typeface="Times New Roman" panose="02020603050405020304" pitchFamily="18" charset="0"/>
                <a:cs typeface="Times New Roman" panose="02020603050405020304" pitchFamily="18" charset="0"/>
              </a:rPr>
              <a:t>Clearly, </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Φ</a:t>
            </a:r>
            <a:r>
              <a:rPr lang="en-US" altLang="en-US" sz="2378" b="1" dirty="0">
                <a:solidFill>
                  <a:prstClr val="black"/>
                </a:solidFill>
                <a:latin typeface="Times New Roman" panose="02020603050405020304" pitchFamily="18" charset="0"/>
                <a:cs typeface="Times New Roman" panose="02020603050405020304" pitchFamily="18" charset="0"/>
              </a:rPr>
              <a:t>(</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D</a:t>
            </a:r>
            <a:r>
              <a:rPr lang="en-US" altLang="en-US" sz="2378" b="1" baseline="-10000"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0</a:t>
            </a:r>
            <a:r>
              <a:rPr lang="en-US" altLang="en-US" sz="2378" b="1" dirty="0">
                <a:solidFill>
                  <a:prstClr val="black"/>
                </a:solidFill>
                <a:latin typeface="Times New Roman" panose="02020603050405020304" pitchFamily="18" charset="0"/>
                <a:cs typeface="Times New Roman" panose="02020603050405020304" pitchFamily="18" charset="0"/>
              </a:rPr>
              <a:t>) = 0, and </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Φ</a:t>
            </a:r>
            <a:r>
              <a:rPr lang="en-US" altLang="en-US" sz="2378" b="1" dirty="0">
                <a:solidFill>
                  <a:prstClr val="black"/>
                </a:solidFill>
                <a:latin typeface="Times New Roman" panose="02020603050405020304" pitchFamily="18" charset="0"/>
                <a:cs typeface="Times New Roman" panose="02020603050405020304" pitchFamily="18" charset="0"/>
              </a:rPr>
              <a:t>(</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D</a:t>
            </a:r>
            <a:r>
              <a:rPr lang="en-US" altLang="en-US" sz="2378" b="1" baseline="-14000" dirty="0">
                <a:solidFill>
                  <a:prstClr val="black"/>
                </a:solidFill>
                <a:latin typeface="Times New Roman" panose="02020603050405020304" pitchFamily="18" charset="0"/>
                <a:cs typeface="Times New Roman" panose="02020603050405020304" pitchFamily="18" charset="0"/>
              </a:rPr>
              <a:t>i</a:t>
            </a:r>
            <a:r>
              <a:rPr lang="en-US" altLang="en-US" sz="2378" b="1" dirty="0">
                <a:solidFill>
                  <a:prstClr val="black"/>
                </a:solidFill>
                <a:latin typeface="Times New Roman" panose="02020603050405020304" pitchFamily="18" charset="0"/>
                <a:cs typeface="Times New Roman" panose="02020603050405020304" pitchFamily="18" charset="0"/>
              </a:rPr>
              <a:t>) &gt; </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Φ</a:t>
            </a:r>
            <a:r>
              <a:rPr lang="en-US" altLang="en-US" sz="2378" b="1" dirty="0">
                <a:solidFill>
                  <a:prstClr val="black"/>
                </a:solidFill>
                <a:latin typeface="Times New Roman" panose="02020603050405020304" pitchFamily="18" charset="0"/>
                <a:cs typeface="Times New Roman" panose="02020603050405020304" pitchFamily="18" charset="0"/>
              </a:rPr>
              <a:t>(</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D</a:t>
            </a:r>
            <a:r>
              <a:rPr lang="en-US" altLang="en-US" sz="2378" b="1" baseline="-10000"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0</a:t>
            </a:r>
            <a:r>
              <a:rPr lang="en-US" altLang="en-US" sz="2378" b="1" dirty="0">
                <a:solidFill>
                  <a:prstClr val="black"/>
                </a:solidFill>
                <a:latin typeface="Times New Roman" panose="02020603050405020304" pitchFamily="18" charset="0"/>
                <a:cs typeface="Times New Roman" panose="02020603050405020304" pitchFamily="18" charset="0"/>
              </a:rPr>
              <a:t>) = 0.  </a:t>
            </a:r>
          </a:p>
          <a:p>
            <a:pPr marL="566185" indent="-339711" defTabSz="1811792" fontAlgn="base">
              <a:lnSpc>
                <a:spcPct val="171000"/>
              </a:lnSpc>
              <a:spcBef>
                <a:spcPct val="0"/>
              </a:spcBef>
              <a:spcAft>
                <a:spcPct val="0"/>
              </a:spcAft>
              <a:buFont typeface="Wingdings" panose="05000000000000000000" pitchFamily="2" charset="2"/>
              <a:buChar char="§"/>
              <a:tabLst>
                <a:tab pos="1547572" algn="l"/>
              </a:tabLst>
            </a:pPr>
            <a:r>
              <a:rPr lang="en-US" altLang="en-US" sz="2378" b="1" dirty="0">
                <a:solidFill>
                  <a:srgbClr val="0000FF"/>
                </a:solidFill>
                <a:latin typeface="Times New Roman" panose="02020603050405020304" pitchFamily="18" charset="0"/>
                <a:cs typeface="Times New Roman" panose="02020603050405020304" pitchFamily="18" charset="0"/>
              </a:rPr>
              <a:t>Amortized cost of Push:</a:t>
            </a:r>
            <a:endParaRPr lang="en-US" altLang="en-US" sz="2378" b="1" dirty="0">
              <a:solidFill>
                <a:prstClr val="black"/>
              </a:solidFill>
              <a:latin typeface="Times New Roman" panose="02020603050405020304" pitchFamily="18" charset="0"/>
              <a:cs typeface="Times New Roman" panose="02020603050405020304" pitchFamily="18" charset="0"/>
            </a:endParaRPr>
          </a:p>
          <a:p>
            <a:pPr marL="226474" defTabSz="1811792" fontAlgn="base">
              <a:spcBef>
                <a:spcPts val="99"/>
              </a:spcBef>
              <a:spcAft>
                <a:spcPct val="0"/>
              </a:spcAft>
              <a:tabLst>
                <a:tab pos="1547572" algn="l"/>
              </a:tabLst>
            </a:pPr>
            <a:endParaRPr lang="en-US" altLang="en-US" sz="2378" b="1" dirty="0">
              <a:solidFill>
                <a:prstClr val="black"/>
              </a:solidFill>
              <a:latin typeface="Times New Roman" panose="02020603050405020304" pitchFamily="18" charset="0"/>
              <a:cs typeface="Times New Roman" panose="02020603050405020304" pitchFamily="18" charset="0"/>
            </a:endParaRPr>
          </a:p>
          <a:p>
            <a:pPr marL="226474" algn="ctr" defTabSz="1811792" fontAlgn="base">
              <a:spcBef>
                <a:spcPct val="0"/>
              </a:spcBef>
              <a:spcAft>
                <a:spcPct val="0"/>
              </a:spcAft>
              <a:tabLst>
                <a:tab pos="1547572" algn="l"/>
              </a:tabLst>
            </a:pP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C</a:t>
            </a:r>
            <a:r>
              <a:rPr lang="en-US" altLang="en-US" sz="2378" b="1" baseline="-14000" dirty="0">
                <a:solidFill>
                  <a:prstClr val="black"/>
                </a:solidFill>
                <a:latin typeface="Times New Roman" panose="02020603050405020304" pitchFamily="18" charset="0"/>
                <a:cs typeface="Times New Roman" panose="02020603050405020304" pitchFamily="18" charset="0"/>
              </a:rPr>
              <a:t>i </a:t>
            </a:r>
            <a:r>
              <a:rPr lang="en-US" altLang="en-US" sz="2378" b="1" dirty="0">
                <a:solidFill>
                  <a:prstClr val="black"/>
                </a:solidFill>
                <a:latin typeface="Times New Roman" panose="02020603050405020304" pitchFamily="18" charset="0"/>
                <a:cs typeface="Times New Roman" panose="02020603050405020304" pitchFamily="18" charset="0"/>
              </a:rPr>
              <a:t>+ (</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Φ</a:t>
            </a:r>
            <a:r>
              <a:rPr lang="en-US" altLang="en-US" sz="2378" b="1" dirty="0">
                <a:solidFill>
                  <a:prstClr val="black"/>
                </a:solidFill>
                <a:latin typeface="Times New Roman" panose="02020603050405020304" pitchFamily="18" charset="0"/>
                <a:cs typeface="Times New Roman" panose="02020603050405020304" pitchFamily="18" charset="0"/>
              </a:rPr>
              <a:t>(</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D</a:t>
            </a:r>
            <a:r>
              <a:rPr lang="en-US" altLang="en-US" sz="2378" b="1" baseline="-14000" dirty="0">
                <a:solidFill>
                  <a:prstClr val="black"/>
                </a:solidFill>
                <a:latin typeface="Times New Roman" panose="02020603050405020304" pitchFamily="18" charset="0"/>
                <a:cs typeface="Times New Roman" panose="02020603050405020304" pitchFamily="18" charset="0"/>
              </a:rPr>
              <a:t>i</a:t>
            </a:r>
            <a:r>
              <a:rPr lang="en-US" altLang="en-US" sz="2378" b="1" dirty="0">
                <a:solidFill>
                  <a:prstClr val="black"/>
                </a:solidFill>
                <a:latin typeface="Times New Roman" panose="02020603050405020304" pitchFamily="18" charset="0"/>
                <a:cs typeface="Times New Roman" panose="02020603050405020304" pitchFamily="18" charset="0"/>
              </a:rPr>
              <a:t>) − </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Φ</a:t>
            </a:r>
            <a:r>
              <a:rPr lang="en-US" altLang="en-US" sz="2378" b="1" dirty="0">
                <a:solidFill>
                  <a:prstClr val="black"/>
                </a:solidFill>
                <a:latin typeface="Times New Roman" panose="02020603050405020304" pitchFamily="18" charset="0"/>
                <a:cs typeface="Times New Roman" panose="02020603050405020304" pitchFamily="18" charset="0"/>
              </a:rPr>
              <a:t>(</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D</a:t>
            </a:r>
            <a:r>
              <a:rPr lang="en-US" altLang="en-US" sz="2378" b="1" baseline="-14000" dirty="0">
                <a:solidFill>
                  <a:prstClr val="black"/>
                </a:solidFill>
                <a:latin typeface="Times New Roman" panose="02020603050405020304" pitchFamily="18" charset="0"/>
                <a:cs typeface="Times New Roman" panose="02020603050405020304" pitchFamily="18" charset="0"/>
              </a:rPr>
              <a:t>i</a:t>
            </a:r>
            <a:r>
              <a:rPr lang="en-US" altLang="en-US" sz="2378" b="1" baseline="-14000"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−1</a:t>
            </a:r>
            <a:r>
              <a:rPr lang="en-US" altLang="en-US" sz="2378" b="1" dirty="0">
                <a:solidFill>
                  <a:prstClr val="black"/>
                </a:solidFill>
                <a:latin typeface="Times New Roman" panose="02020603050405020304" pitchFamily="18" charset="0"/>
                <a:cs typeface="Times New Roman" panose="02020603050405020304" pitchFamily="18" charset="0"/>
              </a:rPr>
              <a:t>)) = 1 + 1 = 2</a:t>
            </a:r>
          </a:p>
          <a:p>
            <a:pPr marL="226474" defTabSz="1811792" fontAlgn="base">
              <a:spcBef>
                <a:spcPts val="75"/>
              </a:spcBef>
              <a:spcAft>
                <a:spcPct val="0"/>
              </a:spcAft>
              <a:tabLst>
                <a:tab pos="1547572" algn="l"/>
              </a:tabLst>
            </a:pPr>
            <a:endParaRPr lang="en-US" altLang="en-US" sz="2378" b="1" dirty="0">
              <a:solidFill>
                <a:prstClr val="black"/>
              </a:solidFill>
              <a:latin typeface="Times New Roman" panose="02020603050405020304" pitchFamily="18" charset="0"/>
              <a:cs typeface="Times New Roman" panose="02020603050405020304" pitchFamily="18" charset="0"/>
            </a:endParaRPr>
          </a:p>
          <a:p>
            <a:pPr marL="566185" indent="-339711" defTabSz="1811792" fontAlgn="base">
              <a:spcBef>
                <a:spcPct val="0"/>
              </a:spcBef>
              <a:spcAft>
                <a:spcPct val="0"/>
              </a:spcAft>
              <a:buFont typeface="Wingdings" panose="05000000000000000000" pitchFamily="2" charset="2"/>
              <a:buChar char="§"/>
              <a:tabLst>
                <a:tab pos="1547572" algn="l"/>
              </a:tabLst>
            </a:pPr>
            <a:r>
              <a:rPr lang="en-US" altLang="en-US" sz="2378" b="1" dirty="0">
                <a:solidFill>
                  <a:srgbClr val="0000FF"/>
                </a:solidFill>
                <a:latin typeface="Times New Roman" panose="02020603050405020304" pitchFamily="18" charset="0"/>
                <a:cs typeface="Times New Roman" panose="02020603050405020304" pitchFamily="18" charset="0"/>
              </a:rPr>
              <a:t>Amortized cost of Pop:</a:t>
            </a:r>
            <a:endParaRPr lang="en-US" altLang="en-US" sz="2378" b="1" dirty="0">
              <a:solidFill>
                <a:prstClr val="black"/>
              </a:solidFill>
              <a:latin typeface="Times New Roman" panose="02020603050405020304" pitchFamily="18" charset="0"/>
              <a:cs typeface="Times New Roman" panose="02020603050405020304" pitchFamily="18" charset="0"/>
            </a:endParaRPr>
          </a:p>
          <a:p>
            <a:pPr marL="226474" defTabSz="1811792" fontAlgn="base">
              <a:spcBef>
                <a:spcPts val="75"/>
              </a:spcBef>
              <a:spcAft>
                <a:spcPct val="0"/>
              </a:spcAft>
              <a:tabLst>
                <a:tab pos="1547572" algn="l"/>
              </a:tabLst>
            </a:pPr>
            <a:endParaRPr lang="en-US" altLang="en-US" sz="2378" b="1" dirty="0">
              <a:solidFill>
                <a:prstClr val="black"/>
              </a:solidFill>
              <a:latin typeface="Times New Roman" panose="02020603050405020304" pitchFamily="18" charset="0"/>
              <a:cs typeface="Times New Roman" panose="02020603050405020304" pitchFamily="18" charset="0"/>
            </a:endParaRPr>
          </a:p>
          <a:p>
            <a:pPr marL="226474" algn="ctr" defTabSz="1811792" fontAlgn="base">
              <a:spcBef>
                <a:spcPct val="0"/>
              </a:spcBef>
              <a:spcAft>
                <a:spcPct val="0"/>
              </a:spcAft>
              <a:tabLst>
                <a:tab pos="1547572" algn="l"/>
              </a:tabLst>
            </a:pP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C</a:t>
            </a:r>
            <a:r>
              <a:rPr lang="en-US" altLang="en-US" sz="2378" b="1" baseline="-14000" dirty="0">
                <a:solidFill>
                  <a:prstClr val="black"/>
                </a:solidFill>
                <a:latin typeface="Times New Roman" panose="02020603050405020304" pitchFamily="18" charset="0"/>
                <a:cs typeface="Times New Roman" panose="02020603050405020304" pitchFamily="18" charset="0"/>
              </a:rPr>
              <a:t>i </a:t>
            </a:r>
            <a:r>
              <a:rPr lang="en-US" altLang="en-US" sz="2378" b="1" dirty="0">
                <a:solidFill>
                  <a:prstClr val="black"/>
                </a:solidFill>
                <a:latin typeface="Times New Roman" panose="02020603050405020304" pitchFamily="18" charset="0"/>
                <a:cs typeface="Times New Roman" panose="02020603050405020304" pitchFamily="18" charset="0"/>
              </a:rPr>
              <a:t>+ (</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Φ</a:t>
            </a:r>
            <a:r>
              <a:rPr lang="en-US" altLang="en-US" sz="2378" b="1" dirty="0">
                <a:solidFill>
                  <a:prstClr val="black"/>
                </a:solidFill>
                <a:latin typeface="Times New Roman" panose="02020603050405020304" pitchFamily="18" charset="0"/>
                <a:cs typeface="Times New Roman" panose="02020603050405020304" pitchFamily="18" charset="0"/>
              </a:rPr>
              <a:t>(</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D</a:t>
            </a:r>
            <a:r>
              <a:rPr lang="en-US" altLang="en-US" sz="2378" b="1" baseline="-14000" dirty="0">
                <a:solidFill>
                  <a:prstClr val="black"/>
                </a:solidFill>
                <a:latin typeface="Times New Roman" panose="02020603050405020304" pitchFamily="18" charset="0"/>
                <a:cs typeface="Times New Roman" panose="02020603050405020304" pitchFamily="18" charset="0"/>
              </a:rPr>
              <a:t>i</a:t>
            </a:r>
            <a:r>
              <a:rPr lang="en-US" altLang="en-US" sz="2378" b="1" dirty="0">
                <a:solidFill>
                  <a:prstClr val="black"/>
                </a:solidFill>
                <a:latin typeface="Times New Roman" panose="02020603050405020304" pitchFamily="18" charset="0"/>
                <a:cs typeface="Times New Roman" panose="02020603050405020304" pitchFamily="18" charset="0"/>
              </a:rPr>
              <a:t>) − </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Φ</a:t>
            </a:r>
            <a:r>
              <a:rPr lang="en-US" altLang="en-US" sz="2378" b="1" dirty="0">
                <a:solidFill>
                  <a:prstClr val="black"/>
                </a:solidFill>
                <a:latin typeface="Times New Roman" panose="02020603050405020304" pitchFamily="18" charset="0"/>
                <a:cs typeface="Times New Roman" panose="02020603050405020304" pitchFamily="18" charset="0"/>
              </a:rPr>
              <a:t>(</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D</a:t>
            </a:r>
            <a:r>
              <a:rPr lang="en-US" altLang="en-US" sz="2378" b="1" baseline="-14000" dirty="0">
                <a:solidFill>
                  <a:prstClr val="black"/>
                </a:solidFill>
                <a:latin typeface="Times New Roman" panose="02020603050405020304" pitchFamily="18" charset="0"/>
                <a:cs typeface="Times New Roman" panose="02020603050405020304" pitchFamily="18" charset="0"/>
              </a:rPr>
              <a:t>i</a:t>
            </a:r>
            <a:r>
              <a:rPr lang="en-US" altLang="en-US" sz="2378" b="1" baseline="-14000"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−1</a:t>
            </a:r>
            <a:r>
              <a:rPr lang="en-US" altLang="en-US" sz="2378" b="1" dirty="0">
                <a:solidFill>
                  <a:prstClr val="black"/>
                </a:solidFill>
                <a:latin typeface="Times New Roman" panose="02020603050405020304" pitchFamily="18" charset="0"/>
                <a:cs typeface="Times New Roman" panose="02020603050405020304" pitchFamily="18" charset="0"/>
              </a:rPr>
              <a:t>)) = 1 − 1 = 0</a:t>
            </a:r>
          </a:p>
          <a:p>
            <a:pPr marL="226474" defTabSz="1811792" fontAlgn="base">
              <a:spcBef>
                <a:spcPts val="75"/>
              </a:spcBef>
              <a:spcAft>
                <a:spcPct val="0"/>
              </a:spcAft>
              <a:tabLst>
                <a:tab pos="1547572" algn="l"/>
              </a:tabLst>
            </a:pPr>
            <a:endParaRPr lang="en-US" altLang="en-US" sz="2378" b="1" dirty="0">
              <a:solidFill>
                <a:prstClr val="black"/>
              </a:solidFill>
              <a:latin typeface="Times New Roman" panose="02020603050405020304" pitchFamily="18" charset="0"/>
              <a:cs typeface="Times New Roman" panose="02020603050405020304" pitchFamily="18" charset="0"/>
            </a:endParaRPr>
          </a:p>
          <a:p>
            <a:pPr marL="566185" indent="-339711" defTabSz="1811792" fontAlgn="base">
              <a:spcBef>
                <a:spcPct val="0"/>
              </a:spcBef>
              <a:spcAft>
                <a:spcPct val="0"/>
              </a:spcAft>
              <a:buFont typeface="Wingdings" panose="05000000000000000000" pitchFamily="2" charset="2"/>
              <a:buChar char="§"/>
              <a:tabLst>
                <a:tab pos="1547572" algn="l"/>
              </a:tabLst>
            </a:pPr>
            <a:r>
              <a:rPr lang="en-US" altLang="en-US" sz="2378" b="1" dirty="0">
                <a:solidFill>
                  <a:srgbClr val="0000FF"/>
                </a:solidFill>
                <a:latin typeface="Times New Roman" panose="02020603050405020304" pitchFamily="18" charset="0"/>
                <a:cs typeface="Times New Roman" panose="02020603050405020304" pitchFamily="18" charset="0"/>
              </a:rPr>
              <a:t>Amortized cost of </a:t>
            </a:r>
            <a:r>
              <a:rPr lang="en-US" altLang="en-US" sz="2378" b="1" dirty="0" err="1">
                <a:solidFill>
                  <a:srgbClr val="0000FF"/>
                </a:solidFill>
                <a:latin typeface="Times New Roman" panose="02020603050405020304" pitchFamily="18" charset="0"/>
                <a:cs typeface="Times New Roman" panose="02020603050405020304" pitchFamily="18" charset="0"/>
              </a:rPr>
              <a:t>MultiPop</a:t>
            </a:r>
            <a:r>
              <a:rPr lang="en-US" altLang="en-US" sz="2378" b="1" dirty="0">
                <a:solidFill>
                  <a:srgbClr val="0000FF"/>
                </a:solidFill>
                <a:latin typeface="Times New Roman" panose="02020603050405020304" pitchFamily="18" charset="0"/>
                <a:cs typeface="Times New Roman" panose="02020603050405020304" pitchFamily="18" charset="0"/>
              </a:rPr>
              <a:t> (</a:t>
            </a:r>
            <a:r>
              <a:rPr lang="en-US" altLang="en-US" sz="2378" b="1" dirty="0">
                <a:solidFill>
                  <a:srgbClr val="0000FF"/>
                </a:solidFill>
                <a:latin typeface="Times New Roman" panose="02020603050405020304" pitchFamily="18" charset="0"/>
                <a:ea typeface="Verdana" panose="020B0604030504040204" pitchFamily="34" charset="0"/>
                <a:cs typeface="Times New Roman" panose="02020603050405020304" pitchFamily="18" charset="0"/>
              </a:rPr>
              <a:t>S</a:t>
            </a:r>
            <a:r>
              <a:rPr lang="en-US" altLang="en-US" sz="2378" b="1" dirty="0">
                <a:solidFill>
                  <a:srgbClr val="0000FF"/>
                </a:solidFill>
                <a:latin typeface="Times New Roman" panose="02020603050405020304" pitchFamily="18" charset="0"/>
                <a:cs typeface="Times New Roman" panose="02020603050405020304" pitchFamily="18" charset="0"/>
              </a:rPr>
              <a:t>, </a:t>
            </a:r>
            <a:r>
              <a:rPr lang="en-US" altLang="en-US" sz="2378" b="1" dirty="0">
                <a:solidFill>
                  <a:srgbClr val="0000FF"/>
                </a:solidFill>
                <a:latin typeface="Times New Roman" panose="02020603050405020304" pitchFamily="18" charset="0"/>
                <a:ea typeface="Verdana" panose="020B0604030504040204" pitchFamily="34" charset="0"/>
                <a:cs typeface="Times New Roman" panose="02020603050405020304" pitchFamily="18" charset="0"/>
              </a:rPr>
              <a:t>k</a:t>
            </a:r>
            <a:r>
              <a:rPr lang="en-US" altLang="en-US" sz="2378" b="1" dirty="0">
                <a:solidFill>
                  <a:srgbClr val="0000FF"/>
                </a:solidFill>
                <a:latin typeface="Times New Roman" panose="02020603050405020304" pitchFamily="18" charset="0"/>
                <a:cs typeface="Times New Roman" panose="02020603050405020304" pitchFamily="18" charset="0"/>
              </a:rPr>
              <a:t>):</a:t>
            </a:r>
            <a:endParaRPr lang="en-US" altLang="en-US" sz="2378" b="1" dirty="0">
              <a:solidFill>
                <a:prstClr val="black"/>
              </a:solidFill>
              <a:latin typeface="Times New Roman" panose="02020603050405020304" pitchFamily="18" charset="0"/>
              <a:cs typeface="Times New Roman" panose="02020603050405020304" pitchFamily="18" charset="0"/>
            </a:endParaRPr>
          </a:p>
          <a:p>
            <a:pPr marL="226474" defTabSz="1811792" fontAlgn="base">
              <a:spcBef>
                <a:spcPts val="99"/>
              </a:spcBef>
              <a:spcAft>
                <a:spcPct val="0"/>
              </a:spcAft>
              <a:tabLst>
                <a:tab pos="1547572" algn="l"/>
              </a:tabLst>
            </a:pPr>
            <a:endParaRPr lang="en-US" altLang="en-US" sz="2378" b="1" dirty="0">
              <a:solidFill>
                <a:prstClr val="black"/>
              </a:solidFill>
              <a:latin typeface="Times New Roman" panose="02020603050405020304" pitchFamily="18" charset="0"/>
              <a:cs typeface="Times New Roman" panose="02020603050405020304" pitchFamily="18" charset="0"/>
            </a:endParaRPr>
          </a:p>
          <a:p>
            <a:pPr marL="226474" algn="ctr" defTabSz="1811792" fontAlgn="base">
              <a:spcBef>
                <a:spcPct val="0"/>
              </a:spcBef>
              <a:spcAft>
                <a:spcPct val="0"/>
              </a:spcAft>
              <a:tabLst>
                <a:tab pos="1547572" algn="l"/>
              </a:tabLst>
            </a:pP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C</a:t>
            </a:r>
            <a:r>
              <a:rPr lang="en-US" altLang="en-US" sz="2378" b="1" baseline="-14000" dirty="0">
                <a:solidFill>
                  <a:prstClr val="black"/>
                </a:solidFill>
                <a:latin typeface="Times New Roman" panose="02020603050405020304" pitchFamily="18" charset="0"/>
                <a:cs typeface="Times New Roman" panose="02020603050405020304" pitchFamily="18" charset="0"/>
              </a:rPr>
              <a:t>i </a:t>
            </a:r>
            <a:r>
              <a:rPr lang="en-US" altLang="en-US" sz="2378" b="1" dirty="0">
                <a:solidFill>
                  <a:prstClr val="black"/>
                </a:solidFill>
                <a:latin typeface="Times New Roman" panose="02020603050405020304" pitchFamily="18" charset="0"/>
                <a:cs typeface="Times New Roman" panose="02020603050405020304" pitchFamily="18" charset="0"/>
              </a:rPr>
              <a:t>+ (</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Φ</a:t>
            </a:r>
            <a:r>
              <a:rPr lang="en-US" altLang="en-US" sz="2378" b="1" dirty="0">
                <a:solidFill>
                  <a:prstClr val="black"/>
                </a:solidFill>
                <a:latin typeface="Times New Roman" panose="02020603050405020304" pitchFamily="18" charset="0"/>
                <a:cs typeface="Times New Roman" panose="02020603050405020304" pitchFamily="18" charset="0"/>
              </a:rPr>
              <a:t>(</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D</a:t>
            </a:r>
            <a:r>
              <a:rPr lang="en-US" altLang="en-US" sz="2378" b="1" baseline="-14000" dirty="0">
                <a:solidFill>
                  <a:prstClr val="black"/>
                </a:solidFill>
                <a:latin typeface="Times New Roman" panose="02020603050405020304" pitchFamily="18" charset="0"/>
                <a:cs typeface="Times New Roman" panose="02020603050405020304" pitchFamily="18" charset="0"/>
              </a:rPr>
              <a:t>i</a:t>
            </a:r>
            <a:r>
              <a:rPr lang="en-US" altLang="en-US" sz="2378" b="1" dirty="0">
                <a:solidFill>
                  <a:prstClr val="black"/>
                </a:solidFill>
                <a:latin typeface="Times New Roman" panose="02020603050405020304" pitchFamily="18" charset="0"/>
                <a:cs typeface="Times New Roman" panose="02020603050405020304" pitchFamily="18" charset="0"/>
              </a:rPr>
              <a:t>) − </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Φ</a:t>
            </a:r>
            <a:r>
              <a:rPr lang="en-US" altLang="en-US" sz="2378" b="1" dirty="0">
                <a:solidFill>
                  <a:prstClr val="black"/>
                </a:solidFill>
                <a:latin typeface="Times New Roman" panose="02020603050405020304" pitchFamily="18" charset="0"/>
                <a:cs typeface="Times New Roman" panose="02020603050405020304" pitchFamily="18" charset="0"/>
              </a:rPr>
              <a:t>(</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D</a:t>
            </a:r>
            <a:r>
              <a:rPr lang="en-US" altLang="en-US" sz="2378" b="1" baseline="-14000" dirty="0">
                <a:solidFill>
                  <a:prstClr val="black"/>
                </a:solidFill>
                <a:latin typeface="Times New Roman" panose="02020603050405020304" pitchFamily="18" charset="0"/>
                <a:cs typeface="Times New Roman" panose="02020603050405020304" pitchFamily="18" charset="0"/>
              </a:rPr>
              <a:t>i</a:t>
            </a:r>
            <a:r>
              <a:rPr lang="en-US" altLang="en-US" sz="2378" b="1" baseline="-14000"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−1</a:t>
            </a:r>
            <a:r>
              <a:rPr lang="en-US" altLang="en-US" sz="2378" b="1" dirty="0">
                <a:solidFill>
                  <a:prstClr val="black"/>
                </a:solidFill>
                <a:latin typeface="Times New Roman" panose="02020603050405020304" pitchFamily="18" charset="0"/>
                <a:cs typeface="Times New Roman" panose="02020603050405020304" pitchFamily="18" charset="0"/>
              </a:rPr>
              <a:t>)) = min(</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s</a:t>
            </a:r>
            <a:r>
              <a:rPr lang="en-US" altLang="en-US" sz="2378" b="1" dirty="0">
                <a:solidFill>
                  <a:prstClr val="black"/>
                </a:solidFill>
                <a:latin typeface="Times New Roman" panose="02020603050405020304" pitchFamily="18" charset="0"/>
                <a:cs typeface="Times New Roman" panose="02020603050405020304" pitchFamily="18" charset="0"/>
              </a:rPr>
              <a:t>, </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k</a:t>
            </a:r>
            <a:r>
              <a:rPr lang="en-US" altLang="en-US" sz="2378" b="1" dirty="0">
                <a:solidFill>
                  <a:prstClr val="black"/>
                </a:solidFill>
                <a:latin typeface="Times New Roman" panose="02020603050405020304" pitchFamily="18" charset="0"/>
                <a:cs typeface="Times New Roman" panose="02020603050405020304" pitchFamily="18" charset="0"/>
              </a:rPr>
              <a:t>) − min(</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s</a:t>
            </a:r>
            <a:r>
              <a:rPr lang="en-US" altLang="en-US" sz="2378" b="1" dirty="0">
                <a:solidFill>
                  <a:prstClr val="black"/>
                </a:solidFill>
                <a:latin typeface="Times New Roman" panose="02020603050405020304" pitchFamily="18" charset="0"/>
                <a:cs typeface="Times New Roman" panose="02020603050405020304" pitchFamily="18" charset="0"/>
              </a:rPr>
              <a:t>, </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k</a:t>
            </a:r>
            <a:r>
              <a:rPr lang="en-US" altLang="en-US" sz="2378" b="1" dirty="0">
                <a:solidFill>
                  <a:prstClr val="black"/>
                </a:solidFill>
                <a:latin typeface="Times New Roman" panose="02020603050405020304" pitchFamily="18" charset="0"/>
                <a:cs typeface="Times New Roman" panose="02020603050405020304" pitchFamily="18" charset="0"/>
              </a:rPr>
              <a:t>) = 0.</a:t>
            </a:r>
          </a:p>
          <a:p>
            <a:pPr marL="226474" defTabSz="1811792" fontAlgn="base">
              <a:spcBef>
                <a:spcPts val="99"/>
              </a:spcBef>
              <a:spcAft>
                <a:spcPct val="0"/>
              </a:spcAft>
              <a:tabLst>
                <a:tab pos="1547572" algn="l"/>
              </a:tabLst>
            </a:pPr>
            <a:endParaRPr lang="en-US" altLang="en-US" sz="2378" b="1" dirty="0">
              <a:solidFill>
                <a:prstClr val="black"/>
              </a:solidFill>
              <a:latin typeface="Times New Roman" panose="02020603050405020304" pitchFamily="18" charset="0"/>
              <a:cs typeface="Times New Roman" panose="02020603050405020304" pitchFamily="18" charset="0"/>
            </a:endParaRPr>
          </a:p>
          <a:p>
            <a:pPr marL="566185" indent="-339711" defTabSz="1811792" fontAlgn="base">
              <a:spcBef>
                <a:spcPct val="0"/>
              </a:spcBef>
              <a:spcAft>
                <a:spcPct val="0"/>
              </a:spcAft>
              <a:buFont typeface="Wingdings" panose="05000000000000000000" pitchFamily="2" charset="2"/>
              <a:buChar char="§"/>
              <a:tabLst>
                <a:tab pos="1547572" algn="l"/>
              </a:tabLst>
            </a:pPr>
            <a:r>
              <a:rPr lang="en-US" altLang="en-US" sz="2378" b="1" dirty="0">
                <a:solidFill>
                  <a:prstClr val="black"/>
                </a:solidFill>
                <a:latin typeface="Times New Roman" panose="02020603050405020304" pitchFamily="18" charset="0"/>
                <a:cs typeface="Times New Roman" panose="02020603050405020304" pitchFamily="18" charset="0"/>
              </a:rPr>
              <a:t>Thus, amortized cost per operation is </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O</a:t>
            </a:r>
            <a:r>
              <a:rPr lang="en-US" altLang="en-US" sz="2378" b="1" dirty="0">
                <a:solidFill>
                  <a:prstClr val="black"/>
                </a:solidFill>
                <a:latin typeface="Times New Roman" panose="02020603050405020304" pitchFamily="18" charset="0"/>
                <a:cs typeface="Times New Roman" panose="02020603050405020304" pitchFamily="18" charset="0"/>
              </a:rPr>
              <a:t>(1).</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object 2">
            <a:extLst>
              <a:ext uri="{FF2B5EF4-FFF2-40B4-BE49-F238E27FC236}">
                <a16:creationId xmlns:a16="http://schemas.microsoft.com/office/drawing/2014/main" id="{4C866569-9E9B-4FD7-8DAA-F94E8268F2D9}"/>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29BDCC90-08C0-49F3-928A-62C4693DB07C}"/>
              </a:ext>
            </a:extLst>
          </p:cNvPr>
          <p:cNvSpPr txBox="1">
            <a:spLocks noGrp="1"/>
          </p:cNvSpPr>
          <p:nvPr>
            <p:ph type="title"/>
          </p:nvPr>
        </p:nvSpPr>
        <p:spPr>
          <a:xfrm>
            <a:off x="195022" y="119923"/>
            <a:ext cx="8832594" cy="583237"/>
          </a:xfrm>
        </p:spPr>
        <p:txBody>
          <a:bodyPr vert="horz" wrap="square" lIns="0" tIns="33972" rIns="0" bIns="0" numCol="1" rtlCol="0" anchor="t" anchorCtr="0" compatLnSpc="1">
            <a:prstTxWarp prst="textNoShape">
              <a:avLst/>
            </a:prstTxWarp>
            <a:spAutoFit/>
          </a:bodyPr>
          <a:lstStyle/>
          <a:p>
            <a:pPr marL="25164" eaLnBrk="1" fontAlgn="auto" hangingPunct="1">
              <a:spcBef>
                <a:spcPts val="267"/>
              </a:spcBef>
              <a:spcAft>
                <a:spcPts val="0"/>
              </a:spcAft>
              <a:defRPr/>
            </a:pPr>
            <a:r>
              <a:rPr spc="-50" dirty="0"/>
              <a:t>Why </a:t>
            </a:r>
            <a:r>
              <a:rPr spc="-59" dirty="0"/>
              <a:t>Amortized</a:t>
            </a:r>
            <a:r>
              <a:rPr spc="119" dirty="0"/>
              <a:t> </a:t>
            </a:r>
            <a:r>
              <a:rPr spc="-59" dirty="0"/>
              <a:t>Analysis?</a:t>
            </a:r>
          </a:p>
        </p:txBody>
      </p:sp>
      <mc:AlternateContent xmlns:mc="http://schemas.openxmlformats.org/markup-compatibility/2006" xmlns:a14="http://schemas.microsoft.com/office/drawing/2010/main">
        <mc:Choice Requires="a14">
          <p:sp>
            <p:nvSpPr>
              <p:cNvPr id="6" name="object 6">
                <a:extLst>
                  <a:ext uri="{FF2B5EF4-FFF2-40B4-BE49-F238E27FC236}">
                    <a16:creationId xmlns:a16="http://schemas.microsoft.com/office/drawing/2014/main" id="{77EAAAF7-82A0-42CC-9D61-64055B1D11AA}"/>
                  </a:ext>
                </a:extLst>
              </p:cNvPr>
              <p:cNvSpPr txBox="1"/>
              <p:nvPr/>
            </p:nvSpPr>
            <p:spPr>
              <a:xfrm>
                <a:off x="333426" y="1069867"/>
                <a:ext cx="8474006" cy="3524488"/>
              </a:xfrm>
              <a:prstGeom prst="rect">
                <a:avLst/>
              </a:prstGeom>
            </p:spPr>
            <p:txBody>
              <a:bodyPr lIns="0" tIns="13840" rIns="0" bIns="0">
                <a:spAutoFit/>
              </a:bodyPr>
              <a:lstStyle>
                <a:lvl1pPr marL="184150" indent="-1714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364875" indent="-339711" defTabSz="1811792" fontAlgn="base">
                  <a:lnSpc>
                    <a:spcPct val="150000"/>
                  </a:lnSpc>
                  <a:spcBef>
                    <a:spcPts val="99"/>
                  </a:spcBef>
                  <a:spcAft>
                    <a:spcPct val="0"/>
                  </a:spcAft>
                  <a:buFont typeface="Wingdings" panose="05000000000000000000" pitchFamily="2" charset="2"/>
                  <a:buChar char="§"/>
                </a:pPr>
                <a:r>
                  <a:rPr lang="en-US" altLang="en-US" sz="2774" dirty="0">
                    <a:solidFill>
                      <a:srgbClr val="FF0000"/>
                    </a:solidFill>
                    <a:latin typeface="Times New Roman" panose="02020603050405020304" pitchFamily="18" charset="0"/>
                    <a:cs typeface="Times New Roman" panose="02020603050405020304" pitchFamily="18" charset="0"/>
                  </a:rPr>
                  <a:t>Amortized analysis</a:t>
                </a:r>
                <a:r>
                  <a:rPr lang="en-US" altLang="en-US" sz="2774" dirty="0">
                    <a:solidFill>
                      <a:prstClr val="black"/>
                    </a:solidFill>
                    <a:latin typeface="Times New Roman" panose="02020603050405020304" pitchFamily="18" charset="0"/>
                    <a:cs typeface="Times New Roman" panose="02020603050405020304" pitchFamily="18" charset="0"/>
                  </a:rPr>
                  <a:t>: </a:t>
                </a:r>
                <a:r>
                  <a:rPr lang="en-US" altLang="en-US" sz="2774" dirty="0">
                    <a:solidFill>
                      <a:srgbClr val="0000FF"/>
                    </a:solidFill>
                    <a:latin typeface="Times New Roman" panose="02020603050405020304" pitchFamily="18" charset="0"/>
                    <a:cs typeface="Times New Roman" panose="02020603050405020304" pitchFamily="18" charset="0"/>
                  </a:rPr>
                  <a:t>average runtime per operation over a worst-case  sequence of operations.</a:t>
                </a:r>
                <a:endParaRPr lang="en-US" altLang="en-US" sz="2774" dirty="0">
                  <a:solidFill>
                    <a:prstClr val="black"/>
                  </a:solidFill>
                  <a:latin typeface="Times New Roman" panose="02020603050405020304" pitchFamily="18" charset="0"/>
                  <a:cs typeface="Times New Roman" panose="02020603050405020304" pitchFamily="18" charset="0"/>
                </a:endParaRPr>
              </a:p>
              <a:p>
                <a:pPr marL="364875" indent="-339711" defTabSz="1811792" fontAlgn="base">
                  <a:lnSpc>
                    <a:spcPct val="150000"/>
                  </a:lnSpc>
                  <a:spcBef>
                    <a:spcPts val="670"/>
                  </a:spcBef>
                  <a:spcAft>
                    <a:spcPct val="0"/>
                  </a:spcAft>
                  <a:buFont typeface="Wingdings" panose="05000000000000000000" pitchFamily="2" charset="2"/>
                  <a:buChar char="§"/>
                </a:pPr>
                <a:r>
                  <a:rPr lang="en-US" altLang="en-US" sz="2774" dirty="0">
                    <a:solidFill>
                      <a:prstClr val="black"/>
                    </a:solidFill>
                    <a:latin typeface="Times New Roman" panose="02020603050405020304" pitchFamily="18" charset="0"/>
                    <a:cs typeface="Times New Roman" panose="02020603050405020304" pitchFamily="18" charset="0"/>
                  </a:rPr>
                  <a:t>If T(n) is total cost over a </a:t>
                </a:r>
                <a:r>
                  <a:rPr lang="en-US" altLang="en-US" sz="2774" dirty="0">
                    <a:solidFill>
                      <a:srgbClr val="0000FF"/>
                    </a:solidFill>
                    <a:latin typeface="Times New Roman" panose="02020603050405020304" pitchFamily="18" charset="0"/>
                    <a:cs typeface="Times New Roman" panose="02020603050405020304" pitchFamily="18" charset="0"/>
                  </a:rPr>
                  <a:t>worst-case </a:t>
                </a:r>
                <a:r>
                  <a:rPr lang="en-US" altLang="en-US" sz="2774" dirty="0">
                    <a:solidFill>
                      <a:prstClr val="black"/>
                    </a:solidFill>
                    <a:latin typeface="Times New Roman" panose="02020603050405020304" pitchFamily="18" charset="0"/>
                    <a:cs typeface="Times New Roman" panose="02020603050405020304" pitchFamily="18" charset="0"/>
                  </a:rPr>
                  <a:t>sequence of n operations, then </a:t>
                </a:r>
                <a:br>
                  <a:rPr lang="en-US" altLang="en-US" sz="2774" dirty="0">
                    <a:solidFill>
                      <a:prstClr val="black"/>
                    </a:solidFill>
                    <a:latin typeface="Times New Roman" panose="02020603050405020304" pitchFamily="18" charset="0"/>
                    <a:cs typeface="Times New Roman" panose="02020603050405020304" pitchFamily="18" charset="0"/>
                  </a:rPr>
                </a:br>
                <a:r>
                  <a:rPr lang="en-US" altLang="en-US" sz="2774" dirty="0">
                    <a:solidFill>
                      <a:prstClr val="black"/>
                    </a:solidFill>
                    <a:latin typeface="Times New Roman" panose="02020603050405020304" pitchFamily="18" charset="0"/>
                    <a:cs typeface="Times New Roman" panose="02020603050405020304" pitchFamily="18" charset="0"/>
                  </a:rPr>
                  <a:t>    </a:t>
                </a:r>
                <a:r>
                  <a:rPr lang="en-US" altLang="en-US" sz="2774" b="1" dirty="0">
                    <a:solidFill>
                      <a:srgbClr val="FF0000"/>
                    </a:solidFill>
                    <a:latin typeface="Times New Roman" panose="02020603050405020304" pitchFamily="18" charset="0"/>
                    <a:cs typeface="Times New Roman" panose="02020603050405020304" pitchFamily="18" charset="0"/>
                  </a:rPr>
                  <a:t>Amortized cost per operation </a:t>
                </a:r>
                <a14:m>
                  <m:oMath xmlns:m="http://schemas.openxmlformats.org/officeDocument/2006/math">
                    <m:r>
                      <a:rPr lang="en-CA" altLang="en-US" sz="2774" b="1" i="1">
                        <a:solidFill>
                          <a:srgbClr val="FF0000"/>
                        </a:solidFill>
                        <a:latin typeface="Cambria Math" panose="02040503050406030204" pitchFamily="18" charset="0"/>
                        <a:cs typeface="Times New Roman" panose="02020603050405020304" pitchFamily="18" charset="0"/>
                      </a:rPr>
                      <m:t>=</m:t>
                    </m:r>
                    <m:f>
                      <m:fPr>
                        <m:ctrlPr>
                          <a:rPr lang="en-CA" altLang="en-US" sz="2774" b="1" i="1">
                            <a:solidFill>
                              <a:srgbClr val="FF0000"/>
                            </a:solidFill>
                            <a:latin typeface="Cambria Math" panose="02040503050406030204" pitchFamily="18" charset="0"/>
                            <a:cs typeface="Times New Roman" panose="02020603050405020304" pitchFamily="18" charset="0"/>
                          </a:rPr>
                        </m:ctrlPr>
                      </m:fPr>
                      <m:num>
                        <m:r>
                          <a:rPr lang="en-US" altLang="en-US" sz="2774" b="1" i="1">
                            <a:solidFill>
                              <a:srgbClr val="FF0000"/>
                            </a:solidFill>
                            <a:latin typeface="Cambria Math" panose="02040503050406030204" pitchFamily="18" charset="0"/>
                            <a:cs typeface="Times New Roman" panose="02020603050405020304" pitchFamily="18" charset="0"/>
                          </a:rPr>
                          <m:t>𝑻</m:t>
                        </m:r>
                        <m:r>
                          <a:rPr lang="en-US" altLang="en-US" sz="2774" b="1" i="1">
                            <a:solidFill>
                              <a:srgbClr val="FF0000"/>
                            </a:solidFill>
                            <a:latin typeface="Cambria Math" panose="02040503050406030204" pitchFamily="18" charset="0"/>
                            <a:cs typeface="Times New Roman" panose="02020603050405020304" pitchFamily="18" charset="0"/>
                          </a:rPr>
                          <m:t>(</m:t>
                        </m:r>
                        <m:r>
                          <a:rPr lang="en-US" altLang="en-US" sz="2774" b="1" i="1">
                            <a:solidFill>
                              <a:srgbClr val="FF0000"/>
                            </a:solidFill>
                            <a:latin typeface="Cambria Math" panose="02040503050406030204" pitchFamily="18" charset="0"/>
                            <a:cs typeface="Times New Roman" panose="02020603050405020304" pitchFamily="18" charset="0"/>
                          </a:rPr>
                          <m:t>𝒏</m:t>
                        </m:r>
                        <m:r>
                          <a:rPr lang="en-US" altLang="en-US" sz="2774" b="1" i="1">
                            <a:solidFill>
                              <a:srgbClr val="FF0000"/>
                            </a:solidFill>
                            <a:latin typeface="Cambria Math" panose="02040503050406030204" pitchFamily="18" charset="0"/>
                            <a:cs typeface="Times New Roman" panose="02020603050405020304" pitchFamily="18" charset="0"/>
                          </a:rPr>
                          <m:t>)</m:t>
                        </m:r>
                      </m:num>
                      <m:den>
                        <m:r>
                          <a:rPr lang="en-US" altLang="en-US" sz="2774" b="1" i="1">
                            <a:solidFill>
                              <a:srgbClr val="FF0000"/>
                            </a:solidFill>
                            <a:latin typeface="Cambria Math" panose="02040503050406030204" pitchFamily="18" charset="0"/>
                            <a:cs typeface="Times New Roman" panose="02020603050405020304" pitchFamily="18" charset="0"/>
                          </a:rPr>
                          <m:t>𝒏</m:t>
                        </m:r>
                      </m:den>
                    </m:f>
                  </m:oMath>
                </a14:m>
                <a:endParaRPr lang="en-US" altLang="en-US" sz="2774" b="1"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6" name="object 6">
                <a:extLst>
                  <a:ext uri="{FF2B5EF4-FFF2-40B4-BE49-F238E27FC236}">
                    <a16:creationId xmlns:a16="http://schemas.microsoft.com/office/drawing/2014/main" id="{77EAAAF7-82A0-42CC-9D61-64055B1D11AA}"/>
                  </a:ext>
                </a:extLst>
              </p:cNvPr>
              <p:cNvSpPr txBox="1">
                <a:spLocks noRot="1" noChangeAspect="1" noMove="1" noResize="1" noEditPoints="1" noAdjustHandles="1" noChangeArrowheads="1" noChangeShapeType="1" noTextEdit="1"/>
              </p:cNvSpPr>
              <p:nvPr/>
            </p:nvSpPr>
            <p:spPr>
              <a:xfrm>
                <a:off x="333426" y="1069867"/>
                <a:ext cx="8474006" cy="3524488"/>
              </a:xfrm>
              <a:prstGeom prst="rect">
                <a:avLst/>
              </a:prstGeom>
              <a:blipFill>
                <a:blip r:embed="rId2"/>
                <a:stretch>
                  <a:fillRect l="-2086" r="-3453" b="-2422"/>
                </a:stretch>
              </a:blipFill>
            </p:spPr>
            <p:txBody>
              <a:bodyPr/>
              <a:lstStyle/>
              <a:p>
                <a:r>
                  <a:rPr lang="en-US">
                    <a:noFill/>
                  </a:rPr>
                  <a:t> </a:t>
                </a:r>
              </a:p>
            </p:txBody>
          </p:sp>
        </mc:Fallback>
      </mc:AlternateContent>
      <p:sp>
        <p:nvSpPr>
          <p:cNvPr id="12" name="object 12">
            <a:extLst>
              <a:ext uri="{FF2B5EF4-FFF2-40B4-BE49-F238E27FC236}">
                <a16:creationId xmlns:a16="http://schemas.microsoft.com/office/drawing/2014/main" id="{2BFA8939-59AE-4996-A9BC-41CD8326FCD3}"/>
              </a:ext>
            </a:extLst>
          </p:cNvPr>
          <p:cNvSpPr txBox="1"/>
          <p:nvPr/>
        </p:nvSpPr>
        <p:spPr>
          <a:xfrm>
            <a:off x="380608" y="4746970"/>
            <a:ext cx="8618700" cy="1054123"/>
          </a:xfrm>
          <a:prstGeom prst="rect">
            <a:avLst/>
          </a:prstGeom>
        </p:spPr>
        <p:txBody>
          <a:bodyPr lIns="0" tIns="109462" rIns="0" bIns="0">
            <a:spAutoFit/>
          </a:bodyPr>
          <a:lstStyle/>
          <a:p>
            <a:pPr marL="591349" indent="-566185" defTabSz="1811792">
              <a:spcBef>
                <a:spcPts val="860"/>
              </a:spcBef>
              <a:buFont typeface="Wingdings" panose="05000000000000000000" pitchFamily="2" charset="2"/>
              <a:buChar char="§"/>
              <a:defRPr/>
            </a:pPr>
            <a:r>
              <a:rPr sz="2774" spc="-69" dirty="0">
                <a:solidFill>
                  <a:prstClr val="black"/>
                </a:solidFill>
                <a:latin typeface="Times New Roman" panose="02020603050405020304" pitchFamily="18" charset="0"/>
                <a:cs typeface="Times New Roman" panose="02020603050405020304" pitchFamily="18" charset="0"/>
              </a:rPr>
              <a:t>Results </a:t>
            </a:r>
            <a:r>
              <a:rPr sz="2774" spc="-139" dirty="0">
                <a:solidFill>
                  <a:prstClr val="black"/>
                </a:solidFill>
                <a:latin typeface="Times New Roman" panose="02020603050405020304" pitchFamily="18" charset="0"/>
                <a:cs typeface="Times New Roman" panose="02020603050405020304" pitchFamily="18" charset="0"/>
              </a:rPr>
              <a:t>are </a:t>
            </a:r>
            <a:r>
              <a:rPr sz="2774" spc="-50" dirty="0">
                <a:solidFill>
                  <a:prstClr val="black"/>
                </a:solidFill>
                <a:latin typeface="Times New Roman" panose="02020603050405020304" pitchFamily="18" charset="0"/>
                <a:cs typeface="Times New Roman" panose="02020603050405020304" pitchFamily="18" charset="0"/>
              </a:rPr>
              <a:t>both realistic </a:t>
            </a:r>
            <a:r>
              <a:rPr sz="2774" spc="-99" dirty="0">
                <a:solidFill>
                  <a:prstClr val="black"/>
                </a:solidFill>
                <a:latin typeface="Times New Roman" panose="02020603050405020304" pitchFamily="18" charset="0"/>
                <a:cs typeface="Times New Roman" panose="02020603050405020304" pitchFamily="18" charset="0"/>
              </a:rPr>
              <a:t>and</a:t>
            </a:r>
            <a:r>
              <a:rPr sz="2774" spc="-59" dirty="0">
                <a:solidFill>
                  <a:prstClr val="black"/>
                </a:solidFill>
                <a:latin typeface="Times New Roman" panose="02020603050405020304" pitchFamily="18" charset="0"/>
                <a:cs typeface="Times New Roman" panose="02020603050405020304" pitchFamily="18" charset="0"/>
              </a:rPr>
              <a:t> </a:t>
            </a:r>
            <a:r>
              <a:rPr sz="2774" spc="-79" dirty="0">
                <a:solidFill>
                  <a:prstClr val="black"/>
                </a:solidFill>
                <a:latin typeface="Times New Roman" panose="02020603050405020304" pitchFamily="18" charset="0"/>
                <a:cs typeface="Times New Roman" panose="02020603050405020304" pitchFamily="18" charset="0"/>
              </a:rPr>
              <a:t>robust.</a:t>
            </a:r>
            <a:endParaRPr sz="2774" dirty="0">
              <a:solidFill>
                <a:prstClr val="black"/>
              </a:solidFill>
              <a:latin typeface="Times New Roman" panose="02020603050405020304" pitchFamily="18" charset="0"/>
              <a:cs typeface="Times New Roman" panose="02020603050405020304" pitchFamily="18" charset="0"/>
            </a:endParaRPr>
          </a:p>
          <a:p>
            <a:pPr marL="591349" indent="-566185" defTabSz="1811792">
              <a:spcBef>
                <a:spcPts val="662"/>
              </a:spcBef>
              <a:buFont typeface="Wingdings" panose="05000000000000000000" pitchFamily="2" charset="2"/>
              <a:buChar char="§"/>
              <a:defRPr/>
            </a:pPr>
            <a:r>
              <a:rPr sz="2774" spc="-40" dirty="0">
                <a:solidFill>
                  <a:srgbClr val="0000FF"/>
                </a:solidFill>
                <a:latin typeface="Times New Roman" panose="02020603050405020304" pitchFamily="18" charset="0"/>
                <a:cs typeface="Times New Roman" panose="02020603050405020304" pitchFamily="18" charset="0"/>
              </a:rPr>
              <a:t>Only</a:t>
            </a:r>
            <a:r>
              <a:rPr sz="2774" spc="40" dirty="0">
                <a:solidFill>
                  <a:srgbClr val="0000FF"/>
                </a:solidFill>
                <a:latin typeface="Times New Roman" panose="02020603050405020304" pitchFamily="18" charset="0"/>
                <a:cs typeface="Times New Roman" panose="02020603050405020304" pitchFamily="18" charset="0"/>
              </a:rPr>
              <a:t> </a:t>
            </a:r>
            <a:r>
              <a:rPr sz="2774" spc="-109" dirty="0">
                <a:solidFill>
                  <a:prstClr val="black"/>
                </a:solidFill>
                <a:latin typeface="Times New Roman" panose="02020603050405020304" pitchFamily="18" charset="0"/>
                <a:cs typeface="Times New Roman" panose="02020603050405020304" pitchFamily="18" charset="0"/>
              </a:rPr>
              <a:t>an</a:t>
            </a:r>
            <a:r>
              <a:rPr sz="2774" spc="50" dirty="0">
                <a:solidFill>
                  <a:prstClr val="black"/>
                </a:solidFill>
                <a:latin typeface="Times New Roman" panose="02020603050405020304" pitchFamily="18" charset="0"/>
                <a:cs typeface="Times New Roman" panose="02020603050405020304" pitchFamily="18" charset="0"/>
              </a:rPr>
              <a:t> </a:t>
            </a:r>
            <a:r>
              <a:rPr sz="2774" spc="-89" dirty="0">
                <a:solidFill>
                  <a:prstClr val="black"/>
                </a:solidFill>
                <a:latin typeface="Times New Roman" panose="02020603050405020304" pitchFamily="18" charset="0"/>
                <a:cs typeface="Times New Roman" panose="02020603050405020304" pitchFamily="18" charset="0"/>
              </a:rPr>
              <a:t>analysis</a:t>
            </a:r>
            <a:r>
              <a:rPr sz="2774" spc="50" dirty="0">
                <a:solidFill>
                  <a:prstClr val="black"/>
                </a:solidFill>
                <a:latin typeface="Times New Roman" panose="02020603050405020304" pitchFamily="18" charset="0"/>
                <a:cs typeface="Times New Roman" panose="02020603050405020304" pitchFamily="18" charset="0"/>
              </a:rPr>
              <a:t> </a:t>
            </a:r>
            <a:r>
              <a:rPr sz="2774" spc="-89" dirty="0">
                <a:solidFill>
                  <a:prstClr val="black"/>
                </a:solidFill>
                <a:latin typeface="Times New Roman" panose="02020603050405020304" pitchFamily="18" charset="0"/>
                <a:cs typeface="Times New Roman" panose="02020603050405020304" pitchFamily="18" charset="0"/>
              </a:rPr>
              <a:t>technique,</a:t>
            </a:r>
            <a:r>
              <a:rPr sz="2774" spc="40" dirty="0">
                <a:solidFill>
                  <a:prstClr val="black"/>
                </a:solidFill>
                <a:latin typeface="Times New Roman" panose="02020603050405020304" pitchFamily="18" charset="0"/>
                <a:cs typeface="Times New Roman" panose="02020603050405020304" pitchFamily="18" charset="0"/>
              </a:rPr>
              <a:t> </a:t>
            </a:r>
            <a:r>
              <a:rPr sz="2774" spc="-59" dirty="0">
                <a:solidFill>
                  <a:prstClr val="black"/>
                </a:solidFill>
                <a:latin typeface="Times New Roman" panose="02020603050405020304" pitchFamily="18" charset="0"/>
                <a:cs typeface="Times New Roman" panose="02020603050405020304" pitchFamily="18" charset="0"/>
              </a:rPr>
              <a:t>not</a:t>
            </a:r>
            <a:r>
              <a:rPr sz="2774" spc="50" dirty="0">
                <a:solidFill>
                  <a:prstClr val="black"/>
                </a:solidFill>
                <a:latin typeface="Times New Roman" panose="02020603050405020304" pitchFamily="18" charset="0"/>
                <a:cs typeface="Times New Roman" panose="02020603050405020304" pitchFamily="18" charset="0"/>
              </a:rPr>
              <a:t> </a:t>
            </a:r>
            <a:r>
              <a:rPr sz="2774" spc="-109" dirty="0">
                <a:solidFill>
                  <a:prstClr val="black"/>
                </a:solidFill>
                <a:latin typeface="Times New Roman" panose="02020603050405020304" pitchFamily="18" charset="0"/>
                <a:cs typeface="Times New Roman" panose="02020603050405020304" pitchFamily="18" charset="0"/>
              </a:rPr>
              <a:t>a</a:t>
            </a:r>
            <a:r>
              <a:rPr sz="2774" spc="50" dirty="0">
                <a:solidFill>
                  <a:prstClr val="black"/>
                </a:solidFill>
                <a:latin typeface="Times New Roman" panose="02020603050405020304" pitchFamily="18" charset="0"/>
                <a:cs typeface="Times New Roman" panose="02020603050405020304" pitchFamily="18" charset="0"/>
              </a:rPr>
              <a:t> </a:t>
            </a:r>
            <a:r>
              <a:rPr sz="2774" spc="-69" dirty="0">
                <a:solidFill>
                  <a:prstClr val="black"/>
                </a:solidFill>
                <a:latin typeface="Times New Roman" panose="02020603050405020304" pitchFamily="18" charset="0"/>
                <a:cs typeface="Times New Roman" panose="02020603050405020304" pitchFamily="18" charset="0"/>
              </a:rPr>
              <a:t>algorithm</a:t>
            </a:r>
            <a:r>
              <a:rPr sz="2774" spc="50" dirty="0">
                <a:solidFill>
                  <a:prstClr val="black"/>
                </a:solidFill>
                <a:latin typeface="Times New Roman" panose="02020603050405020304" pitchFamily="18" charset="0"/>
                <a:cs typeface="Times New Roman" panose="02020603050405020304" pitchFamily="18" charset="0"/>
              </a:rPr>
              <a:t> </a:t>
            </a:r>
            <a:r>
              <a:rPr sz="2774" spc="-109" dirty="0">
                <a:solidFill>
                  <a:prstClr val="black"/>
                </a:solidFill>
                <a:latin typeface="Times New Roman" panose="02020603050405020304" pitchFamily="18" charset="0"/>
                <a:cs typeface="Times New Roman" panose="02020603050405020304" pitchFamily="18" charset="0"/>
              </a:rPr>
              <a:t>design</a:t>
            </a:r>
            <a:r>
              <a:rPr sz="2774" spc="50" dirty="0">
                <a:solidFill>
                  <a:prstClr val="black"/>
                </a:solidFill>
                <a:latin typeface="Times New Roman" panose="02020603050405020304" pitchFamily="18" charset="0"/>
                <a:cs typeface="Times New Roman" panose="02020603050405020304" pitchFamily="18" charset="0"/>
              </a:rPr>
              <a:t> </a:t>
            </a:r>
            <a:r>
              <a:rPr sz="2774" spc="-79" dirty="0">
                <a:solidFill>
                  <a:prstClr val="black"/>
                </a:solidFill>
                <a:latin typeface="Times New Roman" panose="02020603050405020304" pitchFamily="18" charset="0"/>
                <a:cs typeface="Times New Roman" panose="02020603050405020304" pitchFamily="18" charset="0"/>
              </a:rPr>
              <a:t>method.</a:t>
            </a:r>
            <a:endParaRPr sz="2774" dirty="0">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transition>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object 2">
            <a:extLst>
              <a:ext uri="{FF2B5EF4-FFF2-40B4-BE49-F238E27FC236}">
                <a16:creationId xmlns:a16="http://schemas.microsoft.com/office/drawing/2014/main" id="{92CF70EC-FE5D-40E4-927D-488A0612CD80}"/>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5C136CC7-3B20-4187-AD64-BF8A1CBECDE6}"/>
              </a:ext>
            </a:extLst>
          </p:cNvPr>
          <p:cNvSpPr txBox="1">
            <a:spLocks noGrp="1"/>
          </p:cNvSpPr>
          <p:nvPr>
            <p:ph type="title"/>
          </p:nvPr>
        </p:nvSpPr>
        <p:spPr>
          <a:xfrm>
            <a:off x="42464" y="52013"/>
            <a:ext cx="8908087" cy="583237"/>
          </a:xfrm>
        </p:spPr>
        <p:txBody>
          <a:bodyPr vert="horz" wrap="square" lIns="0" tIns="33972" rIns="0" bIns="0" numCol="1" rtlCol="0" anchor="t" anchorCtr="0" compatLnSpc="1">
            <a:prstTxWarp prst="textNoShape">
              <a:avLst/>
            </a:prstTxWarp>
            <a:spAutoFit/>
          </a:bodyPr>
          <a:lstStyle/>
          <a:p>
            <a:pPr marL="25164" algn="l" eaLnBrk="1" fontAlgn="auto" hangingPunct="1">
              <a:spcBef>
                <a:spcPts val="267"/>
              </a:spcBef>
              <a:spcAft>
                <a:spcPts val="0"/>
              </a:spcAft>
              <a:defRPr/>
            </a:pPr>
            <a:r>
              <a:rPr spc="-30" dirty="0"/>
              <a:t>Potential Method </a:t>
            </a:r>
            <a:r>
              <a:rPr spc="-69" dirty="0"/>
              <a:t>Analysis </a:t>
            </a:r>
            <a:r>
              <a:rPr spc="-79" dirty="0"/>
              <a:t>of </a:t>
            </a:r>
            <a:r>
              <a:rPr spc="-50" dirty="0"/>
              <a:t>Binary</a:t>
            </a:r>
            <a:r>
              <a:rPr spc="515" dirty="0"/>
              <a:t> </a:t>
            </a:r>
            <a:r>
              <a:rPr spc="-79" dirty="0"/>
              <a:t>Counter</a:t>
            </a:r>
          </a:p>
        </p:txBody>
      </p:sp>
      <p:sp>
        <p:nvSpPr>
          <p:cNvPr id="10" name="object 10">
            <a:extLst>
              <a:ext uri="{FF2B5EF4-FFF2-40B4-BE49-F238E27FC236}">
                <a16:creationId xmlns:a16="http://schemas.microsoft.com/office/drawing/2014/main" id="{7F1D525A-2108-4079-ACEF-1619BAB97E2A}"/>
              </a:ext>
            </a:extLst>
          </p:cNvPr>
          <p:cNvSpPr txBox="1"/>
          <p:nvPr/>
        </p:nvSpPr>
        <p:spPr>
          <a:xfrm>
            <a:off x="117956" y="834551"/>
            <a:ext cx="8931529" cy="2752823"/>
          </a:xfrm>
          <a:prstGeom prst="rect">
            <a:avLst/>
          </a:prstGeom>
        </p:spPr>
        <p:txBody>
          <a:bodyPr wrap="square" lIns="0" tIns="25164" rIns="0" bIns="0">
            <a:spAutoFit/>
          </a:bodyPr>
          <a:lstStyle>
            <a:lvl1pPr marL="381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415202" indent="-339711" defTabSz="1811792" fontAlgn="base">
              <a:lnSpc>
                <a:spcPct val="125000"/>
              </a:lnSpc>
              <a:spcBef>
                <a:spcPts val="198"/>
              </a:spcBef>
              <a:spcAft>
                <a:spcPct val="0"/>
              </a:spcAft>
              <a:buFont typeface="Wingdings" panose="05000000000000000000" pitchFamily="2" charset="2"/>
              <a:buChar char="§"/>
            </a:pPr>
            <a:r>
              <a:rPr lang="en-US" altLang="en-US" sz="2378" b="1" dirty="0">
                <a:solidFill>
                  <a:prstClr val="black"/>
                </a:solidFill>
                <a:latin typeface="Times New Roman" panose="02020603050405020304" pitchFamily="18" charset="0"/>
                <a:cs typeface="Times New Roman" panose="02020603050405020304" pitchFamily="18" charset="0"/>
              </a:rPr>
              <a:t>Let </a:t>
            </a:r>
            <a:r>
              <a:rPr lang="en-US" altLang="en-US" sz="2378" b="1" dirty="0" err="1">
                <a:solidFill>
                  <a:prstClr val="black"/>
                </a:solidFill>
                <a:latin typeface="Times New Roman" panose="02020603050405020304" pitchFamily="18" charset="0"/>
                <a:ea typeface="Verdana" panose="020B0604030504040204" pitchFamily="34" charset="0"/>
                <a:cs typeface="Times New Roman" panose="02020603050405020304" pitchFamily="18" charset="0"/>
              </a:rPr>
              <a:t>Φ</a:t>
            </a:r>
            <a:r>
              <a:rPr lang="en-US" altLang="en-US" sz="2378" b="1" baseline="-14000" dirty="0" err="1">
                <a:solidFill>
                  <a:prstClr val="black"/>
                </a:solidFill>
                <a:latin typeface="Times New Roman" panose="02020603050405020304" pitchFamily="18" charset="0"/>
                <a:cs typeface="Times New Roman" panose="02020603050405020304" pitchFamily="18" charset="0"/>
              </a:rPr>
              <a:t>i</a:t>
            </a:r>
            <a:r>
              <a:rPr lang="en-US" altLang="en-US" sz="2378" b="1" baseline="-14000" dirty="0">
                <a:solidFill>
                  <a:prstClr val="black"/>
                </a:solidFill>
                <a:latin typeface="Times New Roman" panose="02020603050405020304" pitchFamily="18" charset="0"/>
                <a:cs typeface="Times New Roman" panose="02020603050405020304" pitchFamily="18" charset="0"/>
              </a:rPr>
              <a:t> </a:t>
            </a:r>
            <a:r>
              <a:rPr lang="en-US" altLang="en-US" sz="2378" b="1" dirty="0">
                <a:solidFill>
                  <a:prstClr val="black"/>
                </a:solidFill>
                <a:latin typeface="Times New Roman" panose="02020603050405020304" pitchFamily="18" charset="0"/>
                <a:cs typeface="Times New Roman" panose="02020603050405020304" pitchFamily="18" charset="0"/>
              </a:rPr>
              <a:t>= </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Φ</a:t>
            </a:r>
            <a:r>
              <a:rPr lang="en-US" altLang="en-US" sz="2378" b="1" dirty="0">
                <a:solidFill>
                  <a:prstClr val="black"/>
                </a:solidFill>
                <a:latin typeface="Times New Roman" panose="02020603050405020304" pitchFamily="18" charset="0"/>
                <a:cs typeface="Times New Roman" panose="02020603050405020304" pitchFamily="18" charset="0"/>
              </a:rPr>
              <a:t>(</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D</a:t>
            </a:r>
            <a:r>
              <a:rPr lang="en-US" altLang="en-US" sz="2378" b="1" baseline="-14000" dirty="0">
                <a:solidFill>
                  <a:prstClr val="black"/>
                </a:solidFill>
                <a:latin typeface="Times New Roman" panose="02020603050405020304" pitchFamily="18" charset="0"/>
                <a:cs typeface="Times New Roman" panose="02020603050405020304" pitchFamily="18" charset="0"/>
              </a:rPr>
              <a:t>i</a:t>
            </a:r>
            <a:r>
              <a:rPr lang="en-US" altLang="en-US" sz="2378" b="1" dirty="0">
                <a:solidFill>
                  <a:prstClr val="black"/>
                </a:solidFill>
                <a:latin typeface="Times New Roman" panose="02020603050405020304" pitchFamily="18" charset="0"/>
                <a:cs typeface="Times New Roman" panose="02020603050405020304" pitchFamily="18" charset="0"/>
              </a:rPr>
              <a:t>) be the </a:t>
            </a:r>
            <a:r>
              <a:rPr lang="en-US" altLang="en-US" sz="2378" b="1" dirty="0">
                <a:solidFill>
                  <a:srgbClr val="FF0000"/>
                </a:solidFill>
                <a:latin typeface="Times New Roman" panose="02020603050405020304" pitchFamily="18" charset="0"/>
                <a:cs typeface="Times New Roman" panose="02020603050405020304" pitchFamily="18" charset="0"/>
              </a:rPr>
              <a:t>number of 1’s in the counter after </a:t>
            </a:r>
            <a:r>
              <a:rPr lang="en-US" altLang="en-US" sz="2378" b="1" dirty="0" err="1">
                <a:solidFill>
                  <a:srgbClr val="FF0000"/>
                </a:solidFill>
                <a:latin typeface="Times New Roman" panose="02020603050405020304" pitchFamily="18" charset="0"/>
                <a:ea typeface="Verdana" panose="020B0604030504040204" pitchFamily="34" charset="0"/>
                <a:cs typeface="Times New Roman" panose="02020603050405020304" pitchFamily="18" charset="0"/>
              </a:rPr>
              <a:t>i</a:t>
            </a:r>
            <a:r>
              <a:rPr lang="en-US" altLang="en-US" sz="2378" b="1" dirty="0" err="1">
                <a:solidFill>
                  <a:srgbClr val="FF0000"/>
                </a:solidFill>
                <a:latin typeface="Times New Roman" panose="02020603050405020304" pitchFamily="18" charset="0"/>
                <a:cs typeface="Times New Roman" panose="02020603050405020304" pitchFamily="18" charset="0"/>
              </a:rPr>
              <a:t>th</a:t>
            </a:r>
            <a:r>
              <a:rPr lang="en-US" altLang="en-US" sz="2378" b="1" dirty="0">
                <a:solidFill>
                  <a:srgbClr val="FF0000"/>
                </a:solidFill>
                <a:latin typeface="Times New Roman" panose="02020603050405020304" pitchFamily="18" charset="0"/>
                <a:cs typeface="Times New Roman" panose="02020603050405020304" pitchFamily="18" charset="0"/>
              </a:rPr>
              <a:t> op.  </a:t>
            </a:r>
          </a:p>
          <a:p>
            <a:pPr marL="415202" indent="-339711" defTabSz="1811792" fontAlgn="base">
              <a:lnSpc>
                <a:spcPct val="125000"/>
              </a:lnSpc>
              <a:spcBef>
                <a:spcPts val="198"/>
              </a:spcBef>
              <a:spcAft>
                <a:spcPct val="0"/>
              </a:spcAft>
              <a:buFont typeface="Wingdings" panose="05000000000000000000" pitchFamily="2" charset="2"/>
              <a:buChar char="§"/>
            </a:pPr>
            <a:r>
              <a:rPr lang="en-US" altLang="en-US" sz="2378" b="1" dirty="0">
                <a:solidFill>
                  <a:prstClr val="black"/>
                </a:solidFill>
                <a:latin typeface="Times New Roman" panose="02020603050405020304" pitchFamily="18" charset="0"/>
                <a:cs typeface="Times New Roman" panose="02020603050405020304" pitchFamily="18" charset="0"/>
              </a:rPr>
              <a:t>Clearly, </a:t>
            </a:r>
            <a:r>
              <a:rPr lang="en-US" altLang="en-US" sz="2378" b="1" dirty="0" err="1">
                <a:solidFill>
                  <a:prstClr val="black"/>
                </a:solidFill>
                <a:latin typeface="Times New Roman" panose="02020603050405020304" pitchFamily="18" charset="0"/>
                <a:ea typeface="Verdana" panose="020B0604030504040204" pitchFamily="34" charset="0"/>
                <a:cs typeface="Times New Roman" panose="02020603050405020304" pitchFamily="18" charset="0"/>
              </a:rPr>
              <a:t>Φ</a:t>
            </a:r>
            <a:r>
              <a:rPr lang="en-US" altLang="en-US" sz="2378" b="1" baseline="-14000" dirty="0" err="1">
                <a:solidFill>
                  <a:prstClr val="black"/>
                </a:solidFill>
                <a:latin typeface="Times New Roman" panose="02020603050405020304" pitchFamily="18" charset="0"/>
                <a:cs typeface="Times New Roman" panose="02020603050405020304" pitchFamily="18" charset="0"/>
              </a:rPr>
              <a:t>i</a:t>
            </a:r>
            <a:r>
              <a:rPr lang="en-US" altLang="en-US" sz="2378" b="1" baseline="-14000" dirty="0">
                <a:solidFill>
                  <a:prstClr val="black"/>
                </a:solidFill>
                <a:latin typeface="Times New Roman" panose="02020603050405020304" pitchFamily="18" charset="0"/>
                <a:cs typeface="Times New Roman" panose="02020603050405020304" pitchFamily="18" charset="0"/>
              </a:rPr>
              <a:t> </a:t>
            </a:r>
            <a:r>
              <a:rPr lang="en-US" altLang="en-US" sz="2378" b="1" dirty="0">
                <a:solidFill>
                  <a:prstClr val="black"/>
                </a:solidFill>
                <a:latin typeface="Times New Roman" panose="02020603050405020304" pitchFamily="18" charset="0"/>
                <a:cs typeface="Times New Roman" panose="02020603050405020304" pitchFamily="18" charset="0"/>
              </a:rPr>
              <a:t>&gt; 0, for all </a:t>
            </a:r>
            <a:r>
              <a:rPr lang="en-US" altLang="en-US" sz="2378" b="1" dirty="0" err="1">
                <a:solidFill>
                  <a:prstClr val="black"/>
                </a:solidFill>
                <a:latin typeface="Times New Roman" panose="02020603050405020304" pitchFamily="18" charset="0"/>
                <a:ea typeface="Verdana" panose="020B0604030504040204" pitchFamily="34" charset="0"/>
                <a:cs typeface="Times New Roman" panose="02020603050405020304" pitchFamily="18" charset="0"/>
              </a:rPr>
              <a:t>i</a:t>
            </a:r>
            <a:r>
              <a:rPr lang="en-US" altLang="en-US" sz="2378" b="1" dirty="0">
                <a:solidFill>
                  <a:prstClr val="black"/>
                </a:solidFill>
                <a:latin typeface="Times New Roman" panose="02020603050405020304" pitchFamily="18" charset="0"/>
                <a:cs typeface="Times New Roman" panose="02020603050405020304" pitchFamily="18" charset="0"/>
              </a:rPr>
              <a:t>.</a:t>
            </a:r>
          </a:p>
          <a:p>
            <a:pPr marL="415202" indent="-339711" defTabSz="1811792" fontAlgn="base">
              <a:lnSpc>
                <a:spcPct val="125000"/>
              </a:lnSpc>
              <a:spcBef>
                <a:spcPct val="0"/>
              </a:spcBef>
              <a:spcAft>
                <a:spcPct val="0"/>
              </a:spcAft>
              <a:buFont typeface="Wingdings" panose="05000000000000000000" pitchFamily="2" charset="2"/>
              <a:buChar char="§"/>
            </a:pPr>
            <a:r>
              <a:rPr lang="en-US" altLang="en-US" sz="2378" b="1" dirty="0">
                <a:solidFill>
                  <a:prstClr val="black"/>
                </a:solidFill>
                <a:latin typeface="Times New Roman" panose="02020603050405020304" pitchFamily="18" charset="0"/>
                <a:cs typeface="Times New Roman" panose="02020603050405020304" pitchFamily="18" charset="0"/>
              </a:rPr>
              <a:t>Suppose </a:t>
            </a:r>
            <a:r>
              <a:rPr lang="en-US" altLang="en-US" sz="2378" b="1" dirty="0" err="1">
                <a:solidFill>
                  <a:prstClr val="black"/>
                </a:solidFill>
                <a:latin typeface="Times New Roman" panose="02020603050405020304" pitchFamily="18" charset="0"/>
                <a:ea typeface="Verdana" panose="020B0604030504040204" pitchFamily="34" charset="0"/>
                <a:cs typeface="Times New Roman" panose="02020603050405020304" pitchFamily="18" charset="0"/>
              </a:rPr>
              <a:t>i</a:t>
            </a:r>
            <a:r>
              <a:rPr lang="en-US" altLang="en-US" sz="2378" b="1" dirty="0" err="1">
                <a:solidFill>
                  <a:prstClr val="black"/>
                </a:solidFill>
                <a:latin typeface="Times New Roman" panose="02020603050405020304" pitchFamily="18" charset="0"/>
                <a:cs typeface="Times New Roman" panose="02020603050405020304" pitchFamily="18" charset="0"/>
              </a:rPr>
              <a:t>th</a:t>
            </a:r>
            <a:r>
              <a:rPr lang="en-US" altLang="en-US" sz="2378" b="1" dirty="0">
                <a:solidFill>
                  <a:prstClr val="black"/>
                </a:solidFill>
                <a:latin typeface="Times New Roman" panose="02020603050405020304" pitchFamily="18" charset="0"/>
                <a:cs typeface="Times New Roman" panose="02020603050405020304" pitchFamily="18" charset="0"/>
              </a:rPr>
              <a:t> Increment </a:t>
            </a:r>
            <a:r>
              <a:rPr lang="en-US" altLang="en-US" sz="2378" b="1" dirty="0">
                <a:solidFill>
                  <a:srgbClr val="0000FF"/>
                </a:solidFill>
                <a:latin typeface="Times New Roman" panose="02020603050405020304" pitchFamily="18" charset="0"/>
                <a:cs typeface="Times New Roman" panose="02020603050405020304" pitchFamily="18" charset="0"/>
              </a:rPr>
              <a:t>resets </a:t>
            </a:r>
            <a:r>
              <a:rPr lang="en-US" altLang="en-US" sz="2378" b="1" dirty="0" err="1">
                <a:solidFill>
                  <a:prstClr val="black"/>
                </a:solidFill>
                <a:latin typeface="Times New Roman" panose="02020603050405020304" pitchFamily="18" charset="0"/>
                <a:ea typeface="Verdana" panose="020B0604030504040204" pitchFamily="34" charset="0"/>
                <a:cs typeface="Times New Roman" panose="02020603050405020304" pitchFamily="18" charset="0"/>
              </a:rPr>
              <a:t>t</a:t>
            </a:r>
            <a:r>
              <a:rPr lang="en-US" altLang="en-US" sz="2378" b="1" baseline="-14000" dirty="0" err="1">
                <a:solidFill>
                  <a:prstClr val="black"/>
                </a:solidFill>
                <a:latin typeface="Times New Roman" panose="02020603050405020304" pitchFamily="18" charset="0"/>
                <a:cs typeface="Times New Roman" panose="02020603050405020304" pitchFamily="18" charset="0"/>
              </a:rPr>
              <a:t>i</a:t>
            </a:r>
            <a:r>
              <a:rPr lang="en-US" altLang="en-US" sz="2378" b="1" baseline="-14000" dirty="0">
                <a:solidFill>
                  <a:prstClr val="black"/>
                </a:solidFill>
                <a:latin typeface="Times New Roman" panose="02020603050405020304" pitchFamily="18" charset="0"/>
                <a:cs typeface="Times New Roman" panose="02020603050405020304" pitchFamily="18" charset="0"/>
              </a:rPr>
              <a:t> </a:t>
            </a:r>
            <a:r>
              <a:rPr lang="en-US" altLang="en-US" sz="2378" b="1" dirty="0">
                <a:solidFill>
                  <a:prstClr val="black"/>
                </a:solidFill>
                <a:latin typeface="Times New Roman" panose="02020603050405020304" pitchFamily="18" charset="0"/>
                <a:cs typeface="Times New Roman" panose="02020603050405020304" pitchFamily="18" charset="0"/>
              </a:rPr>
              <a:t>bits.  </a:t>
            </a:r>
          </a:p>
          <a:p>
            <a:pPr marL="415202" indent="-339711" defTabSz="1811792" fontAlgn="base">
              <a:lnSpc>
                <a:spcPct val="125000"/>
              </a:lnSpc>
              <a:spcBef>
                <a:spcPct val="0"/>
              </a:spcBef>
              <a:spcAft>
                <a:spcPct val="0"/>
              </a:spcAft>
              <a:buFont typeface="Wingdings" panose="05000000000000000000" pitchFamily="2" charset="2"/>
              <a:buChar char="§"/>
            </a:pPr>
            <a:r>
              <a:rPr lang="en-US" altLang="en-US" sz="2378" b="1" dirty="0">
                <a:solidFill>
                  <a:srgbClr val="0000FF"/>
                </a:solidFill>
                <a:latin typeface="Times New Roman" panose="02020603050405020304" pitchFamily="18" charset="0"/>
                <a:cs typeface="Times New Roman" panose="02020603050405020304" pitchFamily="18" charset="0"/>
              </a:rPr>
              <a:t>Actual cost </a:t>
            </a:r>
            <a:r>
              <a:rPr lang="en-US" altLang="en-US" sz="2378" b="1" dirty="0">
                <a:solidFill>
                  <a:prstClr val="black"/>
                </a:solidFill>
                <a:latin typeface="Times New Roman" panose="02020603050405020304" pitchFamily="18" charset="0"/>
                <a:ea typeface="Verdana" panose="020B0604030504040204" pitchFamily="34" charset="0"/>
                <a:cs typeface="Times New Roman" panose="02020603050405020304" pitchFamily="18" charset="0"/>
              </a:rPr>
              <a:t>C</a:t>
            </a:r>
            <a:r>
              <a:rPr lang="en-US" altLang="en-US" sz="2378" b="1" baseline="-14000" dirty="0">
                <a:solidFill>
                  <a:prstClr val="black"/>
                </a:solidFill>
                <a:latin typeface="Times New Roman" panose="02020603050405020304" pitchFamily="18" charset="0"/>
                <a:cs typeface="Times New Roman" panose="02020603050405020304" pitchFamily="18" charset="0"/>
              </a:rPr>
              <a:t>i </a:t>
            </a:r>
            <a:r>
              <a:rPr lang="en-US" altLang="en-US" sz="2378" b="1" dirty="0">
                <a:solidFill>
                  <a:prstClr val="black"/>
                </a:solidFill>
                <a:latin typeface="Times New Roman" panose="02020603050405020304" pitchFamily="18" charset="0"/>
                <a:cs typeface="Times New Roman" panose="02020603050405020304" pitchFamily="18" charset="0"/>
              </a:rPr>
              <a:t>= </a:t>
            </a:r>
            <a:r>
              <a:rPr lang="en-US" altLang="en-US" sz="2378" b="1" dirty="0" err="1">
                <a:solidFill>
                  <a:prstClr val="black"/>
                </a:solidFill>
                <a:latin typeface="Times New Roman" panose="02020603050405020304" pitchFamily="18" charset="0"/>
                <a:ea typeface="Verdana" panose="020B0604030504040204" pitchFamily="34" charset="0"/>
                <a:cs typeface="Times New Roman" panose="02020603050405020304" pitchFamily="18" charset="0"/>
              </a:rPr>
              <a:t>t</a:t>
            </a:r>
            <a:r>
              <a:rPr lang="en-US" altLang="en-US" sz="2378" b="1" baseline="-14000" dirty="0" err="1">
                <a:solidFill>
                  <a:prstClr val="black"/>
                </a:solidFill>
                <a:latin typeface="Times New Roman" panose="02020603050405020304" pitchFamily="18" charset="0"/>
                <a:cs typeface="Times New Roman" panose="02020603050405020304" pitchFamily="18" charset="0"/>
              </a:rPr>
              <a:t>i</a:t>
            </a:r>
            <a:r>
              <a:rPr lang="en-US" altLang="en-US" sz="2378" b="1" baseline="-14000" dirty="0">
                <a:solidFill>
                  <a:prstClr val="black"/>
                </a:solidFill>
                <a:latin typeface="Times New Roman" panose="02020603050405020304" pitchFamily="18" charset="0"/>
                <a:cs typeface="Times New Roman" panose="02020603050405020304" pitchFamily="18" charset="0"/>
              </a:rPr>
              <a:t> </a:t>
            </a:r>
            <a:r>
              <a:rPr lang="en-US" altLang="en-US" sz="2378" b="1" dirty="0">
                <a:solidFill>
                  <a:prstClr val="black"/>
                </a:solidFill>
                <a:latin typeface="Times New Roman" panose="02020603050405020304" pitchFamily="18" charset="0"/>
                <a:cs typeface="Times New Roman" panose="02020603050405020304" pitchFamily="18" charset="0"/>
              </a:rPr>
              <a:t>+ 1.</a:t>
            </a:r>
          </a:p>
          <a:p>
            <a:pPr marL="415202" indent="-339711" defTabSz="1811792" fontAlgn="base">
              <a:lnSpc>
                <a:spcPct val="125000"/>
              </a:lnSpc>
              <a:spcBef>
                <a:spcPct val="0"/>
              </a:spcBef>
              <a:spcAft>
                <a:spcPct val="0"/>
              </a:spcAft>
              <a:buFont typeface="Wingdings" panose="05000000000000000000" pitchFamily="2" charset="2"/>
              <a:buChar char="§"/>
            </a:pPr>
            <a:r>
              <a:rPr lang="en-US" altLang="en-US" sz="2378" b="1" dirty="0">
                <a:solidFill>
                  <a:prstClr val="black"/>
                </a:solidFill>
                <a:latin typeface="Times New Roman" panose="02020603050405020304" pitchFamily="18" charset="0"/>
                <a:cs typeface="Times New Roman" panose="02020603050405020304" pitchFamily="18" charset="0"/>
              </a:rPr>
              <a:t>If </a:t>
            </a:r>
            <a:r>
              <a:rPr lang="en-US" altLang="en-US" sz="2378" b="1" dirty="0">
                <a:solidFill>
                  <a:srgbClr val="0000FF"/>
                </a:solidFill>
                <a:latin typeface="Times New Roman" panose="02020603050405020304" pitchFamily="18" charset="0"/>
                <a:ea typeface="Verdana" panose="020B0604030504040204" pitchFamily="34" charset="0"/>
                <a:cs typeface="Times New Roman" panose="02020603050405020304" pitchFamily="18" charset="0"/>
              </a:rPr>
              <a:t>Φ</a:t>
            </a:r>
            <a:r>
              <a:rPr lang="en-US" altLang="en-US" sz="2378" b="1" baseline="-14000" dirty="0">
                <a:solidFill>
                  <a:srgbClr val="0000FF"/>
                </a:solidFill>
                <a:latin typeface="Times New Roman" panose="02020603050405020304" pitchFamily="18" charset="0"/>
                <a:cs typeface="Times New Roman" panose="02020603050405020304" pitchFamily="18" charset="0"/>
              </a:rPr>
              <a:t>i</a:t>
            </a:r>
            <a:r>
              <a:rPr lang="en-US" altLang="en-US" sz="2378" b="1" baseline="-14000" dirty="0">
                <a:solidFill>
                  <a:srgbClr val="0000FF"/>
                </a:solidFill>
                <a:latin typeface="Times New Roman" panose="02020603050405020304" pitchFamily="18" charset="0"/>
                <a:ea typeface="Verdana" panose="020B0604030504040204" pitchFamily="34" charset="0"/>
                <a:cs typeface="Times New Roman" panose="02020603050405020304" pitchFamily="18" charset="0"/>
              </a:rPr>
              <a:t>−1 </a:t>
            </a:r>
            <a:r>
              <a:rPr lang="en-US" altLang="en-US" sz="2378" b="1" dirty="0">
                <a:solidFill>
                  <a:srgbClr val="0000FF"/>
                </a:solidFill>
                <a:latin typeface="Times New Roman" panose="02020603050405020304" pitchFamily="18" charset="0"/>
                <a:cs typeface="Times New Roman" panose="02020603050405020304" pitchFamily="18" charset="0"/>
              </a:rPr>
              <a:t>= </a:t>
            </a:r>
            <a:r>
              <a:rPr lang="en-US" altLang="en-US" sz="2378" b="1" dirty="0">
                <a:solidFill>
                  <a:srgbClr val="0000FF"/>
                </a:solidFill>
                <a:latin typeface="Times New Roman" panose="02020603050405020304" pitchFamily="18" charset="0"/>
                <a:ea typeface="Verdana" panose="020B0604030504040204" pitchFamily="34" charset="0"/>
                <a:cs typeface="Times New Roman" panose="02020603050405020304" pitchFamily="18" charset="0"/>
              </a:rPr>
              <a:t>b</a:t>
            </a:r>
            <a:r>
              <a:rPr lang="en-US" altLang="en-US" sz="2378" b="1" baseline="-14000" dirty="0">
                <a:solidFill>
                  <a:srgbClr val="0000FF"/>
                </a:solidFill>
                <a:latin typeface="Times New Roman" panose="02020603050405020304" pitchFamily="18" charset="0"/>
                <a:cs typeface="Times New Roman" panose="02020603050405020304" pitchFamily="18" charset="0"/>
              </a:rPr>
              <a:t>i</a:t>
            </a:r>
            <a:r>
              <a:rPr lang="en-US" altLang="en-US" sz="2378" b="1" dirty="0">
                <a:solidFill>
                  <a:prstClr val="black"/>
                </a:solidFill>
                <a:latin typeface="Times New Roman" panose="02020603050405020304" pitchFamily="18" charset="0"/>
                <a:cs typeface="Times New Roman" panose="02020603050405020304" pitchFamily="18" charset="0"/>
              </a:rPr>
              <a:t>, then </a:t>
            </a:r>
            <a:r>
              <a:rPr lang="en-US" altLang="en-US" sz="2378" b="1" dirty="0" err="1">
                <a:solidFill>
                  <a:srgbClr val="0000FF"/>
                </a:solidFill>
                <a:latin typeface="Times New Roman" panose="02020603050405020304" pitchFamily="18" charset="0"/>
                <a:ea typeface="Verdana" panose="020B0604030504040204" pitchFamily="34" charset="0"/>
                <a:cs typeface="Times New Roman" panose="02020603050405020304" pitchFamily="18" charset="0"/>
              </a:rPr>
              <a:t>Φ</a:t>
            </a:r>
            <a:r>
              <a:rPr lang="en-US" altLang="en-US" sz="2378" b="1" baseline="-14000" dirty="0" err="1">
                <a:solidFill>
                  <a:srgbClr val="0000FF"/>
                </a:solidFill>
                <a:latin typeface="Times New Roman" panose="02020603050405020304" pitchFamily="18" charset="0"/>
                <a:cs typeface="Times New Roman" panose="02020603050405020304" pitchFamily="18" charset="0"/>
              </a:rPr>
              <a:t>i</a:t>
            </a:r>
            <a:r>
              <a:rPr lang="en-US" altLang="en-US" sz="2378" b="1" baseline="-14000" dirty="0">
                <a:solidFill>
                  <a:srgbClr val="0000FF"/>
                </a:solidFill>
                <a:latin typeface="Times New Roman" panose="02020603050405020304" pitchFamily="18" charset="0"/>
                <a:cs typeface="Times New Roman" panose="02020603050405020304" pitchFamily="18" charset="0"/>
              </a:rPr>
              <a:t> </a:t>
            </a:r>
            <a:r>
              <a:rPr lang="en-US" altLang="en-US" sz="2378" b="1" dirty="0">
                <a:solidFill>
                  <a:srgbClr val="0000FF"/>
                </a:solidFill>
                <a:latin typeface="Times New Roman" panose="02020603050405020304" pitchFamily="18" charset="0"/>
                <a:cs typeface="Times New Roman" panose="02020603050405020304" pitchFamily="18" charset="0"/>
              </a:rPr>
              <a:t>= </a:t>
            </a:r>
            <a:r>
              <a:rPr lang="en-US" altLang="en-US" sz="2378" b="1" dirty="0">
                <a:solidFill>
                  <a:srgbClr val="0000FF"/>
                </a:solidFill>
                <a:latin typeface="Times New Roman" panose="02020603050405020304" pitchFamily="18" charset="0"/>
                <a:ea typeface="Verdana" panose="020B0604030504040204" pitchFamily="34" charset="0"/>
                <a:cs typeface="Times New Roman" panose="02020603050405020304" pitchFamily="18" charset="0"/>
              </a:rPr>
              <a:t>b</a:t>
            </a:r>
            <a:r>
              <a:rPr lang="en-US" altLang="en-US" sz="2378" b="1" baseline="-14000" dirty="0">
                <a:solidFill>
                  <a:srgbClr val="0000FF"/>
                </a:solidFill>
                <a:latin typeface="Times New Roman" panose="02020603050405020304" pitchFamily="18" charset="0"/>
                <a:cs typeface="Times New Roman" panose="02020603050405020304" pitchFamily="18" charset="0"/>
              </a:rPr>
              <a:t>i </a:t>
            </a:r>
            <a:r>
              <a:rPr lang="en-US" altLang="en-US" sz="2378" b="1" dirty="0">
                <a:solidFill>
                  <a:srgbClr val="0000FF"/>
                </a:solidFill>
                <a:latin typeface="Times New Roman" panose="02020603050405020304" pitchFamily="18" charset="0"/>
                <a:cs typeface="Times New Roman" panose="02020603050405020304" pitchFamily="18" charset="0"/>
              </a:rPr>
              <a:t>− </a:t>
            </a:r>
            <a:r>
              <a:rPr lang="en-US" altLang="en-US" sz="2378" b="1" dirty="0" err="1">
                <a:solidFill>
                  <a:srgbClr val="0000FF"/>
                </a:solidFill>
                <a:latin typeface="Times New Roman" panose="02020603050405020304" pitchFamily="18" charset="0"/>
                <a:ea typeface="Verdana" panose="020B0604030504040204" pitchFamily="34" charset="0"/>
                <a:cs typeface="Times New Roman" panose="02020603050405020304" pitchFamily="18" charset="0"/>
              </a:rPr>
              <a:t>t</a:t>
            </a:r>
            <a:r>
              <a:rPr lang="en-US" altLang="en-US" sz="2378" b="1" baseline="-14000" dirty="0" err="1">
                <a:solidFill>
                  <a:srgbClr val="0000FF"/>
                </a:solidFill>
                <a:latin typeface="Times New Roman" panose="02020603050405020304" pitchFamily="18" charset="0"/>
                <a:cs typeface="Times New Roman" panose="02020603050405020304" pitchFamily="18" charset="0"/>
              </a:rPr>
              <a:t>i</a:t>
            </a:r>
            <a:r>
              <a:rPr lang="en-US" altLang="en-US" sz="2378" b="1" baseline="-14000" dirty="0">
                <a:solidFill>
                  <a:srgbClr val="0000FF"/>
                </a:solidFill>
                <a:latin typeface="Times New Roman" panose="02020603050405020304" pitchFamily="18" charset="0"/>
                <a:cs typeface="Times New Roman" panose="02020603050405020304" pitchFamily="18" charset="0"/>
              </a:rPr>
              <a:t> </a:t>
            </a:r>
            <a:r>
              <a:rPr lang="en-US" altLang="en-US" sz="2378" b="1" dirty="0">
                <a:solidFill>
                  <a:srgbClr val="0000FF"/>
                </a:solidFill>
                <a:latin typeface="Times New Roman" panose="02020603050405020304" pitchFamily="18" charset="0"/>
                <a:cs typeface="Times New Roman" panose="02020603050405020304" pitchFamily="18" charset="0"/>
              </a:rPr>
              <a:t>+ 1</a:t>
            </a:r>
            <a:r>
              <a:rPr lang="en-US" altLang="en-US" sz="2378" b="1" dirty="0">
                <a:solidFill>
                  <a:prstClr val="black"/>
                </a:solidFill>
                <a:latin typeface="Times New Roman" panose="02020603050405020304" pitchFamily="18" charset="0"/>
                <a:cs typeface="Times New Roman" panose="02020603050405020304" pitchFamily="18" charset="0"/>
              </a:rPr>
              <a:t>.  </a:t>
            </a:r>
          </a:p>
          <a:p>
            <a:pPr marL="415202" indent="-339711" defTabSz="1811792" fontAlgn="base">
              <a:lnSpc>
                <a:spcPct val="125000"/>
              </a:lnSpc>
              <a:spcBef>
                <a:spcPct val="0"/>
              </a:spcBef>
              <a:spcAft>
                <a:spcPct val="0"/>
              </a:spcAft>
              <a:buFont typeface="Wingdings" panose="05000000000000000000" pitchFamily="2" charset="2"/>
              <a:buChar char="§"/>
            </a:pPr>
            <a:r>
              <a:rPr lang="en-US" altLang="en-US" sz="2378" b="1" dirty="0">
                <a:solidFill>
                  <a:srgbClr val="FF0000"/>
                </a:solidFill>
                <a:latin typeface="Times New Roman" panose="02020603050405020304" pitchFamily="18" charset="0"/>
                <a:cs typeface="Times New Roman" panose="02020603050405020304" pitchFamily="18" charset="0"/>
              </a:rPr>
              <a:t>Amortized cost</a:t>
            </a:r>
            <a:endParaRPr lang="en-US" altLang="en-US" sz="2378" b="1" dirty="0">
              <a:solidFill>
                <a:prstClr val="black"/>
              </a:solidFill>
              <a:latin typeface="Times New Roman" panose="02020603050405020304" pitchFamily="18" charset="0"/>
              <a:cs typeface="Times New Roman" panose="02020603050405020304" pitchFamily="18" charset="0"/>
            </a:endParaRPr>
          </a:p>
        </p:txBody>
      </p:sp>
      <p:sp>
        <p:nvSpPr>
          <p:cNvPr id="11" name="object 11">
            <a:extLst>
              <a:ext uri="{FF2B5EF4-FFF2-40B4-BE49-F238E27FC236}">
                <a16:creationId xmlns:a16="http://schemas.microsoft.com/office/drawing/2014/main" id="{38C0AD2E-DB6C-45C2-8605-AA2AEDFBD440}"/>
              </a:ext>
            </a:extLst>
          </p:cNvPr>
          <p:cNvSpPr txBox="1"/>
          <p:nvPr/>
        </p:nvSpPr>
        <p:spPr>
          <a:xfrm>
            <a:off x="2129434" y="3881954"/>
            <a:ext cx="4908568" cy="1287383"/>
          </a:xfrm>
          <a:prstGeom prst="rect">
            <a:avLst/>
          </a:prstGeom>
        </p:spPr>
        <p:txBody>
          <a:bodyPr wrap="square" lIns="0" tIns="22648" rIns="0" bIns="0">
            <a:spAutoFit/>
          </a:bodyPr>
          <a:lstStyle/>
          <a:p>
            <a:pPr marL="75491" defTabSz="1811792">
              <a:spcBef>
                <a:spcPts val="178"/>
              </a:spcBef>
              <a:defRPr/>
            </a:pPr>
            <a:r>
              <a:rPr lang="en-US" altLang="en-US" sz="2378" b="1" dirty="0" err="1">
                <a:solidFill>
                  <a:prstClr val="black"/>
                </a:solidFill>
                <a:latin typeface="Times New Roman" panose="02020603050405020304" pitchFamily="18" charset="0"/>
                <a:cs typeface="Times New Roman" panose="02020603050405020304" pitchFamily="18" charset="0"/>
              </a:rPr>
              <a:t>Ĉ</a:t>
            </a:r>
            <a:r>
              <a:rPr lang="en-US" altLang="en-US" sz="2378" b="1" baseline="-25000" dirty="0" err="1">
                <a:solidFill>
                  <a:prstClr val="black"/>
                </a:solidFill>
                <a:latin typeface="Times New Roman" panose="02020603050405020304" pitchFamily="18" charset="0"/>
                <a:cs typeface="Times New Roman" panose="02020603050405020304" pitchFamily="18" charset="0"/>
              </a:rPr>
              <a:t>i</a:t>
            </a:r>
            <a:r>
              <a:rPr lang="en-US" altLang="en-US" sz="2378" b="1" baseline="-25000" dirty="0">
                <a:solidFill>
                  <a:prstClr val="black"/>
                </a:solidFill>
                <a:latin typeface="Times New Roman" panose="02020603050405020304" pitchFamily="18" charset="0"/>
                <a:cs typeface="Times New Roman" panose="02020603050405020304" pitchFamily="18" charset="0"/>
              </a:rPr>
              <a:t>  </a:t>
            </a:r>
            <a:r>
              <a:rPr lang="en-US" altLang="en-US" sz="2378" b="1" dirty="0">
                <a:solidFill>
                  <a:prstClr val="black"/>
                </a:solidFill>
                <a:latin typeface="Lucida Sans Unicode" panose="020B0602030504020204" pitchFamily="34" charset="0"/>
                <a:cs typeface="Lucida Sans Unicode" panose="020B0602030504020204" pitchFamily="34" charset="0"/>
              </a:rPr>
              <a:t>= </a:t>
            </a:r>
            <a:r>
              <a:rPr lang="en-US" altLang="en-US" sz="2378" b="1" dirty="0">
                <a:solidFill>
                  <a:prstClr val="black"/>
                </a:solidFill>
                <a:latin typeface="Verdana" panose="020B0604030504040204" pitchFamily="34" charset="0"/>
                <a:ea typeface="Verdana" panose="020B0604030504040204" pitchFamily="34" charset="0"/>
                <a:cs typeface="Verdana" panose="020B0604030504040204" pitchFamily="34" charset="0"/>
              </a:rPr>
              <a:t>C</a:t>
            </a:r>
            <a:r>
              <a:rPr lang="en-US" altLang="en-US" sz="2378" b="1" baseline="-14000" dirty="0">
                <a:solidFill>
                  <a:prstClr val="black"/>
                </a:solidFill>
                <a:latin typeface="Times New Roman" panose="02020603050405020304" pitchFamily="18" charset="0"/>
                <a:cs typeface="Times New Roman" panose="02020603050405020304" pitchFamily="18" charset="0"/>
              </a:rPr>
              <a:t>i </a:t>
            </a:r>
            <a:r>
              <a:rPr lang="en-US" altLang="en-US" sz="2378" b="1" dirty="0">
                <a:solidFill>
                  <a:prstClr val="black"/>
                </a:solidFill>
                <a:latin typeface="Lucida Sans Unicode" panose="020B0602030504020204" pitchFamily="34" charset="0"/>
                <a:cs typeface="Lucida Sans Unicode" panose="020B0602030504020204" pitchFamily="34" charset="0"/>
              </a:rPr>
              <a:t>+ (</a:t>
            </a:r>
            <a:r>
              <a:rPr lang="en-US" altLang="en-US" sz="2378" b="1" dirty="0" err="1">
                <a:solidFill>
                  <a:prstClr val="black"/>
                </a:solidFill>
                <a:latin typeface="Verdana" panose="020B0604030504040204" pitchFamily="34" charset="0"/>
                <a:ea typeface="Verdana" panose="020B0604030504040204" pitchFamily="34" charset="0"/>
                <a:cs typeface="Verdana" panose="020B0604030504040204" pitchFamily="34" charset="0"/>
              </a:rPr>
              <a:t>Φ</a:t>
            </a:r>
            <a:r>
              <a:rPr lang="en-US" altLang="en-US" sz="2378" b="1" baseline="-14000" dirty="0" err="1">
                <a:solidFill>
                  <a:prstClr val="black"/>
                </a:solidFill>
                <a:latin typeface="Times New Roman" panose="02020603050405020304" pitchFamily="18" charset="0"/>
                <a:cs typeface="Times New Roman" panose="02020603050405020304" pitchFamily="18" charset="0"/>
              </a:rPr>
              <a:t>i</a:t>
            </a:r>
            <a:r>
              <a:rPr lang="en-US" altLang="en-US" sz="2378" b="1" baseline="-14000" dirty="0">
                <a:solidFill>
                  <a:prstClr val="black"/>
                </a:solidFill>
                <a:latin typeface="Times New Roman" panose="02020603050405020304" pitchFamily="18" charset="0"/>
                <a:cs typeface="Times New Roman" panose="02020603050405020304" pitchFamily="18" charset="0"/>
              </a:rPr>
              <a:t> </a:t>
            </a:r>
            <a:r>
              <a:rPr lang="en-US" altLang="en-US" sz="2378" b="1" dirty="0">
                <a:solidFill>
                  <a:prstClr val="black"/>
                </a:solidFill>
                <a:latin typeface="Lucida Sans Unicode" panose="020B0602030504020204" pitchFamily="34" charset="0"/>
                <a:cs typeface="Lucida Sans Unicode" panose="020B0602030504020204" pitchFamily="34" charset="0"/>
              </a:rPr>
              <a:t>− </a:t>
            </a:r>
            <a:r>
              <a:rPr lang="en-US" altLang="en-US" sz="2378" b="1" dirty="0">
                <a:solidFill>
                  <a:prstClr val="black"/>
                </a:solidFill>
                <a:latin typeface="Verdana" panose="020B0604030504040204" pitchFamily="34" charset="0"/>
                <a:ea typeface="Verdana" panose="020B0604030504040204" pitchFamily="34" charset="0"/>
                <a:cs typeface="Verdana" panose="020B0604030504040204" pitchFamily="34" charset="0"/>
              </a:rPr>
              <a:t>Φ</a:t>
            </a:r>
            <a:r>
              <a:rPr lang="en-US" altLang="en-US" sz="2378" b="1" baseline="-14000" dirty="0">
                <a:solidFill>
                  <a:prstClr val="black"/>
                </a:solidFill>
                <a:latin typeface="Times New Roman" panose="02020603050405020304" pitchFamily="18" charset="0"/>
                <a:cs typeface="Times New Roman" panose="02020603050405020304" pitchFamily="18" charset="0"/>
              </a:rPr>
              <a:t>i</a:t>
            </a:r>
            <a:r>
              <a:rPr lang="en-US" altLang="en-US" sz="2378" b="1" baseline="-14000" dirty="0">
                <a:solidFill>
                  <a:prstClr val="black"/>
                </a:solidFill>
                <a:latin typeface="Verdana" panose="020B0604030504040204" pitchFamily="34" charset="0"/>
                <a:ea typeface="Verdana" panose="020B0604030504040204" pitchFamily="34" charset="0"/>
                <a:cs typeface="Verdana" panose="020B0604030504040204" pitchFamily="34" charset="0"/>
              </a:rPr>
              <a:t>−1</a:t>
            </a:r>
            <a:r>
              <a:rPr lang="en-US" altLang="en-US" sz="2378" b="1" dirty="0">
                <a:solidFill>
                  <a:prstClr val="black"/>
                </a:solidFill>
                <a:latin typeface="Lucida Sans Unicode" panose="020B0602030504020204" pitchFamily="34" charset="0"/>
                <a:cs typeface="Lucida Sans Unicode" panose="020B0602030504020204" pitchFamily="34" charset="0"/>
              </a:rPr>
              <a:t>)</a:t>
            </a:r>
          </a:p>
          <a:p>
            <a:pPr defTabSz="1811792" fontAlgn="base">
              <a:spcBef>
                <a:spcPts val="670"/>
              </a:spcBef>
              <a:spcAft>
                <a:spcPct val="0"/>
              </a:spcAft>
            </a:pPr>
            <a:r>
              <a:rPr lang="en-US" altLang="en-US" sz="2378" b="1" dirty="0">
                <a:solidFill>
                  <a:prstClr val="black"/>
                </a:solidFill>
                <a:latin typeface="Lucida Sans Unicode" panose="020B0602030504020204" pitchFamily="34" charset="0"/>
                <a:cs typeface="Lucida Sans Unicode" panose="020B0602030504020204" pitchFamily="34" charset="0"/>
              </a:rPr>
              <a:t>      = (</a:t>
            </a:r>
            <a:r>
              <a:rPr lang="en-US" altLang="en-US" sz="2378" b="1" dirty="0" err="1">
                <a:solidFill>
                  <a:prstClr val="black"/>
                </a:solidFill>
                <a:latin typeface="Verdana" panose="020B0604030504040204" pitchFamily="34" charset="0"/>
                <a:ea typeface="Verdana" panose="020B0604030504040204" pitchFamily="34" charset="0"/>
                <a:cs typeface="Verdana" panose="020B0604030504040204" pitchFamily="34" charset="0"/>
              </a:rPr>
              <a:t>t</a:t>
            </a:r>
            <a:r>
              <a:rPr lang="en-US" altLang="en-US" sz="2378" b="1" baseline="-14000" dirty="0" err="1">
                <a:solidFill>
                  <a:prstClr val="black"/>
                </a:solidFill>
                <a:latin typeface="Times New Roman" panose="02020603050405020304" pitchFamily="18" charset="0"/>
                <a:cs typeface="Times New Roman" panose="02020603050405020304" pitchFamily="18" charset="0"/>
              </a:rPr>
              <a:t>i</a:t>
            </a:r>
            <a:r>
              <a:rPr lang="en-US" altLang="en-US" sz="2378" b="1" baseline="-14000" dirty="0">
                <a:solidFill>
                  <a:prstClr val="black"/>
                </a:solidFill>
                <a:latin typeface="Times New Roman" panose="02020603050405020304" pitchFamily="18" charset="0"/>
                <a:cs typeface="Times New Roman" panose="02020603050405020304" pitchFamily="18" charset="0"/>
              </a:rPr>
              <a:t> </a:t>
            </a:r>
            <a:r>
              <a:rPr lang="en-US" altLang="en-US" sz="2378" b="1" dirty="0">
                <a:solidFill>
                  <a:prstClr val="black"/>
                </a:solidFill>
                <a:latin typeface="Lucida Sans Unicode" panose="020B0602030504020204" pitchFamily="34" charset="0"/>
                <a:cs typeface="Lucida Sans Unicode" panose="020B0602030504020204" pitchFamily="34" charset="0"/>
              </a:rPr>
              <a:t>+ </a:t>
            </a:r>
            <a:r>
              <a:rPr lang="en-US" altLang="en-US" sz="2378" b="1" dirty="0">
                <a:solidFill>
                  <a:prstClr val="black"/>
                </a:solidFill>
                <a:latin typeface="Tahoma" panose="020B0604030504040204" pitchFamily="34" charset="0"/>
                <a:cs typeface="Tahoma" panose="020B0604030504040204" pitchFamily="34" charset="0"/>
              </a:rPr>
              <a:t>1</a:t>
            </a:r>
            <a:r>
              <a:rPr lang="en-US" altLang="en-US" sz="2378" b="1" dirty="0">
                <a:solidFill>
                  <a:prstClr val="black"/>
                </a:solidFill>
                <a:latin typeface="Lucida Sans Unicode" panose="020B0602030504020204" pitchFamily="34" charset="0"/>
                <a:cs typeface="Lucida Sans Unicode" panose="020B0602030504020204" pitchFamily="34" charset="0"/>
              </a:rPr>
              <a:t>) + (</a:t>
            </a:r>
            <a:r>
              <a:rPr lang="en-US" altLang="en-US" sz="2378" b="1" dirty="0">
                <a:solidFill>
                  <a:prstClr val="black"/>
                </a:solidFill>
                <a:latin typeface="Verdana" panose="020B0604030504040204" pitchFamily="34" charset="0"/>
                <a:ea typeface="Verdana" panose="020B0604030504040204" pitchFamily="34" charset="0"/>
                <a:cs typeface="Verdana" panose="020B0604030504040204" pitchFamily="34" charset="0"/>
              </a:rPr>
              <a:t>b</a:t>
            </a:r>
            <a:r>
              <a:rPr lang="en-US" altLang="en-US" sz="2378" b="1" baseline="-14000" dirty="0">
                <a:solidFill>
                  <a:prstClr val="black"/>
                </a:solidFill>
                <a:latin typeface="Times New Roman" panose="02020603050405020304" pitchFamily="18" charset="0"/>
                <a:cs typeface="Times New Roman" panose="02020603050405020304" pitchFamily="18" charset="0"/>
              </a:rPr>
              <a:t>i </a:t>
            </a:r>
            <a:r>
              <a:rPr lang="en-US" altLang="en-US" sz="2378" b="1" dirty="0">
                <a:solidFill>
                  <a:prstClr val="black"/>
                </a:solidFill>
                <a:latin typeface="Lucida Sans Unicode" panose="020B0602030504020204" pitchFamily="34" charset="0"/>
                <a:cs typeface="Lucida Sans Unicode" panose="020B0602030504020204" pitchFamily="34" charset="0"/>
              </a:rPr>
              <a:t>− </a:t>
            </a:r>
            <a:r>
              <a:rPr lang="en-US" altLang="en-US" sz="2378" b="1" dirty="0" err="1">
                <a:solidFill>
                  <a:prstClr val="black"/>
                </a:solidFill>
                <a:latin typeface="Verdana" panose="020B0604030504040204" pitchFamily="34" charset="0"/>
                <a:ea typeface="Verdana" panose="020B0604030504040204" pitchFamily="34" charset="0"/>
                <a:cs typeface="Verdana" panose="020B0604030504040204" pitchFamily="34" charset="0"/>
              </a:rPr>
              <a:t>t</a:t>
            </a:r>
            <a:r>
              <a:rPr lang="en-US" altLang="en-US" sz="2378" b="1" baseline="-14000" dirty="0" err="1">
                <a:solidFill>
                  <a:prstClr val="black"/>
                </a:solidFill>
                <a:latin typeface="Times New Roman" panose="02020603050405020304" pitchFamily="18" charset="0"/>
                <a:cs typeface="Times New Roman" panose="02020603050405020304" pitchFamily="18" charset="0"/>
              </a:rPr>
              <a:t>i</a:t>
            </a:r>
            <a:r>
              <a:rPr lang="en-US" altLang="en-US" sz="2378" b="1" baseline="-14000" dirty="0">
                <a:solidFill>
                  <a:prstClr val="black"/>
                </a:solidFill>
                <a:latin typeface="Times New Roman" panose="02020603050405020304" pitchFamily="18" charset="0"/>
                <a:cs typeface="Times New Roman" panose="02020603050405020304" pitchFamily="18" charset="0"/>
              </a:rPr>
              <a:t> </a:t>
            </a:r>
            <a:r>
              <a:rPr lang="en-US" altLang="en-US" sz="2378" b="1" dirty="0">
                <a:solidFill>
                  <a:prstClr val="black"/>
                </a:solidFill>
                <a:latin typeface="Lucida Sans Unicode" panose="020B0602030504020204" pitchFamily="34" charset="0"/>
                <a:cs typeface="Lucida Sans Unicode" panose="020B0602030504020204" pitchFamily="34" charset="0"/>
              </a:rPr>
              <a:t>+ </a:t>
            </a:r>
            <a:r>
              <a:rPr lang="en-US" altLang="en-US" sz="2378" b="1" dirty="0">
                <a:solidFill>
                  <a:prstClr val="black"/>
                </a:solidFill>
                <a:latin typeface="Tahoma" panose="020B0604030504040204" pitchFamily="34" charset="0"/>
                <a:cs typeface="Tahoma" panose="020B0604030504040204" pitchFamily="34" charset="0"/>
              </a:rPr>
              <a:t>1 </a:t>
            </a:r>
            <a:r>
              <a:rPr lang="en-US" altLang="en-US" sz="2378" b="1" dirty="0">
                <a:solidFill>
                  <a:prstClr val="black"/>
                </a:solidFill>
                <a:latin typeface="Lucida Sans Unicode" panose="020B0602030504020204" pitchFamily="34" charset="0"/>
                <a:cs typeface="Lucida Sans Unicode" panose="020B0602030504020204" pitchFamily="34" charset="0"/>
              </a:rPr>
              <a:t>− </a:t>
            </a:r>
            <a:r>
              <a:rPr lang="en-US" altLang="en-US" sz="2378" b="1" dirty="0">
                <a:solidFill>
                  <a:prstClr val="black"/>
                </a:solidFill>
                <a:latin typeface="Verdana" panose="020B0604030504040204" pitchFamily="34" charset="0"/>
                <a:ea typeface="Verdana" panose="020B0604030504040204" pitchFamily="34" charset="0"/>
                <a:cs typeface="Verdana" panose="020B0604030504040204" pitchFamily="34" charset="0"/>
              </a:rPr>
              <a:t>b</a:t>
            </a:r>
            <a:r>
              <a:rPr lang="en-US" altLang="en-US" sz="2378" b="1" baseline="-14000" dirty="0">
                <a:solidFill>
                  <a:prstClr val="black"/>
                </a:solidFill>
                <a:latin typeface="Times New Roman" panose="02020603050405020304" pitchFamily="18" charset="0"/>
                <a:cs typeface="Times New Roman" panose="02020603050405020304" pitchFamily="18" charset="0"/>
              </a:rPr>
              <a:t>i</a:t>
            </a:r>
            <a:r>
              <a:rPr lang="en-US" altLang="en-US" sz="2378" b="1" dirty="0">
                <a:solidFill>
                  <a:prstClr val="black"/>
                </a:solidFill>
                <a:latin typeface="Lucida Sans Unicode" panose="020B0602030504020204" pitchFamily="34" charset="0"/>
                <a:cs typeface="Lucida Sans Unicode" panose="020B0602030504020204" pitchFamily="34" charset="0"/>
              </a:rPr>
              <a:t>)</a:t>
            </a:r>
          </a:p>
          <a:p>
            <a:pPr defTabSz="1811792" fontAlgn="base">
              <a:spcBef>
                <a:spcPts val="644"/>
              </a:spcBef>
              <a:spcAft>
                <a:spcPct val="0"/>
              </a:spcAft>
            </a:pPr>
            <a:r>
              <a:rPr lang="en-US" altLang="en-US" sz="2378" b="1" dirty="0">
                <a:solidFill>
                  <a:prstClr val="black"/>
                </a:solidFill>
                <a:latin typeface="Lucida Sans Unicode" panose="020B0602030504020204" pitchFamily="34" charset="0"/>
                <a:cs typeface="Lucida Sans Unicode" panose="020B0602030504020204" pitchFamily="34" charset="0"/>
              </a:rPr>
              <a:t>      = </a:t>
            </a:r>
            <a:r>
              <a:rPr lang="en-US" altLang="en-US" sz="2378" b="1" dirty="0">
                <a:solidFill>
                  <a:prstClr val="black"/>
                </a:solidFill>
                <a:latin typeface="Tahoma" panose="020B0604030504040204" pitchFamily="34" charset="0"/>
                <a:cs typeface="Tahoma" panose="020B0604030504040204" pitchFamily="34" charset="0"/>
              </a:rPr>
              <a:t>2</a:t>
            </a:r>
          </a:p>
        </p:txBody>
      </p:sp>
      <mc:AlternateContent xmlns:mc="http://schemas.openxmlformats.org/markup-compatibility/2006" xmlns:a14="http://schemas.microsoft.com/office/drawing/2010/main">
        <mc:Choice Requires="a14">
          <p:sp>
            <p:nvSpPr>
              <p:cNvPr id="13" name="object 13">
                <a:extLst>
                  <a:ext uri="{FF2B5EF4-FFF2-40B4-BE49-F238E27FC236}">
                    <a16:creationId xmlns:a16="http://schemas.microsoft.com/office/drawing/2014/main" id="{C8020DEE-6F01-44D8-903A-3FC1918FBB89}"/>
                  </a:ext>
                </a:extLst>
              </p:cNvPr>
              <p:cNvSpPr txBox="1"/>
              <p:nvPr/>
            </p:nvSpPr>
            <p:spPr>
              <a:xfrm>
                <a:off x="116383" y="6023450"/>
                <a:ext cx="4454045" cy="407142"/>
              </a:xfrm>
              <a:prstGeom prst="rect">
                <a:avLst/>
              </a:prstGeom>
            </p:spPr>
            <p:txBody>
              <a:bodyPr wrap="square" lIns="0" tIns="22648" rIns="0" bIns="0">
                <a:spAutoFit/>
              </a:bodyPr>
              <a:lstStyle/>
              <a:p>
                <a:pPr marL="364875" indent="-339711" defTabSz="1811792">
                  <a:spcBef>
                    <a:spcPts val="178"/>
                  </a:spcBef>
                  <a:buFont typeface="Wingdings" panose="05000000000000000000" pitchFamily="2" charset="2"/>
                  <a:buChar char="§"/>
                  <a:tabLst>
                    <a:tab pos="1790403" algn="l"/>
                  </a:tabLst>
                  <a:defRPr/>
                </a:pPr>
                <a:r>
                  <a:rPr lang="en-US" sz="2378" b="1" spc="10" dirty="0">
                    <a:solidFill>
                      <a:srgbClr val="002060"/>
                    </a:solidFill>
                    <a:latin typeface="Tahoma"/>
                    <a:cs typeface="Tahoma"/>
                  </a:rPr>
                  <a:t>T</a:t>
                </a:r>
                <a:r>
                  <a:rPr lang="en-US" sz="2378" b="1" spc="-40" dirty="0">
                    <a:solidFill>
                      <a:srgbClr val="002060"/>
                    </a:solidFill>
                    <a:latin typeface="Tahoma"/>
                    <a:cs typeface="Tahoma"/>
                  </a:rPr>
                  <a:t>otal</a:t>
                </a:r>
                <a:r>
                  <a:rPr lang="en-US" sz="2378" b="1" spc="30" dirty="0">
                    <a:solidFill>
                      <a:srgbClr val="002060"/>
                    </a:solidFill>
                    <a:latin typeface="Tahoma"/>
                    <a:cs typeface="Tahoma"/>
                  </a:rPr>
                  <a:t> </a:t>
                </a:r>
                <a:r>
                  <a:rPr lang="en-US" sz="2378" b="1" spc="-69" dirty="0">
                    <a:solidFill>
                      <a:srgbClr val="002060"/>
                    </a:solidFill>
                    <a:latin typeface="Tahoma"/>
                    <a:cs typeface="Tahoma"/>
                  </a:rPr>
                  <a:t>cost</a:t>
                </a:r>
                <a:r>
                  <a:rPr lang="en-US" sz="2378" b="1" spc="40" dirty="0">
                    <a:solidFill>
                      <a:srgbClr val="002060"/>
                    </a:solidFill>
                    <a:latin typeface="Tahoma"/>
                    <a:cs typeface="Tahoma"/>
                  </a:rPr>
                  <a:t> </a:t>
                </a:r>
                <a:r>
                  <a:rPr lang="en-US" sz="2378" b="1" spc="-69" dirty="0">
                    <a:solidFill>
                      <a:srgbClr val="002060"/>
                    </a:solidFill>
                    <a:latin typeface="Tahoma"/>
                    <a:cs typeface="Tahoma"/>
                  </a:rPr>
                  <a:t>is </a:t>
                </a:r>
                <a14:m>
                  <m:oMath xmlns:m="http://schemas.openxmlformats.org/officeDocument/2006/math">
                    <m:r>
                      <a:rPr lang="en-US" sz="2378" b="1" i="1" spc="-69">
                        <a:solidFill>
                          <a:srgbClr val="002060"/>
                        </a:solidFill>
                        <a:latin typeface="Cambria Math" panose="02040503050406030204" pitchFamily="18" charset="0"/>
                        <a:ea typeface="Cambria Math" panose="02040503050406030204" pitchFamily="18" charset="0"/>
                        <a:cs typeface="Tahoma"/>
                      </a:rPr>
                      <m:t>≤</m:t>
                    </m:r>
                    <m:nary>
                      <m:naryPr>
                        <m:chr m:val="∑"/>
                        <m:subHide m:val="on"/>
                        <m:supHide m:val="on"/>
                        <m:ctrlPr>
                          <a:rPr lang="ar-AE" sz="2378" b="1" i="1" spc="-69">
                            <a:solidFill>
                              <a:srgbClr val="002060"/>
                            </a:solidFill>
                            <a:latin typeface="Cambria Math" panose="02040503050406030204" pitchFamily="18" charset="0"/>
                            <a:ea typeface="Cambria Math" panose="02040503050406030204" pitchFamily="18" charset="0"/>
                            <a:cs typeface="Tahoma"/>
                          </a:rPr>
                        </m:ctrlPr>
                      </m:naryPr>
                      <m:sub/>
                      <m:sup/>
                      <m:e>
                        <m:r>
                          <m:rPr>
                            <m:nor/>
                          </m:rPr>
                          <a:rPr lang="en-US" altLang="en-US" sz="2378" b="1" dirty="0">
                            <a:solidFill>
                              <a:srgbClr val="002060"/>
                            </a:solidFill>
                            <a:latin typeface="Times New Roman" panose="02020603050405020304" pitchFamily="18" charset="0"/>
                            <a:cs typeface="Times New Roman" panose="02020603050405020304" pitchFamily="18" charset="0"/>
                          </a:rPr>
                          <m:t>Ĉ</m:t>
                        </m:r>
                        <m:r>
                          <m:rPr>
                            <m:nor/>
                          </m:rPr>
                          <a:rPr lang="en-US" altLang="en-US" sz="2378" b="1" baseline="-25000" dirty="0">
                            <a:solidFill>
                              <a:srgbClr val="002060"/>
                            </a:solidFill>
                            <a:latin typeface="Times New Roman" panose="02020603050405020304" pitchFamily="18" charset="0"/>
                            <a:cs typeface="Times New Roman" panose="02020603050405020304" pitchFamily="18" charset="0"/>
                          </a:rPr>
                          <m:t>i</m:t>
                        </m:r>
                      </m:e>
                    </m:nary>
                    <m:r>
                      <a:rPr lang="ar-AE" sz="2378" b="1" i="1" spc="-69">
                        <a:solidFill>
                          <a:srgbClr val="002060"/>
                        </a:solidFill>
                        <a:latin typeface="Cambria Math" panose="02040503050406030204" pitchFamily="18" charset="0"/>
                        <a:ea typeface="Cambria Math" panose="02040503050406030204" pitchFamily="18" charset="0"/>
                        <a:cs typeface="Tahoma"/>
                      </a:rPr>
                      <m:t>=</m:t>
                    </m:r>
                    <m:r>
                      <a:rPr lang="ar-AE" sz="2378" b="1" i="1" spc="-69">
                        <a:solidFill>
                          <a:srgbClr val="002060"/>
                        </a:solidFill>
                        <a:latin typeface="Cambria Math" panose="02040503050406030204" pitchFamily="18" charset="0"/>
                        <a:ea typeface="Cambria Math" panose="02040503050406030204" pitchFamily="18" charset="0"/>
                        <a:cs typeface="Tahoma"/>
                      </a:rPr>
                      <m:t>𝟐</m:t>
                    </m:r>
                    <m:r>
                      <a:rPr lang="ar-AE" sz="2378" b="1" i="1" spc="-69">
                        <a:solidFill>
                          <a:srgbClr val="002060"/>
                        </a:solidFill>
                        <a:latin typeface="Cambria Math" panose="02040503050406030204" pitchFamily="18" charset="0"/>
                        <a:ea typeface="Cambria Math" panose="02040503050406030204" pitchFamily="18" charset="0"/>
                        <a:cs typeface="Tahoma"/>
                      </a:rPr>
                      <m:t>𝒏</m:t>
                    </m:r>
                  </m:oMath>
                </a14:m>
                <a:endParaRPr lang="ar-AE" sz="2378" b="1" dirty="0">
                  <a:solidFill>
                    <a:srgbClr val="002060"/>
                  </a:solidFill>
                  <a:latin typeface="Lucida Sans Unicode"/>
                  <a:cs typeface="Lucida Sans Unicode"/>
                </a:endParaRPr>
              </a:p>
            </p:txBody>
          </p:sp>
        </mc:Choice>
        <mc:Fallback xmlns="">
          <p:sp>
            <p:nvSpPr>
              <p:cNvPr id="13" name="object 13">
                <a:extLst>
                  <a:ext uri="{FF2B5EF4-FFF2-40B4-BE49-F238E27FC236}">
                    <a16:creationId xmlns:a16="http://schemas.microsoft.com/office/drawing/2014/main" id="{C8020DEE-6F01-44D8-903A-3FC1918FBB89}"/>
                  </a:ext>
                </a:extLst>
              </p:cNvPr>
              <p:cNvSpPr txBox="1">
                <a:spLocks noRot="1" noChangeAspect="1" noMove="1" noResize="1" noEditPoints="1" noAdjustHandles="1" noChangeArrowheads="1" noChangeShapeType="1" noTextEdit="1"/>
              </p:cNvSpPr>
              <p:nvPr/>
            </p:nvSpPr>
            <p:spPr>
              <a:xfrm>
                <a:off x="116383" y="6023450"/>
                <a:ext cx="4454045" cy="407142"/>
              </a:xfrm>
              <a:prstGeom prst="rect">
                <a:avLst/>
              </a:prstGeom>
              <a:blipFill>
                <a:blip r:embed="rId2"/>
                <a:stretch>
                  <a:fillRect l="-3283" t="-153731" b="-228358"/>
                </a:stretch>
              </a:blipFill>
            </p:spPr>
            <p:txBody>
              <a:bodyPr/>
              <a:lstStyle/>
              <a:p>
                <a:r>
                  <a:rPr lang="en-US">
                    <a:noFill/>
                  </a:rPr>
                  <a:t> </a:t>
                </a:r>
              </a:p>
            </p:txBody>
          </p:sp>
        </mc:Fallback>
      </mc:AlternateContent>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object 2">
            <a:extLst>
              <a:ext uri="{FF2B5EF4-FFF2-40B4-BE49-F238E27FC236}">
                <a16:creationId xmlns:a16="http://schemas.microsoft.com/office/drawing/2014/main" id="{43A1FD10-1D6B-4E20-82F1-0CA280F4B2F1}"/>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22A4F235-50C7-4CA1-B463-DD5284FED00D}"/>
              </a:ext>
            </a:extLst>
          </p:cNvPr>
          <p:cNvSpPr txBox="1">
            <a:spLocks noGrp="1"/>
          </p:cNvSpPr>
          <p:nvPr>
            <p:ph type="title"/>
          </p:nvPr>
        </p:nvSpPr>
        <p:spPr>
          <a:xfrm>
            <a:off x="195023" y="101050"/>
            <a:ext cx="8939542" cy="583237"/>
          </a:xfrm>
        </p:spPr>
        <p:txBody>
          <a:bodyPr vert="horz" wrap="square" lIns="0" tIns="33972" rIns="0" bIns="0" numCol="1" rtlCol="0" anchor="t" anchorCtr="0" compatLnSpc="1">
            <a:prstTxWarp prst="textNoShape">
              <a:avLst/>
            </a:prstTxWarp>
            <a:spAutoFit/>
          </a:bodyPr>
          <a:lstStyle/>
          <a:p>
            <a:pPr marL="25164" eaLnBrk="1" fontAlgn="auto" hangingPunct="1">
              <a:spcBef>
                <a:spcPts val="267"/>
              </a:spcBef>
              <a:spcAft>
                <a:spcPts val="0"/>
              </a:spcAft>
              <a:defRPr/>
            </a:pPr>
            <a:r>
              <a:rPr lang="en-US" spc="-59"/>
              <a:t>Amortized </a:t>
            </a:r>
            <a:r>
              <a:rPr lang="en-US" spc="-79"/>
              <a:t>Analysis: </a:t>
            </a:r>
            <a:r>
              <a:rPr lang="en-US" spc="-129"/>
              <a:t>3</a:t>
            </a:r>
            <a:r>
              <a:rPr lang="en-US" spc="-238"/>
              <a:t> </a:t>
            </a:r>
            <a:r>
              <a:rPr lang="en-US" spc="-50"/>
              <a:t>Methods</a:t>
            </a:r>
            <a:endParaRPr spc="-50" dirty="0"/>
          </a:p>
        </p:txBody>
      </p:sp>
      <p:sp>
        <p:nvSpPr>
          <p:cNvPr id="5124" name="TextBox 16">
            <a:extLst>
              <a:ext uri="{FF2B5EF4-FFF2-40B4-BE49-F238E27FC236}">
                <a16:creationId xmlns:a16="http://schemas.microsoft.com/office/drawing/2014/main" id="{B5586E0B-D336-481D-8868-C72E9CCB2A9B}"/>
              </a:ext>
            </a:extLst>
          </p:cNvPr>
          <p:cNvSpPr txBox="1">
            <a:spLocks noChangeArrowheads="1"/>
          </p:cNvSpPr>
          <p:nvPr/>
        </p:nvSpPr>
        <p:spPr bwMode="auto">
          <a:xfrm>
            <a:off x="195023" y="1475356"/>
            <a:ext cx="8817002" cy="390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defTabSz="1811792" fontAlgn="base">
              <a:spcBef>
                <a:spcPct val="0"/>
              </a:spcBef>
              <a:spcAft>
                <a:spcPct val="0"/>
              </a:spcAft>
            </a:pPr>
            <a:r>
              <a:rPr lang="en-CA" altLang="en-US" sz="3170" dirty="0">
                <a:solidFill>
                  <a:prstClr val="black"/>
                </a:solidFill>
                <a:latin typeface="Times New Roman" panose="02020603050405020304" pitchFamily="18" charset="0"/>
                <a:cs typeface="Times New Roman" panose="02020603050405020304" pitchFamily="18" charset="0"/>
              </a:rPr>
              <a:t>We will discuss 4 different methods for amortized analysis:</a:t>
            </a:r>
          </a:p>
          <a:p>
            <a:pPr marL="566185" indent="-566185" defTabSz="1811792" fontAlgn="base">
              <a:lnSpc>
                <a:spcPct val="150000"/>
              </a:lnSpc>
              <a:spcBef>
                <a:spcPct val="0"/>
              </a:spcBef>
              <a:spcAft>
                <a:spcPct val="0"/>
              </a:spcAft>
              <a:buFont typeface="Wingdings" panose="05000000000000000000" pitchFamily="2" charset="2"/>
              <a:buChar char="§"/>
            </a:pPr>
            <a:r>
              <a:rPr lang="en-CA" altLang="en-US" sz="3170" b="1" dirty="0">
                <a:solidFill>
                  <a:srgbClr val="FF0000"/>
                </a:solidFill>
                <a:latin typeface="Times New Roman" panose="02020603050405020304" pitchFamily="18" charset="0"/>
                <a:cs typeface="Times New Roman" panose="02020603050405020304" pitchFamily="18" charset="0"/>
              </a:rPr>
              <a:t>Aggregate Method </a:t>
            </a:r>
          </a:p>
          <a:p>
            <a:pPr marL="566185" indent="-566185" defTabSz="1811792" fontAlgn="base">
              <a:lnSpc>
                <a:spcPct val="150000"/>
              </a:lnSpc>
              <a:spcBef>
                <a:spcPct val="0"/>
              </a:spcBef>
              <a:spcAft>
                <a:spcPct val="0"/>
              </a:spcAft>
              <a:buFont typeface="Wingdings" panose="05000000000000000000" pitchFamily="2" charset="2"/>
              <a:buChar char="§"/>
            </a:pPr>
            <a:r>
              <a:rPr lang="en-CA" altLang="en-US" sz="3170" b="1" dirty="0">
                <a:solidFill>
                  <a:srgbClr val="FF0000"/>
                </a:solidFill>
                <a:latin typeface="Times New Roman" panose="02020603050405020304" pitchFamily="18" charset="0"/>
                <a:cs typeface="Times New Roman" panose="02020603050405020304" pitchFamily="18" charset="0"/>
              </a:rPr>
              <a:t>Accounting Method</a:t>
            </a:r>
          </a:p>
          <a:p>
            <a:pPr marL="566185" indent="-566185" defTabSz="1811792" fontAlgn="base">
              <a:lnSpc>
                <a:spcPct val="150000"/>
              </a:lnSpc>
              <a:spcBef>
                <a:spcPct val="0"/>
              </a:spcBef>
              <a:spcAft>
                <a:spcPct val="0"/>
              </a:spcAft>
              <a:buFont typeface="Wingdings" panose="05000000000000000000" pitchFamily="2" charset="2"/>
              <a:buChar char="§"/>
            </a:pPr>
            <a:r>
              <a:rPr lang="en-CA" altLang="en-US" sz="3170" b="1" dirty="0">
                <a:solidFill>
                  <a:srgbClr val="FF0000"/>
                </a:solidFill>
                <a:latin typeface="Times New Roman" panose="02020603050405020304" pitchFamily="18" charset="0"/>
                <a:cs typeface="Times New Roman" panose="02020603050405020304" pitchFamily="18" charset="0"/>
              </a:rPr>
              <a:t>Charging Method</a:t>
            </a:r>
          </a:p>
          <a:p>
            <a:pPr marL="566185" indent="-566185" defTabSz="1811792" fontAlgn="base">
              <a:lnSpc>
                <a:spcPct val="150000"/>
              </a:lnSpc>
              <a:spcBef>
                <a:spcPct val="0"/>
              </a:spcBef>
              <a:spcAft>
                <a:spcPct val="0"/>
              </a:spcAft>
              <a:buFont typeface="Wingdings" panose="05000000000000000000" pitchFamily="2" charset="2"/>
              <a:buChar char="§"/>
            </a:pPr>
            <a:r>
              <a:rPr lang="en-CA" altLang="en-US" sz="3170" b="1" dirty="0">
                <a:solidFill>
                  <a:srgbClr val="FF0000"/>
                </a:solidFill>
                <a:latin typeface="Times New Roman" panose="02020603050405020304" pitchFamily="18" charset="0"/>
                <a:cs typeface="Times New Roman" panose="02020603050405020304" pitchFamily="18" charset="0"/>
              </a:rPr>
              <a:t>Potential Method</a:t>
            </a: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2">
            <a:extLst>
              <a:ext uri="{FF2B5EF4-FFF2-40B4-BE49-F238E27FC236}">
                <a16:creationId xmlns:a16="http://schemas.microsoft.com/office/drawing/2014/main" id="{152280EE-36BD-4743-B29E-26F22AB3AE9B}"/>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851A3E02-08EF-41A2-9C4A-583960943580}"/>
              </a:ext>
            </a:extLst>
          </p:cNvPr>
          <p:cNvSpPr txBox="1">
            <a:spLocks noGrp="1"/>
          </p:cNvSpPr>
          <p:nvPr>
            <p:ph type="title"/>
          </p:nvPr>
        </p:nvSpPr>
        <p:spPr>
          <a:xfrm>
            <a:off x="40893" y="38140"/>
            <a:ext cx="8779120" cy="583237"/>
          </a:xfrm>
        </p:spPr>
        <p:txBody>
          <a:bodyPr vert="horz" wrap="square" lIns="0" tIns="33972" rIns="0" bIns="0" numCol="1" rtlCol="0" anchor="t" anchorCtr="0" compatLnSpc="1">
            <a:prstTxWarp prst="textNoShape">
              <a:avLst/>
            </a:prstTxWarp>
            <a:spAutoFit/>
          </a:bodyPr>
          <a:lstStyle/>
          <a:p>
            <a:pPr marL="25164" algn="l" eaLnBrk="1" fontAlgn="auto" hangingPunct="1">
              <a:spcBef>
                <a:spcPts val="267"/>
              </a:spcBef>
              <a:spcAft>
                <a:spcPts val="0"/>
              </a:spcAft>
              <a:defRPr/>
            </a:pPr>
            <a:r>
              <a:rPr spc="-59" dirty="0"/>
              <a:t>Amortized </a:t>
            </a:r>
            <a:r>
              <a:rPr spc="-69" dirty="0"/>
              <a:t>Analysis </a:t>
            </a:r>
            <a:r>
              <a:rPr spc="-79" dirty="0"/>
              <a:t>of </a:t>
            </a:r>
            <a:r>
              <a:rPr lang="en-US" dirty="0"/>
              <a:t>Table doubling</a:t>
            </a:r>
            <a:endParaRPr spc="20" dirty="0"/>
          </a:p>
        </p:txBody>
      </p:sp>
      <p:sp>
        <p:nvSpPr>
          <p:cNvPr id="7" name="object 7">
            <a:extLst>
              <a:ext uri="{FF2B5EF4-FFF2-40B4-BE49-F238E27FC236}">
                <a16:creationId xmlns:a16="http://schemas.microsoft.com/office/drawing/2014/main" id="{3789B2ED-B873-42C6-BEA5-0E74CD6232CA}"/>
              </a:ext>
            </a:extLst>
          </p:cNvPr>
          <p:cNvSpPr txBox="1"/>
          <p:nvPr/>
        </p:nvSpPr>
        <p:spPr>
          <a:xfrm>
            <a:off x="213895" y="1039928"/>
            <a:ext cx="8606118" cy="4026834"/>
          </a:xfrm>
          <a:prstGeom prst="rect">
            <a:avLst/>
          </a:prstGeom>
        </p:spPr>
        <p:txBody>
          <a:bodyPr wrap="square" lIns="0" tIns="71718" rIns="0" bIns="0">
            <a:spAutoFit/>
          </a:bodyPr>
          <a:lstStyle>
            <a:lvl1pPr marL="101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541021" indent="-339711" defTabSz="1811792" fontAlgn="base">
              <a:lnSpc>
                <a:spcPct val="150000"/>
              </a:lnSpc>
              <a:spcBef>
                <a:spcPts val="571"/>
              </a:spcBef>
              <a:spcAft>
                <a:spcPct val="0"/>
              </a:spcAft>
              <a:buFont typeface="Wingdings" panose="05000000000000000000" pitchFamily="2" charset="2"/>
              <a:buChar char="§"/>
            </a:pPr>
            <a:r>
              <a:rPr lang="en-CA" sz="2800" dirty="0">
                <a:latin typeface="Times New Roman" panose="02020603050405020304" pitchFamily="18" charset="0"/>
                <a:cs typeface="Times New Roman" panose="02020603050405020304" pitchFamily="18" charset="0"/>
              </a:rPr>
              <a:t>We want to store n elements in a table of size m = Θ(n). </a:t>
            </a:r>
          </a:p>
          <a:p>
            <a:pPr marL="1182371" lvl="1" indent="-339711" defTabSz="1811792" fontAlgn="base">
              <a:lnSpc>
                <a:spcPct val="150000"/>
              </a:lnSpc>
              <a:spcBef>
                <a:spcPts val="571"/>
              </a:spcBef>
              <a:spcAft>
                <a:spcPct val="0"/>
              </a:spcAft>
              <a:buFont typeface="Wingdings" panose="05000000000000000000" pitchFamily="2" charset="2"/>
              <a:buChar char="§"/>
            </a:pPr>
            <a:r>
              <a:rPr lang="en-CA" sz="2800" dirty="0">
                <a:latin typeface="Times New Roman" panose="02020603050405020304" pitchFamily="18" charset="0"/>
                <a:cs typeface="Times New Roman" panose="02020603050405020304" pitchFamily="18" charset="0"/>
              </a:rPr>
              <a:t>One idea is to double m whenever n becomes larger than m (due to insertions). </a:t>
            </a:r>
          </a:p>
          <a:p>
            <a:pPr marL="1182371" lvl="1" indent="-339711" defTabSz="1811792" fontAlgn="base">
              <a:lnSpc>
                <a:spcPct val="150000"/>
              </a:lnSpc>
              <a:spcBef>
                <a:spcPts val="571"/>
              </a:spcBef>
              <a:spcAft>
                <a:spcPct val="0"/>
              </a:spcAft>
              <a:buFont typeface="Wingdings" panose="05000000000000000000" pitchFamily="2" charset="2"/>
              <a:buChar char="§"/>
            </a:pPr>
            <a:r>
              <a:rPr lang="en-CA" sz="2800" dirty="0">
                <a:latin typeface="Times New Roman" panose="02020603050405020304" pitchFamily="18" charset="0"/>
                <a:cs typeface="Times New Roman" panose="02020603050405020304" pitchFamily="18" charset="0"/>
              </a:rPr>
              <a:t>The cost to double a table of size m is clearly </a:t>
            </a:r>
            <a:br>
              <a:rPr lang="en-CA" sz="2800" dirty="0">
                <a:latin typeface="Times New Roman" panose="02020603050405020304" pitchFamily="18" charset="0"/>
                <a:cs typeface="Times New Roman" panose="02020603050405020304" pitchFamily="18" charset="0"/>
              </a:rPr>
            </a:br>
            <a:r>
              <a:rPr lang="en-CA" sz="2800" dirty="0">
                <a:latin typeface="Times New Roman" panose="02020603050405020304" pitchFamily="18" charset="0"/>
                <a:cs typeface="Times New Roman" panose="02020603050405020304" pitchFamily="18" charset="0"/>
              </a:rPr>
              <a:t>Θ(m) = Θ(n), which is also the worse case cost of an insertion.</a:t>
            </a:r>
            <a:endParaRPr lang="en-US" altLang="en-US" sz="28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0499159"/>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2">
            <a:extLst>
              <a:ext uri="{FF2B5EF4-FFF2-40B4-BE49-F238E27FC236}">
                <a16:creationId xmlns:a16="http://schemas.microsoft.com/office/drawing/2014/main" id="{152280EE-36BD-4743-B29E-26F22AB3AE9B}"/>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851A3E02-08EF-41A2-9C4A-583960943580}"/>
              </a:ext>
            </a:extLst>
          </p:cNvPr>
          <p:cNvSpPr txBox="1">
            <a:spLocks noGrp="1"/>
          </p:cNvSpPr>
          <p:nvPr>
            <p:ph type="title"/>
          </p:nvPr>
        </p:nvSpPr>
        <p:spPr>
          <a:xfrm>
            <a:off x="40893" y="38140"/>
            <a:ext cx="8779120" cy="583237"/>
          </a:xfrm>
        </p:spPr>
        <p:txBody>
          <a:bodyPr vert="horz" wrap="square" lIns="0" tIns="33972" rIns="0" bIns="0" numCol="1" rtlCol="0" anchor="t" anchorCtr="0" compatLnSpc="1">
            <a:prstTxWarp prst="textNoShape">
              <a:avLst/>
            </a:prstTxWarp>
            <a:spAutoFit/>
          </a:bodyPr>
          <a:lstStyle/>
          <a:p>
            <a:pPr marL="25164" algn="l" eaLnBrk="1" fontAlgn="auto" hangingPunct="1">
              <a:spcBef>
                <a:spcPts val="267"/>
              </a:spcBef>
              <a:spcAft>
                <a:spcPts val="0"/>
              </a:spcAft>
              <a:defRPr/>
            </a:pPr>
            <a:r>
              <a:rPr lang="en-US" dirty="0"/>
              <a:t>Table doubling</a:t>
            </a:r>
            <a:endParaRPr spc="20" dirty="0"/>
          </a:p>
        </p:txBody>
      </p:sp>
      <p:graphicFrame>
        <p:nvGraphicFramePr>
          <p:cNvPr id="11" name="Table 3">
            <a:extLst>
              <a:ext uri="{FF2B5EF4-FFF2-40B4-BE49-F238E27FC236}">
                <a16:creationId xmlns:a16="http://schemas.microsoft.com/office/drawing/2014/main" id="{4B925E52-34BE-40B5-8FFC-314D0DF133A0}"/>
              </a:ext>
            </a:extLst>
          </p:cNvPr>
          <p:cNvGraphicFramePr>
            <a:graphicFrameLocks noGrp="1"/>
          </p:cNvGraphicFramePr>
          <p:nvPr>
            <p:extLst>
              <p:ext uri="{D42A27DB-BD31-4B8C-83A1-F6EECF244321}">
                <p14:modId xmlns:p14="http://schemas.microsoft.com/office/powerpoint/2010/main" val="2652471825"/>
              </p:ext>
            </p:extLst>
          </p:nvPr>
        </p:nvGraphicFramePr>
        <p:xfrm>
          <a:off x="485761" y="5461796"/>
          <a:ext cx="7649576" cy="637346"/>
        </p:xfrm>
        <a:graphic>
          <a:graphicData uri="http://schemas.openxmlformats.org/drawingml/2006/table">
            <a:tbl>
              <a:tblPr firstRow="1" bandRow="1">
                <a:tableStyleId>{5C22544A-7EE6-4342-B048-85BDC9FD1C3A}</a:tableStyleId>
              </a:tblPr>
              <a:tblGrid>
                <a:gridCol w="956197">
                  <a:extLst>
                    <a:ext uri="{9D8B030D-6E8A-4147-A177-3AD203B41FA5}">
                      <a16:colId xmlns:a16="http://schemas.microsoft.com/office/drawing/2014/main" val="442517923"/>
                    </a:ext>
                  </a:extLst>
                </a:gridCol>
                <a:gridCol w="956197">
                  <a:extLst>
                    <a:ext uri="{9D8B030D-6E8A-4147-A177-3AD203B41FA5}">
                      <a16:colId xmlns:a16="http://schemas.microsoft.com/office/drawing/2014/main" val="154188527"/>
                    </a:ext>
                  </a:extLst>
                </a:gridCol>
                <a:gridCol w="956197">
                  <a:extLst>
                    <a:ext uri="{9D8B030D-6E8A-4147-A177-3AD203B41FA5}">
                      <a16:colId xmlns:a16="http://schemas.microsoft.com/office/drawing/2014/main" val="2421168222"/>
                    </a:ext>
                  </a:extLst>
                </a:gridCol>
                <a:gridCol w="956197">
                  <a:extLst>
                    <a:ext uri="{9D8B030D-6E8A-4147-A177-3AD203B41FA5}">
                      <a16:colId xmlns:a16="http://schemas.microsoft.com/office/drawing/2014/main" val="79037708"/>
                    </a:ext>
                  </a:extLst>
                </a:gridCol>
                <a:gridCol w="956197">
                  <a:extLst>
                    <a:ext uri="{9D8B030D-6E8A-4147-A177-3AD203B41FA5}">
                      <a16:colId xmlns:a16="http://schemas.microsoft.com/office/drawing/2014/main" val="1522054271"/>
                    </a:ext>
                  </a:extLst>
                </a:gridCol>
                <a:gridCol w="956197">
                  <a:extLst>
                    <a:ext uri="{9D8B030D-6E8A-4147-A177-3AD203B41FA5}">
                      <a16:colId xmlns:a16="http://schemas.microsoft.com/office/drawing/2014/main" val="2165445037"/>
                    </a:ext>
                  </a:extLst>
                </a:gridCol>
                <a:gridCol w="956197">
                  <a:extLst>
                    <a:ext uri="{9D8B030D-6E8A-4147-A177-3AD203B41FA5}">
                      <a16:colId xmlns:a16="http://schemas.microsoft.com/office/drawing/2014/main" val="847213013"/>
                    </a:ext>
                  </a:extLst>
                </a:gridCol>
                <a:gridCol w="956197">
                  <a:extLst>
                    <a:ext uri="{9D8B030D-6E8A-4147-A177-3AD203B41FA5}">
                      <a16:colId xmlns:a16="http://schemas.microsoft.com/office/drawing/2014/main" val="2718099894"/>
                    </a:ext>
                  </a:extLst>
                </a:gridCol>
              </a:tblGrid>
              <a:tr h="637346">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923979703"/>
                  </a:ext>
                </a:extLst>
              </a:tr>
            </a:tbl>
          </a:graphicData>
        </a:graphic>
      </p:graphicFrame>
      <p:graphicFrame>
        <p:nvGraphicFramePr>
          <p:cNvPr id="13" name="Table 3">
            <a:extLst>
              <a:ext uri="{FF2B5EF4-FFF2-40B4-BE49-F238E27FC236}">
                <a16:creationId xmlns:a16="http://schemas.microsoft.com/office/drawing/2014/main" id="{BE9DA694-8875-4089-93AD-A34D6E4AD34E}"/>
              </a:ext>
            </a:extLst>
          </p:cNvPr>
          <p:cNvGraphicFramePr>
            <a:graphicFrameLocks noGrp="1"/>
          </p:cNvGraphicFramePr>
          <p:nvPr>
            <p:extLst>
              <p:ext uri="{D42A27DB-BD31-4B8C-83A1-F6EECF244321}">
                <p14:modId xmlns:p14="http://schemas.microsoft.com/office/powerpoint/2010/main" val="3850152804"/>
              </p:ext>
            </p:extLst>
          </p:nvPr>
        </p:nvGraphicFramePr>
        <p:xfrm>
          <a:off x="485760" y="4073484"/>
          <a:ext cx="3824788" cy="637346"/>
        </p:xfrm>
        <a:graphic>
          <a:graphicData uri="http://schemas.openxmlformats.org/drawingml/2006/table">
            <a:tbl>
              <a:tblPr firstRow="1" bandRow="1">
                <a:tableStyleId>{5C22544A-7EE6-4342-B048-85BDC9FD1C3A}</a:tableStyleId>
              </a:tblPr>
              <a:tblGrid>
                <a:gridCol w="956197">
                  <a:extLst>
                    <a:ext uri="{9D8B030D-6E8A-4147-A177-3AD203B41FA5}">
                      <a16:colId xmlns:a16="http://schemas.microsoft.com/office/drawing/2014/main" val="442517923"/>
                    </a:ext>
                  </a:extLst>
                </a:gridCol>
                <a:gridCol w="956197">
                  <a:extLst>
                    <a:ext uri="{9D8B030D-6E8A-4147-A177-3AD203B41FA5}">
                      <a16:colId xmlns:a16="http://schemas.microsoft.com/office/drawing/2014/main" val="154188527"/>
                    </a:ext>
                  </a:extLst>
                </a:gridCol>
                <a:gridCol w="956197">
                  <a:extLst>
                    <a:ext uri="{9D8B030D-6E8A-4147-A177-3AD203B41FA5}">
                      <a16:colId xmlns:a16="http://schemas.microsoft.com/office/drawing/2014/main" val="2421168222"/>
                    </a:ext>
                  </a:extLst>
                </a:gridCol>
                <a:gridCol w="956197">
                  <a:extLst>
                    <a:ext uri="{9D8B030D-6E8A-4147-A177-3AD203B41FA5}">
                      <a16:colId xmlns:a16="http://schemas.microsoft.com/office/drawing/2014/main" val="79037708"/>
                    </a:ext>
                  </a:extLst>
                </a:gridCol>
              </a:tblGrid>
              <a:tr h="637346">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923979703"/>
                  </a:ext>
                </a:extLst>
              </a:tr>
            </a:tbl>
          </a:graphicData>
        </a:graphic>
      </p:graphicFrame>
      <p:graphicFrame>
        <p:nvGraphicFramePr>
          <p:cNvPr id="14" name="Table 3">
            <a:extLst>
              <a:ext uri="{FF2B5EF4-FFF2-40B4-BE49-F238E27FC236}">
                <a16:creationId xmlns:a16="http://schemas.microsoft.com/office/drawing/2014/main" id="{13F3C5B4-3F23-4C2C-B024-43DFC04F4092}"/>
              </a:ext>
            </a:extLst>
          </p:cNvPr>
          <p:cNvGraphicFramePr>
            <a:graphicFrameLocks noGrp="1"/>
          </p:cNvGraphicFramePr>
          <p:nvPr>
            <p:extLst>
              <p:ext uri="{D42A27DB-BD31-4B8C-83A1-F6EECF244321}">
                <p14:modId xmlns:p14="http://schemas.microsoft.com/office/powerpoint/2010/main" val="1752103782"/>
              </p:ext>
            </p:extLst>
          </p:nvPr>
        </p:nvGraphicFramePr>
        <p:xfrm>
          <a:off x="485759" y="2733316"/>
          <a:ext cx="1918076" cy="637346"/>
        </p:xfrm>
        <a:graphic>
          <a:graphicData uri="http://schemas.openxmlformats.org/drawingml/2006/table">
            <a:tbl>
              <a:tblPr firstRow="1" bandRow="1">
                <a:tableStyleId>{5C22544A-7EE6-4342-B048-85BDC9FD1C3A}</a:tableStyleId>
              </a:tblPr>
              <a:tblGrid>
                <a:gridCol w="959038">
                  <a:extLst>
                    <a:ext uri="{9D8B030D-6E8A-4147-A177-3AD203B41FA5}">
                      <a16:colId xmlns:a16="http://schemas.microsoft.com/office/drawing/2014/main" val="442517923"/>
                    </a:ext>
                  </a:extLst>
                </a:gridCol>
                <a:gridCol w="959038">
                  <a:extLst>
                    <a:ext uri="{9D8B030D-6E8A-4147-A177-3AD203B41FA5}">
                      <a16:colId xmlns:a16="http://schemas.microsoft.com/office/drawing/2014/main" val="154188527"/>
                    </a:ext>
                  </a:extLst>
                </a:gridCol>
              </a:tblGrid>
              <a:tr h="637346">
                <a:tc>
                  <a:txBody>
                    <a:bodyPr/>
                    <a:lstStyle/>
                    <a:p>
                      <a:endParaRPr lang="en-US"/>
                    </a:p>
                  </a:txBody>
                  <a:tcPr/>
                </a:tc>
                <a:tc>
                  <a:txBody>
                    <a:bodyPr/>
                    <a:lstStyle/>
                    <a:p>
                      <a:endParaRPr lang="en-US" dirty="0"/>
                    </a:p>
                  </a:txBody>
                  <a:tcPr/>
                </a:tc>
                <a:extLst>
                  <a:ext uri="{0D108BD9-81ED-4DB2-BD59-A6C34878D82A}">
                    <a16:rowId xmlns:a16="http://schemas.microsoft.com/office/drawing/2014/main" val="3923979703"/>
                  </a:ext>
                </a:extLst>
              </a:tr>
            </a:tbl>
          </a:graphicData>
        </a:graphic>
      </p:graphicFrame>
      <p:graphicFrame>
        <p:nvGraphicFramePr>
          <p:cNvPr id="15" name="Table 3">
            <a:extLst>
              <a:ext uri="{FF2B5EF4-FFF2-40B4-BE49-F238E27FC236}">
                <a16:creationId xmlns:a16="http://schemas.microsoft.com/office/drawing/2014/main" id="{F2FFF8A9-1A6D-4800-ABC8-DCB622415461}"/>
              </a:ext>
            </a:extLst>
          </p:cNvPr>
          <p:cNvGraphicFramePr>
            <a:graphicFrameLocks noGrp="1"/>
          </p:cNvGraphicFramePr>
          <p:nvPr>
            <p:extLst>
              <p:ext uri="{D42A27DB-BD31-4B8C-83A1-F6EECF244321}">
                <p14:modId xmlns:p14="http://schemas.microsoft.com/office/powerpoint/2010/main" val="3299029545"/>
              </p:ext>
            </p:extLst>
          </p:nvPr>
        </p:nvGraphicFramePr>
        <p:xfrm>
          <a:off x="485762" y="1518814"/>
          <a:ext cx="956197" cy="637346"/>
        </p:xfrm>
        <a:graphic>
          <a:graphicData uri="http://schemas.openxmlformats.org/drawingml/2006/table">
            <a:tbl>
              <a:tblPr firstRow="1" bandRow="1">
                <a:tableStyleId>{5C22544A-7EE6-4342-B048-85BDC9FD1C3A}</a:tableStyleId>
              </a:tblPr>
              <a:tblGrid>
                <a:gridCol w="956197">
                  <a:extLst>
                    <a:ext uri="{9D8B030D-6E8A-4147-A177-3AD203B41FA5}">
                      <a16:colId xmlns:a16="http://schemas.microsoft.com/office/drawing/2014/main" val="442517923"/>
                    </a:ext>
                  </a:extLst>
                </a:gridCol>
              </a:tblGrid>
              <a:tr h="637346">
                <a:tc>
                  <a:txBody>
                    <a:bodyPr/>
                    <a:lstStyle/>
                    <a:p>
                      <a:endParaRPr lang="en-US" dirty="0"/>
                    </a:p>
                  </a:txBody>
                  <a:tcPr/>
                </a:tc>
                <a:extLst>
                  <a:ext uri="{0D108BD9-81ED-4DB2-BD59-A6C34878D82A}">
                    <a16:rowId xmlns:a16="http://schemas.microsoft.com/office/drawing/2014/main" val="3923979703"/>
                  </a:ext>
                </a:extLst>
              </a:tr>
            </a:tbl>
          </a:graphicData>
        </a:graphic>
      </p:graphicFrame>
      <p:sp>
        <p:nvSpPr>
          <p:cNvPr id="4" name="TextBox 3">
            <a:extLst>
              <a:ext uri="{FF2B5EF4-FFF2-40B4-BE49-F238E27FC236}">
                <a16:creationId xmlns:a16="http://schemas.microsoft.com/office/drawing/2014/main" id="{A28C8061-1203-485E-BA16-0E5FBDCE9578}"/>
              </a:ext>
            </a:extLst>
          </p:cNvPr>
          <p:cNvSpPr txBox="1"/>
          <p:nvPr/>
        </p:nvSpPr>
        <p:spPr>
          <a:xfrm>
            <a:off x="527901" y="1563576"/>
            <a:ext cx="867267" cy="523220"/>
          </a:xfrm>
          <a:prstGeom prst="rect">
            <a:avLst/>
          </a:prstGeom>
          <a:solidFill>
            <a:srgbClr val="002060"/>
          </a:solidFill>
        </p:spPr>
        <p:txBody>
          <a:bodyPr wrap="square" rtlCol="0">
            <a:spAutoFit/>
          </a:bodyPr>
          <a:lstStyle/>
          <a:p>
            <a:pPr algn="ctr"/>
            <a:r>
              <a:rPr lang="en-US" sz="2800" b="1" dirty="0">
                <a:solidFill>
                  <a:schemeClr val="bg1"/>
                </a:solidFill>
              </a:rPr>
              <a:t>a</a:t>
            </a:r>
          </a:p>
        </p:txBody>
      </p:sp>
      <p:sp>
        <p:nvSpPr>
          <p:cNvPr id="5" name="Arrow: Down 4">
            <a:extLst>
              <a:ext uri="{FF2B5EF4-FFF2-40B4-BE49-F238E27FC236}">
                <a16:creationId xmlns:a16="http://schemas.microsoft.com/office/drawing/2014/main" id="{4F8D1F8A-EA91-48B2-83B5-1B329807C9A3}"/>
              </a:ext>
            </a:extLst>
          </p:cNvPr>
          <p:cNvSpPr/>
          <p:nvPr/>
        </p:nvSpPr>
        <p:spPr>
          <a:xfrm>
            <a:off x="782425" y="2215628"/>
            <a:ext cx="263950" cy="4582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C17442B-201C-4386-8F9E-287BC4C69D11}"/>
              </a:ext>
            </a:extLst>
          </p:cNvPr>
          <p:cNvSpPr txBox="1"/>
          <p:nvPr/>
        </p:nvSpPr>
        <p:spPr>
          <a:xfrm>
            <a:off x="527901" y="2773075"/>
            <a:ext cx="867267" cy="523220"/>
          </a:xfrm>
          <a:prstGeom prst="rect">
            <a:avLst/>
          </a:prstGeom>
          <a:solidFill>
            <a:srgbClr val="002060"/>
          </a:solidFill>
        </p:spPr>
        <p:txBody>
          <a:bodyPr wrap="square" rtlCol="0">
            <a:spAutoFit/>
          </a:bodyPr>
          <a:lstStyle/>
          <a:p>
            <a:pPr algn="ctr"/>
            <a:r>
              <a:rPr lang="en-US" sz="2800" b="1" dirty="0">
                <a:solidFill>
                  <a:schemeClr val="bg1"/>
                </a:solidFill>
              </a:rPr>
              <a:t>a</a:t>
            </a:r>
          </a:p>
        </p:txBody>
      </p:sp>
      <p:sp>
        <p:nvSpPr>
          <p:cNvPr id="17" name="TextBox 16">
            <a:extLst>
              <a:ext uri="{FF2B5EF4-FFF2-40B4-BE49-F238E27FC236}">
                <a16:creationId xmlns:a16="http://schemas.microsoft.com/office/drawing/2014/main" id="{674A1AFB-043C-4B31-92BA-D49554E49F94}"/>
              </a:ext>
            </a:extLst>
          </p:cNvPr>
          <p:cNvSpPr txBox="1"/>
          <p:nvPr/>
        </p:nvSpPr>
        <p:spPr>
          <a:xfrm>
            <a:off x="1487220" y="2782502"/>
            <a:ext cx="867267" cy="523220"/>
          </a:xfrm>
          <a:prstGeom prst="rect">
            <a:avLst/>
          </a:prstGeom>
          <a:solidFill>
            <a:srgbClr val="002060"/>
          </a:solidFill>
        </p:spPr>
        <p:txBody>
          <a:bodyPr wrap="square" rtlCol="0">
            <a:spAutoFit/>
          </a:bodyPr>
          <a:lstStyle/>
          <a:p>
            <a:pPr algn="ctr"/>
            <a:r>
              <a:rPr lang="en-US" sz="2800" b="1" dirty="0">
                <a:solidFill>
                  <a:schemeClr val="bg1"/>
                </a:solidFill>
              </a:rPr>
              <a:t>b</a:t>
            </a:r>
          </a:p>
        </p:txBody>
      </p:sp>
      <p:sp>
        <p:nvSpPr>
          <p:cNvPr id="18" name="Arrow: Down 17">
            <a:extLst>
              <a:ext uri="{FF2B5EF4-FFF2-40B4-BE49-F238E27FC236}">
                <a16:creationId xmlns:a16="http://schemas.microsoft.com/office/drawing/2014/main" id="{2E58B21C-BBA5-4E0F-8F83-DCAD48A66B64}"/>
              </a:ext>
            </a:extLst>
          </p:cNvPr>
          <p:cNvSpPr/>
          <p:nvPr/>
        </p:nvSpPr>
        <p:spPr>
          <a:xfrm>
            <a:off x="782425" y="3517035"/>
            <a:ext cx="263950" cy="4582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091C27E8-104C-4660-A8CD-83D8CF0949A3}"/>
              </a:ext>
            </a:extLst>
          </p:cNvPr>
          <p:cNvSpPr/>
          <p:nvPr/>
        </p:nvSpPr>
        <p:spPr>
          <a:xfrm>
            <a:off x="1788878" y="3517035"/>
            <a:ext cx="263950" cy="4582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CBB7314-014C-4036-901F-293A3FABACF3}"/>
              </a:ext>
            </a:extLst>
          </p:cNvPr>
          <p:cNvSpPr txBox="1"/>
          <p:nvPr/>
        </p:nvSpPr>
        <p:spPr>
          <a:xfrm>
            <a:off x="527901" y="4121120"/>
            <a:ext cx="867267" cy="523220"/>
          </a:xfrm>
          <a:prstGeom prst="rect">
            <a:avLst/>
          </a:prstGeom>
          <a:solidFill>
            <a:srgbClr val="002060"/>
          </a:solidFill>
        </p:spPr>
        <p:txBody>
          <a:bodyPr wrap="square" rtlCol="0">
            <a:spAutoFit/>
          </a:bodyPr>
          <a:lstStyle/>
          <a:p>
            <a:pPr algn="ctr"/>
            <a:r>
              <a:rPr lang="en-US" sz="2800" b="1" dirty="0">
                <a:solidFill>
                  <a:schemeClr val="bg1"/>
                </a:solidFill>
              </a:rPr>
              <a:t>a</a:t>
            </a:r>
          </a:p>
        </p:txBody>
      </p:sp>
      <p:sp>
        <p:nvSpPr>
          <p:cNvPr id="21" name="TextBox 20">
            <a:extLst>
              <a:ext uri="{FF2B5EF4-FFF2-40B4-BE49-F238E27FC236}">
                <a16:creationId xmlns:a16="http://schemas.microsoft.com/office/drawing/2014/main" id="{E74D767C-C2F4-47BE-854E-439BCDC7B611}"/>
              </a:ext>
            </a:extLst>
          </p:cNvPr>
          <p:cNvSpPr txBox="1"/>
          <p:nvPr/>
        </p:nvSpPr>
        <p:spPr>
          <a:xfrm>
            <a:off x="1487220" y="4121120"/>
            <a:ext cx="867267" cy="523220"/>
          </a:xfrm>
          <a:prstGeom prst="rect">
            <a:avLst/>
          </a:prstGeom>
          <a:solidFill>
            <a:srgbClr val="002060"/>
          </a:solidFill>
        </p:spPr>
        <p:txBody>
          <a:bodyPr wrap="square" rtlCol="0">
            <a:spAutoFit/>
          </a:bodyPr>
          <a:lstStyle/>
          <a:p>
            <a:pPr algn="ctr"/>
            <a:r>
              <a:rPr lang="en-US" sz="2800" b="1" dirty="0">
                <a:solidFill>
                  <a:schemeClr val="bg1"/>
                </a:solidFill>
              </a:rPr>
              <a:t>b</a:t>
            </a:r>
          </a:p>
        </p:txBody>
      </p:sp>
      <p:sp>
        <p:nvSpPr>
          <p:cNvPr id="22" name="TextBox 21">
            <a:extLst>
              <a:ext uri="{FF2B5EF4-FFF2-40B4-BE49-F238E27FC236}">
                <a16:creationId xmlns:a16="http://schemas.microsoft.com/office/drawing/2014/main" id="{EA242C6F-6C52-4115-ACAF-BBCC87387FD1}"/>
              </a:ext>
            </a:extLst>
          </p:cNvPr>
          <p:cNvSpPr txBox="1"/>
          <p:nvPr/>
        </p:nvSpPr>
        <p:spPr>
          <a:xfrm>
            <a:off x="2427542" y="4121120"/>
            <a:ext cx="867267" cy="523220"/>
          </a:xfrm>
          <a:prstGeom prst="rect">
            <a:avLst/>
          </a:prstGeom>
          <a:solidFill>
            <a:srgbClr val="002060"/>
          </a:solidFill>
        </p:spPr>
        <p:txBody>
          <a:bodyPr wrap="square" rtlCol="0">
            <a:spAutoFit/>
          </a:bodyPr>
          <a:lstStyle/>
          <a:p>
            <a:pPr algn="ctr"/>
            <a:r>
              <a:rPr lang="en-US" sz="2800" b="1" dirty="0">
                <a:solidFill>
                  <a:schemeClr val="bg1"/>
                </a:solidFill>
              </a:rPr>
              <a:t>c</a:t>
            </a:r>
          </a:p>
        </p:txBody>
      </p:sp>
      <p:sp>
        <p:nvSpPr>
          <p:cNvPr id="23" name="TextBox 22">
            <a:extLst>
              <a:ext uri="{FF2B5EF4-FFF2-40B4-BE49-F238E27FC236}">
                <a16:creationId xmlns:a16="http://schemas.microsoft.com/office/drawing/2014/main" id="{92113E54-5FF4-4C43-BCF8-B2B0EB7D1196}"/>
              </a:ext>
            </a:extLst>
          </p:cNvPr>
          <p:cNvSpPr txBox="1"/>
          <p:nvPr/>
        </p:nvSpPr>
        <p:spPr>
          <a:xfrm>
            <a:off x="3397326" y="4121120"/>
            <a:ext cx="867267" cy="523220"/>
          </a:xfrm>
          <a:prstGeom prst="rect">
            <a:avLst/>
          </a:prstGeom>
          <a:solidFill>
            <a:srgbClr val="002060"/>
          </a:solidFill>
        </p:spPr>
        <p:txBody>
          <a:bodyPr wrap="square" rtlCol="0">
            <a:spAutoFit/>
          </a:bodyPr>
          <a:lstStyle/>
          <a:p>
            <a:pPr algn="ctr"/>
            <a:r>
              <a:rPr lang="en-US" sz="2800" b="1" dirty="0">
                <a:solidFill>
                  <a:schemeClr val="bg1"/>
                </a:solidFill>
              </a:rPr>
              <a:t>d</a:t>
            </a:r>
          </a:p>
        </p:txBody>
      </p:sp>
      <p:sp>
        <p:nvSpPr>
          <p:cNvPr id="24" name="Arrow: Down 23">
            <a:extLst>
              <a:ext uri="{FF2B5EF4-FFF2-40B4-BE49-F238E27FC236}">
                <a16:creationId xmlns:a16="http://schemas.microsoft.com/office/drawing/2014/main" id="{7ECDDDCB-90F5-4D57-8D43-86E3E64C9853}"/>
              </a:ext>
            </a:extLst>
          </p:cNvPr>
          <p:cNvSpPr/>
          <p:nvPr/>
        </p:nvSpPr>
        <p:spPr>
          <a:xfrm>
            <a:off x="782425" y="4836205"/>
            <a:ext cx="263950" cy="4582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a:extLst>
              <a:ext uri="{FF2B5EF4-FFF2-40B4-BE49-F238E27FC236}">
                <a16:creationId xmlns:a16="http://schemas.microsoft.com/office/drawing/2014/main" id="{08458B5E-5273-4EA5-8652-2F15989D4549}"/>
              </a:ext>
            </a:extLst>
          </p:cNvPr>
          <p:cNvSpPr/>
          <p:nvPr/>
        </p:nvSpPr>
        <p:spPr>
          <a:xfrm>
            <a:off x="1788878" y="4836205"/>
            <a:ext cx="263950" cy="4582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D6739C1F-0DE3-464B-A132-DCC91B1081CE}"/>
              </a:ext>
            </a:extLst>
          </p:cNvPr>
          <p:cNvSpPr/>
          <p:nvPr/>
        </p:nvSpPr>
        <p:spPr>
          <a:xfrm>
            <a:off x="2686640" y="4836205"/>
            <a:ext cx="263950" cy="4582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ACFC5615-8B9A-4C04-9684-0E9231910A81}"/>
              </a:ext>
            </a:extLst>
          </p:cNvPr>
          <p:cNvSpPr/>
          <p:nvPr/>
        </p:nvSpPr>
        <p:spPr>
          <a:xfrm>
            <a:off x="3693093" y="4836205"/>
            <a:ext cx="263950" cy="4582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BE34C6F-9037-4932-84F0-D83B34959AB0}"/>
              </a:ext>
            </a:extLst>
          </p:cNvPr>
          <p:cNvSpPr txBox="1"/>
          <p:nvPr/>
        </p:nvSpPr>
        <p:spPr>
          <a:xfrm>
            <a:off x="526721" y="5512743"/>
            <a:ext cx="867267" cy="523220"/>
          </a:xfrm>
          <a:prstGeom prst="rect">
            <a:avLst/>
          </a:prstGeom>
          <a:solidFill>
            <a:srgbClr val="002060"/>
          </a:solidFill>
        </p:spPr>
        <p:txBody>
          <a:bodyPr wrap="square" rtlCol="0">
            <a:spAutoFit/>
          </a:bodyPr>
          <a:lstStyle/>
          <a:p>
            <a:pPr algn="ctr"/>
            <a:r>
              <a:rPr lang="en-US" sz="2800" b="1" dirty="0">
                <a:solidFill>
                  <a:schemeClr val="bg1"/>
                </a:solidFill>
              </a:rPr>
              <a:t>a</a:t>
            </a:r>
          </a:p>
        </p:txBody>
      </p:sp>
      <p:sp>
        <p:nvSpPr>
          <p:cNvPr id="29" name="TextBox 28">
            <a:extLst>
              <a:ext uri="{FF2B5EF4-FFF2-40B4-BE49-F238E27FC236}">
                <a16:creationId xmlns:a16="http://schemas.microsoft.com/office/drawing/2014/main" id="{F6F49A27-93EA-4662-8299-7DF2E3EFFD41}"/>
              </a:ext>
            </a:extLst>
          </p:cNvPr>
          <p:cNvSpPr txBox="1"/>
          <p:nvPr/>
        </p:nvSpPr>
        <p:spPr>
          <a:xfrm>
            <a:off x="1486040" y="5512743"/>
            <a:ext cx="867267" cy="523220"/>
          </a:xfrm>
          <a:prstGeom prst="rect">
            <a:avLst/>
          </a:prstGeom>
          <a:solidFill>
            <a:srgbClr val="002060"/>
          </a:solidFill>
        </p:spPr>
        <p:txBody>
          <a:bodyPr wrap="square" rtlCol="0">
            <a:spAutoFit/>
          </a:bodyPr>
          <a:lstStyle/>
          <a:p>
            <a:pPr algn="ctr"/>
            <a:r>
              <a:rPr lang="en-US" sz="2800" b="1" dirty="0">
                <a:solidFill>
                  <a:schemeClr val="bg1"/>
                </a:solidFill>
              </a:rPr>
              <a:t>b</a:t>
            </a:r>
          </a:p>
        </p:txBody>
      </p:sp>
      <p:sp>
        <p:nvSpPr>
          <p:cNvPr id="30" name="TextBox 29">
            <a:extLst>
              <a:ext uri="{FF2B5EF4-FFF2-40B4-BE49-F238E27FC236}">
                <a16:creationId xmlns:a16="http://schemas.microsoft.com/office/drawing/2014/main" id="{3EA23363-F348-4037-B828-198AB1CC97D1}"/>
              </a:ext>
            </a:extLst>
          </p:cNvPr>
          <p:cNvSpPr txBox="1"/>
          <p:nvPr/>
        </p:nvSpPr>
        <p:spPr>
          <a:xfrm>
            <a:off x="2426362" y="5512743"/>
            <a:ext cx="867267" cy="523220"/>
          </a:xfrm>
          <a:prstGeom prst="rect">
            <a:avLst/>
          </a:prstGeom>
          <a:solidFill>
            <a:srgbClr val="002060"/>
          </a:solidFill>
        </p:spPr>
        <p:txBody>
          <a:bodyPr wrap="square" rtlCol="0">
            <a:spAutoFit/>
          </a:bodyPr>
          <a:lstStyle/>
          <a:p>
            <a:pPr algn="ctr"/>
            <a:r>
              <a:rPr lang="en-US" sz="2800" b="1" dirty="0">
                <a:solidFill>
                  <a:schemeClr val="bg1"/>
                </a:solidFill>
              </a:rPr>
              <a:t>c</a:t>
            </a:r>
          </a:p>
        </p:txBody>
      </p:sp>
      <p:sp>
        <p:nvSpPr>
          <p:cNvPr id="31" name="TextBox 30">
            <a:extLst>
              <a:ext uri="{FF2B5EF4-FFF2-40B4-BE49-F238E27FC236}">
                <a16:creationId xmlns:a16="http://schemas.microsoft.com/office/drawing/2014/main" id="{1B179EE9-AC3C-4002-89C9-939D4F99A5CA}"/>
              </a:ext>
            </a:extLst>
          </p:cNvPr>
          <p:cNvSpPr txBox="1"/>
          <p:nvPr/>
        </p:nvSpPr>
        <p:spPr>
          <a:xfrm>
            <a:off x="3396146" y="5512743"/>
            <a:ext cx="867267" cy="523220"/>
          </a:xfrm>
          <a:prstGeom prst="rect">
            <a:avLst/>
          </a:prstGeom>
          <a:solidFill>
            <a:srgbClr val="002060"/>
          </a:solidFill>
        </p:spPr>
        <p:txBody>
          <a:bodyPr wrap="square" rtlCol="0">
            <a:spAutoFit/>
          </a:bodyPr>
          <a:lstStyle/>
          <a:p>
            <a:pPr algn="ctr"/>
            <a:r>
              <a:rPr lang="en-US" sz="2800" b="1" dirty="0">
                <a:solidFill>
                  <a:schemeClr val="bg1"/>
                </a:solidFill>
              </a:rPr>
              <a:t>d</a:t>
            </a:r>
          </a:p>
        </p:txBody>
      </p:sp>
    </p:spTree>
    <p:extLst>
      <p:ext uri="{BB962C8B-B14F-4D97-AF65-F5344CB8AC3E}">
        <p14:creationId xmlns:p14="http://schemas.microsoft.com/office/powerpoint/2010/main" val="2658350707"/>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2">
            <a:extLst>
              <a:ext uri="{FF2B5EF4-FFF2-40B4-BE49-F238E27FC236}">
                <a16:creationId xmlns:a16="http://schemas.microsoft.com/office/drawing/2014/main" id="{152280EE-36BD-4743-B29E-26F22AB3AE9B}"/>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851A3E02-08EF-41A2-9C4A-583960943580}"/>
              </a:ext>
            </a:extLst>
          </p:cNvPr>
          <p:cNvSpPr txBox="1">
            <a:spLocks noGrp="1"/>
          </p:cNvSpPr>
          <p:nvPr>
            <p:ph type="title"/>
          </p:nvPr>
        </p:nvSpPr>
        <p:spPr>
          <a:xfrm>
            <a:off x="40893" y="38140"/>
            <a:ext cx="8779120" cy="583237"/>
          </a:xfrm>
        </p:spPr>
        <p:txBody>
          <a:bodyPr vert="horz" wrap="square" lIns="0" tIns="33972" rIns="0" bIns="0" numCol="1" rtlCol="0" anchor="t" anchorCtr="0" compatLnSpc="1">
            <a:prstTxWarp prst="textNoShape">
              <a:avLst/>
            </a:prstTxWarp>
            <a:spAutoFit/>
          </a:bodyPr>
          <a:lstStyle/>
          <a:p>
            <a:pPr marL="25164" algn="l" eaLnBrk="1" fontAlgn="auto" hangingPunct="1">
              <a:spcBef>
                <a:spcPts val="267"/>
              </a:spcBef>
              <a:spcAft>
                <a:spcPts val="0"/>
              </a:spcAft>
              <a:defRPr/>
            </a:pPr>
            <a:r>
              <a:rPr spc="-59" dirty="0"/>
              <a:t>Amortized </a:t>
            </a:r>
            <a:r>
              <a:rPr spc="-69" dirty="0"/>
              <a:t>Analysis </a:t>
            </a:r>
            <a:r>
              <a:rPr spc="-79" dirty="0"/>
              <a:t>of </a:t>
            </a:r>
            <a:r>
              <a:rPr lang="en-US" dirty="0"/>
              <a:t>Table doubling</a:t>
            </a:r>
            <a:endParaRPr spc="20" dirty="0"/>
          </a:p>
        </p:txBody>
      </p:sp>
      <p:graphicFrame>
        <p:nvGraphicFramePr>
          <p:cNvPr id="10" name="Table 3">
            <a:extLst>
              <a:ext uri="{FF2B5EF4-FFF2-40B4-BE49-F238E27FC236}">
                <a16:creationId xmlns:a16="http://schemas.microsoft.com/office/drawing/2014/main" id="{13985B74-A621-41F0-B394-B0837F05DBBC}"/>
              </a:ext>
            </a:extLst>
          </p:cNvPr>
          <p:cNvGraphicFramePr>
            <a:graphicFrameLocks noGrp="1"/>
          </p:cNvGraphicFramePr>
          <p:nvPr>
            <p:extLst>
              <p:ext uri="{D42A27DB-BD31-4B8C-83A1-F6EECF244321}">
                <p14:modId xmlns:p14="http://schemas.microsoft.com/office/powerpoint/2010/main" val="3948167758"/>
              </p:ext>
            </p:extLst>
          </p:nvPr>
        </p:nvGraphicFramePr>
        <p:xfrm>
          <a:off x="40893" y="2502293"/>
          <a:ext cx="8914560" cy="457200"/>
        </p:xfrm>
        <a:graphic>
          <a:graphicData uri="http://schemas.openxmlformats.org/drawingml/2006/table">
            <a:tbl>
              <a:tblPr firstRow="1" bandRow="1">
                <a:tableStyleId>{5C22544A-7EE6-4342-B048-85BDC9FD1C3A}</a:tableStyleId>
              </a:tblPr>
              <a:tblGrid>
                <a:gridCol w="278580">
                  <a:extLst>
                    <a:ext uri="{9D8B030D-6E8A-4147-A177-3AD203B41FA5}">
                      <a16:colId xmlns:a16="http://schemas.microsoft.com/office/drawing/2014/main" val="442517923"/>
                    </a:ext>
                  </a:extLst>
                </a:gridCol>
                <a:gridCol w="278580">
                  <a:extLst>
                    <a:ext uri="{9D8B030D-6E8A-4147-A177-3AD203B41FA5}">
                      <a16:colId xmlns:a16="http://schemas.microsoft.com/office/drawing/2014/main" val="154188527"/>
                    </a:ext>
                  </a:extLst>
                </a:gridCol>
                <a:gridCol w="278580">
                  <a:extLst>
                    <a:ext uri="{9D8B030D-6E8A-4147-A177-3AD203B41FA5}">
                      <a16:colId xmlns:a16="http://schemas.microsoft.com/office/drawing/2014/main" val="2421168222"/>
                    </a:ext>
                  </a:extLst>
                </a:gridCol>
                <a:gridCol w="278580">
                  <a:extLst>
                    <a:ext uri="{9D8B030D-6E8A-4147-A177-3AD203B41FA5}">
                      <a16:colId xmlns:a16="http://schemas.microsoft.com/office/drawing/2014/main" val="79037708"/>
                    </a:ext>
                  </a:extLst>
                </a:gridCol>
                <a:gridCol w="278580">
                  <a:extLst>
                    <a:ext uri="{9D8B030D-6E8A-4147-A177-3AD203B41FA5}">
                      <a16:colId xmlns:a16="http://schemas.microsoft.com/office/drawing/2014/main" val="1522054271"/>
                    </a:ext>
                  </a:extLst>
                </a:gridCol>
                <a:gridCol w="278580">
                  <a:extLst>
                    <a:ext uri="{9D8B030D-6E8A-4147-A177-3AD203B41FA5}">
                      <a16:colId xmlns:a16="http://schemas.microsoft.com/office/drawing/2014/main" val="2165445037"/>
                    </a:ext>
                  </a:extLst>
                </a:gridCol>
                <a:gridCol w="278580">
                  <a:extLst>
                    <a:ext uri="{9D8B030D-6E8A-4147-A177-3AD203B41FA5}">
                      <a16:colId xmlns:a16="http://schemas.microsoft.com/office/drawing/2014/main" val="847213013"/>
                    </a:ext>
                  </a:extLst>
                </a:gridCol>
                <a:gridCol w="278580">
                  <a:extLst>
                    <a:ext uri="{9D8B030D-6E8A-4147-A177-3AD203B41FA5}">
                      <a16:colId xmlns:a16="http://schemas.microsoft.com/office/drawing/2014/main" val="2718099894"/>
                    </a:ext>
                  </a:extLst>
                </a:gridCol>
                <a:gridCol w="278580">
                  <a:extLst>
                    <a:ext uri="{9D8B030D-6E8A-4147-A177-3AD203B41FA5}">
                      <a16:colId xmlns:a16="http://schemas.microsoft.com/office/drawing/2014/main" val="1784191365"/>
                    </a:ext>
                  </a:extLst>
                </a:gridCol>
                <a:gridCol w="278580">
                  <a:extLst>
                    <a:ext uri="{9D8B030D-6E8A-4147-A177-3AD203B41FA5}">
                      <a16:colId xmlns:a16="http://schemas.microsoft.com/office/drawing/2014/main" val="932532086"/>
                    </a:ext>
                  </a:extLst>
                </a:gridCol>
                <a:gridCol w="278580">
                  <a:extLst>
                    <a:ext uri="{9D8B030D-6E8A-4147-A177-3AD203B41FA5}">
                      <a16:colId xmlns:a16="http://schemas.microsoft.com/office/drawing/2014/main" val="2490040939"/>
                    </a:ext>
                  </a:extLst>
                </a:gridCol>
                <a:gridCol w="278580">
                  <a:extLst>
                    <a:ext uri="{9D8B030D-6E8A-4147-A177-3AD203B41FA5}">
                      <a16:colId xmlns:a16="http://schemas.microsoft.com/office/drawing/2014/main" val="409485505"/>
                    </a:ext>
                  </a:extLst>
                </a:gridCol>
                <a:gridCol w="278580">
                  <a:extLst>
                    <a:ext uri="{9D8B030D-6E8A-4147-A177-3AD203B41FA5}">
                      <a16:colId xmlns:a16="http://schemas.microsoft.com/office/drawing/2014/main" val="817186592"/>
                    </a:ext>
                  </a:extLst>
                </a:gridCol>
                <a:gridCol w="278580">
                  <a:extLst>
                    <a:ext uri="{9D8B030D-6E8A-4147-A177-3AD203B41FA5}">
                      <a16:colId xmlns:a16="http://schemas.microsoft.com/office/drawing/2014/main" val="3633422193"/>
                    </a:ext>
                  </a:extLst>
                </a:gridCol>
                <a:gridCol w="278580">
                  <a:extLst>
                    <a:ext uri="{9D8B030D-6E8A-4147-A177-3AD203B41FA5}">
                      <a16:colId xmlns:a16="http://schemas.microsoft.com/office/drawing/2014/main" val="4044516951"/>
                    </a:ext>
                  </a:extLst>
                </a:gridCol>
                <a:gridCol w="278580">
                  <a:extLst>
                    <a:ext uri="{9D8B030D-6E8A-4147-A177-3AD203B41FA5}">
                      <a16:colId xmlns:a16="http://schemas.microsoft.com/office/drawing/2014/main" val="3553452053"/>
                    </a:ext>
                  </a:extLst>
                </a:gridCol>
                <a:gridCol w="278580">
                  <a:extLst>
                    <a:ext uri="{9D8B030D-6E8A-4147-A177-3AD203B41FA5}">
                      <a16:colId xmlns:a16="http://schemas.microsoft.com/office/drawing/2014/main" val="135542616"/>
                    </a:ext>
                  </a:extLst>
                </a:gridCol>
                <a:gridCol w="278580">
                  <a:extLst>
                    <a:ext uri="{9D8B030D-6E8A-4147-A177-3AD203B41FA5}">
                      <a16:colId xmlns:a16="http://schemas.microsoft.com/office/drawing/2014/main" val="773108071"/>
                    </a:ext>
                  </a:extLst>
                </a:gridCol>
                <a:gridCol w="278580">
                  <a:extLst>
                    <a:ext uri="{9D8B030D-6E8A-4147-A177-3AD203B41FA5}">
                      <a16:colId xmlns:a16="http://schemas.microsoft.com/office/drawing/2014/main" val="3038011183"/>
                    </a:ext>
                  </a:extLst>
                </a:gridCol>
                <a:gridCol w="278580">
                  <a:extLst>
                    <a:ext uri="{9D8B030D-6E8A-4147-A177-3AD203B41FA5}">
                      <a16:colId xmlns:a16="http://schemas.microsoft.com/office/drawing/2014/main" val="2868572368"/>
                    </a:ext>
                  </a:extLst>
                </a:gridCol>
                <a:gridCol w="278580">
                  <a:extLst>
                    <a:ext uri="{9D8B030D-6E8A-4147-A177-3AD203B41FA5}">
                      <a16:colId xmlns:a16="http://schemas.microsoft.com/office/drawing/2014/main" val="515783678"/>
                    </a:ext>
                  </a:extLst>
                </a:gridCol>
                <a:gridCol w="278580">
                  <a:extLst>
                    <a:ext uri="{9D8B030D-6E8A-4147-A177-3AD203B41FA5}">
                      <a16:colId xmlns:a16="http://schemas.microsoft.com/office/drawing/2014/main" val="587372857"/>
                    </a:ext>
                  </a:extLst>
                </a:gridCol>
                <a:gridCol w="278580">
                  <a:extLst>
                    <a:ext uri="{9D8B030D-6E8A-4147-A177-3AD203B41FA5}">
                      <a16:colId xmlns:a16="http://schemas.microsoft.com/office/drawing/2014/main" val="2206814521"/>
                    </a:ext>
                  </a:extLst>
                </a:gridCol>
                <a:gridCol w="278580">
                  <a:extLst>
                    <a:ext uri="{9D8B030D-6E8A-4147-A177-3AD203B41FA5}">
                      <a16:colId xmlns:a16="http://schemas.microsoft.com/office/drawing/2014/main" val="666460299"/>
                    </a:ext>
                  </a:extLst>
                </a:gridCol>
                <a:gridCol w="278580">
                  <a:extLst>
                    <a:ext uri="{9D8B030D-6E8A-4147-A177-3AD203B41FA5}">
                      <a16:colId xmlns:a16="http://schemas.microsoft.com/office/drawing/2014/main" val="2725187800"/>
                    </a:ext>
                  </a:extLst>
                </a:gridCol>
                <a:gridCol w="278580">
                  <a:extLst>
                    <a:ext uri="{9D8B030D-6E8A-4147-A177-3AD203B41FA5}">
                      <a16:colId xmlns:a16="http://schemas.microsoft.com/office/drawing/2014/main" val="2827760481"/>
                    </a:ext>
                  </a:extLst>
                </a:gridCol>
                <a:gridCol w="278580">
                  <a:extLst>
                    <a:ext uri="{9D8B030D-6E8A-4147-A177-3AD203B41FA5}">
                      <a16:colId xmlns:a16="http://schemas.microsoft.com/office/drawing/2014/main" val="2058720275"/>
                    </a:ext>
                  </a:extLst>
                </a:gridCol>
                <a:gridCol w="278580">
                  <a:extLst>
                    <a:ext uri="{9D8B030D-6E8A-4147-A177-3AD203B41FA5}">
                      <a16:colId xmlns:a16="http://schemas.microsoft.com/office/drawing/2014/main" val="2158301692"/>
                    </a:ext>
                  </a:extLst>
                </a:gridCol>
                <a:gridCol w="278580">
                  <a:extLst>
                    <a:ext uri="{9D8B030D-6E8A-4147-A177-3AD203B41FA5}">
                      <a16:colId xmlns:a16="http://schemas.microsoft.com/office/drawing/2014/main" val="1724465888"/>
                    </a:ext>
                  </a:extLst>
                </a:gridCol>
                <a:gridCol w="278580">
                  <a:extLst>
                    <a:ext uri="{9D8B030D-6E8A-4147-A177-3AD203B41FA5}">
                      <a16:colId xmlns:a16="http://schemas.microsoft.com/office/drawing/2014/main" val="60214722"/>
                    </a:ext>
                  </a:extLst>
                </a:gridCol>
                <a:gridCol w="278580">
                  <a:extLst>
                    <a:ext uri="{9D8B030D-6E8A-4147-A177-3AD203B41FA5}">
                      <a16:colId xmlns:a16="http://schemas.microsoft.com/office/drawing/2014/main" val="1154330283"/>
                    </a:ext>
                  </a:extLst>
                </a:gridCol>
                <a:gridCol w="278580">
                  <a:extLst>
                    <a:ext uri="{9D8B030D-6E8A-4147-A177-3AD203B41FA5}">
                      <a16:colId xmlns:a16="http://schemas.microsoft.com/office/drawing/2014/main" val="3912807209"/>
                    </a:ext>
                  </a:extLst>
                </a:gridCol>
              </a:tblGrid>
              <a:tr h="370840">
                <a:tc>
                  <a:txBody>
                    <a:bodyPr/>
                    <a:lstStyle/>
                    <a:p>
                      <a:pPr algn="ctr"/>
                      <a:r>
                        <a:rPr lang="en-US" sz="2400" b="1" dirty="0">
                          <a:latin typeface="Consolas" panose="020B0609020204030204" pitchFamily="49" charset="0"/>
                          <a:cs typeface="Arial" panose="020B0604020202020204" pitchFamily="34" charset="0"/>
                        </a:rPr>
                        <a:t>a</a:t>
                      </a:r>
                    </a:p>
                  </a:txBody>
                  <a:tcPr/>
                </a:tc>
                <a:tc>
                  <a:txBody>
                    <a:bodyPr/>
                    <a:lstStyle/>
                    <a:p>
                      <a:pPr algn="ctr"/>
                      <a:r>
                        <a:rPr lang="en-US" sz="2400" b="1" dirty="0">
                          <a:latin typeface="Consolas" panose="020B0609020204030204" pitchFamily="49" charset="0"/>
                          <a:cs typeface="Arial" panose="020B0604020202020204" pitchFamily="34" charset="0"/>
                        </a:rPr>
                        <a:t>b</a:t>
                      </a:r>
                    </a:p>
                  </a:txBody>
                  <a:tcPr>
                    <a:solidFill>
                      <a:srgbClr val="FF0000"/>
                    </a:solidFill>
                  </a:tcPr>
                </a:tc>
                <a:tc>
                  <a:txBody>
                    <a:bodyPr/>
                    <a:lstStyle/>
                    <a:p>
                      <a:pPr algn="ctr"/>
                      <a:r>
                        <a:rPr lang="en-US" sz="2400" b="1" dirty="0">
                          <a:latin typeface="Consolas" panose="020B0609020204030204" pitchFamily="49" charset="0"/>
                          <a:cs typeface="Arial" panose="020B0604020202020204" pitchFamily="34" charset="0"/>
                        </a:rPr>
                        <a:t>c</a:t>
                      </a:r>
                    </a:p>
                  </a:txBody>
                  <a:tcPr/>
                </a:tc>
                <a:tc>
                  <a:txBody>
                    <a:bodyPr/>
                    <a:lstStyle/>
                    <a:p>
                      <a:pPr algn="ctr"/>
                      <a:r>
                        <a:rPr lang="en-US" sz="2400" b="1" dirty="0">
                          <a:latin typeface="Consolas" panose="020B0609020204030204" pitchFamily="49" charset="0"/>
                          <a:cs typeface="Arial" panose="020B0604020202020204" pitchFamily="34" charset="0"/>
                        </a:rPr>
                        <a:t>d</a:t>
                      </a:r>
                    </a:p>
                  </a:txBody>
                  <a:tcPr>
                    <a:solidFill>
                      <a:srgbClr val="FF0000"/>
                    </a:solidFill>
                  </a:tcPr>
                </a:tc>
                <a:tc>
                  <a:txBody>
                    <a:bodyPr/>
                    <a:lstStyle/>
                    <a:p>
                      <a:pPr algn="ctr"/>
                      <a:r>
                        <a:rPr lang="en-US" sz="2400" b="1" dirty="0">
                          <a:latin typeface="Consolas" panose="020B0609020204030204" pitchFamily="49" charset="0"/>
                          <a:cs typeface="Arial" panose="020B0604020202020204" pitchFamily="34" charset="0"/>
                        </a:rPr>
                        <a:t>e</a:t>
                      </a:r>
                    </a:p>
                  </a:txBody>
                  <a:tcPr/>
                </a:tc>
                <a:tc>
                  <a:txBody>
                    <a:bodyPr/>
                    <a:lstStyle/>
                    <a:p>
                      <a:pPr algn="ctr"/>
                      <a:r>
                        <a:rPr lang="en-US" sz="2400" b="1" dirty="0">
                          <a:latin typeface="Consolas" panose="020B0609020204030204" pitchFamily="49" charset="0"/>
                          <a:cs typeface="Arial" panose="020B0604020202020204" pitchFamily="34" charset="0"/>
                        </a:rPr>
                        <a:t>f</a:t>
                      </a:r>
                    </a:p>
                  </a:txBody>
                  <a:tcPr/>
                </a:tc>
                <a:tc>
                  <a:txBody>
                    <a:bodyPr/>
                    <a:lstStyle/>
                    <a:p>
                      <a:pPr algn="ctr"/>
                      <a:r>
                        <a:rPr lang="en-US" sz="2400" b="1" dirty="0">
                          <a:latin typeface="Consolas" panose="020B0609020204030204" pitchFamily="49" charset="0"/>
                          <a:cs typeface="Arial" panose="020B0604020202020204" pitchFamily="34" charset="0"/>
                        </a:rPr>
                        <a:t>g</a:t>
                      </a:r>
                    </a:p>
                  </a:txBody>
                  <a:tcPr/>
                </a:tc>
                <a:tc>
                  <a:txBody>
                    <a:bodyPr/>
                    <a:lstStyle/>
                    <a:p>
                      <a:pPr algn="ctr"/>
                      <a:r>
                        <a:rPr lang="en-US" sz="2400" b="1" dirty="0">
                          <a:latin typeface="Consolas" panose="020B0609020204030204" pitchFamily="49" charset="0"/>
                          <a:cs typeface="Arial" panose="020B0604020202020204" pitchFamily="34" charset="0"/>
                        </a:rPr>
                        <a:t>h</a:t>
                      </a:r>
                    </a:p>
                  </a:txBody>
                  <a:tcPr>
                    <a:solidFill>
                      <a:srgbClr val="FF0000"/>
                    </a:solidFill>
                  </a:tcPr>
                </a:tc>
                <a:tc>
                  <a:txBody>
                    <a:bodyPr/>
                    <a:lstStyle/>
                    <a:p>
                      <a:pPr algn="ctr"/>
                      <a:r>
                        <a:rPr lang="en-US" sz="2400" b="1" dirty="0" err="1">
                          <a:latin typeface="Consolas" panose="020B0609020204030204" pitchFamily="49" charset="0"/>
                          <a:cs typeface="Arial" panose="020B0604020202020204" pitchFamily="34" charset="0"/>
                        </a:rPr>
                        <a:t>i</a:t>
                      </a:r>
                      <a:endParaRPr lang="en-US" sz="2400" b="1" dirty="0">
                        <a:latin typeface="Consolas" panose="020B0609020204030204" pitchFamily="49" charset="0"/>
                        <a:cs typeface="Arial" panose="020B0604020202020204" pitchFamily="34" charset="0"/>
                      </a:endParaRPr>
                    </a:p>
                  </a:txBody>
                  <a:tcPr/>
                </a:tc>
                <a:tc>
                  <a:txBody>
                    <a:bodyPr/>
                    <a:lstStyle/>
                    <a:p>
                      <a:pPr algn="ctr"/>
                      <a:r>
                        <a:rPr lang="en-US" sz="2400" b="1" dirty="0">
                          <a:latin typeface="Consolas" panose="020B0609020204030204" pitchFamily="49" charset="0"/>
                          <a:cs typeface="Arial" panose="020B0604020202020204" pitchFamily="34" charset="0"/>
                        </a:rPr>
                        <a:t>j</a:t>
                      </a:r>
                    </a:p>
                  </a:txBody>
                  <a:tcPr/>
                </a:tc>
                <a:tc>
                  <a:txBody>
                    <a:bodyPr/>
                    <a:lstStyle/>
                    <a:p>
                      <a:pPr algn="ctr"/>
                      <a:r>
                        <a:rPr lang="en-US" sz="2400" b="1" dirty="0">
                          <a:latin typeface="Consolas" panose="020B0609020204030204" pitchFamily="49" charset="0"/>
                          <a:cs typeface="Arial" panose="020B0604020202020204" pitchFamily="34" charset="0"/>
                        </a:rPr>
                        <a:t>k</a:t>
                      </a:r>
                    </a:p>
                  </a:txBody>
                  <a:tcPr/>
                </a:tc>
                <a:tc>
                  <a:txBody>
                    <a:bodyPr/>
                    <a:lstStyle/>
                    <a:p>
                      <a:pPr algn="ctr"/>
                      <a:r>
                        <a:rPr lang="en-US" sz="2400" b="1" dirty="0">
                          <a:latin typeface="Consolas" panose="020B0609020204030204" pitchFamily="49" charset="0"/>
                          <a:cs typeface="Arial" panose="020B0604020202020204" pitchFamily="34" charset="0"/>
                        </a:rPr>
                        <a:t>l</a:t>
                      </a:r>
                    </a:p>
                  </a:txBody>
                  <a:tcPr/>
                </a:tc>
                <a:tc>
                  <a:txBody>
                    <a:bodyPr/>
                    <a:lstStyle/>
                    <a:p>
                      <a:pPr algn="ctr"/>
                      <a:r>
                        <a:rPr lang="en-US" sz="2400" b="1" dirty="0">
                          <a:latin typeface="Consolas" panose="020B0609020204030204" pitchFamily="49" charset="0"/>
                          <a:cs typeface="Arial" panose="020B0604020202020204" pitchFamily="34" charset="0"/>
                        </a:rPr>
                        <a:t>m</a:t>
                      </a:r>
                    </a:p>
                  </a:txBody>
                  <a:tcPr/>
                </a:tc>
                <a:tc>
                  <a:txBody>
                    <a:bodyPr/>
                    <a:lstStyle/>
                    <a:p>
                      <a:pPr algn="ctr"/>
                      <a:r>
                        <a:rPr lang="en-US" sz="2400" b="1" dirty="0">
                          <a:latin typeface="Consolas" panose="020B0609020204030204" pitchFamily="49" charset="0"/>
                          <a:cs typeface="Arial" panose="020B0604020202020204" pitchFamily="34" charset="0"/>
                        </a:rPr>
                        <a:t>n</a:t>
                      </a:r>
                    </a:p>
                  </a:txBody>
                  <a:tcPr/>
                </a:tc>
                <a:tc>
                  <a:txBody>
                    <a:bodyPr/>
                    <a:lstStyle/>
                    <a:p>
                      <a:pPr algn="ctr"/>
                      <a:r>
                        <a:rPr lang="en-US" sz="2400" b="1" dirty="0">
                          <a:latin typeface="Consolas" panose="020B0609020204030204" pitchFamily="49" charset="0"/>
                          <a:cs typeface="Arial" panose="020B0604020202020204" pitchFamily="34" charset="0"/>
                        </a:rPr>
                        <a:t>o</a:t>
                      </a:r>
                    </a:p>
                  </a:txBody>
                  <a:tcPr/>
                </a:tc>
                <a:tc>
                  <a:txBody>
                    <a:bodyPr/>
                    <a:lstStyle/>
                    <a:p>
                      <a:pPr algn="ctr"/>
                      <a:r>
                        <a:rPr lang="en-US" sz="2400" b="1" dirty="0">
                          <a:latin typeface="Consolas" panose="020B0609020204030204" pitchFamily="49" charset="0"/>
                          <a:cs typeface="Arial" panose="020B0604020202020204" pitchFamily="34" charset="0"/>
                        </a:rPr>
                        <a:t>p</a:t>
                      </a:r>
                    </a:p>
                  </a:txBody>
                  <a:tcPr/>
                </a:tc>
                <a:tc>
                  <a:txBody>
                    <a:bodyPr/>
                    <a:lstStyle/>
                    <a:p>
                      <a:pPr algn="ctr"/>
                      <a:r>
                        <a:rPr lang="en-US" sz="2400" b="1" dirty="0">
                          <a:latin typeface="Consolas" panose="020B0609020204030204" pitchFamily="49" charset="0"/>
                          <a:cs typeface="Arial" panose="020B0604020202020204" pitchFamily="34" charset="0"/>
                        </a:rPr>
                        <a:t>q</a:t>
                      </a:r>
                    </a:p>
                  </a:txBody>
                  <a:tcPr/>
                </a:tc>
                <a:tc>
                  <a:txBody>
                    <a:bodyPr/>
                    <a:lstStyle/>
                    <a:p>
                      <a:pPr algn="ctr"/>
                      <a:r>
                        <a:rPr lang="en-US" sz="2400" b="1" dirty="0">
                          <a:latin typeface="Consolas" panose="020B0609020204030204" pitchFamily="49" charset="0"/>
                          <a:cs typeface="Arial" panose="020B0604020202020204" pitchFamily="34" charset="0"/>
                        </a:rPr>
                        <a:t>r</a:t>
                      </a:r>
                    </a:p>
                  </a:txBody>
                  <a:tcPr>
                    <a:solidFill>
                      <a:srgbClr val="FF0000"/>
                    </a:solidFill>
                  </a:tcPr>
                </a:tc>
                <a:tc>
                  <a:txBody>
                    <a:bodyPr/>
                    <a:lstStyle/>
                    <a:p>
                      <a:pPr algn="ctr"/>
                      <a:r>
                        <a:rPr lang="en-US" sz="2400" b="1" dirty="0">
                          <a:latin typeface="Consolas" panose="020B0609020204030204" pitchFamily="49" charset="0"/>
                          <a:cs typeface="Arial" panose="020B0604020202020204" pitchFamily="34" charset="0"/>
                        </a:rPr>
                        <a:t>s</a:t>
                      </a:r>
                    </a:p>
                  </a:txBody>
                  <a:tcPr/>
                </a:tc>
                <a:tc>
                  <a:txBody>
                    <a:bodyPr/>
                    <a:lstStyle/>
                    <a:p>
                      <a:pPr algn="ctr"/>
                      <a:r>
                        <a:rPr lang="en-US" sz="2400" b="1" dirty="0">
                          <a:latin typeface="Consolas" panose="020B0609020204030204" pitchFamily="49" charset="0"/>
                          <a:cs typeface="Arial" panose="020B0604020202020204" pitchFamily="34" charset="0"/>
                        </a:rPr>
                        <a:t>t</a:t>
                      </a:r>
                    </a:p>
                  </a:txBody>
                  <a:tcPr/>
                </a:tc>
                <a:tc>
                  <a:txBody>
                    <a:bodyPr/>
                    <a:lstStyle/>
                    <a:p>
                      <a:pPr algn="ctr"/>
                      <a:r>
                        <a:rPr lang="en-US" sz="2400" b="1" dirty="0">
                          <a:latin typeface="Consolas" panose="020B0609020204030204" pitchFamily="49" charset="0"/>
                          <a:cs typeface="Arial" panose="020B0604020202020204" pitchFamily="34" charset="0"/>
                        </a:rPr>
                        <a:t>u</a:t>
                      </a:r>
                    </a:p>
                  </a:txBody>
                  <a:tcPr/>
                </a:tc>
                <a:tc>
                  <a:txBody>
                    <a:bodyPr/>
                    <a:lstStyle/>
                    <a:p>
                      <a:pPr algn="ctr"/>
                      <a:r>
                        <a:rPr lang="en-US" sz="2400" b="1" dirty="0">
                          <a:latin typeface="Consolas" panose="020B0609020204030204" pitchFamily="49" charset="0"/>
                          <a:cs typeface="Arial" panose="020B0604020202020204" pitchFamily="34" charset="0"/>
                        </a:rPr>
                        <a:t>v</a:t>
                      </a:r>
                    </a:p>
                  </a:txBody>
                  <a:tcPr/>
                </a:tc>
                <a:tc>
                  <a:txBody>
                    <a:bodyPr/>
                    <a:lstStyle/>
                    <a:p>
                      <a:pPr algn="ctr"/>
                      <a:r>
                        <a:rPr lang="en-US" sz="2400" b="1" dirty="0">
                          <a:latin typeface="Consolas" panose="020B0609020204030204" pitchFamily="49" charset="0"/>
                          <a:cs typeface="Arial" panose="020B0604020202020204" pitchFamily="34" charset="0"/>
                        </a:rPr>
                        <a:t>w</a:t>
                      </a:r>
                    </a:p>
                  </a:txBody>
                  <a:tcPr/>
                </a:tc>
                <a:tc>
                  <a:txBody>
                    <a:bodyPr/>
                    <a:lstStyle/>
                    <a:p>
                      <a:pPr algn="ctr"/>
                      <a:r>
                        <a:rPr lang="en-US" sz="2400" b="1" dirty="0">
                          <a:latin typeface="Consolas" panose="020B0609020204030204" pitchFamily="49" charset="0"/>
                          <a:cs typeface="Arial" panose="020B0604020202020204" pitchFamily="34" charset="0"/>
                        </a:rPr>
                        <a:t>x</a:t>
                      </a:r>
                    </a:p>
                  </a:txBody>
                  <a:tcPr/>
                </a:tc>
                <a:tc>
                  <a:txBody>
                    <a:bodyPr/>
                    <a:lstStyle/>
                    <a:p>
                      <a:pPr algn="ctr"/>
                      <a:r>
                        <a:rPr lang="en-US" sz="2400" b="1" dirty="0">
                          <a:latin typeface="Consolas" panose="020B0609020204030204" pitchFamily="49" charset="0"/>
                          <a:cs typeface="Arial" panose="020B0604020202020204" pitchFamily="34" charset="0"/>
                        </a:rPr>
                        <a:t>y</a:t>
                      </a:r>
                    </a:p>
                  </a:txBody>
                  <a:tcPr/>
                </a:tc>
                <a:tc>
                  <a:txBody>
                    <a:bodyPr/>
                    <a:lstStyle/>
                    <a:p>
                      <a:pPr algn="ctr"/>
                      <a:r>
                        <a:rPr lang="en-US" sz="2400" b="1" dirty="0">
                          <a:latin typeface="Consolas" panose="020B0609020204030204" pitchFamily="49" charset="0"/>
                          <a:cs typeface="Arial" panose="020B0604020202020204" pitchFamily="34" charset="0"/>
                        </a:rPr>
                        <a:t>z</a:t>
                      </a:r>
                    </a:p>
                  </a:txBody>
                  <a:tcPr/>
                </a:tc>
                <a:tc>
                  <a:txBody>
                    <a:bodyPr/>
                    <a:lstStyle/>
                    <a:p>
                      <a:pPr algn="ctr"/>
                      <a:r>
                        <a:rPr lang="en-US" sz="2400" b="1" dirty="0">
                          <a:latin typeface="Consolas" panose="020B0609020204030204" pitchFamily="49" charset="0"/>
                          <a:cs typeface="Arial" panose="020B0604020202020204" pitchFamily="34" charset="0"/>
                        </a:rPr>
                        <a:t>A</a:t>
                      </a:r>
                    </a:p>
                  </a:txBody>
                  <a:tcPr/>
                </a:tc>
                <a:tc>
                  <a:txBody>
                    <a:bodyPr/>
                    <a:lstStyle/>
                    <a:p>
                      <a:pPr algn="ctr"/>
                      <a:r>
                        <a:rPr lang="en-US" sz="2400" b="1" dirty="0">
                          <a:latin typeface="Consolas" panose="020B0609020204030204" pitchFamily="49" charset="0"/>
                          <a:cs typeface="Arial" panose="020B0604020202020204" pitchFamily="34" charset="0"/>
                        </a:rPr>
                        <a:t>B</a:t>
                      </a:r>
                    </a:p>
                  </a:txBody>
                  <a:tcPr/>
                </a:tc>
                <a:tc>
                  <a:txBody>
                    <a:bodyPr/>
                    <a:lstStyle/>
                    <a:p>
                      <a:pPr algn="ctr"/>
                      <a:r>
                        <a:rPr lang="en-US" sz="2400" b="1" dirty="0">
                          <a:latin typeface="Consolas" panose="020B0609020204030204" pitchFamily="49" charset="0"/>
                          <a:cs typeface="Arial" panose="020B0604020202020204" pitchFamily="34" charset="0"/>
                        </a:rPr>
                        <a:t>C</a:t>
                      </a:r>
                    </a:p>
                  </a:txBody>
                  <a:tcPr/>
                </a:tc>
                <a:tc>
                  <a:txBody>
                    <a:bodyPr/>
                    <a:lstStyle/>
                    <a:p>
                      <a:pPr algn="ctr"/>
                      <a:r>
                        <a:rPr lang="en-US" sz="2400" b="1" dirty="0">
                          <a:latin typeface="Consolas" panose="020B0609020204030204" pitchFamily="49" charset="0"/>
                          <a:cs typeface="Arial" panose="020B0604020202020204" pitchFamily="34" charset="0"/>
                        </a:rPr>
                        <a:t>D</a:t>
                      </a:r>
                    </a:p>
                  </a:txBody>
                  <a:tcPr/>
                </a:tc>
                <a:tc>
                  <a:txBody>
                    <a:bodyPr/>
                    <a:lstStyle/>
                    <a:p>
                      <a:pPr algn="ctr"/>
                      <a:r>
                        <a:rPr lang="en-US" sz="2400" b="1" dirty="0">
                          <a:latin typeface="Consolas" panose="020B0609020204030204" pitchFamily="49" charset="0"/>
                          <a:cs typeface="Arial" panose="020B0604020202020204" pitchFamily="34" charset="0"/>
                        </a:rPr>
                        <a:t>E</a:t>
                      </a:r>
                    </a:p>
                  </a:txBody>
                  <a:tcPr/>
                </a:tc>
                <a:tc>
                  <a:txBody>
                    <a:bodyPr/>
                    <a:lstStyle/>
                    <a:p>
                      <a:pPr algn="ctr"/>
                      <a:r>
                        <a:rPr lang="en-US" sz="2400" b="1" dirty="0">
                          <a:latin typeface="Consolas" panose="020B0609020204030204" pitchFamily="49" charset="0"/>
                          <a:cs typeface="Arial" panose="020B0604020202020204" pitchFamily="34" charset="0"/>
                        </a:rPr>
                        <a:t>F</a:t>
                      </a:r>
                    </a:p>
                  </a:txBody>
                  <a:tcPr>
                    <a:solidFill>
                      <a:srgbClr val="FF0000"/>
                    </a:solidFill>
                  </a:tcPr>
                </a:tc>
                <a:extLst>
                  <a:ext uri="{0D108BD9-81ED-4DB2-BD59-A6C34878D82A}">
                    <a16:rowId xmlns:a16="http://schemas.microsoft.com/office/drawing/2014/main" val="3923979703"/>
                  </a:ext>
                </a:extLst>
              </a:tr>
            </a:tbl>
          </a:graphicData>
        </a:graphic>
      </p:graphicFrame>
      <p:graphicFrame>
        <p:nvGraphicFramePr>
          <p:cNvPr id="12" name="Table 3">
            <a:extLst>
              <a:ext uri="{FF2B5EF4-FFF2-40B4-BE49-F238E27FC236}">
                <a16:creationId xmlns:a16="http://schemas.microsoft.com/office/drawing/2014/main" id="{7E83B006-3791-47E9-9242-63073794EE6C}"/>
              </a:ext>
            </a:extLst>
          </p:cNvPr>
          <p:cNvGraphicFramePr>
            <a:graphicFrameLocks noGrp="1"/>
          </p:cNvGraphicFramePr>
          <p:nvPr>
            <p:extLst>
              <p:ext uri="{D42A27DB-BD31-4B8C-83A1-F6EECF244321}">
                <p14:modId xmlns:p14="http://schemas.microsoft.com/office/powerpoint/2010/main" val="2534823982"/>
              </p:ext>
            </p:extLst>
          </p:nvPr>
        </p:nvGraphicFramePr>
        <p:xfrm>
          <a:off x="40893" y="3045868"/>
          <a:ext cx="8914560" cy="457200"/>
        </p:xfrm>
        <a:graphic>
          <a:graphicData uri="http://schemas.openxmlformats.org/drawingml/2006/table">
            <a:tbl>
              <a:tblPr firstRow="1" bandRow="1">
                <a:tableStyleId>{5C22544A-7EE6-4342-B048-85BDC9FD1C3A}</a:tableStyleId>
              </a:tblPr>
              <a:tblGrid>
                <a:gridCol w="278580">
                  <a:extLst>
                    <a:ext uri="{9D8B030D-6E8A-4147-A177-3AD203B41FA5}">
                      <a16:colId xmlns:a16="http://schemas.microsoft.com/office/drawing/2014/main" val="442517923"/>
                    </a:ext>
                  </a:extLst>
                </a:gridCol>
                <a:gridCol w="278580">
                  <a:extLst>
                    <a:ext uri="{9D8B030D-6E8A-4147-A177-3AD203B41FA5}">
                      <a16:colId xmlns:a16="http://schemas.microsoft.com/office/drawing/2014/main" val="154188527"/>
                    </a:ext>
                  </a:extLst>
                </a:gridCol>
                <a:gridCol w="278580">
                  <a:extLst>
                    <a:ext uri="{9D8B030D-6E8A-4147-A177-3AD203B41FA5}">
                      <a16:colId xmlns:a16="http://schemas.microsoft.com/office/drawing/2014/main" val="2421168222"/>
                    </a:ext>
                  </a:extLst>
                </a:gridCol>
                <a:gridCol w="278580">
                  <a:extLst>
                    <a:ext uri="{9D8B030D-6E8A-4147-A177-3AD203B41FA5}">
                      <a16:colId xmlns:a16="http://schemas.microsoft.com/office/drawing/2014/main" val="79037708"/>
                    </a:ext>
                  </a:extLst>
                </a:gridCol>
                <a:gridCol w="278580">
                  <a:extLst>
                    <a:ext uri="{9D8B030D-6E8A-4147-A177-3AD203B41FA5}">
                      <a16:colId xmlns:a16="http://schemas.microsoft.com/office/drawing/2014/main" val="1522054271"/>
                    </a:ext>
                  </a:extLst>
                </a:gridCol>
                <a:gridCol w="278580">
                  <a:extLst>
                    <a:ext uri="{9D8B030D-6E8A-4147-A177-3AD203B41FA5}">
                      <a16:colId xmlns:a16="http://schemas.microsoft.com/office/drawing/2014/main" val="2165445037"/>
                    </a:ext>
                  </a:extLst>
                </a:gridCol>
                <a:gridCol w="278580">
                  <a:extLst>
                    <a:ext uri="{9D8B030D-6E8A-4147-A177-3AD203B41FA5}">
                      <a16:colId xmlns:a16="http://schemas.microsoft.com/office/drawing/2014/main" val="847213013"/>
                    </a:ext>
                  </a:extLst>
                </a:gridCol>
                <a:gridCol w="278580">
                  <a:extLst>
                    <a:ext uri="{9D8B030D-6E8A-4147-A177-3AD203B41FA5}">
                      <a16:colId xmlns:a16="http://schemas.microsoft.com/office/drawing/2014/main" val="2718099894"/>
                    </a:ext>
                  </a:extLst>
                </a:gridCol>
                <a:gridCol w="278580">
                  <a:extLst>
                    <a:ext uri="{9D8B030D-6E8A-4147-A177-3AD203B41FA5}">
                      <a16:colId xmlns:a16="http://schemas.microsoft.com/office/drawing/2014/main" val="1784191365"/>
                    </a:ext>
                  </a:extLst>
                </a:gridCol>
                <a:gridCol w="278580">
                  <a:extLst>
                    <a:ext uri="{9D8B030D-6E8A-4147-A177-3AD203B41FA5}">
                      <a16:colId xmlns:a16="http://schemas.microsoft.com/office/drawing/2014/main" val="932532086"/>
                    </a:ext>
                  </a:extLst>
                </a:gridCol>
                <a:gridCol w="278580">
                  <a:extLst>
                    <a:ext uri="{9D8B030D-6E8A-4147-A177-3AD203B41FA5}">
                      <a16:colId xmlns:a16="http://schemas.microsoft.com/office/drawing/2014/main" val="2490040939"/>
                    </a:ext>
                  </a:extLst>
                </a:gridCol>
                <a:gridCol w="278580">
                  <a:extLst>
                    <a:ext uri="{9D8B030D-6E8A-4147-A177-3AD203B41FA5}">
                      <a16:colId xmlns:a16="http://schemas.microsoft.com/office/drawing/2014/main" val="409485505"/>
                    </a:ext>
                  </a:extLst>
                </a:gridCol>
                <a:gridCol w="278580">
                  <a:extLst>
                    <a:ext uri="{9D8B030D-6E8A-4147-A177-3AD203B41FA5}">
                      <a16:colId xmlns:a16="http://schemas.microsoft.com/office/drawing/2014/main" val="817186592"/>
                    </a:ext>
                  </a:extLst>
                </a:gridCol>
                <a:gridCol w="278580">
                  <a:extLst>
                    <a:ext uri="{9D8B030D-6E8A-4147-A177-3AD203B41FA5}">
                      <a16:colId xmlns:a16="http://schemas.microsoft.com/office/drawing/2014/main" val="3633422193"/>
                    </a:ext>
                  </a:extLst>
                </a:gridCol>
                <a:gridCol w="278580">
                  <a:extLst>
                    <a:ext uri="{9D8B030D-6E8A-4147-A177-3AD203B41FA5}">
                      <a16:colId xmlns:a16="http://schemas.microsoft.com/office/drawing/2014/main" val="4044516951"/>
                    </a:ext>
                  </a:extLst>
                </a:gridCol>
                <a:gridCol w="278580">
                  <a:extLst>
                    <a:ext uri="{9D8B030D-6E8A-4147-A177-3AD203B41FA5}">
                      <a16:colId xmlns:a16="http://schemas.microsoft.com/office/drawing/2014/main" val="3553452053"/>
                    </a:ext>
                  </a:extLst>
                </a:gridCol>
                <a:gridCol w="278580">
                  <a:extLst>
                    <a:ext uri="{9D8B030D-6E8A-4147-A177-3AD203B41FA5}">
                      <a16:colId xmlns:a16="http://schemas.microsoft.com/office/drawing/2014/main" val="135542616"/>
                    </a:ext>
                  </a:extLst>
                </a:gridCol>
                <a:gridCol w="278580">
                  <a:extLst>
                    <a:ext uri="{9D8B030D-6E8A-4147-A177-3AD203B41FA5}">
                      <a16:colId xmlns:a16="http://schemas.microsoft.com/office/drawing/2014/main" val="773108071"/>
                    </a:ext>
                  </a:extLst>
                </a:gridCol>
                <a:gridCol w="278580">
                  <a:extLst>
                    <a:ext uri="{9D8B030D-6E8A-4147-A177-3AD203B41FA5}">
                      <a16:colId xmlns:a16="http://schemas.microsoft.com/office/drawing/2014/main" val="3038011183"/>
                    </a:ext>
                  </a:extLst>
                </a:gridCol>
                <a:gridCol w="278580">
                  <a:extLst>
                    <a:ext uri="{9D8B030D-6E8A-4147-A177-3AD203B41FA5}">
                      <a16:colId xmlns:a16="http://schemas.microsoft.com/office/drawing/2014/main" val="2868572368"/>
                    </a:ext>
                  </a:extLst>
                </a:gridCol>
                <a:gridCol w="278580">
                  <a:extLst>
                    <a:ext uri="{9D8B030D-6E8A-4147-A177-3AD203B41FA5}">
                      <a16:colId xmlns:a16="http://schemas.microsoft.com/office/drawing/2014/main" val="515783678"/>
                    </a:ext>
                  </a:extLst>
                </a:gridCol>
                <a:gridCol w="278580">
                  <a:extLst>
                    <a:ext uri="{9D8B030D-6E8A-4147-A177-3AD203B41FA5}">
                      <a16:colId xmlns:a16="http://schemas.microsoft.com/office/drawing/2014/main" val="587372857"/>
                    </a:ext>
                  </a:extLst>
                </a:gridCol>
                <a:gridCol w="278580">
                  <a:extLst>
                    <a:ext uri="{9D8B030D-6E8A-4147-A177-3AD203B41FA5}">
                      <a16:colId xmlns:a16="http://schemas.microsoft.com/office/drawing/2014/main" val="2206814521"/>
                    </a:ext>
                  </a:extLst>
                </a:gridCol>
                <a:gridCol w="278580">
                  <a:extLst>
                    <a:ext uri="{9D8B030D-6E8A-4147-A177-3AD203B41FA5}">
                      <a16:colId xmlns:a16="http://schemas.microsoft.com/office/drawing/2014/main" val="666460299"/>
                    </a:ext>
                  </a:extLst>
                </a:gridCol>
                <a:gridCol w="278580">
                  <a:extLst>
                    <a:ext uri="{9D8B030D-6E8A-4147-A177-3AD203B41FA5}">
                      <a16:colId xmlns:a16="http://schemas.microsoft.com/office/drawing/2014/main" val="2725187800"/>
                    </a:ext>
                  </a:extLst>
                </a:gridCol>
                <a:gridCol w="278580">
                  <a:extLst>
                    <a:ext uri="{9D8B030D-6E8A-4147-A177-3AD203B41FA5}">
                      <a16:colId xmlns:a16="http://schemas.microsoft.com/office/drawing/2014/main" val="2827760481"/>
                    </a:ext>
                  </a:extLst>
                </a:gridCol>
                <a:gridCol w="278580">
                  <a:extLst>
                    <a:ext uri="{9D8B030D-6E8A-4147-A177-3AD203B41FA5}">
                      <a16:colId xmlns:a16="http://schemas.microsoft.com/office/drawing/2014/main" val="2058720275"/>
                    </a:ext>
                  </a:extLst>
                </a:gridCol>
                <a:gridCol w="278580">
                  <a:extLst>
                    <a:ext uri="{9D8B030D-6E8A-4147-A177-3AD203B41FA5}">
                      <a16:colId xmlns:a16="http://schemas.microsoft.com/office/drawing/2014/main" val="2158301692"/>
                    </a:ext>
                  </a:extLst>
                </a:gridCol>
                <a:gridCol w="278580">
                  <a:extLst>
                    <a:ext uri="{9D8B030D-6E8A-4147-A177-3AD203B41FA5}">
                      <a16:colId xmlns:a16="http://schemas.microsoft.com/office/drawing/2014/main" val="1724465888"/>
                    </a:ext>
                  </a:extLst>
                </a:gridCol>
                <a:gridCol w="278580">
                  <a:extLst>
                    <a:ext uri="{9D8B030D-6E8A-4147-A177-3AD203B41FA5}">
                      <a16:colId xmlns:a16="http://schemas.microsoft.com/office/drawing/2014/main" val="60214722"/>
                    </a:ext>
                  </a:extLst>
                </a:gridCol>
                <a:gridCol w="278580">
                  <a:extLst>
                    <a:ext uri="{9D8B030D-6E8A-4147-A177-3AD203B41FA5}">
                      <a16:colId xmlns:a16="http://schemas.microsoft.com/office/drawing/2014/main" val="1154330283"/>
                    </a:ext>
                  </a:extLst>
                </a:gridCol>
                <a:gridCol w="278580">
                  <a:extLst>
                    <a:ext uri="{9D8B030D-6E8A-4147-A177-3AD203B41FA5}">
                      <a16:colId xmlns:a16="http://schemas.microsoft.com/office/drawing/2014/main" val="3912807209"/>
                    </a:ext>
                  </a:extLst>
                </a:gridCol>
              </a:tblGrid>
              <a:tr h="370840">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endParaRPr lang="en-US" sz="2400" b="1" dirty="0">
                        <a:solidFill>
                          <a:srgbClr val="C00000"/>
                        </a:solidFill>
                        <a:latin typeface="Consolas" panose="020B0609020204030204" pitchFamily="49" charset="0"/>
                        <a:cs typeface="Arial" panose="020B0604020202020204" pitchFamily="34" charset="0"/>
                      </a:endParaRP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endParaRPr lang="en-US" sz="2400" b="1" dirty="0">
                        <a:solidFill>
                          <a:srgbClr val="C00000"/>
                        </a:solidFill>
                        <a:latin typeface="Consolas" panose="020B0609020204030204" pitchFamily="49" charset="0"/>
                        <a:cs typeface="Arial" panose="020B0604020202020204" pitchFamily="34" charset="0"/>
                      </a:endParaRP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endParaRPr lang="en-US" sz="2400" b="1" dirty="0">
                        <a:solidFill>
                          <a:srgbClr val="C00000"/>
                        </a:solidFill>
                        <a:latin typeface="Consolas" panose="020B0609020204030204" pitchFamily="49" charset="0"/>
                        <a:cs typeface="Arial" panose="020B0604020202020204" pitchFamily="34" charset="0"/>
                      </a:endParaRP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endParaRPr lang="en-US" sz="2400" b="1" dirty="0">
                        <a:solidFill>
                          <a:srgbClr val="C00000"/>
                        </a:solidFill>
                        <a:latin typeface="Consolas" panose="020B0609020204030204" pitchFamily="49" charset="0"/>
                        <a:cs typeface="Arial" panose="020B0604020202020204" pitchFamily="34" charset="0"/>
                      </a:endParaRP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r>
                        <a:rPr lang="en-US" sz="2400" b="1" dirty="0">
                          <a:solidFill>
                            <a:srgbClr val="C00000"/>
                          </a:solidFill>
                          <a:latin typeface="Consolas" panose="020B0609020204030204" pitchFamily="49" charset="0"/>
                          <a:cs typeface="Arial" panose="020B0604020202020204" pitchFamily="34" charset="0"/>
                        </a:rPr>
                        <a:t>1</a:t>
                      </a:r>
                    </a:p>
                  </a:txBody>
                  <a:tcPr>
                    <a:noFill/>
                  </a:tcPr>
                </a:tc>
                <a:tc>
                  <a:txBody>
                    <a:bodyPr/>
                    <a:lstStyle/>
                    <a:p>
                      <a:pPr algn="ctr"/>
                      <a:endParaRPr lang="en-US" sz="2400" b="1" dirty="0">
                        <a:solidFill>
                          <a:srgbClr val="C00000"/>
                        </a:solidFill>
                        <a:latin typeface="Consolas" panose="020B0609020204030204" pitchFamily="49" charset="0"/>
                        <a:cs typeface="Arial" panose="020B0604020202020204" pitchFamily="34" charset="0"/>
                      </a:endParaRPr>
                    </a:p>
                  </a:txBody>
                  <a:tcPr>
                    <a:noFill/>
                  </a:tcPr>
                </a:tc>
                <a:extLst>
                  <a:ext uri="{0D108BD9-81ED-4DB2-BD59-A6C34878D82A}">
                    <a16:rowId xmlns:a16="http://schemas.microsoft.com/office/drawing/2014/main" val="3080279862"/>
                  </a:ext>
                </a:extLst>
              </a:tr>
            </a:tbl>
          </a:graphicData>
        </a:graphic>
      </p:graphicFrame>
      <p:grpSp>
        <p:nvGrpSpPr>
          <p:cNvPr id="7" name="Group 6">
            <a:extLst>
              <a:ext uri="{FF2B5EF4-FFF2-40B4-BE49-F238E27FC236}">
                <a16:creationId xmlns:a16="http://schemas.microsoft.com/office/drawing/2014/main" id="{2D691032-C5BF-4A40-B6F8-9C67356BC29A}"/>
              </a:ext>
            </a:extLst>
          </p:cNvPr>
          <p:cNvGrpSpPr/>
          <p:nvPr/>
        </p:nvGrpSpPr>
        <p:grpSpPr>
          <a:xfrm>
            <a:off x="236197" y="3043038"/>
            <a:ext cx="373886" cy="1650791"/>
            <a:chOff x="176751" y="3429000"/>
            <a:chExt cx="782425" cy="1164212"/>
          </a:xfrm>
        </p:grpSpPr>
        <p:sp>
          <p:nvSpPr>
            <p:cNvPr id="6" name="Arrow: Up 5">
              <a:extLst>
                <a:ext uri="{FF2B5EF4-FFF2-40B4-BE49-F238E27FC236}">
                  <a16:creationId xmlns:a16="http://schemas.microsoft.com/office/drawing/2014/main" id="{4A6FC147-9D90-4839-8487-4443B91A93DD}"/>
                </a:ext>
              </a:extLst>
            </p:cNvPr>
            <p:cNvSpPr/>
            <p:nvPr/>
          </p:nvSpPr>
          <p:spPr>
            <a:xfrm>
              <a:off x="457198" y="3429000"/>
              <a:ext cx="221532" cy="1105293"/>
            </a:xfrm>
            <a:prstGeom prst="upArrow">
              <a:avLst/>
            </a:prstGeom>
            <a:ln>
              <a:no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97C912A-5570-43B1-A3CA-7CF7F4A623D6}"/>
                </a:ext>
              </a:extLst>
            </p:cNvPr>
            <p:cNvSpPr/>
            <p:nvPr/>
          </p:nvSpPr>
          <p:spPr>
            <a:xfrm>
              <a:off x="176751" y="4361032"/>
              <a:ext cx="782425" cy="23218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3200" dirty="0"/>
                <a:t>2</a:t>
              </a:r>
            </a:p>
          </p:txBody>
        </p:sp>
      </p:grpSp>
      <p:grpSp>
        <p:nvGrpSpPr>
          <p:cNvPr id="20" name="Group 19">
            <a:extLst>
              <a:ext uri="{FF2B5EF4-FFF2-40B4-BE49-F238E27FC236}">
                <a16:creationId xmlns:a16="http://schemas.microsoft.com/office/drawing/2014/main" id="{C8E3BA00-D2C6-4A39-A470-9EA32674C072}"/>
              </a:ext>
            </a:extLst>
          </p:cNvPr>
          <p:cNvGrpSpPr/>
          <p:nvPr/>
        </p:nvGrpSpPr>
        <p:grpSpPr>
          <a:xfrm>
            <a:off x="801211" y="3043038"/>
            <a:ext cx="373886" cy="1650791"/>
            <a:chOff x="176751" y="3429000"/>
            <a:chExt cx="782425" cy="1164212"/>
          </a:xfrm>
        </p:grpSpPr>
        <p:sp>
          <p:nvSpPr>
            <p:cNvPr id="21" name="Arrow: Up 20">
              <a:extLst>
                <a:ext uri="{FF2B5EF4-FFF2-40B4-BE49-F238E27FC236}">
                  <a16:creationId xmlns:a16="http://schemas.microsoft.com/office/drawing/2014/main" id="{C5B42E78-279C-4753-A6BE-F24CE1A8C577}"/>
                </a:ext>
              </a:extLst>
            </p:cNvPr>
            <p:cNvSpPr/>
            <p:nvPr/>
          </p:nvSpPr>
          <p:spPr>
            <a:xfrm>
              <a:off x="457198" y="3429000"/>
              <a:ext cx="221532" cy="1105293"/>
            </a:xfrm>
            <a:prstGeom prst="upArrow">
              <a:avLst/>
            </a:prstGeom>
            <a:ln>
              <a:no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C57D09-CBEC-4CB8-8810-60F0D89B47FD}"/>
                </a:ext>
              </a:extLst>
            </p:cNvPr>
            <p:cNvSpPr/>
            <p:nvPr/>
          </p:nvSpPr>
          <p:spPr>
            <a:xfrm>
              <a:off x="176751" y="4361032"/>
              <a:ext cx="782425" cy="23218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3200" dirty="0"/>
                <a:t>4</a:t>
              </a:r>
            </a:p>
          </p:txBody>
        </p:sp>
      </p:grpSp>
      <p:grpSp>
        <p:nvGrpSpPr>
          <p:cNvPr id="23" name="Group 22">
            <a:extLst>
              <a:ext uri="{FF2B5EF4-FFF2-40B4-BE49-F238E27FC236}">
                <a16:creationId xmlns:a16="http://schemas.microsoft.com/office/drawing/2014/main" id="{DE3D7120-3218-4EBF-BA3E-320FD653905A}"/>
              </a:ext>
            </a:extLst>
          </p:cNvPr>
          <p:cNvGrpSpPr/>
          <p:nvPr/>
        </p:nvGrpSpPr>
        <p:grpSpPr>
          <a:xfrm>
            <a:off x="1921455" y="3043039"/>
            <a:ext cx="373886" cy="1650790"/>
            <a:chOff x="179109" y="3429000"/>
            <a:chExt cx="782425" cy="1164211"/>
          </a:xfrm>
        </p:grpSpPr>
        <p:sp>
          <p:nvSpPr>
            <p:cNvPr id="24" name="Arrow: Up 23">
              <a:extLst>
                <a:ext uri="{FF2B5EF4-FFF2-40B4-BE49-F238E27FC236}">
                  <a16:creationId xmlns:a16="http://schemas.microsoft.com/office/drawing/2014/main" id="{C1BCF5C2-7D35-4875-8B57-3F6C73A4468C}"/>
                </a:ext>
              </a:extLst>
            </p:cNvPr>
            <p:cNvSpPr/>
            <p:nvPr/>
          </p:nvSpPr>
          <p:spPr>
            <a:xfrm>
              <a:off x="457198" y="3429000"/>
              <a:ext cx="221532" cy="1105293"/>
            </a:xfrm>
            <a:prstGeom prst="upArrow">
              <a:avLst/>
            </a:prstGeom>
            <a:ln>
              <a:no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726F8D3-09A7-42BE-BC16-4F9BE9C98365}"/>
                </a:ext>
              </a:extLst>
            </p:cNvPr>
            <p:cNvSpPr/>
            <p:nvPr/>
          </p:nvSpPr>
          <p:spPr>
            <a:xfrm>
              <a:off x="179109" y="4361031"/>
              <a:ext cx="782425" cy="23218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3200" dirty="0"/>
                <a:t>8</a:t>
              </a:r>
            </a:p>
          </p:txBody>
        </p:sp>
      </p:grpSp>
      <p:grpSp>
        <p:nvGrpSpPr>
          <p:cNvPr id="26" name="Group 25">
            <a:extLst>
              <a:ext uri="{FF2B5EF4-FFF2-40B4-BE49-F238E27FC236}">
                <a16:creationId xmlns:a16="http://schemas.microsoft.com/office/drawing/2014/main" id="{17BA6615-EA02-4176-BD30-B5BAE45AC7C7}"/>
              </a:ext>
            </a:extLst>
          </p:cNvPr>
          <p:cNvGrpSpPr/>
          <p:nvPr/>
        </p:nvGrpSpPr>
        <p:grpSpPr>
          <a:xfrm>
            <a:off x="4647237" y="3043038"/>
            <a:ext cx="510619" cy="1650791"/>
            <a:chOff x="179109" y="3429000"/>
            <a:chExt cx="782425" cy="1164212"/>
          </a:xfrm>
        </p:grpSpPr>
        <p:sp>
          <p:nvSpPr>
            <p:cNvPr id="27" name="Arrow: Up 26">
              <a:extLst>
                <a:ext uri="{FF2B5EF4-FFF2-40B4-BE49-F238E27FC236}">
                  <a16:creationId xmlns:a16="http://schemas.microsoft.com/office/drawing/2014/main" id="{8385D406-8DEB-4F0C-A80E-8183C22FD708}"/>
                </a:ext>
              </a:extLst>
            </p:cNvPr>
            <p:cNvSpPr/>
            <p:nvPr/>
          </p:nvSpPr>
          <p:spPr>
            <a:xfrm>
              <a:off x="457198" y="3429000"/>
              <a:ext cx="221532" cy="1105293"/>
            </a:xfrm>
            <a:prstGeom prst="upArrow">
              <a:avLst/>
            </a:prstGeom>
            <a:ln>
              <a:no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7C3C928-6FBD-4045-9C96-222E555A9A42}"/>
                </a:ext>
              </a:extLst>
            </p:cNvPr>
            <p:cNvSpPr/>
            <p:nvPr/>
          </p:nvSpPr>
          <p:spPr>
            <a:xfrm>
              <a:off x="179109" y="4361031"/>
              <a:ext cx="782425" cy="232181"/>
            </a:xfrm>
            <a:prstGeom prst="rect">
              <a:avLst/>
            </a:prstGeom>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3200" dirty="0"/>
                <a:t>16</a:t>
              </a:r>
            </a:p>
          </p:txBody>
        </p:sp>
      </p:grpSp>
      <p:grpSp>
        <p:nvGrpSpPr>
          <p:cNvPr id="29" name="Group 28">
            <a:extLst>
              <a:ext uri="{FF2B5EF4-FFF2-40B4-BE49-F238E27FC236}">
                <a16:creationId xmlns:a16="http://schemas.microsoft.com/office/drawing/2014/main" id="{310B98DD-BE28-4F1B-94C8-E49B318F2E20}"/>
              </a:ext>
            </a:extLst>
          </p:cNvPr>
          <p:cNvGrpSpPr/>
          <p:nvPr/>
        </p:nvGrpSpPr>
        <p:grpSpPr>
          <a:xfrm>
            <a:off x="8550112" y="3043038"/>
            <a:ext cx="510619" cy="1650791"/>
            <a:chOff x="179109" y="3429000"/>
            <a:chExt cx="782425" cy="1164212"/>
          </a:xfrm>
        </p:grpSpPr>
        <p:sp>
          <p:nvSpPr>
            <p:cNvPr id="30" name="Arrow: Up 29">
              <a:extLst>
                <a:ext uri="{FF2B5EF4-FFF2-40B4-BE49-F238E27FC236}">
                  <a16:creationId xmlns:a16="http://schemas.microsoft.com/office/drawing/2014/main" id="{532C4535-0A76-490F-83F6-4A53347E41BB}"/>
                </a:ext>
              </a:extLst>
            </p:cNvPr>
            <p:cNvSpPr/>
            <p:nvPr/>
          </p:nvSpPr>
          <p:spPr>
            <a:xfrm>
              <a:off x="457198" y="3429000"/>
              <a:ext cx="221532" cy="1105293"/>
            </a:xfrm>
            <a:prstGeom prst="upArrow">
              <a:avLst/>
            </a:prstGeom>
            <a:ln>
              <a:no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F6218A3-FBB0-434A-8EC3-7FE640CF72BB}"/>
                </a:ext>
              </a:extLst>
            </p:cNvPr>
            <p:cNvSpPr/>
            <p:nvPr/>
          </p:nvSpPr>
          <p:spPr>
            <a:xfrm>
              <a:off x="179109" y="4361031"/>
              <a:ext cx="782425" cy="232181"/>
            </a:xfrm>
            <a:prstGeom prst="rect">
              <a:avLst/>
            </a:prstGeom>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3200" dirty="0"/>
                <a:t>32</a:t>
              </a:r>
            </a:p>
          </p:txBody>
        </p:sp>
      </p:grpSp>
      <p:sp>
        <p:nvSpPr>
          <p:cNvPr id="33" name="TextBox 32">
            <a:extLst>
              <a:ext uri="{FF2B5EF4-FFF2-40B4-BE49-F238E27FC236}">
                <a16:creationId xmlns:a16="http://schemas.microsoft.com/office/drawing/2014/main" id="{8F639655-58E6-4DCB-817C-4FAE85612326}"/>
              </a:ext>
            </a:extLst>
          </p:cNvPr>
          <p:cNvSpPr txBox="1"/>
          <p:nvPr/>
        </p:nvSpPr>
        <p:spPr>
          <a:xfrm>
            <a:off x="131046" y="1229590"/>
            <a:ext cx="8600550" cy="523220"/>
          </a:xfrm>
          <a:prstGeom prst="rect">
            <a:avLst/>
          </a:prstGeom>
          <a:noFill/>
        </p:spPr>
        <p:txBody>
          <a:bodyPr wrap="square">
            <a:spAutoFit/>
          </a:bodyPr>
          <a:lstStyle/>
          <a:p>
            <a:r>
              <a:rPr lang="en-CA" sz="2800" dirty="0">
                <a:latin typeface="Times New Roman" panose="02020603050405020304" pitchFamily="18" charset="0"/>
                <a:cs typeface="Times New Roman" panose="02020603050405020304" pitchFamily="18" charset="0"/>
              </a:rPr>
              <a:t>But what is the total cost of n insertions? It is at most</a:t>
            </a:r>
            <a:endParaRPr lang="en-US" sz="2800" dirty="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5E970110-F049-4E55-A5EF-207903610355}"/>
              </a:ext>
            </a:extLst>
          </p:cNvPr>
          <p:cNvSpPr txBox="1"/>
          <p:nvPr/>
        </p:nvSpPr>
        <p:spPr>
          <a:xfrm>
            <a:off x="131045" y="5366800"/>
            <a:ext cx="7363263" cy="523220"/>
          </a:xfrm>
          <a:prstGeom prst="rect">
            <a:avLst/>
          </a:prstGeom>
          <a:noFill/>
        </p:spPr>
        <p:txBody>
          <a:bodyPr wrap="square">
            <a:spAutoFit/>
          </a:bodyPr>
          <a:lstStyle/>
          <a:p>
            <a:r>
              <a:rPr lang="pt-BR" sz="2800" dirty="0">
                <a:latin typeface="Consolas" panose="020B0609020204030204" pitchFamily="49" charset="0"/>
              </a:rPr>
              <a:t>2</a:t>
            </a:r>
            <a:r>
              <a:rPr lang="pt-BR" sz="2800" baseline="30000" dirty="0">
                <a:latin typeface="Consolas" panose="020B0609020204030204" pitchFamily="49" charset="0"/>
              </a:rPr>
              <a:t>0</a:t>
            </a:r>
            <a:r>
              <a:rPr lang="pt-BR" sz="2800" dirty="0">
                <a:latin typeface="Consolas" panose="020B0609020204030204" pitchFamily="49" charset="0"/>
              </a:rPr>
              <a:t> + 2</a:t>
            </a:r>
            <a:r>
              <a:rPr lang="pt-BR" sz="2800" baseline="30000" dirty="0">
                <a:latin typeface="Consolas" panose="020B0609020204030204" pitchFamily="49" charset="0"/>
              </a:rPr>
              <a:t>1</a:t>
            </a:r>
            <a:r>
              <a:rPr lang="pt-BR" sz="2800" dirty="0">
                <a:latin typeface="Consolas" panose="020B0609020204030204" pitchFamily="49" charset="0"/>
              </a:rPr>
              <a:t> + 2</a:t>
            </a:r>
            <a:r>
              <a:rPr lang="pt-BR" sz="2800" baseline="30000" dirty="0">
                <a:latin typeface="Consolas" panose="020B0609020204030204" pitchFamily="49" charset="0"/>
              </a:rPr>
              <a:t>2</a:t>
            </a:r>
            <a:r>
              <a:rPr lang="pt-BR" sz="2800" dirty="0">
                <a:latin typeface="Consolas" panose="020B0609020204030204" pitchFamily="49" charset="0"/>
              </a:rPr>
              <a:t> + ··· + 2</a:t>
            </a:r>
            <a:r>
              <a:rPr lang="pt-BR" sz="2800" baseline="30000" dirty="0">
                <a:latin typeface="Consolas" panose="020B0609020204030204" pitchFamily="49" charset="0"/>
              </a:rPr>
              <a:t>lg n </a:t>
            </a:r>
            <a:r>
              <a:rPr lang="pt-BR" sz="2800" dirty="0">
                <a:latin typeface="Consolas" panose="020B0609020204030204" pitchFamily="49" charset="0"/>
              </a:rPr>
              <a:t>= Θ(n).</a:t>
            </a:r>
            <a:endParaRPr lang="en-US" sz="2800" dirty="0">
              <a:latin typeface="Consolas" panose="020B0609020204030204" pitchFamily="49" charset="0"/>
            </a:endParaRPr>
          </a:p>
        </p:txBody>
      </p:sp>
      <p:sp>
        <p:nvSpPr>
          <p:cNvPr id="39" name="TextBox 38">
            <a:extLst>
              <a:ext uri="{FF2B5EF4-FFF2-40B4-BE49-F238E27FC236}">
                <a16:creationId xmlns:a16="http://schemas.microsoft.com/office/drawing/2014/main" id="{6CD64A6B-4ED0-4A56-BC7E-05F33845AE1C}"/>
              </a:ext>
            </a:extLst>
          </p:cNvPr>
          <p:cNvSpPr txBox="1"/>
          <p:nvPr/>
        </p:nvSpPr>
        <p:spPr>
          <a:xfrm>
            <a:off x="334238" y="6016825"/>
            <a:ext cx="8397358" cy="707886"/>
          </a:xfrm>
          <a:prstGeom prst="rect">
            <a:avLst/>
          </a:prstGeom>
          <a:noFill/>
        </p:spPr>
        <p:txBody>
          <a:bodyPr wrap="square">
            <a:spAutoFit/>
          </a:bodyPr>
          <a:lstStyle/>
          <a:p>
            <a:r>
              <a:rPr lang="en-CA" sz="2000" dirty="0">
                <a:latin typeface="Consolas" panose="020B0609020204030204" pitchFamily="49" charset="0"/>
              </a:rPr>
              <a:t>In this case, we say each insertion has:</a:t>
            </a:r>
          </a:p>
          <a:p>
            <a:r>
              <a:rPr lang="en-CA" sz="2000" dirty="0">
                <a:latin typeface="Consolas" panose="020B0609020204030204" pitchFamily="49" charset="0"/>
              </a:rPr>
              <a:t>Θ(n)/n = Θ(1) amortized cost.</a:t>
            </a:r>
            <a:endParaRPr lang="en-US" sz="2000" dirty="0">
              <a:latin typeface="Consolas" panose="020B0609020204030204" pitchFamily="49" charset="0"/>
            </a:endParaRPr>
          </a:p>
        </p:txBody>
      </p:sp>
    </p:spTree>
    <p:extLst>
      <p:ext uri="{BB962C8B-B14F-4D97-AF65-F5344CB8AC3E}">
        <p14:creationId xmlns:p14="http://schemas.microsoft.com/office/powerpoint/2010/main" val="2101230645"/>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2">
            <a:extLst>
              <a:ext uri="{FF2B5EF4-FFF2-40B4-BE49-F238E27FC236}">
                <a16:creationId xmlns:a16="http://schemas.microsoft.com/office/drawing/2014/main" id="{152280EE-36BD-4743-B29E-26F22AB3AE9B}"/>
              </a:ext>
            </a:extLst>
          </p:cNvPr>
          <p:cNvSpPr>
            <a:spLocks/>
          </p:cNvSpPr>
          <p:nvPr/>
        </p:nvSpPr>
        <p:spPr bwMode="auto">
          <a:xfrm>
            <a:off x="6293" y="393"/>
            <a:ext cx="9128272" cy="695159"/>
          </a:xfrm>
          <a:custGeom>
            <a:avLst/>
            <a:gdLst>
              <a:gd name="T0" fmla="*/ 0 w 4608195"/>
              <a:gd name="T1" fmla="*/ 350126 h 350520"/>
              <a:gd name="T2" fmla="*/ 4608004 w 4608195"/>
              <a:gd name="T3" fmla="*/ 350126 h 350520"/>
              <a:gd name="T4" fmla="*/ 4608004 w 4608195"/>
              <a:gd name="T5" fmla="*/ 0 h 350520"/>
              <a:gd name="T6" fmla="*/ 0 w 4608195"/>
              <a:gd name="T7" fmla="*/ 0 h 350520"/>
              <a:gd name="T8" fmla="*/ 0 w 4608195"/>
              <a:gd name="T9" fmla="*/ 350126 h 350520"/>
            </a:gdLst>
            <a:ahLst/>
            <a:cxnLst>
              <a:cxn ang="0">
                <a:pos x="T0" y="T1"/>
              </a:cxn>
              <a:cxn ang="0">
                <a:pos x="T2" y="T3"/>
              </a:cxn>
              <a:cxn ang="0">
                <a:pos x="T4" y="T5"/>
              </a:cxn>
              <a:cxn ang="0">
                <a:pos x="T6" y="T7"/>
              </a:cxn>
              <a:cxn ang="0">
                <a:pos x="T8" y="T9"/>
              </a:cxn>
            </a:cxnLst>
            <a:rect l="0" t="0" r="r" b="b"/>
            <a:pathLst>
              <a:path w="4608195" h="350520">
                <a:moveTo>
                  <a:pt x="0" y="350126"/>
                </a:moveTo>
                <a:lnTo>
                  <a:pt x="4608004" y="350126"/>
                </a:lnTo>
                <a:lnTo>
                  <a:pt x="4608004" y="0"/>
                </a:lnTo>
                <a:lnTo>
                  <a:pt x="0" y="0"/>
                </a:lnTo>
                <a:lnTo>
                  <a:pt x="0" y="350126"/>
                </a:lnTo>
                <a:close/>
              </a:path>
            </a:pathLst>
          </a:custGeom>
          <a:solidFill>
            <a:srgbClr val="D6D6E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1811792" eaLnBrk="0" fontAlgn="base" hangingPunct="0">
              <a:spcBef>
                <a:spcPct val="0"/>
              </a:spcBef>
              <a:spcAft>
                <a:spcPct val="0"/>
              </a:spcAft>
            </a:pPr>
            <a:endParaRPr lang="en-US" sz="3567">
              <a:solidFill>
                <a:prstClr val="black"/>
              </a:solidFill>
              <a:latin typeface="Calibri" panose="020F0502020204030204" pitchFamily="34" charset="0"/>
            </a:endParaRPr>
          </a:p>
        </p:txBody>
      </p:sp>
      <p:sp>
        <p:nvSpPr>
          <p:cNvPr id="3" name="object 3">
            <a:extLst>
              <a:ext uri="{FF2B5EF4-FFF2-40B4-BE49-F238E27FC236}">
                <a16:creationId xmlns:a16="http://schemas.microsoft.com/office/drawing/2014/main" id="{851A3E02-08EF-41A2-9C4A-583960943580}"/>
              </a:ext>
            </a:extLst>
          </p:cNvPr>
          <p:cNvSpPr txBox="1">
            <a:spLocks noGrp="1"/>
          </p:cNvSpPr>
          <p:nvPr>
            <p:ph type="title"/>
          </p:nvPr>
        </p:nvSpPr>
        <p:spPr>
          <a:xfrm>
            <a:off x="40893" y="38140"/>
            <a:ext cx="8779120" cy="583237"/>
          </a:xfrm>
        </p:spPr>
        <p:txBody>
          <a:bodyPr vert="horz" wrap="square" lIns="0" tIns="33972" rIns="0" bIns="0" numCol="1" rtlCol="0" anchor="t" anchorCtr="0" compatLnSpc="1">
            <a:prstTxWarp prst="textNoShape">
              <a:avLst/>
            </a:prstTxWarp>
            <a:spAutoFit/>
          </a:bodyPr>
          <a:lstStyle/>
          <a:p>
            <a:pPr marL="25164" algn="l" eaLnBrk="1" fontAlgn="auto" hangingPunct="1">
              <a:spcBef>
                <a:spcPts val="267"/>
              </a:spcBef>
              <a:spcAft>
                <a:spcPts val="0"/>
              </a:spcAft>
              <a:defRPr/>
            </a:pPr>
            <a:r>
              <a:rPr lang="en-US" dirty="0"/>
              <a:t>Aggregate Method</a:t>
            </a:r>
            <a:endParaRPr spc="20" dirty="0"/>
          </a:p>
        </p:txBody>
      </p:sp>
      <p:sp>
        <p:nvSpPr>
          <p:cNvPr id="33" name="TextBox 32">
            <a:extLst>
              <a:ext uri="{FF2B5EF4-FFF2-40B4-BE49-F238E27FC236}">
                <a16:creationId xmlns:a16="http://schemas.microsoft.com/office/drawing/2014/main" id="{8F639655-58E6-4DCB-817C-4FAE85612326}"/>
              </a:ext>
            </a:extLst>
          </p:cNvPr>
          <p:cNvSpPr txBox="1"/>
          <p:nvPr/>
        </p:nvSpPr>
        <p:spPr>
          <a:xfrm>
            <a:off x="131046" y="1229590"/>
            <a:ext cx="8600550" cy="1687963"/>
          </a:xfrm>
          <a:prstGeom prst="rect">
            <a:avLst/>
          </a:prstGeom>
          <a:noFill/>
        </p:spPr>
        <p:txBody>
          <a:bodyPr wrap="square">
            <a:spAutoFit/>
          </a:bodyPr>
          <a:lstStyle/>
          <a:p>
            <a:pPr>
              <a:lnSpc>
                <a:spcPct val="150000"/>
              </a:lnSpc>
            </a:pPr>
            <a:r>
              <a:rPr lang="en-CA" sz="2400" dirty="0">
                <a:latin typeface="Times New Roman" panose="02020603050405020304" pitchFamily="18" charset="0"/>
                <a:cs typeface="Times New Roman" panose="02020603050405020304" pitchFamily="18" charset="0"/>
              </a:rPr>
              <a:t>The method we used in the above analysis is the aggregate method: just add up the cost of all the operations and then divide by the number of operations.</a:t>
            </a:r>
            <a:endParaRPr lang="en-US" sz="2400" dirty="0">
              <a:latin typeface="Times New Roman" panose="02020603050405020304" pitchFamily="18" charset="0"/>
              <a:cs typeface="Times New Roman" panose="02020603050405020304" pitchFamily="18" charset="0"/>
            </a:endParaRPr>
          </a:p>
        </p:txBody>
      </p:sp>
      <p:grpSp>
        <p:nvGrpSpPr>
          <p:cNvPr id="17" name="Group 16">
            <a:extLst>
              <a:ext uri="{FF2B5EF4-FFF2-40B4-BE49-F238E27FC236}">
                <a16:creationId xmlns:a16="http://schemas.microsoft.com/office/drawing/2014/main" id="{74E24D9B-35EE-41CB-AE32-E4D7FD3EBF1D}"/>
              </a:ext>
            </a:extLst>
          </p:cNvPr>
          <p:cNvGrpSpPr/>
          <p:nvPr/>
        </p:nvGrpSpPr>
        <p:grpSpPr>
          <a:xfrm>
            <a:off x="564140" y="3420231"/>
            <a:ext cx="7732625" cy="842172"/>
            <a:chOff x="370840" y="3287020"/>
            <a:chExt cx="7732625" cy="842172"/>
          </a:xfrm>
        </p:grpSpPr>
        <p:sp>
          <p:nvSpPr>
            <p:cNvPr id="34" name="TextBox 33">
              <a:extLst>
                <a:ext uri="{FF2B5EF4-FFF2-40B4-BE49-F238E27FC236}">
                  <a16:creationId xmlns:a16="http://schemas.microsoft.com/office/drawing/2014/main" id="{4254AC98-5934-4C5A-81AF-D71CEDD300BD}"/>
                </a:ext>
              </a:extLst>
            </p:cNvPr>
            <p:cNvSpPr txBox="1"/>
            <p:nvPr/>
          </p:nvSpPr>
          <p:spPr>
            <a:xfrm>
              <a:off x="370840" y="3479194"/>
              <a:ext cx="4198679"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amortized cost per operation = </a:t>
              </a:r>
            </a:p>
          </p:txBody>
        </p:sp>
        <p:sp>
          <p:nvSpPr>
            <p:cNvPr id="35" name="TextBox 34">
              <a:extLst>
                <a:ext uri="{FF2B5EF4-FFF2-40B4-BE49-F238E27FC236}">
                  <a16:creationId xmlns:a16="http://schemas.microsoft.com/office/drawing/2014/main" id="{0ADFF187-EBF1-45F7-9D3B-C063D9CB9FEA}"/>
                </a:ext>
              </a:extLst>
            </p:cNvPr>
            <p:cNvSpPr txBox="1"/>
            <p:nvPr/>
          </p:nvSpPr>
          <p:spPr>
            <a:xfrm>
              <a:off x="4532917" y="3287020"/>
              <a:ext cx="3570548" cy="461665"/>
            </a:xfrm>
            <a:prstGeom prst="rect">
              <a:avLst/>
            </a:prstGeom>
            <a:noFill/>
          </p:spPr>
          <p:txBody>
            <a:bodyPr wrap="square">
              <a:spAutoFit/>
            </a:bodyPr>
            <a:lstStyle/>
            <a:p>
              <a:r>
                <a:rPr lang="en-CA" sz="2400" b="1" dirty="0">
                  <a:latin typeface="Times New Roman" panose="02020603050405020304" pitchFamily="18" charset="0"/>
                  <a:cs typeface="Times New Roman" panose="02020603050405020304" pitchFamily="18" charset="0"/>
                </a:rPr>
                <a:t>total cost of </a:t>
              </a:r>
              <a:r>
                <a:rPr lang="en-CA" sz="2400" b="1" i="1" dirty="0">
                  <a:latin typeface="Times New Roman" panose="02020603050405020304" pitchFamily="18" charset="0"/>
                  <a:cs typeface="Times New Roman" panose="02020603050405020304" pitchFamily="18" charset="0"/>
                </a:rPr>
                <a:t>k</a:t>
              </a:r>
              <a:r>
                <a:rPr lang="en-CA" sz="2400" b="1" dirty="0">
                  <a:latin typeface="Times New Roman" panose="02020603050405020304" pitchFamily="18" charset="0"/>
                  <a:cs typeface="Times New Roman" panose="02020603050405020304" pitchFamily="18" charset="0"/>
                </a:rPr>
                <a:t> operations</a:t>
              </a:r>
              <a:endParaRPr lang="en-US" sz="2400" b="1"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8C9CBE60-4A18-4A96-BF30-0B0B0809713B}"/>
                </a:ext>
              </a:extLst>
            </p:cNvPr>
            <p:cNvSpPr txBox="1"/>
            <p:nvPr/>
          </p:nvSpPr>
          <p:spPr>
            <a:xfrm>
              <a:off x="4532917" y="3667527"/>
              <a:ext cx="3570548" cy="461665"/>
            </a:xfrm>
            <a:prstGeom prst="rect">
              <a:avLst/>
            </a:prstGeom>
            <a:noFill/>
          </p:spPr>
          <p:txBody>
            <a:bodyPr wrap="square">
              <a:spAutoFit/>
            </a:bodyPr>
            <a:lstStyle/>
            <a:p>
              <a:pPr algn="ctr"/>
              <a:r>
                <a:rPr lang="en-US" sz="2400" b="1" i="1" dirty="0">
                  <a:latin typeface="Times New Roman" panose="02020603050405020304" pitchFamily="18" charset="0"/>
                  <a:cs typeface="Times New Roman" panose="02020603050405020304" pitchFamily="18" charset="0"/>
                </a:rPr>
                <a:t>k</a:t>
              </a:r>
            </a:p>
          </p:txBody>
        </p:sp>
        <p:cxnSp>
          <p:nvCxnSpPr>
            <p:cNvPr id="13" name="Straight Connector 12">
              <a:extLst>
                <a:ext uri="{FF2B5EF4-FFF2-40B4-BE49-F238E27FC236}">
                  <a16:creationId xmlns:a16="http://schemas.microsoft.com/office/drawing/2014/main" id="{DEA0D997-AEAB-49C3-A204-59B12A6820DC}"/>
                </a:ext>
              </a:extLst>
            </p:cNvPr>
            <p:cNvCxnSpPr>
              <a:cxnSpLocks/>
            </p:cNvCxnSpPr>
            <p:nvPr/>
          </p:nvCxnSpPr>
          <p:spPr>
            <a:xfrm>
              <a:off x="4606121" y="3722761"/>
              <a:ext cx="3265260" cy="259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491A76F4-C869-4645-87A3-420557A7975D}"/>
              </a:ext>
            </a:extLst>
          </p:cNvPr>
          <p:cNvSpPr txBox="1"/>
          <p:nvPr/>
        </p:nvSpPr>
        <p:spPr>
          <a:xfrm>
            <a:off x="182084" y="4968174"/>
            <a:ext cx="8496738" cy="1133965"/>
          </a:xfrm>
          <a:prstGeom prst="rect">
            <a:avLst/>
          </a:prstGeom>
          <a:noFill/>
        </p:spPr>
        <p:txBody>
          <a:bodyPr wrap="square">
            <a:spAutoFit/>
          </a:bodyPr>
          <a:lstStyle/>
          <a:p>
            <a:pPr>
              <a:lnSpc>
                <a:spcPct val="150000"/>
              </a:lnSpc>
            </a:pPr>
            <a:r>
              <a:rPr lang="en-CA" sz="2400" dirty="0">
                <a:latin typeface="Times New Roman" panose="02020603050405020304" pitchFamily="18" charset="0"/>
                <a:cs typeface="Times New Roman" panose="02020603050405020304" pitchFamily="18" charset="0"/>
              </a:rPr>
              <a:t>Aggregate method is the simplest method. Because it’s simple, it may not be able to analyze more complicated algorithms.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7132201"/>
      </p:ext>
    </p:extLst>
  </p:cSld>
  <p:clrMapOvr>
    <a:masterClrMapping/>
  </p:clrMapOvr>
  <p:transition>
    <p:cut/>
  </p:transition>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v2" id="{BACE0C7A-21E3-4076-A8EC-387C4B513415}" vid="{366C1592-6B2F-409D-ADAA-749D8A1278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45902D-8BCA-4596-9829-0D7D1289C02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AB64C1E2-42EA-4660-BCB7-94E6DA7562F1}">
  <ds:schemaRefs>
    <ds:schemaRef ds:uri="http://schemas.microsoft.com/sharepoint/v3/contenttype/forms"/>
  </ds:schemaRefs>
</ds:datastoreItem>
</file>

<file path=customXml/itemProps3.xml><?xml version="1.0" encoding="utf-8"?>
<ds:datastoreItem xmlns:ds="http://schemas.openxmlformats.org/officeDocument/2006/customXml" ds:itemID="{33879FED-67F8-481C-84BD-042483293B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{0F639CF4-E2C6-42B0-8C29-6D40D655C04F}tf10001108_win32</Template>
  <TotalTime>8472</TotalTime>
  <Words>3094</Words>
  <Application>Microsoft Office PowerPoint</Application>
  <PresentationFormat>On-screen Show (4:3)</PresentationFormat>
  <Paragraphs>413</Paragraphs>
  <Slides>40</Slides>
  <Notes>7</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40</vt:i4>
      </vt:variant>
    </vt:vector>
  </HeadingPairs>
  <TitlesOfParts>
    <vt:vector size="54" baseType="lpstr">
      <vt:lpstr>Arial</vt:lpstr>
      <vt:lpstr>Calibri</vt:lpstr>
      <vt:lpstr>Cambria Math</vt:lpstr>
      <vt:lpstr>Consolas</vt:lpstr>
      <vt:lpstr>Courier New</vt:lpstr>
      <vt:lpstr>Lucida Sans Unicode</vt:lpstr>
      <vt:lpstr>Segoe UI</vt:lpstr>
      <vt:lpstr>Segoe UI Light</vt:lpstr>
      <vt:lpstr>Tahoma</vt:lpstr>
      <vt:lpstr>Times New Roman</vt:lpstr>
      <vt:lpstr>Verdana</vt:lpstr>
      <vt:lpstr>Wingdings</vt:lpstr>
      <vt:lpstr>WelcomeDoc</vt:lpstr>
      <vt:lpstr>Office Theme</vt:lpstr>
      <vt:lpstr>ECEG-5193: Algorithm Analysis and Design</vt:lpstr>
      <vt:lpstr>What is Amortized Analysis?</vt:lpstr>
      <vt:lpstr>What is Amortized Analysis?</vt:lpstr>
      <vt:lpstr>Why Amortized Analysis?</vt:lpstr>
      <vt:lpstr>Amortized Analysis: 3 Methods</vt:lpstr>
      <vt:lpstr>Amortized Analysis of Table doubling</vt:lpstr>
      <vt:lpstr>Table doubling</vt:lpstr>
      <vt:lpstr>Amortized Analysis of Table doubling</vt:lpstr>
      <vt:lpstr>Aggregate Method</vt:lpstr>
      <vt:lpstr>Amortized Bound Definition</vt:lpstr>
      <vt:lpstr>Amortized Bound Definition</vt:lpstr>
      <vt:lpstr>Accounting Method</vt:lpstr>
      <vt:lpstr>Accounting Method: Table doubling example</vt:lpstr>
      <vt:lpstr>Accounting Method</vt:lpstr>
      <vt:lpstr>Charging Method</vt:lpstr>
      <vt:lpstr>Charging Method: Table doubling example</vt:lpstr>
      <vt:lpstr>Charging Method: Table halving example</vt:lpstr>
      <vt:lpstr>Charging Method</vt:lpstr>
      <vt:lpstr>Potential Method</vt:lpstr>
      <vt:lpstr>Potential Method</vt:lpstr>
      <vt:lpstr>Potential Method</vt:lpstr>
      <vt:lpstr>Potential Method: Table doubling</vt:lpstr>
      <vt:lpstr>Potential Method: Table doubling</vt:lpstr>
      <vt:lpstr>Potential Method: Table doubling</vt:lpstr>
      <vt:lpstr>More Examples</vt:lpstr>
      <vt:lpstr>Amortized Analysis of Stack with MultiPop</vt:lpstr>
      <vt:lpstr>Amortized Analysis of Stack with MultiPop</vt:lpstr>
      <vt:lpstr>Amortized Analysis</vt:lpstr>
      <vt:lpstr>Amortized Analysis of a Binary Counter</vt:lpstr>
      <vt:lpstr>Amortized Analysis of a Binary Counter</vt:lpstr>
      <vt:lpstr>Binary Counter Analysis</vt:lpstr>
      <vt:lpstr>Accounting Method: Second Method of Analysis</vt:lpstr>
      <vt:lpstr>Accounting Method</vt:lpstr>
      <vt:lpstr>Accounting Method Analysis of Stack</vt:lpstr>
      <vt:lpstr>Accounting Method Analysis of Stack</vt:lpstr>
      <vt:lpstr>Potential Method: Third Method of Analysis</vt:lpstr>
      <vt:lpstr>Potential Method</vt:lpstr>
      <vt:lpstr>Potential Method</vt:lpstr>
      <vt:lpstr>Potential Method Analysis of MultiPop Stack</vt:lpstr>
      <vt:lpstr>Potential Method Analysis of Binary Counter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Tesfamichael Gebrehiwet</dc:creator>
  <cp:keywords/>
  <cp:lastModifiedBy>Tesfamichael Gebrehiwet</cp:lastModifiedBy>
  <cp:revision>246</cp:revision>
  <dcterms:created xsi:type="dcterms:W3CDTF">2021-10-24T06:23:43Z</dcterms:created>
  <dcterms:modified xsi:type="dcterms:W3CDTF">2021-12-23T12:01:35Z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