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4" r:id="rId5"/>
    <p:sldMasterId id="2147483682" r:id="rId6"/>
    <p:sldMasterId id="2147483694" r:id="rId7"/>
  </p:sldMasterIdLst>
  <p:notesMasterIdLst>
    <p:notesMasterId r:id="rId68"/>
  </p:notesMasterIdLst>
  <p:handoutMasterIdLst>
    <p:handoutMasterId r:id="rId69"/>
  </p:handoutMasterIdLst>
  <p:sldIdLst>
    <p:sldId id="256" r:id="rId8"/>
    <p:sldId id="745" r:id="rId9"/>
    <p:sldId id="746" r:id="rId10"/>
    <p:sldId id="729" r:id="rId11"/>
    <p:sldId id="730" r:id="rId12"/>
    <p:sldId id="732" r:id="rId13"/>
    <p:sldId id="713" r:id="rId14"/>
    <p:sldId id="722" r:id="rId15"/>
    <p:sldId id="733" r:id="rId16"/>
    <p:sldId id="727" r:id="rId17"/>
    <p:sldId id="715" r:id="rId18"/>
    <p:sldId id="753" r:id="rId19"/>
    <p:sldId id="368" r:id="rId20"/>
    <p:sldId id="738" r:id="rId21"/>
    <p:sldId id="716" r:id="rId22"/>
    <p:sldId id="717" r:id="rId23"/>
    <p:sldId id="369" r:id="rId24"/>
    <p:sldId id="370" r:id="rId25"/>
    <p:sldId id="734" r:id="rId26"/>
    <p:sldId id="736" r:id="rId27"/>
    <p:sldId id="737" r:id="rId28"/>
    <p:sldId id="739" r:id="rId29"/>
    <p:sldId id="677" r:id="rId30"/>
    <p:sldId id="372" r:id="rId31"/>
    <p:sldId id="740" r:id="rId32"/>
    <p:sldId id="741" r:id="rId33"/>
    <p:sldId id="371" r:id="rId34"/>
    <p:sldId id="682" r:id="rId35"/>
    <p:sldId id="683" r:id="rId36"/>
    <p:sldId id="735" r:id="rId37"/>
    <p:sldId id="678" r:id="rId38"/>
    <p:sldId id="679" r:id="rId39"/>
    <p:sldId id="694" r:id="rId40"/>
    <p:sldId id="742" r:id="rId41"/>
    <p:sldId id="686" r:id="rId42"/>
    <p:sldId id="754" r:id="rId43"/>
    <p:sldId id="755" r:id="rId44"/>
    <p:sldId id="757" r:id="rId45"/>
    <p:sldId id="743" r:id="rId46"/>
    <p:sldId id="744" r:id="rId47"/>
    <p:sldId id="354" r:id="rId48"/>
    <p:sldId id="258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2" r:id="rId57"/>
    <p:sldId id="363" r:id="rId58"/>
    <p:sldId id="758" r:id="rId59"/>
    <p:sldId id="687" r:id="rId60"/>
    <p:sldId id="688" r:id="rId61"/>
    <p:sldId id="689" r:id="rId62"/>
    <p:sldId id="759" r:id="rId63"/>
    <p:sldId id="762" r:id="rId64"/>
    <p:sldId id="760" r:id="rId65"/>
    <p:sldId id="763" r:id="rId66"/>
    <p:sldId id="764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Background" id="{F013605A-0E67-4002-8773-570C0626EACA}">
          <p14:sldIdLst>
            <p14:sldId id="745"/>
            <p14:sldId id="746"/>
            <p14:sldId id="729"/>
            <p14:sldId id="730"/>
            <p14:sldId id="732"/>
            <p14:sldId id="713"/>
            <p14:sldId id="722"/>
            <p14:sldId id="733"/>
            <p14:sldId id="727"/>
            <p14:sldId id="715"/>
            <p14:sldId id="753"/>
            <p14:sldId id="368"/>
            <p14:sldId id="738"/>
            <p14:sldId id="716"/>
            <p14:sldId id="717"/>
            <p14:sldId id="369"/>
            <p14:sldId id="370"/>
            <p14:sldId id="734"/>
            <p14:sldId id="736"/>
            <p14:sldId id="737"/>
            <p14:sldId id="739"/>
            <p14:sldId id="677"/>
            <p14:sldId id="372"/>
            <p14:sldId id="740"/>
            <p14:sldId id="741"/>
            <p14:sldId id="371"/>
            <p14:sldId id="682"/>
            <p14:sldId id="683"/>
            <p14:sldId id="735"/>
            <p14:sldId id="678"/>
            <p14:sldId id="679"/>
            <p14:sldId id="694"/>
            <p14:sldId id="742"/>
            <p14:sldId id="686"/>
            <p14:sldId id="754"/>
            <p14:sldId id="755"/>
            <p14:sldId id="757"/>
            <p14:sldId id="743"/>
            <p14:sldId id="744"/>
          </p14:sldIdLst>
        </p14:section>
        <p14:section name="NP-Complete Problems" id="{AAF674EA-8B09-47A2-8EB5-F1BCEE54E417}">
          <p14:sldIdLst>
            <p14:sldId id="354"/>
            <p14:sldId id="258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</p14:sldIdLst>
        </p14:section>
        <p14:section name="Example" id="{36572F44-777F-44F6-AE9B-ADA13EE9D158}">
          <p14:sldIdLst>
            <p14:sldId id="758"/>
            <p14:sldId id="687"/>
            <p14:sldId id="688"/>
            <p14:sldId id="689"/>
            <p14:sldId id="759"/>
            <p14:sldId id="762"/>
            <p14:sldId id="760"/>
            <p14:sldId id="763"/>
            <p14:sldId id="7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DD462F"/>
    <a:srgbClr val="F5F5F5"/>
    <a:srgbClr val="D24726"/>
    <a:srgbClr val="FF9B45"/>
    <a:srgbClr val="404040"/>
    <a:srgbClr val="923922"/>
    <a:srgbClr val="D2B4A6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156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4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C37BD6B-CB24-48AB-8D7B-AC635E0696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51101E-027E-4BA7-88B0-BCC1AE2554B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9EFE4CD-2A09-48BC-BBBB-250C48BBD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8E28EB6-1D7C-4FC8-B853-DBA004C24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3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B473169-521C-4C6A-BA19-3654873625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B8A44F-B8E2-4A7B-83B5-1B8A0C600BA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CA0972E-B87F-4D34-A140-5F6D5E6DF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2315FDA-60BF-4282-9469-AE2D607E8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420B89FD-6BD6-4FCB-8859-DCFECED9E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F6DE0C-D18C-4E3F-AF1E-371BD68EDC4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AE3E482-8834-4B07-BB8C-4C66F3B5F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BF89B91-3203-4D12-B639-7E9DFFADE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2222558-1E09-40B3-9FE3-8260926008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81BF38-DB2E-47C9-9818-1F22A420F8F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73BEABB-6026-434F-9B35-101D2B7D0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2DC4FAE-6A3B-4470-BC25-4B7BE27C5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767FDB9-C03A-43D6-BF0B-6E98E99BAB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A555D1-E91F-4284-9229-C6F5D192BEA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ABFABB4-1DB6-4184-85E6-58B6144A1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2198370-FA06-4894-84B4-12CCD2F94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130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D2563F7-704E-4CD3-82B4-E2626F0FF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14DBCE-6725-4903-A5E7-FBE77BF652C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5398744-3C41-48EC-8A99-BA38A1E3F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F02B4AF-DA5E-410A-81F6-0EA82132D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821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A368CD1-AC32-4597-BA79-CF8BF524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8EC99-C5B3-47ED-8C0C-B3182A36E78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326C417-7CC1-4310-9D3D-AA2FC2CCD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66FA427-76AF-4786-82E0-B298ABD05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7819793-C0B7-4866-A521-9BCF8D144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8E4EB1-264A-4590-818B-4917CAA9B7D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BED29FC-63FE-48B4-A19A-60A4670A2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E4293C6-D518-4D96-83D0-9BD8915E2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4725E15-791F-40F8-A59A-982D47C4BC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9BF7B1-39F3-4F32-8DBD-64844DB038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B648C4E-480D-49EF-913E-E78799024B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FE8E906-3782-47C5-92C6-023F76F04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5A6B615-B878-4636-9FAF-364817A6C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7BC794-9278-49F3-A12C-CFBB7E1D2DA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7365531-C6C7-4A8B-B449-4ADF2D4D7B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C98A0ED-E4B6-4147-91B5-58A8FA227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041377FA-0587-4673-B9B8-4F481FC0B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CB938-C421-40C5-80BF-354CCC4ACB0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DF3707B-695D-4980-A08B-EEFDBBE76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073CC5B-700C-4253-B297-30363F11C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A13652F-5640-4B65-BB53-BBA8641DF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C527B1-F3FE-433C-9E14-632A7DC7FA8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7F1A7A6-E019-4656-A84D-EBC92CD0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4365E0F-26F7-4269-8972-0B7719F65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C8EFA19-D137-483C-822C-A46BAE077A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D409D-1DEA-4B42-94FD-302BE901BE9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BF1CCC7-FCF8-463C-B929-7BF8A0A8D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63CEBAA-8AE1-4CB6-8250-51701A417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DCF7A2E-38A9-4ED5-9AC9-3D08D2D9C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A0ADD1-43FC-4D08-B895-AD56E7FEEA2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54873BA-F284-40B1-BDCC-C027CD11B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5F52917-517B-49FE-8FD8-DB321CDAC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E618B81-8025-4083-9129-1D9562C43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FFD966-B46D-4F06-9F2B-572A71B9C52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784CFF9-6FF2-4A13-9122-967A8C1D56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0613E4C-CECF-43E4-84C3-976D1C9E6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D6A3F03C-9EA8-4108-B35F-169E318DE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40ACF7-6347-4C76-9365-CE244C85D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F75686D-602B-4CA5-9A67-982CA6B671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B868B62-F876-47F4-AEC2-8DDAB59AF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680D83CB-FFD1-4115-85A8-10F486B14B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D5A050-80FA-4152-90A3-1622803A34A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0987ADF-A130-4CEE-972C-92003D314E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98EEA64-0DC7-4B7C-81C7-FC0D86722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370BA21-96D4-42DD-91D6-8B9D504CC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E41D4-A961-4606-93F8-D420B90B62E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C0252B5-C9DF-4CC5-A531-0873DE7690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A20C42C-D28B-4395-AC0B-BDEE87A9B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049EC2E-8D74-4D3A-B790-79E4A07E0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23C8DE-7AD5-4A16-BD1E-C64A1B3B4A1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5667E24-6463-4BFA-872C-4E1F9FD158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A96A8BC-B815-4FAF-86B4-7AA31EDA4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7B61F44-44DA-4C54-B0E2-D7355DB10D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F7DADC-9E97-47FD-8FA1-EF41D341942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EF4E1A2-62B4-4244-9594-434E059B3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CA0CCC6-3813-4FF2-AB14-B8544159E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AD69B4E-E89F-45FA-A887-A2264CAB3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B81EA8-A8C9-4A09-8A83-1048DC6B34A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6124D4BA-EA95-491B-A285-67CC20AB66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26A8E68-3110-4190-B72A-B2590EE30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B60302D-A3AB-4941-A6AC-B044C7EF6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60D616-154F-41E0-81E4-5CB524586CE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0759979-F98C-4833-AF53-86C85E36B8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8E281A7-02CB-47AC-B249-AD171AD43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D7D5D7D-D216-49B0-B08D-901B0951B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87AC2E-EB18-419D-96CD-A4AA0C3F0B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81C270E-222E-4AC5-A82F-0C6AA58F0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1F4EB9F-C59D-46E9-806E-FC01CD308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D7D5D7D-D216-49B0-B08D-901B0951B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87AC2E-EB18-419D-96CD-A4AA0C3F0B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81C270E-222E-4AC5-A82F-0C6AA58F0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1F4EB9F-C59D-46E9-806E-FC01CD308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975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D7D5D7D-D216-49B0-B08D-901B0951B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87AC2E-EB18-419D-96CD-A4AA0C3F0B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81C270E-222E-4AC5-A82F-0C6AA58F0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1F4EB9F-C59D-46E9-806E-FC01CD308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704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D7D5D7D-D216-49B0-B08D-901B0951B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87AC2E-EB18-419D-96CD-A4AA0C3F0B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81C270E-222E-4AC5-A82F-0C6AA58F0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1F4EB9F-C59D-46E9-806E-FC01CD308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4175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FBAB2DCB-7764-4651-AE55-392310AA56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F0F213-1591-46E3-8819-4B96772616D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75C899D-45EA-4637-B339-B1C92BED5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7481FAF-91C3-48BB-9BD3-CF416DA60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ED6CF7E-C1D9-410E-BC9C-BA71B145B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0B245D-2113-4FDA-8526-FAA324688A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AF522E7-2BFB-4F69-BDD2-50F28A40BE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2CC7217-7768-4978-A75D-B2D0BDCBE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01CED32-5EC4-4BE6-80D9-15765ABD1B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149D4F-1D3A-4B09-BDF0-B1563E8EFD5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7842BB2-9221-4986-985B-5BD6507FEF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1263CD4-CBD3-4447-9212-1787AE30F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82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063FC68-AA4B-4DAA-AF8F-16AB1C9764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C8457F-B737-40A4-BD17-4AD0EE4CAF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AB43C18-A1DB-4C50-83CB-077AA281C6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6B9E81D-4E9B-4859-8F37-08C4BFDB7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4480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E93BA02-87AF-4554-AEF6-2737E29CE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B2F3E-2011-4991-9F58-77E95668B3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5682EB4-6728-4D33-95BA-767AE0FD6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6E7639C-8A26-42F1-9E33-2E6C0F1FF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2167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E93BA02-87AF-4554-AEF6-2737E29CE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B2F3E-2011-4991-9F58-77E95668B3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5682EB4-6728-4D33-95BA-767AE0FD6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6E7639C-8A26-42F1-9E33-2E6C0F1FF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84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4E61ABD-4748-4EAE-A8C7-80BD130C5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37181E-7B81-42CA-B31D-A2E2341249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2681837-43CC-4831-9FC1-C6026696D3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DECA5F6-43A4-41B1-81FB-4F0C43164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E93BA02-87AF-4554-AEF6-2737E29CE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B2F3E-2011-4991-9F58-77E95668B3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5682EB4-6728-4D33-95BA-767AE0FD6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6E7639C-8A26-42F1-9E33-2E6C0F1FF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0778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E93BA02-87AF-4554-AEF6-2737E29CE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B2F3E-2011-4991-9F58-77E95668B3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5682EB4-6728-4D33-95BA-767AE0FD6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6E7639C-8A26-42F1-9E33-2E6C0F1FF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1054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E93BA02-87AF-4554-AEF6-2737E29CE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B2F3E-2011-4991-9F58-77E95668B3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5682EB4-6728-4D33-95BA-767AE0FD6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6E7639C-8A26-42F1-9E33-2E6C0F1FF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7421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E93BA02-87AF-4554-AEF6-2737E29CE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B2F3E-2011-4991-9F58-77E95668B3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5682EB4-6728-4D33-95BA-767AE0FD6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6E7639C-8A26-42F1-9E33-2E6C0F1FF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2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6324C65-ACEA-462B-96D0-C71C52CA5A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B49379-B3A4-4A10-8C68-A855CFE1F8E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4853B5A-32A7-46B0-9DCC-25AED78675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AE3C16E-D325-44F1-BD54-66FB3D0E5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49AA95B-B746-4346-BD32-1ED6A8086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E499D3-21BD-4A79-A515-F6C070A5311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5821CAA-E8A9-4AE6-8410-6F49224BAA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8F4A912-38A6-46FB-B980-6687B2E32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1DBE1F4A-0954-4503-9EBD-EDBAEE0395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95C3F4-150E-47F4-B004-2551C9F5424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3D54007-C826-4745-BA2C-413F4CEBC3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6913"/>
            <a:ext cx="4548188" cy="3411537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C005B74-DEE7-4F3D-AF2B-0338E1984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A9FE927-2368-4FD6-B830-5950DCCCCD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2CB669-9131-490D-B737-87D9E380D6E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BA035AB-8D93-4751-96DB-069825CBE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EBA641E-E5DB-469B-9196-D8B1D7355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4FE8779-6C76-472C-9457-4825DAD86D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013F32-C5AA-4D47-A3B6-95E677F592B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DDA8EB8-5A67-4A33-A4F9-45C2FD50CF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62217C7-509F-4591-AC71-3B158CA0D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50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1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801D618-7099-4B84-A1DC-F62E0528827F}"/>
              </a:ext>
            </a:extLst>
          </p:cNvPr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59BF94-E434-470F-A065-1202202274C0}"/>
              </a:ext>
            </a:extLst>
          </p:cNvPr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E8BFDA-BA24-48DA-86D0-83D2C21268DE}"/>
              </a:ext>
            </a:extLst>
          </p:cNvPr>
          <p:cNvSpPr/>
          <p:nvPr/>
        </p:nvSpPr>
        <p:spPr>
          <a:xfrm>
            <a:off x="4297364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2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5A71D2E-245F-4961-9FEA-83BDA668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BF1060-22A6-4C6C-97EC-A018A8410CB6}" type="datetimeFigureOut">
              <a:rPr lang="en-US"/>
              <a:pPr>
                <a:defRPr/>
              </a:pPr>
              <a:t>1/23/2022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44B3A-FE0F-441B-B986-7D925722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5707F15-5F71-47FC-9064-5B8DEC1C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9BE04DC-19A7-43D5-A204-24998A9EDB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06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1356EE-EC3A-4C52-8F01-AFF8F0FE6E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A64BD-253E-432D-9A8F-27FB8014F773}" type="datetimeFigureOut">
              <a:rPr lang="en-US"/>
              <a:pPr>
                <a:defRPr/>
              </a:pPr>
              <a:t>1/23/2022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18434A-2B64-45C2-AA5A-85145C1845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6FD326-6757-465E-8D2A-4CCA1DE885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770F60-3853-4FF2-A727-2EB08B06E0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22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0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FF22BB-5CD1-43FA-934E-3EDFC26EDB0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2BA09-8750-43D0-A5AE-9C6D2305868C}" type="datetimeFigureOut">
              <a:rPr lang="en-US"/>
              <a:pPr>
                <a:defRPr/>
              </a:pPr>
              <a:t>1/23/2022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AE4002-DC87-4B87-9AA3-116FAC9846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C89B808-7FE9-45D9-BAB6-8FE1C0FB0F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018B3A-F856-4D5A-8B20-E02D194588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2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641E3D-7169-411F-BD09-A23C53C1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EE046-D9CC-45E7-88E5-84C2612E599B}" type="datetimeFigureOut">
              <a:rPr lang="en-US"/>
              <a:pPr>
                <a:defRPr/>
              </a:pPr>
              <a:t>1/23/2022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4E8805-C4E3-40F0-9342-988506B3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A32B74-F032-400C-B020-5032D3EA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74844B9-51AB-4407-B1CD-CCD9B4D245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080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002F6DA-A7AD-4BFE-BA4B-21410CAA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808FB-814B-44BC-A3E4-E6BAE2C26E34}" type="datetimeFigureOut">
              <a:rPr lang="en-US"/>
              <a:pPr>
                <a:defRPr/>
              </a:pPr>
              <a:t>1/23/2022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827EE02-7985-4246-8970-A8CD6A50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9231FC-4C17-4E4E-AA21-25EAAC20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3F154C-2D15-4DE7-890F-69A095A7F7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345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2438402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670F8C-3307-40ED-B3C1-1D8D294B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8AA8D-F48D-4854-A2FB-7BDDD3E111F9}" type="datetimeFigureOut">
              <a:rPr lang="en-US"/>
              <a:pPr>
                <a:defRPr/>
              </a:pPr>
              <a:t>1/23/2022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A9B1C7-771D-4BCC-9142-19EE5244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298556-6E21-4BB6-BE72-D5082189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5C6887-C8CF-4B34-9BE0-700BCB2A63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002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4ADBFB-7DC7-47AA-85B8-CB8A94AA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35EC6-860E-417F-83E4-ABDAC351EECA}" type="datetimeFigureOut">
              <a:rPr lang="en-US"/>
              <a:pPr>
                <a:defRPr/>
              </a:pPr>
              <a:t>1/23/2022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C8B304-7BE2-43B3-9111-E7A909DD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68DD1D-7E62-4DC6-9258-F12269C0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A2C07C-0EC8-45E1-B7DA-88522E25C6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240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2A38-64F0-48B7-AB6A-C865DB4F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95BD6-DA0E-43F1-9315-BAF8C853171C}" type="datetimeFigureOut">
              <a:rPr lang="en-US"/>
              <a:pPr>
                <a:defRPr/>
              </a:pPr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2CB98-A4CD-46EC-A29D-E5AB177D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6C84-1F18-4DF4-AD41-3439FE5F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C8ED8F3-266D-4F63-8661-B8F1CC450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615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2728A-8341-4F76-A99A-9FE96275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D4E47-3DE1-45EE-92ED-F648B521257D}" type="datetimeFigureOut">
              <a:rPr lang="en-US"/>
              <a:pPr>
                <a:defRPr/>
              </a:pPr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81FCA-ABD8-4F85-886B-85847B90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45DA-EC8C-441C-9E42-2B76D5F2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F9C89E-0F89-4A6D-AB01-B459B25C2E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45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918A9F-BBD1-42E5-90BA-1EC6E3F5E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E9834C-246B-4F36-8325-9A0C5E3B60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en-US"/>
              <a:t>CS 477/677 - Lecture 23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5ECCDB-B971-4682-A619-8274A228C1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A9796E-9CF3-41E7-BD3C-9A55BF862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367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46" y="100013"/>
            <a:ext cx="8757139" cy="906462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DB6D65-A0AD-4333-B8C3-5631DB972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A08C1E-6408-4B56-B579-5E74C0AC51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318DA-1E97-45AC-A25E-1743814D6D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669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58B622-B753-48FE-AC69-5A0218DAAD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723DE1-BD31-4359-B5E0-F206F12250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A081B-5BE7-4B13-86B2-04C89C982D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882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925E7-2DDB-4C01-BF19-77C5AEEF54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F220CF-C8C6-4E4F-9088-A6E21A32CA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A41E3-1D1B-40A2-B403-9B8F15BDCA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410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99F1C5-345F-4F32-9131-9E2C737883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61E12A2-4CAA-49CB-9D31-34EB81F7B9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06C9C-A576-4B4C-89F8-57819E7261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121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78AC510-241B-463C-9416-4659ACDE04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A84A15-7BBC-48A0-B963-99356FF9EF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5555F-C7E3-49A0-9EDE-22F10BED17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396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E099CFE-C2A9-4A81-ABB4-DFD422020B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5CE8D66-75D7-441B-93D2-F8701308C7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72580-4F9E-4E77-8E02-7099AA751B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6448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DCA22B-692E-435F-BFBC-BD947C65E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BA6947-8012-440E-9116-D1F5072898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4355C-ED46-48AA-8116-FB136D540B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791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B9563-A30F-4982-9BED-040B70A226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3803D5-8F0F-4061-B0CC-088B1809EC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A50C6-AEA6-48CF-8E77-E159555384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14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EED93A-1A19-464A-948C-DE50AD107B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264484-BA28-4F0A-8359-22E1C08E18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7CF10-79A3-46CA-91B4-14F374F0B2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92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0875A5-18E4-4CC9-B4F9-6519E13FAC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0AA2D4-F718-46EF-8505-01A866FBCB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4569E-DDE9-4943-A508-245C10C4B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6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0924" y="2680961"/>
            <a:ext cx="770215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2"/>
            <a:ext cx="6400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9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1658" y="2674045"/>
            <a:ext cx="6460685" cy="446923"/>
          </a:xfrm>
        </p:spPr>
        <p:txBody>
          <a:bodyPr lIns="0" tIns="0" rIns="0" bIns="0"/>
          <a:lstStyle>
            <a:lvl1pPr>
              <a:defRPr sz="2904" b="0" i="0">
                <a:solidFill>
                  <a:srgbClr val="191919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7240" y="1602123"/>
            <a:ext cx="7648599" cy="391057"/>
          </a:xfrm>
        </p:spPr>
        <p:txBody>
          <a:bodyPr lIns="0" tIns="0" rIns="0" bIns="0"/>
          <a:lstStyle>
            <a:lvl1pPr>
              <a:defRPr sz="2541" b="0" i="0">
                <a:solidFill>
                  <a:srgbClr val="191919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1658" y="2674045"/>
            <a:ext cx="6460685" cy="446923"/>
          </a:xfrm>
        </p:spPr>
        <p:txBody>
          <a:bodyPr lIns="0" tIns="0" rIns="0" bIns="0"/>
          <a:lstStyle>
            <a:lvl1pPr>
              <a:defRPr sz="2904" b="0" i="0">
                <a:solidFill>
                  <a:srgbClr val="191919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2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1" y="1577342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1658" y="2674045"/>
            <a:ext cx="6460685" cy="446923"/>
          </a:xfrm>
        </p:spPr>
        <p:txBody>
          <a:bodyPr lIns="0" tIns="0" rIns="0" bIns="0"/>
          <a:lstStyle>
            <a:lvl1pPr>
              <a:defRPr sz="2904" b="0" i="0">
                <a:solidFill>
                  <a:srgbClr val="191919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72947" y="1037344"/>
            <a:ext cx="414590" cy="414938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072947" y="1037344"/>
            <a:ext cx="414590" cy="414938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2072947" y="10373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2487536" y="14522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4767778" y="3734440"/>
            <a:ext cx="414590" cy="414938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4767778" y="3734440"/>
            <a:ext cx="414590" cy="414938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767779" y="3734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5182368" y="41493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2072947" y="3734440"/>
            <a:ext cx="414590" cy="414938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2072947" y="3734440"/>
            <a:ext cx="414590" cy="414938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2072947" y="3734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2487536" y="41493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4767778" y="1037344"/>
            <a:ext cx="414590" cy="414938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4767778" y="1037344"/>
            <a:ext cx="414590" cy="414938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4767779" y="10373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5182368" y="14522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F7BC-8A56-462F-BD32-424C28DA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31F80-B21B-4A2F-8D6A-14FDB23BECEB}" type="datetimeFigureOut">
              <a:rPr lang="en-US"/>
              <a:pPr>
                <a:defRPr/>
              </a:pPr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D1C87-6E52-4E63-BB34-90697F2D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43A6-6769-4089-89B7-229930E8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9640734-D2BA-4DB0-B701-0E078F038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34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1658" y="2674044"/>
            <a:ext cx="646068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9191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7240" y="1602121"/>
            <a:ext cx="76485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9191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07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8EFC9-06DC-4686-96BD-2A32FBDD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32FB883-A5D8-4C36-9EED-1AA991DE6C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504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085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MS PGothic" pitchFamily="34" charset="-128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  <a:ea typeface="MS PGothic" pitchFamily="34" charset="-128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  <a:ea typeface="MS PGothic" pitchFamily="34" charset="-128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  <a:ea typeface="MS PGothic" pitchFamily="34" charset="-128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  <a:ea typeface="MS PGothic" pitchFamily="34" charset="-128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  <a:ea typeface="MS PGothic" pitchFamily="34" charset="-128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  <a:ea typeface="MS PGothic" pitchFamily="34" charset="-128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  <a:ea typeface="MS PGothic" pitchFamily="34" charset="-128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j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6A48F7-104C-40CE-9990-AF1214246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B8AA7B-0C50-4F3B-8ADC-CB8E122BE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9AC001-5E7B-4B78-8D04-6BA2B3A7AD2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825BE5-24D4-4E4C-A8CE-3C909F6852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3A3A8CA-08E6-4C4F-8B6A-83881367D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63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233" y="529842"/>
            <a:ext cx="8528179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3303447"/>
            <a:ext cx="8416212" cy="11377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Problem Complexity and Type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45233" y="5032855"/>
            <a:ext cx="8416212" cy="113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cap="small" dirty="0">
                <a:solidFill>
                  <a:schemeClr val="bg1">
                    <a:lumMod val="85000"/>
                  </a:schemeClr>
                </a:solidFill>
              </a:rPr>
              <a:t>Problem Complexity and Type</a:t>
            </a:r>
            <a:endParaRPr lang="en-US" sz="2000" cap="small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8B52731F-984F-4706-9290-DEAD7B72F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 of Intractable Problems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05A1B204-7D40-4FD4-8CA0-2E6052D43F9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800" y="1881188"/>
            <a:ext cx="7888288" cy="3481387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8F3B7BD2-A258-489C-83E8-309BBC7CE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and NP Algorithms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A685BD1-0F94-487F-A889-04F4B3DCF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7150" y="1006475"/>
            <a:ext cx="8400788" cy="551815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Nondeterministic algorithm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two stage procedure:</a:t>
            </a:r>
          </a:p>
          <a:p>
            <a:pPr marL="533400" indent="-533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AutoNum type="arabicParenR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Nondeterministic (“guessing”) stage: 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generate randomly an arbitrary string that can be thought of as a candidate solution (“certificate”)</a:t>
            </a:r>
          </a:p>
          <a:p>
            <a:pPr marL="533400" indent="-533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AutoNum type="arabicParenR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(“verification”) stage: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take the certificate and the instance to the problem and returns YES if the certificate represents a solution</a:t>
            </a:r>
          </a:p>
          <a:p>
            <a:pPr marL="533400" indent="-533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 algorithms (Nondeterministic polynomial)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verification stage is polynomial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CA35C18-A4A0-4D48-8EB1-8E3C46A3E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6636" y="171063"/>
            <a:ext cx="3590727" cy="795089"/>
          </a:xfrm>
        </p:spPr>
        <p:txBody>
          <a:bodyPr vert="horz" wrap="none" lIns="63500" tIns="25400" rIns="63500" bIns="254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Certificates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831D1585-DD08-4694-8C59-4CA2E5B44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4542" y="1183432"/>
            <a:ext cx="8294913" cy="526402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rgbClr val="3333FF"/>
                </a:solidFill>
                <a:latin typeface="Palatino Linotype (Body)"/>
                <a:cs typeface="Times New Roman" panose="02020603050405020304" pitchFamily="18" charset="0"/>
              </a:rPr>
              <a:t>Returning true</a:t>
            </a:r>
            <a:r>
              <a:rPr lang="en-US" altLang="en-US" sz="2800" b="1" dirty="0">
                <a:latin typeface="Palatino Linotype (Body)"/>
                <a:cs typeface="Times New Roman" panose="02020603050405020304" pitchFamily="18" charset="0"/>
              </a:rPr>
              <a:t>: </a:t>
            </a:r>
            <a:br>
              <a:rPr lang="en-US" altLang="en-US" sz="2800" b="1" dirty="0">
                <a:latin typeface="Palatino Linotype (Body)"/>
                <a:cs typeface="Times New Roman" panose="02020603050405020304" pitchFamily="18" charset="0"/>
              </a:rPr>
            </a:br>
            <a:r>
              <a:rPr lang="en-US" altLang="en-US" sz="2800" b="1" dirty="0">
                <a:solidFill>
                  <a:schemeClr val="tx1"/>
                </a:solidFill>
                <a:latin typeface="Palatino Linotype (Body)"/>
                <a:cs typeface="Times New Roman" panose="02020603050405020304" pitchFamily="18" charset="0"/>
              </a:rPr>
              <a:t>in order to show that the schedule can be made, we only have to show one schedule that works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chemeClr val="tx1"/>
                </a:solidFill>
                <a:latin typeface="Palatino Linotype (Body)"/>
                <a:cs typeface="Times New Roman" panose="02020603050405020304" pitchFamily="18" charset="0"/>
              </a:rPr>
              <a:t>This is called a </a:t>
            </a:r>
            <a:r>
              <a:rPr lang="en-US" altLang="en-US" sz="2800" b="1" dirty="0">
                <a:solidFill>
                  <a:srgbClr val="FF0033"/>
                </a:solidFill>
                <a:latin typeface="Palatino Linotype (Body)"/>
                <a:cs typeface="Times New Roman" panose="02020603050405020304" pitchFamily="18" charset="0"/>
              </a:rPr>
              <a:t>certificate.</a:t>
            </a:r>
            <a:endParaRPr lang="en-US" altLang="en-US" sz="2800" b="1" dirty="0">
              <a:latin typeface="Palatino Linotype (Body)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1050" b="1" dirty="0">
              <a:latin typeface="Palatino Linotype (Body)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rgbClr val="3333FF"/>
                </a:solidFill>
                <a:latin typeface="Palatino Linotype (Body)"/>
                <a:cs typeface="Times New Roman" panose="02020603050405020304" pitchFamily="18" charset="0"/>
              </a:rPr>
              <a:t>Returning false</a:t>
            </a:r>
            <a:r>
              <a:rPr lang="en-US" altLang="en-US" sz="2800" b="1" dirty="0">
                <a:latin typeface="Palatino Linotype (Body)"/>
                <a:cs typeface="Times New Roman" panose="02020603050405020304" pitchFamily="18" charset="0"/>
              </a:rPr>
              <a:t>: </a:t>
            </a:r>
            <a:br>
              <a:rPr lang="en-US" altLang="en-US" sz="2800" b="1" dirty="0">
                <a:latin typeface="Palatino Linotype (Body)"/>
                <a:cs typeface="Times New Roman" panose="02020603050405020304" pitchFamily="18" charset="0"/>
              </a:rPr>
            </a:br>
            <a:r>
              <a:rPr lang="en-US" altLang="en-US" sz="2800" b="1" dirty="0">
                <a:solidFill>
                  <a:schemeClr val="tx1"/>
                </a:solidFill>
                <a:latin typeface="Palatino Linotype (Body)"/>
                <a:cs typeface="Times New Roman" panose="02020603050405020304" pitchFamily="18" charset="0"/>
              </a:rPr>
              <a:t>in order to show that the schedule cannot be made, we must test all schedules.</a:t>
            </a:r>
          </a:p>
        </p:txBody>
      </p:sp>
    </p:spTree>
    <p:extLst>
      <p:ext uri="{BB962C8B-B14F-4D97-AF65-F5344CB8AC3E}">
        <p14:creationId xmlns:p14="http://schemas.microsoft.com/office/powerpoint/2010/main" val="34668985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5" name="Rectangle 7">
            <a:extLst>
              <a:ext uri="{FF2B5EF4-FFF2-40B4-BE49-F238E27FC236}">
                <a16:creationId xmlns:a16="http://schemas.microsoft.com/office/drawing/2014/main" id="{A29FD65E-55CE-4775-80DC-3BDFB7A30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Oracles</a:t>
            </a:r>
          </a:p>
        </p:txBody>
      </p:sp>
      <p:sp>
        <p:nvSpPr>
          <p:cNvPr id="18435" name="Rectangle 8">
            <a:extLst>
              <a:ext uri="{FF2B5EF4-FFF2-40B4-BE49-F238E27FC236}">
                <a16:creationId xmlns:a16="http://schemas.microsoft.com/office/drawing/2014/main" id="{ADD57FA9-42CD-4032-B294-E8CA1CB3B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1784" y="1262743"/>
            <a:ext cx="8541627" cy="536199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If we could make the </a:t>
            </a:r>
            <a:r>
              <a:rPr lang="ja-JP" altLang="en-US" dirty="0">
                <a:solidFill>
                  <a:srgbClr val="3333FF"/>
                </a:solidFill>
                <a:latin typeface="+mn-lt"/>
                <a:ea typeface="HGS明朝E" panose="020B0400000000000000" pitchFamily="18" charset="-128"/>
              </a:rPr>
              <a:t>‘</a:t>
            </a:r>
            <a:r>
              <a:rPr lang="en-US" altLang="ja-JP" dirty="0">
                <a:solidFill>
                  <a:srgbClr val="3333FF"/>
                </a:solidFill>
                <a:latin typeface="+mn-lt"/>
              </a:rPr>
              <a:t>right decision</a:t>
            </a:r>
            <a:r>
              <a:rPr lang="ja-JP" altLang="en-US" dirty="0">
                <a:solidFill>
                  <a:srgbClr val="3333FF"/>
                </a:solidFill>
                <a:latin typeface="+mn-lt"/>
                <a:ea typeface="HGS明朝E" panose="020B0400000000000000" pitchFamily="18" charset="-128"/>
              </a:rPr>
              <a:t>’</a:t>
            </a:r>
            <a:r>
              <a:rPr lang="en-US" altLang="ja-JP" dirty="0">
                <a:latin typeface="+mn-lt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at all decision points, then we can determine whether a solution is possible very quickly!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If the found solution is valid, then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>
                <a:solidFill>
                  <a:srgbClr val="3333FF"/>
                </a:solidFill>
                <a:latin typeface="+mn-lt"/>
              </a:rPr>
              <a:t>True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If the found solution is invalid, then </a:t>
            </a:r>
            <a:r>
              <a:rPr lang="en-US" altLang="en-US" sz="2400" dirty="0">
                <a:solidFill>
                  <a:srgbClr val="3333FF"/>
                </a:solidFill>
                <a:latin typeface="+mn-lt"/>
              </a:rPr>
              <a:t>False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If we could find the certificates quickly, NP-complete problems would become tractable – </a:t>
            </a:r>
            <a:r>
              <a:rPr lang="en-US" altLang="en-US" dirty="0">
                <a:solidFill>
                  <a:srgbClr val="FF0033"/>
                </a:solidFill>
                <a:latin typeface="+mn-lt"/>
              </a:rPr>
              <a:t>O(N)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This (magic) process that can always make the right guess is called an </a:t>
            </a:r>
            <a:r>
              <a:rPr lang="en-US" altLang="en-US" dirty="0">
                <a:solidFill>
                  <a:srgbClr val="3333FF"/>
                </a:solidFill>
                <a:latin typeface="+mn-lt"/>
              </a:rPr>
              <a:t>Oracle</a:t>
            </a:r>
            <a:r>
              <a:rPr lang="en-US" altLang="en-US" dirty="0">
                <a:latin typeface="+mn-lt"/>
              </a:rPr>
              <a:t>.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430305A-1E9C-4A69-8EE7-DD3E196E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5" y="1814513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2416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DDF244D6-EA5C-462F-AE88-360FD7958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Intractable Problems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DDBE473-CF33-4D78-8BC2-7EAF82D29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Can be classified in various categories based on their degree of difficulty, e.g.,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NP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NP-complete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NP-hard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Let’s define NP algorithms and NP problems 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DE738E0A-3187-43DA-848D-1C6CE6162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of “NP” Problems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DFB5692-C20F-4320-8506-9DAE138D0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1081273"/>
            <a:ext cx="8536357" cy="547044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NP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problems that could be solved by NP algorithms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verifiable in polynomial time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were given a “certificate” of a solution, we could verify that the certificate is correct in time polynomial to the size of the input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Warning: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NP does 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“non-polynomial”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C6BBE5A6-8E79-4311-A45E-FDB61F4F7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0E3DF5-E6F9-4CA6-8C22-862EC82AFF5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F8420CC-9EAB-4BAC-A571-1F51834CD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Hamiltonian Cycle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D109201-C282-470F-A6D4-5DC3FD1BF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b="1"/>
              <a:t>Given:</a:t>
            </a:r>
            <a:r>
              <a:rPr lang="en-US" altLang="en-US"/>
              <a:t> a directed graph G = (V, E), determine a simple cycle that contains each vertex in V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Each vertex can only be visited once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/>
              <a:t>Certificate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Sequence: </a:t>
            </a:r>
            <a:r>
              <a:rPr lang="en-US" altLang="en-US">
                <a:sym typeface="Symbol" panose="05050102010706020507" pitchFamily="18" charset="2"/>
              </a:rPr>
              <a:t>v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, v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, v</a:t>
            </a:r>
            <a:r>
              <a:rPr lang="en-US" altLang="en-US" baseline="-25000">
                <a:sym typeface="Symbol" panose="05050102010706020507" pitchFamily="18" charset="2"/>
              </a:rPr>
              <a:t>3</a:t>
            </a:r>
            <a:r>
              <a:rPr lang="en-US" altLang="en-US">
                <a:sym typeface="Symbol" panose="05050102010706020507" pitchFamily="18" charset="2"/>
              </a:rPr>
              <a:t>, …, v</a:t>
            </a:r>
            <a:r>
              <a:rPr lang="en-US" altLang="en-US" baseline="-25000">
                <a:sym typeface="Symbol" panose="05050102010706020507" pitchFamily="18" charset="2"/>
              </a:rPr>
              <a:t>|V|</a:t>
            </a:r>
            <a:r>
              <a:rPr lang="en-US" altLang="en-US">
                <a:sym typeface="Symbol" panose="05050102010706020507" pitchFamily="18" charset="2"/>
              </a:rPr>
              <a:t></a:t>
            </a:r>
          </a:p>
        </p:txBody>
      </p:sp>
      <p:grpSp>
        <p:nvGrpSpPr>
          <p:cNvPr id="29701" name="Group 4">
            <a:extLst>
              <a:ext uri="{FF2B5EF4-FFF2-40B4-BE49-F238E27FC236}">
                <a16:creationId xmlns:a16="http://schemas.microsoft.com/office/drawing/2014/main" id="{E83C07F0-4815-4687-8F2A-20FDE6EAA5A6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2930525"/>
            <a:ext cx="1682750" cy="1455738"/>
            <a:chOff x="3972" y="1846"/>
            <a:chExt cx="1060" cy="917"/>
          </a:xfrm>
        </p:grpSpPr>
        <p:sp>
          <p:nvSpPr>
            <p:cNvPr id="29721" name="Line 5">
              <a:extLst>
                <a:ext uri="{FF2B5EF4-FFF2-40B4-BE49-F238E27FC236}">
                  <a16:creationId xmlns:a16="http://schemas.microsoft.com/office/drawing/2014/main" id="{996AC1ED-6074-47C1-9268-5E13837AF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6" y="2184"/>
              <a:ext cx="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22" name="Line 6">
              <a:extLst>
                <a:ext uri="{FF2B5EF4-FFF2-40B4-BE49-F238E27FC236}">
                  <a16:creationId xmlns:a16="http://schemas.microsoft.com/office/drawing/2014/main" id="{F75BB621-3522-4481-81B8-B8AE7120B7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034718">
              <a:off x="4230" y="2304"/>
              <a:ext cx="9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23" name="Line 7">
              <a:extLst>
                <a:ext uri="{FF2B5EF4-FFF2-40B4-BE49-F238E27FC236}">
                  <a16:creationId xmlns:a16="http://schemas.microsoft.com/office/drawing/2014/main" id="{460E1AAE-0112-46D3-AEC8-59F9598536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565282" flipH="1">
              <a:off x="3874" y="2304"/>
              <a:ext cx="9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24" name="Line 8">
              <a:extLst>
                <a:ext uri="{FF2B5EF4-FFF2-40B4-BE49-F238E27FC236}">
                  <a16:creationId xmlns:a16="http://schemas.microsoft.com/office/drawing/2014/main" id="{6494C34A-97F7-4A5B-815A-C35E3A08A2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096708" flipH="1" flipV="1">
              <a:off x="4069" y="2448"/>
              <a:ext cx="963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25" name="Line 9">
              <a:extLst>
                <a:ext uri="{FF2B5EF4-FFF2-40B4-BE49-F238E27FC236}">
                  <a16:creationId xmlns:a16="http://schemas.microsoft.com/office/drawing/2014/main" id="{92DD025D-C2EE-4C08-A434-4E62A4FFCC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96708" flipV="1">
              <a:off x="3972" y="2441"/>
              <a:ext cx="968" cy="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9702" name="Group 10">
            <a:extLst>
              <a:ext uri="{FF2B5EF4-FFF2-40B4-BE49-F238E27FC236}">
                <a16:creationId xmlns:a16="http://schemas.microsoft.com/office/drawing/2014/main" id="{C09CE29B-E05D-4D6A-B518-141B245F69C5}"/>
              </a:ext>
            </a:extLst>
          </p:cNvPr>
          <p:cNvGrpSpPr>
            <a:grpSpLocks/>
          </p:cNvGrpSpPr>
          <p:nvPr/>
        </p:nvGrpSpPr>
        <p:grpSpPr bwMode="auto">
          <a:xfrm>
            <a:off x="5932488" y="4884738"/>
            <a:ext cx="1652587" cy="876300"/>
            <a:chOff x="4162" y="3077"/>
            <a:chExt cx="1041" cy="552"/>
          </a:xfrm>
        </p:grpSpPr>
        <p:sp>
          <p:nvSpPr>
            <p:cNvPr id="29717" name="Line 11">
              <a:extLst>
                <a:ext uri="{FF2B5EF4-FFF2-40B4-BE49-F238E27FC236}">
                  <a16:creationId xmlns:a16="http://schemas.microsoft.com/office/drawing/2014/main" id="{88CE7387-FE45-4BEA-8F33-70DE8DF21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3077"/>
              <a:ext cx="94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8" name="Line 12">
              <a:extLst>
                <a:ext uri="{FF2B5EF4-FFF2-40B4-BE49-F238E27FC236}">
                  <a16:creationId xmlns:a16="http://schemas.microsoft.com/office/drawing/2014/main" id="{9BF4D5C3-2DFB-4CE1-9CA6-C8C538F61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8" y="3077"/>
              <a:ext cx="94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9" name="Line 13">
              <a:extLst>
                <a:ext uri="{FF2B5EF4-FFF2-40B4-BE49-F238E27FC236}">
                  <a16:creationId xmlns:a16="http://schemas.microsoft.com/office/drawing/2014/main" id="{30F13E5B-9E43-4558-BAD3-6C6AFD816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3077"/>
              <a:ext cx="11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20" name="Line 14">
              <a:extLst>
                <a:ext uri="{FF2B5EF4-FFF2-40B4-BE49-F238E27FC236}">
                  <a16:creationId xmlns:a16="http://schemas.microsoft.com/office/drawing/2014/main" id="{525CEE61-23A2-46CE-9B53-4CC306F95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93" y="3082"/>
              <a:ext cx="11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9703" name="Text Box 15">
            <a:extLst>
              <a:ext uri="{FF2B5EF4-FFF2-40B4-BE49-F238E27FC236}">
                <a16:creationId xmlns:a16="http://schemas.microsoft.com/office/drawing/2014/main" id="{BB18708F-C28B-498E-BC3B-8A8A4D71B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3663950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hamiltonian</a:t>
            </a:r>
          </a:p>
        </p:txBody>
      </p:sp>
      <p:sp>
        <p:nvSpPr>
          <p:cNvPr id="29704" name="Text Box 16">
            <a:extLst>
              <a:ext uri="{FF2B5EF4-FFF2-40B4-BE49-F238E27FC236}">
                <a16:creationId xmlns:a16="http://schemas.microsoft.com/office/drawing/2014/main" id="{02056377-41A7-4DB7-9853-733283A08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0" y="5141913"/>
            <a:ext cx="135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hamiltonian</a:t>
            </a:r>
          </a:p>
        </p:txBody>
      </p:sp>
      <p:grpSp>
        <p:nvGrpSpPr>
          <p:cNvPr id="29705" name="Group 17">
            <a:extLst>
              <a:ext uri="{FF2B5EF4-FFF2-40B4-BE49-F238E27FC236}">
                <a16:creationId xmlns:a16="http://schemas.microsoft.com/office/drawing/2014/main" id="{5C2E4E9D-385A-460E-85DA-AF2E14E92DEA}"/>
              </a:ext>
            </a:extLst>
          </p:cNvPr>
          <p:cNvGrpSpPr>
            <a:grpSpLocks/>
          </p:cNvGrpSpPr>
          <p:nvPr/>
        </p:nvGrpSpPr>
        <p:grpSpPr bwMode="auto">
          <a:xfrm>
            <a:off x="5876925" y="2941638"/>
            <a:ext cx="1490663" cy="1414462"/>
            <a:chOff x="3702" y="1853"/>
            <a:chExt cx="939" cy="891"/>
          </a:xfrm>
        </p:grpSpPr>
        <p:sp>
          <p:nvSpPr>
            <p:cNvPr id="29712" name="Oval 18">
              <a:extLst>
                <a:ext uri="{FF2B5EF4-FFF2-40B4-BE49-F238E27FC236}">
                  <a16:creationId xmlns:a16="http://schemas.microsoft.com/office/drawing/2014/main" id="{6BA793AA-2C26-4EBC-8155-D8A9EA198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" y="1853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3" name="Oval 19">
              <a:extLst>
                <a:ext uri="{FF2B5EF4-FFF2-40B4-BE49-F238E27FC236}">
                  <a16:creationId xmlns:a16="http://schemas.microsoft.com/office/drawing/2014/main" id="{51E51ED5-C6E6-468A-8E31-BACD702F3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215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4" name="Oval 20">
              <a:extLst>
                <a:ext uri="{FF2B5EF4-FFF2-40B4-BE49-F238E27FC236}">
                  <a16:creationId xmlns:a16="http://schemas.microsoft.com/office/drawing/2014/main" id="{25394C1B-45E9-485D-9928-3AB086382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215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5" name="Oval 21">
              <a:extLst>
                <a:ext uri="{FF2B5EF4-FFF2-40B4-BE49-F238E27FC236}">
                  <a16:creationId xmlns:a16="http://schemas.microsoft.com/office/drawing/2014/main" id="{30433E68-8B13-41A8-B6F4-2CF46B78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267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6" name="Oval 22">
              <a:extLst>
                <a:ext uri="{FF2B5EF4-FFF2-40B4-BE49-F238E27FC236}">
                  <a16:creationId xmlns:a16="http://schemas.microsoft.com/office/drawing/2014/main" id="{724F8AB6-82BD-423A-9EF5-018CDF9A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268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9706" name="Group 29">
            <a:extLst>
              <a:ext uri="{FF2B5EF4-FFF2-40B4-BE49-F238E27FC236}">
                <a16:creationId xmlns:a16="http://schemas.microsoft.com/office/drawing/2014/main" id="{6C776084-E9D3-4236-B937-F0A245D3E868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4843463"/>
            <a:ext cx="1728787" cy="935037"/>
            <a:chOff x="3715" y="3051"/>
            <a:chExt cx="1089" cy="589"/>
          </a:xfrm>
        </p:grpSpPr>
        <p:sp>
          <p:nvSpPr>
            <p:cNvPr id="29707" name="Oval 24">
              <a:extLst>
                <a:ext uri="{FF2B5EF4-FFF2-40B4-BE49-F238E27FC236}">
                  <a16:creationId xmlns:a16="http://schemas.microsoft.com/office/drawing/2014/main" id="{F035BF1D-B389-4C3F-A464-FA0DFA04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305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08" name="Oval 25">
              <a:extLst>
                <a:ext uri="{FF2B5EF4-FFF2-40B4-BE49-F238E27FC236}">
                  <a16:creationId xmlns:a16="http://schemas.microsoft.com/office/drawing/2014/main" id="{D2A2B92F-E78A-4A2C-8E47-99B46A6E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" y="305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09" name="Oval 26">
              <a:extLst>
                <a:ext uri="{FF2B5EF4-FFF2-40B4-BE49-F238E27FC236}">
                  <a16:creationId xmlns:a16="http://schemas.microsoft.com/office/drawing/2014/main" id="{1F804500-AB91-4CDD-B6E4-71585B688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358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0" name="Oval 27">
              <a:extLst>
                <a:ext uri="{FF2B5EF4-FFF2-40B4-BE49-F238E27FC236}">
                  <a16:creationId xmlns:a16="http://schemas.microsoft.com/office/drawing/2014/main" id="{0369B1AE-D710-4522-8390-CA718AD7B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357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1" name="Oval 28">
              <a:extLst>
                <a:ext uri="{FF2B5EF4-FFF2-40B4-BE49-F238E27FC236}">
                  <a16:creationId xmlns:a16="http://schemas.microsoft.com/office/drawing/2014/main" id="{1CD07F45-9885-4421-9DA8-6400F9C00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334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9" name="Rectangle 7">
            <a:extLst>
              <a:ext uri="{FF2B5EF4-FFF2-40B4-BE49-F238E27FC236}">
                <a16:creationId xmlns:a16="http://schemas.microsoft.com/office/drawing/2014/main" id="{B2DE7E6A-76BA-4286-A87F-84C7BC6BC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41" y="102636"/>
            <a:ext cx="8966718" cy="105507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Determinism vs. Nondeterminism</a:t>
            </a:r>
          </a:p>
        </p:txBody>
      </p:sp>
      <p:sp>
        <p:nvSpPr>
          <p:cNvPr id="19459" name="Rectangle 8">
            <a:extLst>
              <a:ext uri="{FF2B5EF4-FFF2-40B4-BE49-F238E27FC236}">
                <a16:creationId xmlns:a16="http://schemas.microsoft.com/office/drawing/2014/main" id="{CE4CB77B-501E-4CB1-A355-85ADA5703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86055"/>
            <a:ext cx="8229600" cy="4873366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3333FF"/>
                </a:solidFill>
                <a:latin typeface="Palatino Linotype (Body)"/>
              </a:rPr>
              <a:t>Nondeterministic</a:t>
            </a:r>
            <a:r>
              <a:rPr lang="en-US" altLang="en-US" sz="3600" dirty="0">
                <a:latin typeface="Palatino Linotype (Body)"/>
              </a:rPr>
              <a:t> </a:t>
            </a:r>
            <a:br>
              <a:rPr lang="en-US" altLang="en-US" sz="3600" dirty="0">
                <a:latin typeface="Palatino Linotype (Body)"/>
              </a:rPr>
            </a:br>
            <a:r>
              <a:rPr lang="en-US" altLang="en-US" sz="3600" dirty="0">
                <a:solidFill>
                  <a:schemeClr val="tx1"/>
                </a:solidFill>
                <a:latin typeface="Palatino Linotype (Body)"/>
              </a:rPr>
              <a:t>algorithms produce an answer by a series of “</a:t>
            </a:r>
            <a:r>
              <a:rPr lang="en-US" altLang="ja-JP" sz="3600" dirty="0">
                <a:solidFill>
                  <a:schemeClr val="tx1"/>
                </a:solidFill>
                <a:latin typeface="Palatino Linotype (Body)"/>
              </a:rPr>
              <a:t>correct guesses”</a:t>
            </a:r>
          </a:p>
          <a:p>
            <a:pPr eaLnBrk="1" hangingPunct="1"/>
            <a:endParaRPr lang="en-US" altLang="en-US" sz="1400" dirty="0">
              <a:latin typeface="Palatino Linotype (Body)"/>
            </a:endParaRPr>
          </a:p>
          <a:p>
            <a:pPr eaLnBrk="1" hangingPunct="1"/>
            <a:r>
              <a:rPr lang="en-US" altLang="en-US" sz="3600" b="1" dirty="0">
                <a:solidFill>
                  <a:srgbClr val="3333FF"/>
                </a:solidFill>
                <a:latin typeface="Palatino Linotype (Body)"/>
              </a:rPr>
              <a:t>Deterministic</a:t>
            </a:r>
            <a:r>
              <a:rPr lang="en-US" altLang="en-US" sz="3600" b="1" dirty="0">
                <a:latin typeface="Palatino Linotype (Body)"/>
              </a:rPr>
              <a:t> </a:t>
            </a:r>
            <a:br>
              <a:rPr lang="en-US" altLang="en-US" sz="3600" dirty="0">
                <a:latin typeface="Palatino Linotype (Body)"/>
              </a:rPr>
            </a:br>
            <a:r>
              <a:rPr lang="en-US" altLang="en-US" sz="3600" dirty="0">
                <a:solidFill>
                  <a:schemeClr val="tx1"/>
                </a:solidFill>
                <a:latin typeface="Palatino Linotype (Body)"/>
              </a:rPr>
              <a:t>algorithms (like those that a computer executes) make decisions based on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4492246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52DC966-3A42-4926-BF85-DCC4CA075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NP-Complete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BD9FE76-A930-40C3-B28C-A2C4DCB76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73630"/>
            <a:ext cx="8229600" cy="504678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ja-JP" altLang="en-US" sz="2800" b="1" dirty="0">
                <a:latin typeface="Palatino Linotype (Body)"/>
                <a:ea typeface="HGS明朝E" panose="020B0400000000000000" pitchFamily="18" charset="-128"/>
              </a:rPr>
              <a:t>“</a:t>
            </a:r>
            <a:r>
              <a:rPr lang="en-US" altLang="ja-JP" sz="2800" b="1" dirty="0">
                <a:solidFill>
                  <a:schemeClr val="tx1"/>
                </a:solidFill>
                <a:latin typeface="Palatino Linotype (Body)"/>
              </a:rPr>
              <a:t>NP-Complete</a:t>
            </a:r>
            <a:r>
              <a:rPr lang="ja-JP" altLang="en-US" sz="2800" b="1" dirty="0">
                <a:solidFill>
                  <a:schemeClr val="tx1"/>
                </a:solidFill>
                <a:latin typeface="Palatino Linotype (Body)"/>
                <a:ea typeface="HGS明朝E" panose="020B0400000000000000" pitchFamily="18" charset="-128"/>
              </a:rPr>
              <a:t>”</a:t>
            </a:r>
            <a:r>
              <a:rPr lang="en-US" altLang="ja-JP" sz="2800" b="1" dirty="0">
                <a:solidFill>
                  <a:schemeClr val="tx1"/>
                </a:solidFill>
                <a:latin typeface="Palatino Linotype (Body)"/>
              </a:rPr>
              <a:t> comes from: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b="1" dirty="0">
                <a:latin typeface="Palatino Linotype (Body)"/>
              </a:rPr>
              <a:t> </a:t>
            </a:r>
            <a:r>
              <a:rPr lang="en-US" altLang="en-US" sz="2800" b="1" dirty="0">
                <a:solidFill>
                  <a:srgbClr val="3333FF"/>
                </a:solidFill>
                <a:latin typeface="Palatino Linotype (Body)"/>
              </a:rPr>
              <a:t>N</a:t>
            </a:r>
            <a:r>
              <a:rPr lang="en-US" altLang="en-US" sz="2800" b="1" dirty="0">
                <a:solidFill>
                  <a:schemeClr val="tx1"/>
                </a:solidFill>
                <a:latin typeface="Palatino Linotype (Body)"/>
              </a:rPr>
              <a:t>ondeterministic</a:t>
            </a:r>
            <a:r>
              <a:rPr lang="en-US" altLang="en-US" sz="2800" b="1" dirty="0">
                <a:latin typeface="Palatino Linotype (Body)"/>
              </a:rPr>
              <a:t> </a:t>
            </a:r>
            <a:r>
              <a:rPr lang="en-US" altLang="en-US" sz="2800" b="1" dirty="0">
                <a:solidFill>
                  <a:srgbClr val="3333FF"/>
                </a:solidFill>
                <a:latin typeface="Palatino Linotype (Body)"/>
              </a:rPr>
              <a:t>P</a:t>
            </a:r>
            <a:r>
              <a:rPr lang="en-US" altLang="en-US" sz="2800" b="1" dirty="0">
                <a:solidFill>
                  <a:schemeClr val="tx1"/>
                </a:solidFill>
                <a:latin typeface="Palatino Linotype (Body)"/>
              </a:rPr>
              <a:t>olynomial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b="1" dirty="0">
                <a:latin typeface="Palatino Linotype (Body)"/>
              </a:rPr>
              <a:t> </a:t>
            </a:r>
            <a:r>
              <a:rPr lang="en-US" altLang="en-US" sz="2800" b="1" dirty="0">
                <a:solidFill>
                  <a:srgbClr val="3333FF"/>
                </a:solidFill>
                <a:latin typeface="Palatino Linotype (Body)"/>
              </a:rPr>
              <a:t>Complete</a:t>
            </a:r>
            <a:r>
              <a:rPr lang="en-US" altLang="en-US" sz="2800" b="1" dirty="0">
                <a:latin typeface="Palatino Linotype (Body)"/>
              </a:rPr>
              <a:t> </a:t>
            </a:r>
            <a:r>
              <a:rPr lang="en-US" altLang="en-US" sz="2800" b="1" dirty="0">
                <a:solidFill>
                  <a:schemeClr val="tx1"/>
                </a:solidFill>
                <a:latin typeface="Palatino Linotype (Body)"/>
              </a:rPr>
              <a:t>- </a:t>
            </a:r>
            <a:r>
              <a:rPr lang="ja-JP" altLang="en-US" sz="2800" b="1" dirty="0">
                <a:solidFill>
                  <a:schemeClr val="tx1"/>
                </a:solidFill>
                <a:latin typeface="Palatino Linotype (Body)"/>
                <a:ea typeface="HGS明朝E" panose="020B0400000000000000" pitchFamily="18" charset="-128"/>
              </a:rPr>
              <a:t>“</a:t>
            </a:r>
            <a:r>
              <a:rPr lang="en-US" altLang="ja-JP" sz="2800" b="1" dirty="0">
                <a:solidFill>
                  <a:schemeClr val="tx1"/>
                </a:solidFill>
                <a:latin typeface="Palatino Linotype (Body)"/>
              </a:rPr>
              <a:t>Solve one, Solve them all</a:t>
            </a:r>
            <a:r>
              <a:rPr lang="ja-JP" altLang="en-US" sz="2800" b="1" dirty="0">
                <a:solidFill>
                  <a:schemeClr val="tx1"/>
                </a:solidFill>
                <a:latin typeface="Palatino Linotype (Body)"/>
                <a:ea typeface="HGS明朝E" panose="020B0400000000000000" pitchFamily="18" charset="-128"/>
              </a:rPr>
              <a:t>”</a:t>
            </a:r>
            <a:endParaRPr lang="en-US" altLang="ja-JP" sz="2800" b="1" dirty="0">
              <a:solidFill>
                <a:schemeClr val="tx1"/>
              </a:solidFill>
              <a:latin typeface="Palatino Linotype (Body)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tx1"/>
              </a:solidFill>
              <a:latin typeface="Palatino Linotype (Body)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Palatino Linotype (Body)"/>
              </a:rPr>
              <a:t>There are more NP-Complete problems than provably intractable problems.</a:t>
            </a:r>
          </a:p>
        </p:txBody>
      </p:sp>
    </p:spTree>
    <p:extLst>
      <p:ext uri="{BB962C8B-B14F-4D97-AF65-F5344CB8AC3E}">
        <p14:creationId xmlns:p14="http://schemas.microsoft.com/office/powerpoint/2010/main" val="420949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F9FE541F-D5F8-4A9D-AC59-7A34F333E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P = NP?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EF28E80-51B5-4774-8AB6-768BDE25A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2972" y="1387475"/>
            <a:ext cx="8438055" cy="50768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problem in P is also in NP: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P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NP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 (and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question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whether NP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P = NP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if it is always easy to check a solution, should it also be easy to find a solution?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computer scientists believe that this is false but we do not have a proof …</a:t>
            </a:r>
          </a:p>
        </p:txBody>
      </p:sp>
      <p:sp>
        <p:nvSpPr>
          <p:cNvPr id="31749" name="Freeform 4">
            <a:extLst>
              <a:ext uri="{FF2B5EF4-FFF2-40B4-BE49-F238E27FC236}">
                <a16:creationId xmlns:a16="http://schemas.microsoft.com/office/drawing/2014/main" id="{7195C836-AF15-4B82-B337-A7346E536B45}"/>
              </a:ext>
            </a:extLst>
          </p:cNvPr>
          <p:cNvSpPr>
            <a:spLocks/>
          </p:cNvSpPr>
          <p:nvPr/>
        </p:nvSpPr>
        <p:spPr bwMode="auto">
          <a:xfrm>
            <a:off x="5913438" y="1247775"/>
            <a:ext cx="2108200" cy="1517650"/>
          </a:xfrm>
          <a:custGeom>
            <a:avLst/>
            <a:gdLst>
              <a:gd name="T0" fmla="*/ 715963 w 1328"/>
              <a:gd name="T1" fmla="*/ 25400 h 956"/>
              <a:gd name="T2" fmla="*/ 547688 w 1328"/>
              <a:gd name="T3" fmla="*/ 47625 h 956"/>
              <a:gd name="T4" fmla="*/ 457200 w 1328"/>
              <a:gd name="T5" fmla="*/ 69850 h 956"/>
              <a:gd name="T6" fmla="*/ 327025 w 1328"/>
              <a:gd name="T7" fmla="*/ 146050 h 956"/>
              <a:gd name="T8" fmla="*/ 228600 w 1328"/>
              <a:gd name="T9" fmla="*/ 314325 h 956"/>
              <a:gd name="T10" fmla="*/ 204788 w 1328"/>
              <a:gd name="T11" fmla="*/ 436563 h 956"/>
              <a:gd name="T12" fmla="*/ 136525 w 1328"/>
              <a:gd name="T13" fmla="*/ 512763 h 956"/>
              <a:gd name="T14" fmla="*/ 30163 w 1328"/>
              <a:gd name="T15" fmla="*/ 649288 h 956"/>
              <a:gd name="T16" fmla="*/ 0 w 1328"/>
              <a:gd name="T17" fmla="*/ 755650 h 956"/>
              <a:gd name="T18" fmla="*/ 52388 w 1328"/>
              <a:gd name="T19" fmla="*/ 931863 h 956"/>
              <a:gd name="T20" fmla="*/ 136525 w 1328"/>
              <a:gd name="T21" fmla="*/ 1000125 h 956"/>
              <a:gd name="T22" fmla="*/ 174625 w 1328"/>
              <a:gd name="T23" fmla="*/ 1054100 h 956"/>
              <a:gd name="T24" fmla="*/ 373063 w 1328"/>
              <a:gd name="T25" fmla="*/ 1174750 h 956"/>
              <a:gd name="T26" fmla="*/ 593725 w 1328"/>
              <a:gd name="T27" fmla="*/ 1250950 h 956"/>
              <a:gd name="T28" fmla="*/ 685800 w 1328"/>
              <a:gd name="T29" fmla="*/ 1282700 h 956"/>
              <a:gd name="T30" fmla="*/ 738188 w 1328"/>
              <a:gd name="T31" fmla="*/ 1296988 h 956"/>
              <a:gd name="T32" fmla="*/ 884238 w 1328"/>
              <a:gd name="T33" fmla="*/ 1358900 h 956"/>
              <a:gd name="T34" fmla="*/ 952500 w 1328"/>
              <a:gd name="T35" fmla="*/ 1381125 h 956"/>
              <a:gd name="T36" fmla="*/ 1104900 w 1328"/>
              <a:gd name="T37" fmla="*/ 1411288 h 956"/>
              <a:gd name="T38" fmla="*/ 1249363 w 1328"/>
              <a:gd name="T39" fmla="*/ 1449388 h 956"/>
              <a:gd name="T40" fmla="*/ 1341438 w 1328"/>
              <a:gd name="T41" fmla="*/ 1487488 h 956"/>
              <a:gd name="T42" fmla="*/ 1409700 w 1328"/>
              <a:gd name="T43" fmla="*/ 1517650 h 956"/>
              <a:gd name="T44" fmla="*/ 1652588 w 1328"/>
              <a:gd name="T45" fmla="*/ 1487488 h 956"/>
              <a:gd name="T46" fmla="*/ 1766888 w 1328"/>
              <a:gd name="T47" fmla="*/ 1435100 h 956"/>
              <a:gd name="T48" fmla="*/ 1881188 w 1328"/>
              <a:gd name="T49" fmla="*/ 1358900 h 956"/>
              <a:gd name="T50" fmla="*/ 1973263 w 1328"/>
              <a:gd name="T51" fmla="*/ 1212850 h 956"/>
              <a:gd name="T52" fmla="*/ 2027238 w 1328"/>
              <a:gd name="T53" fmla="*/ 1114425 h 956"/>
              <a:gd name="T54" fmla="*/ 2049463 w 1328"/>
              <a:gd name="T55" fmla="*/ 1054100 h 956"/>
              <a:gd name="T56" fmla="*/ 2079625 w 1328"/>
              <a:gd name="T57" fmla="*/ 939800 h 956"/>
              <a:gd name="T58" fmla="*/ 1927225 w 1328"/>
              <a:gd name="T59" fmla="*/ 412750 h 956"/>
              <a:gd name="T60" fmla="*/ 1812925 w 1328"/>
              <a:gd name="T61" fmla="*/ 314325 h 956"/>
              <a:gd name="T62" fmla="*/ 1736725 w 1328"/>
              <a:gd name="T63" fmla="*/ 238125 h 956"/>
              <a:gd name="T64" fmla="*/ 1638300 w 1328"/>
              <a:gd name="T65" fmla="*/ 161925 h 956"/>
              <a:gd name="T66" fmla="*/ 1401763 w 1328"/>
              <a:gd name="T67" fmla="*/ 63500 h 956"/>
              <a:gd name="T68" fmla="*/ 1096963 w 1328"/>
              <a:gd name="T69" fmla="*/ 39688 h 956"/>
              <a:gd name="T70" fmla="*/ 715963 w 1328"/>
              <a:gd name="T71" fmla="*/ 25400 h 9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50" name="Freeform 5">
            <a:extLst>
              <a:ext uri="{FF2B5EF4-FFF2-40B4-BE49-F238E27FC236}">
                <a16:creationId xmlns:a16="http://schemas.microsoft.com/office/drawing/2014/main" id="{4D7045AB-A4B2-4FC0-B325-A594AD9372E8}"/>
              </a:ext>
            </a:extLst>
          </p:cNvPr>
          <p:cNvSpPr>
            <a:spLocks/>
          </p:cNvSpPr>
          <p:nvPr/>
        </p:nvSpPr>
        <p:spPr bwMode="auto">
          <a:xfrm>
            <a:off x="6227763" y="1387475"/>
            <a:ext cx="755650" cy="682625"/>
          </a:xfrm>
          <a:custGeom>
            <a:avLst/>
            <a:gdLst>
              <a:gd name="T0" fmla="*/ 190500 w 476"/>
              <a:gd name="T1" fmla="*/ 42863 h 430"/>
              <a:gd name="T2" fmla="*/ 98425 w 476"/>
              <a:gd name="T3" fmla="*/ 119063 h 430"/>
              <a:gd name="T4" fmla="*/ 22225 w 476"/>
              <a:gd name="T5" fmla="*/ 233363 h 430"/>
              <a:gd name="T6" fmla="*/ 0 w 476"/>
              <a:gd name="T7" fmla="*/ 323850 h 430"/>
              <a:gd name="T8" fmla="*/ 7938 w 476"/>
              <a:gd name="T9" fmla="*/ 423863 h 430"/>
              <a:gd name="T10" fmla="*/ 46038 w 476"/>
              <a:gd name="T11" fmla="*/ 500063 h 430"/>
              <a:gd name="T12" fmla="*/ 198438 w 476"/>
              <a:gd name="T13" fmla="*/ 682625 h 430"/>
              <a:gd name="T14" fmla="*/ 282575 w 476"/>
              <a:gd name="T15" fmla="*/ 666750 h 430"/>
              <a:gd name="T16" fmla="*/ 373063 w 476"/>
              <a:gd name="T17" fmla="*/ 598488 h 430"/>
              <a:gd name="T18" fmla="*/ 427038 w 476"/>
              <a:gd name="T19" fmla="*/ 538163 h 430"/>
              <a:gd name="T20" fmla="*/ 495300 w 476"/>
              <a:gd name="T21" fmla="*/ 423863 h 430"/>
              <a:gd name="T22" fmla="*/ 693738 w 476"/>
              <a:gd name="T23" fmla="*/ 355600 h 430"/>
              <a:gd name="T24" fmla="*/ 754063 w 476"/>
              <a:gd name="T25" fmla="*/ 279400 h 430"/>
              <a:gd name="T26" fmla="*/ 746125 w 476"/>
              <a:gd name="T27" fmla="*/ 195263 h 430"/>
              <a:gd name="T28" fmla="*/ 723900 w 476"/>
              <a:gd name="T29" fmla="*/ 187325 h 430"/>
              <a:gd name="T30" fmla="*/ 617538 w 476"/>
              <a:gd name="T31" fmla="*/ 111125 h 430"/>
              <a:gd name="T32" fmla="*/ 434975 w 476"/>
              <a:gd name="T33" fmla="*/ 34925 h 430"/>
              <a:gd name="T34" fmla="*/ 288925 w 476"/>
              <a:gd name="T35" fmla="*/ 19050 h 430"/>
              <a:gd name="T36" fmla="*/ 190500 w 476"/>
              <a:gd name="T37" fmla="*/ 57150 h 430"/>
              <a:gd name="T38" fmla="*/ 190500 w 476"/>
              <a:gd name="T39" fmla="*/ 42863 h 4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51" name="Text Box 6">
            <a:extLst>
              <a:ext uri="{FF2B5EF4-FFF2-40B4-BE49-F238E27FC236}">
                <a16:creationId xmlns:a16="http://schemas.microsoft.com/office/drawing/2014/main" id="{82D9248F-9C31-426D-A4D0-55AD121E6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15192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</a:p>
        </p:txBody>
      </p:sp>
      <p:sp>
        <p:nvSpPr>
          <p:cNvPr id="31752" name="Text Box 7">
            <a:extLst>
              <a:ext uri="{FF2B5EF4-FFF2-40B4-BE49-F238E27FC236}">
                <a16:creationId xmlns:a16="http://schemas.microsoft.com/office/drawing/2014/main" id="{6205B582-BEA2-4D0B-9B4F-91D35632C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20462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247" y="178654"/>
            <a:ext cx="8298756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993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</a:t>
            </a:r>
            <a:r>
              <a:rPr sz="3993" b="1" spc="-2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993" b="1" spc="17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</a:t>
            </a:r>
            <a:endParaRPr sz="399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309" y="1085191"/>
            <a:ext cx="8713694" cy="5609342"/>
          </a:xfrm>
          <a:prstGeom prst="rect">
            <a:avLst/>
          </a:prstGeom>
        </p:spPr>
        <p:txBody>
          <a:bodyPr vert="horz" wrap="square" lIns="0" tIns="165975" rIns="0" bIns="0" rtlCol="0">
            <a:spAutoFit/>
          </a:bodyPr>
          <a:lstStyle/>
          <a:p>
            <a:pPr marL="449534" marR="0" lvl="0" indent="-414955" algn="l" defTabSz="829909" rtl="0" eaLnBrk="1" fontAlgn="auto" latinLnBrk="0" hangingPunct="1">
              <a:lnSpc>
                <a:spcPct val="100000"/>
              </a:lnSpc>
              <a:spcBef>
                <a:spcPts val="1089"/>
              </a:spcBef>
              <a:spcAft>
                <a:spcPts val="1089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2904" b="1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Classical </a:t>
            </a:r>
            <a:r>
              <a:rPr kumimoji="0" sz="2904" b="1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definition </a:t>
            </a:r>
            <a:r>
              <a:rPr kumimoji="0" sz="2904" b="1" i="0" u="none" strike="noStrike" kern="1200" cap="none" spc="-18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of</a:t>
            </a:r>
            <a:r>
              <a:rPr kumimoji="0" sz="2904" b="1" i="0" u="none" strike="noStrike" kern="1200" cap="none" spc="-15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904" b="1" i="0" u="none" strike="noStrike" kern="1200" cap="none" spc="68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efficiency:</a:t>
            </a:r>
            <a:endParaRPr kumimoji="0" sz="2904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422447" marR="27664" lvl="0" indent="-129673" algn="ctr" defTabSz="829909" rtl="0" eaLnBrk="1" fontAlgn="auto" latinLnBrk="0" hangingPunct="1">
              <a:lnSpc>
                <a:spcPts val="2986"/>
              </a:lnSpc>
              <a:spcBef>
                <a:spcPts val="1089"/>
              </a:spcBef>
              <a:spcAft>
                <a:spcPts val="1089"/>
              </a:spcAft>
              <a:buClrTx/>
              <a:buSzTx/>
              <a:buFontTx/>
              <a:buNone/>
              <a:tabLst/>
              <a:defRPr/>
            </a:pPr>
            <a:r>
              <a:rPr kumimoji="0" sz="2541" b="1" i="0" u="none" strike="noStrike" kern="1200" cap="none" spc="349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An </a:t>
            </a:r>
            <a:r>
              <a:rPr kumimoji="0" sz="2541" b="1" i="0" u="none" strike="noStrike" kern="1200" cap="none" spc="300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algorithm </a:t>
            </a:r>
            <a:r>
              <a:rPr kumimoji="0" sz="2541" b="1" i="0" u="none" strike="noStrike" kern="1200" cap="none" spc="268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is </a:t>
            </a:r>
            <a:r>
              <a:rPr kumimoji="0" sz="2541" b="1" i="0" u="none" strike="noStrike" kern="1200" cap="none" spc="191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efficient </a:t>
            </a:r>
            <a:r>
              <a:rPr kumimoji="0" sz="2541" b="1" i="0" u="none" strike="noStrike" kern="1200" cap="none" spc="168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iff </a:t>
            </a:r>
            <a:r>
              <a:rPr kumimoji="0" sz="2541" b="1" i="0" u="none" strike="noStrike" kern="1200" cap="none" spc="185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it </a:t>
            </a:r>
            <a:r>
              <a:rPr kumimoji="0" sz="2541" b="1" i="0" u="none" strike="noStrike" kern="1200" cap="none" spc="313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runs </a:t>
            </a:r>
            <a:r>
              <a:rPr kumimoji="0" sz="2541" b="1" i="0" u="none" strike="noStrike" kern="1200" cap="none" spc="277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in </a:t>
            </a:r>
            <a:r>
              <a:rPr kumimoji="0" sz="2541" b="1" i="0" u="none" strike="noStrike" kern="1200" cap="none" spc="263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polynomial </a:t>
            </a:r>
            <a:r>
              <a:rPr kumimoji="0" sz="2541" b="1" i="0" u="none" strike="noStrike" kern="1200" cap="none" spc="254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time </a:t>
            </a:r>
            <a:r>
              <a:rPr kumimoji="0" sz="2541" b="1" i="0" u="none" strike="noStrike" kern="1200" cap="none" spc="295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on</a:t>
            </a:r>
            <a:r>
              <a:rPr kumimoji="0" sz="2541" b="1" i="0" u="none" strike="noStrike" kern="1200" cap="none" spc="-504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541" b="1" i="0" u="none" strike="noStrike" kern="1200" cap="none" spc="290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 </a:t>
            </a:r>
            <a:r>
              <a:rPr kumimoji="0" sz="2541" b="1" i="0" u="none" strike="noStrike" kern="1200" cap="none" spc="236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serial </a:t>
            </a:r>
            <a:r>
              <a:rPr kumimoji="0" sz="2541" b="1" i="0" u="none" strike="noStrike" kern="1200" cap="none" spc="208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computer.</a:t>
            </a:r>
            <a:endParaRPr kumimoji="0" sz="254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449534" marR="0" lvl="0" indent="-414955" algn="l" defTabSz="829909" rtl="0" eaLnBrk="1" fontAlgn="auto" latinLnBrk="0" hangingPunct="1">
              <a:lnSpc>
                <a:spcPct val="100000"/>
              </a:lnSpc>
              <a:spcBef>
                <a:spcPts val="1089"/>
              </a:spcBef>
              <a:spcAft>
                <a:spcPts val="1089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2904" b="1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Runtimes </a:t>
            </a:r>
            <a:r>
              <a:rPr kumimoji="0" sz="2904" b="1" i="0" u="none" strike="noStrike" kern="1200" cap="none" spc="-18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of </a:t>
            </a:r>
            <a:r>
              <a:rPr kumimoji="0" sz="2904" b="1" i="0" u="none" strike="noStrike" kern="1200" cap="none" spc="113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“efficient”</a:t>
            </a:r>
            <a:r>
              <a:rPr kumimoji="0" sz="2904" b="1" i="0" u="none" strike="noStrike" kern="1200" cap="none" spc="-9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904" b="1" i="0" u="none" strike="noStrike" kern="1200" cap="none" spc="5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algorithms:</a:t>
            </a:r>
            <a:endParaRPr kumimoji="0" sz="2904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1239677" marR="857573" lvl="0" indent="0" algn="ctr" defTabSz="829909" rtl="0" eaLnBrk="1" fontAlgn="auto" latinLnBrk="0" hangingPunct="1">
              <a:lnSpc>
                <a:spcPct val="112500"/>
              </a:lnSpc>
              <a:spcBef>
                <a:spcPts val="1089"/>
              </a:spcBef>
              <a:spcAft>
                <a:spcPts val="1089"/>
              </a:spcAft>
              <a:buClrTx/>
              <a:buSzTx/>
              <a:buFontTx/>
              <a:buNone/>
              <a:tabLst>
                <a:tab pos="2282251" algn="l"/>
                <a:tab pos="4346074" algn="l"/>
              </a:tabLst>
              <a:defRPr/>
            </a:pPr>
            <a:r>
              <a:rPr kumimoji="0" sz="2541" b="1" i="0" u="none" strike="noStrike" kern="1200" cap="none" spc="24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O(</a:t>
            </a:r>
            <a:r>
              <a:rPr kumimoji="0" sz="2541" b="1" i="1" u="none" strike="noStrike" kern="1200" cap="none" spc="24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541" b="1" i="0" u="none" strike="noStrike" kern="1200" cap="none" spc="24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)	</a:t>
            </a:r>
            <a:r>
              <a:rPr kumimoji="0" lang="en-US" sz="2541" b="1" i="0" u="none" strike="noStrike" kern="1200" cap="none" spc="24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   </a:t>
            </a:r>
            <a:r>
              <a:rPr kumimoji="0" sz="2541" b="1" i="0" u="none" strike="noStrike" kern="1200" cap="none" spc="24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O(</a:t>
            </a:r>
            <a:r>
              <a:rPr kumimoji="0" sz="2541" b="1" i="1" u="none" strike="noStrike" kern="1200" cap="none" spc="24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541" b="1" i="1" u="none" strike="noStrike" kern="1200" cap="none" spc="9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541" b="1" i="0" u="none" strike="noStrike" kern="1200" cap="none" spc="318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log</a:t>
            </a:r>
            <a:r>
              <a:rPr kumimoji="0" sz="2541" b="1" i="0" u="none" strike="noStrike" kern="1200" cap="none" spc="123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541" b="1" i="1" u="none" strike="noStrike" kern="1200" cap="none" spc="1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541" b="1" i="0" u="none" strike="noStrike" kern="1200" cap="none" spc="1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)	</a:t>
            </a:r>
            <a:r>
              <a:rPr kumimoji="0" lang="en-US" sz="2541" b="1" i="0" u="none" strike="noStrike" kern="1200" cap="none" spc="1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  </a:t>
            </a:r>
            <a:r>
              <a:rPr kumimoji="0" sz="2541" b="1" i="0" u="none" strike="noStrike" kern="1200" cap="none" spc="218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O(</a:t>
            </a:r>
            <a:r>
              <a:rPr kumimoji="0" sz="2541" b="1" i="1" u="none" strike="noStrike" kern="1200" cap="none" spc="218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178" b="1" i="0" u="none" strike="noStrike" kern="1200" cap="none" spc="326" normalizeH="0" baseline="3125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3 </a:t>
            </a:r>
            <a:r>
              <a:rPr kumimoji="0" sz="2541" b="1" i="0" u="none" strike="noStrike" kern="1200" cap="none" spc="28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log</a:t>
            </a:r>
            <a:r>
              <a:rPr kumimoji="0" sz="2178" b="1" i="0" u="none" strike="noStrike" kern="1200" cap="none" spc="422" normalizeH="0" baseline="3125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2 </a:t>
            </a:r>
            <a:r>
              <a:rPr kumimoji="0" sz="2541" b="1" i="1" u="none" strike="noStrike" kern="1200" cap="none" spc="1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541" b="1" i="0" u="none" strike="noStrike" kern="1200" cap="none" spc="1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)  </a:t>
            </a:r>
            <a:r>
              <a:rPr kumimoji="0" sz="3812" b="1" i="0" u="none" strike="noStrike" kern="1200" cap="none" spc="231" normalizeH="0" baseline="-17857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O(</a:t>
            </a:r>
            <a:r>
              <a:rPr kumimoji="0" sz="3812" b="1" i="1" u="none" strike="noStrike" kern="1200" cap="none" spc="231" normalizeH="0" baseline="-17857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1452" b="1" i="0" u="none" strike="noStrike" kern="1200" cap="none" spc="15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10,000,000,000</a:t>
            </a:r>
            <a:r>
              <a:rPr kumimoji="0" sz="3812" b="1" i="0" u="none" strike="noStrike" kern="1200" cap="none" spc="231" normalizeH="0" baseline="-17857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)</a:t>
            </a:r>
            <a:endParaRPr kumimoji="0" sz="3812" b="0" i="0" u="none" strike="noStrike" kern="1200" cap="none" spc="0" normalizeH="0" baseline="-17857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449534" marR="0" lvl="0" indent="-414955" algn="l" defTabSz="829909" rtl="0" eaLnBrk="1" fontAlgn="auto" latinLnBrk="0" hangingPunct="1">
              <a:lnSpc>
                <a:spcPct val="100000"/>
              </a:lnSpc>
              <a:spcBef>
                <a:spcPts val="1089"/>
              </a:spcBef>
              <a:spcAft>
                <a:spcPts val="1089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2904" b="1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Runtimes </a:t>
            </a:r>
            <a:r>
              <a:rPr kumimoji="0" sz="2904" b="1" i="0" u="none" strike="noStrike" kern="1200" cap="none" spc="-18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of </a:t>
            </a:r>
            <a:r>
              <a:rPr kumimoji="0" sz="2904" b="1" i="0" u="none" strike="noStrike" kern="1200" cap="none" spc="103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“inefficient”</a:t>
            </a:r>
            <a:r>
              <a:rPr kumimoji="0" sz="2904" b="1" i="0" u="none" strike="noStrike" kern="1200" cap="none" spc="-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904" b="1" i="0" u="none" strike="noStrike" kern="1200" cap="none" spc="5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algorithms:</a:t>
            </a:r>
            <a:endParaRPr kumimoji="0" sz="2904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2362937" marR="2092063" lvl="0" indent="304300" algn="l" defTabSz="829909" rtl="0" eaLnBrk="1" fontAlgn="auto" latinLnBrk="0" hangingPunct="1">
              <a:lnSpc>
                <a:spcPct val="139900"/>
              </a:lnSpc>
              <a:spcBef>
                <a:spcPts val="1089"/>
              </a:spcBef>
              <a:spcAft>
                <a:spcPts val="1089"/>
              </a:spcAft>
              <a:buClrTx/>
              <a:buSzTx/>
              <a:buFontTx/>
              <a:buNone/>
              <a:tabLst>
                <a:tab pos="3834873" algn="l"/>
              </a:tabLst>
              <a:defRPr/>
            </a:pPr>
            <a:r>
              <a:rPr kumimoji="0" sz="2541" b="1" i="0" u="none" strike="noStrike" kern="1200" cap="none" spc="2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O(2</a:t>
            </a:r>
            <a:r>
              <a:rPr kumimoji="0" sz="2178" b="1" i="1" u="none" strike="noStrike" kern="1200" cap="none" spc="374" normalizeH="0" baseline="3125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541" b="1" i="0" u="none" strike="noStrike" kern="1200" cap="none" spc="2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)	</a:t>
            </a:r>
            <a:r>
              <a:rPr kumimoji="0" lang="en-US" sz="2541" b="1" i="0" u="none" strike="noStrike" kern="1200" cap="none" spc="2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  </a:t>
            </a:r>
            <a:r>
              <a:rPr kumimoji="0" sz="2541" b="1" i="0" u="none" strike="noStrike" kern="1200" cap="none" spc="23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O(</a:t>
            </a:r>
            <a:r>
              <a:rPr kumimoji="0" sz="2541" b="1" i="1" u="none" strike="noStrike" kern="1200" cap="none" spc="23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541" b="1" i="0" u="none" strike="noStrike" kern="1200" cap="none" spc="23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!)  </a:t>
            </a:r>
            <a:r>
              <a:rPr kumimoji="0" sz="2541" b="1" i="0" u="none" strike="noStrike" kern="1200" cap="none" spc="41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</a:t>
            </a:r>
            <a:r>
              <a:rPr kumimoji="0" sz="2541" b="1" i="0" u="none" strike="noStrike" kern="1200" cap="none" spc="25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(</a:t>
            </a:r>
            <a:r>
              <a:rPr kumimoji="0" sz="2541" b="1" i="0" u="none" strike="noStrike" kern="1200" cap="none" spc="136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</a:t>
            </a:r>
            <a:r>
              <a:rPr kumimoji="0" sz="2541" b="1" i="0" u="none" strike="noStrike" kern="1200" cap="none" spc="7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.</a:t>
            </a:r>
            <a:r>
              <a:rPr kumimoji="0" sz="2541" b="1" i="0" u="none" strike="noStrike" kern="1200" cap="none" spc="268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0</a:t>
            </a:r>
            <a:r>
              <a:rPr kumimoji="0" sz="2541" b="1" i="0" u="none" strike="noStrike" kern="1200" cap="none" spc="272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0</a:t>
            </a:r>
            <a:r>
              <a:rPr kumimoji="0" sz="2541" b="1" i="0" u="none" strike="noStrike" kern="1200" cap="none" spc="268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0</a:t>
            </a:r>
            <a:r>
              <a:rPr kumimoji="0" sz="2541" b="1" i="0" u="none" strike="noStrike" kern="1200" cap="none" spc="272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0</a:t>
            </a:r>
            <a:r>
              <a:rPr kumimoji="0" sz="2541" b="1" i="0" u="none" strike="noStrike" kern="1200" cap="none" spc="268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00</a:t>
            </a:r>
            <a:r>
              <a:rPr kumimoji="0" sz="2541" b="1" i="0" u="none" strike="noStrike" kern="1200" cap="none" spc="272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0</a:t>
            </a:r>
            <a:r>
              <a:rPr kumimoji="0" sz="2541" b="1" i="0" u="none" strike="noStrike" kern="1200" cap="none" spc="286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</a:t>
            </a:r>
            <a:r>
              <a:rPr kumimoji="0" sz="2178" b="1" i="1" u="none" strike="noStrike" kern="1200" cap="none" spc="47" normalizeH="0" baseline="3125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541" b="1" i="0" u="none" strike="noStrike" kern="1200" cap="none" spc="268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)</a:t>
            </a:r>
            <a:endParaRPr kumimoji="0" sz="254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2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51768FA0-AA2C-4EE7-A20D-778F18CEE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NP-Completeness (informally)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E81A203-4564-4061-A4AC-D22D86E60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9"/>
            <a:ext cx="8229600" cy="442125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/>
              <a:t>NP-complete </a:t>
            </a:r>
            <a:r>
              <a:rPr lang="en-US" altLang="en-US" dirty="0"/>
              <a:t>problems are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/>
              <a:t>   defined as the hardest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/>
              <a:t>   problems in NP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Most practical problems turn out to be either P or NP-complete.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Study NP-complete problems …</a:t>
            </a:r>
          </a:p>
        </p:txBody>
      </p:sp>
      <p:sp>
        <p:nvSpPr>
          <p:cNvPr id="33797" name="Freeform 5">
            <a:extLst>
              <a:ext uri="{FF2B5EF4-FFF2-40B4-BE49-F238E27FC236}">
                <a16:creationId xmlns:a16="http://schemas.microsoft.com/office/drawing/2014/main" id="{96881378-8447-4A4A-BFB9-857782B86FFF}"/>
              </a:ext>
            </a:extLst>
          </p:cNvPr>
          <p:cNvSpPr>
            <a:spLocks/>
          </p:cNvSpPr>
          <p:nvPr/>
        </p:nvSpPr>
        <p:spPr bwMode="auto">
          <a:xfrm>
            <a:off x="5743575" y="1377950"/>
            <a:ext cx="2108200" cy="1517650"/>
          </a:xfrm>
          <a:custGeom>
            <a:avLst/>
            <a:gdLst>
              <a:gd name="T0" fmla="*/ 715963 w 1328"/>
              <a:gd name="T1" fmla="*/ 25400 h 956"/>
              <a:gd name="T2" fmla="*/ 547688 w 1328"/>
              <a:gd name="T3" fmla="*/ 47625 h 956"/>
              <a:gd name="T4" fmla="*/ 457200 w 1328"/>
              <a:gd name="T5" fmla="*/ 69850 h 956"/>
              <a:gd name="T6" fmla="*/ 327025 w 1328"/>
              <a:gd name="T7" fmla="*/ 146050 h 956"/>
              <a:gd name="T8" fmla="*/ 228600 w 1328"/>
              <a:gd name="T9" fmla="*/ 314325 h 956"/>
              <a:gd name="T10" fmla="*/ 204788 w 1328"/>
              <a:gd name="T11" fmla="*/ 436563 h 956"/>
              <a:gd name="T12" fmla="*/ 136525 w 1328"/>
              <a:gd name="T13" fmla="*/ 512763 h 956"/>
              <a:gd name="T14" fmla="*/ 30163 w 1328"/>
              <a:gd name="T15" fmla="*/ 649288 h 956"/>
              <a:gd name="T16" fmla="*/ 0 w 1328"/>
              <a:gd name="T17" fmla="*/ 755650 h 956"/>
              <a:gd name="T18" fmla="*/ 52388 w 1328"/>
              <a:gd name="T19" fmla="*/ 931863 h 956"/>
              <a:gd name="T20" fmla="*/ 136525 w 1328"/>
              <a:gd name="T21" fmla="*/ 1000125 h 956"/>
              <a:gd name="T22" fmla="*/ 174625 w 1328"/>
              <a:gd name="T23" fmla="*/ 1054100 h 956"/>
              <a:gd name="T24" fmla="*/ 373063 w 1328"/>
              <a:gd name="T25" fmla="*/ 1174750 h 956"/>
              <a:gd name="T26" fmla="*/ 593725 w 1328"/>
              <a:gd name="T27" fmla="*/ 1250950 h 956"/>
              <a:gd name="T28" fmla="*/ 685800 w 1328"/>
              <a:gd name="T29" fmla="*/ 1282700 h 956"/>
              <a:gd name="T30" fmla="*/ 738188 w 1328"/>
              <a:gd name="T31" fmla="*/ 1296988 h 956"/>
              <a:gd name="T32" fmla="*/ 884238 w 1328"/>
              <a:gd name="T33" fmla="*/ 1358900 h 956"/>
              <a:gd name="T34" fmla="*/ 952500 w 1328"/>
              <a:gd name="T35" fmla="*/ 1381125 h 956"/>
              <a:gd name="T36" fmla="*/ 1104900 w 1328"/>
              <a:gd name="T37" fmla="*/ 1411288 h 956"/>
              <a:gd name="T38" fmla="*/ 1249363 w 1328"/>
              <a:gd name="T39" fmla="*/ 1449388 h 956"/>
              <a:gd name="T40" fmla="*/ 1341438 w 1328"/>
              <a:gd name="T41" fmla="*/ 1487488 h 956"/>
              <a:gd name="T42" fmla="*/ 1409700 w 1328"/>
              <a:gd name="T43" fmla="*/ 1517650 h 956"/>
              <a:gd name="T44" fmla="*/ 1652588 w 1328"/>
              <a:gd name="T45" fmla="*/ 1487488 h 956"/>
              <a:gd name="T46" fmla="*/ 1766888 w 1328"/>
              <a:gd name="T47" fmla="*/ 1435100 h 956"/>
              <a:gd name="T48" fmla="*/ 1881188 w 1328"/>
              <a:gd name="T49" fmla="*/ 1358900 h 956"/>
              <a:gd name="T50" fmla="*/ 1973263 w 1328"/>
              <a:gd name="T51" fmla="*/ 1212850 h 956"/>
              <a:gd name="T52" fmla="*/ 2027238 w 1328"/>
              <a:gd name="T53" fmla="*/ 1114425 h 956"/>
              <a:gd name="T54" fmla="*/ 2049463 w 1328"/>
              <a:gd name="T55" fmla="*/ 1054100 h 956"/>
              <a:gd name="T56" fmla="*/ 2079625 w 1328"/>
              <a:gd name="T57" fmla="*/ 939800 h 956"/>
              <a:gd name="T58" fmla="*/ 1927225 w 1328"/>
              <a:gd name="T59" fmla="*/ 412750 h 956"/>
              <a:gd name="T60" fmla="*/ 1812925 w 1328"/>
              <a:gd name="T61" fmla="*/ 314325 h 956"/>
              <a:gd name="T62" fmla="*/ 1736725 w 1328"/>
              <a:gd name="T63" fmla="*/ 238125 h 956"/>
              <a:gd name="T64" fmla="*/ 1638300 w 1328"/>
              <a:gd name="T65" fmla="*/ 161925 h 956"/>
              <a:gd name="T66" fmla="*/ 1401763 w 1328"/>
              <a:gd name="T67" fmla="*/ 63500 h 956"/>
              <a:gd name="T68" fmla="*/ 1096963 w 1328"/>
              <a:gd name="T69" fmla="*/ 39688 h 956"/>
              <a:gd name="T70" fmla="*/ 715963 w 1328"/>
              <a:gd name="T71" fmla="*/ 25400 h 9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798" name="Freeform 6">
            <a:extLst>
              <a:ext uri="{FF2B5EF4-FFF2-40B4-BE49-F238E27FC236}">
                <a16:creationId xmlns:a16="http://schemas.microsoft.com/office/drawing/2014/main" id="{971FDF2C-D0CD-42B8-AB2F-CC7201BB3C07}"/>
              </a:ext>
            </a:extLst>
          </p:cNvPr>
          <p:cNvSpPr>
            <a:spLocks/>
          </p:cNvSpPr>
          <p:nvPr/>
        </p:nvSpPr>
        <p:spPr bwMode="auto">
          <a:xfrm>
            <a:off x="6057900" y="1517650"/>
            <a:ext cx="755650" cy="682625"/>
          </a:xfrm>
          <a:custGeom>
            <a:avLst/>
            <a:gdLst>
              <a:gd name="T0" fmla="*/ 190500 w 476"/>
              <a:gd name="T1" fmla="*/ 42863 h 430"/>
              <a:gd name="T2" fmla="*/ 98425 w 476"/>
              <a:gd name="T3" fmla="*/ 119063 h 430"/>
              <a:gd name="T4" fmla="*/ 22225 w 476"/>
              <a:gd name="T5" fmla="*/ 233363 h 430"/>
              <a:gd name="T6" fmla="*/ 0 w 476"/>
              <a:gd name="T7" fmla="*/ 323850 h 430"/>
              <a:gd name="T8" fmla="*/ 7938 w 476"/>
              <a:gd name="T9" fmla="*/ 423863 h 430"/>
              <a:gd name="T10" fmla="*/ 46038 w 476"/>
              <a:gd name="T11" fmla="*/ 500063 h 430"/>
              <a:gd name="T12" fmla="*/ 198438 w 476"/>
              <a:gd name="T13" fmla="*/ 682625 h 430"/>
              <a:gd name="T14" fmla="*/ 282575 w 476"/>
              <a:gd name="T15" fmla="*/ 666750 h 430"/>
              <a:gd name="T16" fmla="*/ 373063 w 476"/>
              <a:gd name="T17" fmla="*/ 598488 h 430"/>
              <a:gd name="T18" fmla="*/ 427038 w 476"/>
              <a:gd name="T19" fmla="*/ 538163 h 430"/>
              <a:gd name="T20" fmla="*/ 495300 w 476"/>
              <a:gd name="T21" fmla="*/ 423863 h 430"/>
              <a:gd name="T22" fmla="*/ 693738 w 476"/>
              <a:gd name="T23" fmla="*/ 355600 h 430"/>
              <a:gd name="T24" fmla="*/ 754063 w 476"/>
              <a:gd name="T25" fmla="*/ 279400 h 430"/>
              <a:gd name="T26" fmla="*/ 746125 w 476"/>
              <a:gd name="T27" fmla="*/ 195263 h 430"/>
              <a:gd name="T28" fmla="*/ 723900 w 476"/>
              <a:gd name="T29" fmla="*/ 187325 h 430"/>
              <a:gd name="T30" fmla="*/ 617538 w 476"/>
              <a:gd name="T31" fmla="*/ 111125 h 430"/>
              <a:gd name="T32" fmla="*/ 434975 w 476"/>
              <a:gd name="T33" fmla="*/ 34925 h 430"/>
              <a:gd name="T34" fmla="*/ 288925 w 476"/>
              <a:gd name="T35" fmla="*/ 19050 h 430"/>
              <a:gd name="T36" fmla="*/ 190500 w 476"/>
              <a:gd name="T37" fmla="*/ 57150 h 430"/>
              <a:gd name="T38" fmla="*/ 190500 w 476"/>
              <a:gd name="T39" fmla="*/ 42863 h 4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8BB18C95-F270-4046-9AA7-EF14F948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16494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AC0909A7-2E20-4A55-BF36-3C40F56F0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243205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</a:t>
            </a:r>
          </a:p>
        </p:txBody>
      </p:sp>
      <p:sp>
        <p:nvSpPr>
          <p:cNvPr id="33801" name="Oval 9">
            <a:extLst>
              <a:ext uri="{FF2B5EF4-FFF2-40B4-BE49-F238E27FC236}">
                <a16:creationId xmlns:a16="http://schemas.microsoft.com/office/drawing/2014/main" id="{C738D405-73A2-4A85-BAA5-551C2645A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138" y="2057400"/>
            <a:ext cx="573087" cy="3730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27EC3595-6008-4228-A500-431BCACD4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238" y="1712913"/>
            <a:ext cx="150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NP-complete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24B6D-FCDD-4A10-96F3-0AEEF5263450}"/>
              </a:ext>
            </a:extLst>
          </p:cNvPr>
          <p:cNvSpPr txBox="1"/>
          <p:nvPr/>
        </p:nvSpPr>
        <p:spPr>
          <a:xfrm>
            <a:off x="802432" y="5559660"/>
            <a:ext cx="780975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611" defTabSz="829909">
              <a:lnSpc>
                <a:spcPts val="2950"/>
              </a:lnSpc>
              <a:spcBef>
                <a:spcPts val="272"/>
              </a:spcBef>
              <a:defRPr/>
            </a:pPr>
            <a:r>
              <a:rPr kumimoji="0" lang="en-CA" sz="2800" b="0" i="0" u="none" strike="noStrike" kern="1200" cap="none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</a:rPr>
              <a:t>This is an open problem: </a:t>
            </a:r>
            <a:br>
              <a:rPr kumimoji="0" lang="en-CA" sz="2800" b="0" i="0" u="none" strike="noStrike" kern="1200" cap="none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</a:rPr>
            </a:br>
            <a:r>
              <a:rPr kumimoji="0" lang="en-CA" sz="2800" b="0" i="0" u="none" strike="noStrike" kern="1200" cap="none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</a:rPr>
              <a:t>the </a:t>
            </a:r>
            <a:r>
              <a:rPr kumimoji="0" lang="en-CA" sz="2800" b="1" i="0" u="none" strike="noStrike" kern="1200" cap="none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</a:rPr>
              <a:t>P </a:t>
            </a:r>
            <a:r>
              <a:rPr kumimoji="0" lang="en-CA" sz="2800" b="0" i="0" u="none" strike="noStrike" kern="1200" cap="none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</a:rPr>
              <a:t>≟ </a:t>
            </a:r>
            <a:r>
              <a:rPr kumimoji="0" lang="en-CA" sz="2800" b="1" i="0" u="none" strike="noStrike" kern="1200" cap="none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</a:rPr>
              <a:t>NP </a:t>
            </a:r>
            <a:r>
              <a:rPr kumimoji="0" lang="en-CA" sz="2800" b="0" i="0" u="none" strike="noStrike" kern="1200" cap="none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</a:rPr>
              <a:t>question  has a $1,000,000 bounty!</a:t>
            </a:r>
            <a:endParaRPr kumimoji="0" lang="en-CA" sz="28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 (Body)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D43435FC-F222-4346-8A4B-46E7D1132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4A884AA-554A-448B-9CCE-B92F88724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939800"/>
            <a:ext cx="8686800" cy="36210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Reduction is a way of saying that one problem is </a:t>
            </a:r>
            <a:r>
              <a:rPr lang="en-US" altLang="en-US" sz="2400" b="1" dirty="0"/>
              <a:t>“easier”</a:t>
            </a:r>
            <a:r>
              <a:rPr lang="en-US" altLang="en-US" sz="2400" dirty="0"/>
              <a:t> than another.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We say that problem A is easier than problem B, 	 	           (i.e., we write </a:t>
            </a:r>
            <a:r>
              <a:rPr lang="en-US" altLang="en-US" sz="2400" b="1" dirty="0"/>
              <a:t>“A </a:t>
            </a:r>
            <a:r>
              <a:rPr lang="en-US" altLang="en-US" sz="2400" b="1" dirty="0">
                <a:sym typeface="Symbol" panose="05050102010706020507" pitchFamily="18" charset="2"/>
              </a:rPr>
              <a:t> </a:t>
            </a:r>
            <a:r>
              <a:rPr lang="en-US" altLang="en-US" sz="2400" b="1" dirty="0"/>
              <a:t>B”</a:t>
            </a:r>
            <a:r>
              <a:rPr lang="en-US" altLang="en-US" sz="2400" dirty="0"/>
              <a:t>)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/>
              <a:t>   if we can solve A using the algorithm that solves B.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Idea: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DD0111"/>
                </a:solidFill>
              </a:rPr>
              <a:t>transform the inputs of A to inputs of B</a:t>
            </a:r>
          </a:p>
        </p:txBody>
      </p:sp>
      <p:grpSp>
        <p:nvGrpSpPr>
          <p:cNvPr id="35845" name="Group 21">
            <a:extLst>
              <a:ext uri="{FF2B5EF4-FFF2-40B4-BE49-F238E27FC236}">
                <a16:creationId xmlns:a16="http://schemas.microsoft.com/office/drawing/2014/main" id="{9EA59B2C-6F57-4BD4-B068-5D9628958EDC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4699000"/>
            <a:ext cx="8115300" cy="1587500"/>
            <a:chOff x="304" y="895"/>
            <a:chExt cx="5112" cy="1000"/>
          </a:xfrm>
        </p:grpSpPr>
        <p:sp>
          <p:nvSpPr>
            <p:cNvPr id="35846" name="Rectangle 22">
              <a:extLst>
                <a:ext uri="{FF2B5EF4-FFF2-40B4-BE49-F238E27FC236}">
                  <a16:creationId xmlns:a16="http://schemas.microsoft.com/office/drawing/2014/main" id="{AD7763F1-F691-4AC9-B941-5221DA26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47" name="Rectangle 23">
              <a:extLst>
                <a:ext uri="{FF2B5EF4-FFF2-40B4-BE49-F238E27FC236}">
                  <a16:creationId xmlns:a16="http://schemas.microsoft.com/office/drawing/2014/main" id="{93E44780-B5FD-4A8F-8DA3-CC9536A10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35848" name="Rectangle 24">
              <a:extLst>
                <a:ext uri="{FF2B5EF4-FFF2-40B4-BE49-F238E27FC236}">
                  <a16:creationId xmlns:a16="http://schemas.microsoft.com/office/drawing/2014/main" id="{4197B0ED-2929-4D1F-9D28-36F010D10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Problem B</a:t>
              </a:r>
            </a:p>
          </p:txBody>
        </p:sp>
        <p:sp>
          <p:nvSpPr>
            <p:cNvPr id="35849" name="Line 25">
              <a:extLst>
                <a:ext uri="{FF2B5EF4-FFF2-40B4-BE49-F238E27FC236}">
                  <a16:creationId xmlns:a16="http://schemas.microsoft.com/office/drawing/2014/main" id="{D4D3CD2B-9B74-4F88-9C70-E3DD61B0C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50" name="Text Box 26">
              <a:extLst>
                <a:ext uri="{FF2B5EF4-FFF2-40B4-BE49-F238E27FC236}">
                  <a16:creationId xmlns:a16="http://schemas.microsoft.com/office/drawing/2014/main" id="{179BAF2C-E9FC-4B1C-BBE0-BE75599DA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35851" name="Text Box 27">
              <a:extLst>
                <a:ext uri="{FF2B5EF4-FFF2-40B4-BE49-F238E27FC236}">
                  <a16:creationId xmlns:a16="http://schemas.microsoft.com/office/drawing/2014/main" id="{88269CB2-5E13-4AB3-9624-1040F065F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35852" name="Line 28">
              <a:extLst>
                <a:ext uri="{FF2B5EF4-FFF2-40B4-BE49-F238E27FC236}">
                  <a16:creationId xmlns:a16="http://schemas.microsoft.com/office/drawing/2014/main" id="{491DEE4B-49A5-414A-BC51-5F55E2EAB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53" name="Line 29">
              <a:extLst>
                <a:ext uri="{FF2B5EF4-FFF2-40B4-BE49-F238E27FC236}">
                  <a16:creationId xmlns:a16="http://schemas.microsoft.com/office/drawing/2014/main" id="{600F0C9F-9FA2-4EEC-9425-6F07BC582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54" name="Line 30">
              <a:extLst>
                <a:ext uri="{FF2B5EF4-FFF2-40B4-BE49-F238E27FC236}">
                  <a16:creationId xmlns:a16="http://schemas.microsoft.com/office/drawing/2014/main" id="{787FABD1-107A-4050-AB6F-0882B9E38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55" name="Line 31">
              <a:extLst>
                <a:ext uri="{FF2B5EF4-FFF2-40B4-BE49-F238E27FC236}">
                  <a16:creationId xmlns:a16="http://schemas.microsoft.com/office/drawing/2014/main" id="{2C1E1E81-8AFC-4A8F-BDF1-437C927F0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56" name="Line 32">
              <a:extLst>
                <a:ext uri="{FF2B5EF4-FFF2-40B4-BE49-F238E27FC236}">
                  <a16:creationId xmlns:a16="http://schemas.microsoft.com/office/drawing/2014/main" id="{CAFA3614-B69C-4CD1-A643-C6A8F2456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57" name="Text Box 33">
              <a:extLst>
                <a:ext uri="{FF2B5EF4-FFF2-40B4-BE49-F238E27FC236}">
                  <a16:creationId xmlns:a16="http://schemas.microsoft.com/office/drawing/2014/main" id="{851798FC-0037-411F-AEA7-A88B39A7E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35858" name="Text Box 34">
              <a:extLst>
                <a:ext uri="{FF2B5EF4-FFF2-40B4-BE49-F238E27FC236}">
                  <a16:creationId xmlns:a16="http://schemas.microsoft.com/office/drawing/2014/main" id="{0F4D96DF-F557-43E0-BF04-C86D3F8D7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35859" name="Text Box 35">
              <a:extLst>
                <a:ext uri="{FF2B5EF4-FFF2-40B4-BE49-F238E27FC236}">
                  <a16:creationId xmlns:a16="http://schemas.microsoft.com/office/drawing/2014/main" id="{93188784-4C34-472B-B8DE-4E4360DC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35860" name="Text Box 36">
              <a:extLst>
                <a:ext uri="{FF2B5EF4-FFF2-40B4-BE49-F238E27FC236}">
                  <a16:creationId xmlns:a16="http://schemas.microsoft.com/office/drawing/2014/main" id="{62A7D56F-3D99-43C4-9B92-A14F117BD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35861" name="Text Box 37">
              <a:extLst>
                <a:ext uri="{FF2B5EF4-FFF2-40B4-BE49-F238E27FC236}">
                  <a16:creationId xmlns:a16="http://schemas.microsoft.com/office/drawing/2014/main" id="{B7A550B7-2723-46A5-84BB-64B35852F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1664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Problem A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0CACF32F-E877-4701-A498-FB33BFD3E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Polynomial Reductions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5CA9533-9112-4B2C-BF0C-0F092DD57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200000"/>
              </a:lnSpc>
            </a:pPr>
            <a:r>
              <a:rPr lang="en-US" altLang="en-US" dirty="0"/>
              <a:t>Given two problems A, B, we say that A is </a:t>
            </a:r>
            <a:r>
              <a:rPr lang="en-US" altLang="en-US" dirty="0" err="1"/>
              <a:t>polynomially</a:t>
            </a:r>
            <a:r>
              <a:rPr lang="en-US" altLang="en-US" dirty="0"/>
              <a:t> </a:t>
            </a:r>
            <a:r>
              <a:rPr lang="en-US" altLang="en-US" b="1" dirty="0"/>
              <a:t>reducible</a:t>
            </a:r>
            <a:r>
              <a:rPr lang="en-US" altLang="en-US" dirty="0"/>
              <a:t> to B (A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B</a:t>
            </a:r>
            <a:r>
              <a:rPr lang="en-US" altLang="en-US" dirty="0"/>
              <a:t>) if:</a:t>
            </a:r>
          </a:p>
          <a:p>
            <a:pPr marL="914400" lvl="1" indent="-457200" eaLnBrk="1" hangingPunct="1">
              <a:lnSpc>
                <a:spcPct val="200000"/>
              </a:lnSpc>
              <a:buFontTx/>
              <a:buAutoNum type="arabicPeriod"/>
            </a:pPr>
            <a:r>
              <a:rPr lang="en-US" altLang="en-US" dirty="0"/>
              <a:t>There exists a function </a:t>
            </a:r>
            <a:r>
              <a:rPr lang="en-US" altLang="en-US" dirty="0">
                <a:latin typeface="Monotype Corsiva" panose="03010101010201010101" pitchFamily="66" charset="0"/>
              </a:rPr>
              <a:t>f  </a:t>
            </a:r>
            <a:r>
              <a:rPr lang="en-US" altLang="en-US" dirty="0"/>
              <a:t>that converts the input of A to inputs of B in polynomial time</a:t>
            </a:r>
          </a:p>
          <a:p>
            <a:pPr marL="914400" lvl="1" indent="-457200" eaLnBrk="1" hangingPunct="1">
              <a:lnSpc>
                <a:spcPct val="200000"/>
              </a:lnSpc>
              <a:buFontTx/>
              <a:buAutoNum type="arabicPeriod"/>
            </a:pPr>
            <a:r>
              <a:rPr lang="en-US" altLang="en-US" dirty="0"/>
              <a:t>A(</a:t>
            </a:r>
            <a:r>
              <a:rPr lang="en-US" altLang="en-US" dirty="0" err="1"/>
              <a:t>i</a:t>
            </a:r>
            <a:r>
              <a:rPr lang="en-US" altLang="en-US" dirty="0"/>
              <a:t>) = YES </a:t>
            </a:r>
            <a:r>
              <a:rPr lang="en-US" altLang="en-US" dirty="0">
                <a:sym typeface="Symbol" panose="05050102010706020507" pitchFamily="18" charset="2"/>
              </a:rPr>
              <a:t> B(f(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)) = YES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1F60E425-A970-40F8-A9A0-6AF39A2BE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NP-Completeness (formally)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9EE2B23-ADAE-4911-88CA-B131381E0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A problem B is </a:t>
            </a:r>
            <a:r>
              <a:rPr lang="en-US" altLang="en-US" sz="2400" b="1"/>
              <a:t>NP-complete</a:t>
            </a:r>
            <a:r>
              <a:rPr lang="en-US" altLang="en-US" sz="2400"/>
              <a:t> if: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/>
              <a:t>		(1) B </a:t>
            </a:r>
            <a:r>
              <a:rPr lang="en-US" altLang="en-US" sz="2400">
                <a:sym typeface="Symbol" panose="05050102010706020507" pitchFamily="18" charset="2"/>
              </a:rPr>
              <a:t></a:t>
            </a:r>
            <a:r>
              <a:rPr lang="en-US" altLang="en-US" sz="2400"/>
              <a:t> </a:t>
            </a:r>
            <a:r>
              <a:rPr lang="en-US" altLang="en-US" sz="2400" b="1"/>
              <a:t>NP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/>
              <a:t>		(2) A </a:t>
            </a:r>
            <a:r>
              <a:rPr lang="en-US" altLang="en-US" sz="2400">
                <a:sym typeface="Symbol" panose="05050102010706020507" pitchFamily="18" charset="2"/>
              </a:rPr>
              <a:t></a:t>
            </a:r>
            <a:r>
              <a:rPr lang="en-US" altLang="en-US" sz="2400" baseline="-25000">
                <a:sym typeface="Symbol" panose="05050102010706020507" pitchFamily="18" charset="2"/>
              </a:rPr>
              <a:t>p</a:t>
            </a:r>
            <a:r>
              <a:rPr lang="en-US" altLang="en-US" sz="2400">
                <a:sym typeface="Symbol" panose="05050102010706020507" pitchFamily="18" charset="2"/>
              </a:rPr>
              <a:t> B</a:t>
            </a:r>
            <a:r>
              <a:rPr lang="en-US" altLang="en-US" sz="2400"/>
              <a:t> for all A </a:t>
            </a:r>
            <a:r>
              <a:rPr lang="en-US" altLang="en-US" sz="2400">
                <a:sym typeface="Symbol" panose="05050102010706020507" pitchFamily="18" charset="2"/>
              </a:rPr>
              <a:t></a:t>
            </a:r>
            <a:r>
              <a:rPr lang="en-US" altLang="en-US" sz="2400"/>
              <a:t> </a:t>
            </a:r>
            <a:r>
              <a:rPr lang="en-US" altLang="en-US" sz="2400" b="1"/>
              <a:t>NP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If B satisfies only property (2) we say that B is </a:t>
            </a:r>
            <a:r>
              <a:rPr lang="en-US" altLang="en-US" sz="2400" b="1"/>
              <a:t>NP-hard</a:t>
            </a:r>
            <a:endParaRPr lang="en-US" altLang="en-US" sz="2400"/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No polynomial time algorithm has been discovered for an </a:t>
            </a:r>
            <a:r>
              <a:rPr lang="en-US" altLang="en-US" sz="2400" b="1"/>
              <a:t>NP-Complete</a:t>
            </a:r>
            <a:r>
              <a:rPr lang="en-US" altLang="en-US" sz="2400"/>
              <a:t> problem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No one has ever proven that no polynomial time algorithm can exist for any </a:t>
            </a:r>
            <a:r>
              <a:rPr lang="en-US" altLang="en-US" sz="2400" b="1"/>
              <a:t>NP-Complete</a:t>
            </a:r>
            <a:r>
              <a:rPr lang="en-US" altLang="en-US" sz="2400"/>
              <a:t> problem</a:t>
            </a:r>
          </a:p>
        </p:txBody>
      </p:sp>
      <p:sp>
        <p:nvSpPr>
          <p:cNvPr id="39941" name="Freeform 5">
            <a:extLst>
              <a:ext uri="{FF2B5EF4-FFF2-40B4-BE49-F238E27FC236}">
                <a16:creationId xmlns:a16="http://schemas.microsoft.com/office/drawing/2014/main" id="{2E191557-A130-43D8-A90B-F77FB50AA2E7}"/>
              </a:ext>
            </a:extLst>
          </p:cNvPr>
          <p:cNvSpPr>
            <a:spLocks/>
          </p:cNvSpPr>
          <p:nvPr/>
        </p:nvSpPr>
        <p:spPr bwMode="auto">
          <a:xfrm>
            <a:off x="5781506" y="1244293"/>
            <a:ext cx="2657814" cy="1848467"/>
          </a:xfrm>
          <a:custGeom>
            <a:avLst/>
            <a:gdLst>
              <a:gd name="T0" fmla="*/ 715963 w 1328"/>
              <a:gd name="T1" fmla="*/ 25400 h 956"/>
              <a:gd name="T2" fmla="*/ 547688 w 1328"/>
              <a:gd name="T3" fmla="*/ 47625 h 956"/>
              <a:gd name="T4" fmla="*/ 457200 w 1328"/>
              <a:gd name="T5" fmla="*/ 69850 h 956"/>
              <a:gd name="T6" fmla="*/ 327025 w 1328"/>
              <a:gd name="T7" fmla="*/ 146050 h 956"/>
              <a:gd name="T8" fmla="*/ 228600 w 1328"/>
              <a:gd name="T9" fmla="*/ 314325 h 956"/>
              <a:gd name="T10" fmla="*/ 204788 w 1328"/>
              <a:gd name="T11" fmla="*/ 436563 h 956"/>
              <a:gd name="T12" fmla="*/ 136525 w 1328"/>
              <a:gd name="T13" fmla="*/ 512763 h 956"/>
              <a:gd name="T14" fmla="*/ 30163 w 1328"/>
              <a:gd name="T15" fmla="*/ 649288 h 956"/>
              <a:gd name="T16" fmla="*/ 0 w 1328"/>
              <a:gd name="T17" fmla="*/ 755650 h 956"/>
              <a:gd name="T18" fmla="*/ 52388 w 1328"/>
              <a:gd name="T19" fmla="*/ 931863 h 956"/>
              <a:gd name="T20" fmla="*/ 136525 w 1328"/>
              <a:gd name="T21" fmla="*/ 1000125 h 956"/>
              <a:gd name="T22" fmla="*/ 174625 w 1328"/>
              <a:gd name="T23" fmla="*/ 1054100 h 956"/>
              <a:gd name="T24" fmla="*/ 373063 w 1328"/>
              <a:gd name="T25" fmla="*/ 1174750 h 956"/>
              <a:gd name="T26" fmla="*/ 593725 w 1328"/>
              <a:gd name="T27" fmla="*/ 1250950 h 956"/>
              <a:gd name="T28" fmla="*/ 685800 w 1328"/>
              <a:gd name="T29" fmla="*/ 1282700 h 956"/>
              <a:gd name="T30" fmla="*/ 738188 w 1328"/>
              <a:gd name="T31" fmla="*/ 1296988 h 956"/>
              <a:gd name="T32" fmla="*/ 884238 w 1328"/>
              <a:gd name="T33" fmla="*/ 1358900 h 956"/>
              <a:gd name="T34" fmla="*/ 952500 w 1328"/>
              <a:gd name="T35" fmla="*/ 1381125 h 956"/>
              <a:gd name="T36" fmla="*/ 1104900 w 1328"/>
              <a:gd name="T37" fmla="*/ 1411288 h 956"/>
              <a:gd name="T38" fmla="*/ 1249363 w 1328"/>
              <a:gd name="T39" fmla="*/ 1449388 h 956"/>
              <a:gd name="T40" fmla="*/ 1341438 w 1328"/>
              <a:gd name="T41" fmla="*/ 1487488 h 956"/>
              <a:gd name="T42" fmla="*/ 1409700 w 1328"/>
              <a:gd name="T43" fmla="*/ 1517650 h 956"/>
              <a:gd name="T44" fmla="*/ 1652588 w 1328"/>
              <a:gd name="T45" fmla="*/ 1487488 h 956"/>
              <a:gd name="T46" fmla="*/ 1766888 w 1328"/>
              <a:gd name="T47" fmla="*/ 1435100 h 956"/>
              <a:gd name="T48" fmla="*/ 1881188 w 1328"/>
              <a:gd name="T49" fmla="*/ 1358900 h 956"/>
              <a:gd name="T50" fmla="*/ 1973263 w 1328"/>
              <a:gd name="T51" fmla="*/ 1212850 h 956"/>
              <a:gd name="T52" fmla="*/ 2027238 w 1328"/>
              <a:gd name="T53" fmla="*/ 1114425 h 956"/>
              <a:gd name="T54" fmla="*/ 2049463 w 1328"/>
              <a:gd name="T55" fmla="*/ 1054100 h 956"/>
              <a:gd name="T56" fmla="*/ 2079625 w 1328"/>
              <a:gd name="T57" fmla="*/ 939800 h 956"/>
              <a:gd name="T58" fmla="*/ 1927225 w 1328"/>
              <a:gd name="T59" fmla="*/ 412750 h 956"/>
              <a:gd name="T60" fmla="*/ 1812925 w 1328"/>
              <a:gd name="T61" fmla="*/ 314325 h 956"/>
              <a:gd name="T62" fmla="*/ 1736725 w 1328"/>
              <a:gd name="T63" fmla="*/ 238125 h 956"/>
              <a:gd name="T64" fmla="*/ 1638300 w 1328"/>
              <a:gd name="T65" fmla="*/ 161925 h 956"/>
              <a:gd name="T66" fmla="*/ 1401763 w 1328"/>
              <a:gd name="T67" fmla="*/ 63500 h 956"/>
              <a:gd name="T68" fmla="*/ 1096963 w 1328"/>
              <a:gd name="T69" fmla="*/ 39688 h 956"/>
              <a:gd name="T70" fmla="*/ 715963 w 1328"/>
              <a:gd name="T71" fmla="*/ 25400 h 9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942" name="Freeform 6">
            <a:extLst>
              <a:ext uri="{FF2B5EF4-FFF2-40B4-BE49-F238E27FC236}">
                <a16:creationId xmlns:a16="http://schemas.microsoft.com/office/drawing/2014/main" id="{E02C7674-E2A2-455C-8B52-CDDE8E10053B}"/>
              </a:ext>
            </a:extLst>
          </p:cNvPr>
          <p:cNvSpPr>
            <a:spLocks/>
          </p:cNvSpPr>
          <p:nvPr/>
        </p:nvSpPr>
        <p:spPr bwMode="auto">
          <a:xfrm>
            <a:off x="6099175" y="1504950"/>
            <a:ext cx="755650" cy="682625"/>
          </a:xfrm>
          <a:custGeom>
            <a:avLst/>
            <a:gdLst>
              <a:gd name="T0" fmla="*/ 190500 w 476"/>
              <a:gd name="T1" fmla="*/ 42863 h 430"/>
              <a:gd name="T2" fmla="*/ 98425 w 476"/>
              <a:gd name="T3" fmla="*/ 119063 h 430"/>
              <a:gd name="T4" fmla="*/ 22225 w 476"/>
              <a:gd name="T5" fmla="*/ 233363 h 430"/>
              <a:gd name="T6" fmla="*/ 0 w 476"/>
              <a:gd name="T7" fmla="*/ 323850 h 430"/>
              <a:gd name="T8" fmla="*/ 7938 w 476"/>
              <a:gd name="T9" fmla="*/ 423863 h 430"/>
              <a:gd name="T10" fmla="*/ 46038 w 476"/>
              <a:gd name="T11" fmla="*/ 500063 h 430"/>
              <a:gd name="T12" fmla="*/ 198438 w 476"/>
              <a:gd name="T13" fmla="*/ 682625 h 430"/>
              <a:gd name="T14" fmla="*/ 282575 w 476"/>
              <a:gd name="T15" fmla="*/ 666750 h 430"/>
              <a:gd name="T16" fmla="*/ 373063 w 476"/>
              <a:gd name="T17" fmla="*/ 598488 h 430"/>
              <a:gd name="T18" fmla="*/ 427038 w 476"/>
              <a:gd name="T19" fmla="*/ 538163 h 430"/>
              <a:gd name="T20" fmla="*/ 495300 w 476"/>
              <a:gd name="T21" fmla="*/ 423863 h 430"/>
              <a:gd name="T22" fmla="*/ 693738 w 476"/>
              <a:gd name="T23" fmla="*/ 355600 h 430"/>
              <a:gd name="T24" fmla="*/ 754063 w 476"/>
              <a:gd name="T25" fmla="*/ 279400 h 430"/>
              <a:gd name="T26" fmla="*/ 746125 w 476"/>
              <a:gd name="T27" fmla="*/ 195263 h 430"/>
              <a:gd name="T28" fmla="*/ 723900 w 476"/>
              <a:gd name="T29" fmla="*/ 187325 h 430"/>
              <a:gd name="T30" fmla="*/ 617538 w 476"/>
              <a:gd name="T31" fmla="*/ 111125 h 430"/>
              <a:gd name="T32" fmla="*/ 434975 w 476"/>
              <a:gd name="T33" fmla="*/ 34925 h 430"/>
              <a:gd name="T34" fmla="*/ 288925 w 476"/>
              <a:gd name="T35" fmla="*/ 19050 h 430"/>
              <a:gd name="T36" fmla="*/ 190500 w 476"/>
              <a:gd name="T37" fmla="*/ 57150 h 430"/>
              <a:gd name="T38" fmla="*/ 190500 w 476"/>
              <a:gd name="T39" fmla="*/ 42863 h 4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9B35885A-34A2-4FF5-9A8E-E698F6026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1636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D115BE3E-4ADE-42CF-8823-06F239CFF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987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</a:t>
            </a:r>
          </a:p>
        </p:txBody>
      </p:sp>
      <p:sp>
        <p:nvSpPr>
          <p:cNvPr id="39945" name="Oval 9">
            <a:extLst>
              <a:ext uri="{FF2B5EF4-FFF2-40B4-BE49-F238E27FC236}">
                <a16:creationId xmlns:a16="http://schemas.microsoft.com/office/drawing/2014/main" id="{680C4B9C-EEF7-462B-BB08-31BC7CFEA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101" y="1766009"/>
            <a:ext cx="1113253" cy="1057089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Complete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C0C2145-4113-4B7D-BB09-25A2864C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0" y="1333500"/>
            <a:ext cx="65151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EF4E646-A08E-473E-A0DC-7A0CF5860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Become Famous!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ABB08E87-3FEB-4FBC-A3B2-8C7FAE8E3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588" y="1194317"/>
            <a:ext cx="8602824" cy="51318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To get famous in a hurry, for any NP-Complete problem: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Raise the lower bound </a:t>
            </a:r>
            <a:br>
              <a:rPr lang="en-US" altLang="en-US" sz="2800" dirty="0">
                <a:solidFill>
                  <a:schemeClr val="tx1"/>
                </a:solidFill>
                <a:latin typeface="Palatino Linotype (Body)"/>
              </a:rPr>
            </a:br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(via a stronger proof)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Lower the upper bound </a:t>
            </a:r>
            <a:br>
              <a:rPr lang="en-US" altLang="en-US" sz="2800" dirty="0">
                <a:solidFill>
                  <a:schemeClr val="tx1"/>
                </a:solidFill>
                <a:latin typeface="Palatino Linotype (Body)"/>
              </a:rPr>
            </a:br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(via a better algorithm)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They</a:t>
            </a:r>
            <a:r>
              <a:rPr lang="en-US" altLang="en-US" sz="2800" dirty="0">
                <a:solidFill>
                  <a:schemeClr val="tx1"/>
                </a:solidFill>
                <a:latin typeface="Palatino Linotype (Body)"/>
                <a:ea typeface="HGS明朝E" panose="020B0400000000000000" pitchFamily="18" charset="-128"/>
              </a:rPr>
              <a:t>’</a:t>
            </a:r>
            <a:r>
              <a:rPr lang="en-US" altLang="ja-JP" sz="2800" dirty="0">
                <a:solidFill>
                  <a:schemeClr val="tx1"/>
                </a:solidFill>
                <a:latin typeface="Palatino Linotype (Body)"/>
              </a:rPr>
              <a:t>ll be naming buildings after you before you are dead!</a:t>
            </a:r>
            <a:endParaRPr lang="en-US" altLang="en-US" sz="2800" dirty="0">
              <a:solidFill>
                <a:schemeClr val="tx1"/>
              </a:solidFill>
              <a:latin typeface="Palatino Linotype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38826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E7FBE6AB-BE31-47CE-8715-938716A62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Implications of Reduction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7B57C7C-06B4-436F-A849-EF57DAB75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3035300"/>
            <a:ext cx="8229600" cy="1696497"/>
          </a:xfrm>
        </p:spPr>
        <p:txBody>
          <a:bodyPr/>
          <a:lstStyle/>
          <a:p>
            <a:pPr marL="914400" lvl="1" indent="-457200" eaLnBrk="1" hangingPunct="1">
              <a:buFontTx/>
              <a:buNone/>
            </a:pPr>
            <a:r>
              <a:rPr lang="en-US" altLang="en-US" dirty="0"/>
              <a:t>	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dirty="0"/>
              <a:t>     - If A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B and B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P, then A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P</a:t>
            </a:r>
          </a:p>
          <a:p>
            <a:pPr marL="914400" lvl="1" indent="-457200" eaLnBrk="1" hangingPunct="1">
              <a:lnSpc>
                <a:spcPct val="160000"/>
              </a:lnSpc>
              <a:buFontTx/>
              <a:buNone/>
            </a:pPr>
            <a:r>
              <a:rPr lang="en-US" altLang="en-US" dirty="0"/>
              <a:t>     - if A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B and A </a:t>
            </a:r>
            <a:r>
              <a:rPr lang="en-US" altLang="en-US" dirty="0">
                <a:sym typeface="Symbol" panose="05050102010706020507" pitchFamily="18" charset="2"/>
              </a:rPr>
              <a:t></a:t>
            </a:r>
            <a:r>
              <a:rPr lang="en-US" altLang="en-US" dirty="0"/>
              <a:t> P, then B </a:t>
            </a:r>
            <a:r>
              <a:rPr lang="en-US" altLang="en-US" dirty="0">
                <a:sym typeface="Symbol" panose="05050102010706020507" pitchFamily="18" charset="2"/>
              </a:rPr>
              <a:t></a:t>
            </a:r>
            <a:r>
              <a:rPr lang="en-US" altLang="en-US" dirty="0"/>
              <a:t> P</a:t>
            </a:r>
          </a:p>
          <a:p>
            <a:pPr marL="914400" lvl="1" indent="-457200" eaLnBrk="1" hangingPunct="1">
              <a:lnSpc>
                <a:spcPct val="160000"/>
              </a:lnSpc>
              <a:buFontTx/>
              <a:buNone/>
            </a:pPr>
            <a:r>
              <a:rPr lang="en-US" altLang="en-US" dirty="0"/>
              <a:t>   </a:t>
            </a:r>
          </a:p>
        </p:txBody>
      </p:sp>
      <p:grpSp>
        <p:nvGrpSpPr>
          <p:cNvPr id="41989" name="Group 4">
            <a:extLst>
              <a:ext uri="{FF2B5EF4-FFF2-40B4-BE49-F238E27FC236}">
                <a16:creationId xmlns:a16="http://schemas.microsoft.com/office/drawing/2014/main" id="{31A17760-5CB8-496E-BF2F-7529F66637AC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1420813"/>
            <a:ext cx="8115300" cy="1587500"/>
            <a:chOff x="304" y="895"/>
            <a:chExt cx="5112" cy="1000"/>
          </a:xfrm>
        </p:grpSpPr>
        <p:sp>
          <p:nvSpPr>
            <p:cNvPr id="41990" name="Rectangle 5">
              <a:extLst>
                <a:ext uri="{FF2B5EF4-FFF2-40B4-BE49-F238E27FC236}">
                  <a16:creationId xmlns:a16="http://schemas.microsoft.com/office/drawing/2014/main" id="{616E244A-267F-43BA-8BE3-7E6D06AA2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991" name="Rectangle 6">
              <a:extLst>
                <a:ext uri="{FF2B5EF4-FFF2-40B4-BE49-F238E27FC236}">
                  <a16:creationId xmlns:a16="http://schemas.microsoft.com/office/drawing/2014/main" id="{812039C5-6917-416D-83A3-663061A08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41992" name="Rectangle 7">
              <a:extLst>
                <a:ext uri="{FF2B5EF4-FFF2-40B4-BE49-F238E27FC236}">
                  <a16:creationId xmlns:a16="http://schemas.microsoft.com/office/drawing/2014/main" id="{682D6C45-103E-40E8-884A-BD57D6313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Problem B</a:t>
              </a:r>
            </a:p>
          </p:txBody>
        </p:sp>
        <p:sp>
          <p:nvSpPr>
            <p:cNvPr id="41993" name="Line 8">
              <a:extLst>
                <a:ext uri="{FF2B5EF4-FFF2-40B4-BE49-F238E27FC236}">
                  <a16:creationId xmlns:a16="http://schemas.microsoft.com/office/drawing/2014/main" id="{604E77C0-9537-4DC7-8385-B5EC1A1F1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994" name="Text Box 9">
              <a:extLst>
                <a:ext uri="{FF2B5EF4-FFF2-40B4-BE49-F238E27FC236}">
                  <a16:creationId xmlns:a16="http://schemas.microsoft.com/office/drawing/2014/main" id="{E7632EA4-D048-4052-9ABF-025B94CF3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41995" name="Text Box 10">
              <a:extLst>
                <a:ext uri="{FF2B5EF4-FFF2-40B4-BE49-F238E27FC236}">
                  <a16:creationId xmlns:a16="http://schemas.microsoft.com/office/drawing/2014/main" id="{3D3901DD-EA0D-4890-886D-5CD926E16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41996" name="Line 11">
              <a:extLst>
                <a:ext uri="{FF2B5EF4-FFF2-40B4-BE49-F238E27FC236}">
                  <a16:creationId xmlns:a16="http://schemas.microsoft.com/office/drawing/2014/main" id="{E657727C-83C4-4A7C-9C23-4A6AAE495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997" name="Line 12">
              <a:extLst>
                <a:ext uri="{FF2B5EF4-FFF2-40B4-BE49-F238E27FC236}">
                  <a16:creationId xmlns:a16="http://schemas.microsoft.com/office/drawing/2014/main" id="{2A715C9B-7E57-4394-B5B5-EA521B281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998" name="Line 13">
              <a:extLst>
                <a:ext uri="{FF2B5EF4-FFF2-40B4-BE49-F238E27FC236}">
                  <a16:creationId xmlns:a16="http://schemas.microsoft.com/office/drawing/2014/main" id="{620E1468-23C6-4B88-B59D-17BCE9B7A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999" name="Line 14">
              <a:extLst>
                <a:ext uri="{FF2B5EF4-FFF2-40B4-BE49-F238E27FC236}">
                  <a16:creationId xmlns:a16="http://schemas.microsoft.com/office/drawing/2014/main" id="{D073B632-024B-4763-8F21-2C9531718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2000" name="Line 15">
              <a:extLst>
                <a:ext uri="{FF2B5EF4-FFF2-40B4-BE49-F238E27FC236}">
                  <a16:creationId xmlns:a16="http://schemas.microsoft.com/office/drawing/2014/main" id="{850294E2-0E3E-4196-9F3A-096EB1F63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2001" name="Text Box 16">
              <a:extLst>
                <a:ext uri="{FF2B5EF4-FFF2-40B4-BE49-F238E27FC236}">
                  <a16:creationId xmlns:a16="http://schemas.microsoft.com/office/drawing/2014/main" id="{CA2A9A84-989E-4B64-AE2A-2703ACBD0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42002" name="Text Box 17">
              <a:extLst>
                <a:ext uri="{FF2B5EF4-FFF2-40B4-BE49-F238E27FC236}">
                  <a16:creationId xmlns:a16="http://schemas.microsoft.com/office/drawing/2014/main" id="{6B0ABC2F-C673-4D06-8F94-CF140C614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42003" name="Text Box 18">
              <a:extLst>
                <a:ext uri="{FF2B5EF4-FFF2-40B4-BE49-F238E27FC236}">
                  <a16:creationId xmlns:a16="http://schemas.microsoft.com/office/drawing/2014/main" id="{870D14E0-1BE5-4BDD-BB1F-C2EA63484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42004" name="Text Box 19">
              <a:extLst>
                <a:ext uri="{FF2B5EF4-FFF2-40B4-BE49-F238E27FC236}">
                  <a16:creationId xmlns:a16="http://schemas.microsoft.com/office/drawing/2014/main" id="{A2EB8BBB-EA53-4AED-BA66-A219F44F1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42005" name="Text Box 20">
              <a:extLst>
                <a:ext uri="{FF2B5EF4-FFF2-40B4-BE49-F238E27FC236}">
                  <a16:creationId xmlns:a16="http://schemas.microsoft.com/office/drawing/2014/main" id="{CCFCF94B-301D-4221-A59D-C09A93B58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1664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Problem A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2773C954-EFC4-483C-B6C5-66607CAD7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Proving Polynomial Time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1F11A46-F9E8-488F-BA56-7BEE98B3F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3508376"/>
            <a:ext cx="8496300" cy="3065463"/>
          </a:xfrm>
        </p:spPr>
        <p:txBody>
          <a:bodyPr/>
          <a:lstStyle/>
          <a:p>
            <a:pPr marL="914400" lvl="1" indent="-457200"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en-US" dirty="0"/>
              <a:t>Use a </a:t>
            </a:r>
            <a:r>
              <a:rPr lang="en-US" altLang="en-US" b="1" dirty="0"/>
              <a:t>polynomial time</a:t>
            </a:r>
            <a:r>
              <a:rPr lang="en-US" altLang="en-US" dirty="0"/>
              <a:t> reduction algorithm to 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None/>
            </a:pPr>
            <a:r>
              <a:rPr lang="en-US" altLang="en-US" dirty="0"/>
              <a:t>      transform A into B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AutoNum type="arabicPeriod" startAt="2"/>
            </a:pPr>
            <a:r>
              <a:rPr lang="en-US" altLang="en-US" dirty="0"/>
              <a:t>Run a known </a:t>
            </a:r>
            <a:r>
              <a:rPr lang="en-US" altLang="en-US" b="1" dirty="0"/>
              <a:t>polynomial time</a:t>
            </a:r>
            <a:r>
              <a:rPr lang="en-US" altLang="en-US" dirty="0"/>
              <a:t> algorithm for B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AutoNum type="arabicPeriod" startAt="2"/>
            </a:pPr>
            <a:r>
              <a:rPr lang="en-US" altLang="en-US" dirty="0"/>
              <a:t>Use the answer for B as the answer for A</a:t>
            </a:r>
          </a:p>
        </p:txBody>
      </p:sp>
      <p:grpSp>
        <p:nvGrpSpPr>
          <p:cNvPr id="44037" name="Group 4">
            <a:extLst>
              <a:ext uri="{FF2B5EF4-FFF2-40B4-BE49-F238E27FC236}">
                <a16:creationId xmlns:a16="http://schemas.microsoft.com/office/drawing/2014/main" id="{AC0C5CBA-531B-4CFF-ADDA-4A27EFAC5F7E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1530350"/>
            <a:ext cx="8115300" cy="1571625"/>
            <a:chOff x="304" y="964"/>
            <a:chExt cx="5112" cy="990"/>
          </a:xfrm>
        </p:grpSpPr>
        <p:sp>
          <p:nvSpPr>
            <p:cNvPr id="44038" name="Rectangle 5">
              <a:extLst>
                <a:ext uri="{FF2B5EF4-FFF2-40B4-BE49-F238E27FC236}">
                  <a16:creationId xmlns:a16="http://schemas.microsoft.com/office/drawing/2014/main" id="{2A0577F4-409A-42C8-A74E-262AE4013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96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Polynomial time algorithm to decide A</a:t>
              </a:r>
            </a:p>
          </p:txBody>
        </p:sp>
        <p:sp>
          <p:nvSpPr>
            <p:cNvPr id="44039" name="Rectangle 6">
              <a:extLst>
                <a:ext uri="{FF2B5EF4-FFF2-40B4-BE49-F238E27FC236}">
                  <a16:creationId xmlns:a16="http://schemas.microsoft.com/office/drawing/2014/main" id="{6F7BD4DB-A931-404C-9D44-A15B65B9D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097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44040" name="Rectangle 7">
              <a:extLst>
                <a:ext uri="{FF2B5EF4-FFF2-40B4-BE49-F238E27FC236}">
                  <a16:creationId xmlns:a16="http://schemas.microsoft.com/office/drawing/2014/main" id="{15D0EE3C-83AE-4807-A8B5-1F17C581B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097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Polynomial time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algorithm to decide B</a:t>
              </a:r>
            </a:p>
          </p:txBody>
        </p:sp>
        <p:sp>
          <p:nvSpPr>
            <p:cNvPr id="44041" name="Line 8">
              <a:extLst>
                <a:ext uri="{FF2B5EF4-FFF2-40B4-BE49-F238E27FC236}">
                  <a16:creationId xmlns:a16="http://schemas.microsoft.com/office/drawing/2014/main" id="{EC0D06B2-EEF0-47D7-9551-1B013D181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" y="1378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042" name="Text Box 9">
              <a:extLst>
                <a:ext uri="{FF2B5EF4-FFF2-40B4-BE49-F238E27FC236}">
                  <a16:creationId xmlns:a16="http://schemas.microsoft.com/office/drawing/2014/main" id="{93D4F281-8B20-4C98-81DB-3F317209F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1069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44043" name="Text Box 10">
              <a:extLst>
                <a:ext uri="{FF2B5EF4-FFF2-40B4-BE49-F238E27FC236}">
                  <a16:creationId xmlns:a16="http://schemas.microsoft.com/office/drawing/2014/main" id="{8C79BF46-1AAD-41B9-8CD0-DCB6FBDEC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106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44044" name="Line 11">
              <a:extLst>
                <a:ext uri="{FF2B5EF4-FFF2-40B4-BE49-F238E27FC236}">
                  <a16:creationId xmlns:a16="http://schemas.microsoft.com/office/drawing/2014/main" id="{10D02EC6-B671-455B-8897-A2ECBAEB5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378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045" name="Line 12">
              <a:extLst>
                <a:ext uri="{FF2B5EF4-FFF2-40B4-BE49-F238E27FC236}">
                  <a16:creationId xmlns:a16="http://schemas.microsoft.com/office/drawing/2014/main" id="{732E085F-5876-4336-B6A6-13EF7A18CB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181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046" name="Line 13">
              <a:extLst>
                <a:ext uri="{FF2B5EF4-FFF2-40B4-BE49-F238E27FC236}">
                  <a16:creationId xmlns:a16="http://schemas.microsoft.com/office/drawing/2014/main" id="{73141189-4465-4F1C-874F-CCC88BF2F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1392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047" name="Line 14">
              <a:extLst>
                <a:ext uri="{FF2B5EF4-FFF2-40B4-BE49-F238E27FC236}">
                  <a16:creationId xmlns:a16="http://schemas.microsoft.com/office/drawing/2014/main" id="{D0449E07-CEDB-4AD6-A82A-368729BBB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1186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048" name="Line 15">
              <a:extLst>
                <a:ext uri="{FF2B5EF4-FFF2-40B4-BE49-F238E27FC236}">
                  <a16:creationId xmlns:a16="http://schemas.microsoft.com/office/drawing/2014/main" id="{66103366-8179-476A-AFC5-141D93F39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9" y="1580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049" name="Text Box 16">
              <a:extLst>
                <a:ext uri="{FF2B5EF4-FFF2-40B4-BE49-F238E27FC236}">
                  <a16:creationId xmlns:a16="http://schemas.microsoft.com/office/drawing/2014/main" id="{5026E133-A11B-46B5-BFDB-96FBCB797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1060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44050" name="Text Box 17">
              <a:extLst>
                <a:ext uri="{FF2B5EF4-FFF2-40B4-BE49-F238E27FC236}">
                  <a16:creationId xmlns:a16="http://schemas.microsoft.com/office/drawing/2014/main" id="{622060B2-0C29-4478-B72B-93EB396A6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45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44051" name="Text Box 18">
              <a:extLst>
                <a:ext uri="{FF2B5EF4-FFF2-40B4-BE49-F238E27FC236}">
                  <a16:creationId xmlns:a16="http://schemas.microsoft.com/office/drawing/2014/main" id="{7655601B-7F4C-44DE-8B24-22530F607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" y="964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44052" name="Text Box 19">
              <a:extLst>
                <a:ext uri="{FF2B5EF4-FFF2-40B4-BE49-F238E27FC236}">
                  <a16:creationId xmlns:a16="http://schemas.microsoft.com/office/drawing/2014/main" id="{3B34F853-A606-4EA4-ACFF-779C0887D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" y="136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no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>
            <a:extLst>
              <a:ext uri="{FF2B5EF4-FFF2-40B4-BE49-F238E27FC236}">
                <a16:creationId xmlns:a16="http://schemas.microsoft.com/office/drawing/2014/main" id="{39282945-E55A-491E-9DA9-772A52563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290" y="189723"/>
            <a:ext cx="8845420" cy="9144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Proving NP-Completeness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79D41758-97AB-457D-9D19-71B214160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9857" y="1208314"/>
            <a:ext cx="8336902" cy="5369767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Show that the problem is in NP. (i.e. Show that a certificate can be verified in polynomial time.)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Assume it is not NP complete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Show how to convert an existing NPC problem into the problem that we are trying to show is NP Complete (in polynomial time).</a:t>
            </a:r>
          </a:p>
          <a:p>
            <a:pPr eaLnBrk="1" hangingPunct="1"/>
            <a:endParaRPr lang="en-US" altLang="en-US" sz="2800" dirty="0">
              <a:solidFill>
                <a:schemeClr val="tx1"/>
              </a:solidFill>
              <a:latin typeface="Palatino Linotype (Body)"/>
            </a:endParaRP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If we can do it, we</a:t>
            </a:r>
            <a:r>
              <a:rPr lang="en-US" altLang="en-US" sz="2800" dirty="0">
                <a:solidFill>
                  <a:schemeClr val="tx1"/>
                </a:solidFill>
                <a:latin typeface="Palatino Linotype (Body)"/>
                <a:ea typeface="HGS明朝E" panose="020B0400000000000000" pitchFamily="18" charset="-128"/>
              </a:rPr>
              <a:t>’</a:t>
            </a:r>
            <a:r>
              <a:rPr lang="en-US" altLang="ja-JP" sz="2800" dirty="0">
                <a:solidFill>
                  <a:schemeClr val="tx1"/>
                </a:solidFill>
                <a:latin typeface="Palatino Linotype (Body)"/>
              </a:rPr>
              <a:t>ve done the proof!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Why?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If we can turn an </a:t>
            </a:r>
            <a:r>
              <a:rPr lang="en-US" altLang="en-US" sz="2800" dirty="0" err="1">
                <a:solidFill>
                  <a:schemeClr val="tx1"/>
                </a:solidFill>
                <a:latin typeface="Palatino Linotype (Body)"/>
              </a:rPr>
              <a:t>exisiting</a:t>
            </a:r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 NP-complete problem into our problem in polynomial time...   </a:t>
            </a:r>
            <a:r>
              <a:rPr lang="en-US" altLang="en-US" sz="2800" dirty="0">
                <a:solidFill>
                  <a:schemeClr val="tx1"/>
                </a:solidFill>
                <a:latin typeface="Palatino Linotype (Body)"/>
                <a:sym typeface="Symbol" panose="05050102010706020507" pitchFamily="18" charset="2"/>
              </a:rPr>
              <a:t></a:t>
            </a:r>
          </a:p>
        </p:txBody>
      </p:sp>
    </p:spTree>
    <p:extLst>
      <p:ext uri="{BB962C8B-B14F-4D97-AF65-F5344CB8AC3E}">
        <p14:creationId xmlns:p14="http://schemas.microsoft.com/office/powerpoint/2010/main" val="256271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E1D4F5C8-4DEF-4C8F-8CAB-C32BC27A7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846" y="46745"/>
            <a:ext cx="8757139" cy="906462"/>
          </a:xfrm>
        </p:spPr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Proving NP-Completeness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06CAA76-A358-457F-BC2C-D8E850CAD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7" y="983614"/>
            <a:ext cx="8582147" cy="5667837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b="1" dirty="0">
                <a:solidFill>
                  <a:srgbClr val="DD011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Theorem</a:t>
            </a:r>
            <a:r>
              <a:rPr lang="en-US" altLang="en-US" dirty="0">
                <a:solidFill>
                  <a:srgbClr val="DD011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: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6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If A is NP-Complete and </a:t>
            </a:r>
            <a:r>
              <a:rPr lang="en-US" altLang="en-US" sz="26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 </a:t>
            </a:r>
            <a:r>
              <a:rPr lang="en-US" altLang="en-US" sz="26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600" baseline="-250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p</a:t>
            </a:r>
            <a:r>
              <a:rPr lang="en-US" altLang="en-US" sz="26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B   B is NP-Hard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6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In addition, if B  NP   B is NP-Complete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altLang="en-US" sz="800" b="1" dirty="0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Proof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: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Assume that B  P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		  Since 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 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p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B  A  P  contradiction!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		   B is NP-Hard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FD27E57F-4D99-4417-91D2-46CAF6A93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651767" cy="906462"/>
          </a:xfrm>
        </p:spPr>
        <p:txBody>
          <a:bodyPr/>
          <a:lstStyle/>
          <a:p>
            <a:pPr eaLnBrk="1" hangingPunct="1"/>
            <a:r>
              <a:rPr lang="en-US" alt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Proving NP-Completeness In Practice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2B0C522-A562-448B-BCF6-1604BE13C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/>
              <a:t>Prove that the problem B is in NP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/>
              <a:t>A randomly generated string can be checked in polynomial time to determine if it represents a solution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/>
              <a:t>Show that </a:t>
            </a:r>
            <a:r>
              <a:rPr lang="en-US" altLang="en-US" b="1"/>
              <a:t>one known </a:t>
            </a:r>
            <a:r>
              <a:rPr lang="en-US" altLang="en-US"/>
              <a:t>NP-Complete problem can be transformed to B in polynomial time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/>
              <a:t>No need to check that </a:t>
            </a:r>
            <a:r>
              <a:rPr lang="en-US" altLang="en-US" b="1"/>
              <a:t>all</a:t>
            </a:r>
            <a:r>
              <a:rPr lang="en-US" altLang="en-US"/>
              <a:t> </a:t>
            </a:r>
            <a:r>
              <a:rPr lang="en-US" altLang="en-US" u="sng"/>
              <a:t>NP-Complete</a:t>
            </a:r>
            <a:r>
              <a:rPr lang="en-US" altLang="en-US"/>
              <a:t> problems are reducible to B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80" y="177701"/>
            <a:ext cx="8224467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993" b="1" spc="17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</a:t>
            </a:r>
            <a:r>
              <a:rPr sz="3993" b="1" spc="-4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993" b="1" spc="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Caveats</a:t>
            </a:r>
            <a:endParaRPr sz="399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779" y="1115133"/>
            <a:ext cx="8351094" cy="1347535"/>
          </a:xfrm>
          <a:prstGeom prst="rect">
            <a:avLst/>
          </a:prstGeom>
        </p:spPr>
        <p:txBody>
          <a:bodyPr vert="horz" wrap="square" lIns="0" tIns="21323" rIns="0" bIns="0" rtlCol="0">
            <a:spAutoFit/>
          </a:bodyPr>
          <a:lstStyle/>
          <a:p>
            <a:pPr marL="34580" marR="27664" lvl="0" indent="0" algn="l" defTabSz="829909" rtl="0" eaLnBrk="1" fontAlgn="auto" latinLnBrk="0" hangingPunct="1">
              <a:lnSpc>
                <a:spcPct val="97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8" b="1" i="0" u="none" strike="noStrike" kern="1200" cap="none" spc="213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Parallelism: </a:t>
            </a:r>
            <a:r>
              <a:rPr kumimoji="0" sz="2178" b="0" i="0" u="none" strike="noStrike" kern="1200" cap="none" spc="9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Some </a:t>
            </a:r>
            <a:r>
              <a:rPr kumimoji="0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problems </a:t>
            </a:r>
            <a:r>
              <a:rPr kumimoji="0" sz="2178" b="0" i="0" u="none" strike="noStrike" kern="1200" cap="none" spc="77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can </a:t>
            </a:r>
            <a:r>
              <a:rPr kumimoji="0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be </a:t>
            </a:r>
            <a:r>
              <a:rPr kumimoji="0" sz="2178" b="0" i="0" u="none" strike="noStrike" kern="1200" cap="none" spc="36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solved </a:t>
            </a:r>
            <a:r>
              <a:rPr kumimoji="0" sz="2178" b="0" i="0" u="none" strike="noStrike" kern="1200" cap="none" spc="5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in time  O(log</a:t>
            </a:r>
            <a:r>
              <a:rPr kumimoji="0" sz="1906" b="0" i="1" u="none" strike="noStrike" kern="1200" cap="none" spc="81" normalizeH="0" baseline="31746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k </a:t>
            </a:r>
            <a:r>
              <a:rPr kumimoji="0" sz="2178" b="0" i="1" u="none" strike="noStrike" kern="1200" cap="none" spc="9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178" b="0" i="0" u="none" strike="noStrike" kern="1200" cap="none" spc="9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) </a:t>
            </a:r>
            <a:r>
              <a:rPr kumimoji="0" sz="2178" b="0" i="0" u="none" strike="noStrike" kern="1200" cap="none" spc="5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time </a:t>
            </a:r>
            <a:r>
              <a:rPr kumimoji="0" sz="2178" b="0" i="0" u="none" strike="noStrike" kern="1200" cap="none" spc="9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on </a:t>
            </a:r>
            <a:r>
              <a:rPr kumimoji="0" sz="2178" b="0" i="0" u="none" strike="noStrike" kern="1200" cap="none" spc="5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machines </a:t>
            </a:r>
            <a:r>
              <a:rPr kumimoji="0" sz="2178" b="0" i="0" u="none" strike="noStrike" kern="1200" cap="none" spc="86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with </a:t>
            </a:r>
            <a:r>
              <a:rPr kumimoji="0" sz="2178" b="0" i="0" u="none" strike="noStrike" kern="1200" cap="none" spc="9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 </a:t>
            </a:r>
            <a:r>
              <a:rPr kumimoji="0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polynomial</a:t>
            </a:r>
            <a:r>
              <a:rPr kumimoji="0" sz="2178" b="0" i="0" u="none" strike="noStrike" kern="1200" cap="none" spc="-15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178" b="0" i="0" u="none" strike="noStrike" kern="1200" cap="none" spc="59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number  </a:t>
            </a:r>
            <a:r>
              <a:rPr kumimoji="0" sz="2178" b="0" i="0" u="none" strike="noStrike" kern="1200" cap="none" spc="-1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of</a:t>
            </a:r>
            <a:r>
              <a:rPr kumimoji="0" sz="2178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178" b="0" i="0" u="none" strike="noStrike" kern="1200" cap="none" spc="36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processors.</a:t>
            </a:r>
            <a:endParaRPr kumimoji="0" lang="en-US" sz="2178" b="0" i="0" u="none" strike="noStrike" kern="1200" cap="none" spc="36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760750" marR="27664" lvl="1" indent="-311216" algn="l" defTabSz="829909" rtl="0" eaLnBrk="1" fontAlgn="auto" latinLnBrk="0" hangingPunct="1">
              <a:lnSpc>
                <a:spcPct val="97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178" b="0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Are </a:t>
            </a:r>
            <a:r>
              <a:rPr kumimoji="0" lang="en-CA" sz="2178" b="0" i="0" u="none" strike="noStrike" kern="1200" cap="none" spc="68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all </a:t>
            </a:r>
            <a:r>
              <a:rPr kumimoji="0" lang="en-CA" sz="2178" b="0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efficient </a:t>
            </a:r>
            <a:r>
              <a:rPr kumimoji="0" lang="en-CA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algorithms</a:t>
            </a:r>
            <a:r>
              <a:rPr kumimoji="0" lang="en-CA" sz="2178" b="0" i="0" u="none" strike="noStrike" kern="1200" cap="none" spc="-159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lang="en-CA" sz="2178" b="0" i="0" u="none" strike="noStrike" kern="1200" cap="none" spc="59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parallelizable?</a:t>
            </a:r>
            <a:endParaRPr kumimoji="0" lang="en-CA" sz="21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779" y="2744708"/>
            <a:ext cx="8224466" cy="1672624"/>
          </a:xfrm>
          <a:prstGeom prst="rect">
            <a:avLst/>
          </a:prstGeom>
        </p:spPr>
        <p:txBody>
          <a:bodyPr vert="horz" wrap="square" lIns="0" tIns="21323" rIns="0" bIns="0" rtlCol="0">
            <a:spAutoFit/>
          </a:bodyPr>
          <a:lstStyle/>
          <a:p>
            <a:pPr marL="11527" marR="4611" lvl="0" indent="0" algn="just" defTabSz="829909" rtl="0" eaLnBrk="1" fontAlgn="auto" latinLnBrk="0" hangingPunct="1">
              <a:lnSpc>
                <a:spcPct val="97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8" b="1" i="0" u="none" strike="noStrike" kern="1200" cap="none" spc="23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Randomization: </a:t>
            </a:r>
            <a:r>
              <a:rPr kumimoji="0" sz="2178" b="0" i="0" u="none" strike="noStrike" kern="1200" cap="none" spc="9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Some </a:t>
            </a:r>
            <a:r>
              <a:rPr kumimoji="0" sz="2178" b="0" i="0" u="none" strike="noStrike" kern="1200" cap="none" spc="5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algorithms </a:t>
            </a:r>
            <a:r>
              <a:rPr kumimoji="0" sz="2178" b="0" i="0" u="none" strike="noStrike" kern="1200" cap="none" spc="77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can </a:t>
            </a:r>
            <a:r>
              <a:rPr kumimoji="0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be </a:t>
            </a:r>
            <a:r>
              <a:rPr kumimoji="0" sz="2178" b="0" i="0" u="none" strike="noStrike" kern="1200" cap="none" spc="36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solved</a:t>
            </a:r>
            <a:r>
              <a:rPr kumimoji="0" sz="2178" b="0" i="0" u="none" strike="noStrike" kern="1200" cap="none" spc="-408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178" b="0" i="0" u="none" strike="noStrike" kern="1200" cap="none" spc="59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in  </a:t>
            </a:r>
            <a:r>
              <a:rPr kumimoji="0" sz="2178" b="0" i="1" u="none" strike="noStrike" kern="1200" cap="none" spc="86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expected </a:t>
            </a:r>
            <a:r>
              <a:rPr kumimoji="0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polynomial time, </a:t>
            </a:r>
            <a:r>
              <a:rPr kumimoji="0" sz="2178" b="0" i="0" u="none" strike="noStrike" kern="1200" cap="none" spc="59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or </a:t>
            </a:r>
            <a:r>
              <a:rPr kumimoji="0" sz="2178" b="0" i="0" u="none" strike="noStrike" kern="1200" cap="none" spc="77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have </a:t>
            </a:r>
            <a:r>
              <a:rPr kumimoji="0" sz="2178" b="0" i="0" u="none" strike="noStrike" kern="1200" cap="none" spc="-18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poly-time </a:t>
            </a:r>
            <a:r>
              <a:rPr kumimoji="0" sz="2178" b="0" i="0" u="none" strike="noStrike" kern="1200" cap="none" spc="10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Monte  </a:t>
            </a:r>
            <a:r>
              <a:rPr kumimoji="0" sz="2178" b="0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Carlo </a:t>
            </a:r>
            <a:r>
              <a:rPr kumimoji="0" sz="2178" b="0" i="0" u="none" strike="noStrike" kern="1200" cap="none" spc="5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algorithms </a:t>
            </a:r>
            <a:r>
              <a:rPr kumimoji="0" sz="2178" b="0" i="0" u="none" strike="noStrike" kern="1200" cap="none" spc="6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that </a:t>
            </a:r>
            <a:r>
              <a:rPr kumimoji="0" sz="2178" b="0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work </a:t>
            </a:r>
            <a:r>
              <a:rPr kumimoji="0" sz="2178" b="0" i="0" u="none" strike="noStrike" kern="1200" cap="none" spc="86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with </a:t>
            </a:r>
            <a:r>
              <a:rPr kumimoji="0" sz="2178" b="0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high</a:t>
            </a:r>
            <a:r>
              <a:rPr kumimoji="0" sz="2178" b="0" i="0" u="none" strike="noStrike" kern="1200" cap="none" spc="-313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178" b="0" i="0" u="none" strike="noStrike" kern="1200" cap="none" spc="23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probability.</a:t>
            </a:r>
            <a:endParaRPr kumimoji="0" lang="en-US" sz="2178" b="0" i="0" u="none" strike="noStrike" kern="1200" cap="none" spc="23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737697" marR="4611" lvl="1" indent="-311216" algn="just" defTabSz="829909" rtl="0" eaLnBrk="1" fontAlgn="auto" latinLnBrk="0" hangingPunct="1">
              <a:lnSpc>
                <a:spcPct val="97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78" b="0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Are </a:t>
            </a:r>
            <a:r>
              <a:rPr kumimoji="0" lang="en-US" sz="2178" b="0" i="0" u="none" strike="noStrike" kern="1200" cap="none" spc="27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randomized </a:t>
            </a:r>
            <a:r>
              <a:rPr kumimoji="0" lang="en-US" sz="2178" b="0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efficient algorithms efficient</a:t>
            </a:r>
            <a:r>
              <a:rPr kumimoji="0" lang="en-US" sz="2178" b="0" i="0" u="none" strike="noStrike" kern="1200" cap="none" spc="-213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lang="en-US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solutions?</a:t>
            </a:r>
            <a:endParaRPr kumimoji="0" sz="21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778" y="4714603"/>
            <a:ext cx="8224466" cy="1338893"/>
          </a:xfrm>
          <a:prstGeom prst="rect">
            <a:avLst/>
          </a:prstGeom>
        </p:spPr>
        <p:txBody>
          <a:bodyPr vert="horz" wrap="square" lIns="0" tIns="30544" rIns="0" bIns="0" rtlCol="0">
            <a:spAutoFit/>
          </a:bodyPr>
          <a:lstStyle/>
          <a:p>
            <a:pPr marL="11527" marR="4611" lvl="0" indent="0" algn="l" defTabSz="829909" rtl="0" eaLnBrk="1" fontAlgn="auto" latinLnBrk="0" hangingPunct="1">
              <a:lnSpc>
                <a:spcPts val="2532"/>
              </a:lnSpc>
              <a:spcBef>
                <a:spcPts val="2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8" b="1" i="0" u="none" strike="noStrike" kern="1200" cap="none" spc="29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Quantum </a:t>
            </a:r>
            <a:r>
              <a:rPr kumimoji="0" sz="2178" b="1" i="0" u="none" strike="noStrike" kern="1200" cap="none" spc="213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computation: </a:t>
            </a:r>
            <a:r>
              <a:rPr kumimoji="0" sz="2178" b="0" i="0" u="none" strike="noStrike" kern="1200" cap="none" spc="9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Some</a:t>
            </a:r>
            <a:r>
              <a:rPr kumimoji="0" sz="2178" b="0" i="0" u="none" strike="noStrike" kern="1200" cap="none" spc="-476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178" b="0" i="0" u="none" strike="noStrike" kern="1200" cap="none" spc="5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algorithms </a:t>
            </a:r>
            <a:r>
              <a:rPr kumimoji="0" sz="2178" b="0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can </a:t>
            </a:r>
            <a:r>
              <a:rPr kumimoji="0" sz="2178" b="0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be  </a:t>
            </a:r>
            <a:r>
              <a:rPr kumimoji="0" sz="2178" b="0" i="0" u="none" strike="noStrike" kern="1200" cap="none" spc="36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solved </a:t>
            </a:r>
            <a:r>
              <a:rPr kumimoji="0" sz="2178" b="0" i="0" u="none" strike="noStrike" kern="1200" cap="none" spc="59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in </a:t>
            </a:r>
            <a:r>
              <a:rPr kumimoji="0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polynomial </a:t>
            </a:r>
            <a:r>
              <a:rPr kumimoji="0" sz="2178" b="0" i="0" u="none" strike="noStrike" kern="1200" cap="none" spc="5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time </a:t>
            </a:r>
            <a:r>
              <a:rPr kumimoji="0" sz="2178" b="0" i="0" u="none" strike="noStrike" kern="1200" cap="none" spc="9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on </a:t>
            </a:r>
            <a:r>
              <a:rPr kumimoji="0" sz="2178" b="0" i="0" u="none" strike="noStrike" kern="1200" cap="none" spc="9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 </a:t>
            </a:r>
            <a:r>
              <a:rPr kumimoji="0" sz="2178" b="0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quantum</a:t>
            </a:r>
            <a:r>
              <a:rPr kumimoji="0" sz="2178" b="0" i="0" u="none" strike="noStrike" kern="1200" cap="none" spc="-30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178" b="0" i="0" u="none" strike="noStrike" kern="1200" cap="none" spc="23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computer.</a:t>
            </a:r>
            <a:endParaRPr kumimoji="0" lang="en-US" sz="2178" b="0" i="0" u="none" strike="noStrike" kern="1200" cap="none" spc="23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737697" marR="4611" lvl="1" indent="-311216" algn="l" defTabSz="829909" rtl="0" eaLnBrk="1" fontAlgn="auto" latinLnBrk="0" hangingPunct="1">
              <a:lnSpc>
                <a:spcPts val="2532"/>
              </a:lnSpc>
              <a:spcBef>
                <a:spcPts val="241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178" b="0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Are </a:t>
            </a:r>
            <a:r>
              <a:rPr kumimoji="0" lang="fr-FR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quantum </a:t>
            </a:r>
            <a:r>
              <a:rPr kumimoji="0" lang="fr-FR" sz="2178" b="0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efficient </a:t>
            </a:r>
            <a:r>
              <a:rPr kumimoji="0" lang="en-US" sz="2178" b="0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algorithms</a:t>
            </a:r>
            <a:r>
              <a:rPr kumimoji="0" lang="fr-FR" sz="2178" b="0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efficient</a:t>
            </a:r>
            <a:r>
              <a:rPr kumimoji="0" lang="fr-FR" sz="2178" b="0" i="0" u="none" strike="noStrike" kern="1200" cap="none" spc="-23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lang="fr-FR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solutions?</a:t>
            </a:r>
            <a:endParaRPr kumimoji="0" lang="fr-FR" sz="21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1337" y="6224886"/>
            <a:ext cx="7275818" cy="460853"/>
          </a:xfrm>
          <a:prstGeom prst="rect">
            <a:avLst/>
          </a:prstGeom>
        </p:spPr>
        <p:txBody>
          <a:bodyPr vert="horz" wrap="square" lIns="0" tIns="124481" rIns="0" bIns="0" rtlCol="0">
            <a:spAutoFit/>
          </a:bodyPr>
          <a:lstStyle/>
          <a:p>
            <a:pPr marL="0" marR="14984" lvl="0" indent="0" algn="ctr" defTabSz="829909" rtl="0" eaLnBrk="1" fontAlgn="auto" latinLnBrk="0" hangingPunct="1">
              <a:lnSpc>
                <a:spcPct val="100000"/>
              </a:lnSpc>
              <a:spcBef>
                <a:spcPts val="97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8" b="1" i="1" u="none" strike="noStrike" kern="1200" cap="none" spc="-9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These </a:t>
            </a:r>
            <a:r>
              <a:rPr kumimoji="0" sz="2178" b="1" i="1" u="none" strike="noStrike" kern="1200" cap="none" spc="-18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are </a:t>
            </a:r>
            <a:r>
              <a:rPr kumimoji="0" sz="2178" b="1" i="1" u="none" strike="noStrike" kern="1200" cap="none" spc="41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all </a:t>
            </a:r>
            <a:r>
              <a:rPr kumimoji="0" sz="2178" b="1" i="1" u="none" strike="noStrike" kern="1200" cap="none" spc="-23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open</a:t>
            </a:r>
            <a:r>
              <a:rPr kumimoji="0" sz="2178" b="1" i="1" u="none" strike="noStrike" kern="1200" cap="none" spc="9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178" b="1" i="1" u="none" strike="noStrike" kern="1200" cap="none" spc="0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problems!</a:t>
            </a:r>
            <a:endParaRPr kumimoji="0" sz="21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94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B044D9B4-943B-4A1F-BBD6-C726A7BB3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Revisit “Is P = NP?”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DA4A32C-CFFF-48DD-AA83-EA91B02C7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3325813"/>
            <a:ext cx="8229600" cy="296545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en-US" altLang="en-US" sz="3200" b="1" dirty="0">
                <a:solidFill>
                  <a:srgbClr val="DD011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Theorem</a:t>
            </a:r>
            <a:r>
              <a:rPr lang="en-US" altLang="en-US" sz="3200" dirty="0">
                <a:solidFill>
                  <a:srgbClr val="DD011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:</a:t>
            </a:r>
            <a:r>
              <a:rPr lang="en-US" altLang="en-US" sz="32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</a:p>
          <a:p>
            <a:pPr marL="0" indent="0" eaLnBrk="1" hangingPunct="1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If any NP-Complete problem can be solved in polynomial time 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 then P = NP.</a:t>
            </a:r>
          </a:p>
        </p:txBody>
      </p:sp>
      <p:sp>
        <p:nvSpPr>
          <p:cNvPr id="50181" name="Freeform 4">
            <a:extLst>
              <a:ext uri="{FF2B5EF4-FFF2-40B4-BE49-F238E27FC236}">
                <a16:creationId xmlns:a16="http://schemas.microsoft.com/office/drawing/2014/main" id="{73FB053A-AD08-4E6B-9EF2-E6458B4065CE}"/>
              </a:ext>
            </a:extLst>
          </p:cNvPr>
          <p:cNvSpPr>
            <a:spLocks/>
          </p:cNvSpPr>
          <p:nvPr/>
        </p:nvSpPr>
        <p:spPr bwMode="auto">
          <a:xfrm>
            <a:off x="3317875" y="1587500"/>
            <a:ext cx="2108200" cy="1517650"/>
          </a:xfrm>
          <a:custGeom>
            <a:avLst/>
            <a:gdLst>
              <a:gd name="T0" fmla="*/ 715963 w 1328"/>
              <a:gd name="T1" fmla="*/ 25400 h 956"/>
              <a:gd name="T2" fmla="*/ 547688 w 1328"/>
              <a:gd name="T3" fmla="*/ 47625 h 956"/>
              <a:gd name="T4" fmla="*/ 457200 w 1328"/>
              <a:gd name="T5" fmla="*/ 69850 h 956"/>
              <a:gd name="T6" fmla="*/ 327025 w 1328"/>
              <a:gd name="T7" fmla="*/ 146050 h 956"/>
              <a:gd name="T8" fmla="*/ 228600 w 1328"/>
              <a:gd name="T9" fmla="*/ 314325 h 956"/>
              <a:gd name="T10" fmla="*/ 204788 w 1328"/>
              <a:gd name="T11" fmla="*/ 436563 h 956"/>
              <a:gd name="T12" fmla="*/ 136525 w 1328"/>
              <a:gd name="T13" fmla="*/ 512763 h 956"/>
              <a:gd name="T14" fmla="*/ 30163 w 1328"/>
              <a:gd name="T15" fmla="*/ 649288 h 956"/>
              <a:gd name="T16" fmla="*/ 0 w 1328"/>
              <a:gd name="T17" fmla="*/ 755650 h 956"/>
              <a:gd name="T18" fmla="*/ 52388 w 1328"/>
              <a:gd name="T19" fmla="*/ 931863 h 956"/>
              <a:gd name="T20" fmla="*/ 136525 w 1328"/>
              <a:gd name="T21" fmla="*/ 1000125 h 956"/>
              <a:gd name="T22" fmla="*/ 174625 w 1328"/>
              <a:gd name="T23" fmla="*/ 1054100 h 956"/>
              <a:gd name="T24" fmla="*/ 373063 w 1328"/>
              <a:gd name="T25" fmla="*/ 1174750 h 956"/>
              <a:gd name="T26" fmla="*/ 593725 w 1328"/>
              <a:gd name="T27" fmla="*/ 1250950 h 956"/>
              <a:gd name="T28" fmla="*/ 685800 w 1328"/>
              <a:gd name="T29" fmla="*/ 1282700 h 956"/>
              <a:gd name="T30" fmla="*/ 738188 w 1328"/>
              <a:gd name="T31" fmla="*/ 1296988 h 956"/>
              <a:gd name="T32" fmla="*/ 884238 w 1328"/>
              <a:gd name="T33" fmla="*/ 1358900 h 956"/>
              <a:gd name="T34" fmla="*/ 952500 w 1328"/>
              <a:gd name="T35" fmla="*/ 1381125 h 956"/>
              <a:gd name="T36" fmla="*/ 1104900 w 1328"/>
              <a:gd name="T37" fmla="*/ 1411288 h 956"/>
              <a:gd name="T38" fmla="*/ 1249363 w 1328"/>
              <a:gd name="T39" fmla="*/ 1449388 h 956"/>
              <a:gd name="T40" fmla="*/ 1341438 w 1328"/>
              <a:gd name="T41" fmla="*/ 1487488 h 956"/>
              <a:gd name="T42" fmla="*/ 1409700 w 1328"/>
              <a:gd name="T43" fmla="*/ 1517650 h 956"/>
              <a:gd name="T44" fmla="*/ 1652588 w 1328"/>
              <a:gd name="T45" fmla="*/ 1487488 h 956"/>
              <a:gd name="T46" fmla="*/ 1766888 w 1328"/>
              <a:gd name="T47" fmla="*/ 1435100 h 956"/>
              <a:gd name="T48" fmla="*/ 1881188 w 1328"/>
              <a:gd name="T49" fmla="*/ 1358900 h 956"/>
              <a:gd name="T50" fmla="*/ 1973263 w 1328"/>
              <a:gd name="T51" fmla="*/ 1212850 h 956"/>
              <a:gd name="T52" fmla="*/ 2027238 w 1328"/>
              <a:gd name="T53" fmla="*/ 1114425 h 956"/>
              <a:gd name="T54" fmla="*/ 2049463 w 1328"/>
              <a:gd name="T55" fmla="*/ 1054100 h 956"/>
              <a:gd name="T56" fmla="*/ 2079625 w 1328"/>
              <a:gd name="T57" fmla="*/ 939800 h 956"/>
              <a:gd name="T58" fmla="*/ 1927225 w 1328"/>
              <a:gd name="T59" fmla="*/ 412750 h 956"/>
              <a:gd name="T60" fmla="*/ 1812925 w 1328"/>
              <a:gd name="T61" fmla="*/ 314325 h 956"/>
              <a:gd name="T62" fmla="*/ 1736725 w 1328"/>
              <a:gd name="T63" fmla="*/ 238125 h 956"/>
              <a:gd name="T64" fmla="*/ 1638300 w 1328"/>
              <a:gd name="T65" fmla="*/ 161925 h 956"/>
              <a:gd name="T66" fmla="*/ 1401763 w 1328"/>
              <a:gd name="T67" fmla="*/ 63500 h 956"/>
              <a:gd name="T68" fmla="*/ 1096963 w 1328"/>
              <a:gd name="T69" fmla="*/ 39688 h 956"/>
              <a:gd name="T70" fmla="*/ 715963 w 1328"/>
              <a:gd name="T71" fmla="*/ 25400 h 9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182" name="Freeform 5">
            <a:extLst>
              <a:ext uri="{FF2B5EF4-FFF2-40B4-BE49-F238E27FC236}">
                <a16:creationId xmlns:a16="http://schemas.microsoft.com/office/drawing/2014/main" id="{9AE3DDAF-13ED-44DA-B5CD-EAC6DC851C4F}"/>
              </a:ext>
            </a:extLst>
          </p:cNvPr>
          <p:cNvSpPr>
            <a:spLocks/>
          </p:cNvSpPr>
          <p:nvPr/>
        </p:nvSpPr>
        <p:spPr bwMode="auto">
          <a:xfrm>
            <a:off x="3632200" y="1727200"/>
            <a:ext cx="755650" cy="682625"/>
          </a:xfrm>
          <a:custGeom>
            <a:avLst/>
            <a:gdLst>
              <a:gd name="T0" fmla="*/ 190500 w 476"/>
              <a:gd name="T1" fmla="*/ 42863 h 430"/>
              <a:gd name="T2" fmla="*/ 98425 w 476"/>
              <a:gd name="T3" fmla="*/ 119063 h 430"/>
              <a:gd name="T4" fmla="*/ 22225 w 476"/>
              <a:gd name="T5" fmla="*/ 233363 h 430"/>
              <a:gd name="T6" fmla="*/ 0 w 476"/>
              <a:gd name="T7" fmla="*/ 323850 h 430"/>
              <a:gd name="T8" fmla="*/ 7938 w 476"/>
              <a:gd name="T9" fmla="*/ 423863 h 430"/>
              <a:gd name="T10" fmla="*/ 46038 w 476"/>
              <a:gd name="T11" fmla="*/ 500063 h 430"/>
              <a:gd name="T12" fmla="*/ 198438 w 476"/>
              <a:gd name="T13" fmla="*/ 682625 h 430"/>
              <a:gd name="T14" fmla="*/ 282575 w 476"/>
              <a:gd name="T15" fmla="*/ 666750 h 430"/>
              <a:gd name="T16" fmla="*/ 373063 w 476"/>
              <a:gd name="T17" fmla="*/ 598488 h 430"/>
              <a:gd name="T18" fmla="*/ 427038 w 476"/>
              <a:gd name="T19" fmla="*/ 538163 h 430"/>
              <a:gd name="T20" fmla="*/ 495300 w 476"/>
              <a:gd name="T21" fmla="*/ 423863 h 430"/>
              <a:gd name="T22" fmla="*/ 693738 w 476"/>
              <a:gd name="T23" fmla="*/ 355600 h 430"/>
              <a:gd name="T24" fmla="*/ 754063 w 476"/>
              <a:gd name="T25" fmla="*/ 279400 h 430"/>
              <a:gd name="T26" fmla="*/ 746125 w 476"/>
              <a:gd name="T27" fmla="*/ 195263 h 430"/>
              <a:gd name="T28" fmla="*/ 723900 w 476"/>
              <a:gd name="T29" fmla="*/ 187325 h 430"/>
              <a:gd name="T30" fmla="*/ 617538 w 476"/>
              <a:gd name="T31" fmla="*/ 111125 h 430"/>
              <a:gd name="T32" fmla="*/ 434975 w 476"/>
              <a:gd name="T33" fmla="*/ 34925 h 430"/>
              <a:gd name="T34" fmla="*/ 288925 w 476"/>
              <a:gd name="T35" fmla="*/ 19050 h 430"/>
              <a:gd name="T36" fmla="*/ 190500 w 476"/>
              <a:gd name="T37" fmla="*/ 57150 h 430"/>
              <a:gd name="T38" fmla="*/ 190500 w 476"/>
              <a:gd name="T39" fmla="*/ 42863 h 4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183" name="Text Box 6">
            <a:extLst>
              <a:ext uri="{FF2B5EF4-FFF2-40B4-BE49-F238E27FC236}">
                <a16:creationId xmlns:a16="http://schemas.microsoft.com/office/drawing/2014/main" id="{DE45B36F-12E6-479F-915D-37CC07744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18589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</a:p>
        </p:txBody>
      </p:sp>
      <p:sp>
        <p:nvSpPr>
          <p:cNvPr id="50184" name="Text Box 7">
            <a:extLst>
              <a:ext uri="{FF2B5EF4-FFF2-40B4-BE49-F238E27FC236}">
                <a16:creationId xmlns:a16="http://schemas.microsoft.com/office/drawing/2014/main" id="{20A32055-84B4-401D-92CA-19309B2F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5" y="25796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</a:t>
            </a:r>
          </a:p>
        </p:txBody>
      </p:sp>
      <p:sp>
        <p:nvSpPr>
          <p:cNvPr id="50185" name="Oval 8">
            <a:extLst>
              <a:ext uri="{FF2B5EF4-FFF2-40B4-BE49-F238E27FC236}">
                <a16:creationId xmlns:a16="http://schemas.microsoft.com/office/drawing/2014/main" id="{4FBF6F7A-4120-485E-B9E1-C94934944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266950"/>
            <a:ext cx="573087" cy="3730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186" name="Text Box 9">
            <a:extLst>
              <a:ext uri="{FF2B5EF4-FFF2-40B4-BE49-F238E27FC236}">
                <a16:creationId xmlns:a16="http://schemas.microsoft.com/office/drawing/2014/main" id="{B2DF81CD-A578-48AC-9278-D218C5814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8" y="1922463"/>
            <a:ext cx="150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NP-complete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3FA0B3AA-1742-4E58-B0B9-47B41801C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&amp; NP-Complete Problems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4B41C26-5508-4D9D-BD41-A8181DC01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/>
              <a:t>Shortest simple path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Given a graph G = (V, E) find a </a:t>
            </a:r>
            <a:r>
              <a:rPr lang="en-US" altLang="en-US" b="1" dirty="0"/>
              <a:t>shortest</a:t>
            </a:r>
            <a:r>
              <a:rPr lang="en-US" altLang="en-US" dirty="0"/>
              <a:t> path from a source to all other vertices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u="sng" dirty="0"/>
              <a:t>Polynomial solution:</a:t>
            </a:r>
            <a:r>
              <a:rPr lang="en-US" altLang="en-US" dirty="0"/>
              <a:t> O(VE)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/>
              <a:t>Longest simple path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Given a graph G = (V, E) find a </a:t>
            </a:r>
            <a:r>
              <a:rPr lang="en-US" altLang="en-US" b="1" dirty="0"/>
              <a:t>longest</a:t>
            </a:r>
            <a:r>
              <a:rPr lang="en-US" altLang="en-US" dirty="0"/>
              <a:t> path from a source to all other vertices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u="sng" dirty="0"/>
              <a:t>NP-Complete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9248D9F9-5818-4BFE-89DE-511CFEF92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&amp; NP-Complete Problems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5D184D8-701E-4192-B856-93C36FC15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7" y="1090151"/>
            <a:ext cx="8384789" cy="55237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b="1" dirty="0"/>
              <a:t>Euler Tour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G = (V, E) a connected, directed graph find a cycle that traverses </a:t>
            </a:r>
            <a:r>
              <a:rPr lang="en-US" altLang="en-US" u="sng" dirty="0"/>
              <a:t>each edge</a:t>
            </a:r>
            <a:r>
              <a:rPr lang="en-US" altLang="en-US" dirty="0"/>
              <a:t> of G exactly once (may visit a vertex multiple times) 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en-US" u="sng" dirty="0"/>
              <a:t>Polynomial solution O(E)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1" dirty="0"/>
              <a:t>Hamiltonian cycle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G = (V, E) a connected, directed graph find a cycle that visits </a:t>
            </a:r>
            <a:r>
              <a:rPr lang="en-US" altLang="en-US" u="sng" dirty="0"/>
              <a:t>each vertex</a:t>
            </a:r>
            <a:r>
              <a:rPr lang="en-US" altLang="en-US" dirty="0"/>
              <a:t> of G exactly once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en-US" u="sng" dirty="0"/>
              <a:t>NP-complete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469CC46C-CB09-4E68-82C9-6A97386A7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Satisfiability Problem (SAT)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E65CD1A-2FCA-4A53-8CCB-D3D251B80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34400" cy="5284016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</a:pPr>
            <a:r>
              <a:rPr lang="en-US" altLang="en-US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Satisfiability problem: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</a:t>
            </a:r>
            <a:b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</a:b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given a logical expression </a:t>
            </a:r>
            <a:r>
              <a:rPr lang="en-US" altLang="en-US" sz="24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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, find an assignment of values (F, T) to variables </a:t>
            </a:r>
            <a:r>
              <a:rPr lang="en-US" altLang="en-US" dirty="0">
                <a:latin typeface="Italic" panose="00000400000000000000" pitchFamily="2" charset="0"/>
                <a:ea typeface="DejaVu Serif" panose="02060603050605020204" pitchFamily="18" charset="0"/>
                <a:cs typeface="Italic" panose="00000400000000000000" pitchFamily="2" charset="0"/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that causes </a:t>
            </a:r>
            <a:r>
              <a:rPr lang="en-US" altLang="en-US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</a:t>
            </a:r>
            <a:r>
              <a:rPr lang="en-US" altLang="en-US" i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to evaluate to T</a:t>
            </a: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</a:pPr>
            <a:r>
              <a:rPr lang="en-US" altLang="en-US" i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8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 = </a:t>
            </a:r>
            <a:r>
              <a:rPr lang="en-US" altLang="en-US" sz="2800" b="1" dirty="0">
                <a:latin typeface="Italic" panose="00000400000000000000" pitchFamily="2" charset="0"/>
                <a:ea typeface="DejaVu Serif" panose="02060603050605020204" pitchFamily="18" charset="0"/>
                <a:cs typeface="Italic" panose="00000400000000000000" pitchFamily="2" charset="0"/>
                <a:sym typeface="Symbol" panose="05050102010706020507" pitchFamily="18" charset="2"/>
              </a:rPr>
              <a:t>x</a:t>
            </a:r>
            <a:r>
              <a:rPr lang="en-US" altLang="en-US" sz="2800" b="1" baseline="-250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  </a:t>
            </a:r>
            <a:r>
              <a:rPr lang="en-US" altLang="en-US" sz="2800" b="1" dirty="0">
                <a:latin typeface="Italic" panose="00000400000000000000" pitchFamily="2" charset="0"/>
                <a:ea typeface="DejaVu Serif" panose="02060603050605020204" pitchFamily="18" charset="0"/>
                <a:cs typeface="Italic" panose="00000400000000000000" pitchFamily="2" charset="0"/>
                <a:sym typeface="Symbol" panose="05050102010706020507" pitchFamily="18" charset="2"/>
              </a:rPr>
              <a:t>x</a:t>
            </a:r>
            <a:r>
              <a:rPr lang="en-US" altLang="en-US" sz="2800" b="1" baseline="-250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 </a:t>
            </a:r>
            <a:r>
              <a:rPr lang="en-US" altLang="en-US" sz="2800" b="1" dirty="0">
                <a:latin typeface="Italic" panose="00000400000000000000" pitchFamily="2" charset="0"/>
                <a:ea typeface="DejaVu Serif" panose="02060603050605020204" pitchFamily="18" charset="0"/>
                <a:cs typeface="Italic" panose="00000400000000000000" pitchFamily="2" charset="0"/>
                <a:sym typeface="Symbol" panose="05050102010706020507" pitchFamily="18" charset="2"/>
              </a:rPr>
              <a:t>x</a:t>
            </a:r>
            <a:r>
              <a:rPr lang="en-US" altLang="en-US" sz="2800" b="1" baseline="-250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3</a:t>
            </a:r>
            <a:r>
              <a:rPr lang="en-US" altLang="en-US" sz="28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  </a:t>
            </a:r>
            <a:r>
              <a:rPr lang="en-US" altLang="en-US" sz="2800" b="1" dirty="0">
                <a:latin typeface="Italic" panose="00000400000000000000" pitchFamily="2" charset="0"/>
                <a:ea typeface="DejaVu Serif" panose="02060603050605020204" pitchFamily="18" charset="0"/>
                <a:cs typeface="Italic" panose="00000400000000000000" pitchFamily="2" charset="0"/>
                <a:sym typeface="Symbol" panose="05050102010706020507" pitchFamily="18" charset="2"/>
              </a:rPr>
              <a:t>x</a:t>
            </a:r>
            <a:r>
              <a:rPr lang="en-US" altLang="en-US" sz="2800" b="1" baseline="-250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4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SAT was the first problem shown to be </a:t>
            </a:r>
            <a:br>
              <a:rPr lang="en-US" altLang="en-US" dirty="0">
                <a:solidFill>
                  <a:schemeClr val="tx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</a:br>
            <a:r>
              <a:rPr lang="en-US" altLang="en-US" dirty="0">
                <a:solidFill>
                  <a:schemeClr val="tx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NP-complete!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			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id="{B4522023-59F9-43B8-8077-E998BA8A8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CFN Satisfiability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5A95BFB-82C2-464F-A5FD-0F9CCE79A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6743" y="1054333"/>
            <a:ext cx="8534400" cy="3468018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</a:pPr>
            <a:r>
              <a:rPr lang="en-US" altLang="en-US" dirty="0"/>
              <a:t>CFN is a special case of SAT 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 is in “Conjunctive Normal Form” (CNF) 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“AND” of expressions (i.e., clauses)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Each clause contains only “OR”s of the variables and their complements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04EA80-28A8-4180-A23C-7CB0441CC0C1}"/>
              </a:ext>
            </a:extLst>
          </p:cNvPr>
          <p:cNvGrpSpPr/>
          <p:nvPr/>
        </p:nvGrpSpPr>
        <p:grpSpPr>
          <a:xfrm>
            <a:off x="472820" y="4682457"/>
            <a:ext cx="8198359" cy="2175543"/>
            <a:chOff x="651368" y="4181030"/>
            <a:chExt cx="8198359" cy="217554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C5FB83E-D305-4FC5-ACBA-29C893B85E11}"/>
                </a:ext>
              </a:extLst>
            </p:cNvPr>
            <p:cNvGrpSpPr/>
            <p:nvPr/>
          </p:nvGrpSpPr>
          <p:grpSpPr>
            <a:xfrm>
              <a:off x="3659156" y="4795266"/>
              <a:ext cx="3377534" cy="1561307"/>
              <a:chOff x="3659156" y="4795266"/>
              <a:chExt cx="3377534" cy="1561307"/>
            </a:xfrm>
          </p:grpSpPr>
          <p:sp>
            <p:nvSpPr>
              <p:cNvPr id="58373" name="Text Box 4">
                <a:extLst>
                  <a:ext uri="{FF2B5EF4-FFF2-40B4-BE49-F238E27FC236}">
                    <a16:creationId xmlns:a16="http://schemas.microsoft.com/office/drawing/2014/main" id="{D1347C3F-3F53-4BD0-9C30-0CF4E25BA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1119" y="5837461"/>
                <a:ext cx="1990702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clauses</a:t>
                </a:r>
              </a:p>
            </p:txBody>
          </p:sp>
          <p:sp>
            <p:nvSpPr>
              <p:cNvPr id="58374" name="Line 5">
                <a:extLst>
                  <a:ext uri="{FF2B5EF4-FFF2-40B4-BE49-F238E27FC236}">
                    <a16:creationId xmlns:a16="http://schemas.microsoft.com/office/drawing/2014/main" id="{F1A02FA4-C07D-4D4D-82BF-0B0A57729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59156" y="4851390"/>
                <a:ext cx="1163335" cy="938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8375" name="Line 6">
                <a:extLst>
                  <a:ext uri="{FF2B5EF4-FFF2-40B4-BE49-F238E27FC236}">
                    <a16:creationId xmlns:a16="http://schemas.microsoft.com/office/drawing/2014/main" id="{A7D8B2EF-357A-481B-B4E8-7360B5EE2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35478" y="4795266"/>
                <a:ext cx="17756" cy="938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8376" name="Line 7">
                <a:extLst>
                  <a:ext uri="{FF2B5EF4-FFF2-40B4-BE49-F238E27FC236}">
                    <a16:creationId xmlns:a16="http://schemas.microsoft.com/office/drawing/2014/main" id="{BFF1F718-0F28-4261-B093-34B4B7DEF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3355" y="4899247"/>
                <a:ext cx="1163335" cy="938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FF272D-FC5E-4361-9A3B-37F65C781655}"/>
                </a:ext>
              </a:extLst>
            </p:cNvPr>
            <p:cNvSpPr txBox="1"/>
            <p:nvPr/>
          </p:nvSpPr>
          <p:spPr>
            <a:xfrm>
              <a:off x="651368" y="4181030"/>
              <a:ext cx="819835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914400" marR="0" lvl="1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D0111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D0111"/>
                  </a:solidFill>
                  <a:effectLst/>
                  <a:uLnTx/>
                  <a:uFillTx/>
                  <a:latin typeface="DejaVu Serif" panose="02060603050605020204" pitchFamily="18" charset="0"/>
                  <a:ea typeface="DejaVu Serif" panose="02060603050605020204" pitchFamily="18" charset="0"/>
                  <a:cs typeface="DejaVu Serif" panose="02060603050605020204" pitchFamily="18" charset="0"/>
                  <a:sym typeface="Symbol" panose="05050102010706020507" pitchFamily="18" charset="2"/>
                </a:rPr>
                <a:t>E.g.: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DejaVu Serif" panose="02060603050605020204" pitchFamily="18" charset="0"/>
                  <a:ea typeface="DejaVu Serif" panose="02060603050605020204" pitchFamily="18" charset="0"/>
                  <a:cs typeface="DejaVu Serif" panose="020606030506050202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1" i="0" u="none" strike="noStrike" kern="1200" cap="none" spc="-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</a:t>
              </a:r>
              <a:r>
                <a:rPr kumimoji="0" lang="en-US" altLang="en-US" sz="2800" b="0" i="0" u="none" strike="noStrike" kern="1200" cap="none" spc="-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talic" panose="00000400000000000000" pitchFamily="2" charset="0"/>
                  <a:ea typeface="+mn-ea"/>
                  <a:cs typeface="Italic" panose="00000400000000000000" pitchFamily="2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0" lang="en-US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0" lang="en-US" altLang="en-US" sz="28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x</a:t>
              </a:r>
              <a:r>
                <a:rPr kumimoji="0" lang="en-US" altLang="en-US" sz="28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0" lang="en-US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0" lang="en-US" altLang="en-US" sz="28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x</a:t>
              </a:r>
              <a:r>
                <a:rPr kumimoji="0" lang="en-US" altLang="en-US" sz="28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0" lang="en-US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x</a:t>
              </a:r>
              <a:r>
                <a:rPr kumimoji="0" lang="en-US" altLang="en-US" sz="28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x</a:t>
              </a:r>
              <a:r>
                <a:rPr kumimoji="0" lang="en-US" altLang="en-US" sz="28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0" lang="en-US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  <a:p>
              <a:pPr marL="914400" marR="0" lvl="1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-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talic" panose="00000400000000000000" pitchFamily="2" charset="0"/>
                  <a:ea typeface="+mn-ea"/>
                  <a:cs typeface="Italic" panose="00000400000000000000" pitchFamily="2" charset="0"/>
                  <a:sym typeface="Symbol" panose="05050102010706020507" pitchFamily="18" charset="2"/>
                </a:rPr>
                <a:t>	 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F9B37CF1-5481-48C2-995E-D17991961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3-CNF Satisfiability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FCCE23A-E76D-4A53-8DD8-5A291A0A5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846" y="1214438"/>
            <a:ext cx="8906009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/>
              <a:t>	A subcase of CNF problem: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Contains three clauses</a:t>
            </a:r>
          </a:p>
          <a:p>
            <a:pPr eaLnBrk="1" hangingPunct="1"/>
            <a:endParaRPr lang="en-US" altLang="en-US" dirty="0">
              <a:solidFill>
                <a:srgbClr val="DD0111"/>
              </a:solidFill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>
                <a:solidFill>
                  <a:srgbClr val="DD011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E.g.: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dirty="0">
                <a:sym typeface="Symbol" panose="05050102010706020507" pitchFamily="18" charset="2"/>
              </a:rPr>
              <a:t> =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(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 (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3-CNF</a:t>
            </a:r>
            <a:r>
              <a:rPr lang="en-US" altLang="en-US" dirty="0"/>
              <a:t> is NP-Complete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Interestingly enough, </a:t>
            </a:r>
            <a:r>
              <a:rPr lang="en-US" altLang="en-US" b="1" dirty="0"/>
              <a:t>2-CNF</a:t>
            </a:r>
            <a:r>
              <a:rPr lang="en-US" altLang="en-US" dirty="0"/>
              <a:t> is in P!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F9B37CF1-5481-48C2-995E-D17991961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846" y="100013"/>
            <a:ext cx="8757139" cy="75436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CNF Satisfiability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FCCE23A-E76D-4A53-8DD8-5A291A0A5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7830" y="1085749"/>
            <a:ext cx="6514204" cy="63302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dirty="0">
                <a:sym typeface="Symbol" panose="05050102010706020507" pitchFamily="18" charset="2"/>
              </a:rPr>
              <a:t> =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(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44392-4EF6-4E3F-9812-52543AB1E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1932" y="1978053"/>
            <a:ext cx="589264" cy="37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1</a:t>
            </a:r>
            <a:endParaRPr lang="en-US" altLang="en-US" sz="2000" b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66ABF10-ED3A-4C40-B6A9-71FEADECC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5376" y="1941102"/>
            <a:ext cx="589265" cy="37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2</a:t>
            </a:r>
            <a:endParaRPr lang="en-US" altLang="en-US" sz="2000" b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1BD5470-235D-4040-9BF6-30E041F80D3C}"/>
              </a:ext>
            </a:extLst>
          </p:cNvPr>
          <p:cNvSpPr/>
          <p:nvPr/>
        </p:nvSpPr>
        <p:spPr>
          <a:xfrm rot="16200000">
            <a:off x="4756280" y="723886"/>
            <a:ext cx="209938" cy="2220688"/>
          </a:xfrm>
          <a:prstGeom prst="leftBrace">
            <a:avLst>
              <a:gd name="adj1" fmla="val 45476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525080A-1942-475F-BE85-578EBC1BAE11}"/>
              </a:ext>
            </a:extLst>
          </p:cNvPr>
          <p:cNvSpPr/>
          <p:nvPr/>
        </p:nvSpPr>
        <p:spPr>
          <a:xfrm rot="16200000">
            <a:off x="7519725" y="711422"/>
            <a:ext cx="209938" cy="2220688"/>
          </a:xfrm>
          <a:prstGeom prst="leftBrace">
            <a:avLst>
              <a:gd name="adj1" fmla="val 45476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6B7358B-5433-413C-8C37-0AA64E27E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372" y="4054226"/>
            <a:ext cx="1989246" cy="63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3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=  8 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possibilities</a:t>
            </a:r>
            <a:endParaRPr lang="en-US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Palatino Linotype (Body)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2C8E9D5-980C-4F04-9D3B-7DFF84004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41397"/>
              </p:ext>
            </p:extLst>
          </p:nvPr>
        </p:nvGraphicFramePr>
        <p:xfrm>
          <a:off x="6720194" y="2600157"/>
          <a:ext cx="2078574" cy="417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5983">
                  <a:extLst>
                    <a:ext uri="{9D8B030D-6E8A-4147-A177-3AD203B41FA5}">
                      <a16:colId xmlns:a16="http://schemas.microsoft.com/office/drawing/2014/main" val="3033662945"/>
                    </a:ext>
                  </a:extLst>
                </a:gridCol>
                <a:gridCol w="695983">
                  <a:extLst>
                    <a:ext uri="{9D8B030D-6E8A-4147-A177-3AD203B41FA5}">
                      <a16:colId xmlns:a16="http://schemas.microsoft.com/office/drawing/2014/main" val="2740963524"/>
                    </a:ext>
                  </a:extLst>
                </a:gridCol>
                <a:gridCol w="686608">
                  <a:extLst>
                    <a:ext uri="{9D8B030D-6E8A-4147-A177-3AD203B41FA5}">
                      <a16:colId xmlns:a16="http://schemas.microsoft.com/office/drawing/2014/main" val="3850878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8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8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1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5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9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4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6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75973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A6579F8D-9142-4ECC-A7F2-A5C6F6889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46" y="2656200"/>
            <a:ext cx="3453764" cy="435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Exponential time</a:t>
            </a:r>
            <a:b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Algorithms</a:t>
            </a:r>
            <a:endParaRPr lang="en-US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Palatino Linotype (Body)"/>
              <a:ea typeface="DejaVu Serif" panose="02060603050605020204" pitchFamily="18" charset="0"/>
              <a:cs typeface="DejaVu Serif" panose="0206060305060502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Palatino Linotype (Body)"/>
              <a:ea typeface="DejaVu Serif" panose="02060603050605020204" pitchFamily="18" charset="0"/>
              <a:cs typeface="DejaVu Serif" panose="0206060305060502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0/1 knapsack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TSP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Sum of Subsets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Graph coloring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Hamiltonian cycle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  <a:endParaRPr lang="en-US" altLang="en-US" sz="2400" b="1" baseline="30000" dirty="0">
              <a:solidFill>
                <a:schemeClr val="bg2">
                  <a:lumMod val="50000"/>
                </a:schemeClr>
              </a:solidFill>
              <a:latin typeface="Palatino Linotype (Body)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69ED52AB-E55F-413F-90B0-42AA62FC788D}"/>
              </a:ext>
            </a:extLst>
          </p:cNvPr>
          <p:cNvSpPr/>
          <p:nvPr/>
        </p:nvSpPr>
        <p:spPr>
          <a:xfrm flipH="1">
            <a:off x="159698" y="2598579"/>
            <a:ext cx="3446078" cy="4177338"/>
          </a:xfrm>
          <a:prstGeom prst="halfFrame">
            <a:avLst>
              <a:gd name="adj1" fmla="val 1354"/>
              <a:gd name="adj2" fmla="val 131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36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F9B37CF1-5481-48C2-995E-D17991961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of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CNF Satisfiability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FCCE23A-E76D-4A53-8DD8-5A291A0A5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64498" y="1214439"/>
            <a:ext cx="6217357" cy="6703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 =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(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B16844A-8560-4120-B426-E907E0B98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46" y="2171004"/>
            <a:ext cx="3372869" cy="435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Algorithms</a:t>
            </a:r>
            <a:endParaRPr lang="en-US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Palatino Linotype (Body)"/>
              <a:ea typeface="DejaVu Serif" panose="02060603050605020204" pitchFamily="18" charset="0"/>
              <a:cs typeface="DejaVu Serif" panose="0206060305060502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Palatino Linotype (Body)"/>
              <a:ea typeface="DejaVu Serif" panose="02060603050605020204" pitchFamily="18" charset="0"/>
              <a:cs typeface="DejaVu Serif" panose="0206060305060502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0/1 knapsack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TSP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Sum of Subsets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Graph coloring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Hamiltonian cycle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  <a:endParaRPr lang="en-US" altLang="en-US" sz="2400" b="1" baseline="30000" dirty="0">
              <a:solidFill>
                <a:schemeClr val="bg2">
                  <a:lumMod val="50000"/>
                </a:schemeClr>
              </a:solidFill>
              <a:latin typeface="Palatino Linotype (Body)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3449649A-00C5-4405-A237-AF5D26F6F271}"/>
              </a:ext>
            </a:extLst>
          </p:cNvPr>
          <p:cNvSpPr/>
          <p:nvPr/>
        </p:nvSpPr>
        <p:spPr>
          <a:xfrm flipH="1">
            <a:off x="102637" y="2092748"/>
            <a:ext cx="3446078" cy="4665239"/>
          </a:xfrm>
          <a:prstGeom prst="halfFrame">
            <a:avLst>
              <a:gd name="adj1" fmla="val 1354"/>
              <a:gd name="adj2" fmla="val 131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36">
            <a:extLst>
              <a:ext uri="{FF2B5EF4-FFF2-40B4-BE49-F238E27FC236}">
                <a16:creationId xmlns:a16="http://schemas.microsoft.com/office/drawing/2014/main" id="{4A018CA8-B025-47A0-84D5-B024E22CD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654" y="2528048"/>
            <a:ext cx="4512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ext Box 39">
            <a:extLst>
              <a:ext uri="{FF2B5EF4-FFF2-40B4-BE49-F238E27FC236}">
                <a16:creationId xmlns:a16="http://schemas.microsoft.com/office/drawing/2014/main" id="{B8C56A53-4BDF-4273-8BFA-DE761A9D4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777" y="2563386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5D64FA-6184-4183-9C8D-DF450B702909}"/>
              </a:ext>
            </a:extLst>
          </p:cNvPr>
          <p:cNvSpPr/>
          <p:nvPr/>
        </p:nvSpPr>
        <p:spPr bwMode="auto">
          <a:xfrm>
            <a:off x="6179174" y="2262413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21D6D9-8898-44A7-86EC-506D28100604}"/>
              </a:ext>
            </a:extLst>
          </p:cNvPr>
          <p:cNvSpPr/>
          <p:nvPr/>
        </p:nvSpPr>
        <p:spPr bwMode="auto">
          <a:xfrm>
            <a:off x="4933992" y="326500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BE6453-F915-4083-921C-283D1692F105}"/>
              </a:ext>
            </a:extLst>
          </p:cNvPr>
          <p:cNvSpPr/>
          <p:nvPr/>
        </p:nvSpPr>
        <p:spPr bwMode="auto">
          <a:xfrm>
            <a:off x="7524923" y="326500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B8104D-3D00-4012-A9F6-3922526F0A6D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 bwMode="auto">
          <a:xfrm flipH="1">
            <a:off x="5402286" y="2730707"/>
            <a:ext cx="857234" cy="6146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19DD4F-151D-418D-892F-243A1AA0C8C9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 bwMode="auto">
          <a:xfrm>
            <a:off x="6647468" y="2730707"/>
            <a:ext cx="957801" cy="6146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CE029DA-77B9-47BF-A0B5-F3CA5351A37F}"/>
              </a:ext>
            </a:extLst>
          </p:cNvPr>
          <p:cNvSpPr/>
          <p:nvPr/>
        </p:nvSpPr>
        <p:spPr bwMode="auto">
          <a:xfrm>
            <a:off x="5597725" y="4411120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3463C1-A532-476E-B71E-6D8D7F12777B}"/>
              </a:ext>
            </a:extLst>
          </p:cNvPr>
          <p:cNvSpPr/>
          <p:nvPr/>
        </p:nvSpPr>
        <p:spPr bwMode="auto">
          <a:xfrm>
            <a:off x="5306823" y="545503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28DF29-C3B5-4F95-8ED3-E678BDA11077}"/>
              </a:ext>
            </a:extLst>
          </p:cNvPr>
          <p:cNvSpPr/>
          <p:nvPr/>
        </p:nvSpPr>
        <p:spPr bwMode="auto">
          <a:xfrm>
            <a:off x="5909679" y="545503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8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E1F316-E62A-46C4-9B31-C2FF446CA6A4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 bwMode="auto">
          <a:xfrm flipH="1">
            <a:off x="5581143" y="4959760"/>
            <a:ext cx="290902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325776-45EE-4E89-B113-62A097BDB5D6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 bwMode="auto">
          <a:xfrm>
            <a:off x="5872045" y="4959760"/>
            <a:ext cx="311954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2388B7-C371-4F2E-8E39-110F2D2C9B7E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 bwMode="auto">
          <a:xfrm>
            <a:off x="5402286" y="3733303"/>
            <a:ext cx="469759" cy="67781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 Box 39">
            <a:extLst>
              <a:ext uri="{FF2B5EF4-FFF2-40B4-BE49-F238E27FC236}">
                <a16:creationId xmlns:a16="http://schemas.microsoft.com/office/drawing/2014/main" id="{58598FD0-0AE1-4DB7-A57F-723688A18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888" y="252890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Text Box 39">
            <a:extLst>
              <a:ext uri="{FF2B5EF4-FFF2-40B4-BE49-F238E27FC236}">
                <a16:creationId xmlns:a16="http://schemas.microsoft.com/office/drawing/2014/main" id="{0AEAFA01-8997-46D9-865E-2A4BF9C6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321" y="367763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Text Box 39">
            <a:extLst>
              <a:ext uri="{FF2B5EF4-FFF2-40B4-BE49-F238E27FC236}">
                <a16:creationId xmlns:a16="http://schemas.microsoft.com/office/drawing/2014/main" id="{EF6FB0CF-0239-45E2-8939-9802458A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724" y="489223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5322B0-1321-4AFD-ADFE-EA857FDC6AC3}"/>
              </a:ext>
            </a:extLst>
          </p:cNvPr>
          <p:cNvSpPr/>
          <p:nvPr/>
        </p:nvSpPr>
        <p:spPr bwMode="auto">
          <a:xfrm>
            <a:off x="4229543" y="4411120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BCFE64-3030-4206-8DC2-8C7D5DB57A30}"/>
              </a:ext>
            </a:extLst>
          </p:cNvPr>
          <p:cNvSpPr/>
          <p:nvPr/>
        </p:nvSpPr>
        <p:spPr bwMode="auto">
          <a:xfrm>
            <a:off x="3869907" y="545503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6BC205-4FEE-405F-A3E6-9E04FBC2E0A7}"/>
              </a:ext>
            </a:extLst>
          </p:cNvPr>
          <p:cNvSpPr/>
          <p:nvPr/>
        </p:nvSpPr>
        <p:spPr bwMode="auto">
          <a:xfrm>
            <a:off x="4471110" y="545503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EA5BEA-F804-405C-9A92-EC57B2816C00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 bwMode="auto">
          <a:xfrm flipH="1">
            <a:off x="4144227" y="4959760"/>
            <a:ext cx="359636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9C8B1E-8375-47F2-BBFE-0A69FF932993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 bwMode="auto">
          <a:xfrm>
            <a:off x="4503863" y="4959760"/>
            <a:ext cx="241567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 Box 39">
            <a:extLst>
              <a:ext uri="{FF2B5EF4-FFF2-40B4-BE49-F238E27FC236}">
                <a16:creationId xmlns:a16="http://schemas.microsoft.com/office/drawing/2014/main" id="{F93C68C3-EB9F-471A-BDAB-D67CA1014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4486" y="485315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66D840-F871-45D4-A719-EF3DD149A973}"/>
              </a:ext>
            </a:extLst>
          </p:cNvPr>
          <p:cNvCxnSpPr>
            <a:cxnSpLocks/>
            <a:stCxn id="29" idx="0"/>
            <a:endCxn id="16" idx="3"/>
          </p:cNvCxnSpPr>
          <p:nvPr/>
        </p:nvCxnSpPr>
        <p:spPr bwMode="auto">
          <a:xfrm flipV="1">
            <a:off x="4503863" y="3733303"/>
            <a:ext cx="510475" cy="67781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 Box 37">
            <a:extLst>
              <a:ext uri="{FF2B5EF4-FFF2-40B4-BE49-F238E27FC236}">
                <a16:creationId xmlns:a16="http://schemas.microsoft.com/office/drawing/2014/main" id="{B9CFA011-D682-4CD2-8323-966D28678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601" y="3614873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86934FC1-D47F-48B5-A03F-6921EA1A6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836" y="4821914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4D3C4D43-3C8D-4168-8514-0F0099E1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48" y="485315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0C74090F-63D0-4D26-82FE-A69B84DE5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238" y="489223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EE215FAE-FE55-4D90-ABC9-E2CB6E6CA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44" y="3661874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DBD029-2E36-473C-9BA8-610D24D4941B}"/>
              </a:ext>
            </a:extLst>
          </p:cNvPr>
          <p:cNvSpPr/>
          <p:nvPr/>
        </p:nvSpPr>
        <p:spPr bwMode="auto">
          <a:xfrm>
            <a:off x="6853935" y="4411120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E8E63A-E306-4F56-A3E3-B78E71A02FB2}"/>
              </a:ext>
            </a:extLst>
          </p:cNvPr>
          <p:cNvSpPr/>
          <p:nvPr/>
        </p:nvSpPr>
        <p:spPr bwMode="auto">
          <a:xfrm>
            <a:off x="6537016" y="545503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9CAD48-0713-44BC-AC48-9CF76E794DFB}"/>
              </a:ext>
            </a:extLst>
          </p:cNvPr>
          <p:cNvSpPr/>
          <p:nvPr/>
        </p:nvSpPr>
        <p:spPr bwMode="auto">
          <a:xfrm>
            <a:off x="7194530" y="545503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BC2056-5985-4F86-8BAA-6D1096A07C02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 bwMode="auto">
          <a:xfrm flipH="1">
            <a:off x="6811336" y="4959760"/>
            <a:ext cx="316919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C8CFD3-B885-4ED7-B3D3-853CBAB9C3DF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 bwMode="auto">
          <a:xfrm>
            <a:off x="7128255" y="4959760"/>
            <a:ext cx="340595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Text Box 39">
            <a:extLst>
              <a:ext uri="{FF2B5EF4-FFF2-40B4-BE49-F238E27FC236}">
                <a16:creationId xmlns:a16="http://schemas.microsoft.com/office/drawing/2014/main" id="{C3528D58-CAF2-45D8-80F3-CA6778C85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044" y="4898796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" name="Text Box 39">
            <a:extLst>
              <a:ext uri="{FF2B5EF4-FFF2-40B4-BE49-F238E27FC236}">
                <a16:creationId xmlns:a16="http://schemas.microsoft.com/office/drawing/2014/main" id="{7B5F996A-985F-4E71-B02B-99761B20E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0875" y="489223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1C86E5-9626-483D-B4FC-8E93094153BD}"/>
              </a:ext>
            </a:extLst>
          </p:cNvPr>
          <p:cNvCxnSpPr>
            <a:cxnSpLocks/>
            <a:stCxn id="41" idx="0"/>
            <a:endCxn id="17" idx="3"/>
          </p:cNvCxnSpPr>
          <p:nvPr/>
        </p:nvCxnSpPr>
        <p:spPr bwMode="auto">
          <a:xfrm flipV="1">
            <a:off x="7128255" y="3733303"/>
            <a:ext cx="477014" cy="67781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73AF46B-0A89-4DF6-A4C4-65A1CFD8D4F9}"/>
              </a:ext>
            </a:extLst>
          </p:cNvPr>
          <p:cNvSpPr/>
          <p:nvPr/>
        </p:nvSpPr>
        <p:spPr bwMode="auto">
          <a:xfrm>
            <a:off x="8204430" y="441925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2602906-5600-4443-BEF0-19C20C6103CF}"/>
              </a:ext>
            </a:extLst>
          </p:cNvPr>
          <p:cNvSpPr/>
          <p:nvPr/>
        </p:nvSpPr>
        <p:spPr bwMode="auto">
          <a:xfrm>
            <a:off x="7891143" y="545503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FAC87E-1045-428C-98AF-B44005880D0A}"/>
              </a:ext>
            </a:extLst>
          </p:cNvPr>
          <p:cNvSpPr/>
          <p:nvPr/>
        </p:nvSpPr>
        <p:spPr bwMode="auto">
          <a:xfrm>
            <a:off x="8544527" y="545503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2DD8C4-EA5D-4196-B049-77B9C270E52A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 bwMode="auto">
          <a:xfrm flipH="1">
            <a:off x="8165463" y="4967899"/>
            <a:ext cx="313287" cy="4871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50DC52-7F50-49B8-876D-2C876C59F264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 bwMode="auto">
          <a:xfrm>
            <a:off x="8478750" y="4967899"/>
            <a:ext cx="340097" cy="4871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 Box 39">
            <a:extLst>
              <a:ext uri="{FF2B5EF4-FFF2-40B4-BE49-F238E27FC236}">
                <a16:creationId xmlns:a16="http://schemas.microsoft.com/office/drawing/2014/main" id="{B81F5036-1299-4118-AA92-B746B9BFE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622" y="4889711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A3BD89E9-066B-4E08-8604-3D30CEF48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003" y="4889711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B74300-5495-41E6-8235-9BA8228501B9}"/>
              </a:ext>
            </a:extLst>
          </p:cNvPr>
          <p:cNvCxnSpPr>
            <a:cxnSpLocks/>
            <a:stCxn id="49" idx="0"/>
            <a:endCxn id="17" idx="5"/>
          </p:cNvCxnSpPr>
          <p:nvPr/>
        </p:nvCxnSpPr>
        <p:spPr bwMode="auto">
          <a:xfrm flipH="1" flipV="1">
            <a:off x="7993217" y="3733303"/>
            <a:ext cx="485533" cy="68595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Text Box 39">
            <a:extLst>
              <a:ext uri="{FF2B5EF4-FFF2-40B4-BE49-F238E27FC236}">
                <a16:creationId xmlns:a16="http://schemas.microsoft.com/office/drawing/2014/main" id="{B63B0295-ECD3-4D69-ACA9-C608B90B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393" y="366668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8" name="Text Box 37">
            <a:extLst>
              <a:ext uri="{FF2B5EF4-FFF2-40B4-BE49-F238E27FC236}">
                <a16:creationId xmlns:a16="http://schemas.microsoft.com/office/drawing/2014/main" id="{6088AE7D-68C4-46A4-A982-C4E134E88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4" y="3598914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9" name="Text Box 39">
            <a:extLst>
              <a:ext uri="{FF2B5EF4-FFF2-40B4-BE49-F238E27FC236}">
                <a16:creationId xmlns:a16="http://schemas.microsoft.com/office/drawing/2014/main" id="{BA31944B-9560-4EE4-9186-3C97B6A4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115" y="3650929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1F027891-B5A0-430F-9DD0-938E8F4C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176" y="4812113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1" name="Text Box 38">
            <a:extLst>
              <a:ext uri="{FF2B5EF4-FFF2-40B4-BE49-F238E27FC236}">
                <a16:creationId xmlns:a16="http://schemas.microsoft.com/office/drawing/2014/main" id="{3E1B7681-812F-4146-8AD9-803FA336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84" y="4864266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86915713-72FB-4604-8A4A-F94AED43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1967" y="4861139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A48E8DA4-1F30-4D58-949C-44255A76B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941" y="6314128"/>
            <a:ext cx="5263213" cy="50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Space Tree</a:t>
            </a:r>
            <a:endParaRPr lang="en-US" alt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36522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F9B37CF1-5481-48C2-995E-D17991961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Relationship</a:t>
            </a: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Box 36">
            <a:extLst>
              <a:ext uri="{FF2B5EF4-FFF2-40B4-BE49-F238E27FC236}">
                <a16:creationId xmlns:a16="http://schemas.microsoft.com/office/drawing/2014/main" id="{4A018CA8-B025-47A0-84D5-B024E22CD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77" y="1492350"/>
            <a:ext cx="4512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ext Box 39">
            <a:extLst>
              <a:ext uri="{FF2B5EF4-FFF2-40B4-BE49-F238E27FC236}">
                <a16:creationId xmlns:a16="http://schemas.microsoft.com/office/drawing/2014/main" id="{B8C56A53-4BDF-4273-8BFA-DE761A9D4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300" y="1527688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5D64FA-6184-4183-9C8D-DF450B702909}"/>
              </a:ext>
            </a:extLst>
          </p:cNvPr>
          <p:cNvSpPr/>
          <p:nvPr/>
        </p:nvSpPr>
        <p:spPr bwMode="auto">
          <a:xfrm>
            <a:off x="4387697" y="1226715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21D6D9-8898-44A7-86EC-506D28100604}"/>
              </a:ext>
            </a:extLst>
          </p:cNvPr>
          <p:cNvSpPr/>
          <p:nvPr/>
        </p:nvSpPr>
        <p:spPr bwMode="auto">
          <a:xfrm>
            <a:off x="3142515" y="222931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BE6453-F915-4083-921C-283D1692F105}"/>
              </a:ext>
            </a:extLst>
          </p:cNvPr>
          <p:cNvSpPr/>
          <p:nvPr/>
        </p:nvSpPr>
        <p:spPr bwMode="auto">
          <a:xfrm>
            <a:off x="5733446" y="222931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B8104D-3D00-4012-A9F6-3922526F0A6D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 bwMode="auto">
          <a:xfrm flipH="1">
            <a:off x="3610809" y="1695009"/>
            <a:ext cx="857234" cy="6146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19DD4F-151D-418D-892F-243A1AA0C8C9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 bwMode="auto">
          <a:xfrm>
            <a:off x="4855991" y="1695009"/>
            <a:ext cx="957801" cy="6146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CE029DA-77B9-47BF-A0B5-F3CA5351A37F}"/>
              </a:ext>
            </a:extLst>
          </p:cNvPr>
          <p:cNvSpPr/>
          <p:nvPr/>
        </p:nvSpPr>
        <p:spPr bwMode="auto">
          <a:xfrm>
            <a:off x="3806248" y="3375422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3463C1-A532-476E-B71E-6D8D7F12777B}"/>
              </a:ext>
            </a:extLst>
          </p:cNvPr>
          <p:cNvSpPr/>
          <p:nvPr/>
        </p:nvSpPr>
        <p:spPr bwMode="auto">
          <a:xfrm>
            <a:off x="3515346" y="441934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28DF29-C3B5-4F95-8ED3-E678BDA11077}"/>
              </a:ext>
            </a:extLst>
          </p:cNvPr>
          <p:cNvSpPr/>
          <p:nvPr/>
        </p:nvSpPr>
        <p:spPr bwMode="auto">
          <a:xfrm>
            <a:off x="4118202" y="441934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8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E1F316-E62A-46C4-9B31-C2FF446CA6A4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 bwMode="auto">
          <a:xfrm flipH="1">
            <a:off x="3789666" y="3924062"/>
            <a:ext cx="290902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325776-45EE-4E89-B113-62A097BDB5D6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 bwMode="auto">
          <a:xfrm>
            <a:off x="4080568" y="3924062"/>
            <a:ext cx="311954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2388B7-C371-4F2E-8E39-110F2D2C9B7E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 bwMode="auto">
          <a:xfrm>
            <a:off x="3610809" y="2697605"/>
            <a:ext cx="469759" cy="67781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 Box 39">
            <a:extLst>
              <a:ext uri="{FF2B5EF4-FFF2-40B4-BE49-F238E27FC236}">
                <a16:creationId xmlns:a16="http://schemas.microsoft.com/office/drawing/2014/main" id="{58598FD0-0AE1-4DB7-A57F-723688A18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411" y="149320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Text Box 39">
            <a:extLst>
              <a:ext uri="{FF2B5EF4-FFF2-40B4-BE49-F238E27FC236}">
                <a16:creationId xmlns:a16="http://schemas.microsoft.com/office/drawing/2014/main" id="{0AEAFA01-8997-46D9-865E-2A4BF9C6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844" y="264193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Text Box 39">
            <a:extLst>
              <a:ext uri="{FF2B5EF4-FFF2-40B4-BE49-F238E27FC236}">
                <a16:creationId xmlns:a16="http://schemas.microsoft.com/office/drawing/2014/main" id="{EF6FB0CF-0239-45E2-8939-9802458A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247" y="385653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5322B0-1321-4AFD-ADFE-EA857FDC6AC3}"/>
              </a:ext>
            </a:extLst>
          </p:cNvPr>
          <p:cNvSpPr/>
          <p:nvPr/>
        </p:nvSpPr>
        <p:spPr bwMode="auto">
          <a:xfrm>
            <a:off x="2438066" y="3375422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BCFE64-3030-4206-8DC2-8C7D5DB57A30}"/>
              </a:ext>
            </a:extLst>
          </p:cNvPr>
          <p:cNvSpPr/>
          <p:nvPr/>
        </p:nvSpPr>
        <p:spPr bwMode="auto">
          <a:xfrm>
            <a:off x="2078430" y="441934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6BC205-4FEE-405F-A3E6-9E04FBC2E0A7}"/>
              </a:ext>
            </a:extLst>
          </p:cNvPr>
          <p:cNvSpPr/>
          <p:nvPr/>
        </p:nvSpPr>
        <p:spPr bwMode="auto">
          <a:xfrm>
            <a:off x="2679633" y="441934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EA5BEA-F804-405C-9A92-EC57B2816C00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 bwMode="auto">
          <a:xfrm flipH="1">
            <a:off x="2352750" y="3924062"/>
            <a:ext cx="359636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9C8B1E-8375-47F2-BBFE-0A69FF932993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 bwMode="auto">
          <a:xfrm>
            <a:off x="2712386" y="3924062"/>
            <a:ext cx="241567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 Box 39">
            <a:extLst>
              <a:ext uri="{FF2B5EF4-FFF2-40B4-BE49-F238E27FC236}">
                <a16:creationId xmlns:a16="http://schemas.microsoft.com/office/drawing/2014/main" id="{F93C68C3-EB9F-471A-BDAB-D67CA1014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3009" y="381745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66D840-F871-45D4-A719-EF3DD149A973}"/>
              </a:ext>
            </a:extLst>
          </p:cNvPr>
          <p:cNvCxnSpPr>
            <a:cxnSpLocks/>
            <a:stCxn id="29" idx="0"/>
            <a:endCxn id="16" idx="3"/>
          </p:cNvCxnSpPr>
          <p:nvPr/>
        </p:nvCxnSpPr>
        <p:spPr bwMode="auto">
          <a:xfrm flipV="1">
            <a:off x="2712386" y="2697605"/>
            <a:ext cx="510475" cy="67781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 Box 37">
            <a:extLst>
              <a:ext uri="{FF2B5EF4-FFF2-40B4-BE49-F238E27FC236}">
                <a16:creationId xmlns:a16="http://schemas.microsoft.com/office/drawing/2014/main" id="{B9CFA011-D682-4CD2-8323-966D28678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124" y="2579175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86934FC1-D47F-48B5-A03F-6921EA1A6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359" y="3786216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4D3C4D43-3C8D-4168-8514-0F0099E1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471" y="381745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0C74090F-63D0-4D26-82FE-A69B84DE5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761" y="385653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EE215FAE-FE55-4D90-ABC9-E2CB6E6CA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567" y="2626176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DBD029-2E36-473C-9BA8-610D24D4941B}"/>
              </a:ext>
            </a:extLst>
          </p:cNvPr>
          <p:cNvSpPr/>
          <p:nvPr/>
        </p:nvSpPr>
        <p:spPr bwMode="auto">
          <a:xfrm>
            <a:off x="5062458" y="3375422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E8E63A-E306-4F56-A3E3-B78E71A02FB2}"/>
              </a:ext>
            </a:extLst>
          </p:cNvPr>
          <p:cNvSpPr/>
          <p:nvPr/>
        </p:nvSpPr>
        <p:spPr bwMode="auto">
          <a:xfrm>
            <a:off x="4745539" y="441934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9CAD48-0713-44BC-AC48-9CF76E794DFB}"/>
              </a:ext>
            </a:extLst>
          </p:cNvPr>
          <p:cNvSpPr/>
          <p:nvPr/>
        </p:nvSpPr>
        <p:spPr bwMode="auto">
          <a:xfrm>
            <a:off x="5403053" y="441934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BC2056-5985-4F86-8BAA-6D1096A07C02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 bwMode="auto">
          <a:xfrm flipH="1">
            <a:off x="5019859" y="3924062"/>
            <a:ext cx="316919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C8CFD3-B885-4ED7-B3D3-853CBAB9C3DF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 bwMode="auto">
          <a:xfrm>
            <a:off x="5336778" y="3924062"/>
            <a:ext cx="340595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Text Box 39">
            <a:extLst>
              <a:ext uri="{FF2B5EF4-FFF2-40B4-BE49-F238E27FC236}">
                <a16:creationId xmlns:a16="http://schemas.microsoft.com/office/drawing/2014/main" id="{C3528D58-CAF2-45D8-80F3-CA6778C85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567" y="3863098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" name="Text Box 39">
            <a:extLst>
              <a:ext uri="{FF2B5EF4-FFF2-40B4-BE49-F238E27FC236}">
                <a16:creationId xmlns:a16="http://schemas.microsoft.com/office/drawing/2014/main" id="{7B5F996A-985F-4E71-B02B-99761B20E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398" y="385653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1C86E5-9626-483D-B4FC-8E93094153BD}"/>
              </a:ext>
            </a:extLst>
          </p:cNvPr>
          <p:cNvCxnSpPr>
            <a:cxnSpLocks/>
            <a:stCxn id="41" idx="0"/>
            <a:endCxn id="17" idx="3"/>
          </p:cNvCxnSpPr>
          <p:nvPr/>
        </p:nvCxnSpPr>
        <p:spPr bwMode="auto">
          <a:xfrm flipV="1">
            <a:off x="5336778" y="2697605"/>
            <a:ext cx="477014" cy="67781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73AF46B-0A89-4DF6-A4C4-65A1CFD8D4F9}"/>
              </a:ext>
            </a:extLst>
          </p:cNvPr>
          <p:cNvSpPr/>
          <p:nvPr/>
        </p:nvSpPr>
        <p:spPr bwMode="auto">
          <a:xfrm>
            <a:off x="6412953" y="338356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2602906-5600-4443-BEF0-19C20C6103CF}"/>
              </a:ext>
            </a:extLst>
          </p:cNvPr>
          <p:cNvSpPr/>
          <p:nvPr/>
        </p:nvSpPr>
        <p:spPr bwMode="auto">
          <a:xfrm>
            <a:off x="6099666" y="441934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FAC87E-1045-428C-98AF-B44005880D0A}"/>
              </a:ext>
            </a:extLst>
          </p:cNvPr>
          <p:cNvSpPr/>
          <p:nvPr/>
        </p:nvSpPr>
        <p:spPr bwMode="auto">
          <a:xfrm>
            <a:off x="6753050" y="441934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2DD8C4-EA5D-4196-B049-77B9C270E52A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 bwMode="auto">
          <a:xfrm flipH="1">
            <a:off x="6373986" y="3932201"/>
            <a:ext cx="313287" cy="4871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50DC52-7F50-49B8-876D-2C876C59F264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 bwMode="auto">
          <a:xfrm>
            <a:off x="6687273" y="3932201"/>
            <a:ext cx="340097" cy="4871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 Box 39">
            <a:extLst>
              <a:ext uri="{FF2B5EF4-FFF2-40B4-BE49-F238E27FC236}">
                <a16:creationId xmlns:a16="http://schemas.microsoft.com/office/drawing/2014/main" id="{B81F5036-1299-4118-AA92-B746B9BFE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145" y="385401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A3BD89E9-066B-4E08-8604-3D30CEF48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526" y="385401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B74300-5495-41E6-8235-9BA8228501B9}"/>
              </a:ext>
            </a:extLst>
          </p:cNvPr>
          <p:cNvCxnSpPr>
            <a:cxnSpLocks/>
            <a:stCxn id="49" idx="0"/>
            <a:endCxn id="17" idx="5"/>
          </p:cNvCxnSpPr>
          <p:nvPr/>
        </p:nvCxnSpPr>
        <p:spPr bwMode="auto">
          <a:xfrm flipH="1" flipV="1">
            <a:off x="6201740" y="2697605"/>
            <a:ext cx="485533" cy="68595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Text Box 39">
            <a:extLst>
              <a:ext uri="{FF2B5EF4-FFF2-40B4-BE49-F238E27FC236}">
                <a16:creationId xmlns:a16="http://schemas.microsoft.com/office/drawing/2014/main" id="{B63B0295-ECD3-4D69-ACA9-C608B90B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916" y="2630989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8" name="Text Box 37">
            <a:extLst>
              <a:ext uri="{FF2B5EF4-FFF2-40B4-BE49-F238E27FC236}">
                <a16:creationId xmlns:a16="http://schemas.microsoft.com/office/drawing/2014/main" id="{6088AE7D-68C4-46A4-A982-C4E134E88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057" y="2563216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9" name="Text Box 39">
            <a:extLst>
              <a:ext uri="{FF2B5EF4-FFF2-40B4-BE49-F238E27FC236}">
                <a16:creationId xmlns:a16="http://schemas.microsoft.com/office/drawing/2014/main" id="{BA31944B-9560-4EE4-9186-3C97B6A4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638" y="2615231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1F027891-B5A0-430F-9DD0-938E8F4C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4699" y="3776415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1" name="Text Box 38">
            <a:extLst>
              <a:ext uri="{FF2B5EF4-FFF2-40B4-BE49-F238E27FC236}">
                <a16:creationId xmlns:a16="http://schemas.microsoft.com/office/drawing/2014/main" id="{3E1B7681-812F-4146-8AD9-803FA336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007" y="3828568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86915713-72FB-4604-8A4A-F94AED43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490" y="3825441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A48E8DA4-1F30-4D58-949C-44255A76B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69" y="5377489"/>
            <a:ext cx="8322907" cy="136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latin typeface="Palatino Linotype (Body)"/>
                <a:cs typeface="Times New Roman" panose="02020603050405020304" pitchFamily="18" charset="0"/>
                <a:sym typeface="Symbol" panose="05050102010706020507" pitchFamily="18" charset="2"/>
              </a:rPr>
              <a:t>If this tree can solved in polynomial time, then </a:t>
            </a:r>
          </a:p>
          <a:p>
            <a:pPr lvl="1" eaLnBrk="1" hangingPunct="1"/>
            <a:r>
              <a:rPr lang="en-US" altLang="en-US" sz="2200" dirty="0">
                <a:latin typeface="Palatino Linotype (Body)"/>
                <a:cs typeface="Times New Roman" panose="02020603050405020304" pitchFamily="18" charset="0"/>
                <a:sym typeface="Symbol" panose="05050102010706020507" pitchFamily="18" charset="2"/>
              </a:rPr>
              <a:t>CNF, Knapsack, TSP, … can also be solved in polynomial time.</a:t>
            </a:r>
          </a:p>
        </p:txBody>
      </p:sp>
    </p:spTree>
    <p:extLst>
      <p:ext uri="{BB962C8B-B14F-4D97-AF65-F5344CB8AC3E}">
        <p14:creationId xmlns:p14="http://schemas.microsoft.com/office/powerpoint/2010/main" val="139176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>
            <a:extLst>
              <a:ext uri="{FF2B5EF4-FFF2-40B4-BE49-F238E27FC236}">
                <a16:creationId xmlns:a16="http://schemas.microsoft.com/office/drawing/2014/main" id="{D71205F5-F6E0-41D6-948C-56199046F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NP-naming convention 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4F2B180-66C7-4120-9E95-FE38D9CA9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9715" y="1223317"/>
            <a:ext cx="8229600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500" b="1" dirty="0">
                <a:solidFill>
                  <a:srgbClr val="FF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NP-complete</a:t>
            </a:r>
            <a:r>
              <a:rPr lang="en-US" altLang="en-US" sz="25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- </a:t>
            </a:r>
            <a:r>
              <a:rPr lang="en-US" altLang="en-US" sz="25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problems that are 'complete' in NP, i.e. the most difficult to solve in NP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500" b="1" dirty="0">
                <a:solidFill>
                  <a:srgbClr val="FF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NP-hard</a:t>
            </a:r>
            <a:r>
              <a:rPr lang="en-US" altLang="en-US" sz="25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- stands for 'at least' as hard as NP (but not necessarily </a:t>
            </a:r>
            <a:r>
              <a:rPr lang="en-US" altLang="en-US" sz="25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in</a:t>
            </a:r>
            <a:r>
              <a:rPr lang="en-US" altLang="en-US" sz="25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NP);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500" b="1" dirty="0">
                <a:solidFill>
                  <a:srgbClr val="FF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NP-easy</a:t>
            </a:r>
            <a:r>
              <a:rPr lang="en-US" altLang="en-US" sz="25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- stands for 'at most' as hard as NP (but not necessarily </a:t>
            </a:r>
            <a:r>
              <a:rPr lang="en-US" altLang="en-US" sz="25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in</a:t>
            </a:r>
            <a:r>
              <a:rPr lang="en-US" altLang="en-US" sz="25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NP);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500" b="1" dirty="0">
                <a:solidFill>
                  <a:srgbClr val="FF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NP-equivalent</a:t>
            </a:r>
            <a:r>
              <a:rPr lang="en-US" altLang="en-US" sz="25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- means equally difficult as NP, (but not necessarily </a:t>
            </a:r>
            <a:r>
              <a:rPr lang="en-US" altLang="en-US" sz="25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in</a:t>
            </a:r>
            <a:r>
              <a:rPr lang="en-US" altLang="en-US" sz="25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NP);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5AF3E337-747F-4CB3-BEE2-E200AF9B4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NP-Completeness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5C0414C-485F-41A3-A8A4-5FA509CA8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9716" y="1072395"/>
            <a:ext cx="8229600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So far we’ve seen a lot of good news!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Such-and-such a problem can be solved quickly (i.e., in close to linear time, or at least a time that is some small polynomial function of the input size)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NP-completeness is a form of bad news!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Evidence that many important problems can not be solved quickly.</a:t>
            </a:r>
          </a:p>
          <a:p>
            <a:pPr eaLnBrk="1" hangingPunct="1"/>
            <a:r>
              <a:rPr lang="en-US" altLang="en-US" dirty="0"/>
              <a:t>NP-complete problems really come up all the time!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186E271C-EF1E-4EDF-91F0-6A1C55784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430" y="183358"/>
            <a:ext cx="8757139" cy="1132258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NP-complete and </a:t>
            </a:r>
            <a:b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NP-hard problems</a:t>
            </a:r>
          </a:p>
        </p:txBody>
      </p:sp>
      <p:pic>
        <p:nvPicPr>
          <p:cNvPr id="69636" name="Picture 3">
            <a:extLst>
              <a:ext uri="{FF2B5EF4-FFF2-40B4-BE49-F238E27FC236}">
                <a16:creationId xmlns:a16="http://schemas.microsoft.com/office/drawing/2014/main" id="{D16D7FC7-C5EF-43D8-908D-65A1EACE72F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800" y="1881188"/>
            <a:ext cx="7888288" cy="3481387"/>
          </a:xfrm>
          <a:noFill/>
        </p:spPr>
      </p:pic>
      <p:sp>
        <p:nvSpPr>
          <p:cNvPr id="1007620" name="Text Box 4">
            <a:extLst>
              <a:ext uri="{FF2B5EF4-FFF2-40B4-BE49-F238E27FC236}">
                <a16:creationId xmlns:a16="http://schemas.microsoft.com/office/drawing/2014/main" id="{579809B0-B679-4FD6-A462-77DBD9B91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088" y="1782763"/>
            <a:ext cx="194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NP-complete</a:t>
            </a:r>
          </a:p>
        </p:txBody>
      </p:sp>
      <p:sp>
        <p:nvSpPr>
          <p:cNvPr id="1007621" name="Text Box 5">
            <a:extLst>
              <a:ext uri="{FF2B5EF4-FFF2-40B4-BE49-F238E27FC236}">
                <a16:creationId xmlns:a16="http://schemas.microsoft.com/office/drawing/2014/main" id="{7B0A5880-A70A-48E4-8ABF-92E92F41C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3625850"/>
            <a:ext cx="132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NP-hard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20" grpId="0"/>
      <p:bldP spid="10076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B999-E482-4D98-8A72-331AFB2EB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426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NP-Complete Problems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A6D3DA28-F2D3-47F4-BF87-22E2E77A5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7632" y="187316"/>
            <a:ext cx="8295613" cy="773032"/>
          </a:xfrm>
        </p:spPr>
        <p:txBody>
          <a:bodyPr vert="horz" wrap="square" lIns="63500" tIns="25400" rIns="63500" bIns="254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Problems that Cross the Line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AB985EF-D584-43E3-ADC7-3BA10AFD2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2028825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2075" tIns="46038" rIns="92075" bIns="46038">
            <a:spAutoFit/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Palatino Linotype"/>
              <a:ea typeface="MS PGothic" panose="020B0600070205080204" pitchFamily="34" charset="-128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0B7FAFE5-21DF-4371-9E51-6C1699D98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7632" y="1197428"/>
            <a:ext cx="8295612" cy="5361288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What if a problem has:</a:t>
            </a:r>
          </a:p>
          <a:p>
            <a:pPr lvl="1" eaLnBrk="1" hangingPunct="1"/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An exponential upper bound</a:t>
            </a:r>
          </a:p>
          <a:p>
            <a:pPr lvl="1" eaLnBrk="1" hangingPunct="1"/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A polynomial lower bound</a:t>
            </a:r>
          </a:p>
          <a:p>
            <a:pPr eaLnBrk="1" hangingPunct="1"/>
            <a:endParaRPr lang="en-US" altLang="en-US" sz="2800" dirty="0">
              <a:solidFill>
                <a:schemeClr val="tx1"/>
              </a:solidFill>
              <a:latin typeface="+mn-lt"/>
            </a:endParaRP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We have only found </a:t>
            </a:r>
            <a:r>
              <a:rPr lang="en-US" altLang="en-US" sz="2800" dirty="0">
                <a:solidFill>
                  <a:srgbClr val="FF0033"/>
                </a:solidFill>
                <a:latin typeface="+mn-lt"/>
              </a:rPr>
              <a:t>exponential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algorithms, so it appears to be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rgbClr val="FF0033"/>
                </a:solidFill>
                <a:latin typeface="+mn-lt"/>
              </a:rPr>
              <a:t>intractable.</a:t>
            </a:r>
            <a:endParaRPr lang="en-US" altLang="en-US" sz="2800" dirty="0">
              <a:latin typeface="+mn-lt"/>
            </a:endParaRP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But... we can</a:t>
            </a:r>
            <a:r>
              <a:rPr lang="en-US" altLang="en-US" sz="2800" dirty="0">
                <a:solidFill>
                  <a:schemeClr val="tx1"/>
                </a:solidFill>
                <a:latin typeface="+mn-lt"/>
                <a:ea typeface="HGS明朝E" panose="020B0400000000000000" pitchFamily="18" charset="-128"/>
              </a:rPr>
              <a:t>’</a:t>
            </a:r>
            <a:r>
              <a:rPr lang="en-US" altLang="ja-JP" sz="2800" dirty="0">
                <a:solidFill>
                  <a:schemeClr val="tx1"/>
                </a:solidFill>
                <a:latin typeface="+mn-lt"/>
              </a:rPr>
              <a:t>t </a:t>
            </a:r>
            <a:r>
              <a:rPr lang="en-US" altLang="ja-JP" sz="2800" dirty="0">
                <a:solidFill>
                  <a:srgbClr val="FF0033"/>
                </a:solidFill>
                <a:latin typeface="+mn-lt"/>
              </a:rPr>
              <a:t>prove</a:t>
            </a:r>
            <a:r>
              <a:rPr lang="en-US" altLang="ja-JP" sz="2800" dirty="0">
                <a:latin typeface="+mn-lt"/>
              </a:rPr>
              <a:t> </a:t>
            </a:r>
            <a:r>
              <a:rPr lang="en-US" altLang="ja-JP" sz="2800" dirty="0">
                <a:solidFill>
                  <a:schemeClr val="tx1"/>
                </a:solidFill>
                <a:latin typeface="+mn-lt"/>
              </a:rPr>
              <a:t>that an exponential solution is needed, we can</a:t>
            </a:r>
            <a:r>
              <a:rPr lang="en-US" altLang="ja-JP" sz="2800" dirty="0">
                <a:solidFill>
                  <a:schemeClr val="tx1"/>
                </a:solidFill>
                <a:latin typeface="+mn-lt"/>
                <a:ea typeface="HGS明朝E" panose="020B0400000000000000" pitchFamily="18" charset="-128"/>
              </a:rPr>
              <a:t>’</a:t>
            </a:r>
            <a:r>
              <a:rPr lang="en-US" altLang="ja-JP" sz="28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ja-JP" sz="2800" dirty="0">
                <a:latin typeface="+mn-lt"/>
              </a:rPr>
              <a:t> </a:t>
            </a:r>
            <a:r>
              <a:rPr lang="en-US" altLang="ja-JP" sz="2800" dirty="0">
                <a:solidFill>
                  <a:srgbClr val="FF0033"/>
                </a:solidFill>
                <a:latin typeface="+mn-lt"/>
              </a:rPr>
              <a:t>prove</a:t>
            </a:r>
            <a:r>
              <a:rPr lang="en-US" altLang="ja-JP" sz="2800" dirty="0">
                <a:latin typeface="+mn-lt"/>
              </a:rPr>
              <a:t> </a:t>
            </a:r>
            <a:r>
              <a:rPr lang="en-US" altLang="ja-JP" sz="2800" dirty="0">
                <a:solidFill>
                  <a:schemeClr val="tx1"/>
                </a:solidFill>
                <a:latin typeface="+mn-lt"/>
              </a:rPr>
              <a:t>that a polynomial algorithm cannot be developed, so we </a:t>
            </a:r>
            <a:r>
              <a:rPr lang="en-US" altLang="ja-JP" sz="2800" dirty="0">
                <a:solidFill>
                  <a:srgbClr val="3333FF"/>
                </a:solidFill>
                <a:latin typeface="+mn-lt"/>
              </a:rPr>
              <a:t>can</a:t>
            </a:r>
            <a:r>
              <a:rPr lang="en-US" altLang="ja-JP" sz="2800" dirty="0">
                <a:solidFill>
                  <a:srgbClr val="3333FF"/>
                </a:solidFill>
                <a:latin typeface="+mn-lt"/>
                <a:ea typeface="HGS明朝E" panose="020B0400000000000000" pitchFamily="18" charset="-128"/>
              </a:rPr>
              <a:t>’</a:t>
            </a:r>
            <a:r>
              <a:rPr lang="en-US" altLang="ja-JP" sz="2800" dirty="0">
                <a:solidFill>
                  <a:srgbClr val="3333FF"/>
                </a:solidFill>
                <a:latin typeface="+mn-lt"/>
              </a:rPr>
              <a:t>t say the problem is intractable</a:t>
            </a:r>
            <a:r>
              <a:rPr lang="en-US" altLang="ja-JP" sz="2800" dirty="0">
                <a:latin typeface="+mn-lt"/>
              </a:rPr>
              <a:t>...</a:t>
            </a: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83EFE76-50A8-4E72-BE9A-14F64F561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88255"/>
            <a:ext cx="7405874" cy="795089"/>
          </a:xfrm>
        </p:spPr>
        <p:txBody>
          <a:bodyPr vert="horz" wrap="none" lIns="63500" tIns="25400" rIns="63500" bIns="254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NP-Complete Problems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09C2EE0A-6158-4B74-B1E7-0B563A293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36305"/>
            <a:ext cx="8263812" cy="541642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700">
                <a:latin typeface="+mn-lt"/>
              </a:rPr>
              <a:t>The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upper bound</a:t>
            </a:r>
            <a:r>
              <a:rPr lang="en-US" altLang="en-US" sz="2700">
                <a:latin typeface="+mn-lt"/>
              </a:rPr>
              <a:t> suggests the problem is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intractable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700">
                <a:latin typeface="+mn-lt"/>
              </a:rPr>
              <a:t>The </a:t>
            </a:r>
            <a:r>
              <a:rPr lang="en-US" altLang="en-US" sz="2700">
                <a:solidFill>
                  <a:srgbClr val="FF0033"/>
                </a:solidFill>
                <a:latin typeface="+mn-lt"/>
              </a:rPr>
              <a:t>lower bound</a:t>
            </a:r>
            <a:r>
              <a:rPr lang="en-US" altLang="en-US" sz="2700">
                <a:latin typeface="+mn-lt"/>
              </a:rPr>
              <a:t> suggests the problem is </a:t>
            </a:r>
            <a:r>
              <a:rPr lang="en-US" altLang="en-US" sz="2700">
                <a:solidFill>
                  <a:srgbClr val="FF0033"/>
                </a:solidFill>
                <a:latin typeface="+mn-lt"/>
              </a:rPr>
              <a:t>tractable</a:t>
            </a:r>
            <a:endParaRPr lang="en-US" altLang="en-US" sz="2700">
              <a:latin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700">
                <a:latin typeface="+mn-lt"/>
              </a:rPr>
              <a:t>The lower bound is linear: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O(N)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700">
                <a:latin typeface="+mn-lt"/>
              </a:rPr>
              <a:t>They are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all</a:t>
            </a:r>
            <a:r>
              <a:rPr lang="en-US" altLang="en-US" sz="2700">
                <a:latin typeface="+mn-lt"/>
              </a:rPr>
              <a:t>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reducible</a:t>
            </a:r>
            <a:r>
              <a:rPr lang="en-US" altLang="en-US" sz="2700">
                <a:latin typeface="+mn-lt"/>
              </a:rPr>
              <a:t>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to</a:t>
            </a:r>
            <a:r>
              <a:rPr lang="en-US" altLang="en-US" sz="2700">
                <a:latin typeface="+mn-lt"/>
              </a:rPr>
              <a:t>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each</a:t>
            </a:r>
            <a:r>
              <a:rPr lang="en-US" altLang="en-US" sz="2700">
                <a:latin typeface="+mn-lt"/>
              </a:rPr>
              <a:t>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other</a:t>
            </a:r>
            <a:r>
              <a:rPr lang="en-US" altLang="en-US" sz="2700">
                <a:latin typeface="+mn-lt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700">
                <a:latin typeface="+mn-lt"/>
              </a:rPr>
              <a:t>If we find a reasonable algorithm (or prove intractability) for one, then we can do it for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all of them</a:t>
            </a:r>
            <a:r>
              <a:rPr lang="en-US" altLang="en-US" sz="2700">
                <a:latin typeface="+mn-lt"/>
              </a:rPr>
              <a:t>!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09E0B6B-A91E-4D01-AF03-E3365A9F3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Traveling Salesman</a:t>
            </a:r>
          </a:p>
        </p:txBody>
      </p:sp>
      <p:pic>
        <p:nvPicPr>
          <p:cNvPr id="6147" name="Picture 36">
            <a:extLst>
              <a:ext uri="{FF2B5EF4-FFF2-40B4-BE49-F238E27FC236}">
                <a16:creationId xmlns:a16="http://schemas.microsoft.com/office/drawing/2014/main" id="{300AD4C3-CF15-458B-98CE-5365ED2FC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046288"/>
            <a:ext cx="59245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>
            <a:extLst>
              <a:ext uri="{FF2B5EF4-FFF2-40B4-BE49-F238E27FC236}">
                <a16:creationId xmlns:a16="http://schemas.microsoft.com/office/drawing/2014/main" id="{72E26C3D-1C26-4BB0-A5B9-423221B55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5-Clique</a:t>
            </a:r>
          </a:p>
        </p:txBody>
      </p:sp>
      <p:grpSp>
        <p:nvGrpSpPr>
          <p:cNvPr id="7171" name="Group 1058">
            <a:extLst>
              <a:ext uri="{FF2B5EF4-FFF2-40B4-BE49-F238E27FC236}">
                <a16:creationId xmlns:a16="http://schemas.microsoft.com/office/drawing/2014/main" id="{DA1682D3-66FC-4514-BFF0-7607501E455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57400"/>
            <a:ext cx="5867400" cy="3429000"/>
            <a:chOff x="816" y="1296"/>
            <a:chExt cx="3696" cy="2160"/>
          </a:xfrm>
        </p:grpSpPr>
        <p:sp>
          <p:nvSpPr>
            <p:cNvPr id="96259" name="Oval 1027">
              <a:extLst>
                <a:ext uri="{FF2B5EF4-FFF2-40B4-BE49-F238E27FC236}">
                  <a16:creationId xmlns:a16="http://schemas.microsoft.com/office/drawing/2014/main" id="{C82ED4A1-BBF4-4A05-BF96-2907E68A7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96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0" name="Oval 1028">
              <a:extLst>
                <a:ext uri="{FF2B5EF4-FFF2-40B4-BE49-F238E27FC236}">
                  <a16:creationId xmlns:a16="http://schemas.microsoft.com/office/drawing/2014/main" id="{C0D21110-B3C6-4850-97B7-9D5D57117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1" name="Oval 1029">
              <a:extLst>
                <a:ext uri="{FF2B5EF4-FFF2-40B4-BE49-F238E27FC236}">
                  <a16:creationId xmlns:a16="http://schemas.microsoft.com/office/drawing/2014/main" id="{7AADFF83-C61C-45EA-AF36-8A369FE5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296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3" name="Oval 1031">
              <a:extLst>
                <a:ext uri="{FF2B5EF4-FFF2-40B4-BE49-F238E27FC236}">
                  <a16:creationId xmlns:a16="http://schemas.microsoft.com/office/drawing/2014/main" id="{ADD99AEE-4D4A-4F4C-A0DD-E1A71E365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216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5" name="Oval 1033">
              <a:extLst>
                <a:ext uri="{FF2B5EF4-FFF2-40B4-BE49-F238E27FC236}">
                  <a16:creationId xmlns:a16="http://schemas.microsoft.com/office/drawing/2014/main" id="{BF9DB764-C1E7-4D75-AFB2-C650B3E1A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6" name="Oval 1034">
              <a:extLst>
                <a:ext uri="{FF2B5EF4-FFF2-40B4-BE49-F238E27FC236}">
                  <a16:creationId xmlns:a16="http://schemas.microsoft.com/office/drawing/2014/main" id="{94515803-0803-4537-8E71-3EAD730F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7" name="Oval 1035">
              <a:extLst>
                <a:ext uri="{FF2B5EF4-FFF2-40B4-BE49-F238E27FC236}">
                  <a16:creationId xmlns:a16="http://schemas.microsoft.com/office/drawing/2014/main" id="{F59C309B-E920-4A2A-B572-45C3F3B3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976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9" name="Oval 1037">
              <a:extLst>
                <a:ext uri="{FF2B5EF4-FFF2-40B4-BE49-F238E27FC236}">
                  <a16:creationId xmlns:a16="http://schemas.microsoft.com/office/drawing/2014/main" id="{C3F9641B-2EB9-4342-BC06-AB17005B0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0" name="Line 1038">
              <a:extLst>
                <a:ext uri="{FF2B5EF4-FFF2-40B4-BE49-F238E27FC236}">
                  <a16:creationId xmlns:a16="http://schemas.microsoft.com/office/drawing/2014/main" id="{47187950-55F4-4A0E-8288-4C12558BE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" y="2205"/>
              <a:ext cx="144" cy="91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1" name="Line 1039">
              <a:extLst>
                <a:ext uri="{FF2B5EF4-FFF2-40B4-BE49-F238E27FC236}">
                  <a16:creationId xmlns:a16="http://schemas.microsoft.com/office/drawing/2014/main" id="{4E5AC4F8-77BE-4182-AF49-4E6F48D53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352"/>
              <a:ext cx="864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2" name="Line 1040">
              <a:extLst>
                <a:ext uri="{FF2B5EF4-FFF2-40B4-BE49-F238E27FC236}">
                  <a16:creationId xmlns:a16="http://schemas.microsoft.com/office/drawing/2014/main" id="{C310B791-4226-4B18-B6AD-64D7585A6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440"/>
              <a:ext cx="48" cy="86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3" name="Line 1041">
              <a:extLst>
                <a:ext uri="{FF2B5EF4-FFF2-40B4-BE49-F238E27FC236}">
                  <a16:creationId xmlns:a16="http://schemas.microsoft.com/office/drawing/2014/main" id="{FD6F50D7-F33D-4B1C-9110-3C5BE36F0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2"/>
              <a:ext cx="144" cy="9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4" name="Line 1042">
              <a:extLst>
                <a:ext uri="{FF2B5EF4-FFF2-40B4-BE49-F238E27FC236}">
                  <a16:creationId xmlns:a16="http://schemas.microsoft.com/office/drawing/2014/main" id="{2BA42482-88D9-4073-AB56-BF20EBD71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8" y="2304"/>
              <a:ext cx="864" cy="288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5" name="Line 1043">
              <a:extLst>
                <a:ext uri="{FF2B5EF4-FFF2-40B4-BE49-F238E27FC236}">
                  <a16:creationId xmlns:a16="http://schemas.microsoft.com/office/drawing/2014/main" id="{C13C2E9C-9541-49B9-A71D-AD3FB9C0C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592"/>
              <a:ext cx="72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6" name="Line 1044">
              <a:extLst>
                <a:ext uri="{FF2B5EF4-FFF2-40B4-BE49-F238E27FC236}">
                  <a16:creationId xmlns:a16="http://schemas.microsoft.com/office/drawing/2014/main" id="{3049D19B-FC01-4E54-902F-5F806298F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440"/>
              <a:ext cx="48" cy="1152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7" name="Line 1045">
              <a:extLst>
                <a:ext uri="{FF2B5EF4-FFF2-40B4-BE49-F238E27FC236}">
                  <a16:creationId xmlns:a16="http://schemas.microsoft.com/office/drawing/2014/main" id="{F922719C-87C0-470C-B497-E5849A7A8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40"/>
              <a:ext cx="480" cy="48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8" name="Line 1046">
              <a:extLst>
                <a:ext uri="{FF2B5EF4-FFF2-40B4-BE49-F238E27FC236}">
                  <a16:creationId xmlns:a16="http://schemas.microsoft.com/office/drawing/2014/main" id="{C74FF1DA-EFE0-405A-8DC1-6B0FEFCE1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92"/>
              <a:ext cx="432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9" name="Line 1047">
              <a:extLst>
                <a:ext uri="{FF2B5EF4-FFF2-40B4-BE49-F238E27FC236}">
                  <a16:creationId xmlns:a16="http://schemas.microsoft.com/office/drawing/2014/main" id="{8905D8A9-C35C-4EC8-8245-9FAFF0B51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872"/>
              <a:ext cx="144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0" name="Line 1048">
              <a:extLst>
                <a:ext uri="{FF2B5EF4-FFF2-40B4-BE49-F238E27FC236}">
                  <a16:creationId xmlns:a16="http://schemas.microsoft.com/office/drawing/2014/main" id="{33D74122-4053-4883-9B67-DB6DAA13F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824"/>
              <a:ext cx="960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1" name="Line 1049">
              <a:extLst>
                <a:ext uri="{FF2B5EF4-FFF2-40B4-BE49-F238E27FC236}">
                  <a16:creationId xmlns:a16="http://schemas.microsoft.com/office/drawing/2014/main" id="{216C0068-7F01-49D8-A57B-F596B917E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344"/>
              <a:ext cx="816" cy="48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2" name="Line 1050">
              <a:extLst>
                <a:ext uri="{FF2B5EF4-FFF2-40B4-BE49-F238E27FC236}">
                  <a16:creationId xmlns:a16="http://schemas.microsoft.com/office/drawing/2014/main" id="{9AD53134-028B-4E41-B951-5543413FB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440"/>
              <a:ext cx="864" cy="912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3" name="Line 1051">
              <a:extLst>
                <a:ext uri="{FF2B5EF4-FFF2-40B4-BE49-F238E27FC236}">
                  <a16:creationId xmlns:a16="http://schemas.microsoft.com/office/drawing/2014/main" id="{211C4ABE-FED3-4CE2-A02F-4F55F223C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440"/>
              <a:ext cx="816" cy="110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4" name="Line 1052">
              <a:extLst>
                <a:ext uri="{FF2B5EF4-FFF2-40B4-BE49-F238E27FC236}">
                  <a16:creationId xmlns:a16="http://schemas.microsoft.com/office/drawing/2014/main" id="{05CB91A3-3717-4698-A7E1-A5E702219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968"/>
              <a:ext cx="624" cy="576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5" name="Line 1053">
              <a:extLst>
                <a:ext uri="{FF2B5EF4-FFF2-40B4-BE49-F238E27FC236}">
                  <a16:creationId xmlns:a16="http://schemas.microsoft.com/office/drawing/2014/main" id="{02F9DCB0-B22B-4FCE-9B2D-E16DD1EF4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1440"/>
              <a:ext cx="1440" cy="528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6" name="Line 1054">
              <a:extLst>
                <a:ext uri="{FF2B5EF4-FFF2-40B4-BE49-F238E27FC236}">
                  <a16:creationId xmlns:a16="http://schemas.microsoft.com/office/drawing/2014/main" id="{7AA1A83B-A5A8-4CC5-9AED-31E78611F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68"/>
              <a:ext cx="1488" cy="336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7" name="Line 1055">
              <a:extLst>
                <a:ext uri="{FF2B5EF4-FFF2-40B4-BE49-F238E27FC236}">
                  <a16:creationId xmlns:a16="http://schemas.microsoft.com/office/drawing/2014/main" id="{C31655AC-AD10-45BA-9395-F9D3500B9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12"/>
              <a:ext cx="1152" cy="11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8" name="Line 1056">
              <a:extLst>
                <a:ext uri="{FF2B5EF4-FFF2-40B4-BE49-F238E27FC236}">
                  <a16:creationId xmlns:a16="http://schemas.microsoft.com/office/drawing/2014/main" id="{1320DA9C-F91D-4B29-99AF-2165907FFB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0" y="2112"/>
              <a:ext cx="96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9" name="Line 1057">
              <a:extLst>
                <a:ext uri="{FF2B5EF4-FFF2-40B4-BE49-F238E27FC236}">
                  <a16:creationId xmlns:a16="http://schemas.microsoft.com/office/drawing/2014/main" id="{3E9794C3-B253-4773-BB3F-0277D860E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72"/>
              <a:ext cx="1056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2" name="Oval 1030">
              <a:extLst>
                <a:ext uri="{FF2B5EF4-FFF2-40B4-BE49-F238E27FC236}">
                  <a16:creationId xmlns:a16="http://schemas.microsoft.com/office/drawing/2014/main" id="{DD1E6EA3-59D1-4D6E-B64C-2C85FD5C5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4" name="Oval 1032">
              <a:extLst>
                <a:ext uri="{FF2B5EF4-FFF2-40B4-BE49-F238E27FC236}">
                  <a16:creationId xmlns:a16="http://schemas.microsoft.com/office/drawing/2014/main" id="{BF4FC8C4-BEED-4B50-90DE-88A51E1BA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824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8" name="Oval 1036">
              <a:extLst>
                <a:ext uri="{FF2B5EF4-FFF2-40B4-BE49-F238E27FC236}">
                  <a16:creationId xmlns:a16="http://schemas.microsoft.com/office/drawing/2014/main" id="{BF9DC7AF-2F17-4360-BEBD-210D7D43A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208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547F-0205-420A-9C41-7234E792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Hamiltonian Path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ED802AB5-27F7-45C0-8EAD-8FFF1F4E0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035175"/>
            <a:ext cx="59245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>
            <a:extLst>
              <a:ext uri="{FF2B5EF4-FFF2-40B4-BE49-F238E27FC236}">
                <a16:creationId xmlns:a16="http://schemas.microsoft.com/office/drawing/2014/main" id="{936F5306-28EA-40D6-B13E-7F73E7B80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 Coloring</a:t>
            </a:r>
          </a:p>
        </p:txBody>
      </p:sp>
      <p:grpSp>
        <p:nvGrpSpPr>
          <p:cNvPr id="9219" name="Group 2083">
            <a:extLst>
              <a:ext uri="{FF2B5EF4-FFF2-40B4-BE49-F238E27FC236}">
                <a16:creationId xmlns:a16="http://schemas.microsoft.com/office/drawing/2014/main" id="{B7F0695C-93FD-46B4-8A80-510EEC0E4B0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57400"/>
            <a:ext cx="5867400" cy="3429000"/>
            <a:chOff x="816" y="1296"/>
            <a:chExt cx="3696" cy="2160"/>
          </a:xfrm>
        </p:grpSpPr>
        <p:sp>
          <p:nvSpPr>
            <p:cNvPr id="97295" name="Line 2063">
              <a:extLst>
                <a:ext uri="{FF2B5EF4-FFF2-40B4-BE49-F238E27FC236}">
                  <a16:creationId xmlns:a16="http://schemas.microsoft.com/office/drawing/2014/main" id="{BD4EEC05-006F-450F-98D8-14A7D4BB9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" y="2205"/>
              <a:ext cx="144" cy="91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6" name="Line 2064">
              <a:extLst>
                <a:ext uri="{FF2B5EF4-FFF2-40B4-BE49-F238E27FC236}">
                  <a16:creationId xmlns:a16="http://schemas.microsoft.com/office/drawing/2014/main" id="{CE532BB1-D621-46CF-8B15-A7A7778E9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352"/>
              <a:ext cx="864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7" name="Line 2065">
              <a:extLst>
                <a:ext uri="{FF2B5EF4-FFF2-40B4-BE49-F238E27FC236}">
                  <a16:creationId xmlns:a16="http://schemas.microsoft.com/office/drawing/2014/main" id="{F0849831-A580-42C6-BEEF-DBCA8AA04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440"/>
              <a:ext cx="48" cy="8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8" name="Line 2066">
              <a:extLst>
                <a:ext uri="{FF2B5EF4-FFF2-40B4-BE49-F238E27FC236}">
                  <a16:creationId xmlns:a16="http://schemas.microsoft.com/office/drawing/2014/main" id="{F01BB1B0-09F8-428D-A65E-A368E95F9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2"/>
              <a:ext cx="144" cy="9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9" name="Line 2067">
              <a:extLst>
                <a:ext uri="{FF2B5EF4-FFF2-40B4-BE49-F238E27FC236}">
                  <a16:creationId xmlns:a16="http://schemas.microsoft.com/office/drawing/2014/main" id="{940816E7-3EED-4736-A3E6-ADC298315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8" y="2304"/>
              <a:ext cx="86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0" name="Line 2068">
              <a:extLst>
                <a:ext uri="{FF2B5EF4-FFF2-40B4-BE49-F238E27FC236}">
                  <a16:creationId xmlns:a16="http://schemas.microsoft.com/office/drawing/2014/main" id="{3F5D9EE7-08A4-421F-9B97-82A88F303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592"/>
              <a:ext cx="72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2" name="Line 2070">
              <a:extLst>
                <a:ext uri="{FF2B5EF4-FFF2-40B4-BE49-F238E27FC236}">
                  <a16:creationId xmlns:a16="http://schemas.microsoft.com/office/drawing/2014/main" id="{3D004F22-463D-4991-A909-8599249D2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40"/>
              <a:ext cx="48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3" name="Line 2071">
              <a:extLst>
                <a:ext uri="{FF2B5EF4-FFF2-40B4-BE49-F238E27FC236}">
                  <a16:creationId xmlns:a16="http://schemas.microsoft.com/office/drawing/2014/main" id="{120BBA64-9F8C-4DCF-B70B-636E49379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92"/>
              <a:ext cx="432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4" name="Line 2072">
              <a:extLst>
                <a:ext uri="{FF2B5EF4-FFF2-40B4-BE49-F238E27FC236}">
                  <a16:creationId xmlns:a16="http://schemas.microsoft.com/office/drawing/2014/main" id="{180F356A-590B-4879-9643-40707CCC7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872"/>
              <a:ext cx="144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5" name="Line 2073">
              <a:extLst>
                <a:ext uri="{FF2B5EF4-FFF2-40B4-BE49-F238E27FC236}">
                  <a16:creationId xmlns:a16="http://schemas.microsoft.com/office/drawing/2014/main" id="{047BD39D-515D-4730-BFCB-320555070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824"/>
              <a:ext cx="960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6" name="Line 2074">
              <a:extLst>
                <a:ext uri="{FF2B5EF4-FFF2-40B4-BE49-F238E27FC236}">
                  <a16:creationId xmlns:a16="http://schemas.microsoft.com/office/drawing/2014/main" id="{173AD025-DE21-4347-B9F2-D9DE5D623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344"/>
              <a:ext cx="816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7" name="Line 2075">
              <a:extLst>
                <a:ext uri="{FF2B5EF4-FFF2-40B4-BE49-F238E27FC236}">
                  <a16:creationId xmlns:a16="http://schemas.microsoft.com/office/drawing/2014/main" id="{B99333EC-5F64-4881-82C7-DD6ECC2B0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440"/>
              <a:ext cx="864" cy="9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8" name="Line 2076">
              <a:extLst>
                <a:ext uri="{FF2B5EF4-FFF2-40B4-BE49-F238E27FC236}">
                  <a16:creationId xmlns:a16="http://schemas.microsoft.com/office/drawing/2014/main" id="{B70458F9-1BAF-44FC-B385-385983A9D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440"/>
              <a:ext cx="816" cy="11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9" name="Line 2077">
              <a:extLst>
                <a:ext uri="{FF2B5EF4-FFF2-40B4-BE49-F238E27FC236}">
                  <a16:creationId xmlns:a16="http://schemas.microsoft.com/office/drawing/2014/main" id="{3C0945CD-0D74-4A15-A3D0-37FB739D1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968"/>
              <a:ext cx="624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10" name="Line 2078">
              <a:extLst>
                <a:ext uri="{FF2B5EF4-FFF2-40B4-BE49-F238E27FC236}">
                  <a16:creationId xmlns:a16="http://schemas.microsoft.com/office/drawing/2014/main" id="{04E3802A-765C-430B-9D53-6828B1CBA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1440"/>
              <a:ext cx="144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12" name="Line 2080">
              <a:extLst>
                <a:ext uri="{FF2B5EF4-FFF2-40B4-BE49-F238E27FC236}">
                  <a16:creationId xmlns:a16="http://schemas.microsoft.com/office/drawing/2014/main" id="{EEB19CF4-6A53-439C-A0AC-1A11F5B2A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12"/>
              <a:ext cx="1152" cy="11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14" name="Line 2082">
              <a:extLst>
                <a:ext uri="{FF2B5EF4-FFF2-40B4-BE49-F238E27FC236}">
                  <a16:creationId xmlns:a16="http://schemas.microsoft.com/office/drawing/2014/main" id="{76D148FF-1FAF-46BD-A372-94D640AC4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72"/>
              <a:ext cx="1056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84" name="Oval 2052">
              <a:extLst>
                <a:ext uri="{FF2B5EF4-FFF2-40B4-BE49-F238E27FC236}">
                  <a16:creationId xmlns:a16="http://schemas.microsoft.com/office/drawing/2014/main" id="{84FFB079-E66C-47EB-B46C-F43F1BCAD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96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85" name="Oval 2053">
              <a:extLst>
                <a:ext uri="{FF2B5EF4-FFF2-40B4-BE49-F238E27FC236}">
                  <a16:creationId xmlns:a16="http://schemas.microsoft.com/office/drawing/2014/main" id="{4FB6A68F-5B41-455D-B75D-A782808CF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016"/>
              <a:ext cx="240" cy="240"/>
            </a:xfrm>
            <a:prstGeom prst="ellipse">
              <a:avLst/>
            </a:prstGeom>
            <a:solidFill>
              <a:srgbClr val="3333FF"/>
            </a:solidFill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 defTabSz="457200">
                <a:defRPr/>
              </a:pPr>
              <a:endParaRPr lang="en-US">
                <a:solidFill>
                  <a:srgbClr val="3333FF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87" name="Oval 2055">
              <a:extLst>
                <a:ext uri="{FF2B5EF4-FFF2-40B4-BE49-F238E27FC236}">
                  <a16:creationId xmlns:a16="http://schemas.microsoft.com/office/drawing/2014/main" id="{0A0E202E-773F-43A6-92D4-FDDB354E7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66FF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88" name="Oval 2056">
              <a:extLst>
                <a:ext uri="{FF2B5EF4-FFF2-40B4-BE49-F238E27FC236}">
                  <a16:creationId xmlns:a16="http://schemas.microsoft.com/office/drawing/2014/main" id="{1D991B20-D3E5-4639-87EA-5A07B3136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216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89" name="Oval 2057">
              <a:extLst>
                <a:ext uri="{FF2B5EF4-FFF2-40B4-BE49-F238E27FC236}">
                  <a16:creationId xmlns:a16="http://schemas.microsoft.com/office/drawing/2014/main" id="{C7AF8E8C-C034-422D-A4B6-77031E90B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824"/>
              <a:ext cx="240" cy="240"/>
            </a:xfrm>
            <a:prstGeom prst="ellipse">
              <a:avLst/>
            </a:prstGeom>
            <a:solidFill>
              <a:srgbClr val="3333FF"/>
            </a:solidFill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0" name="Oval 2058">
              <a:extLst>
                <a:ext uri="{FF2B5EF4-FFF2-40B4-BE49-F238E27FC236}">
                  <a16:creationId xmlns:a16="http://schemas.microsoft.com/office/drawing/2014/main" id="{86A9BE16-01EF-437D-BAEA-638725767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240"/>
            </a:xfrm>
            <a:prstGeom prst="ellipse">
              <a:avLst/>
            </a:prstGeom>
            <a:solidFill>
              <a:srgbClr val="3333FF"/>
            </a:solidFill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1" name="Oval 2059">
              <a:extLst>
                <a:ext uri="{FF2B5EF4-FFF2-40B4-BE49-F238E27FC236}">
                  <a16:creationId xmlns:a16="http://schemas.microsoft.com/office/drawing/2014/main" id="{3025CF20-612A-4494-A23C-016BD665D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2" name="Oval 2060">
              <a:extLst>
                <a:ext uri="{FF2B5EF4-FFF2-40B4-BE49-F238E27FC236}">
                  <a16:creationId xmlns:a16="http://schemas.microsoft.com/office/drawing/2014/main" id="{FE49DD85-304B-4878-B005-399B09B7B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976"/>
              <a:ext cx="240" cy="240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66FF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3" name="Oval 2061">
              <a:extLst>
                <a:ext uri="{FF2B5EF4-FFF2-40B4-BE49-F238E27FC236}">
                  <a16:creationId xmlns:a16="http://schemas.microsoft.com/office/drawing/2014/main" id="{CB7727C7-E6AA-4E7D-B1CB-AE9122B4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208"/>
              <a:ext cx="240" cy="240"/>
            </a:xfrm>
            <a:prstGeom prst="ellipse">
              <a:avLst/>
            </a:prstGeom>
            <a:solidFill>
              <a:srgbClr val="3333FF"/>
            </a:solidFill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4" name="Oval 2062">
              <a:extLst>
                <a:ext uri="{FF2B5EF4-FFF2-40B4-BE49-F238E27FC236}">
                  <a16:creationId xmlns:a16="http://schemas.microsoft.com/office/drawing/2014/main" id="{74831997-61DF-4263-94AC-7A51643BC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86" name="Oval 2054">
              <a:extLst>
                <a:ext uri="{FF2B5EF4-FFF2-40B4-BE49-F238E27FC236}">
                  <a16:creationId xmlns:a16="http://schemas.microsoft.com/office/drawing/2014/main" id="{0503A645-BB4D-461C-BADB-6D2E6A077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296"/>
              <a:ext cx="240" cy="240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66FF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F67C-BBCF-4EB4-A6DB-3252B444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ea typeface="+mj-ea"/>
              </a:rPr>
              <a:t>Vertex Cover</a:t>
            </a:r>
            <a:r>
              <a:rPr lang="en-US" dirty="0">
                <a:ea typeface="+mj-ea"/>
              </a:rPr>
              <a:t> </a:t>
            </a:r>
            <a:r>
              <a:rPr lang="en-US" b="1" dirty="0">
                <a:ea typeface="+mj-ea"/>
              </a:rPr>
              <a:t>(VC)</a:t>
            </a:r>
            <a:endParaRPr lang="en-US" dirty="0">
              <a:ea typeface="+mj-ea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AFA1DB5-7CA6-4E50-87B7-FD394DCE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Given a graph and an integer k, is there a collection of k vertices such that each edge is connected to one of the vertices in the collection?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4387D1DE-9BA7-4B90-80F5-E217FA65E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3589338"/>
            <a:ext cx="67945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E94B1F0-4EDE-4FCE-ABCF-AA768ECB0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2"/>
            <a:ext cx="7543800" cy="773032"/>
          </a:xfrm>
        </p:spPr>
        <p:txBody>
          <a:bodyPr vert="horz" wrap="square" lIns="63500" tIns="25400" rIns="63500" bIns="254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 Scheduling Problem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0912AF7F-392D-49E0-BC30-EBDC25E0C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7" y="2028825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2075" tIns="46038" rIns="92075" bIns="46038">
            <a:spAutoFit/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Palatino Linotype"/>
              <a:ea typeface="MS PGothic" panose="020B0600070205080204" pitchFamily="34" charset="-128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33318886-8455-40B9-9321-83672FF11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9032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With N teachers with certain hour restrictions M classes to be scheduled, can we: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Schedule all the classes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Make sure that no two teachers teach the same class at the same time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No teacher is scheduled to teach two classes at once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B1ECB3C6-5278-4E34-BEE5-04B127887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should we care?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0A4B10C-46A2-4778-8280-EFBED34AE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1107906"/>
            <a:ext cx="8229600" cy="540830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Knowing that they are hard </a:t>
            </a:r>
            <a:r>
              <a:rPr lang="en-US" altLang="en-US" dirty="0">
                <a:solidFill>
                  <a:srgbClr val="FF0000"/>
                </a:solidFill>
              </a:rPr>
              <a:t>lets you stop beating your head against a wall </a:t>
            </a:r>
            <a:r>
              <a:rPr lang="en-US" altLang="en-US" dirty="0"/>
              <a:t>trying to solve them…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/>
              <a:t>Use a heuristic:</a:t>
            </a:r>
            <a:r>
              <a:rPr lang="en-US" altLang="en-US" dirty="0"/>
              <a:t> come up with a method for solving a reasonable fraction of the common cases.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/>
              <a:t>Solve approximately:</a:t>
            </a:r>
            <a:r>
              <a:rPr lang="en-US" altLang="en-US" dirty="0"/>
              <a:t> come up with a solution that you can prove that is close to right.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/>
              <a:t>Use an exponential time solution:</a:t>
            </a:r>
            <a:r>
              <a:rPr lang="en-US" altLang="en-US" dirty="0"/>
              <a:t> if you really have to solve the problem exactly and stop worrying about finding a better solution.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5A70400-44C8-4883-A1C9-AADBA7A33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38805"/>
            <a:ext cx="7772399" cy="773032"/>
          </a:xfrm>
        </p:spPr>
        <p:txBody>
          <a:bodyPr vert="horz" wrap="square" lIns="63500" tIns="25400" rIns="63500" bIns="254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Pair Programming Problem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06B6097-CDD2-4AF1-B665-7E4E37295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7" y="2028825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2075" tIns="46038" rIns="92075" bIns="46038">
            <a:spAutoFit/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Palatino Linotype"/>
              <a:ea typeface="MS PGothic" panose="020B0600070205080204" pitchFamily="34" charset="-128"/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95259DB-AF50-4137-A0A3-96394A2D3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799" y="1130559"/>
            <a:ext cx="7898363" cy="52795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With N students and K projects, where N is even, can we: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Assign pairs of students to each project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Every student works on every project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No student has the same partner more than once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Is this an NP-complete problem?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8908-CD6B-4C92-925C-43399472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 isomorphism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9BA8423-52FC-439E-B60D-00AF2F388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83" y="1366937"/>
            <a:ext cx="8574833" cy="676467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Graph isomorphism is NP-hard; is it NP-complete?</a:t>
            </a: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10D0FC15-0BB4-456D-B3B3-77DD1FFF1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99" y="2168652"/>
            <a:ext cx="8079801" cy="433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>
            <a:extLst>
              <a:ext uri="{FF2B5EF4-FFF2-40B4-BE49-F238E27FC236}">
                <a16:creationId xmlns:a16="http://schemas.microsoft.com/office/drawing/2014/main" id="{72E26C3D-1C26-4BB0-A5B9-423221B55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5-Clique</a:t>
            </a:r>
          </a:p>
        </p:txBody>
      </p:sp>
      <p:grpSp>
        <p:nvGrpSpPr>
          <p:cNvPr id="7171" name="Group 1058">
            <a:extLst>
              <a:ext uri="{FF2B5EF4-FFF2-40B4-BE49-F238E27FC236}">
                <a16:creationId xmlns:a16="http://schemas.microsoft.com/office/drawing/2014/main" id="{DA1682D3-66FC-4514-BFF0-7607501E455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57400"/>
            <a:ext cx="5867400" cy="3429000"/>
            <a:chOff x="816" y="1296"/>
            <a:chExt cx="3696" cy="2160"/>
          </a:xfrm>
        </p:grpSpPr>
        <p:sp>
          <p:nvSpPr>
            <p:cNvPr id="96259" name="Oval 1027">
              <a:extLst>
                <a:ext uri="{FF2B5EF4-FFF2-40B4-BE49-F238E27FC236}">
                  <a16:creationId xmlns:a16="http://schemas.microsoft.com/office/drawing/2014/main" id="{C82ED4A1-BBF4-4A05-BF96-2907E68A7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96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0" name="Oval 1028">
              <a:extLst>
                <a:ext uri="{FF2B5EF4-FFF2-40B4-BE49-F238E27FC236}">
                  <a16:creationId xmlns:a16="http://schemas.microsoft.com/office/drawing/2014/main" id="{C0D21110-B3C6-4850-97B7-9D5D57117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1" name="Oval 1029">
              <a:extLst>
                <a:ext uri="{FF2B5EF4-FFF2-40B4-BE49-F238E27FC236}">
                  <a16:creationId xmlns:a16="http://schemas.microsoft.com/office/drawing/2014/main" id="{7AADFF83-C61C-45EA-AF36-8A369FE5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296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3" name="Oval 1031">
              <a:extLst>
                <a:ext uri="{FF2B5EF4-FFF2-40B4-BE49-F238E27FC236}">
                  <a16:creationId xmlns:a16="http://schemas.microsoft.com/office/drawing/2014/main" id="{ADD99AEE-4D4A-4F4C-A0DD-E1A71E365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216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5" name="Oval 1033">
              <a:extLst>
                <a:ext uri="{FF2B5EF4-FFF2-40B4-BE49-F238E27FC236}">
                  <a16:creationId xmlns:a16="http://schemas.microsoft.com/office/drawing/2014/main" id="{BF9DB764-C1E7-4D75-AFB2-C650B3E1A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6" name="Oval 1034">
              <a:extLst>
                <a:ext uri="{FF2B5EF4-FFF2-40B4-BE49-F238E27FC236}">
                  <a16:creationId xmlns:a16="http://schemas.microsoft.com/office/drawing/2014/main" id="{94515803-0803-4537-8E71-3EAD730F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7" name="Oval 1035">
              <a:extLst>
                <a:ext uri="{FF2B5EF4-FFF2-40B4-BE49-F238E27FC236}">
                  <a16:creationId xmlns:a16="http://schemas.microsoft.com/office/drawing/2014/main" id="{F59C309B-E920-4A2A-B572-45C3F3B3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976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9" name="Oval 1037">
              <a:extLst>
                <a:ext uri="{FF2B5EF4-FFF2-40B4-BE49-F238E27FC236}">
                  <a16:creationId xmlns:a16="http://schemas.microsoft.com/office/drawing/2014/main" id="{C3F9641B-2EB9-4342-BC06-AB17005B0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0" name="Line 1038">
              <a:extLst>
                <a:ext uri="{FF2B5EF4-FFF2-40B4-BE49-F238E27FC236}">
                  <a16:creationId xmlns:a16="http://schemas.microsoft.com/office/drawing/2014/main" id="{47187950-55F4-4A0E-8288-4C12558BE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" y="2205"/>
              <a:ext cx="144" cy="91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1" name="Line 1039">
              <a:extLst>
                <a:ext uri="{FF2B5EF4-FFF2-40B4-BE49-F238E27FC236}">
                  <a16:creationId xmlns:a16="http://schemas.microsoft.com/office/drawing/2014/main" id="{4E5AC4F8-77BE-4182-AF49-4E6F48D53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352"/>
              <a:ext cx="864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2" name="Line 1040">
              <a:extLst>
                <a:ext uri="{FF2B5EF4-FFF2-40B4-BE49-F238E27FC236}">
                  <a16:creationId xmlns:a16="http://schemas.microsoft.com/office/drawing/2014/main" id="{C310B791-4226-4B18-B6AD-64D7585A6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440"/>
              <a:ext cx="48" cy="86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3" name="Line 1041">
              <a:extLst>
                <a:ext uri="{FF2B5EF4-FFF2-40B4-BE49-F238E27FC236}">
                  <a16:creationId xmlns:a16="http://schemas.microsoft.com/office/drawing/2014/main" id="{FD6F50D7-F33D-4B1C-9110-3C5BE36F0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2"/>
              <a:ext cx="144" cy="9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4" name="Line 1042">
              <a:extLst>
                <a:ext uri="{FF2B5EF4-FFF2-40B4-BE49-F238E27FC236}">
                  <a16:creationId xmlns:a16="http://schemas.microsoft.com/office/drawing/2014/main" id="{2BA42482-88D9-4073-AB56-BF20EBD71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8" y="2304"/>
              <a:ext cx="864" cy="288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5" name="Line 1043">
              <a:extLst>
                <a:ext uri="{FF2B5EF4-FFF2-40B4-BE49-F238E27FC236}">
                  <a16:creationId xmlns:a16="http://schemas.microsoft.com/office/drawing/2014/main" id="{C13C2E9C-9541-49B9-A71D-AD3FB9C0C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592"/>
              <a:ext cx="72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6" name="Line 1044">
              <a:extLst>
                <a:ext uri="{FF2B5EF4-FFF2-40B4-BE49-F238E27FC236}">
                  <a16:creationId xmlns:a16="http://schemas.microsoft.com/office/drawing/2014/main" id="{3049D19B-FC01-4E54-902F-5F806298F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440"/>
              <a:ext cx="48" cy="1152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7" name="Line 1045">
              <a:extLst>
                <a:ext uri="{FF2B5EF4-FFF2-40B4-BE49-F238E27FC236}">
                  <a16:creationId xmlns:a16="http://schemas.microsoft.com/office/drawing/2014/main" id="{F922719C-87C0-470C-B497-E5849A7A8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40"/>
              <a:ext cx="480" cy="48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8" name="Line 1046">
              <a:extLst>
                <a:ext uri="{FF2B5EF4-FFF2-40B4-BE49-F238E27FC236}">
                  <a16:creationId xmlns:a16="http://schemas.microsoft.com/office/drawing/2014/main" id="{C74FF1DA-EFE0-405A-8DC1-6B0FEFCE1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92"/>
              <a:ext cx="432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9" name="Line 1047">
              <a:extLst>
                <a:ext uri="{FF2B5EF4-FFF2-40B4-BE49-F238E27FC236}">
                  <a16:creationId xmlns:a16="http://schemas.microsoft.com/office/drawing/2014/main" id="{8905D8A9-C35C-4EC8-8245-9FAFF0B51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872"/>
              <a:ext cx="144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0" name="Line 1048">
              <a:extLst>
                <a:ext uri="{FF2B5EF4-FFF2-40B4-BE49-F238E27FC236}">
                  <a16:creationId xmlns:a16="http://schemas.microsoft.com/office/drawing/2014/main" id="{33D74122-4053-4883-9B67-DB6DAA13F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824"/>
              <a:ext cx="960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1" name="Line 1049">
              <a:extLst>
                <a:ext uri="{FF2B5EF4-FFF2-40B4-BE49-F238E27FC236}">
                  <a16:creationId xmlns:a16="http://schemas.microsoft.com/office/drawing/2014/main" id="{216C0068-7F01-49D8-A57B-F596B917E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344"/>
              <a:ext cx="816" cy="48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2" name="Line 1050">
              <a:extLst>
                <a:ext uri="{FF2B5EF4-FFF2-40B4-BE49-F238E27FC236}">
                  <a16:creationId xmlns:a16="http://schemas.microsoft.com/office/drawing/2014/main" id="{9AD53134-028B-4E41-B951-5543413FB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440"/>
              <a:ext cx="864" cy="912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3" name="Line 1051">
              <a:extLst>
                <a:ext uri="{FF2B5EF4-FFF2-40B4-BE49-F238E27FC236}">
                  <a16:creationId xmlns:a16="http://schemas.microsoft.com/office/drawing/2014/main" id="{211C4ABE-FED3-4CE2-A02F-4F55F223C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440"/>
              <a:ext cx="816" cy="110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4" name="Line 1052">
              <a:extLst>
                <a:ext uri="{FF2B5EF4-FFF2-40B4-BE49-F238E27FC236}">
                  <a16:creationId xmlns:a16="http://schemas.microsoft.com/office/drawing/2014/main" id="{05CB91A3-3717-4698-A7E1-A5E702219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968"/>
              <a:ext cx="624" cy="576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5" name="Line 1053">
              <a:extLst>
                <a:ext uri="{FF2B5EF4-FFF2-40B4-BE49-F238E27FC236}">
                  <a16:creationId xmlns:a16="http://schemas.microsoft.com/office/drawing/2014/main" id="{02F9DCB0-B22B-4FCE-9B2D-E16DD1EF4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1440"/>
              <a:ext cx="1440" cy="528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6" name="Line 1054">
              <a:extLst>
                <a:ext uri="{FF2B5EF4-FFF2-40B4-BE49-F238E27FC236}">
                  <a16:creationId xmlns:a16="http://schemas.microsoft.com/office/drawing/2014/main" id="{7AA1A83B-A5A8-4CC5-9AED-31E78611F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68"/>
              <a:ext cx="1488" cy="336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7" name="Line 1055">
              <a:extLst>
                <a:ext uri="{FF2B5EF4-FFF2-40B4-BE49-F238E27FC236}">
                  <a16:creationId xmlns:a16="http://schemas.microsoft.com/office/drawing/2014/main" id="{C31655AC-AD10-45BA-9395-F9D3500B9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12"/>
              <a:ext cx="1152" cy="11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8" name="Line 1056">
              <a:extLst>
                <a:ext uri="{FF2B5EF4-FFF2-40B4-BE49-F238E27FC236}">
                  <a16:creationId xmlns:a16="http://schemas.microsoft.com/office/drawing/2014/main" id="{1320DA9C-F91D-4B29-99AF-2165907FFB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0" y="2112"/>
              <a:ext cx="96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9" name="Line 1057">
              <a:extLst>
                <a:ext uri="{FF2B5EF4-FFF2-40B4-BE49-F238E27FC236}">
                  <a16:creationId xmlns:a16="http://schemas.microsoft.com/office/drawing/2014/main" id="{3E9794C3-B253-4773-BB3F-0277D860E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72"/>
              <a:ext cx="1056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2" name="Oval 1030">
              <a:extLst>
                <a:ext uri="{FF2B5EF4-FFF2-40B4-BE49-F238E27FC236}">
                  <a16:creationId xmlns:a16="http://schemas.microsoft.com/office/drawing/2014/main" id="{DD1E6EA3-59D1-4D6E-B64C-2C85FD5C5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4" name="Oval 1032">
              <a:extLst>
                <a:ext uri="{FF2B5EF4-FFF2-40B4-BE49-F238E27FC236}">
                  <a16:creationId xmlns:a16="http://schemas.microsoft.com/office/drawing/2014/main" id="{BF4FC8C4-BEED-4B50-90DE-88A51E1BA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824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8" name="Oval 1036">
              <a:extLst>
                <a:ext uri="{FF2B5EF4-FFF2-40B4-BE49-F238E27FC236}">
                  <a16:creationId xmlns:a16="http://schemas.microsoft.com/office/drawing/2014/main" id="{BF9DC7AF-2F17-4360-BEBD-210D7D43A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208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400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BA84119E-577C-4731-8899-6DA6F9C87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Clique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F3FCB5C-5205-4215-B2B0-F202538C3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290" y="1167153"/>
            <a:ext cx="8582147" cy="544761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Clique Problem: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Undirected graph G = (V, 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b="1" dirty="0"/>
              <a:t>Clique:</a:t>
            </a:r>
            <a:r>
              <a:rPr lang="en-US" altLang="en-US" dirty="0"/>
              <a:t> a subset of vertices in V all connected to each other by edges in E (i.e., forming a complete graph)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b="1" dirty="0"/>
              <a:t>Size of a clique:</a:t>
            </a:r>
            <a:r>
              <a:rPr lang="en-US" altLang="en-US" dirty="0"/>
              <a:t> number of vertices it contains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Optimization problem: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Find a clique of maximum size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Decision problem: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Does G have a clique of size k?</a:t>
            </a:r>
          </a:p>
        </p:txBody>
      </p:sp>
      <p:sp>
        <p:nvSpPr>
          <p:cNvPr id="865284" name="AutoShape 4">
            <a:extLst>
              <a:ext uri="{FF2B5EF4-FFF2-40B4-BE49-F238E27FC236}">
                <a16:creationId xmlns:a16="http://schemas.microsoft.com/office/drawing/2014/main" id="{646BDDB0-6C2D-4A1A-BA1E-B072DC59F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4591050"/>
            <a:ext cx="884238" cy="12493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5285" name="Text Box 5">
            <a:extLst>
              <a:ext uri="{FF2B5EF4-FFF2-40B4-BE49-F238E27FC236}">
                <a16:creationId xmlns:a16="http://schemas.microsoft.com/office/drawing/2014/main" id="{7943D165-E629-48DC-8458-822B42118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3890963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Clique(G, 2) = YES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Clique(G, 3) = NO</a:t>
            </a:r>
          </a:p>
        </p:txBody>
      </p:sp>
      <p:grpSp>
        <p:nvGrpSpPr>
          <p:cNvPr id="865286" name="Group 6">
            <a:extLst>
              <a:ext uri="{FF2B5EF4-FFF2-40B4-BE49-F238E27FC236}">
                <a16:creationId xmlns:a16="http://schemas.microsoft.com/office/drawing/2014/main" id="{1A9AAB5B-9C09-41B1-A944-1A350D9302D7}"/>
              </a:ext>
            </a:extLst>
          </p:cNvPr>
          <p:cNvGrpSpPr>
            <a:grpSpLocks/>
          </p:cNvGrpSpPr>
          <p:nvPr/>
        </p:nvGrpSpPr>
        <p:grpSpPr bwMode="auto">
          <a:xfrm>
            <a:off x="7986713" y="4210050"/>
            <a:ext cx="885825" cy="1249363"/>
            <a:chOff x="4978" y="2667"/>
            <a:chExt cx="558" cy="787"/>
          </a:xfrm>
        </p:grpSpPr>
        <p:sp>
          <p:nvSpPr>
            <p:cNvPr id="62482" name="AutoShape 7">
              <a:extLst>
                <a:ext uri="{FF2B5EF4-FFF2-40B4-BE49-F238E27FC236}">
                  <a16:creationId xmlns:a16="http://schemas.microsoft.com/office/drawing/2014/main" id="{A9EBBB1C-7322-4ACC-B42E-E6814CF51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" y="2667"/>
              <a:ext cx="557" cy="78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2483" name="Line 8">
              <a:extLst>
                <a:ext uri="{FF2B5EF4-FFF2-40B4-BE49-F238E27FC236}">
                  <a16:creationId xmlns:a16="http://schemas.microsoft.com/office/drawing/2014/main" id="{E5A9938F-B9B7-4519-84AD-E96D70D24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8" y="3058"/>
              <a:ext cx="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65289" name="Text Box 9">
            <a:extLst>
              <a:ext uri="{FF2B5EF4-FFF2-40B4-BE49-F238E27FC236}">
                <a16:creationId xmlns:a16="http://schemas.microsoft.com/office/drawing/2014/main" id="{97FD6573-04DB-4283-9308-68E23A3B3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48163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Clique(G, 3) = YES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Clique(G, 4) = NO</a:t>
            </a:r>
          </a:p>
        </p:txBody>
      </p:sp>
      <p:sp>
        <p:nvSpPr>
          <p:cNvPr id="865290" name="Freeform 10">
            <a:extLst>
              <a:ext uri="{FF2B5EF4-FFF2-40B4-BE49-F238E27FC236}">
                <a16:creationId xmlns:a16="http://schemas.microsoft.com/office/drawing/2014/main" id="{69024289-8BF9-4CE5-80BD-F6329876D009}"/>
              </a:ext>
            </a:extLst>
          </p:cNvPr>
          <p:cNvSpPr>
            <a:spLocks/>
          </p:cNvSpPr>
          <p:nvPr/>
        </p:nvSpPr>
        <p:spPr bwMode="auto">
          <a:xfrm>
            <a:off x="5711825" y="4494213"/>
            <a:ext cx="438150" cy="434975"/>
          </a:xfrm>
          <a:custGeom>
            <a:avLst/>
            <a:gdLst>
              <a:gd name="T0" fmla="*/ 95250 w 276"/>
              <a:gd name="T1" fmla="*/ 0 h 274"/>
              <a:gd name="T2" fmla="*/ 57150 w 276"/>
              <a:gd name="T3" fmla="*/ 252413 h 274"/>
              <a:gd name="T4" fmla="*/ 438150 w 276"/>
              <a:gd name="T5" fmla="*/ 434975 h 2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6" h="274">
                <a:moveTo>
                  <a:pt x="60" y="0"/>
                </a:moveTo>
                <a:cubicBezTo>
                  <a:pt x="30" y="56"/>
                  <a:pt x="0" y="113"/>
                  <a:pt x="36" y="159"/>
                </a:cubicBezTo>
                <a:cubicBezTo>
                  <a:pt x="72" y="205"/>
                  <a:pt x="174" y="239"/>
                  <a:pt x="276" y="27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5291" name="Freeform 11">
            <a:extLst>
              <a:ext uri="{FF2B5EF4-FFF2-40B4-BE49-F238E27FC236}">
                <a16:creationId xmlns:a16="http://schemas.microsoft.com/office/drawing/2014/main" id="{CE310DA4-5219-43F6-83CA-8AD1790ACAE6}"/>
              </a:ext>
            </a:extLst>
          </p:cNvPr>
          <p:cNvSpPr>
            <a:spLocks/>
          </p:cNvSpPr>
          <p:nvPr/>
        </p:nvSpPr>
        <p:spPr bwMode="auto">
          <a:xfrm flipV="1">
            <a:off x="7586663" y="5041900"/>
            <a:ext cx="438150" cy="434975"/>
          </a:xfrm>
          <a:custGeom>
            <a:avLst/>
            <a:gdLst>
              <a:gd name="T0" fmla="*/ 95250 w 276"/>
              <a:gd name="T1" fmla="*/ 0 h 274"/>
              <a:gd name="T2" fmla="*/ 57150 w 276"/>
              <a:gd name="T3" fmla="*/ 252413 h 274"/>
              <a:gd name="T4" fmla="*/ 438150 w 276"/>
              <a:gd name="T5" fmla="*/ 434975 h 2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6" h="274">
                <a:moveTo>
                  <a:pt x="60" y="0"/>
                </a:moveTo>
                <a:cubicBezTo>
                  <a:pt x="30" y="56"/>
                  <a:pt x="0" y="113"/>
                  <a:pt x="36" y="159"/>
                </a:cubicBezTo>
                <a:cubicBezTo>
                  <a:pt x="72" y="205"/>
                  <a:pt x="174" y="239"/>
                  <a:pt x="276" y="27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65292" name="Group 12">
            <a:extLst>
              <a:ext uri="{FF2B5EF4-FFF2-40B4-BE49-F238E27FC236}">
                <a16:creationId xmlns:a16="http://schemas.microsoft.com/office/drawing/2014/main" id="{2305D58A-36B3-426A-9B19-D8F05FAF1577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4476750"/>
            <a:ext cx="695325" cy="857250"/>
            <a:chOff x="3720" y="2820"/>
            <a:chExt cx="438" cy="540"/>
          </a:xfrm>
        </p:grpSpPr>
        <p:sp>
          <p:nvSpPr>
            <p:cNvPr id="62480" name="Oval 13">
              <a:extLst>
                <a:ext uri="{FF2B5EF4-FFF2-40B4-BE49-F238E27FC236}">
                  <a16:creationId xmlns:a16="http://schemas.microsoft.com/office/drawing/2014/main" id="{F9FD7FB6-9A22-48CC-A243-2393D0DF6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320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2481" name="Oval 14">
              <a:extLst>
                <a:ext uri="{FF2B5EF4-FFF2-40B4-BE49-F238E27FC236}">
                  <a16:creationId xmlns:a16="http://schemas.microsoft.com/office/drawing/2014/main" id="{6E4C31A5-4468-4A2E-8AAA-0BFEE12B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820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65295" name="Group 15">
            <a:extLst>
              <a:ext uri="{FF2B5EF4-FFF2-40B4-BE49-F238E27FC236}">
                <a16:creationId xmlns:a16="http://schemas.microsoft.com/office/drawing/2014/main" id="{2D9E2C9D-7722-47D0-847A-AB52ACED81E2}"/>
              </a:ext>
            </a:extLst>
          </p:cNvPr>
          <p:cNvGrpSpPr>
            <a:grpSpLocks/>
          </p:cNvGrpSpPr>
          <p:nvPr/>
        </p:nvGrpSpPr>
        <p:grpSpPr bwMode="auto">
          <a:xfrm>
            <a:off x="7886700" y="4095750"/>
            <a:ext cx="1076325" cy="857250"/>
            <a:chOff x="4968" y="2580"/>
            <a:chExt cx="678" cy="540"/>
          </a:xfrm>
        </p:grpSpPr>
        <p:sp>
          <p:nvSpPr>
            <p:cNvPr id="62477" name="Oval 16">
              <a:extLst>
                <a:ext uri="{FF2B5EF4-FFF2-40B4-BE49-F238E27FC236}">
                  <a16:creationId xmlns:a16="http://schemas.microsoft.com/office/drawing/2014/main" id="{CCA6EE7D-B28E-4674-AB63-E1B1155D5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296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2478" name="Oval 17">
              <a:extLst>
                <a:ext uri="{FF2B5EF4-FFF2-40B4-BE49-F238E27FC236}">
                  <a16:creationId xmlns:a16="http://schemas.microsoft.com/office/drawing/2014/main" id="{E9C8C178-A93C-4307-AC75-8DCF5CF18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" y="2580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2479" name="Oval 18">
              <a:extLst>
                <a:ext uri="{FF2B5EF4-FFF2-40B4-BE49-F238E27FC236}">
                  <a16:creationId xmlns:a16="http://schemas.microsoft.com/office/drawing/2014/main" id="{70C0B41C-0289-40B1-83A9-318E75FAD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" y="296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56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5" grpId="0"/>
      <p:bldP spid="86528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EF539FFD-61B4-4B69-A4E4-A6FFC7149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Clique Verifier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9834E8A-0BF0-4930-8704-E91A2F2D9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b="1"/>
              <a:t>Given</a:t>
            </a:r>
            <a:r>
              <a:rPr lang="en-US" altLang="en-US"/>
              <a:t>: an undirected graph G = (V, E)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1"/>
              <a:t>Problem</a:t>
            </a:r>
            <a:r>
              <a:rPr lang="en-US" altLang="en-US"/>
              <a:t>: Does G have a clique of size k?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1"/>
              <a:t>Certificate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A set of k nodes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1"/>
              <a:t>Verifier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Verify that for all pairs of vertices in this set there exists an edge in E </a:t>
            </a:r>
          </a:p>
        </p:txBody>
      </p:sp>
      <p:grpSp>
        <p:nvGrpSpPr>
          <p:cNvPr id="64517" name="Group 4">
            <a:extLst>
              <a:ext uri="{FF2B5EF4-FFF2-40B4-BE49-F238E27FC236}">
                <a16:creationId xmlns:a16="http://schemas.microsoft.com/office/drawing/2014/main" id="{9D41E999-28F8-4661-93B5-582FCAF47F28}"/>
              </a:ext>
            </a:extLst>
          </p:cNvPr>
          <p:cNvGrpSpPr>
            <a:grpSpLocks/>
          </p:cNvGrpSpPr>
          <p:nvPr/>
        </p:nvGrpSpPr>
        <p:grpSpPr bwMode="auto">
          <a:xfrm>
            <a:off x="6164263" y="2830513"/>
            <a:ext cx="885825" cy="1249362"/>
            <a:chOff x="4978" y="2667"/>
            <a:chExt cx="558" cy="787"/>
          </a:xfrm>
        </p:grpSpPr>
        <p:sp>
          <p:nvSpPr>
            <p:cNvPr id="64522" name="AutoShape 5">
              <a:extLst>
                <a:ext uri="{FF2B5EF4-FFF2-40B4-BE49-F238E27FC236}">
                  <a16:creationId xmlns:a16="http://schemas.microsoft.com/office/drawing/2014/main" id="{3E3042A9-DC6E-483A-BE90-0D3D65BCA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" y="2667"/>
              <a:ext cx="557" cy="78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4523" name="Line 6">
              <a:extLst>
                <a:ext uri="{FF2B5EF4-FFF2-40B4-BE49-F238E27FC236}">
                  <a16:creationId xmlns:a16="http://schemas.microsoft.com/office/drawing/2014/main" id="{C2587035-D859-432A-8B0E-DD1AEA0D6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8" y="3058"/>
              <a:ext cx="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64518" name="Line 7">
            <a:extLst>
              <a:ext uri="{FF2B5EF4-FFF2-40B4-BE49-F238E27FC236}">
                <a16:creationId xmlns:a16="http://schemas.microsoft.com/office/drawing/2014/main" id="{B8627159-BD59-4792-81C0-6A6DC3DF74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7175" y="2636838"/>
            <a:ext cx="83820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19" name="Line 8">
            <a:extLst>
              <a:ext uri="{FF2B5EF4-FFF2-40B4-BE49-F238E27FC236}">
                <a16:creationId xmlns:a16="http://schemas.microsoft.com/office/drawing/2014/main" id="{9055A229-E7CE-45A0-8E47-97CE4CE74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017838"/>
            <a:ext cx="479425" cy="434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20" name="Line 9">
            <a:extLst>
              <a:ext uri="{FF2B5EF4-FFF2-40B4-BE49-F238E27FC236}">
                <a16:creationId xmlns:a16="http://schemas.microsoft.com/office/drawing/2014/main" id="{B8686A9E-E816-487F-84E3-989B3539B5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5113" y="3886200"/>
            <a:ext cx="83820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21" name="Line 10">
            <a:extLst>
              <a:ext uri="{FF2B5EF4-FFF2-40B4-BE49-F238E27FC236}">
                <a16:creationId xmlns:a16="http://schemas.microsoft.com/office/drawing/2014/main" id="{D0B8E28C-EE69-4701-B023-6A1A1E252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8" y="3444875"/>
            <a:ext cx="388937" cy="442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0094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C1A275AE-2777-4CE4-85AD-CA7D66591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3-CNF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r>
              <a:rPr lang="en-US" alt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p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Clique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44F3D6-0CAB-4C39-9274-9C4BBECDC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696" y="1340726"/>
            <a:ext cx="8410607" cy="2410182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b="1" dirty="0"/>
              <a:t>Idea: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dirty="0"/>
              <a:t>Construct a graph G such that </a:t>
            </a:r>
            <a:r>
              <a:rPr lang="en-US" altLang="en-US" dirty="0">
                <a:sym typeface="Symbol" panose="05050102010706020507" pitchFamily="18" charset="2"/>
              </a:rPr>
              <a:t> is satisfiable only if G has a clique of size 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30400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C1A275AE-2777-4CE4-85AD-CA7D66591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3-CNF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r>
              <a:rPr lang="en-US" alt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p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Clique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44F3D6-0CAB-4C39-9274-9C4BBECDC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403" y="5192376"/>
            <a:ext cx="1274837" cy="5829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altLang="en-US" b="1" dirty="0"/>
                  <a:t>SAT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en-US" b="1" dirty="0"/>
                  <a:t> Clique DP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blipFill>
                <a:blip r:embed="rId3"/>
                <a:stretch>
                  <a:fillRect l="-2655" b="-87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C704B5-3372-4447-9D66-2586D342A7E8}"/>
              </a:ext>
            </a:extLst>
          </p:cNvPr>
          <p:cNvSpPr txBox="1"/>
          <p:nvPr/>
        </p:nvSpPr>
        <p:spPr>
          <a:xfrm>
            <a:off x="802431" y="2098897"/>
            <a:ext cx="6518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talic" panose="00000400000000000000" pitchFamily="2" charset="0"/>
                <a:ea typeface="+mn-ea"/>
                <a:cs typeface="Italic" panose="00000400000000000000" pitchFamily="2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B33E30D-AA27-45D4-8BA2-35040161D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073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3EADF50-3D3A-470E-A34B-5A45BC73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596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692365C-C3C7-4105-AF0B-BA186C8B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008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736AC97-7821-46EB-A6F5-4B6197BB4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829" y="4277280"/>
            <a:ext cx="1542485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068FDBE-3F1D-452C-8AAB-275477D0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377" y="5129526"/>
            <a:ext cx="1274837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25C23FE-9850-4D30-976A-CF1AC417B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11" y="6150096"/>
            <a:ext cx="120662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90ABCA6-70B0-42BB-9D37-81FC3B794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9046" y="4248864"/>
            <a:ext cx="1542485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3838995-63D5-42E3-8D2A-55097184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377" y="6053489"/>
            <a:ext cx="1293496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3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E902B-BB3B-4035-BDF1-C3C119238490}"/>
              </a:ext>
            </a:extLst>
          </p:cNvPr>
          <p:cNvSpPr/>
          <p:nvPr/>
        </p:nvSpPr>
        <p:spPr>
          <a:xfrm>
            <a:off x="1601202" y="5255226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86EE33-4E6D-49C4-9F25-EA2457BC6C1A}"/>
              </a:ext>
            </a:extLst>
          </p:cNvPr>
          <p:cNvSpPr/>
          <p:nvPr/>
        </p:nvSpPr>
        <p:spPr>
          <a:xfrm>
            <a:off x="1591873" y="6226056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3B3E71-97F0-428A-8B6C-25A5392E52B6}"/>
              </a:ext>
            </a:extLst>
          </p:cNvPr>
          <p:cNvSpPr/>
          <p:nvPr/>
        </p:nvSpPr>
        <p:spPr>
          <a:xfrm>
            <a:off x="6898848" y="5166634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008E43-61C5-421B-9CCB-2DD9C12D0CB5}"/>
              </a:ext>
            </a:extLst>
          </p:cNvPr>
          <p:cNvSpPr/>
          <p:nvPr/>
        </p:nvSpPr>
        <p:spPr>
          <a:xfrm>
            <a:off x="6889519" y="6137464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C65490-ADD9-4196-B1B0-8146B5CC8A1F}"/>
              </a:ext>
            </a:extLst>
          </p:cNvPr>
          <p:cNvSpPr/>
          <p:nvPr/>
        </p:nvSpPr>
        <p:spPr>
          <a:xfrm>
            <a:off x="3455495" y="4860180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F6055C-F9CE-411A-824E-832FE424E3D8}"/>
              </a:ext>
            </a:extLst>
          </p:cNvPr>
          <p:cNvSpPr/>
          <p:nvPr/>
        </p:nvSpPr>
        <p:spPr>
          <a:xfrm>
            <a:off x="4868985" y="4860180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E1F6367-394B-49C3-BA61-EFB90BDB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392" y="2862100"/>
            <a:ext cx="4889889" cy="6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G = { &lt;a, </a:t>
            </a:r>
            <a:r>
              <a:rPr lang="en-US" altLang="en-US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&gt; | a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Comic Sans MS" panose="030F0702030302020204" pitchFamily="66" charset="0"/>
                <a:cs typeface="Times New Roman" panose="02020603050405020304" pitchFamily="18" charset="0"/>
              </a:rPr>
              <a:t>i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309FA35-112A-4283-AAB0-AE63BD201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393" y="3524669"/>
            <a:ext cx="7809722" cy="6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E = { &lt;a, </a:t>
            </a:r>
            <a:r>
              <a:rPr lang="en-US" altLang="en-US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&gt;, &lt;b, j&gt; | </a:t>
            </a:r>
            <a:r>
              <a:rPr lang="en-US" altLang="en-US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j and b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a</a:t>
            </a:r>
            <a:r>
              <a:rPr lang="en-US" altLang="en-US" b="1" baseline="-25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726C9D-D6CF-474F-9C05-AB4D00CAB370}"/>
              </a:ext>
            </a:extLst>
          </p:cNvPr>
          <p:cNvGrpSpPr/>
          <p:nvPr/>
        </p:nvGrpSpPr>
        <p:grpSpPr>
          <a:xfrm>
            <a:off x="7255280" y="1909581"/>
            <a:ext cx="1880915" cy="910450"/>
            <a:chOff x="6871200" y="2406430"/>
            <a:chExt cx="1880915" cy="9104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D5E741-9AAD-42CC-8221-70F805105680}"/>
                </a:ext>
              </a:extLst>
            </p:cNvPr>
            <p:cNvSpPr txBox="1"/>
            <p:nvPr/>
          </p:nvSpPr>
          <p:spPr>
            <a:xfrm>
              <a:off x="6871200" y="2506285"/>
              <a:ext cx="188091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en-US" sz="2800" b="1" i="0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  = </a:t>
              </a:r>
              <a:r>
                <a:rPr kumimoji="0" lang="en-US" altLang="en-US" sz="28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 </a:t>
              </a:r>
              <a:r>
                <a:rPr kumimoji="0" lang="en-US" altLang="en-US" sz="32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en-US" sz="2800" b="0" i="1" u="none" strike="noStrike" kern="1200" cap="none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en-US" sz="28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kumimoji="0" lang="en-US" altLang="en-US" sz="2800" b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D7FB1A-FDD3-4A81-A842-B7B764918BF7}"/>
                </a:ext>
              </a:extLst>
            </p:cNvPr>
            <p:cNvSpPr txBox="1"/>
            <p:nvPr/>
          </p:nvSpPr>
          <p:spPr>
            <a:xfrm>
              <a:off x="7680741" y="2406430"/>
              <a:ext cx="3799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en-US" sz="200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endParaRPr kumimoji="0" lang="en-US" altLang="en-US" sz="2000" i="1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2FA2A0-2492-4DD7-BFE4-FC9738716969}"/>
                </a:ext>
              </a:extLst>
            </p:cNvPr>
            <p:cNvSpPr txBox="1"/>
            <p:nvPr/>
          </p:nvSpPr>
          <p:spPr>
            <a:xfrm>
              <a:off x="7628497" y="2947548"/>
              <a:ext cx="4676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spc="-15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en-US" i="1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0" lang="en-US" altLang="en-US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en-US" i="1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978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C1A275AE-2777-4CE4-85AD-CA7D66591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3-CNF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r>
              <a:rPr lang="en-US" alt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p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Clique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44F3D6-0CAB-4C39-9274-9C4BBECDC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403" y="5192376"/>
            <a:ext cx="1274837" cy="5829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altLang="en-US" b="1" dirty="0"/>
                  <a:t>SAT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en-US" b="1" dirty="0"/>
                  <a:t> Clique DP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blipFill>
                <a:blip r:embed="rId3"/>
                <a:stretch>
                  <a:fillRect l="-2655" b="-87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E736AC97-7821-46EB-A6F5-4B6197BB4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829" y="3586813"/>
            <a:ext cx="1542485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068FDBE-3F1D-452C-8AAB-275477D0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377" y="5129526"/>
            <a:ext cx="1274837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25C23FE-9850-4D30-976A-CF1AC417B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11" y="6150096"/>
            <a:ext cx="120662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90ABCA6-70B0-42BB-9D37-81FC3B794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9046" y="3558397"/>
            <a:ext cx="1542485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3838995-63D5-42E3-8D2A-55097184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377" y="6053489"/>
            <a:ext cx="1293496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3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E902B-BB3B-4035-BDF1-C3C119238490}"/>
              </a:ext>
            </a:extLst>
          </p:cNvPr>
          <p:cNvSpPr/>
          <p:nvPr/>
        </p:nvSpPr>
        <p:spPr>
          <a:xfrm>
            <a:off x="1601202" y="5255226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86EE33-4E6D-49C4-9F25-EA2457BC6C1A}"/>
              </a:ext>
            </a:extLst>
          </p:cNvPr>
          <p:cNvSpPr/>
          <p:nvPr/>
        </p:nvSpPr>
        <p:spPr>
          <a:xfrm>
            <a:off x="1591873" y="6226056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3B3E71-97F0-428A-8B6C-25A5392E52B6}"/>
              </a:ext>
            </a:extLst>
          </p:cNvPr>
          <p:cNvSpPr/>
          <p:nvPr/>
        </p:nvSpPr>
        <p:spPr>
          <a:xfrm>
            <a:off x="6898848" y="5166634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008E43-61C5-421B-9CCB-2DD9C12D0CB5}"/>
              </a:ext>
            </a:extLst>
          </p:cNvPr>
          <p:cNvSpPr/>
          <p:nvPr/>
        </p:nvSpPr>
        <p:spPr>
          <a:xfrm>
            <a:off x="6889519" y="6137464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C65490-ADD9-4196-B1B0-8146B5CC8A1F}"/>
              </a:ext>
            </a:extLst>
          </p:cNvPr>
          <p:cNvSpPr/>
          <p:nvPr/>
        </p:nvSpPr>
        <p:spPr>
          <a:xfrm>
            <a:off x="3455495" y="4169713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F6055C-F9CE-411A-824E-832FE424E3D8}"/>
              </a:ext>
            </a:extLst>
          </p:cNvPr>
          <p:cNvSpPr/>
          <p:nvPr/>
        </p:nvSpPr>
        <p:spPr>
          <a:xfrm>
            <a:off x="4868985" y="4169713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E1F6367-394B-49C3-BA61-EFB90BDB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556" y="2862100"/>
            <a:ext cx="4050725" cy="6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G = { &lt;a, </a:t>
            </a:r>
            <a:r>
              <a:rPr lang="en-US" altLang="en-US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&gt; | a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Comic Sans MS" panose="030F0702030302020204" pitchFamily="66" charset="0"/>
                <a:cs typeface="Times New Roman" panose="02020603050405020304" pitchFamily="18" charset="0"/>
              </a:rPr>
              <a:t>i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03932-2BED-4D23-BC05-01DB414CA653}"/>
              </a:ext>
            </a:extLst>
          </p:cNvPr>
          <p:cNvSpPr/>
          <p:nvPr/>
        </p:nvSpPr>
        <p:spPr>
          <a:xfrm>
            <a:off x="2271935" y="4892005"/>
            <a:ext cx="4413379" cy="1865982"/>
          </a:xfrm>
          <a:prstGeom prst="rect">
            <a:avLst/>
          </a:prstGeom>
          <a:gradFill flip="none" rotWithShape="1">
            <a:gsLst>
              <a:gs pos="0">
                <a:srgbClr val="DD462F">
                  <a:shade val="30000"/>
                  <a:satMod val="115000"/>
                </a:srgbClr>
              </a:gs>
              <a:gs pos="50000">
                <a:srgbClr val="DD462F">
                  <a:shade val="67500"/>
                  <a:satMod val="115000"/>
                </a:srgbClr>
              </a:gs>
              <a:gs pos="100000">
                <a:srgbClr val="DD462F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Do not connect vertices of the same close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Don not connect a node to its negation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C91FD9-3E55-48D8-90C3-9D2834142FD6}"/>
              </a:ext>
            </a:extLst>
          </p:cNvPr>
          <p:cNvSpPr txBox="1"/>
          <p:nvPr/>
        </p:nvSpPr>
        <p:spPr>
          <a:xfrm>
            <a:off x="802431" y="2098897"/>
            <a:ext cx="6518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talic" panose="00000400000000000000" pitchFamily="2" charset="0"/>
                <a:ea typeface="+mn-ea"/>
                <a:cs typeface="Italic" panose="00000400000000000000" pitchFamily="2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054ABDBF-BF70-465B-B251-2C934D2D5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073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42A90ED4-08F6-484F-AF6A-3774C1D1C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596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D0B3FAB-F640-4B2F-8354-BEACF4866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008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D3BA72-B5BB-4E05-810D-587A1A906BBD}"/>
              </a:ext>
            </a:extLst>
          </p:cNvPr>
          <p:cNvGrpSpPr/>
          <p:nvPr/>
        </p:nvGrpSpPr>
        <p:grpSpPr>
          <a:xfrm>
            <a:off x="7255280" y="1909581"/>
            <a:ext cx="1880915" cy="910450"/>
            <a:chOff x="6871200" y="2406430"/>
            <a:chExt cx="1880915" cy="91045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DCDAA9-F137-4587-83BA-2C3D9063E62A}"/>
                </a:ext>
              </a:extLst>
            </p:cNvPr>
            <p:cNvSpPr txBox="1"/>
            <p:nvPr/>
          </p:nvSpPr>
          <p:spPr>
            <a:xfrm>
              <a:off x="6871200" y="2506285"/>
              <a:ext cx="188091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en-US" sz="2800" b="1" i="0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  = </a:t>
              </a:r>
              <a:r>
                <a:rPr kumimoji="0" lang="en-US" altLang="en-US" sz="28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 </a:t>
              </a:r>
              <a:r>
                <a:rPr kumimoji="0" lang="en-US" altLang="en-US" sz="32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en-US" sz="2800" b="0" i="1" u="none" strike="noStrike" kern="1200" cap="none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en-US" sz="28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kumimoji="0" lang="en-US" altLang="en-US" sz="2800" b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0B12C1-6F6E-47EF-8DCF-05AF79A9102D}"/>
                </a:ext>
              </a:extLst>
            </p:cNvPr>
            <p:cNvSpPr txBox="1"/>
            <p:nvPr/>
          </p:nvSpPr>
          <p:spPr>
            <a:xfrm>
              <a:off x="7680741" y="2406430"/>
              <a:ext cx="3799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en-US" sz="200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endParaRPr kumimoji="0" lang="en-US" altLang="en-US" sz="2000" i="1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AB2C16-F992-4AE9-BCA9-3F1E8FEEBBFB}"/>
                </a:ext>
              </a:extLst>
            </p:cNvPr>
            <p:cNvSpPr txBox="1"/>
            <p:nvPr/>
          </p:nvSpPr>
          <p:spPr>
            <a:xfrm>
              <a:off x="7628497" y="2947548"/>
              <a:ext cx="4676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spc="-15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en-US" i="1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0" lang="en-US" altLang="en-US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en-US" i="1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801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C1A275AE-2777-4CE4-85AD-CA7D66591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3-CNF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r>
              <a:rPr lang="en-US" alt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p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Clique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44F3D6-0CAB-4C39-9274-9C4BBECDC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403" y="5192376"/>
            <a:ext cx="1274837" cy="5829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altLang="en-US" b="1" dirty="0"/>
                  <a:t>SAT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en-US" b="1" dirty="0"/>
                  <a:t> Clique DP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blipFill>
                <a:blip r:embed="rId3"/>
                <a:stretch>
                  <a:fillRect l="-2655" b="-87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E736AC97-7821-46EB-A6F5-4B6197BB4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135" y="3647050"/>
            <a:ext cx="158728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068FDBE-3F1D-452C-8AAB-275477D0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377" y="5129526"/>
            <a:ext cx="1274837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25C23FE-9850-4D30-976A-CF1AC417B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27" y="6135916"/>
            <a:ext cx="120662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90ABCA6-70B0-42BB-9D37-81FC3B794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945" y="3647050"/>
            <a:ext cx="158728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3838995-63D5-42E3-8D2A-55097184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377" y="6053489"/>
            <a:ext cx="1293496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3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E902B-BB3B-4035-BDF1-C3C119238490}"/>
              </a:ext>
            </a:extLst>
          </p:cNvPr>
          <p:cNvSpPr/>
          <p:nvPr/>
        </p:nvSpPr>
        <p:spPr>
          <a:xfrm>
            <a:off x="1601202" y="5255226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86EE33-4E6D-49C4-9F25-EA2457BC6C1A}"/>
              </a:ext>
            </a:extLst>
          </p:cNvPr>
          <p:cNvSpPr/>
          <p:nvPr/>
        </p:nvSpPr>
        <p:spPr>
          <a:xfrm>
            <a:off x="1591873" y="6226056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3B3E71-97F0-428A-8B6C-25A5392E52B6}"/>
              </a:ext>
            </a:extLst>
          </p:cNvPr>
          <p:cNvSpPr/>
          <p:nvPr/>
        </p:nvSpPr>
        <p:spPr>
          <a:xfrm>
            <a:off x="6898848" y="5203960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008E43-61C5-421B-9CCB-2DD9C12D0CB5}"/>
              </a:ext>
            </a:extLst>
          </p:cNvPr>
          <p:cNvSpPr/>
          <p:nvPr/>
        </p:nvSpPr>
        <p:spPr>
          <a:xfrm>
            <a:off x="6889519" y="6137464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C65490-ADD9-4196-B1B0-8146B5CC8A1F}"/>
              </a:ext>
            </a:extLst>
          </p:cNvPr>
          <p:cNvSpPr/>
          <p:nvPr/>
        </p:nvSpPr>
        <p:spPr>
          <a:xfrm>
            <a:off x="3455495" y="4169713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F6055C-F9CE-411A-824E-832FE424E3D8}"/>
              </a:ext>
            </a:extLst>
          </p:cNvPr>
          <p:cNvSpPr/>
          <p:nvPr/>
        </p:nvSpPr>
        <p:spPr>
          <a:xfrm>
            <a:off x="4868985" y="4169713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E1F6367-394B-49C3-BA61-EFB90BDB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806" y="2859678"/>
            <a:ext cx="4050725" cy="6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G = { &lt;a, </a:t>
            </a:r>
            <a:r>
              <a:rPr lang="en-US" altLang="en-US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&gt; | a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Comic Sans MS" panose="030F0702030302020204" pitchFamily="66" charset="0"/>
                <a:cs typeface="Times New Roman" panose="02020603050405020304" pitchFamily="18" charset="0"/>
              </a:rPr>
              <a:t>i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624FE-FF28-4BCD-AE6E-D9416B279DEF}"/>
              </a:ext>
            </a:extLst>
          </p:cNvPr>
          <p:cNvCxnSpPr>
            <a:cxnSpLocks/>
            <a:stCxn id="3" idx="6"/>
            <a:endCxn id="21" idx="3"/>
          </p:cNvCxnSpPr>
          <p:nvPr/>
        </p:nvCxnSpPr>
        <p:spPr>
          <a:xfrm flipV="1">
            <a:off x="2058402" y="4559958"/>
            <a:ext cx="2877538" cy="923868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F830B0-F6BD-4881-80E0-DDAAFD39EF9B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1982118" y="4559958"/>
            <a:ext cx="1540332" cy="1733053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26BAB7-7B5C-4010-9EDB-28896A57BE66}"/>
              </a:ext>
            </a:extLst>
          </p:cNvPr>
          <p:cNvCxnSpPr>
            <a:cxnSpLocks/>
            <a:stCxn id="19" idx="2"/>
            <a:endCxn id="3" idx="6"/>
          </p:cNvCxnSpPr>
          <p:nvPr/>
        </p:nvCxnSpPr>
        <p:spPr>
          <a:xfrm flipH="1" flipV="1">
            <a:off x="2058402" y="5483826"/>
            <a:ext cx="4831117" cy="882238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6898AB-4AA9-4462-9B6E-1CB3561F2B8D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 flipV="1">
            <a:off x="2058402" y="5432560"/>
            <a:ext cx="4840446" cy="51266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91FDEC-7869-4951-8C4A-A41DC623360D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2049073" y="5432560"/>
            <a:ext cx="4849775" cy="1022096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EF2ABF-F2E4-4994-A81A-C466288174B0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049073" y="6366064"/>
            <a:ext cx="4840446" cy="88592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AAA5A4-E6F8-4990-BD4B-98B62375BBE2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5259230" y="4559958"/>
            <a:ext cx="1706573" cy="710957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0B45D6-6AB8-4F61-95E7-CBDCB21AEDA2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5259230" y="4559958"/>
            <a:ext cx="1697244" cy="1644461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7299C08-E59D-463F-A3A6-40D5F368B76A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3845740" y="4559958"/>
            <a:ext cx="3110734" cy="1644461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926D1A-BE50-43C0-AAFD-5272EBFADC52}"/>
              </a:ext>
            </a:extLst>
          </p:cNvPr>
          <p:cNvSpPr txBox="1"/>
          <p:nvPr/>
        </p:nvSpPr>
        <p:spPr>
          <a:xfrm>
            <a:off x="802431" y="2098897"/>
            <a:ext cx="6518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talic" panose="00000400000000000000" pitchFamily="2" charset="0"/>
                <a:ea typeface="+mn-ea"/>
                <a:cs typeface="Italic" panose="00000400000000000000" pitchFamily="2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9169FE4-EAF8-47D2-A901-AB2EF9320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073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A7FFB95-2FD4-443F-BCB4-5070481C6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596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FD68E443-E773-4CE3-81B6-1F5ED48F8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008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F6F981-C135-4CF4-AD9E-2BA0808309B4}"/>
              </a:ext>
            </a:extLst>
          </p:cNvPr>
          <p:cNvGrpSpPr/>
          <p:nvPr/>
        </p:nvGrpSpPr>
        <p:grpSpPr>
          <a:xfrm>
            <a:off x="7255280" y="1909581"/>
            <a:ext cx="1880915" cy="910450"/>
            <a:chOff x="6871200" y="2406430"/>
            <a:chExt cx="1880915" cy="91045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D3971CA-190A-4F91-A884-132A7E4C4672}"/>
                </a:ext>
              </a:extLst>
            </p:cNvPr>
            <p:cNvSpPr txBox="1"/>
            <p:nvPr/>
          </p:nvSpPr>
          <p:spPr>
            <a:xfrm>
              <a:off x="6871200" y="2506285"/>
              <a:ext cx="188091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en-US" sz="2800" b="1" i="0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  = </a:t>
              </a:r>
              <a:r>
                <a:rPr kumimoji="0" lang="en-US" altLang="en-US" sz="28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 </a:t>
              </a:r>
              <a:r>
                <a:rPr kumimoji="0" lang="en-US" altLang="en-US" sz="32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en-US" sz="2800" b="0" i="1" u="none" strike="noStrike" kern="1200" cap="none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en-US" sz="28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kumimoji="0" lang="en-US" altLang="en-US" sz="2800" b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6F9E82-D3BC-41A6-88FF-42A566706D99}"/>
                </a:ext>
              </a:extLst>
            </p:cNvPr>
            <p:cNvSpPr txBox="1"/>
            <p:nvPr/>
          </p:nvSpPr>
          <p:spPr>
            <a:xfrm>
              <a:off x="7680741" y="2406430"/>
              <a:ext cx="3799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en-US" sz="200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endParaRPr kumimoji="0" lang="en-US" altLang="en-US" sz="2000" i="1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0370D1-4BE0-4478-9166-97583A2A50AF}"/>
                </a:ext>
              </a:extLst>
            </p:cNvPr>
            <p:cNvSpPr txBox="1"/>
            <p:nvPr/>
          </p:nvSpPr>
          <p:spPr>
            <a:xfrm>
              <a:off x="7628497" y="2947548"/>
              <a:ext cx="4676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spc="-15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en-US" i="1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0" lang="en-US" altLang="en-US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en-US" i="1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46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C1A275AE-2777-4CE4-85AD-CA7D66591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3-CNF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r>
              <a:rPr lang="en-US" alt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p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Clique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44F3D6-0CAB-4C39-9274-9C4BBECDC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403" y="5192376"/>
            <a:ext cx="1274837" cy="5829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altLang="en-US" b="1" dirty="0"/>
                  <a:t>SAT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en-US" b="1" dirty="0"/>
                  <a:t> Clique DP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blipFill>
                <a:blip r:embed="rId3"/>
                <a:stretch>
                  <a:fillRect l="-2655" b="-87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E736AC97-7821-46EB-A6F5-4B6197BB4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135" y="3647050"/>
            <a:ext cx="158728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068FDBE-3F1D-452C-8AAB-275477D0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377" y="5129526"/>
            <a:ext cx="1274837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25C23FE-9850-4D30-976A-CF1AC417B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27" y="6135916"/>
            <a:ext cx="120662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90ABCA6-70B0-42BB-9D37-81FC3B794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945" y="3647050"/>
            <a:ext cx="158728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3838995-63D5-42E3-8D2A-55097184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377" y="6053489"/>
            <a:ext cx="1293496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3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E902B-BB3B-4035-BDF1-C3C119238490}"/>
              </a:ext>
            </a:extLst>
          </p:cNvPr>
          <p:cNvSpPr/>
          <p:nvPr/>
        </p:nvSpPr>
        <p:spPr>
          <a:xfrm>
            <a:off x="1601202" y="5255226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86EE33-4E6D-49C4-9F25-EA2457BC6C1A}"/>
              </a:ext>
            </a:extLst>
          </p:cNvPr>
          <p:cNvSpPr/>
          <p:nvPr/>
        </p:nvSpPr>
        <p:spPr>
          <a:xfrm>
            <a:off x="1591873" y="6226056"/>
            <a:ext cx="457200" cy="457200"/>
          </a:xfrm>
          <a:prstGeom prst="ellipse">
            <a:avLst/>
          </a:prstGeom>
          <a:solidFill>
            <a:srgbClr val="3333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3B3E71-97F0-428A-8B6C-25A5392E52B6}"/>
              </a:ext>
            </a:extLst>
          </p:cNvPr>
          <p:cNvSpPr/>
          <p:nvPr/>
        </p:nvSpPr>
        <p:spPr>
          <a:xfrm>
            <a:off x="6898848" y="5203960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008E43-61C5-421B-9CCB-2DD9C12D0CB5}"/>
              </a:ext>
            </a:extLst>
          </p:cNvPr>
          <p:cNvSpPr/>
          <p:nvPr/>
        </p:nvSpPr>
        <p:spPr>
          <a:xfrm>
            <a:off x="6889519" y="6137464"/>
            <a:ext cx="457200" cy="457200"/>
          </a:xfrm>
          <a:prstGeom prst="ellipse">
            <a:avLst/>
          </a:prstGeom>
          <a:solidFill>
            <a:srgbClr val="3333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C65490-ADD9-4196-B1B0-8146B5CC8A1F}"/>
              </a:ext>
            </a:extLst>
          </p:cNvPr>
          <p:cNvSpPr/>
          <p:nvPr/>
        </p:nvSpPr>
        <p:spPr>
          <a:xfrm>
            <a:off x="3455495" y="4169713"/>
            <a:ext cx="457200" cy="457200"/>
          </a:xfrm>
          <a:prstGeom prst="ellipse">
            <a:avLst/>
          </a:prstGeom>
          <a:solidFill>
            <a:srgbClr val="3333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F6055C-F9CE-411A-824E-832FE424E3D8}"/>
              </a:ext>
            </a:extLst>
          </p:cNvPr>
          <p:cNvSpPr/>
          <p:nvPr/>
        </p:nvSpPr>
        <p:spPr>
          <a:xfrm>
            <a:off x="4868985" y="4169713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E1F6367-394B-49C3-BA61-EFB90BDB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806" y="2859678"/>
            <a:ext cx="4050725" cy="6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G = { &lt;a, </a:t>
            </a:r>
            <a:r>
              <a:rPr lang="en-US" altLang="en-US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&gt; | a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Comic Sans MS" panose="030F0702030302020204" pitchFamily="66" charset="0"/>
                <a:cs typeface="Times New Roman" panose="02020603050405020304" pitchFamily="18" charset="0"/>
              </a:rPr>
              <a:t>i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624FE-FF28-4BCD-AE6E-D9416B279DEF}"/>
              </a:ext>
            </a:extLst>
          </p:cNvPr>
          <p:cNvCxnSpPr>
            <a:cxnSpLocks/>
            <a:stCxn id="3" idx="6"/>
            <a:endCxn id="21" idx="3"/>
          </p:cNvCxnSpPr>
          <p:nvPr/>
        </p:nvCxnSpPr>
        <p:spPr>
          <a:xfrm flipV="1">
            <a:off x="2058402" y="4559958"/>
            <a:ext cx="2877538" cy="923868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F830B0-F6BD-4881-80E0-DDAAFD39EF9B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1982118" y="4559958"/>
            <a:ext cx="1540332" cy="1733053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26BAB7-7B5C-4010-9EDB-28896A57BE66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>
            <a:off x="2058402" y="5483826"/>
            <a:ext cx="4831117" cy="882238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6898AB-4AA9-4462-9B6E-1CB3561F2B8D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 flipV="1">
            <a:off x="2058402" y="5432560"/>
            <a:ext cx="4840446" cy="51266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91FDEC-7869-4951-8C4A-A41DC623360D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2049073" y="5432560"/>
            <a:ext cx="4849775" cy="1022096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EF2ABF-F2E4-4994-A81A-C466288174B0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049073" y="6366064"/>
            <a:ext cx="4840446" cy="88592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AAA5A4-E6F8-4990-BD4B-98B62375BBE2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5259230" y="4559958"/>
            <a:ext cx="1706573" cy="710957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0B45D6-6AB8-4F61-95E7-CBDCB21AEDA2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5259230" y="4559958"/>
            <a:ext cx="1697244" cy="1644461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7299C08-E59D-463F-A3A6-40D5F368B76A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3845740" y="4559958"/>
            <a:ext cx="3110734" cy="1644461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926D1A-BE50-43C0-AAFD-5272EBFADC52}"/>
              </a:ext>
            </a:extLst>
          </p:cNvPr>
          <p:cNvSpPr txBox="1"/>
          <p:nvPr/>
        </p:nvSpPr>
        <p:spPr>
          <a:xfrm>
            <a:off x="802431" y="2098897"/>
            <a:ext cx="6518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talic" panose="00000400000000000000" pitchFamily="2" charset="0"/>
                <a:ea typeface="+mn-ea"/>
                <a:cs typeface="Italic" panose="00000400000000000000" pitchFamily="2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9169FE4-EAF8-47D2-A901-AB2EF9320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073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A7FFB95-2FD4-443F-BCB4-5070481C6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596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FD68E443-E773-4CE3-81B6-1F5ED48F8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008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F6F981-C135-4CF4-AD9E-2BA0808309B4}"/>
              </a:ext>
            </a:extLst>
          </p:cNvPr>
          <p:cNvGrpSpPr/>
          <p:nvPr/>
        </p:nvGrpSpPr>
        <p:grpSpPr>
          <a:xfrm>
            <a:off x="7255280" y="1909581"/>
            <a:ext cx="1880915" cy="910450"/>
            <a:chOff x="6871200" y="2406430"/>
            <a:chExt cx="1880915" cy="91045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D3971CA-190A-4F91-A884-132A7E4C4672}"/>
                </a:ext>
              </a:extLst>
            </p:cNvPr>
            <p:cNvSpPr txBox="1"/>
            <p:nvPr/>
          </p:nvSpPr>
          <p:spPr>
            <a:xfrm>
              <a:off x="6871200" y="2506285"/>
              <a:ext cx="188091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en-US" sz="2800" b="1" i="0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  = </a:t>
              </a:r>
              <a:r>
                <a:rPr kumimoji="0" lang="en-US" altLang="en-US" sz="28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 </a:t>
              </a:r>
              <a:r>
                <a:rPr kumimoji="0" lang="en-US" altLang="en-US" sz="32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en-US" sz="2800" b="0" i="1" u="none" strike="noStrike" kern="1200" cap="none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en-US" sz="28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kumimoji="0" lang="en-US" altLang="en-US" sz="2800" b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6F9E82-D3BC-41A6-88FF-42A566706D99}"/>
                </a:ext>
              </a:extLst>
            </p:cNvPr>
            <p:cNvSpPr txBox="1"/>
            <p:nvPr/>
          </p:nvSpPr>
          <p:spPr>
            <a:xfrm>
              <a:off x="7680741" y="2406430"/>
              <a:ext cx="3799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en-US" sz="200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endParaRPr kumimoji="0" lang="en-US" altLang="en-US" sz="2000" i="1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0370D1-4BE0-4478-9166-97583A2A50AF}"/>
                </a:ext>
              </a:extLst>
            </p:cNvPr>
            <p:cNvSpPr txBox="1"/>
            <p:nvPr/>
          </p:nvSpPr>
          <p:spPr>
            <a:xfrm>
              <a:off x="7628497" y="2947548"/>
              <a:ext cx="4676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spc="-15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en-US" i="1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0" lang="en-US" altLang="en-US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en-US" i="1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</p:grpSp>
      <p:sp>
        <p:nvSpPr>
          <p:cNvPr id="34" name="Rectangle 3">
            <a:extLst>
              <a:ext uri="{FF2B5EF4-FFF2-40B4-BE49-F238E27FC236}">
                <a16:creationId xmlns:a16="http://schemas.microsoft.com/office/drawing/2014/main" id="{714E5438-93FE-49BB-B838-0A4D3F6B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557" y="3470778"/>
            <a:ext cx="982064" cy="48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576224-6A25-41E1-BAD8-F2E816976E4C}"/>
              </a:ext>
            </a:extLst>
          </p:cNvPr>
          <p:cNvCxnSpPr>
            <a:cxnSpLocks/>
            <a:stCxn id="19" idx="1"/>
            <a:endCxn id="20" idx="5"/>
          </p:cNvCxnSpPr>
          <p:nvPr/>
        </p:nvCxnSpPr>
        <p:spPr>
          <a:xfrm flipH="1" flipV="1">
            <a:off x="3845740" y="4559958"/>
            <a:ext cx="3110734" cy="1644461"/>
          </a:xfrm>
          <a:prstGeom prst="line">
            <a:avLst/>
          </a:prstGeom>
          <a:ln w="762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F9795E-4A75-4D00-B47A-4CB92857A96D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049073" y="6366064"/>
            <a:ext cx="4840446" cy="88592"/>
          </a:xfrm>
          <a:prstGeom prst="line">
            <a:avLst/>
          </a:prstGeom>
          <a:ln w="762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21C6D0-6B9D-41E5-9298-D915AD4A4009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1982118" y="4559958"/>
            <a:ext cx="1540332" cy="1733053"/>
          </a:xfrm>
          <a:prstGeom prst="line">
            <a:avLst/>
          </a:prstGeom>
          <a:ln w="762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BE97B7D9-E1B4-4EE5-AB48-45E541B38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" y="100013"/>
            <a:ext cx="8904303" cy="906462"/>
          </a:xfrm>
        </p:spPr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&amp; Decision Problems</a:t>
            </a:r>
          </a:p>
        </p:txBody>
      </p:sp>
      <p:sp>
        <p:nvSpPr>
          <p:cNvPr id="971779" name="Rectangle 3">
            <a:extLst>
              <a:ext uri="{FF2B5EF4-FFF2-40B4-BE49-F238E27FC236}">
                <a16:creationId xmlns:a16="http://schemas.microsoft.com/office/drawing/2014/main" id="{C82E5622-D2BC-4E84-A99B-0445890A6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0517" y="1166273"/>
            <a:ext cx="8336132" cy="54657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b="1" dirty="0"/>
              <a:t>Decision problems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Given an input and a question regarding a problem, determine if the answer is yes or no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b="1" dirty="0"/>
              <a:t>Optimization problems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Find a solution with the “best” value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Optimization problems can be cast as decision problems that are easier to study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Shortest path: G = unweighted directed graph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/>
              <a:t>Find a path between u and v that uses the fewest edges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i="1" dirty="0">
                <a:latin typeface="Monotype Corsiva" panose="03010101010201010101" pitchFamily="66" charset="0"/>
              </a:rPr>
              <a:t>Does a path exist from u to v consisting of at most k edges?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C1A275AE-2777-4CE4-85AD-CA7D66591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3-CNF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r>
              <a:rPr lang="en-US" alt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p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Clique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44F3D6-0CAB-4C39-9274-9C4BBECDC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3630" y="3307596"/>
            <a:ext cx="1274837" cy="5829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altLang="en-US" b="1" dirty="0"/>
                  <a:t>SAT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en-US" b="1" dirty="0"/>
                  <a:t> Clique DP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blipFill>
                <a:blip r:embed="rId3"/>
                <a:stretch>
                  <a:fillRect l="-2655" b="-87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E736AC97-7821-46EB-A6F5-4B6197BB4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362" y="1762270"/>
            <a:ext cx="158728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068FDBE-3F1D-452C-8AAB-275477D0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604" y="3244746"/>
            <a:ext cx="1274837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25C23FE-9850-4D30-976A-CF1AC417B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354" y="4251136"/>
            <a:ext cx="120662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90ABCA6-70B0-42BB-9D37-81FC3B794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172" y="1762270"/>
            <a:ext cx="158728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3838995-63D5-42E3-8D2A-55097184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604" y="4168709"/>
            <a:ext cx="1293496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3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E902B-BB3B-4035-BDF1-C3C119238490}"/>
              </a:ext>
            </a:extLst>
          </p:cNvPr>
          <p:cNvSpPr/>
          <p:nvPr/>
        </p:nvSpPr>
        <p:spPr>
          <a:xfrm>
            <a:off x="1946429" y="3370446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86EE33-4E6D-49C4-9F25-EA2457BC6C1A}"/>
              </a:ext>
            </a:extLst>
          </p:cNvPr>
          <p:cNvSpPr/>
          <p:nvPr/>
        </p:nvSpPr>
        <p:spPr>
          <a:xfrm>
            <a:off x="1937100" y="4341276"/>
            <a:ext cx="457200" cy="457200"/>
          </a:xfrm>
          <a:prstGeom prst="ellipse">
            <a:avLst/>
          </a:prstGeom>
          <a:solidFill>
            <a:srgbClr val="3333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3B3E71-97F0-428A-8B6C-25A5392E52B6}"/>
              </a:ext>
            </a:extLst>
          </p:cNvPr>
          <p:cNvSpPr/>
          <p:nvPr/>
        </p:nvSpPr>
        <p:spPr>
          <a:xfrm>
            <a:off x="7244075" y="3319180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008E43-61C5-421B-9CCB-2DD9C12D0CB5}"/>
              </a:ext>
            </a:extLst>
          </p:cNvPr>
          <p:cNvSpPr/>
          <p:nvPr/>
        </p:nvSpPr>
        <p:spPr>
          <a:xfrm>
            <a:off x="7234746" y="4252684"/>
            <a:ext cx="457200" cy="457200"/>
          </a:xfrm>
          <a:prstGeom prst="ellipse">
            <a:avLst/>
          </a:prstGeom>
          <a:solidFill>
            <a:srgbClr val="3333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C65490-ADD9-4196-B1B0-8146B5CC8A1F}"/>
              </a:ext>
            </a:extLst>
          </p:cNvPr>
          <p:cNvSpPr/>
          <p:nvPr/>
        </p:nvSpPr>
        <p:spPr>
          <a:xfrm>
            <a:off x="3800722" y="2284933"/>
            <a:ext cx="457200" cy="457200"/>
          </a:xfrm>
          <a:prstGeom prst="ellipse">
            <a:avLst/>
          </a:prstGeom>
          <a:solidFill>
            <a:srgbClr val="3333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F6055C-F9CE-411A-824E-832FE424E3D8}"/>
              </a:ext>
            </a:extLst>
          </p:cNvPr>
          <p:cNvSpPr/>
          <p:nvPr/>
        </p:nvSpPr>
        <p:spPr>
          <a:xfrm>
            <a:off x="5214212" y="2284933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624FE-FF28-4BCD-AE6E-D9416B279DEF}"/>
              </a:ext>
            </a:extLst>
          </p:cNvPr>
          <p:cNvCxnSpPr>
            <a:cxnSpLocks/>
            <a:stCxn id="3" idx="6"/>
            <a:endCxn id="21" idx="3"/>
          </p:cNvCxnSpPr>
          <p:nvPr/>
        </p:nvCxnSpPr>
        <p:spPr>
          <a:xfrm flipV="1">
            <a:off x="2403629" y="2675178"/>
            <a:ext cx="2877538" cy="923868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F830B0-F6BD-4881-80E0-DDAAFD39EF9B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2327345" y="2675178"/>
            <a:ext cx="1540332" cy="1733053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26BAB7-7B5C-4010-9EDB-28896A57BE66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>
            <a:off x="2403629" y="3599046"/>
            <a:ext cx="4831117" cy="882238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6898AB-4AA9-4462-9B6E-1CB3561F2B8D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 flipV="1">
            <a:off x="2403629" y="3547780"/>
            <a:ext cx="4840446" cy="51266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91FDEC-7869-4951-8C4A-A41DC623360D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2394300" y="3547780"/>
            <a:ext cx="4849775" cy="1022096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EF2ABF-F2E4-4994-A81A-C466288174B0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394300" y="4481284"/>
            <a:ext cx="4840446" cy="88592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AAA5A4-E6F8-4990-BD4B-98B62375BBE2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5604457" y="2675178"/>
            <a:ext cx="1706573" cy="710957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0B45D6-6AB8-4F61-95E7-CBDCB21AEDA2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5604457" y="2675178"/>
            <a:ext cx="1697244" cy="1644461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7299C08-E59D-463F-A3A6-40D5F368B76A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4190967" y="2675178"/>
            <a:ext cx="3110734" cy="1644461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926D1A-BE50-43C0-AAFD-5272EBFADC52}"/>
              </a:ext>
            </a:extLst>
          </p:cNvPr>
          <p:cNvSpPr txBox="1"/>
          <p:nvPr/>
        </p:nvSpPr>
        <p:spPr>
          <a:xfrm>
            <a:off x="830354" y="5180868"/>
            <a:ext cx="6518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talic" panose="00000400000000000000" pitchFamily="2" charset="0"/>
                <a:ea typeface="+mn-ea"/>
                <a:cs typeface="Italic" panose="00000400000000000000" pitchFamily="2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9169FE4-EAF8-47D2-A901-AB2EF9320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78" y="5484706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A7FFB95-2FD4-443F-BCB4-5070481C6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537" y="5474750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FD68E443-E773-4CE3-81B6-1F5ED48F8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76" y="5474750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714E5438-93FE-49BB-B838-0A4D3F6B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630" y="1606191"/>
            <a:ext cx="982064" cy="48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576224-6A25-41E1-BAD8-F2E816976E4C}"/>
              </a:ext>
            </a:extLst>
          </p:cNvPr>
          <p:cNvCxnSpPr>
            <a:cxnSpLocks/>
            <a:stCxn id="19" idx="1"/>
            <a:endCxn id="20" idx="5"/>
          </p:cNvCxnSpPr>
          <p:nvPr/>
        </p:nvCxnSpPr>
        <p:spPr>
          <a:xfrm flipH="1" flipV="1">
            <a:off x="4190967" y="2675178"/>
            <a:ext cx="3110734" cy="1644461"/>
          </a:xfrm>
          <a:prstGeom prst="line">
            <a:avLst/>
          </a:prstGeom>
          <a:ln w="762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F9795E-4A75-4D00-B47A-4CB92857A96D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394300" y="4481284"/>
            <a:ext cx="4840446" cy="88592"/>
          </a:xfrm>
          <a:prstGeom prst="line">
            <a:avLst/>
          </a:prstGeom>
          <a:ln w="762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21C6D0-6B9D-41E5-9298-D915AD4A4009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2327345" y="2675178"/>
            <a:ext cx="1540332" cy="1733053"/>
          </a:xfrm>
          <a:prstGeom prst="line">
            <a:avLst/>
          </a:prstGeom>
          <a:ln w="762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">
            <a:extLst>
              <a:ext uri="{FF2B5EF4-FFF2-40B4-BE49-F238E27FC236}">
                <a16:creationId xmlns:a16="http://schemas.microsoft.com/office/drawing/2014/main" id="{87B8872D-3EA9-463C-A714-2E9C2F108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545" y="2238674"/>
            <a:ext cx="982064" cy="41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9EBE3B40-15FC-407A-BBC2-05D8A0B65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856" y="4728909"/>
            <a:ext cx="982065" cy="44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0"/>
              </a:spcBef>
              <a:spcAft>
                <a:spcPct val="0"/>
              </a:spcAft>
              <a:buFontTx/>
              <a:buNone/>
              <a:defRPr sz="2400" b="1" i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x2 = 1</a:t>
            </a:r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54233ECA-2BD9-4CA2-A91C-3EF44172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361" y="4622167"/>
            <a:ext cx="982065" cy="45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0"/>
              </a:spcBef>
              <a:spcAft>
                <a:spcPct val="0"/>
              </a:spcAft>
              <a:buFontTx/>
              <a:buNone/>
              <a:defRPr sz="2400" b="1" i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x3 = 1</a:t>
            </a: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0C5EDBC7-E97E-424B-905E-3851B8AA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78" y="5850600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9D5FF480-E196-48E9-BB6D-A95F342A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537" y="5840644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0DB0CA95-B4C3-479C-BFCB-E9D2DFBE5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76" y="5840644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FC522AFE-A26D-4AD8-AD39-E54D895B7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79" y="6217988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46E07E15-856F-4B5E-AB21-E368215A1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538" y="6208032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D7C5784A-99CB-456F-B2B9-BF1D57574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76" y="6208032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F7629B-4273-4CEF-88F4-DCC6A1F9E7AF}"/>
              </a:ext>
            </a:extLst>
          </p:cNvPr>
          <p:cNvSpPr txBox="1"/>
          <p:nvPr/>
        </p:nvSpPr>
        <p:spPr>
          <a:xfrm>
            <a:off x="1196906" y="6458777"/>
            <a:ext cx="840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33973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EF083092-F331-45B7-8D52-BA429B5E6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Class of “P” Problems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C35B14C-F649-4A15-AD87-BFE97DC3E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1077742"/>
            <a:ext cx="8461375" cy="542071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(decision) problems that are solvable in polynomial time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Polynomial-time algorithms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running time is O(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for some constant 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polynomial time: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O(n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O(1), O(n lg n)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non-polynomial time: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O(2</a:t>
            </a:r>
            <a:r>
              <a:rPr lang="en-US" alt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6AC2FCCA-6FA0-4FC5-87CF-34016047D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Tractable/Intractable Problems</a:t>
            </a:r>
          </a:p>
        </p:txBody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4EB22D33-53F4-492D-9E6F-404F3D88A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1006475"/>
            <a:ext cx="8461375" cy="57515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P are also called </a:t>
            </a:r>
            <a:r>
              <a:rPr lang="en-US" altLang="en-US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tractable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 are </a:t>
            </a: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intractable or unsolvable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solved in reasonable time only for small inputs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 can not be solved at all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non-polynomial algorithms always worst than polynomial algorithms?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	- n</a:t>
            </a:r>
            <a:r>
              <a:rPr lang="en-US" altLang="ko-KR" baseline="30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1,000,000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is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technically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tractable, but really impossible  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   - </a:t>
            </a:r>
            <a:r>
              <a:rPr lang="en-US" altLang="ko-KR" i="1" dirty="0" err="1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baseline="30000" dirty="0" err="1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log</a:t>
            </a:r>
            <a:r>
              <a:rPr lang="en-US" altLang="ko-KR" baseline="30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log </a:t>
            </a:r>
            <a:r>
              <a:rPr lang="en-US" altLang="ko-KR" baseline="30000" dirty="0" err="1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log</a:t>
            </a:r>
            <a:r>
              <a:rPr lang="en-US" altLang="ko-KR" baseline="30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i="1" baseline="30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is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technically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intractable, but easy</a:t>
            </a:r>
            <a:endParaRPr lang="en-US" altLang="en-US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E72EBEA7-7B31-4942-97F2-44E027829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34" charset="-127"/>
              </a:rPr>
              <a:t>Example of Unsolvable Problem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DE7131E-B549-4D85-85E9-C663E131D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Turing discovered in the 1930’s that there are problems </a:t>
            </a:r>
            <a:r>
              <a:rPr lang="en-US" altLang="ko-KR" b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unsolvable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by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any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algorithm.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The most famous of them is the </a:t>
            </a:r>
            <a:r>
              <a:rPr lang="en-US" altLang="ko-KR" b="1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halting problem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Given an arbitrary algorithm and its input, will that algorithm eventually halt, or will it continue forever in an “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infinite loop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?”</a:t>
            </a: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8724</TotalTime>
  <Words>3368</Words>
  <Application>Microsoft Office PowerPoint</Application>
  <PresentationFormat>On-screen Show (4:3)</PresentationFormat>
  <Paragraphs>582</Paragraphs>
  <Slides>60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60</vt:i4>
      </vt:variant>
    </vt:vector>
  </HeadingPairs>
  <TitlesOfParts>
    <vt:vector size="80" baseType="lpstr">
      <vt:lpstr>Arial</vt:lpstr>
      <vt:lpstr>Calibri</vt:lpstr>
      <vt:lpstr>Cambria Math</vt:lpstr>
      <vt:lpstr>Century Gothic</vt:lpstr>
      <vt:lpstr>Comic Sans MS</vt:lpstr>
      <vt:lpstr>Courier New</vt:lpstr>
      <vt:lpstr>DejaVu Serif</vt:lpstr>
      <vt:lpstr>Italic</vt:lpstr>
      <vt:lpstr>Lucida Sans Unicode</vt:lpstr>
      <vt:lpstr>Monotype Corsiva</vt:lpstr>
      <vt:lpstr>Palatino Linotype</vt:lpstr>
      <vt:lpstr>Palatino Linotype (Body)</vt:lpstr>
      <vt:lpstr>Segoe UI</vt:lpstr>
      <vt:lpstr>Segoe UI Light</vt:lpstr>
      <vt:lpstr>Times New Roman</vt:lpstr>
      <vt:lpstr>Wingdings</vt:lpstr>
      <vt:lpstr>WelcomeDoc</vt:lpstr>
      <vt:lpstr>Office Theme</vt:lpstr>
      <vt:lpstr>Executive</vt:lpstr>
      <vt:lpstr>Default Design</vt:lpstr>
      <vt:lpstr>ECEG-5193: Algorithm Analysis and Design</vt:lpstr>
      <vt:lpstr>Defining Efficiency</vt:lpstr>
      <vt:lpstr>Some Caveats</vt:lpstr>
      <vt:lpstr>NP-Completeness</vt:lpstr>
      <vt:lpstr>Why should we care?</vt:lpstr>
      <vt:lpstr>Optimization &amp; Decision Problems</vt:lpstr>
      <vt:lpstr>Class of “P” Problems</vt:lpstr>
      <vt:lpstr>Tractable/Intractable Problems</vt:lpstr>
      <vt:lpstr>Example of Unsolvable Problem</vt:lpstr>
      <vt:lpstr>Examples of Intractable Problems</vt:lpstr>
      <vt:lpstr>Nondeterministic and NP Algorithms</vt:lpstr>
      <vt:lpstr>Certificates</vt:lpstr>
      <vt:lpstr>Oracles</vt:lpstr>
      <vt:lpstr>Intractable Problems</vt:lpstr>
      <vt:lpstr>Class of “NP” Problems</vt:lpstr>
      <vt:lpstr>Hamiltonian Cycle</vt:lpstr>
      <vt:lpstr>Determinism vs. Nondeterminism</vt:lpstr>
      <vt:lpstr>NP-Complete</vt:lpstr>
      <vt:lpstr>Is P = NP?</vt:lpstr>
      <vt:lpstr>NP-Completeness (informally)</vt:lpstr>
      <vt:lpstr>Reductions</vt:lpstr>
      <vt:lpstr>Polynomial Reductions</vt:lpstr>
      <vt:lpstr>NP-Completeness (formally)</vt:lpstr>
      <vt:lpstr>Become Famous!</vt:lpstr>
      <vt:lpstr>Implications of Reduction</vt:lpstr>
      <vt:lpstr>Proving Polynomial Time</vt:lpstr>
      <vt:lpstr>Proving NP-Completeness</vt:lpstr>
      <vt:lpstr>Proving NP-Completeness</vt:lpstr>
      <vt:lpstr>Proving NP-Completeness In Practice</vt:lpstr>
      <vt:lpstr>Revisit “Is P = NP?”</vt:lpstr>
      <vt:lpstr>P &amp; NP-Complete Problems</vt:lpstr>
      <vt:lpstr>P &amp; NP-Complete Problems</vt:lpstr>
      <vt:lpstr>Satisfiability Problem (SAT)</vt:lpstr>
      <vt:lpstr>CFN Satisfiability</vt:lpstr>
      <vt:lpstr>3-CNF Satisfiability</vt:lpstr>
      <vt:lpstr>Example of CNF Satisfiability</vt:lpstr>
      <vt:lpstr>Example of CNF Satisfiability</vt:lpstr>
      <vt:lpstr>The Relationship</vt:lpstr>
      <vt:lpstr>NP-naming convention </vt:lpstr>
      <vt:lpstr>Examples NP-complete and  NP-hard problems</vt:lpstr>
      <vt:lpstr>NP-Complete Problems</vt:lpstr>
      <vt:lpstr>Problems that Cross the Line</vt:lpstr>
      <vt:lpstr>NP-Complete Problems</vt:lpstr>
      <vt:lpstr>Traveling Salesman</vt:lpstr>
      <vt:lpstr>5-Clique</vt:lpstr>
      <vt:lpstr>Hamiltonian Path</vt:lpstr>
      <vt:lpstr>Map Coloring</vt:lpstr>
      <vt:lpstr>Vertex Cover (VC)</vt:lpstr>
      <vt:lpstr>Class Scheduling Problem</vt:lpstr>
      <vt:lpstr>Pair Programming Problem</vt:lpstr>
      <vt:lpstr>Graph isomorphism</vt:lpstr>
      <vt:lpstr>5-Clique</vt:lpstr>
      <vt:lpstr>Clique</vt:lpstr>
      <vt:lpstr>Clique Verifier</vt:lpstr>
      <vt:lpstr>3-CNF p Clique</vt:lpstr>
      <vt:lpstr>3-CNF p Clique</vt:lpstr>
      <vt:lpstr>3-CNF p Clique</vt:lpstr>
      <vt:lpstr>3-CNF p Clique</vt:lpstr>
      <vt:lpstr>3-CNF p Clique</vt:lpstr>
      <vt:lpstr>3-CNF p Clique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234</cp:revision>
  <dcterms:created xsi:type="dcterms:W3CDTF">2021-10-24T06:23:43Z</dcterms:created>
  <dcterms:modified xsi:type="dcterms:W3CDTF">2022-01-23T20:01:17Z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