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9"/>
  </p:notesMasterIdLst>
  <p:sldIdLst>
    <p:sldId id="256" r:id="rId2"/>
    <p:sldId id="265" r:id="rId3"/>
    <p:sldId id="257" r:id="rId4"/>
    <p:sldId id="258" r:id="rId5"/>
    <p:sldId id="260" r:id="rId6"/>
    <p:sldId id="261" r:id="rId7"/>
    <p:sldId id="259" r:id="rId8"/>
    <p:sldId id="340" r:id="rId9"/>
    <p:sldId id="262" r:id="rId10"/>
    <p:sldId id="264" r:id="rId11"/>
    <p:sldId id="263" r:id="rId12"/>
    <p:sldId id="332" r:id="rId13"/>
    <p:sldId id="333" r:id="rId14"/>
    <p:sldId id="334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271" r:id="rId76"/>
    <p:sldId id="336" r:id="rId77"/>
    <p:sldId id="338" r:id="rId78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F8B8B4-D3B4-4A8D-AFC1-28378C0441D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CD9982-6386-4383-943B-86F2F480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9982-6386-4383-943B-86F2F48040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9982-6386-4383-943B-86F2F4804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337"/>
            <a:ext cx="88392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85B-77C3-47E9-9479-17BA6A49622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</a:p>
        </p:txBody>
      </p:sp>
    </p:spTree>
    <p:extLst>
      <p:ext uri="{BB962C8B-B14F-4D97-AF65-F5344CB8AC3E}">
        <p14:creationId xmlns:p14="http://schemas.microsoft.com/office/powerpoint/2010/main" val="376740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3: finding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62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2503714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2002972" y="3803373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Straight Arrow Connector 36"/>
          <p:cNvCxnSpPr>
            <a:endCxn id="19" idx="7"/>
          </p:cNvCxnSpPr>
          <p:nvPr/>
        </p:nvCxnSpPr>
        <p:spPr>
          <a:xfrm flipH="1">
            <a:off x="2588339" y="3011556"/>
            <a:ext cx="1091033" cy="88109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5244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08144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04667" y="3011555"/>
            <a:ext cx="1091033" cy="88109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71564" y="554778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also use DFS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2368492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node </a:t>
            </a:r>
            <a:r>
              <a:rPr lang="en-US" b="1" dirty="0"/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00800" y="3021496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node </a:t>
            </a:r>
            <a:r>
              <a:rPr lang="en-US" b="1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00800" y="4316031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Try</a:t>
            </a:r>
            <a:r>
              <a:rPr lang="en-US" dirty="0"/>
              <a:t> to </a:t>
            </a: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b="1" dirty="0"/>
              <a:t>a;</a:t>
            </a:r>
            <a:br>
              <a:rPr lang="en-US" dirty="0"/>
            </a:br>
            <a:r>
              <a:rPr lang="en-US" dirty="0"/>
              <a:t>black, so do nothing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00800" y="1733639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node </a:t>
            </a:r>
            <a:r>
              <a:rPr lang="en-US" b="1" dirty="0"/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00800" y="3667258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node </a:t>
            </a:r>
            <a:r>
              <a:rPr lang="en-US" b="1" dirty="0"/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1066800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node </a:t>
            </a:r>
            <a:r>
              <a:rPr lang="en-US" b="1" dirty="0"/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1524000" y="2503714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3352800" y="2394858"/>
            <a:ext cx="6858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53" name="Oval 52"/>
          <p:cNvSpPr/>
          <p:nvPr/>
        </p:nvSpPr>
        <p:spPr>
          <a:xfrm>
            <a:off x="2002972" y="3799114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00800" y="4953000"/>
            <a:ext cx="2209800" cy="55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Try</a:t>
            </a:r>
            <a:r>
              <a:rPr lang="en-US" dirty="0"/>
              <a:t> to </a:t>
            </a: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b="1" dirty="0"/>
              <a:t>d;</a:t>
            </a:r>
            <a:br>
              <a:rPr lang="en-US" b="1" dirty="0"/>
            </a:br>
            <a:r>
              <a:rPr lang="en-US" dirty="0"/>
              <a:t>gray node, so </a:t>
            </a:r>
            <a:r>
              <a:rPr lang="en-US" b="1" u="sng" dirty="0"/>
              <a:t>cycle!</a:t>
            </a:r>
          </a:p>
        </p:txBody>
      </p:sp>
    </p:spTree>
    <p:extLst>
      <p:ext uri="{BB962C8B-B14F-4D97-AF65-F5344CB8AC3E}">
        <p14:creationId xmlns:p14="http://schemas.microsoft.com/office/powerpoint/2010/main" val="16420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/>
      <p:bldP spid="28" grpId="0"/>
      <p:bldP spid="29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</a:t>
            </a:r>
            <a:r>
              <a:rPr lang="en-US" b="1" dirty="0"/>
              <a:t>m</a:t>
            </a:r>
            <a:r>
              <a:rPr lang="en-US" dirty="0"/>
              <a:t> x </a:t>
            </a:r>
            <a:r>
              <a:rPr lang="en-US" b="1" dirty="0"/>
              <a:t>n</a:t>
            </a:r>
            <a:r>
              <a:rPr lang="en-US" dirty="0"/>
              <a:t> grid of farms.</a:t>
            </a:r>
          </a:p>
          <a:p>
            <a:r>
              <a:rPr lang="en-US" dirty="0"/>
              <a:t>Initially, one of the farms is on fire!</a:t>
            </a:r>
          </a:p>
          <a:p>
            <a:r>
              <a:rPr lang="en-US" dirty="0"/>
              <a:t>At each hour, the fire spreads from each burning farm to each farm (going up, down, left and right).</a:t>
            </a:r>
          </a:p>
          <a:p>
            <a:r>
              <a:rPr lang="en-US" dirty="0"/>
              <a:t>How long before all farms are on fire?</a:t>
            </a:r>
          </a:p>
        </p:txBody>
      </p:sp>
    </p:spTree>
    <p:extLst>
      <p:ext uri="{BB962C8B-B14F-4D97-AF65-F5344CB8AC3E}">
        <p14:creationId xmlns:p14="http://schemas.microsoft.com/office/powerpoint/2010/main" val="321338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represent this problem as a graph problem?</a:t>
            </a:r>
          </a:p>
          <a:p>
            <a:pPr lvl="1"/>
            <a:r>
              <a:rPr lang="en-US" dirty="0"/>
              <a:t>Nodes are farms.</a:t>
            </a:r>
          </a:p>
          <a:p>
            <a:pPr lvl="1"/>
            <a:r>
              <a:rPr lang="en-US" dirty="0"/>
              <a:t>There is an edge between two farms if the farms are adjacent (next to one another).</a:t>
            </a:r>
          </a:p>
        </p:txBody>
      </p:sp>
    </p:spTree>
    <p:extLst>
      <p:ext uri="{BB962C8B-B14F-4D97-AF65-F5344CB8AC3E}">
        <p14:creationId xmlns:p14="http://schemas.microsoft.com/office/powerpoint/2010/main" val="40001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store this graph in memory?</a:t>
            </a:r>
          </a:p>
          <a:p>
            <a:r>
              <a:rPr lang="en-US" dirty="0"/>
              <a:t>One possibility (for a 3x3 grid of farms):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1148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5146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114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7150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7150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25146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41148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0" y="5867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26150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26150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7"/>
            <a:endCxn id="7" idx="5"/>
          </p:cNvCxnSpPr>
          <p:nvPr/>
        </p:nvCxnSpPr>
        <p:spPr>
          <a:xfrm flipV="1">
            <a:off x="30999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5" idx="5"/>
          </p:cNvCxnSpPr>
          <p:nvPr/>
        </p:nvCxnSpPr>
        <p:spPr>
          <a:xfrm flipV="1">
            <a:off x="30999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6" idx="3"/>
          </p:cNvCxnSpPr>
          <p:nvPr/>
        </p:nvCxnSpPr>
        <p:spPr>
          <a:xfrm>
            <a:off x="3099967" y="35683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9" idx="3"/>
          </p:cNvCxnSpPr>
          <p:nvPr/>
        </p:nvCxnSpPr>
        <p:spPr>
          <a:xfrm>
            <a:off x="4700167" y="35683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5"/>
            <a:endCxn id="12" idx="3"/>
          </p:cNvCxnSpPr>
          <p:nvPr/>
        </p:nvCxnSpPr>
        <p:spPr>
          <a:xfrm>
            <a:off x="3099967" y="63877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3" idx="3"/>
          </p:cNvCxnSpPr>
          <p:nvPr/>
        </p:nvCxnSpPr>
        <p:spPr>
          <a:xfrm>
            <a:off x="4700167" y="63877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8" idx="3"/>
          </p:cNvCxnSpPr>
          <p:nvPr/>
        </p:nvCxnSpPr>
        <p:spPr>
          <a:xfrm>
            <a:off x="3099967" y="49399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0" idx="3"/>
          </p:cNvCxnSpPr>
          <p:nvPr/>
        </p:nvCxnSpPr>
        <p:spPr>
          <a:xfrm>
            <a:off x="4700167" y="4939926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7"/>
            <a:endCxn id="10" idx="5"/>
          </p:cNvCxnSpPr>
          <p:nvPr/>
        </p:nvCxnSpPr>
        <p:spPr>
          <a:xfrm flipV="1">
            <a:off x="63003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7"/>
            <a:endCxn id="9" idx="5"/>
          </p:cNvCxnSpPr>
          <p:nvPr/>
        </p:nvCxnSpPr>
        <p:spPr>
          <a:xfrm flipV="1">
            <a:off x="63003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1"/>
            <a:endCxn id="5" idx="7"/>
          </p:cNvCxnSpPr>
          <p:nvPr/>
        </p:nvCxnSpPr>
        <p:spPr>
          <a:xfrm flipH="1">
            <a:off x="3099967" y="31372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1"/>
            <a:endCxn id="6" idx="7"/>
          </p:cNvCxnSpPr>
          <p:nvPr/>
        </p:nvCxnSpPr>
        <p:spPr>
          <a:xfrm flipH="1">
            <a:off x="4700167" y="31372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  <a:endCxn id="7" idx="7"/>
          </p:cNvCxnSpPr>
          <p:nvPr/>
        </p:nvCxnSpPr>
        <p:spPr>
          <a:xfrm flipH="1">
            <a:off x="3099967" y="45088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1"/>
            <a:endCxn id="11" idx="7"/>
          </p:cNvCxnSpPr>
          <p:nvPr/>
        </p:nvCxnSpPr>
        <p:spPr>
          <a:xfrm flipH="1">
            <a:off x="3099967" y="59566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  <a:endCxn id="12" idx="7"/>
          </p:cNvCxnSpPr>
          <p:nvPr/>
        </p:nvCxnSpPr>
        <p:spPr>
          <a:xfrm flipH="1">
            <a:off x="4700167" y="59566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1"/>
            <a:endCxn id="8" idx="7"/>
          </p:cNvCxnSpPr>
          <p:nvPr/>
        </p:nvCxnSpPr>
        <p:spPr>
          <a:xfrm flipH="1">
            <a:off x="4700167" y="4508874"/>
            <a:ext cx="1115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>
          <a:xfrm>
            <a:off x="58154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3"/>
            <a:endCxn id="13" idx="1"/>
          </p:cNvCxnSpPr>
          <p:nvPr/>
        </p:nvCxnSpPr>
        <p:spPr>
          <a:xfrm>
            <a:off x="58154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8" idx="1"/>
          </p:cNvCxnSpPr>
          <p:nvPr/>
        </p:nvCxnSpPr>
        <p:spPr>
          <a:xfrm>
            <a:off x="4215233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12" idx="1"/>
          </p:cNvCxnSpPr>
          <p:nvPr/>
        </p:nvCxnSpPr>
        <p:spPr>
          <a:xfrm>
            <a:off x="4215233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7"/>
            <a:endCxn id="8" idx="5"/>
          </p:cNvCxnSpPr>
          <p:nvPr/>
        </p:nvCxnSpPr>
        <p:spPr>
          <a:xfrm flipV="1">
            <a:off x="4700167" y="4939926"/>
            <a:ext cx="0" cy="101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7"/>
            <a:endCxn id="6" idx="5"/>
          </p:cNvCxnSpPr>
          <p:nvPr/>
        </p:nvCxnSpPr>
        <p:spPr>
          <a:xfrm flipV="1">
            <a:off x="4700167" y="3568326"/>
            <a:ext cx="0" cy="94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81800" y="42672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Wastes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7889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How should we store this graph in memory?</a:t>
            </a:r>
          </a:p>
          <a:p>
            <a:r>
              <a:rPr lang="en-US" dirty="0"/>
              <a:t>A more memory efficient way:</a:t>
            </a:r>
          </a:p>
          <a:p>
            <a:pPr lvl="1"/>
            <a:r>
              <a:rPr lang="en-US" dirty="0"/>
              <a:t>Store any data associated with the farms in a 3x3 array (one element for each farm)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Two farms are adjacent if their array elements are adjacent in the 3x3 array.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26541"/>
              </p:ext>
            </p:extLst>
          </p:nvPr>
        </p:nvGraphicFramePr>
        <p:xfrm>
          <a:off x="4267200" y="3886200"/>
          <a:ext cx="9829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4: computing distance</a:t>
            </a:r>
            <a:br>
              <a:rPr lang="en-US" dirty="0"/>
            </a:br>
            <a:r>
              <a:rPr lang="en-US" dirty="0"/>
              <a:t>(for a 15 x 10 grid of farms)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16749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5217" y="4114800"/>
            <a:ext cx="6629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Solution: </a:t>
            </a:r>
            <a:r>
              <a:rPr lang="en-US" sz="2400" dirty="0"/>
              <a:t>run</a:t>
            </a:r>
            <a:r>
              <a:rPr lang="en-US" sz="2400" b="1" dirty="0"/>
              <a:t> </a:t>
            </a:r>
            <a:r>
              <a:rPr lang="en-US" sz="2400" dirty="0"/>
              <a:t>BFS starting from the fire to compute the “distance” (actually time) to each farm.</a:t>
            </a:r>
          </a:p>
        </p:txBody>
      </p:sp>
    </p:spTree>
    <p:extLst>
      <p:ext uri="{BB962C8B-B14F-4D97-AF65-F5344CB8AC3E}">
        <p14:creationId xmlns:p14="http://schemas.microsoft.com/office/powerpoint/2010/main" val="18427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6932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9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2637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0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74803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6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383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7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BFS(G, start)</a:t>
            </a:r>
          </a:p>
          <a:p>
            <a:pPr marL="0" indent="0">
              <a:buNone/>
            </a:pPr>
            <a:r>
              <a:rPr lang="en-US" dirty="0"/>
              <a:t>    Create new queue Q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Q.push</a:t>
            </a:r>
            <a:r>
              <a:rPr lang="en-US" dirty="0"/>
              <a:t>(start)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[1..n] = {∞, …, ∞}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[start]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 Q is not empty</a:t>
            </a:r>
          </a:p>
          <a:p>
            <a:pPr marL="0" indent="0">
              <a:buNone/>
            </a:pPr>
            <a:r>
              <a:rPr lang="en-US" dirty="0"/>
              <a:t>        u = </a:t>
            </a:r>
            <a:r>
              <a:rPr lang="en-US" dirty="0" err="1"/>
              <a:t>Q.pop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for each node v adjacent to u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dist</a:t>
            </a:r>
            <a:r>
              <a:rPr lang="en-US" dirty="0"/>
              <a:t>[v] = ∞ then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+ 1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Q.push</a:t>
            </a:r>
            <a:r>
              <a:rPr lang="en-US" dirty="0"/>
              <a:t>(v)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5814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Suppose we have a graph</a:t>
            </a:r>
            <a:br>
              <a:rPr lang="en-US" sz="2400" dirty="0"/>
            </a:br>
            <a:r>
              <a:rPr lang="en-US" sz="2400" b="1" dirty="0"/>
              <a:t>G = (V,E)</a:t>
            </a:r>
            <a:r>
              <a:rPr lang="en-US" sz="2400" dirty="0"/>
              <a:t> containing</a:t>
            </a:r>
            <a:br>
              <a:rPr lang="en-US" sz="2400" dirty="0"/>
            </a:br>
            <a:r>
              <a:rPr lang="en-US" sz="2400" b="1" dirty="0"/>
              <a:t>|V| = n</a:t>
            </a:r>
            <a:r>
              <a:rPr lang="en-US" sz="2400" dirty="0"/>
              <a:t> nodes and</a:t>
            </a:r>
            <a:br>
              <a:rPr lang="en-US" sz="2400" dirty="0"/>
            </a:br>
            <a:r>
              <a:rPr lang="en-US" sz="2400" b="1" dirty="0"/>
              <a:t>|E| = m</a:t>
            </a:r>
            <a:r>
              <a:rPr lang="en-US" sz="2400" dirty="0"/>
              <a:t> edges.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4343400"/>
            <a:ext cx="2667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BFS takes </a:t>
            </a:r>
            <a:r>
              <a:rPr lang="en-US" sz="2400" b="1" dirty="0"/>
              <a:t>O(</a:t>
            </a:r>
            <a:r>
              <a:rPr lang="en-US" sz="2400" b="1" dirty="0" err="1"/>
              <a:t>n+m</a:t>
            </a:r>
            <a:r>
              <a:rPr lang="en-US" sz="2400" b="1" dirty="0"/>
              <a:t>) </a:t>
            </a:r>
            <a:r>
              <a:rPr lang="en-US" sz="2400" dirty="0"/>
              <a:t>time and space.</a:t>
            </a:r>
          </a:p>
        </p:txBody>
      </p:sp>
    </p:spTree>
    <p:extLst>
      <p:ext uri="{BB962C8B-B14F-4D97-AF65-F5344CB8AC3E}">
        <p14:creationId xmlns:p14="http://schemas.microsoft.com/office/powerpoint/2010/main" val="322146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26542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0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677096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2230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0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5404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2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7914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8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0911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8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919595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7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02902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5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8636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3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72047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BFS starting at node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All weights initially set to infinity.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1"/>
          </p:cNvCxnSpPr>
          <p:nvPr/>
        </p:nvCxnSpPr>
        <p:spPr>
          <a:xfrm>
            <a:off x="2604667" y="43303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9" idx="3"/>
          </p:cNvCxnSpPr>
          <p:nvPr/>
        </p:nvCxnSpPr>
        <p:spPr>
          <a:xfrm flipV="1">
            <a:off x="4928767" y="27367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1"/>
          </p:cNvCxnSpPr>
          <p:nvPr/>
        </p:nvCxnSpPr>
        <p:spPr>
          <a:xfrm>
            <a:off x="4928767" y="40255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2019300" y="3813312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2411895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5562600" y="22197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35" name="Oval 34"/>
          <p:cNvSpPr/>
          <p:nvPr/>
        </p:nvSpPr>
        <p:spPr>
          <a:xfrm>
            <a:off x="5715000" y="4648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7010400" y="30976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8950" y="5377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8600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60914" y="234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400" y="321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8346" y="474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7514" y="60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455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481516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7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06933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8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17598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264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4: computing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09377"/>
              </p:ext>
            </p:extLst>
          </p:nvPr>
        </p:nvGraphicFramePr>
        <p:xfrm>
          <a:off x="2209800" y="18288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25712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0" y="57150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 hours until all farms are on fire!</a:t>
            </a: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7010400" y="541020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15321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2133600"/>
            <a:ext cx="5029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Just don’t let BFS visit the lakes!</a:t>
            </a:r>
          </a:p>
        </p:txBody>
      </p:sp>
    </p:spTree>
    <p:extLst>
      <p:ext uri="{BB962C8B-B14F-4D97-AF65-F5344CB8AC3E}">
        <p14:creationId xmlns:p14="http://schemas.microsoft.com/office/powerpoint/2010/main" val="27443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0677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14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68440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0609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83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3437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15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2354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1: checking 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BFS on any node</a:t>
            </a:r>
          </a:p>
          <a:p>
            <a:r>
              <a:rPr lang="en-US" dirty="0"/>
              <a:t>If no node has distance infinity, it’s </a:t>
            </a:r>
            <a:r>
              <a:rPr lang="en-US" b="1" dirty="0">
                <a:sym typeface="Wingdings" pitchFamily="2" charset="2"/>
              </a:rPr>
              <a:t>connected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019300" y="2971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1570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5562600" y="13782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38066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22561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22860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18751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>
            <a:off x="2604667" y="34921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31873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9" idx="3"/>
          </p:cNvCxnSpPr>
          <p:nvPr/>
        </p:nvCxnSpPr>
        <p:spPr>
          <a:xfrm flipV="1">
            <a:off x="4928767" y="18985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10" idx="1"/>
          </p:cNvCxnSpPr>
          <p:nvPr/>
        </p:nvCxnSpPr>
        <p:spPr>
          <a:xfrm>
            <a:off x="4928767" y="31873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2"/>
          </p:cNvCxnSpPr>
          <p:nvPr/>
        </p:nvCxnSpPr>
        <p:spPr>
          <a:xfrm flipV="1">
            <a:off x="5029200" y="25609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43270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2019300" y="2985051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3352800" y="1583634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26" name="Oval 25"/>
          <p:cNvSpPr/>
          <p:nvPr/>
        </p:nvSpPr>
        <p:spPr>
          <a:xfrm>
            <a:off x="5562600" y="13815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715000" y="3810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10400" y="22594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6390" y="1806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20476" y="309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188" y="1673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8950" y="453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0914" y="150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2376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8346" y="390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7514" y="522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00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5483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20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57842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5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1551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if there are lakes in the grid, where fire cannot 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7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9725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363420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9141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361595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36090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1913411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2131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138901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9551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2424413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54146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1704075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37277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25688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1: checking 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BFS on any node</a:t>
            </a:r>
          </a:p>
          <a:p>
            <a:r>
              <a:rPr lang="en-US" dirty="0"/>
              <a:t>If a node has distance infinity, </a:t>
            </a:r>
            <a:r>
              <a:rPr lang="en-US" b="1" dirty="0"/>
              <a:t>dis</a:t>
            </a:r>
            <a:r>
              <a:rPr lang="en-US" b="1" dirty="0">
                <a:sym typeface="Wingdings" pitchFamily="2" charset="2"/>
              </a:rPr>
              <a:t>connected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019300" y="2971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1570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5562600" y="13782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38066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22561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22860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18751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>
            <a:off x="2604667" y="3492126"/>
            <a:ext cx="848566" cy="10167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31873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9" idx="3"/>
          </p:cNvCxnSpPr>
          <p:nvPr/>
        </p:nvCxnSpPr>
        <p:spPr>
          <a:xfrm flipV="1">
            <a:off x="4928767" y="1898552"/>
            <a:ext cx="734266" cy="8577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10" idx="1"/>
          </p:cNvCxnSpPr>
          <p:nvPr/>
        </p:nvCxnSpPr>
        <p:spPr>
          <a:xfrm>
            <a:off x="4928767" y="3187326"/>
            <a:ext cx="886666" cy="7086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43270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1676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2019300" y="2985051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3352800" y="1583634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3352800" y="4419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26" name="Oval 25"/>
          <p:cNvSpPr/>
          <p:nvPr/>
        </p:nvSpPr>
        <p:spPr>
          <a:xfrm>
            <a:off x="5562600" y="13815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715000" y="38100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9" name="Oval 28"/>
          <p:cNvSpPr/>
          <p:nvPr/>
        </p:nvSpPr>
        <p:spPr>
          <a:xfrm>
            <a:off x="5029200" y="51054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6390" y="1806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20476" y="309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188" y="1673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8950" y="453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0914" y="150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8346" y="390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7514" y="522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0" name="Straight Arrow Connector 39"/>
          <p:cNvCxnSpPr>
            <a:stCxn id="41" idx="0"/>
            <a:endCxn id="11" idx="5"/>
          </p:cNvCxnSpPr>
          <p:nvPr/>
        </p:nvCxnSpPr>
        <p:spPr>
          <a:xfrm flipH="1" flipV="1">
            <a:off x="7595767" y="2776509"/>
            <a:ext cx="576683" cy="1344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3300" y="4121426"/>
            <a:ext cx="16383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is infinity!</a:t>
            </a:r>
          </a:p>
        </p:txBody>
      </p:sp>
    </p:spTree>
    <p:extLst>
      <p:ext uri="{BB962C8B-B14F-4D97-AF65-F5344CB8AC3E}">
        <p14:creationId xmlns:p14="http://schemas.microsoft.com/office/powerpoint/2010/main" val="37253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77086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2624923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5899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4140167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5641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</p:spTree>
    <p:extLst>
      <p:ext uri="{BB962C8B-B14F-4D97-AF65-F5344CB8AC3E}">
        <p14:creationId xmlns:p14="http://schemas.microsoft.com/office/powerpoint/2010/main" val="2335310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0895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there are lakes in the grid, where fire cannot pass?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58674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 hours until all farms are on fire!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7010400" y="52578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15699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2030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654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2463485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4622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155348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3202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2610136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7293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4288760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3596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14158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2:</a:t>
            </a:r>
            <a:br>
              <a:rPr lang="en-US" dirty="0"/>
            </a:br>
            <a:r>
              <a:rPr lang="en-US" dirty="0"/>
              <a:t>finding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Algorithm:</a:t>
            </a:r>
          </a:p>
          <a:p>
            <a:pPr marL="0" indent="0">
              <a:buNone/>
            </a:pPr>
            <a:r>
              <a:rPr lang="en-US" dirty="0"/>
              <a:t>initially label each node 0</a:t>
            </a:r>
          </a:p>
          <a:p>
            <a:pPr marL="0" indent="0">
              <a:buNone/>
            </a:pPr>
            <a:r>
              <a:rPr lang="en-US" dirty="0"/>
              <a:t>c := 1</a:t>
            </a:r>
          </a:p>
          <a:p>
            <a:pPr marL="0" indent="0">
              <a:buNone/>
            </a:pPr>
            <a:r>
              <a:rPr lang="en-US" dirty="0"/>
              <a:t>for each node u = 1..n do</a:t>
            </a:r>
          </a:p>
          <a:p>
            <a:pPr marL="0" indent="0">
              <a:buNone/>
            </a:pPr>
            <a:r>
              <a:rPr lang="en-US" dirty="0"/>
              <a:t>    if u is still labeled 0 then</a:t>
            </a:r>
          </a:p>
          <a:p>
            <a:pPr marL="0" indent="0">
              <a:buNone/>
            </a:pPr>
            <a:r>
              <a:rPr lang="en-US" dirty="0"/>
              <a:t>        do a BFS starting at u</a:t>
            </a:r>
          </a:p>
          <a:p>
            <a:pPr marL="0" indent="0">
              <a:buNone/>
            </a:pPr>
            <a:r>
              <a:rPr lang="en-US" dirty="0"/>
              <a:t>        give the label c to each node reached by the BFS</a:t>
            </a:r>
          </a:p>
          <a:p>
            <a:pPr marL="0" indent="0">
              <a:buNone/>
            </a:pPr>
            <a:r>
              <a:rPr lang="en-US" dirty="0"/>
              <a:t>        c := c+1</a:t>
            </a:r>
          </a:p>
          <a:p>
            <a:pPr marL="0" indent="0">
              <a:buNone/>
            </a:pPr>
            <a:r>
              <a:rPr lang="en-US" dirty="0"/>
              <a:t>    end if</a:t>
            </a:r>
          </a:p>
          <a:p>
            <a:pPr marL="0" indent="0">
              <a:buNone/>
            </a:pPr>
            <a:r>
              <a:rPr lang="en-US" dirty="0"/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2558376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7133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3969319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1154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</p:spTree>
    <p:extLst>
      <p:ext uri="{BB962C8B-B14F-4D97-AF65-F5344CB8AC3E}">
        <p14:creationId xmlns:p14="http://schemas.microsoft.com/office/powerpoint/2010/main" val="2138298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51322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the fire always burn everything?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7248939" y="3561810"/>
            <a:ext cx="1676400" cy="857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of these farms are safe!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724400" y="3990705"/>
            <a:ext cx="2524539" cy="1876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26575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6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62850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77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481418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50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06123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655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0749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71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85504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826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96865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6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2:</a:t>
            </a:r>
            <a:br>
              <a:rPr lang="en-US" dirty="0"/>
            </a:br>
            <a:r>
              <a:rPr lang="en-US" dirty="0"/>
              <a:t>finding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node has label 0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019300" y="3810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24085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5562600" y="221642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4644887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309438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1866900" y="3124200"/>
            <a:ext cx="495300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2209800" y="2713383"/>
            <a:ext cx="1143000" cy="1060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3938167" y="4025526"/>
            <a:ext cx="505666" cy="132154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2"/>
          </p:cNvCxnSpPr>
          <p:nvPr/>
        </p:nvCxnSpPr>
        <p:spPr>
          <a:xfrm flipV="1">
            <a:off x="5029200" y="3399183"/>
            <a:ext cx="1981200" cy="4108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flipH="1">
            <a:off x="5372100" y="5165213"/>
            <a:ext cx="443333" cy="778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24000" y="2514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2019300" y="3803373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3352800" y="240195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3352800" y="52578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343400" y="3505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26" name="Oval 25"/>
          <p:cNvSpPr/>
          <p:nvPr/>
        </p:nvSpPr>
        <p:spPr>
          <a:xfrm>
            <a:off x="5562600" y="2219739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715000" y="46482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10400" y="3097696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5029200" y="5943600"/>
            <a:ext cx="6858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6390" y="2644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20476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188" y="2512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8950" y="5377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3625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60914" y="234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321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8346" y="474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7514" y="60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003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8584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17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2480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324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83261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81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4576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72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4: </a:t>
            </a:r>
            <a:r>
              <a:rPr lang="en-US" b="1" dirty="0"/>
              <a:t>modification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757653"/>
              </p:ext>
            </p:extLst>
          </p:nvPr>
        </p:nvGraphicFramePr>
        <p:xfrm>
          <a:off x="2209800" y="28194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242282" y="356181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multiple fires start at the same time?</a:t>
            </a:r>
          </a:p>
          <a:p>
            <a:r>
              <a:rPr lang="en-US" dirty="0"/>
              <a:t>Just place </a:t>
            </a:r>
            <a:r>
              <a:rPr lang="en-US" b="1" dirty="0"/>
              <a:t>all </a:t>
            </a:r>
            <a:r>
              <a:rPr lang="en-US" dirty="0"/>
              <a:t>fires in the initial BFS queue!</a:t>
            </a:r>
          </a:p>
        </p:txBody>
      </p:sp>
      <p:pic>
        <p:nvPicPr>
          <p:cNvPr id="6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4876800" y="3203986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ection of fire icons — Stock Vector #1181379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1" t="4648" r="38292" b="66606"/>
          <a:stretch/>
        </p:blipFill>
        <p:spPr bwMode="auto">
          <a:xfrm>
            <a:off x="3896139" y="5758400"/>
            <a:ext cx="236248" cy="3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0" y="5867400"/>
            <a:ext cx="2057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 hours until all farms are on fire!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010400" y="52578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4:</a:t>
            </a:r>
            <a:br>
              <a:rPr lang="en-US" dirty="0"/>
            </a:br>
            <a:r>
              <a:rPr lang="en-US" b="1" dirty="0"/>
              <a:t>other modifications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if fires start at different times?</a:t>
            </a:r>
          </a:p>
          <a:p>
            <a:r>
              <a:rPr lang="en-US" dirty="0"/>
              <a:t>What if fires spread at different speeds?</a:t>
            </a:r>
          </a:p>
        </p:txBody>
      </p:sp>
    </p:spTree>
    <p:extLst>
      <p:ext uri="{BB962C8B-B14F-4D97-AF65-F5344CB8AC3E}">
        <p14:creationId xmlns:p14="http://schemas.microsoft.com/office/powerpoint/2010/main" val="27070224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 neat problem to think about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646409"/>
              </p:ext>
            </p:extLst>
          </p:nvPr>
        </p:nvGraphicFramePr>
        <p:xfrm>
          <a:off x="2209800" y="28956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789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the year 2241. You’re in a cave and it’s collapsing! A device tells you when each section of ceiling will cave in. Can you escape?</a:t>
            </a:r>
          </a:p>
        </p:txBody>
      </p:sp>
      <p:pic>
        <p:nvPicPr>
          <p:cNvPr id="2050" name="Picture 2" descr="http://www.iconexperience.com/_img/o_collection_png/green_dark_grey/512x512/plain/door_ex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126" r="16294" b="5803"/>
          <a:stretch/>
        </p:blipFill>
        <p:spPr bwMode="auto">
          <a:xfrm>
            <a:off x="6813071" y="5472855"/>
            <a:ext cx="288109" cy="3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and, man, mens room, person, user ic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and, man, mens room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0" y="43535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7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 neat problem to think about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219362"/>
              </p:ext>
            </p:extLst>
          </p:nvPr>
        </p:nvGraphicFramePr>
        <p:xfrm>
          <a:off x="2209800" y="2895600"/>
          <a:ext cx="49149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26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789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the year 2241. You’re in a cave and it’s collapsing! A device tells you when each section of ceiling will cave in. Can you escape?</a:t>
            </a:r>
          </a:p>
        </p:txBody>
      </p:sp>
      <p:pic>
        <p:nvPicPr>
          <p:cNvPr id="2050" name="Picture 2" descr="http://www.iconexperience.com/_img/o_collection_png/green_dark_grey/512x512/plain/door_exi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126" r="16294" b="5803"/>
          <a:stretch/>
        </p:blipFill>
        <p:spPr bwMode="auto">
          <a:xfrm>
            <a:off x="6813071" y="5472855"/>
            <a:ext cx="288109" cy="3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www.clker.com/cliparts/V/a/A/s/F/F/blue-person-symbol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and, man, mens room, person, user ic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and, man, mens room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20" y="43535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06143" y="2057400"/>
            <a:ext cx="3365500" cy="952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Here’s a sample solution. How would you solve it in general?</a:t>
            </a:r>
          </a:p>
        </p:txBody>
      </p:sp>
    </p:spTree>
    <p:extLst>
      <p:ext uri="{BB962C8B-B14F-4D97-AF65-F5344CB8AC3E}">
        <p14:creationId xmlns:p14="http://schemas.microsoft.com/office/powerpoint/2010/main" val="203923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BFS algorithm with </a:t>
            </a:r>
            <a:r>
              <a:rPr lang="en-US" b="1" dirty="0" err="1"/>
              <a:t>colours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BFS(G, start)</a:t>
            </a:r>
          </a:p>
          <a:p>
            <a:pPr marL="0" indent="0">
              <a:buNone/>
            </a:pPr>
            <a:r>
              <a:rPr lang="en-US" dirty="0"/>
              <a:t>    Create new queue Q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Q.push</a:t>
            </a:r>
            <a:r>
              <a:rPr lang="en-US" dirty="0"/>
              <a:t>(start)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[1..n] = {∞, …, ∞}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[start] = 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colour</a:t>
            </a:r>
            <a:r>
              <a:rPr lang="en-US" dirty="0"/>
              <a:t>[1..n] = {white, …, white}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 Q is not empty</a:t>
            </a:r>
          </a:p>
          <a:p>
            <a:pPr marL="0" indent="0">
              <a:buNone/>
            </a:pPr>
            <a:r>
              <a:rPr lang="en-US" dirty="0"/>
              <a:t>        u = </a:t>
            </a:r>
            <a:r>
              <a:rPr lang="en-US" dirty="0" err="1"/>
              <a:t>Q.pop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colour</a:t>
            </a:r>
            <a:r>
              <a:rPr lang="en-US" dirty="0"/>
              <a:t>[u] = black</a:t>
            </a:r>
          </a:p>
          <a:p>
            <a:pPr marL="0" indent="0">
              <a:buNone/>
            </a:pPr>
            <a:r>
              <a:rPr lang="en-US" dirty="0"/>
              <a:t>        for each node v adjacent to u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colour</a:t>
            </a:r>
            <a:r>
              <a:rPr lang="en-US" dirty="0"/>
              <a:t>[v] = white then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Q.push</a:t>
            </a:r>
            <a:r>
              <a:rPr lang="en-US" dirty="0"/>
              <a:t>(v)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+ 1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colour</a:t>
            </a:r>
            <a:r>
              <a:rPr lang="en-US" dirty="0"/>
              <a:t>[v] = gray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5814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Suppose we have a graph</a:t>
            </a:r>
            <a:br>
              <a:rPr lang="en-US" sz="2400" dirty="0"/>
            </a:br>
            <a:r>
              <a:rPr lang="en-US" sz="2400" b="1" dirty="0"/>
              <a:t>G = (V,E)</a:t>
            </a:r>
            <a:r>
              <a:rPr lang="en-US" sz="2400" dirty="0"/>
              <a:t> containing</a:t>
            </a:r>
            <a:br>
              <a:rPr lang="en-US" sz="2400" dirty="0"/>
            </a:br>
            <a:r>
              <a:rPr lang="en-US" sz="2400" b="1" dirty="0"/>
              <a:t>|V| = n</a:t>
            </a:r>
            <a:r>
              <a:rPr lang="en-US" sz="2400" dirty="0"/>
              <a:t> nodes and</a:t>
            </a:r>
            <a:br>
              <a:rPr lang="en-US" sz="2400" dirty="0"/>
            </a:br>
            <a:r>
              <a:rPr lang="en-US" sz="2400" b="1" dirty="0"/>
              <a:t>|E| = m</a:t>
            </a:r>
            <a:r>
              <a:rPr lang="en-US" sz="2400" dirty="0"/>
              <a:t> edges.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4343400"/>
            <a:ext cx="2667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BFS takes </a:t>
            </a:r>
            <a:r>
              <a:rPr lang="en-US" sz="2400" b="1" dirty="0"/>
              <a:t>O(</a:t>
            </a:r>
            <a:r>
              <a:rPr lang="en-US" sz="2400" b="1" dirty="0" err="1"/>
              <a:t>n+m</a:t>
            </a:r>
            <a:r>
              <a:rPr lang="en-US" sz="2400" b="1" dirty="0"/>
              <a:t>) </a:t>
            </a:r>
            <a:r>
              <a:rPr lang="en-US" sz="2400" dirty="0"/>
              <a:t>time and space.</a:t>
            </a:r>
          </a:p>
        </p:txBody>
      </p:sp>
    </p:spTree>
    <p:extLst>
      <p:ext uri="{BB962C8B-B14F-4D97-AF65-F5344CB8AC3E}">
        <p14:creationId xmlns:p14="http://schemas.microsoft.com/office/powerpoint/2010/main" val="21927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3: finding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do BFS from any unvisited node, until all nodes are visited.</a:t>
            </a:r>
          </a:p>
          <a:p>
            <a:r>
              <a:rPr lang="en-US" dirty="0"/>
              <a:t>In any of these BFSs, if we see an edge that points to a </a:t>
            </a:r>
            <a:r>
              <a:rPr lang="en-US" b="1" dirty="0"/>
              <a:t>gray</a:t>
            </a:r>
            <a:r>
              <a:rPr lang="en-US" dirty="0"/>
              <a:t> node, then </a:t>
            </a:r>
            <a:r>
              <a:rPr lang="en-US" b="1" dirty="0"/>
              <a:t>there is a cycle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939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5873</Words>
  <Application>Microsoft Office PowerPoint</Application>
  <PresentationFormat>On-screen Show (4:3)</PresentationFormat>
  <Paragraphs>4332</Paragraphs>
  <Slides>77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Calibri</vt:lpstr>
      <vt:lpstr>Times New Roman</vt:lpstr>
      <vt:lpstr>Arial</vt:lpstr>
      <vt:lpstr>Office Theme</vt:lpstr>
      <vt:lpstr>Breadth-first search</vt:lpstr>
      <vt:lpstr>BFS algorithm</vt:lpstr>
      <vt:lpstr>Example: BFS starting at node a</vt:lpstr>
      <vt:lpstr>Application 1: checking connectedness</vt:lpstr>
      <vt:lpstr>Application 1: checking connectedness</vt:lpstr>
      <vt:lpstr>Application 2: finding connected components</vt:lpstr>
      <vt:lpstr>Application 2: finding connected components</vt:lpstr>
      <vt:lpstr>BFS algorithm with colours</vt:lpstr>
      <vt:lpstr>Application 3: finding cycles</vt:lpstr>
      <vt:lpstr>Application 3: finding cycles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 (for a 15 x 10 grid of farms)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computing distance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1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modification 2</vt:lpstr>
      <vt:lpstr>Application 4: other modifications to think about</vt:lpstr>
      <vt:lpstr>A neat problem to think about</vt:lpstr>
      <vt:lpstr>A neat problem to think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Brown</dc:creator>
  <cp:lastModifiedBy>Tesfamichael Gebrehiwet</cp:lastModifiedBy>
  <cp:revision>39</cp:revision>
  <cp:lastPrinted>2014-03-15T00:41:47Z</cp:lastPrinted>
  <dcterms:created xsi:type="dcterms:W3CDTF">2014-03-13T03:46:49Z</dcterms:created>
  <dcterms:modified xsi:type="dcterms:W3CDTF">2022-01-21T09:09:39Z</dcterms:modified>
</cp:coreProperties>
</file>