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4" r:id="rId5"/>
    <p:sldMasterId id="2147483715" r:id="rId6"/>
    <p:sldMasterId id="2147483727" r:id="rId7"/>
    <p:sldMasterId id="2147483763" r:id="rId8"/>
    <p:sldMasterId id="2147483775" r:id="rId9"/>
    <p:sldMasterId id="2147483781" r:id="rId10"/>
  </p:sldMasterIdLst>
  <p:notesMasterIdLst>
    <p:notesMasterId r:id="rId128"/>
  </p:notesMasterIdLst>
  <p:handoutMasterIdLst>
    <p:handoutMasterId r:id="rId129"/>
  </p:handoutMasterIdLst>
  <p:sldIdLst>
    <p:sldId id="256" r:id="rId11"/>
    <p:sldId id="624" r:id="rId12"/>
    <p:sldId id="625" r:id="rId13"/>
    <p:sldId id="626" r:id="rId14"/>
    <p:sldId id="627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69" r:id="rId23"/>
    <p:sldId id="570" r:id="rId24"/>
    <p:sldId id="366" r:id="rId25"/>
    <p:sldId id="2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86" r:id="rId46"/>
    <p:sldId id="387" r:id="rId47"/>
    <p:sldId id="388" r:id="rId48"/>
    <p:sldId id="267" r:id="rId49"/>
    <p:sldId id="278" r:id="rId50"/>
    <p:sldId id="62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91" r:id="rId61"/>
    <p:sldId id="292" r:id="rId62"/>
    <p:sldId id="293" r:id="rId63"/>
    <p:sldId id="294" r:id="rId64"/>
    <p:sldId id="296" r:id="rId65"/>
    <p:sldId id="297" r:id="rId66"/>
    <p:sldId id="298" r:id="rId67"/>
    <p:sldId id="299" r:id="rId68"/>
    <p:sldId id="300" r:id="rId69"/>
    <p:sldId id="301" r:id="rId70"/>
    <p:sldId id="302" r:id="rId71"/>
    <p:sldId id="265" r:id="rId72"/>
    <p:sldId id="303" r:id="rId73"/>
    <p:sldId id="470" r:id="rId74"/>
    <p:sldId id="471" r:id="rId75"/>
    <p:sldId id="472" r:id="rId76"/>
    <p:sldId id="473" r:id="rId77"/>
    <p:sldId id="474" r:id="rId78"/>
    <p:sldId id="475" r:id="rId79"/>
    <p:sldId id="476" r:id="rId80"/>
    <p:sldId id="477" r:id="rId81"/>
    <p:sldId id="478" r:id="rId82"/>
    <p:sldId id="479" r:id="rId83"/>
    <p:sldId id="480" r:id="rId84"/>
    <p:sldId id="481" r:id="rId85"/>
    <p:sldId id="482" r:id="rId86"/>
    <p:sldId id="483" r:id="rId87"/>
    <p:sldId id="484" r:id="rId88"/>
    <p:sldId id="485" r:id="rId89"/>
    <p:sldId id="486" r:id="rId90"/>
    <p:sldId id="487" r:id="rId91"/>
    <p:sldId id="488" r:id="rId92"/>
    <p:sldId id="276" r:id="rId93"/>
    <p:sldId id="489" r:id="rId94"/>
    <p:sldId id="490" r:id="rId95"/>
    <p:sldId id="491" r:id="rId96"/>
    <p:sldId id="492" r:id="rId97"/>
    <p:sldId id="493" r:id="rId98"/>
    <p:sldId id="494" r:id="rId99"/>
    <p:sldId id="495" r:id="rId100"/>
    <p:sldId id="496" r:id="rId101"/>
    <p:sldId id="497" r:id="rId102"/>
    <p:sldId id="443" r:id="rId103"/>
    <p:sldId id="469" r:id="rId104"/>
    <p:sldId id="444" r:id="rId105"/>
    <p:sldId id="445" r:id="rId106"/>
    <p:sldId id="446" r:id="rId107"/>
    <p:sldId id="447" r:id="rId108"/>
    <p:sldId id="448" r:id="rId109"/>
    <p:sldId id="449" r:id="rId110"/>
    <p:sldId id="450" r:id="rId111"/>
    <p:sldId id="451" r:id="rId112"/>
    <p:sldId id="452" r:id="rId113"/>
    <p:sldId id="453" r:id="rId114"/>
    <p:sldId id="454" r:id="rId115"/>
    <p:sldId id="455" r:id="rId116"/>
    <p:sldId id="456" r:id="rId117"/>
    <p:sldId id="457" r:id="rId118"/>
    <p:sldId id="458" r:id="rId119"/>
    <p:sldId id="459" r:id="rId120"/>
    <p:sldId id="460" r:id="rId121"/>
    <p:sldId id="461" r:id="rId122"/>
    <p:sldId id="462" r:id="rId123"/>
    <p:sldId id="463" r:id="rId124"/>
    <p:sldId id="464" r:id="rId125"/>
    <p:sldId id="465" r:id="rId126"/>
    <p:sldId id="466" r:id="rId1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Graphs" id="{1FD07E5C-FD5F-4FE2-827A-B645B40CAAC2}">
          <p14:sldIdLst>
            <p14:sldId id="624"/>
            <p14:sldId id="625"/>
            <p14:sldId id="626"/>
            <p14:sldId id="627"/>
          </p14:sldIdLst>
        </p14:section>
        <p14:section name="DAG: Ordering Prerequisites" id="{3924F3ED-A089-48CB-BB16-50D9BE2CB76F}">
          <p14:sldIdLst>
            <p14:sldId id="534"/>
            <p14:sldId id="535"/>
            <p14:sldId id="536"/>
            <p14:sldId id="537"/>
            <p14:sldId id="538"/>
            <p14:sldId id="539"/>
            <p14:sldId id="540"/>
            <p14:sldId id="569"/>
            <p14:sldId id="570"/>
            <p14:sldId id="366"/>
          </p14:sldIdLst>
        </p14:section>
        <p14:section name="Topological Sorting" id="{C1F2A086-8D33-48BB-81DD-A4CE53D685B7}">
          <p14:sldIdLst>
            <p14:sldId id="2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267"/>
          </p14:sldIdLst>
        </p14:section>
        <p14:section name="Topological Sort" id="{8E86855F-6B4B-4C7E-9590-1941DE0D00E0}">
          <p14:sldIdLst>
            <p14:sldId id="278"/>
            <p14:sldId id="62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91"/>
            <p14:sldId id="292"/>
            <p14:sldId id="293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265"/>
            <p14:sldId id="303"/>
          </p14:sldIdLst>
        </p14:section>
        <p14:section name="Tutorial" id="{246F866F-0A18-4487-836E-2EDB2E342E10}">
          <p14:sldIdLst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276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</p14:sldIdLst>
        </p14:section>
        <p14:section name="Example 2" id="{9277BCF7-CF76-48D7-A8AC-92AEEA7D1442}">
          <p14:sldIdLst>
            <p14:sldId id="443"/>
            <p14:sldId id="469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DDDDDD"/>
    <a:srgbClr val="F8F8F8"/>
    <a:srgbClr val="D24726"/>
    <a:srgbClr val="FF9B45"/>
    <a:srgbClr val="DD462F"/>
    <a:srgbClr val="404040"/>
    <a:srgbClr val="923922"/>
    <a:srgbClr val="D2B4A6"/>
    <a:srgbClr val="F8C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4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164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7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63" Type="http://schemas.openxmlformats.org/officeDocument/2006/relationships/slide" Target="slides/slide53.xml"/><Relationship Id="rId84" Type="http://schemas.openxmlformats.org/officeDocument/2006/relationships/slide" Target="slides/slide74.xml"/><Relationship Id="rId16" Type="http://schemas.openxmlformats.org/officeDocument/2006/relationships/slide" Target="slides/slide6.xml"/><Relationship Id="rId107" Type="http://schemas.openxmlformats.org/officeDocument/2006/relationships/slide" Target="slides/slide97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102" Type="http://schemas.openxmlformats.org/officeDocument/2006/relationships/slide" Target="slides/slide92.xml"/><Relationship Id="rId123" Type="http://schemas.openxmlformats.org/officeDocument/2006/relationships/slide" Target="slides/slide113.xml"/><Relationship Id="rId128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0.xml"/><Relationship Id="rId95" Type="http://schemas.openxmlformats.org/officeDocument/2006/relationships/slide" Target="slides/slide85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113" Type="http://schemas.openxmlformats.org/officeDocument/2006/relationships/slide" Target="slides/slide103.xml"/><Relationship Id="rId118" Type="http://schemas.openxmlformats.org/officeDocument/2006/relationships/slide" Target="slides/slide108.xml"/><Relationship Id="rId134" Type="http://schemas.openxmlformats.org/officeDocument/2006/relationships/tableStyles" Target="tableStyles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59" Type="http://schemas.openxmlformats.org/officeDocument/2006/relationships/slide" Target="slides/slide49.xml"/><Relationship Id="rId103" Type="http://schemas.openxmlformats.org/officeDocument/2006/relationships/slide" Target="slides/slide93.xml"/><Relationship Id="rId108" Type="http://schemas.openxmlformats.org/officeDocument/2006/relationships/slide" Target="slides/slide98.xml"/><Relationship Id="rId124" Type="http://schemas.openxmlformats.org/officeDocument/2006/relationships/slide" Target="slides/slide114.xml"/><Relationship Id="rId129" Type="http://schemas.openxmlformats.org/officeDocument/2006/relationships/handoutMaster" Target="handoutMasters/handoutMaster1.xml"/><Relationship Id="rId54" Type="http://schemas.openxmlformats.org/officeDocument/2006/relationships/slide" Target="slides/slide44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91" Type="http://schemas.openxmlformats.org/officeDocument/2006/relationships/slide" Target="slides/slide81.xml"/><Relationship Id="rId96" Type="http://schemas.openxmlformats.org/officeDocument/2006/relationships/slide" Target="slides/slide8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49" Type="http://schemas.openxmlformats.org/officeDocument/2006/relationships/slide" Target="slides/slide39.xml"/><Relationship Id="rId114" Type="http://schemas.openxmlformats.org/officeDocument/2006/relationships/slide" Target="slides/slide104.xml"/><Relationship Id="rId119" Type="http://schemas.openxmlformats.org/officeDocument/2006/relationships/slide" Target="slides/slide109.xml"/><Relationship Id="rId44" Type="http://schemas.openxmlformats.org/officeDocument/2006/relationships/slide" Target="slides/slide34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130" Type="http://schemas.openxmlformats.org/officeDocument/2006/relationships/commentAuthors" Target="commentAuthors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109" Type="http://schemas.openxmlformats.org/officeDocument/2006/relationships/slide" Target="slides/slide9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97" Type="http://schemas.openxmlformats.org/officeDocument/2006/relationships/slide" Target="slides/slide87.xml"/><Relationship Id="rId104" Type="http://schemas.openxmlformats.org/officeDocument/2006/relationships/slide" Target="slides/slide94.xml"/><Relationship Id="rId120" Type="http://schemas.openxmlformats.org/officeDocument/2006/relationships/slide" Target="slides/slide110.xml"/><Relationship Id="rId125" Type="http://schemas.openxmlformats.org/officeDocument/2006/relationships/slide" Target="slides/slide115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1.xml"/><Relationship Id="rId92" Type="http://schemas.openxmlformats.org/officeDocument/2006/relationships/slide" Target="slides/slide82.xml"/><Relationship Id="rId2" Type="http://schemas.openxmlformats.org/officeDocument/2006/relationships/customXml" Target="../customXml/item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slide" Target="slides/slide77.xml"/><Relationship Id="rId110" Type="http://schemas.openxmlformats.org/officeDocument/2006/relationships/slide" Target="slides/slide100.xml"/><Relationship Id="rId115" Type="http://schemas.openxmlformats.org/officeDocument/2006/relationships/slide" Target="slides/slide105.xml"/><Relationship Id="rId131" Type="http://schemas.openxmlformats.org/officeDocument/2006/relationships/presProps" Target="presProps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56" Type="http://schemas.openxmlformats.org/officeDocument/2006/relationships/slide" Target="slides/slide46.xml"/><Relationship Id="rId77" Type="http://schemas.openxmlformats.org/officeDocument/2006/relationships/slide" Target="slides/slide67.xml"/><Relationship Id="rId100" Type="http://schemas.openxmlformats.org/officeDocument/2006/relationships/slide" Target="slides/slide90.xml"/><Relationship Id="rId105" Type="http://schemas.openxmlformats.org/officeDocument/2006/relationships/slide" Target="slides/slide95.xml"/><Relationship Id="rId126" Type="http://schemas.openxmlformats.org/officeDocument/2006/relationships/slide" Target="slides/slide116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93" Type="http://schemas.openxmlformats.org/officeDocument/2006/relationships/slide" Target="slides/slide83.xml"/><Relationship Id="rId98" Type="http://schemas.openxmlformats.org/officeDocument/2006/relationships/slide" Target="slides/slide88.xml"/><Relationship Id="rId121" Type="http://schemas.openxmlformats.org/officeDocument/2006/relationships/slide" Target="slides/slide111.xml"/><Relationship Id="rId3" Type="http://schemas.openxmlformats.org/officeDocument/2006/relationships/customXml" Target="../customXml/item3.xml"/><Relationship Id="rId25" Type="http://schemas.openxmlformats.org/officeDocument/2006/relationships/slide" Target="slides/slide15.xml"/><Relationship Id="rId46" Type="http://schemas.openxmlformats.org/officeDocument/2006/relationships/slide" Target="slides/slide36.xml"/><Relationship Id="rId67" Type="http://schemas.openxmlformats.org/officeDocument/2006/relationships/slide" Target="slides/slide57.xml"/><Relationship Id="rId116" Type="http://schemas.openxmlformats.org/officeDocument/2006/relationships/slide" Target="slides/slide10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62" Type="http://schemas.openxmlformats.org/officeDocument/2006/relationships/slide" Target="slides/slide52.xml"/><Relationship Id="rId83" Type="http://schemas.openxmlformats.org/officeDocument/2006/relationships/slide" Target="slides/slide73.xml"/><Relationship Id="rId88" Type="http://schemas.openxmlformats.org/officeDocument/2006/relationships/slide" Target="slides/slide78.xml"/><Relationship Id="rId111" Type="http://schemas.openxmlformats.org/officeDocument/2006/relationships/slide" Target="slides/slide101.xml"/><Relationship Id="rId132" Type="http://schemas.openxmlformats.org/officeDocument/2006/relationships/viewProps" Target="viewProps.xml"/><Relationship Id="rId15" Type="http://schemas.openxmlformats.org/officeDocument/2006/relationships/slide" Target="slides/slide5.xml"/><Relationship Id="rId36" Type="http://schemas.openxmlformats.org/officeDocument/2006/relationships/slide" Target="slides/slide26.xml"/><Relationship Id="rId57" Type="http://schemas.openxmlformats.org/officeDocument/2006/relationships/slide" Target="slides/slide47.xml"/><Relationship Id="rId106" Type="http://schemas.openxmlformats.org/officeDocument/2006/relationships/slide" Target="slides/slide96.xml"/><Relationship Id="rId127" Type="http://schemas.openxmlformats.org/officeDocument/2006/relationships/slide" Target="slides/slide117.xml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21.xml"/><Relationship Id="rId52" Type="http://schemas.openxmlformats.org/officeDocument/2006/relationships/slide" Target="slides/slide42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94" Type="http://schemas.openxmlformats.org/officeDocument/2006/relationships/slide" Target="slides/slide84.xml"/><Relationship Id="rId99" Type="http://schemas.openxmlformats.org/officeDocument/2006/relationships/slide" Target="slides/slide89.xml"/><Relationship Id="rId101" Type="http://schemas.openxmlformats.org/officeDocument/2006/relationships/slide" Target="slides/slide91.xml"/><Relationship Id="rId122" Type="http://schemas.openxmlformats.org/officeDocument/2006/relationships/slide" Target="slides/slide11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47" Type="http://schemas.openxmlformats.org/officeDocument/2006/relationships/slide" Target="slides/slide37.xml"/><Relationship Id="rId68" Type="http://schemas.openxmlformats.org/officeDocument/2006/relationships/slide" Target="slides/slide58.xml"/><Relationship Id="rId89" Type="http://schemas.openxmlformats.org/officeDocument/2006/relationships/slide" Target="slides/slide79.xml"/><Relationship Id="rId112" Type="http://schemas.openxmlformats.org/officeDocument/2006/relationships/slide" Target="slides/slide102.xml"/><Relationship Id="rId13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4945D4D-5DF5-4069-8060-63B32B8B2F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3817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196D02-21CA-4E01-B84F-93461536BB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418265"/>
            <a:ext cx="914400" cy="382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</a:t>
            </a:r>
            <a:fld id="{23A772C4-7361-43F0-B491-111FC7A7817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78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89858-2F73-4D15-9599-7EF8D41990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3817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5A8BB-FEB8-407C-8FB4-61DB9CCB99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418265"/>
            <a:ext cx="914400" cy="382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</a:t>
            </a:r>
            <a:fld id="{E95CBFD4-FF61-4791-AB01-7FA57DB9069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65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B960-9342-4EA7-9769-93F344D2A4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3817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B0DF-C622-4A8F-BA77-0C342DC59EC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418265"/>
            <a:ext cx="914400" cy="382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</a:t>
            </a:r>
            <a:fld id="{03D12B3C-2D1F-4D9F-BA61-A2DFA83144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019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5F9C2B-7A1E-4324-85AC-BA28C14661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3817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9A064B-47DD-45F9-B18F-8B2C4164E8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418265"/>
            <a:ext cx="914400" cy="382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</a:t>
            </a:r>
            <a:fld id="{249D2C95-36A8-4CDA-818D-CD65205BF8F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70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1" y="0"/>
            <a:ext cx="2284413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830284-BA91-4185-874E-A3558B1A9E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3817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613215-8012-4936-9631-FCB391E1E2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418265"/>
            <a:ext cx="914400" cy="382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</a:t>
            </a:r>
            <a:fld id="{380FEC71-B962-4AED-BD1C-BC134B28369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56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A98911-0D57-4705-A63D-027D2F0F60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F83F1A-1B10-4DA1-89B8-7A226B1607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F9333D-5DF5-4967-A3DE-FA037D1B5B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E12F2-9099-4561-88B8-63F446C584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542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EADB8B-1567-48CA-BBD6-BF82D8A565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7105F3-CC9B-493B-AAD4-8B1A146B03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1E6987-8386-47CE-87DF-94407BC7C0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69E002-451C-4781-80EC-CF0C62589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52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FB8BB5-8CDE-4128-807F-487A8359F2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361AD4-8B4F-4BB2-88F5-DF558E661B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314C6B-EE0B-49E2-B6EE-87B7C32DA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A6C6A-470E-486B-88FC-FD32AD5938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936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65A1B-0FB2-4FEC-8FDF-FCB589167B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6FBCF4-1B6F-407D-ACC8-33FD104A4C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CA937-2277-472A-A393-6DB34EE3A6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EE66E-2327-43FA-B109-4A3EED3EAB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95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67852FF-0D23-4E8D-896E-1BA6F6BA03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9B899DE-A118-49FE-A276-6358A9276B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35D10CF-9445-461D-B87E-9C6CC5B485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F57B2-A57C-44A4-B2E5-E0FFD6BA2E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38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6F79C5-60D2-465A-A01C-CEFCA2F091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E221712-AE3A-4EDF-B9E5-ED353C2AFF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DDC7B7-F4DF-453F-8B95-6EADAE0EE4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9D1C4C-C669-4271-9836-9BAA42C412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005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EA5F371-41A1-4B1A-BABF-34C9A78C84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6DA0B9A-C129-4ADD-BD23-C5A2F9316B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25FA8C0-EA73-4CF5-9A71-32DD4D29FD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374C1-08F0-425A-A007-5956410E83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177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3F071-9F28-47D6-90A1-626C3E2569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A5CFE-376E-4D2C-A292-5602B4F5C8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A6CD5-1C87-49A7-89C1-5F0B8153A4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AF9074-D50E-4DDD-AAD1-A7A9353894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2084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F309-172A-41F1-8278-D32A947E63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354002-2E34-49DC-A11A-349D3FD393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17AD7-B473-42A9-AAA3-569DC54235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5E1927-2168-412A-9529-18FBE22758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274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3CF916-886B-4381-8FFF-CBE8D10C5D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2376B5-5121-4B2F-A4F9-7CE1C348EA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7925D3-7EA5-4753-89BA-38916C5EE5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273AF7-E0C2-447D-872E-148E7C4205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446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5F089C-6502-471F-B151-3C20DEBF2D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E9D2FF-A8FA-423A-BC46-E9E69D8C0E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688B62-F226-4A89-A810-76B5FE2453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CC476-5A8A-4468-8B45-5B1E936BC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695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1/21/2022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40081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1/21/2022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1024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1/21/2022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0588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1/21/2022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64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1/21/2022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1709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1/21/2022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4825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1/21/2022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226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1/21/2022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0386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1/21/2022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0933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1/21/2022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835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1/21/2022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2221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D58F3A2D-0F0D-4E2F-9FA4-8F0EC3706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3E40FA3-E608-479E-A126-6DE8AD614C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E3D2BF47-D4A6-41F4-A3C3-9D3DED0EEE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C676CC8-1217-4E87-878A-0D40DE74921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B705C74E-CA37-46B8-877F-F3F8B9B931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6FC4EB68-0F2C-4162-8B59-3D9DC4B3CA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3F699E-2F29-4F40-B20E-3B39C85F0ED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7176" name="Group 8">
            <a:extLst>
              <a:ext uri="{FF2B5EF4-FFF2-40B4-BE49-F238E27FC236}">
                <a16:creationId xmlns:a16="http://schemas.microsoft.com/office/drawing/2014/main" id="{E3E6E867-CE3F-4CBD-B0FA-C7412A5F9EAC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7177" name="Oval 9">
              <a:extLst>
                <a:ext uri="{FF2B5EF4-FFF2-40B4-BE49-F238E27FC236}">
                  <a16:creationId xmlns:a16="http://schemas.microsoft.com/office/drawing/2014/main" id="{50E0F8CA-D519-45B7-8915-2EDE3A6A8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Oval 10">
              <a:extLst>
                <a:ext uri="{FF2B5EF4-FFF2-40B4-BE49-F238E27FC236}">
                  <a16:creationId xmlns:a16="http://schemas.microsoft.com/office/drawing/2014/main" id="{5C3A1C3F-A96A-4BDF-8171-3678B17DD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Oval 11">
              <a:extLst>
                <a:ext uri="{FF2B5EF4-FFF2-40B4-BE49-F238E27FC236}">
                  <a16:creationId xmlns:a16="http://schemas.microsoft.com/office/drawing/2014/main" id="{39F3D06C-994E-47E2-B47B-8F5349400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Oval 12">
              <a:extLst>
                <a:ext uri="{FF2B5EF4-FFF2-40B4-BE49-F238E27FC236}">
                  <a16:creationId xmlns:a16="http://schemas.microsoft.com/office/drawing/2014/main" id="{089DB8B4-E9D8-4051-B2DD-4469B3D32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Oval 13">
              <a:extLst>
                <a:ext uri="{FF2B5EF4-FFF2-40B4-BE49-F238E27FC236}">
                  <a16:creationId xmlns:a16="http://schemas.microsoft.com/office/drawing/2014/main" id="{A7587BBF-2B29-4B15-8F42-5E003D3F9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Oval 14">
              <a:extLst>
                <a:ext uri="{FF2B5EF4-FFF2-40B4-BE49-F238E27FC236}">
                  <a16:creationId xmlns:a16="http://schemas.microsoft.com/office/drawing/2014/main" id="{79405C87-D080-4C1F-A2D5-E0D647BC7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Oval 15">
              <a:extLst>
                <a:ext uri="{FF2B5EF4-FFF2-40B4-BE49-F238E27FC236}">
                  <a16:creationId xmlns:a16="http://schemas.microsoft.com/office/drawing/2014/main" id="{3CBEB410-BC6F-44D4-9830-538C72E17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Oval 16">
              <a:extLst>
                <a:ext uri="{FF2B5EF4-FFF2-40B4-BE49-F238E27FC236}">
                  <a16:creationId xmlns:a16="http://schemas.microsoft.com/office/drawing/2014/main" id="{2F296D52-E9F1-42A6-A5C4-6DBC33BD0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Oval 17">
              <a:extLst>
                <a:ext uri="{FF2B5EF4-FFF2-40B4-BE49-F238E27FC236}">
                  <a16:creationId xmlns:a16="http://schemas.microsoft.com/office/drawing/2014/main" id="{3D9EE3FA-0942-437F-94ED-07A14B752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Oval 18">
              <a:extLst>
                <a:ext uri="{FF2B5EF4-FFF2-40B4-BE49-F238E27FC236}">
                  <a16:creationId xmlns:a16="http://schemas.microsoft.com/office/drawing/2014/main" id="{47812D49-A571-4D88-9CD4-2A60EB8F5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Oval 19">
              <a:extLst>
                <a:ext uri="{FF2B5EF4-FFF2-40B4-BE49-F238E27FC236}">
                  <a16:creationId xmlns:a16="http://schemas.microsoft.com/office/drawing/2014/main" id="{ECEEF074-1910-4A44-A8FE-8C9BDC106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Oval 20">
              <a:extLst>
                <a:ext uri="{FF2B5EF4-FFF2-40B4-BE49-F238E27FC236}">
                  <a16:creationId xmlns:a16="http://schemas.microsoft.com/office/drawing/2014/main" id="{CD58062B-EABC-438A-9EB2-B5B53C702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Oval 21">
              <a:extLst>
                <a:ext uri="{FF2B5EF4-FFF2-40B4-BE49-F238E27FC236}">
                  <a16:creationId xmlns:a16="http://schemas.microsoft.com/office/drawing/2014/main" id="{B1986C67-B6DA-4B95-8495-49BBF84D5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Oval 22">
              <a:extLst>
                <a:ext uri="{FF2B5EF4-FFF2-40B4-BE49-F238E27FC236}">
                  <a16:creationId xmlns:a16="http://schemas.microsoft.com/office/drawing/2014/main" id="{0749917B-A8F8-4AAE-B66B-2DA39D35D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Oval 23">
              <a:extLst>
                <a:ext uri="{FF2B5EF4-FFF2-40B4-BE49-F238E27FC236}">
                  <a16:creationId xmlns:a16="http://schemas.microsoft.com/office/drawing/2014/main" id="{2F393E92-1DBC-4DD4-8E54-22D865066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Oval 24">
              <a:extLst>
                <a:ext uri="{FF2B5EF4-FFF2-40B4-BE49-F238E27FC236}">
                  <a16:creationId xmlns:a16="http://schemas.microsoft.com/office/drawing/2014/main" id="{22F810B6-2B46-4B9E-BD83-F1C7B36FF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Oval 25">
              <a:extLst>
                <a:ext uri="{FF2B5EF4-FFF2-40B4-BE49-F238E27FC236}">
                  <a16:creationId xmlns:a16="http://schemas.microsoft.com/office/drawing/2014/main" id="{99109295-E280-47CD-AD37-242A451A5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Oval 26">
              <a:extLst>
                <a:ext uri="{FF2B5EF4-FFF2-40B4-BE49-F238E27FC236}">
                  <a16:creationId xmlns:a16="http://schemas.microsoft.com/office/drawing/2014/main" id="{3D2E63A1-38C5-4585-B7AB-2A90D4D94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Oval 27">
              <a:extLst>
                <a:ext uri="{FF2B5EF4-FFF2-40B4-BE49-F238E27FC236}">
                  <a16:creationId xmlns:a16="http://schemas.microsoft.com/office/drawing/2014/main" id="{1E06DBF4-F0D7-4D7F-B2EE-FC03E4754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Oval 28">
              <a:extLst>
                <a:ext uri="{FF2B5EF4-FFF2-40B4-BE49-F238E27FC236}">
                  <a16:creationId xmlns:a16="http://schemas.microsoft.com/office/drawing/2014/main" id="{41DC1871-4290-4E88-863C-0BEDA2A9D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Oval 29">
              <a:extLst>
                <a:ext uri="{FF2B5EF4-FFF2-40B4-BE49-F238E27FC236}">
                  <a16:creationId xmlns:a16="http://schemas.microsoft.com/office/drawing/2014/main" id="{57A7C677-B714-454B-A5C4-E53804CEB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Oval 30">
              <a:extLst>
                <a:ext uri="{FF2B5EF4-FFF2-40B4-BE49-F238E27FC236}">
                  <a16:creationId xmlns:a16="http://schemas.microsoft.com/office/drawing/2014/main" id="{2E64C0D5-D2BE-4110-B125-B9A93E8EE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Oval 31">
              <a:extLst>
                <a:ext uri="{FF2B5EF4-FFF2-40B4-BE49-F238E27FC236}">
                  <a16:creationId xmlns:a16="http://schemas.microsoft.com/office/drawing/2014/main" id="{712BF8DB-5AE0-4595-82C3-A2C176624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Oval 32">
              <a:extLst>
                <a:ext uri="{FF2B5EF4-FFF2-40B4-BE49-F238E27FC236}">
                  <a16:creationId xmlns:a16="http://schemas.microsoft.com/office/drawing/2014/main" id="{D3B41EBC-09D6-43C7-AD9C-A751D9D2E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Oval 33">
              <a:extLst>
                <a:ext uri="{FF2B5EF4-FFF2-40B4-BE49-F238E27FC236}">
                  <a16:creationId xmlns:a16="http://schemas.microsoft.com/office/drawing/2014/main" id="{DB5BD2B5-F436-40AF-8E99-611823F4B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Oval 34">
              <a:extLst>
                <a:ext uri="{FF2B5EF4-FFF2-40B4-BE49-F238E27FC236}">
                  <a16:creationId xmlns:a16="http://schemas.microsoft.com/office/drawing/2014/main" id="{CBC3C551-8A63-406D-BC69-9404144E1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Oval 35">
              <a:extLst>
                <a:ext uri="{FF2B5EF4-FFF2-40B4-BE49-F238E27FC236}">
                  <a16:creationId xmlns:a16="http://schemas.microsoft.com/office/drawing/2014/main" id="{41868599-D88A-4917-838D-8E6255958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Oval 36">
              <a:extLst>
                <a:ext uri="{FF2B5EF4-FFF2-40B4-BE49-F238E27FC236}">
                  <a16:creationId xmlns:a16="http://schemas.microsoft.com/office/drawing/2014/main" id="{D702756C-F365-4C68-8E6F-D58B00DD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Oval 37">
              <a:extLst>
                <a:ext uri="{FF2B5EF4-FFF2-40B4-BE49-F238E27FC236}">
                  <a16:creationId xmlns:a16="http://schemas.microsoft.com/office/drawing/2014/main" id="{82DEE692-6E73-45DB-9DE1-D7F699FE8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Oval 38">
              <a:extLst>
                <a:ext uri="{FF2B5EF4-FFF2-40B4-BE49-F238E27FC236}">
                  <a16:creationId xmlns:a16="http://schemas.microsoft.com/office/drawing/2014/main" id="{D132C2FB-8320-4E80-8D1C-8D412C9AE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Oval 39">
              <a:extLst>
                <a:ext uri="{FF2B5EF4-FFF2-40B4-BE49-F238E27FC236}">
                  <a16:creationId xmlns:a16="http://schemas.microsoft.com/office/drawing/2014/main" id="{C6F440DC-2C7A-49BA-B7B8-B777DA0E1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08" name="Line 40">
            <a:extLst>
              <a:ext uri="{FF2B5EF4-FFF2-40B4-BE49-F238E27FC236}">
                <a16:creationId xmlns:a16="http://schemas.microsoft.com/office/drawing/2014/main" id="{0E246621-2876-466F-883E-DC9D479A7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647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258D-9DBE-49DF-B627-FA2BE5DD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C12E-162D-4266-9399-CB83BC336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95B38-F222-4C1F-B772-0F4E94AE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F10CE-3238-4D58-B175-1B8A5FE7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F71E-4F96-466A-B388-457D4434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8ACC67-D1A2-4357-BCCC-29C09CE291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3936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0F23-ECFB-4F1F-8BFB-A6DB7A8E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7723-2CEB-46B2-B33F-40AE608D7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BB7AE-B286-416D-816E-9BD2D8624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E936-E603-4950-9E5B-0A9CBB86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9C05F-7557-40EF-9694-46DBF46D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80BD1-C369-48C3-A2B7-61766261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F6F7AB-09E6-47B4-A5A3-5A2283592A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83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u="none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10923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7EC2-F873-468E-A208-E71189B3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EAB90-236E-4F6C-8D7A-368634C6E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5BA73-B9FB-4F7A-8D92-5000A951A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7466C-B326-4DEE-999D-F6CF9D856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6CFD6-A536-4BBA-A1E2-700114DDD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DFAED-69EC-4678-ABCA-38563756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310AD-28E4-406C-8B69-8AD4E29D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A36EC-2229-4FC6-8B59-4963E5F0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E4DCFB-D7FC-4A65-B05B-4967FE3FFC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0517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BC13-14C9-4C0D-9F32-CE67F863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5AEE1-43F7-42DD-89F0-9DD435BC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775BC-7B58-427F-818E-C70515EB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1647-54F6-4989-BAF6-2B2EFDD7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25BB79-59A6-4130-8425-6E681895B8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4757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9DBF2-6B28-46B0-92F6-5B69196F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CF159-AAD6-4FF0-B19D-16CFA6E4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B769F-CD5F-4FDD-A6EC-A477FB2D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3AE1BE2-C400-4FD1-A302-F23360F530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822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4FD7-9ECE-4246-989C-CE458D922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518B3-E0BC-4B3C-9346-5431289D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9C4B4-CE0D-4D4F-8D59-BFE2D0C7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56D66-7CA4-4CF4-BB44-9E6D8D96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3F0F-F66C-4D60-92C9-64FF502A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6A8AEC-9691-4DDC-8B4C-75D4FBEA12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3232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1FE8-9E10-44E7-BE6F-DB2AB7A5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1CD2-5CF1-4052-BC06-26377DF6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40E5F-C833-40B0-814A-223B440C1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E060B-D0EA-4BA1-9DC6-68A6E729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54D24-5B7C-420E-86FE-488EAB55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EB7C9-1343-4020-A9E5-CA41160A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563BFEE-F306-4BFF-927C-A043AE77A0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4699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A3AA-28CB-48ED-AE0D-038DAC0D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A5292-3623-48F1-A9F6-2C5E9B646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68BF2-EAD2-4F54-A84C-08BC26F26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AC1DE-C87D-4AC7-9A8B-2127B978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89BD1-474A-4C02-BC29-B3EC90BA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14A32-3134-4654-9C0C-AFCC36D2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D73EE8-2C39-4D58-ABBB-3231BB960D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9043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29D4-2E8A-437E-A892-197DE252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0A7E3-821F-4A66-B100-387723143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0B616-3346-4984-AE7C-0A12A0C4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735F5-4ADA-4599-A972-43271C3B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AEF36-21AD-4C8B-8CFA-CCAEC4BA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803A4D-F49F-413B-A6E8-2E88A18986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068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7022D-4102-440A-AC70-1B05A6138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7D31F-26A0-4805-AE9C-C84D7EE5B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D2821-98A7-4BCA-ABEC-7EEC52E3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B517-FCA2-4B47-8F8B-585B858A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236AC-22F3-4988-80B1-98673811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DD75951-63E1-4918-B021-DA7BCC5A3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870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0617" y="2461965"/>
            <a:ext cx="778276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92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0604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3997" y="435684"/>
            <a:ext cx="6896004" cy="390748"/>
          </a:xfrm>
        </p:spPr>
        <p:txBody>
          <a:bodyPr lIns="0" tIns="0" rIns="0" bIns="0"/>
          <a:lstStyle>
            <a:lvl1pPr>
              <a:defRPr sz="2539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049" y="1573306"/>
            <a:ext cx="8231902" cy="355803"/>
          </a:xfrm>
        </p:spPr>
        <p:txBody>
          <a:bodyPr lIns="0" tIns="0" rIns="0" bIns="0"/>
          <a:lstStyle>
            <a:lvl1pPr>
              <a:defRPr sz="2312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488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9022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3997" y="435684"/>
            <a:ext cx="6896004" cy="390748"/>
          </a:xfrm>
        </p:spPr>
        <p:txBody>
          <a:bodyPr lIns="0" tIns="0" rIns="0" bIns="0"/>
          <a:lstStyle>
            <a:lvl1pPr>
              <a:defRPr sz="2539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92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92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0636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3997" y="435684"/>
            <a:ext cx="6896004" cy="390748"/>
          </a:xfrm>
        </p:spPr>
        <p:txBody>
          <a:bodyPr lIns="0" tIns="0" rIns="0" bIns="0"/>
          <a:lstStyle>
            <a:lvl1pPr>
              <a:defRPr sz="2539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55287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068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13258" y="503688"/>
            <a:ext cx="371748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3466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684" y="368833"/>
            <a:ext cx="8252632" cy="390748"/>
          </a:xfrm>
        </p:spPr>
        <p:txBody>
          <a:bodyPr lIns="0" tIns="0" rIns="0" bIns="0"/>
          <a:lstStyle>
            <a:lvl1pPr>
              <a:defRPr sz="2539" b="1" i="0">
                <a:solidFill>
                  <a:schemeClr val="hlink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4879" y="1572152"/>
            <a:ext cx="8014243" cy="418576"/>
          </a:xfrm>
        </p:spPr>
        <p:txBody>
          <a:bodyPr lIns="0" tIns="0" rIns="0" bIns="0"/>
          <a:lstStyle>
            <a:lvl1pPr>
              <a:defRPr sz="2720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621549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684" y="368833"/>
            <a:ext cx="8252632" cy="390748"/>
          </a:xfrm>
        </p:spPr>
        <p:txBody>
          <a:bodyPr lIns="0" tIns="0" rIns="0" bIns="0"/>
          <a:lstStyle>
            <a:lvl1pPr>
              <a:defRPr sz="2539" b="1" i="0">
                <a:solidFill>
                  <a:schemeClr val="hlink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01707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684" y="368833"/>
            <a:ext cx="8252632" cy="390748"/>
          </a:xfrm>
        </p:spPr>
        <p:txBody>
          <a:bodyPr lIns="0" tIns="0" rIns="0" bIns="0"/>
          <a:lstStyle>
            <a:lvl1pPr>
              <a:defRPr sz="2539" b="1" i="0">
                <a:solidFill>
                  <a:schemeClr val="hlink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98459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620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095561-3FD5-414F-B25A-B911C4A3684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3817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E02F47-A229-4A87-9674-62A8DEBE17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418265"/>
            <a:ext cx="914400" cy="382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</a:t>
            </a:r>
            <a:fld id="{D19F4C90-DCD2-4505-9D2C-9A32DB5501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84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83C1-3B71-4AA8-AAC7-62EFDE4EB5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3817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D75C7-9B46-449B-8D30-E24A7D486F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418265"/>
            <a:ext cx="914400" cy="382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</a:t>
            </a:r>
            <a:fld id="{A3799804-C8E9-4510-B95A-634A0DC6244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18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5B553E1-F327-400A-919A-11185F0A5B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3817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099EBD-E0B5-469C-912C-F6A4C4C0D2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418265"/>
            <a:ext cx="914400" cy="382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</a:t>
            </a:r>
            <a:fld id="{07E6DA31-2D44-417E-80CC-02577E81853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1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DDDDDD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C1EF70-115E-44AA-9B9D-C6CE32B972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3817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023E16-F16F-4213-95C8-D69EEC04E1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418265"/>
            <a:ext cx="914400" cy="382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</a:t>
            </a:r>
            <a:fld id="{E1D3337F-2297-4592-B7EA-16CAB1DF96C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86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38649CA-30EB-4A27-B400-FB7951E56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CFBFBD-AFA3-4E44-AB50-5BC669D91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157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0D74737-B01A-40C3-BBD4-82E886402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101DE61-A8F6-4419-A9BB-DD29E4FE8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70712AC-CAFB-4D4A-B9B7-FE0E83F68F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ECA1C60-CB3E-4F54-8C00-0013278097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5BECEB-7C34-4727-A3CE-E9946E830D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78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AD23E-43D6-4959-AB1E-69455C3165D3}" type="datetimeFigureOut">
              <a:rPr lang="en-US" smtClean="0"/>
              <a:pPr/>
              <a:t>1/21/2022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88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C4431C6E-EDF7-4810-A680-79C1C614F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1355" y="122238"/>
            <a:ext cx="8607668" cy="91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C466925-33D2-470A-BE1E-C5BFFFB8E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1355" y="1160586"/>
            <a:ext cx="8607668" cy="5575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046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7" r:id="rId3"/>
    <p:sldLayoutId id="2147483768" r:id="rId4"/>
    <p:sldLayoutId id="2147483769" r:id="rId5"/>
    <p:sldLayoutId id="2147483770" r:id="rId6"/>
    <p:sldLayoutId id="2147483766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3997" y="435684"/>
            <a:ext cx="689600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049" y="1573306"/>
            <a:ext cx="8231902" cy="392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568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684" y="368833"/>
            <a:ext cx="825263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4879" y="1572152"/>
            <a:ext cx="801424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355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0" y="466741"/>
            <a:ext cx="874807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97960" y="3303447"/>
            <a:ext cx="8748075" cy="1137793"/>
          </a:xfrm>
        </p:spPr>
        <p:txBody>
          <a:bodyPr>
            <a:normAutofit fontScale="77500" lnSpcReduction="20000"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Algorithms of Graph Problems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197960" y="5032855"/>
            <a:ext cx="8748075" cy="1137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cap="small" dirty="0">
                <a:solidFill>
                  <a:schemeClr val="bg1">
                    <a:lumMod val="75000"/>
                  </a:schemeClr>
                </a:solidFill>
              </a:rPr>
              <a:t>Algorithms for fundamental graph problems</a:t>
            </a:r>
            <a:endParaRPr lang="en-US" sz="3200" b="1" cap="small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007" y="176274"/>
            <a:ext cx="6143985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-5" dirty="0"/>
              <a:t>Some </a:t>
            </a:r>
            <a:r>
              <a:rPr sz="3990" spc="-9" dirty="0"/>
              <a:t>DAG</a:t>
            </a:r>
            <a:r>
              <a:rPr sz="3990" spc="-82" dirty="0"/>
              <a:t> </a:t>
            </a:r>
            <a:r>
              <a:rPr sz="3990" spc="-32" dirty="0"/>
              <a:t>Terminology</a:t>
            </a:r>
            <a:endParaRPr sz="3990" dirty="0"/>
          </a:p>
        </p:txBody>
      </p:sp>
      <p:sp>
        <p:nvSpPr>
          <p:cNvPr id="6" name="object 6"/>
          <p:cNvSpPr txBox="1"/>
          <p:nvPr/>
        </p:nvSpPr>
        <p:spPr>
          <a:xfrm>
            <a:off x="457203" y="1105643"/>
            <a:ext cx="3690236" cy="5576083"/>
          </a:xfrm>
          <a:prstGeom prst="rect">
            <a:avLst/>
          </a:prstGeom>
        </p:spPr>
        <p:txBody>
          <a:bodyPr vert="horz" wrap="square" lIns="0" tIns="34549" rIns="0" bIns="0" rtlCol="0">
            <a:spAutoFit/>
          </a:bodyPr>
          <a:lstStyle/>
          <a:p>
            <a:pPr marL="468716" marR="4607" indent="-457200" algn="just" defTabSz="829178">
              <a:lnSpc>
                <a:spcPct val="150000"/>
              </a:lnSpc>
              <a:spcBef>
                <a:spcPts val="272"/>
              </a:spcBef>
              <a:buFont typeface="Arial" panose="020B0604020202020204" pitchFamily="34" charset="0"/>
              <a:buChar char="•"/>
            </a:pPr>
            <a:r>
              <a:rPr sz="2539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539" b="1" dirty="0">
                <a:solidFill>
                  <a:srgbClr val="0000FF"/>
                </a:solidFill>
                <a:latin typeface="DejaVu Serif"/>
                <a:cs typeface="DejaVu Serif"/>
              </a:rPr>
              <a:t>source </a:t>
            </a:r>
            <a:r>
              <a:rPr sz="2539" dirty="0">
                <a:solidFill>
                  <a:srgbClr val="191919"/>
                </a:solidFill>
                <a:latin typeface="DejaVu Serif"/>
                <a:cs typeface="DejaVu Serif"/>
              </a:rPr>
              <a:t>node in a  DAG is a node with  no incoming edges.</a:t>
            </a:r>
            <a:endParaRPr sz="2539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68716" marR="48369" indent="-457200" defTabSz="829178">
              <a:lnSpc>
                <a:spcPct val="150000"/>
              </a:lnSpc>
              <a:spcBef>
                <a:spcPts val="1229"/>
              </a:spcBef>
              <a:buFont typeface="Arial" panose="020B0604020202020204" pitchFamily="34" charset="0"/>
              <a:buChar char="•"/>
            </a:pPr>
            <a:r>
              <a:rPr sz="2539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539" b="1" dirty="0">
                <a:solidFill>
                  <a:srgbClr val="0000FF"/>
                </a:solidFill>
                <a:latin typeface="DejaVu Serif"/>
                <a:cs typeface="DejaVu Serif"/>
              </a:rPr>
              <a:t>sink </a:t>
            </a:r>
            <a:r>
              <a:rPr sz="2539" dirty="0">
                <a:solidFill>
                  <a:srgbClr val="191919"/>
                </a:solidFill>
                <a:latin typeface="DejaVu Serif"/>
                <a:cs typeface="DejaVu Serif"/>
              </a:rPr>
              <a:t>node in a  DAG is a node with  no outgoing edges.</a:t>
            </a:r>
            <a:endParaRPr sz="2539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68716" marR="223416" indent="-457200" defTabSz="829178">
              <a:lnSpc>
                <a:spcPct val="150000"/>
              </a:lnSpc>
              <a:spcBef>
                <a:spcPts val="1360"/>
              </a:spcBef>
              <a:buFont typeface="Arial" panose="020B0604020202020204" pitchFamily="34" charset="0"/>
              <a:buChar char="•"/>
            </a:pPr>
            <a:r>
              <a:rPr sz="2539" dirty="0">
                <a:solidFill>
                  <a:srgbClr val="191919"/>
                </a:solidFill>
                <a:latin typeface="DejaVu Serif"/>
                <a:cs typeface="DejaVu Serif"/>
              </a:rPr>
              <a:t>DAGs can have  many sources and  sinks.</a:t>
            </a:r>
            <a:endParaRPr sz="2539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9591" y="3318333"/>
            <a:ext cx="830330" cy="830906"/>
          </a:xfrm>
          <a:custGeom>
            <a:avLst/>
            <a:gdLst/>
            <a:ahLst/>
            <a:cxnLst/>
            <a:rect l="l" t="t" r="r" b="b"/>
            <a:pathLst>
              <a:path w="915670" h="916304">
                <a:moveTo>
                  <a:pt x="434093" y="0"/>
                </a:moveTo>
                <a:lnTo>
                  <a:pt x="389281" y="3872"/>
                </a:lnTo>
                <a:lnTo>
                  <a:pt x="345681" y="12008"/>
                </a:lnTo>
                <a:lnTo>
                  <a:pt x="303538" y="24269"/>
                </a:lnTo>
                <a:lnTo>
                  <a:pt x="263096" y="40514"/>
                </a:lnTo>
                <a:lnTo>
                  <a:pt x="224598" y="60605"/>
                </a:lnTo>
                <a:lnTo>
                  <a:pt x="188287" y="84402"/>
                </a:lnTo>
                <a:lnTo>
                  <a:pt x="154408" y="111765"/>
                </a:lnTo>
                <a:lnTo>
                  <a:pt x="123204" y="142555"/>
                </a:lnTo>
                <a:lnTo>
                  <a:pt x="94919" y="176632"/>
                </a:lnTo>
                <a:lnTo>
                  <a:pt x="69796" y="213856"/>
                </a:lnTo>
                <a:lnTo>
                  <a:pt x="48080" y="254089"/>
                </a:lnTo>
                <a:lnTo>
                  <a:pt x="30014" y="297191"/>
                </a:lnTo>
                <a:lnTo>
                  <a:pt x="15841" y="343021"/>
                </a:lnTo>
                <a:lnTo>
                  <a:pt x="5875" y="390010"/>
                </a:lnTo>
                <a:lnTo>
                  <a:pt x="643" y="436518"/>
                </a:lnTo>
                <a:lnTo>
                  <a:pt x="0" y="482299"/>
                </a:lnTo>
                <a:lnTo>
                  <a:pt x="3796" y="527112"/>
                </a:lnTo>
                <a:lnTo>
                  <a:pt x="11887" y="570711"/>
                </a:lnTo>
                <a:lnTo>
                  <a:pt x="24124" y="612854"/>
                </a:lnTo>
                <a:lnTo>
                  <a:pt x="40360" y="653297"/>
                </a:lnTo>
                <a:lnTo>
                  <a:pt x="60450" y="691795"/>
                </a:lnTo>
                <a:lnTo>
                  <a:pt x="84246" y="728106"/>
                </a:lnTo>
                <a:lnTo>
                  <a:pt x="111600" y="761985"/>
                </a:lnTo>
                <a:lnTo>
                  <a:pt x="142366" y="793189"/>
                </a:lnTo>
                <a:lnTo>
                  <a:pt x="176397" y="821474"/>
                </a:lnTo>
                <a:lnTo>
                  <a:pt x="213546" y="846597"/>
                </a:lnTo>
                <a:lnTo>
                  <a:pt x="253666" y="868313"/>
                </a:lnTo>
                <a:lnTo>
                  <a:pt x="296610" y="886379"/>
                </a:lnTo>
                <a:lnTo>
                  <a:pt x="342231" y="900551"/>
                </a:lnTo>
                <a:lnTo>
                  <a:pt x="389220" y="910308"/>
                </a:lnTo>
                <a:lnTo>
                  <a:pt x="435728" y="915382"/>
                </a:lnTo>
                <a:lnTo>
                  <a:pt x="481509" y="915913"/>
                </a:lnTo>
                <a:lnTo>
                  <a:pt x="526322" y="912041"/>
                </a:lnTo>
                <a:lnTo>
                  <a:pt x="569921" y="903905"/>
                </a:lnTo>
                <a:lnTo>
                  <a:pt x="612064" y="891644"/>
                </a:lnTo>
                <a:lnTo>
                  <a:pt x="652507" y="875398"/>
                </a:lnTo>
                <a:lnTo>
                  <a:pt x="691005" y="855308"/>
                </a:lnTo>
                <a:lnTo>
                  <a:pt x="727316" y="831511"/>
                </a:lnTo>
                <a:lnTo>
                  <a:pt x="761195" y="804148"/>
                </a:lnTo>
                <a:lnTo>
                  <a:pt x="792399" y="773358"/>
                </a:lnTo>
                <a:lnTo>
                  <a:pt x="820684" y="739281"/>
                </a:lnTo>
                <a:lnTo>
                  <a:pt x="845806" y="702056"/>
                </a:lnTo>
                <a:lnTo>
                  <a:pt x="867523" y="661824"/>
                </a:lnTo>
                <a:lnTo>
                  <a:pt x="885589" y="618722"/>
                </a:lnTo>
                <a:lnTo>
                  <a:pt x="899761" y="572891"/>
                </a:lnTo>
                <a:lnTo>
                  <a:pt x="909728" y="526126"/>
                </a:lnTo>
                <a:lnTo>
                  <a:pt x="914959" y="479812"/>
                </a:lnTo>
                <a:lnTo>
                  <a:pt x="915603" y="434194"/>
                </a:lnTo>
                <a:lnTo>
                  <a:pt x="911806" y="389515"/>
                </a:lnTo>
                <a:lnTo>
                  <a:pt x="903716" y="346020"/>
                </a:lnTo>
                <a:lnTo>
                  <a:pt x="891479" y="303951"/>
                </a:lnTo>
                <a:lnTo>
                  <a:pt x="875242" y="263554"/>
                </a:lnTo>
                <a:lnTo>
                  <a:pt x="855153" y="225070"/>
                </a:lnTo>
                <a:lnTo>
                  <a:pt x="831357" y="188745"/>
                </a:lnTo>
                <a:lnTo>
                  <a:pt x="804003" y="154821"/>
                </a:lnTo>
                <a:lnTo>
                  <a:pt x="773237" y="123542"/>
                </a:lnTo>
                <a:lnTo>
                  <a:pt x="739206" y="95153"/>
                </a:lnTo>
                <a:lnTo>
                  <a:pt x="702056" y="69897"/>
                </a:lnTo>
                <a:lnTo>
                  <a:pt x="661936" y="48017"/>
                </a:lnTo>
                <a:lnTo>
                  <a:pt x="618992" y="29757"/>
                </a:lnTo>
                <a:lnTo>
                  <a:pt x="573371" y="15361"/>
                </a:lnTo>
                <a:lnTo>
                  <a:pt x="526382" y="5605"/>
                </a:lnTo>
                <a:lnTo>
                  <a:pt x="479875" y="531"/>
                </a:lnTo>
                <a:lnTo>
                  <a:pt x="434093" y="0"/>
                </a:lnTo>
                <a:close/>
              </a:path>
            </a:pathLst>
          </a:custGeom>
          <a:solidFill>
            <a:srgbClr val="3CEA3C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49591" y="3318333"/>
            <a:ext cx="830330" cy="830906"/>
          </a:xfrm>
          <a:custGeom>
            <a:avLst/>
            <a:gdLst/>
            <a:ahLst/>
            <a:cxnLst/>
            <a:rect l="l" t="t" r="r" b="b"/>
            <a:pathLst>
              <a:path w="915670" h="916304">
                <a:moveTo>
                  <a:pt x="573371" y="15361"/>
                </a:moveTo>
                <a:lnTo>
                  <a:pt x="618992" y="29757"/>
                </a:lnTo>
                <a:lnTo>
                  <a:pt x="661936" y="48017"/>
                </a:lnTo>
                <a:lnTo>
                  <a:pt x="702056" y="69897"/>
                </a:lnTo>
                <a:lnTo>
                  <a:pt x="739206" y="95153"/>
                </a:lnTo>
                <a:lnTo>
                  <a:pt x="773237" y="123542"/>
                </a:lnTo>
                <a:lnTo>
                  <a:pt x="804003" y="154821"/>
                </a:lnTo>
                <a:lnTo>
                  <a:pt x="831357" y="188745"/>
                </a:lnTo>
                <a:lnTo>
                  <a:pt x="855153" y="225070"/>
                </a:lnTo>
                <a:lnTo>
                  <a:pt x="875242" y="263554"/>
                </a:lnTo>
                <a:lnTo>
                  <a:pt x="891479" y="303951"/>
                </a:lnTo>
                <a:lnTo>
                  <a:pt x="903716" y="346020"/>
                </a:lnTo>
                <a:lnTo>
                  <a:pt x="911806" y="389515"/>
                </a:lnTo>
                <a:lnTo>
                  <a:pt x="915603" y="434194"/>
                </a:lnTo>
                <a:lnTo>
                  <a:pt x="914959" y="479812"/>
                </a:lnTo>
                <a:lnTo>
                  <a:pt x="909728" y="526126"/>
                </a:lnTo>
                <a:lnTo>
                  <a:pt x="899761" y="572891"/>
                </a:lnTo>
                <a:lnTo>
                  <a:pt x="885589" y="618722"/>
                </a:lnTo>
                <a:lnTo>
                  <a:pt x="867523" y="661824"/>
                </a:lnTo>
                <a:lnTo>
                  <a:pt x="845806" y="702056"/>
                </a:lnTo>
                <a:lnTo>
                  <a:pt x="820684" y="739281"/>
                </a:lnTo>
                <a:lnTo>
                  <a:pt x="792399" y="773358"/>
                </a:lnTo>
                <a:lnTo>
                  <a:pt x="761195" y="804148"/>
                </a:lnTo>
                <a:lnTo>
                  <a:pt x="727316" y="831511"/>
                </a:lnTo>
                <a:lnTo>
                  <a:pt x="691005" y="855308"/>
                </a:lnTo>
                <a:lnTo>
                  <a:pt x="652507" y="875398"/>
                </a:lnTo>
                <a:lnTo>
                  <a:pt x="612064" y="891644"/>
                </a:lnTo>
                <a:lnTo>
                  <a:pt x="569921" y="903905"/>
                </a:lnTo>
                <a:lnTo>
                  <a:pt x="526322" y="912041"/>
                </a:lnTo>
                <a:lnTo>
                  <a:pt x="481509" y="915913"/>
                </a:lnTo>
                <a:lnTo>
                  <a:pt x="435728" y="915382"/>
                </a:lnTo>
                <a:lnTo>
                  <a:pt x="389220" y="910308"/>
                </a:lnTo>
                <a:lnTo>
                  <a:pt x="342231" y="900551"/>
                </a:lnTo>
                <a:lnTo>
                  <a:pt x="296610" y="886379"/>
                </a:lnTo>
                <a:lnTo>
                  <a:pt x="253666" y="868313"/>
                </a:lnTo>
                <a:lnTo>
                  <a:pt x="213546" y="846597"/>
                </a:lnTo>
                <a:lnTo>
                  <a:pt x="176397" y="821474"/>
                </a:lnTo>
                <a:lnTo>
                  <a:pt x="142366" y="793189"/>
                </a:lnTo>
                <a:lnTo>
                  <a:pt x="111600" y="761985"/>
                </a:lnTo>
                <a:lnTo>
                  <a:pt x="84246" y="728106"/>
                </a:lnTo>
                <a:lnTo>
                  <a:pt x="60450" y="691795"/>
                </a:lnTo>
                <a:lnTo>
                  <a:pt x="40360" y="653297"/>
                </a:lnTo>
                <a:lnTo>
                  <a:pt x="24124" y="612854"/>
                </a:lnTo>
                <a:lnTo>
                  <a:pt x="11887" y="570711"/>
                </a:lnTo>
                <a:lnTo>
                  <a:pt x="3796" y="527112"/>
                </a:lnTo>
                <a:lnTo>
                  <a:pt x="0" y="482299"/>
                </a:lnTo>
                <a:lnTo>
                  <a:pt x="643" y="436518"/>
                </a:lnTo>
                <a:lnTo>
                  <a:pt x="5875" y="390010"/>
                </a:lnTo>
                <a:lnTo>
                  <a:pt x="15841" y="343021"/>
                </a:lnTo>
                <a:lnTo>
                  <a:pt x="30014" y="297191"/>
                </a:lnTo>
                <a:lnTo>
                  <a:pt x="48080" y="254089"/>
                </a:lnTo>
                <a:lnTo>
                  <a:pt x="69796" y="213856"/>
                </a:lnTo>
                <a:lnTo>
                  <a:pt x="94919" y="176632"/>
                </a:lnTo>
                <a:lnTo>
                  <a:pt x="123204" y="142555"/>
                </a:lnTo>
                <a:lnTo>
                  <a:pt x="154408" y="111765"/>
                </a:lnTo>
                <a:lnTo>
                  <a:pt x="188287" y="84402"/>
                </a:lnTo>
                <a:lnTo>
                  <a:pt x="224598" y="60605"/>
                </a:lnTo>
                <a:lnTo>
                  <a:pt x="263096" y="40514"/>
                </a:lnTo>
                <a:lnTo>
                  <a:pt x="303538" y="24269"/>
                </a:lnTo>
                <a:lnTo>
                  <a:pt x="345681" y="12008"/>
                </a:lnTo>
                <a:lnTo>
                  <a:pt x="389281" y="3872"/>
                </a:lnTo>
                <a:lnTo>
                  <a:pt x="434093" y="0"/>
                </a:lnTo>
                <a:lnTo>
                  <a:pt x="479875" y="531"/>
                </a:lnTo>
                <a:lnTo>
                  <a:pt x="526382" y="5605"/>
                </a:lnTo>
                <a:lnTo>
                  <a:pt x="573371" y="153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7603" y="32286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61847" y="42397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57430" y="1452790"/>
            <a:ext cx="414589" cy="623036"/>
          </a:xfrm>
          <a:custGeom>
            <a:avLst/>
            <a:gdLst/>
            <a:ahLst/>
            <a:cxnLst/>
            <a:rect l="l" t="t" r="r" b="b"/>
            <a:pathLst>
              <a:path w="457200" h="687069">
                <a:moveTo>
                  <a:pt x="228600" y="0"/>
                </a:moveTo>
                <a:lnTo>
                  <a:pt x="0" y="687070"/>
                </a:lnTo>
                <a:lnTo>
                  <a:pt x="457200" y="687070"/>
                </a:lnTo>
                <a:lnTo>
                  <a:pt x="22860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57430" y="1452790"/>
            <a:ext cx="414589" cy="623036"/>
          </a:xfrm>
          <a:custGeom>
            <a:avLst/>
            <a:gdLst/>
            <a:ahLst/>
            <a:cxnLst/>
            <a:rect l="l" t="t" r="r" b="b"/>
            <a:pathLst>
              <a:path w="457200" h="687069">
                <a:moveTo>
                  <a:pt x="228600" y="0"/>
                </a:moveTo>
                <a:lnTo>
                  <a:pt x="457200" y="687070"/>
                </a:lnTo>
                <a:lnTo>
                  <a:pt x="0" y="687070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57430" y="1452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72020" y="20758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6375" y="2457018"/>
            <a:ext cx="400769" cy="655282"/>
          </a:xfrm>
          <a:custGeom>
            <a:avLst/>
            <a:gdLst/>
            <a:ahLst/>
            <a:cxnLst/>
            <a:rect l="l" t="t" r="r" b="b"/>
            <a:pathLst>
              <a:path w="441959" h="722629">
                <a:moveTo>
                  <a:pt x="40640" y="0"/>
                </a:moveTo>
                <a:lnTo>
                  <a:pt x="0" y="722629"/>
                </a:lnTo>
                <a:lnTo>
                  <a:pt x="441959" y="601979"/>
                </a:lnTo>
                <a:lnTo>
                  <a:pt x="4064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06375" y="2457018"/>
            <a:ext cx="400769" cy="655282"/>
          </a:xfrm>
          <a:custGeom>
            <a:avLst/>
            <a:gdLst/>
            <a:ahLst/>
            <a:cxnLst/>
            <a:rect l="l" t="t" r="r" b="b"/>
            <a:pathLst>
              <a:path w="441959" h="722629">
                <a:moveTo>
                  <a:pt x="40640" y="0"/>
                </a:moveTo>
                <a:lnTo>
                  <a:pt x="441959" y="601979"/>
                </a:lnTo>
                <a:lnTo>
                  <a:pt x="0" y="722629"/>
                </a:lnTo>
                <a:lnTo>
                  <a:pt x="4064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42841" y="25111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07143" y="30028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40916" y="2111527"/>
            <a:ext cx="587335" cy="585032"/>
          </a:xfrm>
          <a:custGeom>
            <a:avLst/>
            <a:gdLst/>
            <a:ahLst/>
            <a:cxnLst/>
            <a:rect l="l" t="t" r="r" b="b"/>
            <a:pathLst>
              <a:path w="647700" h="645160">
                <a:moveTo>
                  <a:pt x="0" y="0"/>
                </a:moveTo>
                <a:lnTo>
                  <a:pt x="326389" y="645159"/>
                </a:lnTo>
                <a:lnTo>
                  <a:pt x="647700" y="320039"/>
                </a:lnTo>
                <a:lnTo>
                  <a:pt x="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40916" y="2111527"/>
            <a:ext cx="587335" cy="585032"/>
          </a:xfrm>
          <a:custGeom>
            <a:avLst/>
            <a:gdLst/>
            <a:ahLst/>
            <a:cxnLst/>
            <a:rect l="l" t="t" r="r" b="b"/>
            <a:pathLst>
              <a:path w="647700" h="645160">
                <a:moveTo>
                  <a:pt x="0" y="0"/>
                </a:moveTo>
                <a:lnTo>
                  <a:pt x="647700" y="320039"/>
                </a:lnTo>
                <a:lnTo>
                  <a:pt x="326389" y="6451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94659" y="22589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28251" y="2401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16159" y="3084661"/>
            <a:ext cx="643765" cy="488294"/>
          </a:xfrm>
          <a:custGeom>
            <a:avLst/>
            <a:gdLst/>
            <a:ahLst/>
            <a:cxnLst/>
            <a:rect l="l" t="t" r="r" b="b"/>
            <a:pathLst>
              <a:path w="709929" h="538479">
                <a:moveTo>
                  <a:pt x="0" y="0"/>
                </a:moveTo>
                <a:lnTo>
                  <a:pt x="482600" y="538479"/>
                </a:lnTo>
                <a:lnTo>
                  <a:pt x="709930" y="140969"/>
                </a:lnTo>
                <a:lnTo>
                  <a:pt x="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16159" y="3084661"/>
            <a:ext cx="643765" cy="488294"/>
          </a:xfrm>
          <a:custGeom>
            <a:avLst/>
            <a:gdLst/>
            <a:ahLst/>
            <a:cxnLst/>
            <a:rect l="l" t="t" r="r" b="b"/>
            <a:pathLst>
              <a:path w="709929" h="538479">
                <a:moveTo>
                  <a:pt x="0" y="0"/>
                </a:moveTo>
                <a:lnTo>
                  <a:pt x="709930" y="140969"/>
                </a:lnTo>
                <a:lnTo>
                  <a:pt x="482600" y="53847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13662" y="32643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59924" y="32124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83332" y="3525737"/>
            <a:ext cx="623036" cy="415741"/>
          </a:xfrm>
          <a:custGeom>
            <a:avLst/>
            <a:gdLst/>
            <a:ahLst/>
            <a:cxnLst/>
            <a:rect l="l" t="t" r="r" b="b"/>
            <a:pathLst>
              <a:path w="687070" h="458470">
                <a:moveTo>
                  <a:pt x="685800" y="0"/>
                </a:moveTo>
                <a:lnTo>
                  <a:pt x="0" y="232410"/>
                </a:lnTo>
                <a:lnTo>
                  <a:pt x="687070" y="458470"/>
                </a:lnTo>
                <a:lnTo>
                  <a:pt x="68580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83332" y="3525737"/>
            <a:ext cx="623036" cy="415741"/>
          </a:xfrm>
          <a:custGeom>
            <a:avLst/>
            <a:gdLst/>
            <a:ahLst/>
            <a:cxnLst/>
            <a:rect l="l" t="t" r="r" b="b"/>
            <a:pathLst>
              <a:path w="687070" h="458470">
                <a:moveTo>
                  <a:pt x="0" y="232410"/>
                </a:moveTo>
                <a:lnTo>
                  <a:pt x="685800" y="0"/>
                </a:lnTo>
                <a:lnTo>
                  <a:pt x="687070" y="458470"/>
                </a:lnTo>
                <a:lnTo>
                  <a:pt x="0" y="2324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84483" y="39437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05216" y="3525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57616" y="3940326"/>
            <a:ext cx="684073" cy="517085"/>
          </a:xfrm>
          <a:custGeom>
            <a:avLst/>
            <a:gdLst/>
            <a:ahLst/>
            <a:cxnLst/>
            <a:rect l="l" t="t" r="r" b="b"/>
            <a:pathLst>
              <a:path w="754379" h="570229">
                <a:moveTo>
                  <a:pt x="523239" y="0"/>
                </a:moveTo>
                <a:lnTo>
                  <a:pt x="0" y="570230"/>
                </a:lnTo>
                <a:lnTo>
                  <a:pt x="754379" y="394970"/>
                </a:lnTo>
                <a:lnTo>
                  <a:pt x="523239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57616" y="3940326"/>
            <a:ext cx="684073" cy="517085"/>
          </a:xfrm>
          <a:custGeom>
            <a:avLst/>
            <a:gdLst/>
            <a:ahLst/>
            <a:cxnLst/>
            <a:rect l="l" t="t" r="r" b="b"/>
            <a:pathLst>
              <a:path w="754379" h="570229">
                <a:moveTo>
                  <a:pt x="0" y="570230"/>
                </a:moveTo>
                <a:lnTo>
                  <a:pt x="523239" y="0"/>
                </a:lnTo>
                <a:lnTo>
                  <a:pt x="754379" y="394970"/>
                </a:lnTo>
                <a:lnTo>
                  <a:pt x="0" y="5702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62416" y="46370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32092" y="39403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44564" y="5007895"/>
            <a:ext cx="586183" cy="588487"/>
          </a:xfrm>
          <a:custGeom>
            <a:avLst/>
            <a:gdLst/>
            <a:ahLst/>
            <a:cxnLst/>
            <a:rect l="l" t="t" r="r" b="b"/>
            <a:pathLst>
              <a:path w="646429" h="648970">
                <a:moveTo>
                  <a:pt x="321310" y="0"/>
                </a:moveTo>
                <a:lnTo>
                  <a:pt x="0" y="648969"/>
                </a:lnTo>
                <a:lnTo>
                  <a:pt x="646429" y="321309"/>
                </a:lnTo>
                <a:lnTo>
                  <a:pt x="32131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44564" y="5007895"/>
            <a:ext cx="586183" cy="588487"/>
          </a:xfrm>
          <a:custGeom>
            <a:avLst/>
            <a:gdLst/>
            <a:ahLst/>
            <a:cxnLst/>
            <a:rect l="l" t="t" r="r" b="b"/>
            <a:pathLst>
              <a:path w="646429" h="648970">
                <a:moveTo>
                  <a:pt x="0" y="648969"/>
                </a:moveTo>
                <a:lnTo>
                  <a:pt x="321310" y="0"/>
                </a:lnTo>
                <a:lnTo>
                  <a:pt x="646429" y="321309"/>
                </a:lnTo>
                <a:lnTo>
                  <a:pt x="0" y="64896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191974" y="5741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35929" y="50078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099465" y="4476990"/>
            <a:ext cx="400769" cy="655282"/>
          </a:xfrm>
          <a:custGeom>
            <a:avLst/>
            <a:gdLst/>
            <a:ahLst/>
            <a:cxnLst/>
            <a:rect l="l" t="t" r="r" b="b"/>
            <a:pathLst>
              <a:path w="441959" h="722629">
                <a:moveTo>
                  <a:pt x="0" y="0"/>
                </a:moveTo>
                <a:lnTo>
                  <a:pt x="45720" y="722630"/>
                </a:lnTo>
                <a:lnTo>
                  <a:pt x="441960" y="116839"/>
                </a:lnTo>
                <a:lnTo>
                  <a:pt x="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099465" y="4476990"/>
            <a:ext cx="400769" cy="655282"/>
          </a:xfrm>
          <a:custGeom>
            <a:avLst/>
            <a:gdLst/>
            <a:ahLst/>
            <a:cxnLst/>
            <a:rect l="l" t="t" r="r" b="b"/>
            <a:pathLst>
              <a:path w="441959" h="722629">
                <a:moveTo>
                  <a:pt x="45720" y="722630"/>
                </a:moveTo>
                <a:lnTo>
                  <a:pt x="0" y="0"/>
                </a:lnTo>
                <a:lnTo>
                  <a:pt x="441960" y="116839"/>
                </a:lnTo>
                <a:lnTo>
                  <a:pt x="45720" y="7226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341308" y="51852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099464" y="4476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93904" y="3083509"/>
            <a:ext cx="641462" cy="492901"/>
          </a:xfrm>
          <a:custGeom>
            <a:avLst/>
            <a:gdLst/>
            <a:ahLst/>
            <a:cxnLst/>
            <a:rect l="l" t="t" r="r" b="b"/>
            <a:pathLst>
              <a:path w="707390" h="543560">
                <a:moveTo>
                  <a:pt x="707390" y="0"/>
                </a:moveTo>
                <a:lnTo>
                  <a:pt x="0" y="148589"/>
                </a:lnTo>
                <a:lnTo>
                  <a:pt x="229870" y="543560"/>
                </a:lnTo>
                <a:lnTo>
                  <a:pt x="70739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393904" y="3083509"/>
            <a:ext cx="641462" cy="492901"/>
          </a:xfrm>
          <a:custGeom>
            <a:avLst/>
            <a:gdLst/>
            <a:ahLst/>
            <a:cxnLst/>
            <a:rect l="l" t="t" r="r" b="b"/>
            <a:pathLst>
              <a:path w="707390" h="543560">
                <a:moveTo>
                  <a:pt x="707390" y="0"/>
                </a:moveTo>
                <a:lnTo>
                  <a:pt x="229870" y="543560"/>
                </a:lnTo>
                <a:lnTo>
                  <a:pt x="0" y="148589"/>
                </a:lnTo>
                <a:lnTo>
                  <a:pt x="70739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931719" y="29038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602351" y="3576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808493" y="2109223"/>
            <a:ext cx="585032" cy="588487"/>
          </a:xfrm>
          <a:custGeom>
            <a:avLst/>
            <a:gdLst/>
            <a:ahLst/>
            <a:cxnLst/>
            <a:rect l="l" t="t" r="r" b="b"/>
            <a:pathLst>
              <a:path w="645159" h="648969">
                <a:moveTo>
                  <a:pt x="645160" y="0"/>
                </a:moveTo>
                <a:lnTo>
                  <a:pt x="0" y="326390"/>
                </a:lnTo>
                <a:lnTo>
                  <a:pt x="325120" y="648970"/>
                </a:lnTo>
                <a:lnTo>
                  <a:pt x="64516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808493" y="2109223"/>
            <a:ext cx="585032" cy="588487"/>
          </a:xfrm>
          <a:custGeom>
            <a:avLst/>
            <a:gdLst/>
            <a:ahLst/>
            <a:cxnLst/>
            <a:rect l="l" t="t" r="r" b="b"/>
            <a:pathLst>
              <a:path w="645159" h="648969">
                <a:moveTo>
                  <a:pt x="645160" y="0"/>
                </a:moveTo>
                <a:lnTo>
                  <a:pt x="325120" y="648970"/>
                </a:lnTo>
                <a:lnTo>
                  <a:pt x="0" y="326390"/>
                </a:lnTo>
                <a:lnTo>
                  <a:pt x="64516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246115" y="19629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103313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31520" y="2474293"/>
            <a:ext cx="401921" cy="636855"/>
          </a:xfrm>
          <a:custGeom>
            <a:avLst/>
            <a:gdLst/>
            <a:ahLst/>
            <a:cxnLst/>
            <a:rect l="l" t="t" r="r" b="b"/>
            <a:pathLst>
              <a:path w="443229" h="702310">
                <a:moveTo>
                  <a:pt x="391159" y="0"/>
                </a:moveTo>
                <a:lnTo>
                  <a:pt x="0" y="586739"/>
                </a:lnTo>
                <a:lnTo>
                  <a:pt x="443229" y="702309"/>
                </a:lnTo>
                <a:lnTo>
                  <a:pt x="391159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31520" y="2474293"/>
            <a:ext cx="401921" cy="636855"/>
          </a:xfrm>
          <a:custGeom>
            <a:avLst/>
            <a:gdLst/>
            <a:ahLst/>
            <a:cxnLst/>
            <a:rect l="l" t="t" r="r" b="b"/>
            <a:pathLst>
              <a:path w="443229" h="702310">
                <a:moveTo>
                  <a:pt x="391159" y="0"/>
                </a:moveTo>
                <a:lnTo>
                  <a:pt x="443229" y="702309"/>
                </a:lnTo>
                <a:lnTo>
                  <a:pt x="0" y="586739"/>
                </a:lnTo>
                <a:lnTo>
                  <a:pt x="39115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785840" y="24213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033442" y="31111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769716" y="4438986"/>
            <a:ext cx="492901" cy="641462"/>
          </a:xfrm>
          <a:custGeom>
            <a:avLst/>
            <a:gdLst/>
            <a:ahLst/>
            <a:cxnLst/>
            <a:rect l="l" t="t" r="r" b="b"/>
            <a:pathLst>
              <a:path w="543559" h="707389">
                <a:moveTo>
                  <a:pt x="394970" y="0"/>
                </a:moveTo>
                <a:lnTo>
                  <a:pt x="0" y="229870"/>
                </a:lnTo>
                <a:lnTo>
                  <a:pt x="543559" y="707390"/>
                </a:lnTo>
                <a:lnTo>
                  <a:pt x="39497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769716" y="4438986"/>
            <a:ext cx="492901" cy="641462"/>
          </a:xfrm>
          <a:custGeom>
            <a:avLst/>
            <a:gdLst/>
            <a:ahLst/>
            <a:cxnLst/>
            <a:rect l="l" t="t" r="r" b="b"/>
            <a:pathLst>
              <a:path w="543559" h="707389">
                <a:moveTo>
                  <a:pt x="543559" y="707390"/>
                </a:moveTo>
                <a:lnTo>
                  <a:pt x="0" y="229870"/>
                </a:lnTo>
                <a:lnTo>
                  <a:pt x="394970" y="0"/>
                </a:lnTo>
                <a:lnTo>
                  <a:pt x="543559" y="70739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441122" y="4976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769716" y="46474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825768" y="4977952"/>
            <a:ext cx="588487" cy="585032"/>
          </a:xfrm>
          <a:custGeom>
            <a:avLst/>
            <a:gdLst/>
            <a:ahLst/>
            <a:cxnLst/>
            <a:rect l="l" t="t" r="r" b="b"/>
            <a:pathLst>
              <a:path w="648970" h="645160">
                <a:moveTo>
                  <a:pt x="322580" y="0"/>
                </a:moveTo>
                <a:lnTo>
                  <a:pt x="0" y="325119"/>
                </a:lnTo>
                <a:lnTo>
                  <a:pt x="648970" y="645160"/>
                </a:lnTo>
                <a:lnTo>
                  <a:pt x="32258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825768" y="4977952"/>
            <a:ext cx="588487" cy="585032"/>
          </a:xfrm>
          <a:custGeom>
            <a:avLst/>
            <a:gdLst/>
            <a:ahLst/>
            <a:cxnLst/>
            <a:rect l="l" t="t" r="r" b="b"/>
            <a:pathLst>
              <a:path w="648970" h="645160">
                <a:moveTo>
                  <a:pt x="648970" y="645160"/>
                </a:moveTo>
                <a:lnTo>
                  <a:pt x="0" y="325119"/>
                </a:lnTo>
                <a:lnTo>
                  <a:pt x="322580" y="0"/>
                </a:lnTo>
                <a:lnTo>
                  <a:pt x="648970" y="6451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560512" y="54155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25768" y="52727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393904" y="3941479"/>
            <a:ext cx="654130" cy="400769"/>
          </a:xfrm>
          <a:custGeom>
            <a:avLst/>
            <a:gdLst/>
            <a:ahLst/>
            <a:cxnLst/>
            <a:rect l="l" t="t" r="r" b="b"/>
            <a:pathLst>
              <a:path w="721359" h="441960">
                <a:moveTo>
                  <a:pt x="115570" y="0"/>
                </a:moveTo>
                <a:lnTo>
                  <a:pt x="0" y="441960"/>
                </a:lnTo>
                <a:lnTo>
                  <a:pt x="721360" y="396239"/>
                </a:lnTo>
                <a:lnTo>
                  <a:pt x="11557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393904" y="3941479"/>
            <a:ext cx="654130" cy="400769"/>
          </a:xfrm>
          <a:custGeom>
            <a:avLst/>
            <a:gdLst/>
            <a:ahLst/>
            <a:cxnLst/>
            <a:rect l="l" t="t" r="r" b="b"/>
            <a:pathLst>
              <a:path w="721359" h="441960">
                <a:moveTo>
                  <a:pt x="721360" y="396239"/>
                </a:moveTo>
                <a:lnTo>
                  <a:pt x="0" y="441960"/>
                </a:lnTo>
                <a:lnTo>
                  <a:pt x="115570" y="0"/>
                </a:lnTo>
                <a:lnTo>
                  <a:pt x="721360" y="3962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101010" y="40992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393904" y="43422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447652" y="3529193"/>
            <a:ext cx="624187" cy="414589"/>
          </a:xfrm>
          <a:custGeom>
            <a:avLst/>
            <a:gdLst/>
            <a:ahLst/>
            <a:cxnLst/>
            <a:rect l="l" t="t" r="r" b="b"/>
            <a:pathLst>
              <a:path w="688340" h="457200">
                <a:moveTo>
                  <a:pt x="0" y="0"/>
                </a:moveTo>
                <a:lnTo>
                  <a:pt x="2540" y="457200"/>
                </a:lnTo>
                <a:lnTo>
                  <a:pt x="688340" y="226060"/>
                </a:lnTo>
                <a:lnTo>
                  <a:pt x="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447652" y="3529193"/>
            <a:ext cx="624187" cy="414589"/>
          </a:xfrm>
          <a:custGeom>
            <a:avLst/>
            <a:gdLst/>
            <a:ahLst/>
            <a:cxnLst/>
            <a:rect l="l" t="t" r="r" b="b"/>
            <a:pathLst>
              <a:path w="688340" h="457200">
                <a:moveTo>
                  <a:pt x="688340" y="226060"/>
                </a:moveTo>
                <a:lnTo>
                  <a:pt x="2540" y="457200"/>
                </a:lnTo>
                <a:lnTo>
                  <a:pt x="0" y="0"/>
                </a:lnTo>
                <a:lnTo>
                  <a:pt x="688340" y="2260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07068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449956" y="39437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357430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772020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372402" y="2075826"/>
            <a:ext cx="192323" cy="522843"/>
          </a:xfrm>
          <a:custGeom>
            <a:avLst/>
            <a:gdLst/>
            <a:ahLst/>
            <a:cxnLst/>
            <a:rect l="l" t="t" r="r" b="b"/>
            <a:pathLst>
              <a:path w="212090" h="576580">
                <a:moveTo>
                  <a:pt x="21208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324033" y="2575636"/>
            <a:ext cx="96738" cy="154319"/>
          </a:xfrm>
          <a:custGeom>
            <a:avLst/>
            <a:gdLst/>
            <a:ahLst/>
            <a:cxnLst/>
            <a:rect l="l" t="t" r="r" b="b"/>
            <a:pathLst>
              <a:path w="106679" h="170180">
                <a:moveTo>
                  <a:pt x="5079" y="0"/>
                </a:moveTo>
                <a:lnTo>
                  <a:pt x="0" y="170180"/>
                </a:lnTo>
                <a:lnTo>
                  <a:pt x="106679" y="36830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381995" y="2550300"/>
            <a:ext cx="608064" cy="192323"/>
          </a:xfrm>
          <a:custGeom>
            <a:avLst/>
            <a:gdLst/>
            <a:ahLst/>
            <a:cxnLst/>
            <a:rect l="l" t="t" r="r" b="b"/>
            <a:pathLst>
              <a:path w="670560" h="212089">
                <a:moveTo>
                  <a:pt x="0" y="0"/>
                </a:moveTo>
                <a:lnTo>
                  <a:pt x="670559" y="212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969330" y="2694254"/>
            <a:ext cx="154319" cy="93283"/>
          </a:xfrm>
          <a:custGeom>
            <a:avLst/>
            <a:gdLst/>
            <a:ahLst/>
            <a:cxnLst/>
            <a:rect l="l" t="t" r="r" b="b"/>
            <a:pathLst>
              <a:path w="170179" h="102869">
                <a:moveTo>
                  <a:pt x="33019" y="0"/>
                </a:moveTo>
                <a:lnTo>
                  <a:pt x="0" y="102870"/>
                </a:lnTo>
                <a:lnTo>
                  <a:pt x="170179" y="10033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381994" y="2550300"/>
            <a:ext cx="120922" cy="462958"/>
          </a:xfrm>
          <a:custGeom>
            <a:avLst/>
            <a:gdLst/>
            <a:ahLst/>
            <a:cxnLst/>
            <a:rect l="l" t="t" r="r" b="b"/>
            <a:pathLst>
              <a:path w="133350" h="510539">
                <a:moveTo>
                  <a:pt x="0" y="0"/>
                </a:moveTo>
                <a:lnTo>
                  <a:pt x="133350" y="510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453395" y="2994832"/>
            <a:ext cx="95586" cy="154319"/>
          </a:xfrm>
          <a:custGeom>
            <a:avLst/>
            <a:gdLst/>
            <a:ahLst/>
            <a:cxnLst/>
            <a:rect l="l" t="t" r="r" b="b"/>
            <a:pathLst>
              <a:path w="105410" h="170179">
                <a:moveTo>
                  <a:pt x="105410" y="0"/>
                </a:moveTo>
                <a:lnTo>
                  <a:pt x="0" y="26669"/>
                </a:lnTo>
                <a:lnTo>
                  <a:pt x="93979" y="170179"/>
                </a:lnTo>
                <a:lnTo>
                  <a:pt x="105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905217" y="3414029"/>
            <a:ext cx="418043" cy="320155"/>
          </a:xfrm>
          <a:custGeom>
            <a:avLst/>
            <a:gdLst/>
            <a:ahLst/>
            <a:cxnLst/>
            <a:rect l="l" t="t" r="r" b="b"/>
            <a:pathLst>
              <a:path w="461010" h="353060">
                <a:moveTo>
                  <a:pt x="0" y="353060"/>
                </a:moveTo>
                <a:lnTo>
                  <a:pt x="4610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288712" y="3328807"/>
            <a:ext cx="146258" cy="127832"/>
          </a:xfrm>
          <a:custGeom>
            <a:avLst/>
            <a:gdLst/>
            <a:ahLst/>
            <a:cxnLst/>
            <a:rect l="l" t="t" r="r" b="b"/>
            <a:pathLst>
              <a:path w="161289" h="140970">
                <a:moveTo>
                  <a:pt x="161289" y="0"/>
                </a:moveTo>
                <a:lnTo>
                  <a:pt x="0" y="55879"/>
                </a:lnTo>
                <a:lnTo>
                  <a:pt x="66039" y="140969"/>
                </a:lnTo>
                <a:lnTo>
                  <a:pt x="161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905217" y="3734184"/>
            <a:ext cx="479081" cy="377736"/>
          </a:xfrm>
          <a:custGeom>
            <a:avLst/>
            <a:gdLst/>
            <a:ahLst/>
            <a:cxnLst/>
            <a:rect l="l" t="t" r="r" b="b"/>
            <a:pathLst>
              <a:path w="528320" h="416560">
                <a:moveTo>
                  <a:pt x="0" y="0"/>
                </a:moveTo>
                <a:lnTo>
                  <a:pt x="528320" y="4165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348597" y="4069310"/>
            <a:ext cx="146258" cy="130135"/>
          </a:xfrm>
          <a:custGeom>
            <a:avLst/>
            <a:gdLst/>
            <a:ahLst/>
            <a:cxnLst/>
            <a:rect l="l" t="t" r="r" b="b"/>
            <a:pathLst>
              <a:path w="161289" h="143510">
                <a:moveTo>
                  <a:pt x="67310" y="0"/>
                </a:moveTo>
                <a:lnTo>
                  <a:pt x="0" y="85089"/>
                </a:lnTo>
                <a:lnTo>
                  <a:pt x="161289" y="143509"/>
                </a:lnTo>
                <a:lnTo>
                  <a:pt x="67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483338" y="4517297"/>
            <a:ext cx="94433" cy="636855"/>
          </a:xfrm>
          <a:custGeom>
            <a:avLst/>
            <a:gdLst/>
            <a:ahLst/>
            <a:cxnLst/>
            <a:rect l="l" t="t" r="r" b="b"/>
            <a:pathLst>
              <a:path w="104139" h="702310">
                <a:moveTo>
                  <a:pt x="0" y="702310"/>
                </a:moveTo>
                <a:lnTo>
                  <a:pt x="104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529403" y="4379101"/>
            <a:ext cx="96738" cy="152016"/>
          </a:xfrm>
          <a:custGeom>
            <a:avLst/>
            <a:gdLst/>
            <a:ahLst/>
            <a:cxnLst/>
            <a:rect l="l" t="t" r="r" b="b"/>
            <a:pathLst>
              <a:path w="106679" h="167639">
                <a:moveTo>
                  <a:pt x="77470" y="0"/>
                </a:moveTo>
                <a:lnTo>
                  <a:pt x="0" y="152400"/>
                </a:lnTo>
                <a:lnTo>
                  <a:pt x="106680" y="167639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483338" y="4873152"/>
            <a:ext cx="513630" cy="280999"/>
          </a:xfrm>
          <a:custGeom>
            <a:avLst/>
            <a:gdLst/>
            <a:ahLst/>
            <a:cxnLst/>
            <a:rect l="l" t="t" r="r" b="b"/>
            <a:pathLst>
              <a:path w="566420" h="309879">
                <a:moveTo>
                  <a:pt x="0" y="309880"/>
                </a:moveTo>
                <a:lnTo>
                  <a:pt x="5664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968178" y="4805207"/>
            <a:ext cx="152016" cy="114012"/>
          </a:xfrm>
          <a:custGeom>
            <a:avLst/>
            <a:gdLst/>
            <a:ahLst/>
            <a:cxnLst/>
            <a:rect l="l" t="t" r="r" b="b"/>
            <a:pathLst>
              <a:path w="167640" h="125729">
                <a:moveTo>
                  <a:pt x="167640" y="0"/>
                </a:moveTo>
                <a:lnTo>
                  <a:pt x="0" y="30480"/>
                </a:lnTo>
                <a:lnTo>
                  <a:pt x="52070" y="125730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365492" y="4991772"/>
            <a:ext cx="198082" cy="608064"/>
          </a:xfrm>
          <a:custGeom>
            <a:avLst/>
            <a:gdLst/>
            <a:ahLst/>
            <a:cxnLst/>
            <a:rect l="l" t="t" r="r" b="b"/>
            <a:pathLst>
              <a:path w="218440" h="670560">
                <a:moveTo>
                  <a:pt x="218440" y="67056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320578" y="4858182"/>
            <a:ext cx="93283" cy="155471"/>
          </a:xfrm>
          <a:custGeom>
            <a:avLst/>
            <a:gdLst/>
            <a:ahLst/>
            <a:cxnLst/>
            <a:rect l="l" t="t" r="r" b="b"/>
            <a:pathLst>
              <a:path w="102870" h="171450">
                <a:moveTo>
                  <a:pt x="1270" y="0"/>
                </a:moveTo>
                <a:lnTo>
                  <a:pt x="0" y="171449"/>
                </a:lnTo>
                <a:lnTo>
                  <a:pt x="102870" y="137159"/>
                </a:lnTo>
                <a:lnTo>
                  <a:pt x="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563574" y="4983710"/>
            <a:ext cx="378889" cy="616126"/>
          </a:xfrm>
          <a:custGeom>
            <a:avLst/>
            <a:gdLst/>
            <a:ahLst/>
            <a:cxnLst/>
            <a:rect l="l" t="t" r="r" b="b"/>
            <a:pathLst>
              <a:path w="417829" h="679450">
                <a:moveTo>
                  <a:pt x="0" y="679450"/>
                </a:moveTo>
                <a:lnTo>
                  <a:pt x="4178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897549" y="4865092"/>
            <a:ext cx="118619" cy="150864"/>
          </a:xfrm>
          <a:custGeom>
            <a:avLst/>
            <a:gdLst/>
            <a:ahLst/>
            <a:cxnLst/>
            <a:rect l="l" t="t" r="r" b="b"/>
            <a:pathLst>
              <a:path w="130809" h="166370">
                <a:moveTo>
                  <a:pt x="130809" y="0"/>
                </a:moveTo>
                <a:lnTo>
                  <a:pt x="0" y="109220"/>
                </a:lnTo>
                <a:lnTo>
                  <a:pt x="91439" y="166370"/>
                </a:lnTo>
                <a:lnTo>
                  <a:pt x="130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322502" y="4820177"/>
            <a:ext cx="649523" cy="305184"/>
          </a:xfrm>
          <a:custGeom>
            <a:avLst/>
            <a:gdLst/>
            <a:ahLst/>
            <a:cxnLst/>
            <a:rect l="l" t="t" r="r" b="b"/>
            <a:pathLst>
              <a:path w="716279" h="336550">
                <a:moveTo>
                  <a:pt x="716279" y="3365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195822" y="4760293"/>
            <a:ext cx="153168" cy="107102"/>
          </a:xfrm>
          <a:custGeom>
            <a:avLst/>
            <a:gdLst/>
            <a:ahLst/>
            <a:cxnLst/>
            <a:rect l="l" t="t" r="r" b="b"/>
            <a:pathLst>
              <a:path w="168909" h="118110">
                <a:moveTo>
                  <a:pt x="0" y="0"/>
                </a:moveTo>
                <a:lnTo>
                  <a:pt x="123189" y="118109"/>
                </a:lnTo>
                <a:lnTo>
                  <a:pt x="168909" y="203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763580" y="4455109"/>
            <a:ext cx="208446" cy="670253"/>
          </a:xfrm>
          <a:custGeom>
            <a:avLst/>
            <a:gdLst/>
            <a:ahLst/>
            <a:cxnLst/>
            <a:rect l="l" t="t" r="r" b="b"/>
            <a:pathLst>
              <a:path w="229870" h="739139">
                <a:moveTo>
                  <a:pt x="229870" y="7391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718666" y="4321519"/>
            <a:ext cx="93283" cy="154319"/>
          </a:xfrm>
          <a:custGeom>
            <a:avLst/>
            <a:gdLst/>
            <a:ahLst/>
            <a:cxnLst/>
            <a:rect l="l" t="t" r="r" b="b"/>
            <a:pathLst>
              <a:path w="102870" h="170179">
                <a:moveTo>
                  <a:pt x="2540" y="0"/>
                </a:moveTo>
                <a:lnTo>
                  <a:pt x="0" y="170180"/>
                </a:lnTo>
                <a:lnTo>
                  <a:pt x="102870" y="138430"/>
                </a:lnTo>
                <a:lnTo>
                  <a:pt x="2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896018" y="3736487"/>
            <a:ext cx="552786" cy="314397"/>
          </a:xfrm>
          <a:custGeom>
            <a:avLst/>
            <a:gdLst/>
            <a:ahLst/>
            <a:cxnLst/>
            <a:rect l="l" t="t" r="r" b="b"/>
            <a:pathLst>
              <a:path w="609600" h="346710">
                <a:moveTo>
                  <a:pt x="609600" y="0"/>
                </a:moveTo>
                <a:lnTo>
                  <a:pt x="0" y="3467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773944" y="4004819"/>
            <a:ext cx="152016" cy="115164"/>
          </a:xfrm>
          <a:custGeom>
            <a:avLst/>
            <a:gdLst/>
            <a:ahLst/>
            <a:cxnLst/>
            <a:rect l="l" t="t" r="r" b="b"/>
            <a:pathLst>
              <a:path w="167640" h="127000">
                <a:moveTo>
                  <a:pt x="114300" y="0"/>
                </a:moveTo>
                <a:lnTo>
                  <a:pt x="0" y="127000"/>
                </a:lnTo>
                <a:lnTo>
                  <a:pt x="167640" y="9398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937477" y="3405967"/>
            <a:ext cx="511327" cy="330520"/>
          </a:xfrm>
          <a:custGeom>
            <a:avLst/>
            <a:gdLst/>
            <a:ahLst/>
            <a:cxnLst/>
            <a:rect l="l" t="t" r="r" b="b"/>
            <a:pathLst>
              <a:path w="563879" h="364489">
                <a:moveTo>
                  <a:pt x="563879" y="3644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818859" y="3329958"/>
            <a:ext cx="150864" cy="120922"/>
          </a:xfrm>
          <a:custGeom>
            <a:avLst/>
            <a:gdLst/>
            <a:ahLst/>
            <a:cxnLst/>
            <a:rect l="l" t="t" r="r" b="b"/>
            <a:pathLst>
              <a:path w="166370" h="133350">
                <a:moveTo>
                  <a:pt x="0" y="0"/>
                </a:moveTo>
                <a:lnTo>
                  <a:pt x="107950" y="133350"/>
                </a:lnTo>
                <a:lnTo>
                  <a:pt x="166369" y="431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767035" y="2551453"/>
            <a:ext cx="188868" cy="468716"/>
          </a:xfrm>
          <a:custGeom>
            <a:avLst/>
            <a:gdLst/>
            <a:ahLst/>
            <a:cxnLst/>
            <a:rect l="l" t="t" r="r" b="b"/>
            <a:pathLst>
              <a:path w="208279" h="516889">
                <a:moveTo>
                  <a:pt x="208279" y="0"/>
                </a:moveTo>
                <a:lnTo>
                  <a:pt x="0" y="5168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715212" y="2995984"/>
            <a:ext cx="100192" cy="154319"/>
          </a:xfrm>
          <a:custGeom>
            <a:avLst/>
            <a:gdLst/>
            <a:ahLst/>
            <a:cxnLst/>
            <a:rect l="l" t="t" r="r" b="b"/>
            <a:pathLst>
              <a:path w="110490" h="170179">
                <a:moveTo>
                  <a:pt x="10159" y="0"/>
                </a:moveTo>
                <a:lnTo>
                  <a:pt x="0" y="170180"/>
                </a:lnTo>
                <a:lnTo>
                  <a:pt x="110489" y="4064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146302" y="2551452"/>
            <a:ext cx="809601" cy="207295"/>
          </a:xfrm>
          <a:custGeom>
            <a:avLst/>
            <a:gdLst/>
            <a:ahLst/>
            <a:cxnLst/>
            <a:rect l="l" t="t" r="r" b="b"/>
            <a:pathLst>
              <a:path w="892809" h="228600">
                <a:moveTo>
                  <a:pt x="892810" y="0"/>
                </a:moveTo>
                <a:lnTo>
                  <a:pt x="0" y="228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010410" y="2709227"/>
            <a:ext cx="154319" cy="94433"/>
          </a:xfrm>
          <a:custGeom>
            <a:avLst/>
            <a:gdLst/>
            <a:ahLst/>
            <a:cxnLst/>
            <a:rect l="l" t="t" r="r" b="b"/>
            <a:pathLst>
              <a:path w="170179" h="104139">
                <a:moveTo>
                  <a:pt x="143509" y="0"/>
                </a:moveTo>
                <a:lnTo>
                  <a:pt x="0" y="92710"/>
                </a:lnTo>
                <a:lnTo>
                  <a:pt x="170179" y="104139"/>
                </a:lnTo>
                <a:lnTo>
                  <a:pt x="1435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564725" y="2075826"/>
            <a:ext cx="195778" cy="532056"/>
          </a:xfrm>
          <a:custGeom>
            <a:avLst/>
            <a:gdLst/>
            <a:ahLst/>
            <a:cxnLst/>
            <a:rect l="l" t="t" r="r" b="b"/>
            <a:pathLst>
              <a:path w="215900" h="586739">
                <a:moveTo>
                  <a:pt x="0" y="0"/>
                </a:moveTo>
                <a:lnTo>
                  <a:pt x="215900" y="5867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712134" y="2584849"/>
            <a:ext cx="96738" cy="155471"/>
          </a:xfrm>
          <a:custGeom>
            <a:avLst/>
            <a:gdLst/>
            <a:ahLst/>
            <a:cxnLst/>
            <a:rect l="l" t="t" r="r" b="b"/>
            <a:pathLst>
              <a:path w="106679" h="171450">
                <a:moveTo>
                  <a:pt x="101600" y="0"/>
                </a:moveTo>
                <a:lnTo>
                  <a:pt x="0" y="38100"/>
                </a:lnTo>
                <a:lnTo>
                  <a:pt x="106679" y="171450"/>
                </a:lnTo>
                <a:lnTo>
                  <a:pt x="101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306759" y="3057021"/>
            <a:ext cx="26487" cy="180807"/>
          </a:xfrm>
          <a:custGeom>
            <a:avLst/>
            <a:gdLst/>
            <a:ahLst/>
            <a:cxnLst/>
            <a:rect l="l" t="t" r="r" b="b"/>
            <a:pathLst>
              <a:path w="29209" h="199389">
                <a:moveTo>
                  <a:pt x="0" y="0"/>
                </a:moveTo>
                <a:lnTo>
                  <a:pt x="29210" y="1993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284878" y="3224009"/>
            <a:ext cx="95586" cy="152016"/>
          </a:xfrm>
          <a:custGeom>
            <a:avLst/>
            <a:gdLst/>
            <a:ahLst/>
            <a:cxnLst/>
            <a:rect l="l" t="t" r="r" b="b"/>
            <a:pathLst>
              <a:path w="105409" h="167639">
                <a:moveTo>
                  <a:pt x="105409" y="0"/>
                </a:moveTo>
                <a:lnTo>
                  <a:pt x="0" y="16510"/>
                </a:lnTo>
                <a:lnTo>
                  <a:pt x="77470" y="167639"/>
                </a:lnTo>
                <a:lnTo>
                  <a:pt x="105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5756276" y="3393298"/>
            <a:ext cx="285606" cy="165836"/>
          </a:xfrm>
          <a:custGeom>
            <a:avLst/>
            <a:gdLst/>
            <a:ahLst/>
            <a:cxnLst/>
            <a:rect l="l" t="t" r="r" b="b"/>
            <a:pathLst>
              <a:path w="314960" h="182879">
                <a:moveTo>
                  <a:pt x="0" y="0"/>
                </a:moveTo>
                <a:lnTo>
                  <a:pt x="314959" y="1828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011939" y="3513069"/>
            <a:ext cx="152016" cy="116315"/>
          </a:xfrm>
          <a:custGeom>
            <a:avLst/>
            <a:gdLst/>
            <a:ahLst/>
            <a:cxnLst/>
            <a:rect l="l" t="t" r="r" b="b"/>
            <a:pathLst>
              <a:path w="167640" h="128270">
                <a:moveTo>
                  <a:pt x="54610" y="0"/>
                </a:moveTo>
                <a:lnTo>
                  <a:pt x="0" y="93979"/>
                </a:lnTo>
                <a:lnTo>
                  <a:pt x="167639" y="12826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836891" y="4003666"/>
            <a:ext cx="244147" cy="116315"/>
          </a:xfrm>
          <a:custGeom>
            <a:avLst/>
            <a:gdLst/>
            <a:ahLst/>
            <a:cxnLst/>
            <a:rect l="l" t="t" r="r" b="b"/>
            <a:pathLst>
              <a:path w="269240" h="128270">
                <a:moveTo>
                  <a:pt x="0" y="128270"/>
                </a:moveTo>
                <a:lnTo>
                  <a:pt x="2692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053398" y="3943782"/>
            <a:ext cx="154319" cy="107102"/>
          </a:xfrm>
          <a:custGeom>
            <a:avLst/>
            <a:gdLst/>
            <a:ahLst/>
            <a:cxnLst/>
            <a:rect l="l" t="t" r="r" b="b"/>
            <a:pathLst>
              <a:path w="170179" h="118110">
                <a:moveTo>
                  <a:pt x="170179" y="0"/>
                </a:moveTo>
                <a:lnTo>
                  <a:pt x="0" y="20320"/>
                </a:lnTo>
                <a:lnTo>
                  <a:pt x="46990" y="118110"/>
                </a:lnTo>
                <a:lnTo>
                  <a:pt x="170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6299848" y="4265089"/>
            <a:ext cx="108254" cy="266028"/>
          </a:xfrm>
          <a:custGeom>
            <a:avLst/>
            <a:gdLst/>
            <a:ahLst/>
            <a:cxnLst/>
            <a:rect l="l" t="t" r="r" b="b"/>
            <a:pathLst>
              <a:path w="119379" h="293370">
                <a:moveTo>
                  <a:pt x="0" y="293369"/>
                </a:moveTo>
                <a:lnTo>
                  <a:pt x="1193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359735" y="4134953"/>
            <a:ext cx="100192" cy="154319"/>
          </a:xfrm>
          <a:custGeom>
            <a:avLst/>
            <a:gdLst/>
            <a:ahLst/>
            <a:cxnLst/>
            <a:rect l="l" t="t" r="r" b="b"/>
            <a:pathLst>
              <a:path w="110490" h="170179">
                <a:moveTo>
                  <a:pt x="110490" y="0"/>
                </a:moveTo>
                <a:lnTo>
                  <a:pt x="0" y="130809"/>
                </a:lnTo>
                <a:lnTo>
                  <a:pt x="100329" y="170179"/>
                </a:lnTo>
                <a:lnTo>
                  <a:pt x="1104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6824996" y="4222477"/>
            <a:ext cx="124377" cy="321307"/>
          </a:xfrm>
          <a:custGeom>
            <a:avLst/>
            <a:gdLst/>
            <a:ahLst/>
            <a:cxnLst/>
            <a:rect l="l" t="t" r="r" b="b"/>
            <a:pathLst>
              <a:path w="137159" h="354329">
                <a:moveTo>
                  <a:pt x="137160" y="35433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6774324" y="4091192"/>
            <a:ext cx="99041" cy="154319"/>
          </a:xfrm>
          <a:custGeom>
            <a:avLst/>
            <a:gdLst/>
            <a:ahLst/>
            <a:cxnLst/>
            <a:rect l="l" t="t" r="r" b="b"/>
            <a:pathLst>
              <a:path w="109220" h="170179">
                <a:moveTo>
                  <a:pt x="0" y="0"/>
                </a:moveTo>
                <a:lnTo>
                  <a:pt x="8890" y="170180"/>
                </a:lnTo>
                <a:lnTo>
                  <a:pt x="109220" y="1320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7085266" y="3913839"/>
            <a:ext cx="361614" cy="228024"/>
          </a:xfrm>
          <a:custGeom>
            <a:avLst/>
            <a:gdLst/>
            <a:ahLst/>
            <a:cxnLst/>
            <a:rect l="l" t="t" r="r" b="b"/>
            <a:pathLst>
              <a:path w="398779" h="251460">
                <a:moveTo>
                  <a:pt x="398779" y="2514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6966647" y="3837831"/>
            <a:ext cx="149713" cy="119770"/>
          </a:xfrm>
          <a:custGeom>
            <a:avLst/>
            <a:gdLst/>
            <a:ahLst/>
            <a:cxnLst/>
            <a:rect l="l" t="t" r="r" b="b"/>
            <a:pathLst>
              <a:path w="165100" h="132079">
                <a:moveTo>
                  <a:pt x="0" y="0"/>
                </a:moveTo>
                <a:lnTo>
                  <a:pt x="107950" y="132080"/>
                </a:lnTo>
                <a:lnTo>
                  <a:pt x="165100" y="406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7059929" y="3396754"/>
            <a:ext cx="438774" cy="96738"/>
          </a:xfrm>
          <a:custGeom>
            <a:avLst/>
            <a:gdLst/>
            <a:ahLst/>
            <a:cxnLst/>
            <a:rect l="l" t="t" r="r" b="b"/>
            <a:pathLst>
              <a:path w="483870" h="106679">
                <a:moveTo>
                  <a:pt x="483870" y="0"/>
                </a:moveTo>
                <a:lnTo>
                  <a:pt x="0" y="1066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6921733" y="3445122"/>
            <a:ext cx="154319" cy="95586"/>
          </a:xfrm>
          <a:custGeom>
            <a:avLst/>
            <a:gdLst/>
            <a:ahLst/>
            <a:cxnLst/>
            <a:rect l="l" t="t" r="r" b="b"/>
            <a:pathLst>
              <a:path w="170179" h="105410">
                <a:moveTo>
                  <a:pt x="147320" y="0"/>
                </a:moveTo>
                <a:lnTo>
                  <a:pt x="0" y="86360"/>
                </a:lnTo>
                <a:lnTo>
                  <a:pt x="170180" y="105410"/>
                </a:lnTo>
                <a:lnTo>
                  <a:pt x="147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6740925" y="3059323"/>
            <a:ext cx="92131" cy="153168"/>
          </a:xfrm>
          <a:custGeom>
            <a:avLst/>
            <a:gdLst/>
            <a:ahLst/>
            <a:cxnLst/>
            <a:rect l="l" t="t" r="r" b="b"/>
            <a:pathLst>
              <a:path w="101600" h="168910">
                <a:moveTo>
                  <a:pt x="101600" y="0"/>
                </a:moveTo>
                <a:lnTo>
                  <a:pt x="0" y="1689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6669525" y="3181398"/>
            <a:ext cx="117466" cy="150864"/>
          </a:xfrm>
          <a:custGeom>
            <a:avLst/>
            <a:gdLst/>
            <a:ahLst/>
            <a:cxnLst/>
            <a:rect l="l" t="t" r="r" b="b"/>
            <a:pathLst>
              <a:path w="129540" h="166370">
                <a:moveTo>
                  <a:pt x="36829" y="0"/>
                </a:moveTo>
                <a:lnTo>
                  <a:pt x="0" y="166370"/>
                </a:lnTo>
                <a:lnTo>
                  <a:pt x="129540" y="54610"/>
                </a:lnTo>
                <a:lnTo>
                  <a:pt x="36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6357430" y="5599836"/>
            <a:ext cx="414589" cy="621884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0"/>
                </a:lnTo>
                <a:lnTo>
                  <a:pt x="228600" y="6858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6357430" y="5599836"/>
            <a:ext cx="414589" cy="621884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228600" y="685800"/>
                </a:moveTo>
                <a:lnTo>
                  <a:pt x="0" y="0"/>
                </a:lnTo>
                <a:lnTo>
                  <a:pt x="457200" y="0"/>
                </a:lnTo>
                <a:lnTo>
                  <a:pt x="2286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6772020" y="6221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6357430" y="55998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8ACBA4A2-2294-4D04-BC8F-B1FF285E0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1CD90BF2-1513-4DC0-947C-B3B2F0269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EBFD5F74-36E4-4DFC-9455-A7EA44D1E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5159D560-8B91-4E07-BD85-71AC5A7E0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2EC00928-9B1A-4B48-946F-C9B784BDA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D1E67B8D-1AC8-424A-AF55-720F53A23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8DF5CA31-9CD2-4D83-8035-F070B5E2F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E42C16F5-343F-437C-9445-F4AB73877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87FE8C72-23BB-4BD5-8956-0F59F3892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1394B8CC-FD89-4A65-9767-A7DFB4A8F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357492D6-4F8D-4AE5-8346-9016D2F59C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5D1E2322-DF8E-4530-95C8-22FB49B32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5C13F3BB-726C-4C00-9C0F-477A541A5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D549BFA1-3091-4741-B1C6-C8D7FFA9FA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D79A94DC-7248-4730-AAA6-E5A7E7120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A6C68D89-F166-4B75-AEE1-8811D14B33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72F6617A-303C-4855-B481-C3377D7E8C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989AF9BE-A515-4DFC-B8ED-3E8E91589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543B5600-1536-477D-8312-574773E71D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6469279B-D0CE-4503-B6A1-FDE6A2DA8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98B1786B-1AD1-4255-9172-3160D5B52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79032BE9-E41B-4C18-B60E-CB8EFDBEF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7CB53FEC-BC7D-4DF1-BD63-5DA6FDC92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62774F43-4A80-4663-AEAC-AD7ABDE4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0FA63E4F-6BA7-4BB4-B98B-F0F9247F9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DA0B9295-C549-4F9D-891E-5F18A4464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9DABED00-0848-4676-B16D-1CF352CC0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35E585BC-E7B9-4706-95B1-02B66C45E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5688CD83-6FCC-4337-9E85-9266E6720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76F90C46-4119-44E2-B51E-B92C2E593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8223" name="Rectangle 1">
            <a:extLst>
              <a:ext uri="{FF2B5EF4-FFF2-40B4-BE49-F238E27FC236}">
                <a16:creationId xmlns:a16="http://schemas.microsoft.com/office/drawing/2014/main" id="{1E0C6E45-60F0-4F25-8BB2-E42BBE3DE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8224" name="TextBox 2">
            <a:extLst>
              <a:ext uri="{FF2B5EF4-FFF2-40B4-BE49-F238E27FC236}">
                <a16:creationId xmlns:a16="http://schemas.microsoft.com/office/drawing/2014/main" id="{4BB8DF6D-DE4C-47C0-9D60-E17731166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31C1E8FB-621B-4AA3-8392-FDBABAEFF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AF062B6F-11A8-4DCE-AB60-AC017195E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14E35587-CF0F-44EB-8CD6-57368A299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B55A276A-1120-45FB-AD01-DD0871448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43B6C8D5-0775-4F10-87E1-DAB485156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9DBF2051-CB8C-420E-8F3C-868B899A7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D89EBBBB-52DC-4340-92BF-5E6121A05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224" name="Oval 9">
            <a:extLst>
              <a:ext uri="{FF2B5EF4-FFF2-40B4-BE49-F238E27FC236}">
                <a16:creationId xmlns:a16="http://schemas.microsoft.com/office/drawing/2014/main" id="{014C25C1-EC66-4FB1-8F2E-785378575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324A0676-4510-4D27-AEB2-9B36EBA94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C4D13C49-1A94-4653-86AE-934D05935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9D6B9E28-62A9-4C13-ACDA-03AF5ABB67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F1CD0B02-EE27-422C-835B-BC4F7D169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9C1A0299-CF6D-425B-B4D7-E857DFE68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79780184-F2DA-483A-80DA-24C6A2CCC7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B102D06C-5461-42EA-9264-B07E5D3BD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9EB1E3CB-6194-4890-B838-BB4A3CC8A0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8AE77A9F-6F80-4549-B82D-1B05D7CE18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3CDA8716-CBD4-4E1F-A82A-DC30F6C7E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FB3AC97A-411F-4ABA-AF04-22D2BFD611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5E04A209-A6B9-4650-9837-638216660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AB45448A-DAEC-4C26-8B94-EB719A21E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04EC5851-C803-4FE9-89F2-1CFEB6748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F2FF8B4A-EE37-4E85-BA61-B26A55EDE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80C60928-D3F3-4E7B-AACD-9B23138AF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A72C443E-4ECF-4056-AB9B-48BB46CC7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DF399CC8-8973-42AB-B311-75E1C9901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6D7C1554-C848-41DC-A115-B17D06A05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2FBE8DDE-D5B7-45C4-A5F3-4CA9A57A8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FA09006B-ECF1-4345-A826-0ED72E455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5073904A-2F90-4FCF-B87B-54B04F4B9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9247" name="Rectangle 1">
            <a:extLst>
              <a:ext uri="{FF2B5EF4-FFF2-40B4-BE49-F238E27FC236}">
                <a16:creationId xmlns:a16="http://schemas.microsoft.com/office/drawing/2014/main" id="{17D0730A-CA05-4F1B-9020-7961697B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 2, 10</a:t>
            </a:r>
          </a:p>
        </p:txBody>
      </p:sp>
      <p:sp>
        <p:nvSpPr>
          <p:cNvPr id="9248" name="TextBox 2">
            <a:extLst>
              <a:ext uri="{FF2B5EF4-FFF2-40B4-BE49-F238E27FC236}">
                <a16:creationId xmlns:a16="http://schemas.microsoft.com/office/drawing/2014/main" id="{7F893F75-2A84-4846-A2CB-422EDC531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EC4227BC-85FC-4159-A4D7-776466E5F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F6909FB1-88C8-4F8D-93A1-EC8DD2DD8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37CCA5D6-1D3C-44F9-87BD-5EA92D565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803D7698-3DE6-4FE3-BC75-B29DD5E12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70CBB851-4FA7-4178-A89B-84CEAFDFB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90D0F91E-8951-43C4-B8E4-976659223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A48A8212-09C7-45CC-B7C8-EE30649EB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48" name="Oval 9">
            <a:extLst>
              <a:ext uri="{FF2B5EF4-FFF2-40B4-BE49-F238E27FC236}">
                <a16:creationId xmlns:a16="http://schemas.microsoft.com/office/drawing/2014/main" id="{6F9A05E6-D26C-497F-A85D-2B5DD7324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C26A025A-EA23-4573-9895-5696EB44F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B418E8C1-BABF-4FAE-8F2C-6EAA3943D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8A46D4B1-6D53-4856-ADEC-D189DAFA2A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C7D0F7CF-312C-44BE-965D-19F1DF361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65BB4BCD-5B41-4A09-9880-28896CADC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937A2DC6-E5C9-4AE4-B3C7-4E729B87E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DDF32016-AAB4-44C1-895C-59E941614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F70500D1-2ECF-4990-B45F-05D6B6B12E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3585BE7A-2C03-4F3D-8CB8-C39E89E5E0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9B275B56-A878-43AC-9C0F-2A30F63E2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A102A251-B03A-485F-9D14-FE3F8A56A7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82B4F486-A716-44A2-BF1F-8ABEF3908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1BDD87AC-8231-486B-B870-6BA3674F1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F9CF1EEE-CA04-40AB-BFE6-6080F09B6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28B04A0E-F2F9-4808-A1E1-83945872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B2D984AD-0C71-4DCE-8BBC-A0DF24BDC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9267E58A-5877-49A0-B8E7-493EC70C5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8CBCAA79-ABF3-450F-A740-474C0268D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80A51508-B777-40DD-A144-14333936D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40A7569B-EADC-4319-A9A2-4911D2521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2E73A02C-4385-45D2-9AE8-92A8A0B99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F72A5EF1-6338-4C51-B41C-08415DE1F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0271" name="Rectangle 1">
            <a:extLst>
              <a:ext uri="{FF2B5EF4-FFF2-40B4-BE49-F238E27FC236}">
                <a16:creationId xmlns:a16="http://schemas.microsoft.com/office/drawing/2014/main" id="{BC02E780-03BD-4AED-814C-5736F5D31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 2, 10</a:t>
            </a:r>
          </a:p>
        </p:txBody>
      </p:sp>
      <p:sp>
        <p:nvSpPr>
          <p:cNvPr id="10272" name="TextBox 2">
            <a:extLst>
              <a:ext uri="{FF2B5EF4-FFF2-40B4-BE49-F238E27FC236}">
                <a16:creationId xmlns:a16="http://schemas.microsoft.com/office/drawing/2014/main" id="{CF22BA46-71EA-4E2D-B505-CFB69AAD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EAC84E6B-3957-4BF1-AD43-9C0AEECDE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35C810E9-D0BC-4AF9-9450-C3ED29549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408F34EF-904C-4A75-BA63-D348BC17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14A149D4-CCDD-43F0-9491-A95746E9B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269" name="Oval 6">
            <a:extLst>
              <a:ext uri="{FF2B5EF4-FFF2-40B4-BE49-F238E27FC236}">
                <a16:creationId xmlns:a16="http://schemas.microsoft.com/office/drawing/2014/main" id="{09E13556-8674-48E7-B588-941832569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80EF435C-2540-4B89-B682-2228AD24B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144054A6-6443-4D8D-B8F2-907AD058D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272" name="Oval 9">
            <a:extLst>
              <a:ext uri="{FF2B5EF4-FFF2-40B4-BE49-F238E27FC236}">
                <a16:creationId xmlns:a16="http://schemas.microsoft.com/office/drawing/2014/main" id="{A0D392AD-1D8C-47FB-9FA7-846B26FAE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E433036B-6EDB-4B75-BD85-51DCCF7E1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4A0A3684-9889-495B-B767-CD248153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7E37FB5E-6835-4B03-BEF3-894A6AD9AB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15E64F4D-A8CF-48EB-B27A-7A13F1396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A7D9B0BD-06DD-4E2C-BF65-955155E5B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322DF524-EC3F-438C-B361-AD3820A165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177FC330-3128-4778-B1AD-D92A9376A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D7E4DF58-18C2-496B-A3F1-64AE3F4FD7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777BB441-5084-4B25-9B3A-CB70E7F846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54B3F6A8-D5FF-416F-A0BF-AB7507A3A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D76C0FA3-5A8C-436D-A5EC-EE788782EC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ADADE8F6-9B5B-4DE2-BCA7-0D21C671C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FAA62143-5255-4355-86FA-5412B19A2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B4D7F676-FB9E-446C-B1DB-7114FFB65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49F9DD88-3E60-47A6-AAF5-482DCF5EF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7B3D1CF8-4350-4858-915B-ED67BCCFC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D1204FD2-BEDA-4E97-9E93-94E63194F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39D3CF84-6045-4866-9CE2-D5EE2CB94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0C2F8AE0-1057-4E4B-8A73-DC12132F8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E7219EE4-5419-4C91-A372-648935B25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2F9B7B35-EA86-4992-B25B-9AD2C2C5E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AB862946-0AF2-4E83-B3A6-BC05C49BE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1295" name="Rectangle 1">
            <a:extLst>
              <a:ext uri="{FF2B5EF4-FFF2-40B4-BE49-F238E27FC236}">
                <a16:creationId xmlns:a16="http://schemas.microsoft.com/office/drawing/2014/main" id="{15CEE827-7EE1-4BBD-94C6-BE91FC584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 8, 2, 10</a:t>
            </a:r>
          </a:p>
        </p:txBody>
      </p:sp>
      <p:sp>
        <p:nvSpPr>
          <p:cNvPr id="11296" name="TextBox 2">
            <a:extLst>
              <a:ext uri="{FF2B5EF4-FFF2-40B4-BE49-F238E27FC236}">
                <a16:creationId xmlns:a16="http://schemas.microsoft.com/office/drawing/2014/main" id="{D26A90C1-CB15-4AC0-9D38-31A5B094B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1E0467A2-A879-403F-A989-B6C24404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383EDE46-881A-4D8C-B259-D873D841E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291" name="Oval 4">
            <a:extLst>
              <a:ext uri="{FF2B5EF4-FFF2-40B4-BE49-F238E27FC236}">
                <a16:creationId xmlns:a16="http://schemas.microsoft.com/office/drawing/2014/main" id="{2005A902-5BEA-4F73-B613-592B351A6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3550CFD1-A8B7-49C3-A0B4-148174EFD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293" name="Oval 6">
            <a:extLst>
              <a:ext uri="{FF2B5EF4-FFF2-40B4-BE49-F238E27FC236}">
                <a16:creationId xmlns:a16="http://schemas.microsoft.com/office/drawing/2014/main" id="{F1320D35-1339-4780-AC61-7474DE54F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82CBF596-7344-4C83-967A-0E33C7D59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12ED6787-4FE8-4A47-8375-01EF438EC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296" name="Oval 9">
            <a:extLst>
              <a:ext uri="{FF2B5EF4-FFF2-40B4-BE49-F238E27FC236}">
                <a16:creationId xmlns:a16="http://schemas.microsoft.com/office/drawing/2014/main" id="{B9BD059C-FD79-4E58-8B1F-BD35C51BE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1794505F-5AC4-4B99-9BA9-2F1300C5C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FD4D77A1-43EB-40F2-8BC6-BEBC22EE0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AB6D9EE0-AA1A-4FB3-B4A2-A1DA210F16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B4759E5F-6271-40C2-8BAB-BA354106E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F70C8F85-B8B9-4699-A27E-4AAF36923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DFA6FCC8-939C-4201-937B-FC03BBF612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9464AB56-C0D3-4B3A-8C84-4BFE47597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38D308A2-EFB1-42F3-B744-4B11C4F532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1789CA75-35AB-467A-9D12-B558C1E02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FBD1E501-F8FC-4C2E-ACC5-CBCD45E44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D475C54E-1234-412D-86D1-C0240A5771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43ABE8FE-E9A9-4229-BDED-54143A2EF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C02ADD50-9915-4A21-B9A2-76ED8A96F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DCBF9F3E-E641-4110-AA20-3E27AEA49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EAE90B1C-EF04-4ABD-BE24-D4B10B5D0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32429E67-6151-4886-BFD1-42394D21C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DC00F668-0AAD-4B19-A9BC-1AF60D2D1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F210C1CD-3B6C-4A6F-A5A6-252357E51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90094587-4638-4264-A9D1-60BB5FFCA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51891C6A-52E0-40A9-83B4-00A842A91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8AC434F2-5E76-4707-B087-4CBFD922C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FB6523D6-B693-4659-A119-3A949712E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2319" name="Rectangle 1">
            <a:extLst>
              <a:ext uri="{FF2B5EF4-FFF2-40B4-BE49-F238E27FC236}">
                <a16:creationId xmlns:a16="http://schemas.microsoft.com/office/drawing/2014/main" id="{38D4C579-D7E0-44A8-A1B9-6FBD7BDF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 4, 8, 2, 10</a:t>
            </a:r>
          </a:p>
        </p:txBody>
      </p:sp>
      <p:sp>
        <p:nvSpPr>
          <p:cNvPr id="12320" name="TextBox 2">
            <a:extLst>
              <a:ext uri="{FF2B5EF4-FFF2-40B4-BE49-F238E27FC236}">
                <a16:creationId xmlns:a16="http://schemas.microsoft.com/office/drawing/2014/main" id="{61EC0D02-3D33-4BB8-BB9B-3D6FF8BFE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F87195F3-0A80-4DAA-B3CC-F96D97522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7E06589A-BE3E-41AF-A6CD-062BC0E74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315" name="Oval 4">
            <a:extLst>
              <a:ext uri="{FF2B5EF4-FFF2-40B4-BE49-F238E27FC236}">
                <a16:creationId xmlns:a16="http://schemas.microsoft.com/office/drawing/2014/main" id="{9CF34409-915B-434F-B4DF-D558793B7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67949E50-A10A-49A0-8F3F-0EC87B27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317" name="Oval 6">
            <a:extLst>
              <a:ext uri="{FF2B5EF4-FFF2-40B4-BE49-F238E27FC236}">
                <a16:creationId xmlns:a16="http://schemas.microsoft.com/office/drawing/2014/main" id="{4536F912-2D11-470B-8402-DE06851F8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B4829C2D-ABB6-4E6D-8DCA-FD4A0E1C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3D6AA10F-01A4-4160-A33F-11F2E6DFA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320" name="Oval 9">
            <a:extLst>
              <a:ext uri="{FF2B5EF4-FFF2-40B4-BE49-F238E27FC236}">
                <a16:creationId xmlns:a16="http://schemas.microsoft.com/office/drawing/2014/main" id="{B745A276-480A-420C-940D-00CFD5BA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4D0A16D2-7F86-4901-800F-91B7C88D4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1BDEFEBB-591C-49B9-88CA-284C6181B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A9363DE7-B1A3-4E8F-9170-62BAB0B47D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98E3D3B6-1D0B-4E50-BE82-7F2C7410C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E1114B2E-C7C7-4C20-877D-8057C1774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52D695E7-E5AC-4AF1-B497-913EE2778B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D779F28C-FFAD-42B4-B4E9-7B8B7B07F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82760DC8-902B-42D0-9833-2A9EB5144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7C5BA65C-DC64-488A-A995-E3B820A964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52E2C8DB-F49A-41CD-AD62-4857B6970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C9D2D34B-9988-457F-BD41-F504BFA089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2F50FD00-5F45-4F28-B38A-4354E23E3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6B766FC2-F0F6-4440-B4FC-1436D15F2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F5555D90-D678-4D0F-85C2-FFD4D8B18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91EFB1BE-536B-454F-AC9C-185DA1F1F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8C23DF18-82A7-468D-8044-5918F737E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741F7F8F-5671-4E20-A9EB-573DE7BE7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49FCB376-E433-43B6-AD7F-2C7C9EB71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EA429C14-945A-4E2B-A0AC-CF3C63636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7AF2D0F9-6200-460B-9C8B-8FE06E43A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2861F6A0-7470-4977-860B-9596E1627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AE80B910-DE5C-4AE2-93AC-6F51F3BC9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3343" name="Rectangle 1">
            <a:extLst>
              <a:ext uri="{FF2B5EF4-FFF2-40B4-BE49-F238E27FC236}">
                <a16:creationId xmlns:a16="http://schemas.microsoft.com/office/drawing/2014/main" id="{93423726-8471-44B8-AEFD-EDF2FE938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 4, 8, 2, 10</a:t>
            </a:r>
          </a:p>
        </p:txBody>
      </p:sp>
      <p:sp>
        <p:nvSpPr>
          <p:cNvPr id="13344" name="TextBox 2">
            <a:extLst>
              <a:ext uri="{FF2B5EF4-FFF2-40B4-BE49-F238E27FC236}">
                <a16:creationId xmlns:a16="http://schemas.microsoft.com/office/drawing/2014/main" id="{751B8304-FD76-4624-BA75-C7761E81A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DFCB5EA1-9753-4B77-B960-6F475D352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2FA9189E-1E0D-4330-AC51-3559C1AD4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339" name="Oval 4">
            <a:extLst>
              <a:ext uri="{FF2B5EF4-FFF2-40B4-BE49-F238E27FC236}">
                <a16:creationId xmlns:a16="http://schemas.microsoft.com/office/drawing/2014/main" id="{84359205-995B-4E43-B2F7-BA73C9CE8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DA6F5CC6-FEE3-4E72-98BB-86F3FE31F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341" name="Oval 6">
            <a:extLst>
              <a:ext uri="{FF2B5EF4-FFF2-40B4-BE49-F238E27FC236}">
                <a16:creationId xmlns:a16="http://schemas.microsoft.com/office/drawing/2014/main" id="{114F7BFC-0066-4689-8B75-0D6CDF468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6570DEC9-64A8-4BA3-9002-413C1D1F3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683765DF-F158-42DA-B991-BBADBE1BD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344" name="Oval 9">
            <a:extLst>
              <a:ext uri="{FF2B5EF4-FFF2-40B4-BE49-F238E27FC236}">
                <a16:creationId xmlns:a16="http://schemas.microsoft.com/office/drawing/2014/main" id="{5E6A5369-15FB-4A34-A665-4C95425E0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1C7C1B2C-25DB-4127-82C1-5B62A4BBE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3C569802-212F-4221-AA69-75A97DE1E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3052D20F-AF04-4BA2-B508-1530602481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11187CFE-C2FB-43C9-B4D3-588E2B99B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2AEA7E7E-E465-4D50-B2F9-FE867C903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DC126719-AF6F-40E6-9B30-EBCF8DCEBB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16FAA325-DE09-43A7-88F0-127212553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9B138472-D49A-4073-8383-AEE409BEB1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4383348D-F998-4060-8E9B-A9CE00CE02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3DDB5EC7-F461-4961-982A-39ECED96E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5AE5CB81-C5A1-4625-AA1D-868DBDC8EE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B4713382-00D8-41E7-9AA9-594CBB4F4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D179929C-5770-4D03-A9FE-D2A4509C3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CCBBA4B2-2E47-4516-ABC2-3FFBEACB8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08396BA2-B417-4034-8370-A9E373279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560F4F7E-D287-489E-A163-355BEB945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321408E2-904D-43B2-B66B-7814288D0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02FB29AD-F64D-42EB-969D-62AD9F091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3AD21EAB-6971-4C98-BE7A-48E6E4C13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477363AC-2A99-43E8-8DA1-37F714233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8D0E4D7E-F624-4F09-8994-AEEEBAE28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87D3F507-CF39-4E56-8364-46E3C7A5D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4367" name="Rectangle 1">
            <a:extLst>
              <a:ext uri="{FF2B5EF4-FFF2-40B4-BE49-F238E27FC236}">
                <a16:creationId xmlns:a16="http://schemas.microsoft.com/office/drawing/2014/main" id="{B65220F0-DD32-41F0-86FD-D7A7B4795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 4, 8, 2, 10</a:t>
            </a:r>
          </a:p>
        </p:txBody>
      </p:sp>
      <p:sp>
        <p:nvSpPr>
          <p:cNvPr id="14368" name="TextBox 2">
            <a:extLst>
              <a:ext uri="{FF2B5EF4-FFF2-40B4-BE49-F238E27FC236}">
                <a16:creationId xmlns:a16="http://schemas.microsoft.com/office/drawing/2014/main" id="{B9C45419-6DFE-4DC7-9A00-345ADABB1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99EBCA99-0B4B-4833-A698-3D2EABAC2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D8F96889-E789-4E3A-805D-8B867E78E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363" name="Oval 4">
            <a:extLst>
              <a:ext uri="{FF2B5EF4-FFF2-40B4-BE49-F238E27FC236}">
                <a16:creationId xmlns:a16="http://schemas.microsoft.com/office/drawing/2014/main" id="{757AC51F-87A6-4371-89A4-B93BED94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A0D2DE1B-1EC9-4FCD-A853-04A578DF8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365" name="Oval 6">
            <a:extLst>
              <a:ext uri="{FF2B5EF4-FFF2-40B4-BE49-F238E27FC236}">
                <a16:creationId xmlns:a16="http://schemas.microsoft.com/office/drawing/2014/main" id="{545A2682-4876-40AE-8C38-0068FA823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6910804D-F0BD-499C-BCC9-12F910AE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471C6019-5430-4CDA-8F83-7CD8BAA3B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368" name="Oval 9">
            <a:extLst>
              <a:ext uri="{FF2B5EF4-FFF2-40B4-BE49-F238E27FC236}">
                <a16:creationId xmlns:a16="http://schemas.microsoft.com/office/drawing/2014/main" id="{7D60433A-2574-453A-8512-82A57E67D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369" name="Oval 10">
            <a:extLst>
              <a:ext uri="{FF2B5EF4-FFF2-40B4-BE49-F238E27FC236}">
                <a16:creationId xmlns:a16="http://schemas.microsoft.com/office/drawing/2014/main" id="{49D14E65-B3DB-49AC-A705-6C46AE8E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8636966B-7DFE-4067-8B7D-81CB55A06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50E72FCA-DA59-44A1-848E-39F7A8537A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26084789-B82D-43EC-8CB6-8A5056F9C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838FBD77-6940-4635-903A-475E8AAC8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8F74AC15-5897-4E90-A56B-D5889CC4C2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836BA967-1AC0-4317-BF36-65B3CA071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F213326D-E57C-45D5-8F55-F216EB0DD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5B9EFAD5-0944-4F65-8BCD-951B197A45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3DE31A31-8696-4010-A2CC-4C7DEF1CB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0EF3621F-38A9-4E89-9A49-A149918457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5EA7F7B9-B830-4D54-945A-1C7D351C4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61155505-86C2-4936-A708-3F9B2479B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0E7998FF-13FE-4838-ABE5-7E47756CB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C700B3CC-38EB-45D4-B52B-43CB81012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10783114-28AE-4608-B002-1F90A1E05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75F7518D-96F4-4E25-B6AC-6E8303B0C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2F897213-F409-4B43-8418-5005C062C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2A34D646-59D1-4C07-89EA-8B52326CF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6F79EDCF-928C-47A8-B4F2-571846CA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30708247-3235-4BC7-9396-7D1C15E2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957DC40B-4572-40C2-A99F-75DB7B072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5391" name="Rectangle 1">
            <a:extLst>
              <a:ext uri="{FF2B5EF4-FFF2-40B4-BE49-F238E27FC236}">
                <a16:creationId xmlns:a16="http://schemas.microsoft.com/office/drawing/2014/main" id="{80D1DAE6-8B1C-43F4-864B-BA0FA7484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 1, 4, 8, 2, 10</a:t>
            </a:r>
          </a:p>
        </p:txBody>
      </p:sp>
      <p:sp>
        <p:nvSpPr>
          <p:cNvPr id="15392" name="TextBox 2">
            <a:extLst>
              <a:ext uri="{FF2B5EF4-FFF2-40B4-BE49-F238E27FC236}">
                <a16:creationId xmlns:a16="http://schemas.microsoft.com/office/drawing/2014/main" id="{4F2AD98E-1705-409A-A542-F574538A2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0F4324E4-ABC9-4332-8797-E47449CE4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65D1FA89-EE37-45A7-B06C-24065375B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Oval 4">
            <a:extLst>
              <a:ext uri="{FF2B5EF4-FFF2-40B4-BE49-F238E27FC236}">
                <a16:creationId xmlns:a16="http://schemas.microsoft.com/office/drawing/2014/main" id="{FCE28D8F-A4C9-47E6-8D07-8C562033A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E88D12B9-841B-40AB-B55C-C5A9EBC7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389" name="Oval 6">
            <a:extLst>
              <a:ext uri="{FF2B5EF4-FFF2-40B4-BE49-F238E27FC236}">
                <a16:creationId xmlns:a16="http://schemas.microsoft.com/office/drawing/2014/main" id="{6A0AC279-3BAE-408E-AE86-4B61686EA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DED388E6-BA9F-40DE-A803-17420AFBE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4EB26EB7-78E9-436C-A368-50C1A73AF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392" name="Oval 9">
            <a:extLst>
              <a:ext uri="{FF2B5EF4-FFF2-40B4-BE49-F238E27FC236}">
                <a16:creationId xmlns:a16="http://schemas.microsoft.com/office/drawing/2014/main" id="{90A71B38-BA08-4838-A8C4-ABBC94025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6393" name="Oval 10">
            <a:extLst>
              <a:ext uri="{FF2B5EF4-FFF2-40B4-BE49-F238E27FC236}">
                <a16:creationId xmlns:a16="http://schemas.microsoft.com/office/drawing/2014/main" id="{F0B11991-C05B-4DA3-9926-8C3BA6D92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7C68AFE8-F84F-45E1-8222-E57069856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82A0E2E0-EEE7-4325-B619-E46489235C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7A7E3315-8449-4E3D-9B3E-809696DDA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556AF1BF-FDBD-404D-BFA3-93B6EF8DA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07764877-6C7A-46B7-A324-182F3848BB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B5A67E07-0262-4F2C-B6B7-4A317867F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35127D14-6589-4449-B439-FF038A5AA8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4C63744D-854D-4B1B-B9A4-BFBC959695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89108BBE-757E-4642-8A5A-14714E51C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9507649E-061A-44A7-A819-1491966356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2BAE5436-188B-4929-A172-89C88D30B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C10A2A72-90E2-4EE1-A100-353A6C566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24A2B9A0-1BF3-4343-8DEB-75ED82636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7901BBAB-71FD-409D-A63A-22B633A7F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BC26C6E6-906B-421F-B030-AFD5F3DE5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9948AD98-EA9E-4A86-A3F0-B87710B3B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26F336F7-BE2B-43A2-9800-3498C001D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95DABF71-6125-46CA-816C-099080F93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CAAF95AC-6FCE-4AFA-8172-7DDF0082A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B562FC90-F302-452E-96A4-15E2ED39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ED82A517-ABF0-429F-BC04-0B2026A65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6415" name="Rectangle 1">
            <a:extLst>
              <a:ext uri="{FF2B5EF4-FFF2-40B4-BE49-F238E27FC236}">
                <a16:creationId xmlns:a16="http://schemas.microsoft.com/office/drawing/2014/main" id="{8250C3A9-475A-48B7-99E4-9AAD0158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 1, 4, 8, 2, 10</a:t>
            </a:r>
          </a:p>
        </p:txBody>
      </p:sp>
      <p:sp>
        <p:nvSpPr>
          <p:cNvPr id="16416" name="TextBox 2">
            <a:extLst>
              <a:ext uri="{FF2B5EF4-FFF2-40B4-BE49-F238E27FC236}">
                <a16:creationId xmlns:a16="http://schemas.microsoft.com/office/drawing/2014/main" id="{A8D25D9D-01F7-47B2-B281-D9C7DEF12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405E4198-1DE5-4F6B-AA22-582C2703E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F6C51A07-CD05-43FB-BCFD-07B8139FD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411" name="Oval 4">
            <a:extLst>
              <a:ext uri="{FF2B5EF4-FFF2-40B4-BE49-F238E27FC236}">
                <a16:creationId xmlns:a16="http://schemas.microsoft.com/office/drawing/2014/main" id="{B8FC8780-B837-49DA-9005-5AFAF8050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04BC08E2-B417-4742-936F-ED948C445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413" name="Oval 6">
            <a:extLst>
              <a:ext uri="{FF2B5EF4-FFF2-40B4-BE49-F238E27FC236}">
                <a16:creationId xmlns:a16="http://schemas.microsoft.com/office/drawing/2014/main" id="{198AF6BB-0F16-40D0-934E-8883A79F5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DDF2DB4E-340C-4492-AAED-ABD4339A5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89F83F7F-3EA8-4BB9-AD03-33EE6F062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416" name="Oval 9">
            <a:extLst>
              <a:ext uri="{FF2B5EF4-FFF2-40B4-BE49-F238E27FC236}">
                <a16:creationId xmlns:a16="http://schemas.microsoft.com/office/drawing/2014/main" id="{0F4CEA15-29C5-4A6F-8403-1A6F5C567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17" name="Oval 10">
            <a:extLst>
              <a:ext uri="{FF2B5EF4-FFF2-40B4-BE49-F238E27FC236}">
                <a16:creationId xmlns:a16="http://schemas.microsoft.com/office/drawing/2014/main" id="{DABBF957-97D0-49DC-AF64-97E744385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18" name="Oval 11">
            <a:extLst>
              <a:ext uri="{FF2B5EF4-FFF2-40B4-BE49-F238E27FC236}">
                <a16:creationId xmlns:a16="http://schemas.microsoft.com/office/drawing/2014/main" id="{5391DA02-C034-4AF0-BC0F-75AA343BF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6F3A4239-9D86-4FFC-99A3-B7A31886C5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4932D785-3648-4D53-8E0F-887EECF9B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0DFE653D-2CFA-4B9C-B01B-B6A4DD086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DEA77688-1072-412D-887B-F57A17AB2E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349A5CB1-DD87-43A8-9545-86C8CE6DD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83138616-A947-4BBC-AC4A-800F555AB2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E4C4D6A2-B643-433E-976D-1EA615FAB2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C7584AD3-99B5-4B1A-A2B8-EB3790200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B5D044AF-C81F-486C-BA0D-3A55A63768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B98B0CEA-3ADF-4357-9303-8A4457FC2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7F1F70A9-490D-49AB-8D70-9F9F13385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CD845A61-3A0B-4688-AB2F-98DC385DF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3C5136AD-6977-4BD7-9B8A-7E9465667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D36D1B4D-1B47-451E-B0FC-EF1FA398B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A0C852EE-39EE-4041-9531-16D4ABB32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9FAB7443-E54F-45E5-9FE3-300AD4019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EB665A02-CEF5-4C62-B0EC-CBD8B4E59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8D69551C-4D4F-4EA5-8B1B-B502A4B7A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2D1C1CD9-4D26-4833-B3EA-C59F0BBC5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6AEB0E0F-BD3B-4DF7-81ED-2CEEFFE98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7439" name="Rectangle 1">
            <a:extLst>
              <a:ext uri="{FF2B5EF4-FFF2-40B4-BE49-F238E27FC236}">
                <a16:creationId xmlns:a16="http://schemas.microsoft.com/office/drawing/2014/main" id="{4D9D4240-D7F4-4B80-AA9A-843ABDF2A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 3, 1, 4, 8, 2, 10</a:t>
            </a:r>
          </a:p>
        </p:txBody>
      </p:sp>
      <p:sp>
        <p:nvSpPr>
          <p:cNvPr id="17440" name="TextBox 2">
            <a:extLst>
              <a:ext uri="{FF2B5EF4-FFF2-40B4-BE49-F238E27FC236}">
                <a16:creationId xmlns:a16="http://schemas.microsoft.com/office/drawing/2014/main" id="{5361F6F0-B1BB-486A-BEEE-28BB687DE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008" y="449714"/>
            <a:ext cx="8495628" cy="5623646"/>
          </a:xfrm>
          <a:prstGeom prst="rect">
            <a:avLst/>
          </a:prstGeom>
        </p:spPr>
        <p:txBody>
          <a:bodyPr vert="horz" wrap="square" lIns="0" tIns="32821" rIns="0" bIns="0" rtlCol="0">
            <a:spAutoFit/>
          </a:bodyPr>
          <a:lstStyle/>
          <a:p>
            <a:pPr marL="449138" marR="38004" indent="-414589" defTabSz="829178">
              <a:lnSpc>
                <a:spcPts val="2739"/>
              </a:lnSpc>
              <a:spcBef>
                <a:spcPts val="258"/>
              </a:spcBef>
            </a:pP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Theorem: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Every nonempty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DAG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has at least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one source 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node.</a:t>
            </a:r>
            <a:endParaRPr sz="2358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49138" marR="123801" indent="-414589" defTabSz="829178">
              <a:lnSpc>
                <a:spcPct val="97000"/>
              </a:lnSpc>
              <a:spcBef>
                <a:spcPts val="1202"/>
              </a:spcBef>
              <a:tabLst>
                <a:tab pos="3613258" algn="l"/>
              </a:tabLst>
            </a:pPr>
            <a:r>
              <a:rPr sz="2358" i="1" spc="-5" dirty="0">
                <a:solidFill>
                  <a:srgbClr val="191919"/>
                </a:solidFill>
                <a:latin typeface="DejaVu Serif"/>
                <a:cs typeface="DejaVu Serif"/>
              </a:rPr>
              <a:t>Proof: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Suppose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for the sake </a:t>
            </a:r>
            <a:r>
              <a:rPr sz="2358" spc="5" dirty="0">
                <a:solidFill>
                  <a:srgbClr val="191919"/>
                </a:solidFill>
                <a:latin typeface="DejaVu Serif"/>
                <a:cs typeface="DejaVu Serif"/>
              </a:rPr>
              <a:t>of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contradiction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that there  is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a nonempty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DAG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G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where each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node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has at </a:t>
            </a:r>
            <a:r>
              <a:rPr sz="2358" spc="-9" dirty="0">
                <a:solidFill>
                  <a:srgbClr val="191919"/>
                </a:solidFill>
                <a:latin typeface="DejaVu Serif"/>
                <a:cs typeface="DejaVu Serif"/>
              </a:rPr>
              <a:t>least 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one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incoming</a:t>
            </a:r>
            <a:r>
              <a:rPr sz="2358" spc="9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edge.	Start at any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node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040" baseline="-31481" dirty="0">
                <a:solidFill>
                  <a:srgbClr val="191919"/>
                </a:solidFill>
                <a:latin typeface="DejaVu Serif"/>
                <a:cs typeface="DejaVu Serif"/>
              </a:rPr>
              <a:t>1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∈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G</a:t>
            </a:r>
            <a:r>
              <a:rPr sz="2358" i="1" spc="-59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and</a:t>
            </a:r>
            <a:endParaRPr sz="2358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49138" marR="623611" defTabSz="829178">
              <a:lnSpc>
                <a:spcPts val="3291"/>
              </a:lnSpc>
              <a:spcBef>
                <a:spcPts val="181"/>
              </a:spcBef>
            </a:pP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repeatedly follow an edge entering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040" baseline="-31481" dirty="0">
                <a:solidFill>
                  <a:srgbClr val="191919"/>
                </a:solidFill>
                <a:latin typeface="DejaVu Serif"/>
                <a:cs typeface="DejaVu Serif"/>
              </a:rPr>
              <a:t>1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in reverse.  This gives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sequence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of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nodes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040" baseline="-31481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040" baseline="-31481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040" baseline="-31481" dirty="0">
                <a:solidFill>
                  <a:srgbClr val="191919"/>
                </a:solidFill>
                <a:latin typeface="DejaVu Serif"/>
                <a:cs typeface="DejaVu Serif"/>
              </a:rPr>
              <a:t>3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,</a:t>
            </a:r>
            <a:r>
              <a:rPr sz="2358" spc="41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…</a:t>
            </a:r>
            <a:endParaRPr sz="2358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26105" marR="87524" defTabSz="829178">
              <a:lnSpc>
                <a:spcPct val="106600"/>
              </a:lnSpc>
              <a:spcBef>
                <a:spcPts val="1356"/>
              </a:spcBef>
              <a:tabLst>
                <a:tab pos="7534003" algn="l"/>
              </a:tabLst>
            </a:pP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Since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there are only finitely many nodes in the </a:t>
            </a:r>
            <a:r>
              <a:rPr sz="2358" spc="-23" dirty="0">
                <a:solidFill>
                  <a:srgbClr val="191919"/>
                </a:solidFill>
                <a:latin typeface="DejaVu Serif"/>
                <a:cs typeface="DejaVu Serif"/>
              </a:rPr>
              <a:t>DAG, 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this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process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eventually must revisit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2358" spc="27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node</a:t>
            </a:r>
            <a:r>
              <a:rPr sz="2358" spc="77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040" i="1" baseline="-31481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.	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But  then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we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have that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040" i="1" baseline="-31481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040" i="1" baseline="-31481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2040" baseline="-31481" dirty="0">
                <a:solidFill>
                  <a:srgbClr val="191919"/>
                </a:solidFill>
                <a:latin typeface="DejaVu Serif"/>
                <a:cs typeface="DejaVu Serif"/>
              </a:rPr>
              <a:t>+1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, v</a:t>
            </a:r>
            <a:r>
              <a:rPr sz="2040" i="1" baseline="-31481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2040" baseline="-31481" dirty="0">
                <a:solidFill>
                  <a:srgbClr val="191919"/>
                </a:solidFill>
                <a:latin typeface="DejaVu Serif"/>
                <a:cs typeface="DejaVu Serif"/>
              </a:rPr>
              <a:t>+2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, …, </a:t>
            </a:r>
            <a:r>
              <a:rPr sz="2358" i="1" spc="9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040" i="1" spc="14" baseline="-31481" dirty="0">
                <a:solidFill>
                  <a:srgbClr val="191919"/>
                </a:solidFill>
                <a:latin typeface="DejaVu Serif"/>
                <a:cs typeface="DejaVu Serif"/>
              </a:rPr>
              <a:t>i </a:t>
            </a:r>
            <a:r>
              <a:rPr sz="2358" spc="-9" dirty="0">
                <a:solidFill>
                  <a:srgbClr val="191919"/>
                </a:solidFill>
                <a:latin typeface="DejaVu Serif"/>
                <a:cs typeface="DejaVu Serif"/>
              </a:rPr>
              <a:t>is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a cycle </a:t>
            </a:r>
            <a:r>
              <a:rPr sz="2358" spc="-9" dirty="0">
                <a:solidFill>
                  <a:srgbClr val="191919"/>
                </a:solidFill>
                <a:latin typeface="DejaVu Serif"/>
                <a:cs typeface="DejaVu Serif"/>
              </a:rPr>
              <a:t>in</a:t>
            </a:r>
            <a:r>
              <a:rPr sz="2358" spc="-113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G</a:t>
            </a:r>
            <a:endParaRPr sz="2358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26105" marR="27639" defTabSz="829178">
              <a:lnSpc>
                <a:spcPct val="97000"/>
              </a:lnSpc>
              <a:spcBef>
                <a:spcPts val="540"/>
              </a:spcBef>
              <a:tabLst>
                <a:tab pos="2013060" algn="l"/>
              </a:tabLst>
            </a:pP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traced in reverse </a:t>
            </a:r>
            <a:r>
              <a:rPr sz="2358" spc="-45" dirty="0">
                <a:solidFill>
                  <a:srgbClr val="191919"/>
                </a:solidFill>
                <a:latin typeface="DejaVu Serif"/>
                <a:cs typeface="DejaVu Serif"/>
              </a:rPr>
              <a:t>order,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contradicting the fact that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G 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is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58" spc="-23" dirty="0">
                <a:solidFill>
                  <a:srgbClr val="191919"/>
                </a:solidFill>
                <a:latin typeface="DejaVu Serif"/>
                <a:cs typeface="DejaVu Serif"/>
              </a:rPr>
              <a:t>DAG.	</a:t>
            </a:r>
            <a:r>
              <a:rPr sz="2358" spc="-100" dirty="0">
                <a:solidFill>
                  <a:srgbClr val="191919"/>
                </a:solidFill>
                <a:latin typeface="DejaVu Serif"/>
                <a:cs typeface="DejaVu Serif"/>
              </a:rPr>
              <a:t>We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have reached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contradiction, so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our 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assumption was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wrong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and every DAG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must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contain  at least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one node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with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no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incoming edges.</a:t>
            </a:r>
            <a:r>
              <a:rPr sz="2358" spc="-27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■</a:t>
            </a:r>
            <a:endParaRPr sz="235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09901263-F032-45B2-9A80-935B6770B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3ED2C258-AA35-4323-9477-233132F91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435" name="Oval 4">
            <a:extLst>
              <a:ext uri="{FF2B5EF4-FFF2-40B4-BE49-F238E27FC236}">
                <a16:creationId xmlns:a16="http://schemas.microsoft.com/office/drawing/2014/main" id="{518501B4-551C-41D5-963D-B698352A3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F36D341B-922F-4A47-9466-E003FF23F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437" name="Oval 6">
            <a:extLst>
              <a:ext uri="{FF2B5EF4-FFF2-40B4-BE49-F238E27FC236}">
                <a16:creationId xmlns:a16="http://schemas.microsoft.com/office/drawing/2014/main" id="{0C240C11-6930-4782-8FFB-0F21B6399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22C3D9F0-1B64-45A3-9EEE-F9F26213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BD5CFF56-B7F8-422D-A9AE-3B707F922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440" name="Oval 9">
            <a:extLst>
              <a:ext uri="{FF2B5EF4-FFF2-40B4-BE49-F238E27FC236}">
                <a16:creationId xmlns:a16="http://schemas.microsoft.com/office/drawing/2014/main" id="{F4E8F9DF-D0D0-47BA-98FC-9CCF7034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1" name="Oval 10">
            <a:extLst>
              <a:ext uri="{FF2B5EF4-FFF2-40B4-BE49-F238E27FC236}">
                <a16:creationId xmlns:a16="http://schemas.microsoft.com/office/drawing/2014/main" id="{98C1CC8F-C58B-48D5-BD27-0EB12A8F1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2" name="Oval 11">
            <a:extLst>
              <a:ext uri="{FF2B5EF4-FFF2-40B4-BE49-F238E27FC236}">
                <a16:creationId xmlns:a16="http://schemas.microsoft.com/office/drawing/2014/main" id="{3630EEBE-9CC3-43B7-A4A2-996B878C9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8ECD5576-A783-468D-AD87-BBE4840D2D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11B17CD6-68E4-40E9-8122-004460C6B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A7A8B582-0417-4F73-A343-C057CD0F1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83D39932-5B5A-46A4-A89C-2F39FC11AC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35B17A48-3A40-42AE-97E7-F9EDADC02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62D35418-3805-4B9F-B0A2-A0F0FEDE87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C2152362-A8A9-4354-BC1E-7342595784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7E410966-1628-47D6-A5C2-76EE73DCD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30FB6C46-C4E9-4193-9C64-FA15EEBA73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A4CEB9E7-411B-42D0-A6E5-5FD8017E6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21D6340D-7D8C-4A13-ACFF-3CAB83941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A7CA2249-AD91-44FF-BE39-D83A2B6A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5A36C8FB-3C37-43ED-8566-585229783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428F8DAE-D8EA-432D-94EC-810B8B2D7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222BAC15-55BF-49AE-BFA4-5AF96B583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DE6AABC9-EE3A-42F9-B73F-8C0782697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F637BF2E-3404-4ED1-88E5-DF1B9A8ED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6CB11EBC-84A7-4231-AC50-CE00035BF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9EB97693-44C3-4DDE-8A44-FCBED8EEC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E2F63ED2-0014-40C0-94A6-8EDFD5F7B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8463" name="Rectangle 1">
            <a:extLst>
              <a:ext uri="{FF2B5EF4-FFF2-40B4-BE49-F238E27FC236}">
                <a16:creationId xmlns:a16="http://schemas.microsoft.com/office/drawing/2014/main" id="{A7B6377C-F66F-4509-BE95-F358F8FDB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 3, 1, 4, 8, 2, 10</a:t>
            </a:r>
          </a:p>
        </p:txBody>
      </p:sp>
      <p:sp>
        <p:nvSpPr>
          <p:cNvPr id="18464" name="TextBox 2">
            <a:extLst>
              <a:ext uri="{FF2B5EF4-FFF2-40B4-BE49-F238E27FC236}">
                <a16:creationId xmlns:a16="http://schemas.microsoft.com/office/drawing/2014/main" id="{91DCF4DD-5EB1-477E-B721-5E06227D7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F70EA905-25AA-4D7B-88C4-AA0990A96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0CFD9F4F-CC9C-49D7-9541-73FFA021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459" name="Oval 4">
            <a:extLst>
              <a:ext uri="{FF2B5EF4-FFF2-40B4-BE49-F238E27FC236}">
                <a16:creationId xmlns:a16="http://schemas.microsoft.com/office/drawing/2014/main" id="{0F3F03B9-8EC9-4B0D-A334-F46014987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3D90E836-915D-41A6-B883-B0D5791E6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461" name="Oval 6">
            <a:extLst>
              <a:ext uri="{FF2B5EF4-FFF2-40B4-BE49-F238E27FC236}">
                <a16:creationId xmlns:a16="http://schemas.microsoft.com/office/drawing/2014/main" id="{EE87E9C8-2B1E-4BB1-A6CA-FF24B605C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62" name="Oval 7">
            <a:extLst>
              <a:ext uri="{FF2B5EF4-FFF2-40B4-BE49-F238E27FC236}">
                <a16:creationId xmlns:a16="http://schemas.microsoft.com/office/drawing/2014/main" id="{FDE5E48B-96B2-40E6-A432-66D9A8BBF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68A61D4F-5B73-4801-B202-C35C3D27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464" name="Oval 9">
            <a:extLst>
              <a:ext uri="{FF2B5EF4-FFF2-40B4-BE49-F238E27FC236}">
                <a16:creationId xmlns:a16="http://schemas.microsoft.com/office/drawing/2014/main" id="{9D487DD4-1B55-456F-A8C1-18702EB24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65" name="Oval 10">
            <a:extLst>
              <a:ext uri="{FF2B5EF4-FFF2-40B4-BE49-F238E27FC236}">
                <a16:creationId xmlns:a16="http://schemas.microsoft.com/office/drawing/2014/main" id="{597B6728-F985-4B4A-8022-6AFD0690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66" name="Oval 11">
            <a:extLst>
              <a:ext uri="{FF2B5EF4-FFF2-40B4-BE49-F238E27FC236}">
                <a16:creationId xmlns:a16="http://schemas.microsoft.com/office/drawing/2014/main" id="{43C53F19-19E6-4A58-A774-D22339C73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AF6FBB8C-9129-4E71-A5B1-43BC0422A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00A37E4B-8EB3-4D38-ABAA-D92CE321A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2759AD09-2084-4043-8CC8-FB145B22A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582434D3-D711-483D-95BD-F0D1B66F50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B5073004-9DCE-44DD-BB10-2E8843BB6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7C9240CD-889F-490B-A3D4-FCDF68A18C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EE17077D-9EA6-4100-95D4-C114B14C85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D81482A1-0B43-48F7-BFDC-F7CFFD10C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554CB48F-D8C6-444C-AD6C-42055E05B0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4CCF35B0-E4A3-4846-9580-211197BEB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71FB17D5-2F87-4325-992F-37FD17766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F33B5875-EDEB-4687-BEF5-D2BB8BAC3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E79D56E7-C13E-470C-9DFF-78692F4DE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918DABB8-9FF3-4385-998C-F61CA1378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2B255B53-6337-43EA-9CBC-D2823DCD7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203F18E4-788D-48D5-B957-F348CFD59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177CF071-D021-4E7C-B0C5-BC6C45E9E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E1077CB6-CB3A-4C69-8C87-6C1A0482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DEF1AE9E-F257-4E93-ABE6-1CB6799FF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C954C937-BCCE-48BC-A041-71C385ACF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9487" name="Rectangle 1">
            <a:extLst>
              <a:ext uri="{FF2B5EF4-FFF2-40B4-BE49-F238E27FC236}">
                <a16:creationId xmlns:a16="http://schemas.microsoft.com/office/drawing/2014/main" id="{A5AD3EC3-D78E-42EE-A350-0257FD4A9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6, 3, 1, 4, 8, 2, 10</a:t>
            </a:r>
          </a:p>
        </p:txBody>
      </p:sp>
      <p:sp>
        <p:nvSpPr>
          <p:cNvPr id="19488" name="TextBox 2">
            <a:extLst>
              <a:ext uri="{FF2B5EF4-FFF2-40B4-BE49-F238E27FC236}">
                <a16:creationId xmlns:a16="http://schemas.microsoft.com/office/drawing/2014/main" id="{E6E0EA58-5BA5-4B36-94CF-19C172ED5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val 2">
            <a:extLst>
              <a:ext uri="{FF2B5EF4-FFF2-40B4-BE49-F238E27FC236}">
                <a16:creationId xmlns:a16="http://schemas.microsoft.com/office/drawing/2014/main" id="{0CE6D0A1-E0AC-4FBB-907B-F76D17E26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9BB77832-ED87-4540-934E-C5421041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483" name="Oval 4">
            <a:extLst>
              <a:ext uri="{FF2B5EF4-FFF2-40B4-BE49-F238E27FC236}">
                <a16:creationId xmlns:a16="http://schemas.microsoft.com/office/drawing/2014/main" id="{405A8402-2EDC-4ED6-A4B5-508B5F061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6F94F811-7151-4C63-8300-C011327A0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485" name="Oval 6">
            <a:extLst>
              <a:ext uri="{FF2B5EF4-FFF2-40B4-BE49-F238E27FC236}">
                <a16:creationId xmlns:a16="http://schemas.microsoft.com/office/drawing/2014/main" id="{7A932EF9-663B-49BA-B166-995617D38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6" name="Oval 7">
            <a:extLst>
              <a:ext uri="{FF2B5EF4-FFF2-40B4-BE49-F238E27FC236}">
                <a16:creationId xmlns:a16="http://schemas.microsoft.com/office/drawing/2014/main" id="{755507AC-2228-424D-8FDA-C16C1B456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45190AE3-B1CA-4C41-9E0C-A238F16B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488" name="Oval 9">
            <a:extLst>
              <a:ext uri="{FF2B5EF4-FFF2-40B4-BE49-F238E27FC236}">
                <a16:creationId xmlns:a16="http://schemas.microsoft.com/office/drawing/2014/main" id="{FFCA8641-6F7B-4BDF-9021-AA6222CDB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9" name="Oval 10">
            <a:extLst>
              <a:ext uri="{FF2B5EF4-FFF2-40B4-BE49-F238E27FC236}">
                <a16:creationId xmlns:a16="http://schemas.microsoft.com/office/drawing/2014/main" id="{B8900B05-3F8D-4CD1-842A-1BCB673E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90" name="Oval 11">
            <a:extLst>
              <a:ext uri="{FF2B5EF4-FFF2-40B4-BE49-F238E27FC236}">
                <a16:creationId xmlns:a16="http://schemas.microsoft.com/office/drawing/2014/main" id="{6E72B7E6-352A-4138-90D6-A187D7CB8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9393F067-949D-4BCB-96DD-70E6D5459D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133B4B45-B310-471F-AA48-DFBD9C537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3F9D5B6A-FB79-44F4-A82D-EFDCE6DCE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C91EA66C-7086-4240-B9AD-FB56F95F59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21800C03-7DCE-4603-8F21-B15F37787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21B5699E-97A7-408E-8DE4-A329D7D554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2B713648-3F09-49D7-855A-FBA24C91BB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87DC3447-5D55-4C0D-82CD-FA5E8C97D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CC4CFA97-E2F8-4E1A-8680-5AEAE7B4DF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6889868A-F0D8-4BA8-A5D3-76EB709DF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4D9048BC-D471-4517-9A8B-EC8136AF5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812B6B86-D203-44B2-A0A4-5491F2F11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CC7E1596-D5B7-44FE-A9B2-8FF2A59A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A74EAFA1-166D-4E55-933D-1E9FE2D8D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A657FF9B-E6D8-447A-9628-24B11C713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83B39B78-DAA8-46CE-A6A6-B7BF8C7C4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E37DBB04-40AC-4668-92CC-1203749D3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F43C4D49-23CF-48BC-AC4A-EAD1D140C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3CF7C290-F0EF-4564-AC0F-766A7C4A0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9920CC3E-1C6E-40D1-8285-5CE3C2337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20511" name="Rectangle 1">
            <a:extLst>
              <a:ext uri="{FF2B5EF4-FFF2-40B4-BE49-F238E27FC236}">
                <a16:creationId xmlns:a16="http://schemas.microsoft.com/office/drawing/2014/main" id="{BC78C280-D1EC-4109-99D6-B9BF060C1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7, 6, 3, 1, 4, 8, 2, 10</a:t>
            </a:r>
          </a:p>
        </p:txBody>
      </p:sp>
      <p:sp>
        <p:nvSpPr>
          <p:cNvPr id="20512" name="TextBox 2">
            <a:extLst>
              <a:ext uri="{FF2B5EF4-FFF2-40B4-BE49-F238E27FC236}">
                <a16:creationId xmlns:a16="http://schemas.microsoft.com/office/drawing/2014/main" id="{F1D9C0A1-2596-45EF-A588-33234AC20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Oval 2">
            <a:extLst>
              <a:ext uri="{FF2B5EF4-FFF2-40B4-BE49-F238E27FC236}">
                <a16:creationId xmlns:a16="http://schemas.microsoft.com/office/drawing/2014/main" id="{F0FAB1CA-3E57-4A43-9093-E893B1F8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9B554CFA-436B-473D-BFA3-1D55C0B79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07" name="Oval 4">
            <a:extLst>
              <a:ext uri="{FF2B5EF4-FFF2-40B4-BE49-F238E27FC236}">
                <a16:creationId xmlns:a16="http://schemas.microsoft.com/office/drawing/2014/main" id="{4633A579-C59F-4523-B676-02EA3560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C7722AFB-AFBC-45DC-8B5E-22FF6171B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09" name="Oval 6">
            <a:extLst>
              <a:ext uri="{FF2B5EF4-FFF2-40B4-BE49-F238E27FC236}">
                <a16:creationId xmlns:a16="http://schemas.microsoft.com/office/drawing/2014/main" id="{ADE645F4-7A54-46BD-B17B-35E3EE103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510" name="Oval 7">
            <a:extLst>
              <a:ext uri="{FF2B5EF4-FFF2-40B4-BE49-F238E27FC236}">
                <a16:creationId xmlns:a16="http://schemas.microsoft.com/office/drawing/2014/main" id="{A089EB45-1D9D-424B-8A64-E9BD3B78D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E5DEDA63-220A-449F-8990-59A9F3C9A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2" name="Oval 9">
            <a:extLst>
              <a:ext uri="{FF2B5EF4-FFF2-40B4-BE49-F238E27FC236}">
                <a16:creationId xmlns:a16="http://schemas.microsoft.com/office/drawing/2014/main" id="{5108BABC-58C4-490C-919D-109DB03C6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513" name="Oval 10">
            <a:extLst>
              <a:ext uri="{FF2B5EF4-FFF2-40B4-BE49-F238E27FC236}">
                <a16:creationId xmlns:a16="http://schemas.microsoft.com/office/drawing/2014/main" id="{F983CFC1-788D-4AC6-9997-F57E954C5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514" name="Oval 11">
            <a:extLst>
              <a:ext uri="{FF2B5EF4-FFF2-40B4-BE49-F238E27FC236}">
                <a16:creationId xmlns:a16="http://schemas.microsoft.com/office/drawing/2014/main" id="{BF1D6273-D012-4D25-A57D-80D3AF0B6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0AC44CDF-9135-48A3-A959-424E886CD1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06C80E14-FB1D-4993-A657-A377517A9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A150381C-D68B-479E-8989-D7F679457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7FFE3A56-4C28-4399-B5B4-AFE6A566B3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65731E60-61EC-4059-B1C5-9D2B86CFA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481A0465-D017-4F82-A58D-ED5B3B0729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2054CB4D-42BA-4945-842E-E40219682B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6DD630BD-3A7B-4BAC-AB7C-4B75AFCD1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4913C1C1-7F58-423B-8D47-C1DBDCF52B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C3AB0CAD-E602-424E-B192-AE8459563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FD7CD94F-07AF-4194-89E8-50B37F7A5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9282FF3E-0918-4586-9428-F3F6474B5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792FC255-DC0D-486C-A2C9-6ADFD9DED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36F954ED-4DB6-4A11-99F0-4EC3FBB6A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8EA689EC-F9F3-443A-A56F-F8AFCD0DC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C0ABC59B-1E69-4DFE-AC89-29B42D9A3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6A56442C-FEFF-4FE3-B2CC-C8A8E657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F437ECF6-1658-40FD-B473-C04220455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5C807168-CC54-4734-8F23-A5DEAE69B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70F5EC4A-5C11-4E71-A0DF-9592E09F4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21535" name="Rectangle 1">
            <a:extLst>
              <a:ext uri="{FF2B5EF4-FFF2-40B4-BE49-F238E27FC236}">
                <a16:creationId xmlns:a16="http://schemas.microsoft.com/office/drawing/2014/main" id="{4EECAD0A-626A-4CA0-83BE-37B136D13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7, 6, 3, 1, 4, 8, 2, 10</a:t>
            </a:r>
          </a:p>
        </p:txBody>
      </p:sp>
      <p:sp>
        <p:nvSpPr>
          <p:cNvPr id="21536" name="TextBox 2">
            <a:extLst>
              <a:ext uri="{FF2B5EF4-FFF2-40B4-BE49-F238E27FC236}">
                <a16:creationId xmlns:a16="http://schemas.microsoft.com/office/drawing/2014/main" id="{482F2768-4729-4FAC-BCD2-1D87A3419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Oval 2">
            <a:extLst>
              <a:ext uri="{FF2B5EF4-FFF2-40B4-BE49-F238E27FC236}">
                <a16:creationId xmlns:a16="http://schemas.microsoft.com/office/drawing/2014/main" id="{6E86A11B-832A-4A41-8E40-A95B99335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F55F7C1A-745B-49E3-AE50-C75F52AB9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531" name="Oval 4">
            <a:extLst>
              <a:ext uri="{FF2B5EF4-FFF2-40B4-BE49-F238E27FC236}">
                <a16:creationId xmlns:a16="http://schemas.microsoft.com/office/drawing/2014/main" id="{4D13EC5F-871F-485E-A1D2-538931E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532" name="Oval 5">
            <a:extLst>
              <a:ext uri="{FF2B5EF4-FFF2-40B4-BE49-F238E27FC236}">
                <a16:creationId xmlns:a16="http://schemas.microsoft.com/office/drawing/2014/main" id="{06E28752-4FE3-46F3-960D-2D9988172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533" name="Oval 6">
            <a:extLst>
              <a:ext uri="{FF2B5EF4-FFF2-40B4-BE49-F238E27FC236}">
                <a16:creationId xmlns:a16="http://schemas.microsoft.com/office/drawing/2014/main" id="{0B22A62D-F04D-444C-8958-2605B9694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534" name="Oval 7">
            <a:extLst>
              <a:ext uri="{FF2B5EF4-FFF2-40B4-BE49-F238E27FC236}">
                <a16:creationId xmlns:a16="http://schemas.microsoft.com/office/drawing/2014/main" id="{A37BCBE3-D8A3-41C5-AA75-DD0906A3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4BEB8AF0-467B-462A-8F4E-C767B5E25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536" name="Oval 9">
            <a:extLst>
              <a:ext uri="{FF2B5EF4-FFF2-40B4-BE49-F238E27FC236}">
                <a16:creationId xmlns:a16="http://schemas.microsoft.com/office/drawing/2014/main" id="{3D4B7767-58D0-4115-BFE9-2EBD1693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537" name="Oval 10">
            <a:extLst>
              <a:ext uri="{FF2B5EF4-FFF2-40B4-BE49-F238E27FC236}">
                <a16:creationId xmlns:a16="http://schemas.microsoft.com/office/drawing/2014/main" id="{1A46DE7A-2EEA-47B1-B83B-474C35DEA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538" name="Oval 11">
            <a:extLst>
              <a:ext uri="{FF2B5EF4-FFF2-40B4-BE49-F238E27FC236}">
                <a16:creationId xmlns:a16="http://schemas.microsoft.com/office/drawing/2014/main" id="{687C1121-264D-4965-B500-AA9F80DC6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E1CBE154-9EE5-403B-A355-A7EAE43A62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D513CA2E-5531-4D07-ADF3-3366D8604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5FBAC32A-8FD7-4853-952E-365BA82B9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83CBD9AF-F949-4BF4-ADDE-B13DD99189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0062BD28-ED72-4F98-8FFE-5789620F9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DCDBAE96-C192-4B2A-A715-EBFB10802F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1650A190-AA4B-4BAF-ADB3-640F126B28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0ECB189D-6AFC-4907-B648-85B089FA4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7D4F596F-BC11-4F83-BDF2-4EA0C54F93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52A396C6-CF6A-4274-8E11-B103E82A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F2B8CCB8-1170-4994-8812-6C9D218DD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95F57AB9-54B0-41B2-97B2-9A941054B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DB29CF31-7D69-4FF2-BE2F-ACDA6E2B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DE7E773E-41AF-455D-B0FB-3F1B68ECB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56D3E8B2-C4D4-48B0-B881-0E3ACDA5B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99C3B4CE-F32B-4787-B7CD-4103DAB3F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1362748E-AF99-4DE4-9131-E25152A6E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E6E6A333-B65E-4348-AEB0-CD16C1E54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D5D482E5-6514-403B-8A0E-220DFA4D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7FA8D51A-6A4D-49BC-A66A-2E418357B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22559" name="Rectangle 1">
            <a:extLst>
              <a:ext uri="{FF2B5EF4-FFF2-40B4-BE49-F238E27FC236}">
                <a16:creationId xmlns:a16="http://schemas.microsoft.com/office/drawing/2014/main" id="{BC880DF0-8DD1-44EE-9E06-DB1BAB881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9, 7, 6, 3, 1, 4, 8, 2, 10</a:t>
            </a:r>
          </a:p>
        </p:txBody>
      </p:sp>
      <p:sp>
        <p:nvSpPr>
          <p:cNvPr id="22560" name="TextBox 2">
            <a:extLst>
              <a:ext uri="{FF2B5EF4-FFF2-40B4-BE49-F238E27FC236}">
                <a16:creationId xmlns:a16="http://schemas.microsoft.com/office/drawing/2014/main" id="{6DABF4E4-C064-4200-A711-79F8E5CFB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val 2">
            <a:extLst>
              <a:ext uri="{FF2B5EF4-FFF2-40B4-BE49-F238E27FC236}">
                <a16:creationId xmlns:a16="http://schemas.microsoft.com/office/drawing/2014/main" id="{F95E6EA5-C97E-4960-8EB5-869B8F695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5400A618-27FB-40A7-AF57-B9EBF0484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55" name="Oval 4">
            <a:extLst>
              <a:ext uri="{FF2B5EF4-FFF2-40B4-BE49-F238E27FC236}">
                <a16:creationId xmlns:a16="http://schemas.microsoft.com/office/drawing/2014/main" id="{19481345-4B50-4438-93BC-65E9C0106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556" name="Oval 5">
            <a:extLst>
              <a:ext uri="{FF2B5EF4-FFF2-40B4-BE49-F238E27FC236}">
                <a16:creationId xmlns:a16="http://schemas.microsoft.com/office/drawing/2014/main" id="{8C29F242-C690-4B9E-8013-77066BEAE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557" name="Oval 6">
            <a:extLst>
              <a:ext uri="{FF2B5EF4-FFF2-40B4-BE49-F238E27FC236}">
                <a16:creationId xmlns:a16="http://schemas.microsoft.com/office/drawing/2014/main" id="{A9275BB6-F7E6-454C-AD7A-D0E5AE95A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558" name="Oval 7">
            <a:extLst>
              <a:ext uri="{FF2B5EF4-FFF2-40B4-BE49-F238E27FC236}">
                <a16:creationId xmlns:a16="http://schemas.microsoft.com/office/drawing/2014/main" id="{D414E6B2-9C4D-44A8-A4C5-4E9F23E3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8E92BF73-38BA-429C-996B-FE575A66E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0" name="Oval 9">
            <a:extLst>
              <a:ext uri="{FF2B5EF4-FFF2-40B4-BE49-F238E27FC236}">
                <a16:creationId xmlns:a16="http://schemas.microsoft.com/office/drawing/2014/main" id="{BDA1E121-BB1E-49CF-AA73-6BEFAD9AC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561" name="Oval 10">
            <a:extLst>
              <a:ext uri="{FF2B5EF4-FFF2-40B4-BE49-F238E27FC236}">
                <a16:creationId xmlns:a16="http://schemas.microsoft.com/office/drawing/2014/main" id="{DAC7F85B-8674-4E04-A982-E471CE1D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562" name="Oval 11">
            <a:extLst>
              <a:ext uri="{FF2B5EF4-FFF2-40B4-BE49-F238E27FC236}">
                <a16:creationId xmlns:a16="http://schemas.microsoft.com/office/drawing/2014/main" id="{F8C81063-B81B-4398-81AB-9EFCC06CD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68FEE656-E5F8-4FCD-A5B3-E716F3B737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7C7A3DB6-89AB-4A41-8930-3F4AA206D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81065F09-230F-4BF7-B807-AB9FD2DB0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77A50198-D60D-4DC2-94A1-79AD547E94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BC79B5D1-CDC1-40D3-B74C-C11AF376E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EE6A2013-758A-44B0-99D7-DCBF30FD48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F6C14E08-EAF1-4274-AC82-A6A59A0E40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477E1406-78C4-462C-8EC5-5C9CD4077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C3AEC736-AF03-4A7A-AC6A-5115778862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9562F1C7-38B0-4723-B1EC-064E56E63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386A0608-1FF2-41B2-B2CE-A18F412F9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E757016A-5612-453C-B426-2511340ED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06957E91-6E94-414A-93CA-419063F2F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50725F68-DAE4-4C7D-940E-420407161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B41FDB2D-F87D-4F45-BF8D-F642078E6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5F5232BD-8284-4DC8-A55A-93A572028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FE620971-04B4-40CF-AAA7-AFA256810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92BA5F6F-6891-4E49-ACB0-B2F9889C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A5C54341-6741-42AA-B8C3-02C74EC9D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C42CDF57-39DB-4250-94D1-691B9A04F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23583" name="Rectangle 1">
            <a:extLst>
              <a:ext uri="{FF2B5EF4-FFF2-40B4-BE49-F238E27FC236}">
                <a16:creationId xmlns:a16="http://schemas.microsoft.com/office/drawing/2014/main" id="{7B2363B0-479B-4453-950F-647F7D152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9, 7, 6, 3, 1, 4, 8, 2, 10</a:t>
            </a:r>
          </a:p>
        </p:txBody>
      </p:sp>
      <p:sp>
        <p:nvSpPr>
          <p:cNvPr id="23584" name="TextBox 2">
            <a:extLst>
              <a:ext uri="{FF2B5EF4-FFF2-40B4-BE49-F238E27FC236}">
                <a16:creationId xmlns:a16="http://schemas.microsoft.com/office/drawing/2014/main" id="{F731F264-DC53-4908-8706-4693FBC37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Oval 2">
            <a:extLst>
              <a:ext uri="{FF2B5EF4-FFF2-40B4-BE49-F238E27FC236}">
                <a16:creationId xmlns:a16="http://schemas.microsoft.com/office/drawing/2014/main" id="{1B06B5BD-2085-4DAD-B22A-3C922E2CF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578" name="Oval 3">
            <a:extLst>
              <a:ext uri="{FF2B5EF4-FFF2-40B4-BE49-F238E27FC236}">
                <a16:creationId xmlns:a16="http://schemas.microsoft.com/office/drawing/2014/main" id="{9D4D0ED1-E79A-41CE-A051-06C461185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579" name="Oval 4">
            <a:extLst>
              <a:ext uri="{FF2B5EF4-FFF2-40B4-BE49-F238E27FC236}">
                <a16:creationId xmlns:a16="http://schemas.microsoft.com/office/drawing/2014/main" id="{C084B50F-95BD-432D-B1DB-C6263C2A3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580" name="Oval 5">
            <a:extLst>
              <a:ext uri="{FF2B5EF4-FFF2-40B4-BE49-F238E27FC236}">
                <a16:creationId xmlns:a16="http://schemas.microsoft.com/office/drawing/2014/main" id="{EB8422AA-D444-48ED-905E-D2C3DD603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581" name="Oval 6">
            <a:extLst>
              <a:ext uri="{FF2B5EF4-FFF2-40B4-BE49-F238E27FC236}">
                <a16:creationId xmlns:a16="http://schemas.microsoft.com/office/drawing/2014/main" id="{DD40ED39-9ABE-4579-AE98-63B35AAF6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582" name="Oval 7">
            <a:extLst>
              <a:ext uri="{FF2B5EF4-FFF2-40B4-BE49-F238E27FC236}">
                <a16:creationId xmlns:a16="http://schemas.microsoft.com/office/drawing/2014/main" id="{FCC4C21D-F70C-4398-931E-F00DE83A7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DBCB6BF7-B74A-47E5-83A3-B95B744A8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4584" name="Oval 9">
            <a:extLst>
              <a:ext uri="{FF2B5EF4-FFF2-40B4-BE49-F238E27FC236}">
                <a16:creationId xmlns:a16="http://schemas.microsoft.com/office/drawing/2014/main" id="{FEEF1C9D-280E-4DDF-A4B9-D635E624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585" name="Oval 10">
            <a:extLst>
              <a:ext uri="{FF2B5EF4-FFF2-40B4-BE49-F238E27FC236}">
                <a16:creationId xmlns:a16="http://schemas.microsoft.com/office/drawing/2014/main" id="{3ACC1D58-D165-47E0-A362-27ABA7080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586" name="Oval 11">
            <a:extLst>
              <a:ext uri="{FF2B5EF4-FFF2-40B4-BE49-F238E27FC236}">
                <a16:creationId xmlns:a16="http://schemas.microsoft.com/office/drawing/2014/main" id="{10E262A2-926E-400B-8A18-D9A3E3B39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9E181860-B516-45C1-B9E9-57108E128D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B1AAE217-93A3-4C27-9F33-E47412DBD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4A23447B-E3D7-4A90-BAE6-E71FB94CB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6632ABCD-F5AC-4BF2-A366-58105C8295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1382ECBB-49F4-4B78-AA33-3B74A8976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37E803EE-8E2A-46BC-8DDC-4C307BAFD6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3DB5A659-0E8A-4ACE-8B55-E8958C2036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473F877D-B421-46D7-8136-F87C8FE5B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490D8CF0-E5D8-4D04-A67D-198B8EC67C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A750D3E2-0DA9-4FF2-BDB3-6DACF8F90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332144F6-FD08-490A-B868-6258B8512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C9D2BD5F-E256-4906-A071-E8B1C9D10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D83FDF08-249D-4648-8B3B-D627B8788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C5302E19-C7AB-472B-AB5D-04B876DD3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91B1EE49-10EF-4272-AF11-B31F0F26D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541435FA-65E3-4C2F-80A6-A257F07E9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EB534DA5-1020-4066-8CA5-774AA1AD0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1435CFB4-4C4F-46F4-9828-CFBC911EA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D442D799-E033-4996-846C-FE29BA06F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1EE4A1F4-B413-4E98-B82F-3C8392FBE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24607" name="Rectangle 1">
            <a:extLst>
              <a:ext uri="{FF2B5EF4-FFF2-40B4-BE49-F238E27FC236}">
                <a16:creationId xmlns:a16="http://schemas.microsoft.com/office/drawing/2014/main" id="{E9DC603E-F7AB-402D-9353-428CB951A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5, 9, 7, 6, 3, 1, 4, 8, 2, 10</a:t>
            </a:r>
          </a:p>
        </p:txBody>
      </p:sp>
      <p:sp>
        <p:nvSpPr>
          <p:cNvPr id="24608" name="TextBox 2">
            <a:extLst>
              <a:ext uri="{FF2B5EF4-FFF2-40B4-BE49-F238E27FC236}">
                <a16:creationId xmlns:a16="http://schemas.microsoft.com/office/drawing/2014/main" id="{374E5CC1-2033-40DF-AE9B-5D8C5B9A8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val 2">
            <a:extLst>
              <a:ext uri="{FF2B5EF4-FFF2-40B4-BE49-F238E27FC236}">
                <a16:creationId xmlns:a16="http://schemas.microsoft.com/office/drawing/2014/main" id="{B3C42C78-DD53-4F8E-A4FF-C2F73831B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02" name="Oval 3">
            <a:extLst>
              <a:ext uri="{FF2B5EF4-FFF2-40B4-BE49-F238E27FC236}">
                <a16:creationId xmlns:a16="http://schemas.microsoft.com/office/drawing/2014/main" id="{1A0AEA26-12A0-400C-9E1A-7AE713BBF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03" name="Oval 4">
            <a:extLst>
              <a:ext uri="{FF2B5EF4-FFF2-40B4-BE49-F238E27FC236}">
                <a16:creationId xmlns:a16="http://schemas.microsoft.com/office/drawing/2014/main" id="{E556F3A5-D17A-4711-AA6D-3083898F1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04" name="Oval 5">
            <a:extLst>
              <a:ext uri="{FF2B5EF4-FFF2-40B4-BE49-F238E27FC236}">
                <a16:creationId xmlns:a16="http://schemas.microsoft.com/office/drawing/2014/main" id="{267E53A1-6967-4AB6-8245-8A7D8907E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05" name="Oval 6">
            <a:extLst>
              <a:ext uri="{FF2B5EF4-FFF2-40B4-BE49-F238E27FC236}">
                <a16:creationId xmlns:a16="http://schemas.microsoft.com/office/drawing/2014/main" id="{6015889C-2197-4C97-BBB6-F0578645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06" name="Oval 7">
            <a:extLst>
              <a:ext uri="{FF2B5EF4-FFF2-40B4-BE49-F238E27FC236}">
                <a16:creationId xmlns:a16="http://schemas.microsoft.com/office/drawing/2014/main" id="{2E72A07C-6A1D-4F02-82CD-C7BC6A72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B7A01541-650D-4D98-BCB5-ADD2EE6A1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08" name="Oval 9">
            <a:extLst>
              <a:ext uri="{FF2B5EF4-FFF2-40B4-BE49-F238E27FC236}">
                <a16:creationId xmlns:a16="http://schemas.microsoft.com/office/drawing/2014/main" id="{6F8DDD2D-DE7F-49B9-82D6-D4BF4718D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09" name="Oval 10">
            <a:extLst>
              <a:ext uri="{FF2B5EF4-FFF2-40B4-BE49-F238E27FC236}">
                <a16:creationId xmlns:a16="http://schemas.microsoft.com/office/drawing/2014/main" id="{2851C3E2-1C0A-494B-B308-07AF0248A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10" name="Oval 11">
            <a:extLst>
              <a:ext uri="{FF2B5EF4-FFF2-40B4-BE49-F238E27FC236}">
                <a16:creationId xmlns:a16="http://schemas.microsoft.com/office/drawing/2014/main" id="{AE5DC3BF-4A31-4918-952C-9FE24B64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BFB0397D-F644-4F03-80FE-4185A95A2B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705192F8-59FF-4C06-A745-435A1229A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3339C533-A571-4723-9405-FBFD9FF01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A5F208DC-6EFE-4D4E-A1B9-0559BE5A51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DE7BC701-5E86-4D86-BA61-B05488D29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16C0ADA4-919B-4852-8519-4C5BC9D22A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B306664F-FBEF-4C31-84AC-D1A3364D8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99F32A65-3D03-47F4-86E4-9CD12C081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C8C43482-F263-44DD-BE36-5233D491A0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ECA642AB-9426-464A-AEF9-B4245AAB2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0116ABD8-E167-46DA-9B94-1B24EB782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DF7FC4F8-E696-4F99-B75D-EE58BEF38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4642006A-FA8F-4078-BBF9-745F96858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16EFB28B-F954-49A6-AEF7-6AE54AEC2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C8125339-E04A-4FC0-A062-D18F962C6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DDB85FED-3C15-45C4-BF99-DB705320F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86F7DF25-E5F5-41B5-99A8-6290AAA1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7137B754-961F-4FAF-A194-58621EAC6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167E42E4-4F78-4E9B-AEF4-A810239A5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C138A580-3804-473C-B105-2652B93BA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Topological Sort: Summary</a:t>
            </a:r>
          </a:p>
        </p:txBody>
      </p:sp>
      <p:sp>
        <p:nvSpPr>
          <p:cNvPr id="25631" name="Rectangle 1">
            <a:extLst>
              <a:ext uri="{FF2B5EF4-FFF2-40B4-BE49-F238E27FC236}">
                <a16:creationId xmlns:a16="http://schemas.microsoft.com/office/drawing/2014/main" id="{A43C38B9-C2CC-4FF2-8E36-AB7066B77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5, 9, 7, 6, 3, 1, 4, 8, 2, 10</a:t>
            </a:r>
          </a:p>
        </p:txBody>
      </p:sp>
      <p:sp>
        <p:nvSpPr>
          <p:cNvPr id="25632" name="TextBox 2">
            <a:extLst>
              <a:ext uri="{FF2B5EF4-FFF2-40B4-BE49-F238E27FC236}">
                <a16:creationId xmlns:a16="http://schemas.microsoft.com/office/drawing/2014/main" id="{569F51E5-11E6-4F2F-869E-959BAD22C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D3697D5-61CF-48BD-A434-94CEBC8CD54B}"/>
              </a:ext>
            </a:extLst>
          </p:cNvPr>
          <p:cNvSpPr/>
          <p:nvPr/>
        </p:nvSpPr>
        <p:spPr bwMode="auto">
          <a:xfrm>
            <a:off x="5715000" y="2971800"/>
            <a:ext cx="3124200" cy="533400"/>
          </a:xfrm>
          <a:prstGeom prst="wedgeRoundRectCallout">
            <a:avLst>
              <a:gd name="adj1" fmla="val -32837"/>
              <a:gd name="adj2" fmla="val -21930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The final order or jobs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2DCC30-CDBE-476C-839B-E4FA2FFA28E9}"/>
              </a:ext>
            </a:extLst>
          </p:cNvPr>
          <p:cNvSpPr/>
          <p:nvPr/>
        </p:nvSpPr>
        <p:spPr bwMode="auto">
          <a:xfrm>
            <a:off x="6019800" y="3886200"/>
            <a:ext cx="2743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Time complexity = DFS complexity O(V + E)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64118F-5F28-40DC-9849-F7A41DA93D51}"/>
              </a:ext>
            </a:extLst>
          </p:cNvPr>
          <p:cNvSpPr/>
          <p:nvPr/>
        </p:nvSpPr>
        <p:spPr bwMode="auto">
          <a:xfrm>
            <a:off x="6019800" y="5105400"/>
            <a:ext cx="2895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There can be many orders that meet the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104" y="232768"/>
            <a:ext cx="8029792" cy="75029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algn="ctr">
              <a:spcBef>
                <a:spcPts val="91"/>
              </a:spcBef>
            </a:pPr>
            <a:r>
              <a:rPr sz="4800" b="1" spc="-5" dirty="0"/>
              <a:t>Ordering</a:t>
            </a:r>
            <a:r>
              <a:rPr sz="4800" b="1" spc="-45" dirty="0"/>
              <a:t> </a:t>
            </a:r>
            <a:r>
              <a:rPr sz="4800" b="1" spc="-9" dirty="0"/>
              <a:t>Prerequisites</a:t>
            </a:r>
            <a:endParaRPr sz="48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557104" y="1314582"/>
            <a:ext cx="8029792" cy="4881459"/>
          </a:xfrm>
          <a:prstGeom prst="rect">
            <a:avLst/>
          </a:prstGeom>
        </p:spPr>
        <p:txBody>
          <a:bodyPr vert="horz" wrap="square" lIns="0" tIns="24760" rIns="0" bIns="0" rtlCol="0">
            <a:spAutoFit/>
          </a:bodyPr>
          <a:lstStyle/>
          <a:p>
            <a:pPr marL="468716" marR="112285" indent="-457200" algn="just" defTabSz="829178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When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ordering prerequisites, 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we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want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to 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order the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tasks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such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that 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no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task is 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placed before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tasks it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depends</a:t>
            </a:r>
            <a:r>
              <a:rPr sz="2856" spc="-41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on.</a:t>
            </a:r>
            <a:endParaRPr sz="2856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68716" indent="-457200" algn="just" defTabSz="829178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In graph-theoretic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terms: given 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2856" spc="-18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856" spc="14" dirty="0">
                <a:solidFill>
                  <a:srgbClr val="191919"/>
                </a:solidFill>
                <a:latin typeface="DejaVu Serif"/>
                <a:cs typeface="DejaVu Serif"/>
              </a:rPr>
              <a:t>DAG</a:t>
            </a:r>
            <a:r>
              <a:rPr lang="en-US" sz="2856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856" i="1" spc="14" dirty="0">
                <a:solidFill>
                  <a:srgbClr val="191919"/>
                </a:solidFill>
                <a:latin typeface="DejaVu Serif"/>
                <a:cs typeface="DejaVu Serif"/>
              </a:rPr>
              <a:t>G </a:t>
            </a:r>
            <a:r>
              <a:rPr sz="2856" spc="14" dirty="0">
                <a:solidFill>
                  <a:srgbClr val="191919"/>
                </a:solidFill>
                <a:latin typeface="DejaVu Serif"/>
                <a:cs typeface="DejaVu Serif"/>
              </a:rPr>
              <a:t>= 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(</a:t>
            </a:r>
            <a:r>
              <a:rPr sz="2856" i="1" spc="9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2856" i="1" spc="5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), 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we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want to order the nodes</a:t>
            </a:r>
            <a:r>
              <a:rPr sz="2856" spc="-118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so 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that if 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(</a:t>
            </a:r>
            <a:r>
              <a:rPr sz="2856" i="1" spc="9" dirty="0">
                <a:solidFill>
                  <a:srgbClr val="191919"/>
                </a:solidFill>
                <a:latin typeface="DejaVu Serif"/>
                <a:cs typeface="DejaVu Serif"/>
              </a:rPr>
              <a:t>u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2856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) 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∈ </a:t>
            </a:r>
            <a:r>
              <a:rPr sz="2856" i="1" spc="5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, then </a:t>
            </a:r>
            <a:r>
              <a:rPr sz="2856" i="1" spc="9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appears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after</a:t>
            </a:r>
            <a:r>
              <a:rPr sz="2856" spc="-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856" i="1" spc="5" dirty="0">
                <a:solidFill>
                  <a:srgbClr val="191919"/>
                </a:solidFill>
                <a:latin typeface="DejaVu Serif"/>
                <a:cs typeface="DejaVu Serif"/>
              </a:rPr>
              <a:t>u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856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68716" marR="139924" indent="-457200" algn="just" defTabSz="829178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132830" algn="l"/>
              </a:tabLst>
            </a:pP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Such an </a:t>
            </a:r>
            <a:r>
              <a:rPr lang="en-US" sz="2856" spc="5" dirty="0">
                <a:solidFill>
                  <a:srgbClr val="191919"/>
                </a:solidFill>
                <a:latin typeface="DejaVu Serif"/>
                <a:cs typeface="DejaVu Serif"/>
              </a:rPr>
              <a:t>or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dering is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called 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856" b="1" spc="5" dirty="0">
                <a:solidFill>
                  <a:srgbClr val="0000FF"/>
                </a:solidFill>
                <a:latin typeface="DejaVu Serif"/>
                <a:cs typeface="DejaVu Serif"/>
              </a:rPr>
              <a:t>topological  ordering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.	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An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algorithm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for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finding 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a 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topological </a:t>
            </a:r>
            <a:r>
              <a:rPr lang="en-US" sz="2856" dirty="0">
                <a:solidFill>
                  <a:srgbClr val="191919"/>
                </a:solidFill>
                <a:latin typeface="DejaVu Serif"/>
                <a:cs typeface="DejaVu Serif"/>
              </a:rPr>
              <a:t>or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dering </a:t>
            </a:r>
            <a:r>
              <a:rPr sz="2856" spc="-5" dirty="0">
                <a:solidFill>
                  <a:srgbClr val="191919"/>
                </a:solidFill>
                <a:latin typeface="DejaVu Serif"/>
                <a:cs typeface="DejaVu Serif"/>
              </a:rPr>
              <a:t>is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called 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a  </a:t>
            </a:r>
            <a:r>
              <a:rPr sz="2856" b="1" spc="5" dirty="0">
                <a:solidFill>
                  <a:srgbClr val="0000FF"/>
                </a:solidFill>
                <a:latin typeface="DejaVu Serif"/>
                <a:cs typeface="DejaVu Serif"/>
              </a:rPr>
              <a:t>topological</a:t>
            </a:r>
            <a:r>
              <a:rPr sz="2856" b="1" spc="-5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2856" b="1" spc="9" dirty="0">
                <a:solidFill>
                  <a:srgbClr val="0000FF"/>
                </a:solidFill>
                <a:latin typeface="DejaVu Serif"/>
                <a:cs typeface="DejaVu Serif"/>
              </a:rPr>
              <a:t>sort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85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3380" y="1213796"/>
            <a:ext cx="8456414" cy="4150356"/>
          </a:xfrm>
          <a:prstGeom prst="rect">
            <a:avLst/>
          </a:prstGeom>
          <a:ln w="36659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0" tIns="66219" rIns="0" bIns="0" rtlCol="0">
            <a:spAutoFit/>
          </a:bodyPr>
          <a:lstStyle/>
          <a:p>
            <a:pPr marR="2023424" indent="-647219" defTabSz="82917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1390600" algn="l"/>
                <a:tab pos="1714210" algn="l"/>
                <a:tab pos="3491760" algn="l"/>
              </a:tabLst>
            </a:pPr>
            <a:r>
              <a:rPr lang="en-US"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rocedure</a:t>
            </a:r>
            <a:r>
              <a:rPr lang="en-US"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39" b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topologicalSort</a:t>
            </a:r>
            <a:r>
              <a:rPr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(DAG</a:t>
            </a:r>
            <a:r>
              <a:rPr lang="en-US"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G):  </a:t>
            </a:r>
            <a:endParaRPr lang="en-US" sz="2539" b="1" dirty="0">
              <a:solidFill>
                <a:srgbClr val="19191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2023424" indent="-647219" defTabSz="82917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1390600" algn="l"/>
                <a:tab pos="1714210" algn="l"/>
                <a:tab pos="3491760" algn="l"/>
              </a:tabLst>
            </a:pPr>
            <a:r>
              <a:rPr lang="en-US"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</a:t>
            </a:r>
            <a:r>
              <a:rPr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en-US"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be an	empty list.  </a:t>
            </a:r>
            <a:endParaRPr lang="en-US" sz="2539" b="1" dirty="0">
              <a:solidFill>
                <a:srgbClr val="19191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2023424" indent="-647219" defTabSz="82917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1390600" algn="l"/>
                <a:tab pos="1714210" algn="l"/>
                <a:tab pos="3491760" algn="l"/>
              </a:tabLst>
            </a:pPr>
            <a:r>
              <a:rPr lang="en-US"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</a:t>
            </a:r>
            <a:r>
              <a:rPr lang="en-US"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empty:</a:t>
            </a:r>
            <a:endParaRPr sz="2539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246450" defTabSz="82917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037820" algn="l"/>
                <a:tab pos="3168151" algn="l"/>
                <a:tab pos="4784472" algn="l"/>
              </a:tabLst>
            </a:pPr>
            <a:r>
              <a:rPr lang="en-US"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be a</a:t>
            </a:r>
            <a:r>
              <a:rPr lang="en-US"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in G</a:t>
            </a:r>
            <a:r>
              <a:rPr lang="en-US"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indegree 0 </a:t>
            </a:r>
            <a:r>
              <a:rPr lang="en-US"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v to result</a:t>
            </a:r>
            <a:r>
              <a:rPr lang="en-US" sz="2539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v from G</a:t>
            </a:r>
            <a:endParaRPr sz="2539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82917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1875439" algn="l"/>
              </a:tabLst>
            </a:pPr>
            <a:r>
              <a:rPr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	</a:t>
            </a:r>
            <a:r>
              <a:rPr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sz="2539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266" y="213914"/>
            <a:ext cx="7258639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algn="ctr">
              <a:spcBef>
                <a:spcPts val="91"/>
              </a:spcBef>
            </a:pPr>
            <a:r>
              <a:rPr sz="3990" b="1" spc="-5" dirty="0"/>
              <a:t>Correctness Proof</a:t>
            </a:r>
            <a:r>
              <a:rPr sz="3990" b="1" spc="-73" dirty="0"/>
              <a:t> </a:t>
            </a:r>
            <a:r>
              <a:rPr sz="3990" b="1" spc="-5" dirty="0"/>
              <a:t>Sketch</a:t>
            </a:r>
            <a:endParaRPr sz="3990" b="1" dirty="0"/>
          </a:p>
        </p:txBody>
      </p:sp>
      <p:sp>
        <p:nvSpPr>
          <p:cNvPr id="5" name="object 5"/>
          <p:cNvSpPr txBox="1"/>
          <p:nvPr/>
        </p:nvSpPr>
        <p:spPr>
          <a:xfrm>
            <a:off x="579291" y="1070637"/>
            <a:ext cx="7834587" cy="5486379"/>
          </a:xfrm>
          <a:prstGeom prst="rect">
            <a:avLst/>
          </a:prstGeom>
        </p:spPr>
        <p:txBody>
          <a:bodyPr vert="horz" wrap="square" lIns="0" tIns="34549" rIns="0" bIns="0" rtlCol="0">
            <a:spAutoFit/>
          </a:bodyPr>
          <a:lstStyle/>
          <a:p>
            <a:pPr marL="468716" marR="4607" indent="-457200" defTabSz="829178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675" spc="-14" dirty="0">
                <a:solidFill>
                  <a:srgbClr val="191919"/>
                </a:solidFill>
                <a:latin typeface="DejaVu Serif"/>
                <a:cs typeface="DejaVu Serif"/>
              </a:rPr>
              <a:t>Whenever </a:t>
            </a:r>
            <a:r>
              <a:rPr sz="2675" spc="-9" dirty="0">
                <a:solidFill>
                  <a:srgbClr val="191919"/>
                </a:solidFill>
                <a:latin typeface="DejaVu Serif"/>
                <a:cs typeface="DejaVu Serif"/>
              </a:rPr>
              <a:t>a node </a:t>
            </a:r>
            <a:r>
              <a:rPr sz="2675" i="1" spc="-9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2675" spc="-9" dirty="0">
                <a:solidFill>
                  <a:srgbClr val="191919"/>
                </a:solidFill>
                <a:latin typeface="DejaVu Serif"/>
                <a:cs typeface="DejaVu Serif"/>
              </a:rPr>
              <a:t>is </a:t>
            </a:r>
            <a:r>
              <a:rPr sz="2675" spc="-14" dirty="0">
                <a:solidFill>
                  <a:srgbClr val="191919"/>
                </a:solidFill>
                <a:latin typeface="DejaVu Serif"/>
                <a:cs typeface="DejaVu Serif"/>
              </a:rPr>
              <a:t>added to the </a:t>
            </a:r>
            <a:r>
              <a:rPr sz="2675" b="1" spc="103" dirty="0">
                <a:solidFill>
                  <a:srgbClr val="191919"/>
                </a:solidFill>
                <a:latin typeface="Arial"/>
                <a:cs typeface="Arial"/>
              </a:rPr>
              <a:t>result</a:t>
            </a:r>
            <a:r>
              <a:rPr sz="2675" spc="103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2675" spc="-14" dirty="0">
                <a:solidFill>
                  <a:srgbClr val="191919"/>
                </a:solidFill>
                <a:latin typeface="DejaVu Serif"/>
                <a:cs typeface="DejaVu Serif"/>
              </a:rPr>
              <a:t>it  </a:t>
            </a:r>
            <a:r>
              <a:rPr sz="2675" spc="-9" dirty="0">
                <a:solidFill>
                  <a:srgbClr val="191919"/>
                </a:solidFill>
                <a:latin typeface="DejaVu Serif"/>
                <a:cs typeface="DejaVu Serif"/>
              </a:rPr>
              <a:t>has no </a:t>
            </a:r>
            <a:r>
              <a:rPr sz="2675" spc="-14" dirty="0">
                <a:solidFill>
                  <a:srgbClr val="191919"/>
                </a:solidFill>
                <a:latin typeface="DejaVu Serif"/>
                <a:cs typeface="DejaVu Serif"/>
              </a:rPr>
              <a:t>incoming</a:t>
            </a:r>
            <a:r>
              <a:rPr sz="267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675" spc="-9" dirty="0">
                <a:solidFill>
                  <a:srgbClr val="191919"/>
                </a:solidFill>
                <a:latin typeface="DejaVu Serif"/>
                <a:cs typeface="DejaVu Serif"/>
              </a:rPr>
              <a:t>edges.</a:t>
            </a:r>
            <a:endParaRPr sz="2675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68716" indent="-457200" defTabSz="829178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675" spc="-9" dirty="0">
                <a:solidFill>
                  <a:srgbClr val="191919"/>
                </a:solidFill>
                <a:latin typeface="DejaVu Serif"/>
                <a:cs typeface="DejaVu Serif"/>
              </a:rPr>
              <a:t>Therefore,</a:t>
            </a:r>
            <a:r>
              <a:rPr sz="2675" spc="-14" dirty="0">
                <a:solidFill>
                  <a:srgbClr val="191919"/>
                </a:solidFill>
                <a:latin typeface="DejaVu Serif"/>
                <a:cs typeface="DejaVu Serif"/>
              </a:rPr>
              <a:t> either</a:t>
            </a:r>
            <a:endParaRPr lang="en-US" sz="2675" spc="-14" dirty="0">
              <a:solidFill>
                <a:srgbClr val="191919"/>
              </a:solidFill>
              <a:latin typeface="DejaVu Serif"/>
              <a:cs typeface="DejaVu Serif"/>
            </a:endParaRPr>
          </a:p>
          <a:p>
            <a:pPr marL="1179276" marR="4607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675" i="1" spc="-9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 never had any incoming edges, in which case  adding </a:t>
            </a:r>
            <a:r>
              <a:rPr lang="en-CA" sz="2675" i="1" spc="-9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 to result cannot place </a:t>
            </a:r>
            <a:r>
              <a:rPr lang="en-CA" sz="2675" i="1" spc="-9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 out of order, </a:t>
            </a:r>
          </a:p>
          <a:p>
            <a:pPr marL="1179276" marR="12092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All of </a:t>
            </a:r>
            <a:r>
              <a:rPr lang="en-CA" sz="2675" i="1" spc="-9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's predecessors have already been placed  into result, and </a:t>
            </a:r>
            <a:r>
              <a:rPr lang="en-CA" sz="2675" i="1" spc="-9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 comes after all of them.</a:t>
            </a:r>
          </a:p>
          <a:p>
            <a:pPr marL="457200" marR="12092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675" spc="-14" dirty="0">
                <a:solidFill>
                  <a:srgbClr val="191919"/>
                </a:solidFill>
                <a:latin typeface="DejaVu Serif"/>
                <a:cs typeface="DejaVu Serif"/>
              </a:rPr>
              <a:t>Can't </a:t>
            </a: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get </a:t>
            </a:r>
            <a:r>
              <a:rPr lang="en-CA" sz="2675" spc="-14" dirty="0">
                <a:solidFill>
                  <a:srgbClr val="191919"/>
                </a:solidFill>
                <a:latin typeface="DejaVu Serif"/>
                <a:cs typeface="DejaVu Serif"/>
              </a:rPr>
              <a:t>stuck, </a:t>
            </a: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since </a:t>
            </a:r>
            <a:r>
              <a:rPr lang="en-CA" sz="2675" spc="-14" dirty="0">
                <a:solidFill>
                  <a:srgbClr val="191919"/>
                </a:solidFill>
                <a:latin typeface="DejaVu Serif"/>
                <a:cs typeface="DejaVu Serif"/>
              </a:rPr>
              <a:t>every </a:t>
            </a: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nonempty </a:t>
            </a:r>
            <a:r>
              <a:rPr lang="en-CA" sz="2675" spc="-14" dirty="0">
                <a:solidFill>
                  <a:srgbClr val="191919"/>
                </a:solidFill>
                <a:latin typeface="DejaVu Serif"/>
                <a:cs typeface="DejaVu Serif"/>
              </a:rPr>
              <a:t>DAG  </a:t>
            </a: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has at least one</a:t>
            </a:r>
            <a:r>
              <a:rPr lang="en-CA" sz="2675" spc="-14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source.</a:t>
            </a:r>
            <a:endParaRPr lang="en-CA" sz="2675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2F917DCF-611F-4B82-B651-9C447A339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DAGs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7237BC59-BB22-42AE-9AE2-ED2F8EF15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 altLang="en-US"/>
              <a:t>Can represent dependency graphs</a:t>
            </a:r>
          </a:p>
        </p:txBody>
      </p:sp>
      <p:sp>
        <p:nvSpPr>
          <p:cNvPr id="130052" name="Text Box 4">
            <a:extLst>
              <a:ext uri="{FF2B5EF4-FFF2-40B4-BE49-F238E27FC236}">
                <a16:creationId xmlns:a16="http://schemas.microsoft.com/office/drawing/2014/main" id="{7F8EDAF9-7291-4D7E-9167-A27583B4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276600"/>
            <a:ext cx="1371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30053" name="Text Box 5">
            <a:extLst>
              <a:ext uri="{FF2B5EF4-FFF2-40B4-BE49-F238E27FC236}">
                <a16:creationId xmlns:a16="http://schemas.microsoft.com/office/drawing/2014/main" id="{868BB453-417A-4B5E-B2FB-44875D80E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1148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30054" name="Text Box 6">
            <a:extLst>
              <a:ext uri="{FF2B5EF4-FFF2-40B4-BE49-F238E27FC236}">
                <a16:creationId xmlns:a16="http://schemas.microsoft.com/office/drawing/2014/main" id="{5105AD8C-0794-47E1-B4C1-CA4B0133C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14888"/>
            <a:ext cx="685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30055" name="Text Box 7">
            <a:extLst>
              <a:ext uri="{FF2B5EF4-FFF2-40B4-BE49-F238E27FC236}">
                <a16:creationId xmlns:a16="http://schemas.microsoft.com/office/drawing/2014/main" id="{2F524705-C605-457F-9C4C-C68CDC5B0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91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30056" name="Text Box 8">
            <a:extLst>
              <a:ext uri="{FF2B5EF4-FFF2-40B4-BE49-F238E27FC236}">
                <a16:creationId xmlns:a16="http://schemas.microsoft.com/office/drawing/2014/main" id="{408EFFB3-A216-43C2-B0E4-3E6DEC36A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953000"/>
            <a:ext cx="457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30057" name="Text Box 9">
            <a:extLst>
              <a:ext uri="{FF2B5EF4-FFF2-40B4-BE49-F238E27FC236}">
                <a16:creationId xmlns:a16="http://schemas.microsoft.com/office/drawing/2014/main" id="{5FF97113-F860-4977-8A77-63D9E4CFF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576888"/>
            <a:ext cx="9144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  <p:sp>
        <p:nvSpPr>
          <p:cNvPr id="130058" name="Text Box 10">
            <a:extLst>
              <a:ext uri="{FF2B5EF4-FFF2-40B4-BE49-F238E27FC236}">
                <a16:creationId xmlns:a16="http://schemas.microsoft.com/office/drawing/2014/main" id="{15A14EBF-6448-4B99-BB2C-411DEEAED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8956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30059" name="Text Box 11">
            <a:extLst>
              <a:ext uri="{FF2B5EF4-FFF2-40B4-BE49-F238E27FC236}">
                <a16:creationId xmlns:a16="http://schemas.microsoft.com/office/drawing/2014/main" id="{4B4D3E40-011B-4F2E-98F4-EB3059548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595688"/>
            <a:ext cx="9144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30060" name="Text Box 12">
            <a:extLst>
              <a:ext uri="{FF2B5EF4-FFF2-40B4-BE49-F238E27FC236}">
                <a16:creationId xmlns:a16="http://schemas.microsoft.com/office/drawing/2014/main" id="{58DEF8C6-64CB-45BE-B2CB-9D40B7E23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814888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30061" name="Line 13">
            <a:extLst>
              <a:ext uri="{FF2B5EF4-FFF2-40B4-BE49-F238E27FC236}">
                <a16:creationId xmlns:a16="http://schemas.microsoft.com/office/drawing/2014/main" id="{F7AB27D3-7EC9-499A-8CCF-C1D7CEEC8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062" name="Line 14">
            <a:extLst>
              <a:ext uri="{FF2B5EF4-FFF2-40B4-BE49-F238E27FC236}">
                <a16:creationId xmlns:a16="http://schemas.microsoft.com/office/drawing/2014/main" id="{D2EB33D3-E929-441A-BB87-847531BA3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063" name="Line 15">
            <a:extLst>
              <a:ext uri="{FF2B5EF4-FFF2-40B4-BE49-F238E27FC236}">
                <a16:creationId xmlns:a16="http://schemas.microsoft.com/office/drawing/2014/main" id="{FEA72584-6700-4380-809F-2D228D1D42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8100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064" name="Line 16">
            <a:extLst>
              <a:ext uri="{FF2B5EF4-FFF2-40B4-BE49-F238E27FC236}">
                <a16:creationId xmlns:a16="http://schemas.microsoft.com/office/drawing/2014/main" id="{08DB7375-7CAA-409D-97A6-746B68CDA8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065" name="Line 17">
            <a:extLst>
              <a:ext uri="{FF2B5EF4-FFF2-40B4-BE49-F238E27FC236}">
                <a16:creationId xmlns:a16="http://schemas.microsoft.com/office/drawing/2014/main" id="{3913BDBA-A28C-4F0E-A061-812BBE149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352800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066" name="Line 18">
            <a:extLst>
              <a:ext uri="{FF2B5EF4-FFF2-40B4-BE49-F238E27FC236}">
                <a16:creationId xmlns:a16="http://schemas.microsoft.com/office/drawing/2014/main" id="{0B5A728C-45AC-4E74-A024-7F2A43A2E6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3434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067" name="Line 19">
            <a:extLst>
              <a:ext uri="{FF2B5EF4-FFF2-40B4-BE49-F238E27FC236}">
                <a16:creationId xmlns:a16="http://schemas.microsoft.com/office/drawing/2014/main" id="{12AE18CF-7794-4B28-8AE1-0C240F1DD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068" name="Line 20">
            <a:extLst>
              <a:ext uri="{FF2B5EF4-FFF2-40B4-BE49-F238E27FC236}">
                <a16:creationId xmlns:a16="http://schemas.microsoft.com/office/drawing/2014/main" id="{11A13226-C308-4F44-88B4-9BEA635E3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088" y="388678"/>
            <a:ext cx="6978922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algn="ctr">
              <a:spcBef>
                <a:spcPts val="91"/>
              </a:spcBef>
            </a:pPr>
            <a:r>
              <a:rPr sz="3990" spc="-32" dirty="0">
                <a:solidFill>
                  <a:srgbClr val="191919"/>
                </a:solidFill>
              </a:rPr>
              <a:t>Topological</a:t>
            </a:r>
            <a:r>
              <a:rPr sz="3990" spc="-82" dirty="0">
                <a:solidFill>
                  <a:srgbClr val="191919"/>
                </a:solidFill>
              </a:rPr>
              <a:t> </a:t>
            </a:r>
            <a:r>
              <a:rPr sz="3990" spc="-5" dirty="0">
                <a:solidFill>
                  <a:srgbClr val="191919"/>
                </a:solidFill>
              </a:rPr>
              <a:t>Sorting</a:t>
            </a:r>
            <a:endParaRPr sz="3990" dirty="0"/>
          </a:p>
        </p:txBody>
      </p:sp>
      <p:sp>
        <p:nvSpPr>
          <p:cNvPr id="6" name="object 6"/>
          <p:cNvSpPr txBox="1"/>
          <p:nvPr/>
        </p:nvSpPr>
        <p:spPr>
          <a:xfrm>
            <a:off x="437334" y="1379597"/>
            <a:ext cx="8259542" cy="4981988"/>
          </a:xfrm>
          <a:prstGeom prst="rect">
            <a:avLst/>
          </a:prstGeom>
        </p:spPr>
        <p:txBody>
          <a:bodyPr vert="horz" wrap="square" lIns="0" tIns="23033" rIns="0" bIns="0" rtlCol="0">
            <a:spAutoFit/>
          </a:bodyPr>
          <a:lstStyle/>
          <a:p>
            <a:pPr marL="426105" marR="323610" indent="-414589" defTabSz="829178">
              <a:lnSpc>
                <a:spcPct val="150000"/>
              </a:lnSpc>
              <a:spcBef>
                <a:spcPts val="181"/>
              </a:spcBef>
              <a:buFont typeface="Arial" panose="020B0604020202020204" pitchFamily="34" charset="0"/>
              <a:buChar char="•"/>
              <a:defRPr/>
            </a:pPr>
            <a:r>
              <a:rPr sz="2902" b="1" spc="-5" dirty="0">
                <a:solidFill>
                  <a:srgbClr val="0000FF"/>
                </a:solidFill>
                <a:latin typeface="DejaVu Serif"/>
                <a:cs typeface="DejaVu Serif"/>
              </a:rPr>
              <a:t>Goal: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Order the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nodes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of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DAG </a:t>
            </a:r>
            <a:r>
              <a:rPr sz="2902" i="1" dirty="0">
                <a:solidFill>
                  <a:srgbClr val="191919"/>
                </a:solidFill>
                <a:latin typeface="DejaVu Serif"/>
                <a:cs typeface="DejaVu Serif"/>
              </a:rPr>
              <a:t>G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such 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that if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(</a:t>
            </a:r>
            <a:r>
              <a:rPr sz="2902" i="1" dirty="0">
                <a:solidFill>
                  <a:srgbClr val="191919"/>
                </a:solidFill>
                <a:latin typeface="DejaVu Serif"/>
                <a:cs typeface="DejaVu Serif"/>
              </a:rPr>
              <a:t>u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2902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)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is an edge in </a:t>
            </a:r>
            <a:r>
              <a:rPr sz="2902" i="1" spc="-5" dirty="0">
                <a:solidFill>
                  <a:srgbClr val="191919"/>
                </a:solidFill>
                <a:latin typeface="DejaVu Serif"/>
                <a:cs typeface="DejaVu Serif"/>
              </a:rPr>
              <a:t>G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then </a:t>
            </a:r>
            <a:r>
              <a:rPr sz="2902" i="1" dirty="0">
                <a:solidFill>
                  <a:srgbClr val="191919"/>
                </a:solidFill>
                <a:latin typeface="DejaVu Serif"/>
                <a:cs typeface="DejaVu Serif"/>
              </a:rPr>
              <a:t>u 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appears before</a:t>
            </a:r>
            <a:r>
              <a:rPr sz="2902" spc="3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902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26105" marR="4607" indent="-414589" defTabSz="829178">
              <a:lnSpc>
                <a:spcPct val="150000"/>
              </a:lnSpc>
              <a:spcBef>
                <a:spcPts val="1387"/>
              </a:spcBef>
              <a:buFont typeface="Arial" panose="020B0604020202020204" pitchFamily="34" charset="0"/>
              <a:buChar char="•"/>
              <a:tabLst>
                <a:tab pos="5842249" algn="l"/>
              </a:tabLst>
              <a:defRPr/>
            </a:pP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One simple algorithm is as follows:  repeatedly find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node</a:t>
            </a:r>
            <a:r>
              <a:rPr sz="2902" spc="4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with</a:t>
            </a:r>
            <a:r>
              <a:rPr sz="2902" spc="9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no</a:t>
            </a:r>
            <a:r>
              <a:rPr lang="en-US" sz="290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incoming  edges, remove it, and add</a:t>
            </a:r>
            <a:r>
              <a:rPr sz="2902" spc="59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it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 to</a:t>
            </a:r>
            <a:r>
              <a:rPr lang="en-US" sz="290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the</a:t>
            </a:r>
            <a:r>
              <a:rPr sz="2902" spc="-63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result.</a:t>
            </a:r>
            <a:endParaRPr sz="2902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26105" marR="476777" indent="-414589" defTabSz="829178">
              <a:lnSpc>
                <a:spcPct val="150000"/>
              </a:lnSpc>
              <a:spcBef>
                <a:spcPts val="1288"/>
              </a:spcBef>
              <a:buFont typeface="Arial" panose="020B0604020202020204" pitchFamily="34" charset="0"/>
              <a:buChar char="•"/>
              <a:tabLst>
                <a:tab pos="2991375" algn="l"/>
              </a:tabLst>
              <a:defRPr/>
            </a:pPr>
            <a:r>
              <a:rPr lang="en-US" sz="2902" dirty="0">
                <a:solidFill>
                  <a:srgbClr val="191919"/>
                </a:solidFill>
                <a:latin typeface="DejaVu Serif"/>
                <a:cs typeface="DejaVu Serif"/>
              </a:rPr>
              <a:t>C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an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be</a:t>
            </a:r>
            <a:r>
              <a:rPr sz="2902" spc="9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made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 to</a:t>
            </a:r>
            <a:r>
              <a:rPr lang="en-US" sz="290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run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in </a:t>
            </a:r>
            <a:r>
              <a:rPr sz="2902" spc="9" dirty="0">
                <a:solidFill>
                  <a:srgbClr val="191919"/>
                </a:solidFill>
                <a:latin typeface="DejaVu Serif"/>
                <a:cs typeface="DejaVu Serif"/>
              </a:rPr>
              <a:t>Θ(</a:t>
            </a:r>
            <a:r>
              <a:rPr sz="2902" i="1" spc="9" dirty="0">
                <a:solidFill>
                  <a:srgbClr val="191919"/>
                </a:solidFill>
                <a:latin typeface="DejaVu Serif"/>
                <a:cs typeface="DejaVu Serif"/>
              </a:rPr>
              <a:t>m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+ </a:t>
            </a:r>
            <a:r>
              <a:rPr sz="2902" i="1" spc="-5" dirty="0">
                <a:solidFill>
                  <a:srgbClr val="191919"/>
                </a:solidFill>
                <a:latin typeface="DejaVu Serif"/>
                <a:cs typeface="DejaVu Serif"/>
              </a:rPr>
              <a:t>n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)</a:t>
            </a:r>
            <a:r>
              <a:rPr sz="2902" spc="-50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time.</a:t>
            </a:r>
            <a:endParaRPr sz="2902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DD776024-82B6-434E-9667-1C2B9F8B7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en-US" altLang="en-US"/>
              <a:t>Topological sort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1A8C7898-5316-43E0-A043-336CB8E8A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7467600" cy="1938338"/>
          </a:xfrm>
        </p:spPr>
        <p:txBody>
          <a:bodyPr/>
          <a:lstStyle/>
          <a:p>
            <a:r>
              <a:rPr lang="en-US" altLang="en-US" sz="2200"/>
              <a:t>A linear ordering of all the vertices such that for all edges (u,v) </a:t>
            </a:r>
            <a:r>
              <a:rPr lang="en-US" altLang="en-US" sz="2200">
                <a:sym typeface="Symbol" panose="05050102010706020507" pitchFamily="18" charset="2"/>
              </a:rPr>
              <a:t> E, u appears before v in the ordering</a:t>
            </a:r>
          </a:p>
          <a:p>
            <a:r>
              <a:rPr lang="en-US" altLang="en-US" sz="2200">
                <a:sym typeface="Symbol" panose="05050102010706020507" pitchFamily="18" charset="2"/>
              </a:rPr>
              <a:t>An ordering of the nodes that “obeys” the dependencies, i.e. an activity can’t happen until it’s dependent activities have happened</a:t>
            </a:r>
          </a:p>
        </p:txBody>
      </p:sp>
      <p:sp>
        <p:nvSpPr>
          <p:cNvPr id="131076" name="Text Box 4">
            <a:extLst>
              <a:ext uri="{FF2B5EF4-FFF2-40B4-BE49-F238E27FC236}">
                <a16:creationId xmlns:a16="http://schemas.microsoft.com/office/drawing/2014/main" id="{BD2A281D-A552-48FE-A68A-6DAAC13CD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48113"/>
            <a:ext cx="1371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31077" name="Text Box 5">
            <a:extLst>
              <a:ext uri="{FF2B5EF4-FFF2-40B4-BE49-F238E27FC236}">
                <a16:creationId xmlns:a16="http://schemas.microsoft.com/office/drawing/2014/main" id="{EEBD9392-3BBB-4892-BDA6-B97287D84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86313"/>
            <a:ext cx="9144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31078" name="Text Box 6">
            <a:extLst>
              <a:ext uri="{FF2B5EF4-FFF2-40B4-BE49-F238E27FC236}">
                <a16:creationId xmlns:a16="http://schemas.microsoft.com/office/drawing/2014/main" id="{6AA3124D-EA0C-4DF0-BEA0-D53309B3E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31079" name="Text Box 7">
            <a:extLst>
              <a:ext uri="{FF2B5EF4-FFF2-40B4-BE49-F238E27FC236}">
                <a16:creationId xmlns:a16="http://schemas.microsoft.com/office/drawing/2014/main" id="{3F52D693-EEC4-446F-B1EB-F14956038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62513"/>
            <a:ext cx="685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31080" name="Text Box 8">
            <a:extLst>
              <a:ext uri="{FF2B5EF4-FFF2-40B4-BE49-F238E27FC236}">
                <a16:creationId xmlns:a16="http://schemas.microsoft.com/office/drawing/2014/main" id="{AE687EAB-36DB-4CF8-A405-F65ED245D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24513"/>
            <a:ext cx="457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31081" name="Text Box 9">
            <a:extLst>
              <a:ext uri="{FF2B5EF4-FFF2-40B4-BE49-F238E27FC236}">
                <a16:creationId xmlns:a16="http://schemas.microsoft.com/office/drawing/2014/main" id="{04D164C7-7734-4BB8-8C32-F3D5E5D30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2484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66AF2072-603A-47A9-A263-4642B17C3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6711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31083" name="Text Box 11">
            <a:extLst>
              <a:ext uri="{FF2B5EF4-FFF2-40B4-BE49-F238E27FC236}">
                <a16:creationId xmlns:a16="http://schemas.microsoft.com/office/drawing/2014/main" id="{A2385FB6-BD03-4E94-BBE1-3B7E0761E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2672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31084" name="Text Box 12">
            <a:extLst>
              <a:ext uri="{FF2B5EF4-FFF2-40B4-BE49-F238E27FC236}">
                <a16:creationId xmlns:a16="http://schemas.microsoft.com/office/drawing/2014/main" id="{95E9FB13-B55F-4C22-8946-0AC6DCA37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31085" name="Line 13">
            <a:extLst>
              <a:ext uri="{FF2B5EF4-FFF2-40B4-BE49-F238E27FC236}">
                <a16:creationId xmlns:a16="http://schemas.microsoft.com/office/drawing/2014/main" id="{EAD5726F-CE79-49D4-831A-AB8D1BF63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3291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1086" name="Line 14">
            <a:extLst>
              <a:ext uri="{FF2B5EF4-FFF2-40B4-BE49-F238E27FC236}">
                <a16:creationId xmlns:a16="http://schemas.microsoft.com/office/drawing/2014/main" id="{B7A2984B-C81D-4659-8E90-73AEF4248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673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1087" name="Line 15">
            <a:extLst>
              <a:ext uri="{FF2B5EF4-FFF2-40B4-BE49-F238E27FC236}">
                <a16:creationId xmlns:a16="http://schemas.microsoft.com/office/drawing/2014/main" id="{A88388A6-2240-443A-9BBC-EC32CB3CD3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481513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1088" name="Line 16">
            <a:extLst>
              <a:ext uri="{FF2B5EF4-FFF2-40B4-BE49-F238E27FC236}">
                <a16:creationId xmlns:a16="http://schemas.microsoft.com/office/drawing/2014/main" id="{0B4DF773-FD46-441D-8C39-D6B640B2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1089" name="Line 17">
            <a:extLst>
              <a:ext uri="{FF2B5EF4-FFF2-40B4-BE49-F238E27FC236}">
                <a16:creationId xmlns:a16="http://schemas.microsoft.com/office/drawing/2014/main" id="{4639627A-D7B8-4444-8F30-BC87D286A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024313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1090" name="Line 18">
            <a:extLst>
              <a:ext uri="{FF2B5EF4-FFF2-40B4-BE49-F238E27FC236}">
                <a16:creationId xmlns:a16="http://schemas.microsoft.com/office/drawing/2014/main" id="{E3968897-78CC-46BF-A183-B4F54D6162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014913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1091" name="Line 19">
            <a:extLst>
              <a:ext uri="{FF2B5EF4-FFF2-40B4-BE49-F238E27FC236}">
                <a16:creationId xmlns:a16="http://schemas.microsoft.com/office/drawing/2014/main" id="{E85D131B-6643-488F-BDC4-C89E0AD52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43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1092" name="Line 20">
            <a:extLst>
              <a:ext uri="{FF2B5EF4-FFF2-40B4-BE49-F238E27FC236}">
                <a16:creationId xmlns:a16="http://schemas.microsoft.com/office/drawing/2014/main" id="{4BC66A04-2430-4D82-AF6A-EAF32CA3F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05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1093" name="Text Box 21">
            <a:extLst>
              <a:ext uri="{FF2B5EF4-FFF2-40B4-BE49-F238E27FC236}">
                <a16:creationId xmlns:a16="http://schemas.microsoft.com/office/drawing/2014/main" id="{3AF5EC05-BA51-4E1D-8CF7-1C615C0E4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95563"/>
            <a:ext cx="1371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31094" name="Text Box 22">
            <a:extLst>
              <a:ext uri="{FF2B5EF4-FFF2-40B4-BE49-F238E27FC236}">
                <a16:creationId xmlns:a16="http://schemas.microsoft.com/office/drawing/2014/main" id="{6217738D-A25E-4795-8438-BBA8E0827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1242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31095" name="Text Box 23">
            <a:extLst>
              <a:ext uri="{FF2B5EF4-FFF2-40B4-BE49-F238E27FC236}">
                <a16:creationId xmlns:a16="http://schemas.microsoft.com/office/drawing/2014/main" id="{87C49A15-4BEB-4927-B791-B23739495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191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31096" name="Text Box 24">
            <a:extLst>
              <a:ext uri="{FF2B5EF4-FFF2-40B4-BE49-F238E27FC236}">
                <a16:creationId xmlns:a16="http://schemas.microsoft.com/office/drawing/2014/main" id="{408C1D91-0C40-44FF-8B80-65AD6673E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06216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31097" name="Text Box 25">
            <a:extLst>
              <a:ext uri="{FF2B5EF4-FFF2-40B4-BE49-F238E27FC236}">
                <a16:creationId xmlns:a16="http://schemas.microsoft.com/office/drawing/2014/main" id="{A2A2F7A9-AD89-4C12-A760-0B0EAB35B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662363"/>
            <a:ext cx="685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31098" name="Text Box 26">
            <a:extLst>
              <a:ext uri="{FF2B5EF4-FFF2-40B4-BE49-F238E27FC236}">
                <a16:creationId xmlns:a16="http://schemas.microsoft.com/office/drawing/2014/main" id="{5E09F102-1A7B-4E05-A024-1FDBD8335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724400"/>
            <a:ext cx="457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31099" name="Text Box 27">
            <a:extLst>
              <a:ext uri="{FF2B5EF4-FFF2-40B4-BE49-F238E27FC236}">
                <a16:creationId xmlns:a16="http://schemas.microsoft.com/office/drawing/2014/main" id="{90604A2F-63DC-4ADD-9FCB-21F1764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26256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31100" name="Text Box 28">
            <a:extLst>
              <a:ext uri="{FF2B5EF4-FFF2-40B4-BE49-F238E27FC236}">
                <a16:creationId xmlns:a16="http://schemas.microsoft.com/office/drawing/2014/main" id="{11B4AE40-243B-455D-8DF9-04CB8AB65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719763"/>
            <a:ext cx="9144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31101" name="Text Box 29">
            <a:extLst>
              <a:ext uri="{FF2B5EF4-FFF2-40B4-BE49-F238E27FC236}">
                <a16:creationId xmlns:a16="http://schemas.microsoft.com/office/drawing/2014/main" id="{68D8D1B9-4B00-48C4-8EA0-8140E376B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2484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3" grpId="0" animBg="1"/>
      <p:bldP spid="131094" grpId="0" animBg="1"/>
      <p:bldP spid="131095" grpId="0" animBg="1"/>
      <p:bldP spid="131096" grpId="0" animBg="1"/>
      <p:bldP spid="131097" grpId="0" animBg="1"/>
      <p:bldP spid="131098" grpId="0" animBg="1"/>
      <p:bldP spid="131099" grpId="0" animBg="1"/>
      <p:bldP spid="1311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568B50B7-0330-44CD-8C80-6E0B32FB0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pic>
        <p:nvPicPr>
          <p:cNvPr id="132100" name="Picture 4">
            <a:extLst>
              <a:ext uri="{FF2B5EF4-FFF2-40B4-BE49-F238E27FC236}">
                <a16:creationId xmlns:a16="http://schemas.microsoft.com/office/drawing/2014/main" id="{FE1E1990-2954-43ED-8353-4CC356E02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51" y="1676400"/>
            <a:ext cx="6658357" cy="23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A296CD30-7476-4ACF-BEB8-7B3C80800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pic>
        <p:nvPicPr>
          <p:cNvPr id="133123" name="Picture 3">
            <a:extLst>
              <a:ext uri="{FF2B5EF4-FFF2-40B4-BE49-F238E27FC236}">
                <a16:creationId xmlns:a16="http://schemas.microsoft.com/office/drawing/2014/main" id="{6B0DC578-332A-4D8D-9BEB-E6D579353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24" name="Text Box 4">
            <a:extLst>
              <a:ext uri="{FF2B5EF4-FFF2-40B4-BE49-F238E27FC236}">
                <a16:creationId xmlns:a16="http://schemas.microsoft.com/office/drawing/2014/main" id="{EE62BC9C-E2B2-4323-B2C5-59A812FDF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48113"/>
            <a:ext cx="1371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33125" name="Text Box 5">
            <a:extLst>
              <a:ext uri="{FF2B5EF4-FFF2-40B4-BE49-F238E27FC236}">
                <a16:creationId xmlns:a16="http://schemas.microsoft.com/office/drawing/2014/main" id="{1A1B764A-383D-4F7B-B659-46F13705B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86313"/>
            <a:ext cx="9144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33126" name="Text Box 6">
            <a:extLst>
              <a:ext uri="{FF2B5EF4-FFF2-40B4-BE49-F238E27FC236}">
                <a16:creationId xmlns:a16="http://schemas.microsoft.com/office/drawing/2014/main" id="{F0533AAD-813C-4301-B976-D131FF1FE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33127" name="Text Box 7">
            <a:extLst>
              <a:ext uri="{FF2B5EF4-FFF2-40B4-BE49-F238E27FC236}">
                <a16:creationId xmlns:a16="http://schemas.microsoft.com/office/drawing/2014/main" id="{FB94CC02-B5DF-4688-9FBE-4512908AD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62513"/>
            <a:ext cx="685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33128" name="Text Box 8">
            <a:extLst>
              <a:ext uri="{FF2B5EF4-FFF2-40B4-BE49-F238E27FC236}">
                <a16:creationId xmlns:a16="http://schemas.microsoft.com/office/drawing/2014/main" id="{AF6BBD89-771E-49AE-A955-A4D069B97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24513"/>
            <a:ext cx="457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33129" name="Text Box 9">
            <a:extLst>
              <a:ext uri="{FF2B5EF4-FFF2-40B4-BE49-F238E27FC236}">
                <a16:creationId xmlns:a16="http://schemas.microsoft.com/office/drawing/2014/main" id="{FAA22EA3-B395-42A1-918F-1E00FD15C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2484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  <p:sp>
        <p:nvSpPr>
          <p:cNvPr id="133130" name="Text Box 10">
            <a:extLst>
              <a:ext uri="{FF2B5EF4-FFF2-40B4-BE49-F238E27FC236}">
                <a16:creationId xmlns:a16="http://schemas.microsoft.com/office/drawing/2014/main" id="{67FE13FD-E5FF-4E70-A966-3E59915E1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6711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33131" name="Text Box 11">
            <a:extLst>
              <a:ext uri="{FF2B5EF4-FFF2-40B4-BE49-F238E27FC236}">
                <a16:creationId xmlns:a16="http://schemas.microsoft.com/office/drawing/2014/main" id="{DB9D9C23-BE6F-4877-A45B-FCE50353C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2672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33132" name="Text Box 12">
            <a:extLst>
              <a:ext uri="{FF2B5EF4-FFF2-40B4-BE49-F238E27FC236}">
                <a16:creationId xmlns:a16="http://schemas.microsoft.com/office/drawing/2014/main" id="{6A8BD877-1DA4-48A2-91B9-7E6A692DD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33133" name="Line 13">
            <a:extLst>
              <a:ext uri="{FF2B5EF4-FFF2-40B4-BE49-F238E27FC236}">
                <a16:creationId xmlns:a16="http://schemas.microsoft.com/office/drawing/2014/main" id="{879B258B-D975-4338-8C5D-31D1B97DF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3291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34" name="Line 14">
            <a:extLst>
              <a:ext uri="{FF2B5EF4-FFF2-40B4-BE49-F238E27FC236}">
                <a16:creationId xmlns:a16="http://schemas.microsoft.com/office/drawing/2014/main" id="{9BE009F2-B738-46F8-9A17-EB12E698A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673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35" name="Line 15">
            <a:extLst>
              <a:ext uri="{FF2B5EF4-FFF2-40B4-BE49-F238E27FC236}">
                <a16:creationId xmlns:a16="http://schemas.microsoft.com/office/drawing/2014/main" id="{F1BD9C9B-889D-4F6E-8567-313E242203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481513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36" name="Line 16">
            <a:extLst>
              <a:ext uri="{FF2B5EF4-FFF2-40B4-BE49-F238E27FC236}">
                <a16:creationId xmlns:a16="http://schemas.microsoft.com/office/drawing/2014/main" id="{156EDA18-AFE6-476A-ABE6-0210E0F32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37" name="Line 17">
            <a:extLst>
              <a:ext uri="{FF2B5EF4-FFF2-40B4-BE49-F238E27FC236}">
                <a16:creationId xmlns:a16="http://schemas.microsoft.com/office/drawing/2014/main" id="{9FA32FBA-1D66-478C-854F-AC7A7B5AF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024313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38" name="Line 18">
            <a:extLst>
              <a:ext uri="{FF2B5EF4-FFF2-40B4-BE49-F238E27FC236}">
                <a16:creationId xmlns:a16="http://schemas.microsoft.com/office/drawing/2014/main" id="{2DE335E3-9206-498B-9473-3BC1176320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014913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39" name="Line 19">
            <a:extLst>
              <a:ext uri="{FF2B5EF4-FFF2-40B4-BE49-F238E27FC236}">
                <a16:creationId xmlns:a16="http://schemas.microsoft.com/office/drawing/2014/main" id="{E7D85726-14B5-4A3A-AC04-6DA2AD48F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43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40" name="Line 20">
            <a:extLst>
              <a:ext uri="{FF2B5EF4-FFF2-40B4-BE49-F238E27FC236}">
                <a16:creationId xmlns:a16="http://schemas.microsoft.com/office/drawing/2014/main" id="{78236DC2-BD47-43FE-93D0-B0D94BAFC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05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128"/>
            <a:ext cx="8229600" cy="1143000"/>
          </a:xfrm>
        </p:spPr>
        <p:txBody>
          <a:bodyPr>
            <a:normAutofit/>
          </a:bodyPr>
          <a:lstStyle/>
          <a:p>
            <a:r>
              <a:rPr lang="sk-SK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Edge classification by DFS</a:t>
            </a:r>
            <a:endParaRPr lang="en-CA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30" y="1302213"/>
            <a:ext cx="8700940" cy="527769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CA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(</a:t>
            </a:r>
            <a:r>
              <a:rPr lang="en-CA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CA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of </a:t>
            </a:r>
            <a:r>
              <a:rPr lang="en-CA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classified as:</a:t>
            </a:r>
          </a:p>
          <a:p>
            <a:pPr>
              <a:lnSpc>
                <a:spcPct val="150000"/>
              </a:lnSpc>
              <a:buNone/>
            </a:pPr>
            <a:r>
              <a:rPr lang="en-CA" sz="2800" dirty="0"/>
              <a:t>(1) </a:t>
            </a:r>
            <a:r>
              <a:rPr lang="en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 </a:t>
            </a:r>
            <a:r>
              <a:rPr lang="en-CA" sz="2800" dirty="0" err="1"/>
              <a:t>iff</a:t>
            </a:r>
            <a:r>
              <a:rPr lang="en-CA" sz="2800" dirty="0"/>
              <a:t> </a:t>
            </a:r>
            <a:r>
              <a:rPr lang="en-CA" sz="2800" b="1" dirty="0"/>
              <a:t>u</a:t>
            </a:r>
            <a:r>
              <a:rPr lang="en-CA" sz="2800" dirty="0"/>
              <a:t> discovers </a:t>
            </a:r>
            <a:r>
              <a:rPr lang="en-CA" sz="2800" b="1" dirty="0"/>
              <a:t>v</a:t>
            </a:r>
            <a:r>
              <a:rPr lang="en-CA" sz="2800" dirty="0"/>
              <a:t> during the DFS: </a:t>
            </a:r>
            <a:r>
              <a:rPr lang="en-CA" sz="2800" b="1" dirty="0"/>
              <a:t>P</a:t>
            </a:r>
            <a:r>
              <a:rPr lang="en-CA" sz="2800" dirty="0"/>
              <a:t>[</a:t>
            </a:r>
            <a:r>
              <a:rPr lang="en-CA" sz="2800" b="1" dirty="0"/>
              <a:t>v</a:t>
            </a:r>
            <a:r>
              <a:rPr lang="en-CA" sz="2800" dirty="0"/>
              <a:t>]</a:t>
            </a:r>
            <a:r>
              <a:rPr lang="sk-SK" sz="2800" dirty="0"/>
              <a:t> </a:t>
            </a:r>
            <a:r>
              <a:rPr lang="en-CA" sz="2800" dirty="0"/>
              <a:t>=</a:t>
            </a:r>
            <a:r>
              <a:rPr lang="sk-SK" sz="2800" dirty="0"/>
              <a:t> </a:t>
            </a:r>
            <a:r>
              <a:rPr lang="en-CA" sz="2800" b="1" dirty="0"/>
              <a:t>u</a:t>
            </a:r>
            <a:endParaRPr lang="sk-SK" sz="2800" b="1" dirty="0"/>
          </a:p>
          <a:p>
            <a:pPr>
              <a:lnSpc>
                <a:spcPct val="150000"/>
              </a:lnSpc>
              <a:buNone/>
            </a:pPr>
            <a:r>
              <a:rPr lang="en-CA" sz="2800" dirty="0"/>
              <a:t>If (</a:t>
            </a:r>
            <a:r>
              <a:rPr lang="en-CA" sz="2800" b="1" dirty="0" err="1"/>
              <a:t>u</a:t>
            </a:r>
            <a:r>
              <a:rPr lang="en-CA" sz="2800" dirty="0" err="1"/>
              <a:t>,</a:t>
            </a:r>
            <a:r>
              <a:rPr lang="en-CA" sz="2800" b="1" dirty="0" err="1"/>
              <a:t>v</a:t>
            </a:r>
            <a:r>
              <a:rPr lang="en-CA" sz="2800" dirty="0"/>
              <a:t>) is NOT a tree edge then it is a:</a:t>
            </a:r>
          </a:p>
          <a:p>
            <a:pPr>
              <a:lnSpc>
                <a:spcPct val="150000"/>
              </a:lnSpc>
              <a:buNone/>
            </a:pPr>
            <a:r>
              <a:rPr lang="sk-SK" sz="2800" dirty="0"/>
              <a:t>	</a:t>
            </a:r>
            <a:r>
              <a:rPr lang="en-CA" sz="2800" dirty="0"/>
              <a:t>(2) </a:t>
            </a:r>
            <a:r>
              <a:rPr lang="en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 </a:t>
            </a:r>
            <a:r>
              <a:rPr lang="en-CA" sz="2800" dirty="0" err="1"/>
              <a:t>iff</a:t>
            </a:r>
            <a:r>
              <a:rPr lang="en-CA" sz="2800" dirty="0"/>
              <a:t> </a:t>
            </a:r>
            <a:r>
              <a:rPr lang="en-CA" sz="2800" b="1" dirty="0"/>
              <a:t>u</a:t>
            </a:r>
            <a:r>
              <a:rPr lang="en-CA" sz="2800" dirty="0"/>
              <a:t> is an </a:t>
            </a:r>
            <a:r>
              <a:rPr lang="en-CA" sz="2800" u="sng" dirty="0"/>
              <a:t>ancestor</a:t>
            </a:r>
            <a:r>
              <a:rPr lang="en-CA" sz="2800" dirty="0"/>
              <a:t> of </a:t>
            </a:r>
            <a:r>
              <a:rPr lang="en-CA" sz="2800" b="1" dirty="0"/>
              <a:t>v</a:t>
            </a:r>
            <a:r>
              <a:rPr lang="en-CA" sz="2800" dirty="0"/>
              <a:t> in the DFS tree</a:t>
            </a:r>
          </a:p>
          <a:p>
            <a:pPr>
              <a:lnSpc>
                <a:spcPct val="150000"/>
              </a:lnSpc>
              <a:buNone/>
            </a:pPr>
            <a:r>
              <a:rPr lang="sk-SK" sz="2800" dirty="0"/>
              <a:t>	</a:t>
            </a:r>
            <a:r>
              <a:rPr lang="en-CA" sz="2800" dirty="0"/>
              <a:t>(3) </a:t>
            </a:r>
            <a:r>
              <a:rPr lang="en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 </a:t>
            </a:r>
            <a:r>
              <a:rPr lang="en-CA" sz="2800" dirty="0" err="1"/>
              <a:t>iff</a:t>
            </a:r>
            <a:r>
              <a:rPr lang="en-CA" sz="2800" dirty="0"/>
              <a:t> </a:t>
            </a:r>
            <a:r>
              <a:rPr lang="en-CA" sz="2800" b="1" dirty="0"/>
              <a:t>u</a:t>
            </a:r>
            <a:r>
              <a:rPr lang="en-CA" sz="2800" dirty="0"/>
              <a:t> is a </a:t>
            </a:r>
            <a:r>
              <a:rPr lang="en-CA" sz="2800" u="sng" dirty="0"/>
              <a:t>descendant</a:t>
            </a:r>
            <a:r>
              <a:rPr lang="en-CA" sz="2800" dirty="0"/>
              <a:t> of </a:t>
            </a:r>
            <a:r>
              <a:rPr lang="en-CA" sz="2800" b="1" dirty="0"/>
              <a:t>v</a:t>
            </a:r>
            <a:r>
              <a:rPr lang="en-CA" sz="2800" dirty="0"/>
              <a:t> in the DFS tree</a:t>
            </a:r>
          </a:p>
          <a:p>
            <a:pPr>
              <a:lnSpc>
                <a:spcPct val="150000"/>
              </a:lnSpc>
              <a:buNone/>
            </a:pPr>
            <a:r>
              <a:rPr lang="sk-SK" sz="2800" dirty="0"/>
              <a:t>	</a:t>
            </a:r>
            <a:r>
              <a:rPr lang="en-CA" sz="2800" dirty="0"/>
              <a:t>(4) </a:t>
            </a:r>
            <a:r>
              <a:rPr lang="en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</a:t>
            </a:r>
            <a:r>
              <a:rPr lang="en-CA" sz="2800" dirty="0"/>
              <a:t> </a:t>
            </a:r>
            <a:r>
              <a:rPr lang="en-CA" sz="2800" dirty="0" err="1"/>
              <a:t>iff</a:t>
            </a:r>
            <a:r>
              <a:rPr lang="en-CA" sz="2800" dirty="0"/>
              <a:t> </a:t>
            </a:r>
            <a:r>
              <a:rPr lang="en-CA" sz="2800" b="1" dirty="0"/>
              <a:t>u</a:t>
            </a:r>
            <a:r>
              <a:rPr lang="en-CA" sz="2800" dirty="0"/>
              <a:t> is </a:t>
            </a:r>
            <a:r>
              <a:rPr lang="en-CA" sz="2800" u="sng" dirty="0"/>
              <a:t>neither</a:t>
            </a:r>
            <a:r>
              <a:rPr lang="en-CA" sz="2800" dirty="0"/>
              <a:t> an ancestor nor a </a:t>
            </a:r>
            <a:r>
              <a:rPr lang="sk-SK" sz="2800" dirty="0"/>
              <a:t>   	</a:t>
            </a:r>
            <a:r>
              <a:rPr lang="en-CA" sz="2800" dirty="0"/>
              <a:t>descendant of </a:t>
            </a:r>
            <a:r>
              <a:rPr lang="en-CA" sz="2800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83717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316E2628-FDBF-430D-B122-A227932EA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pic>
        <p:nvPicPr>
          <p:cNvPr id="134147" name="Picture 3">
            <a:extLst>
              <a:ext uri="{FF2B5EF4-FFF2-40B4-BE49-F238E27FC236}">
                <a16:creationId xmlns:a16="http://schemas.microsoft.com/office/drawing/2014/main" id="{A520966D-8A28-4C2E-B325-E0572C4D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148" name="Text Box 4">
            <a:extLst>
              <a:ext uri="{FF2B5EF4-FFF2-40B4-BE49-F238E27FC236}">
                <a16:creationId xmlns:a16="http://schemas.microsoft.com/office/drawing/2014/main" id="{992AFED6-2F62-4691-B156-FCDC7702D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2400"/>
            <a:ext cx="1371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34149" name="Text Box 5">
            <a:extLst>
              <a:ext uri="{FF2B5EF4-FFF2-40B4-BE49-F238E27FC236}">
                <a16:creationId xmlns:a16="http://schemas.microsoft.com/office/drawing/2014/main" id="{99629694-90F8-41C9-A28A-28E4CCE85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86313"/>
            <a:ext cx="9144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34150" name="Text Box 6">
            <a:extLst>
              <a:ext uri="{FF2B5EF4-FFF2-40B4-BE49-F238E27FC236}">
                <a16:creationId xmlns:a16="http://schemas.microsoft.com/office/drawing/2014/main" id="{1E3E048D-6BC4-4843-BDB5-CD3AACBC9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34151" name="Text Box 7">
            <a:extLst>
              <a:ext uri="{FF2B5EF4-FFF2-40B4-BE49-F238E27FC236}">
                <a16:creationId xmlns:a16="http://schemas.microsoft.com/office/drawing/2014/main" id="{1433F356-4EBA-4171-85D1-0CBCEF696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62513"/>
            <a:ext cx="685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34152" name="Text Box 8">
            <a:extLst>
              <a:ext uri="{FF2B5EF4-FFF2-40B4-BE49-F238E27FC236}">
                <a16:creationId xmlns:a16="http://schemas.microsoft.com/office/drawing/2014/main" id="{73856F7C-8D1E-4F8E-8F85-A4EF6F0CC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24513"/>
            <a:ext cx="457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34153" name="Text Box 9">
            <a:extLst>
              <a:ext uri="{FF2B5EF4-FFF2-40B4-BE49-F238E27FC236}">
                <a16:creationId xmlns:a16="http://schemas.microsoft.com/office/drawing/2014/main" id="{E692D9A4-653A-45FB-A358-515CDE99F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2484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  <p:sp>
        <p:nvSpPr>
          <p:cNvPr id="134154" name="Text Box 10">
            <a:extLst>
              <a:ext uri="{FF2B5EF4-FFF2-40B4-BE49-F238E27FC236}">
                <a16:creationId xmlns:a16="http://schemas.microsoft.com/office/drawing/2014/main" id="{65991060-5059-4AD4-86AF-5D4809ACE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6711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34155" name="Text Box 11">
            <a:extLst>
              <a:ext uri="{FF2B5EF4-FFF2-40B4-BE49-F238E27FC236}">
                <a16:creationId xmlns:a16="http://schemas.microsoft.com/office/drawing/2014/main" id="{0C46E75F-6CFA-40EC-953D-6D1932C55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2672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34156" name="Text Box 12">
            <a:extLst>
              <a:ext uri="{FF2B5EF4-FFF2-40B4-BE49-F238E27FC236}">
                <a16:creationId xmlns:a16="http://schemas.microsoft.com/office/drawing/2014/main" id="{52452F62-B613-4FA6-B519-E7D29725E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34157" name="Line 13">
            <a:extLst>
              <a:ext uri="{FF2B5EF4-FFF2-40B4-BE49-F238E27FC236}">
                <a16:creationId xmlns:a16="http://schemas.microsoft.com/office/drawing/2014/main" id="{8B641F51-62E6-4AD8-86FD-499A3BBB8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3291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4158" name="Line 14">
            <a:extLst>
              <a:ext uri="{FF2B5EF4-FFF2-40B4-BE49-F238E27FC236}">
                <a16:creationId xmlns:a16="http://schemas.microsoft.com/office/drawing/2014/main" id="{6EACBAD4-74BE-43C1-BE42-33DA899E6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673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4159" name="Line 15">
            <a:extLst>
              <a:ext uri="{FF2B5EF4-FFF2-40B4-BE49-F238E27FC236}">
                <a16:creationId xmlns:a16="http://schemas.microsoft.com/office/drawing/2014/main" id="{5B5FF13D-4F13-4DA0-9093-9EE86FCE55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481513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4160" name="Line 16">
            <a:extLst>
              <a:ext uri="{FF2B5EF4-FFF2-40B4-BE49-F238E27FC236}">
                <a16:creationId xmlns:a16="http://schemas.microsoft.com/office/drawing/2014/main" id="{769909B5-7F8F-4553-AD1F-42787D73B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4161" name="Line 17">
            <a:extLst>
              <a:ext uri="{FF2B5EF4-FFF2-40B4-BE49-F238E27FC236}">
                <a16:creationId xmlns:a16="http://schemas.microsoft.com/office/drawing/2014/main" id="{FF674C5A-1C3D-4104-9D24-CF21DEF4E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024313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4162" name="Line 18">
            <a:extLst>
              <a:ext uri="{FF2B5EF4-FFF2-40B4-BE49-F238E27FC236}">
                <a16:creationId xmlns:a16="http://schemas.microsoft.com/office/drawing/2014/main" id="{86CC325A-0EB3-4524-8C70-98C7D6FF94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014913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4163" name="Line 19">
            <a:extLst>
              <a:ext uri="{FF2B5EF4-FFF2-40B4-BE49-F238E27FC236}">
                <a16:creationId xmlns:a16="http://schemas.microsoft.com/office/drawing/2014/main" id="{E5E2FBA6-0DB0-457A-8FB1-DDEB3B361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43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4164" name="Line 20">
            <a:extLst>
              <a:ext uri="{FF2B5EF4-FFF2-40B4-BE49-F238E27FC236}">
                <a16:creationId xmlns:a16="http://schemas.microsoft.com/office/drawing/2014/main" id="{C1F4EADA-AA7C-4F77-9E65-073150B06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05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80802909-862E-43FC-95C1-354C8C7AF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pic>
        <p:nvPicPr>
          <p:cNvPr id="135171" name="Picture 3">
            <a:extLst>
              <a:ext uri="{FF2B5EF4-FFF2-40B4-BE49-F238E27FC236}">
                <a16:creationId xmlns:a16="http://schemas.microsoft.com/office/drawing/2014/main" id="{C6D7DA5A-E3AC-4524-B199-1F7B11D8D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172" name="Text Box 4">
            <a:extLst>
              <a:ext uri="{FF2B5EF4-FFF2-40B4-BE49-F238E27FC236}">
                <a16:creationId xmlns:a16="http://schemas.microsoft.com/office/drawing/2014/main" id="{62C28CE1-BCED-4BBD-8249-735561E93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905000"/>
            <a:ext cx="1371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35173" name="Text Box 5">
            <a:extLst>
              <a:ext uri="{FF2B5EF4-FFF2-40B4-BE49-F238E27FC236}">
                <a16:creationId xmlns:a16="http://schemas.microsoft.com/office/drawing/2014/main" id="{F76C2188-D9B9-4606-BE19-C1700D46D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86313"/>
            <a:ext cx="9144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35174" name="Text Box 6">
            <a:extLst>
              <a:ext uri="{FF2B5EF4-FFF2-40B4-BE49-F238E27FC236}">
                <a16:creationId xmlns:a16="http://schemas.microsoft.com/office/drawing/2014/main" id="{3372B1F3-4300-4342-AA60-42DF5D402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35175" name="Text Box 7">
            <a:extLst>
              <a:ext uri="{FF2B5EF4-FFF2-40B4-BE49-F238E27FC236}">
                <a16:creationId xmlns:a16="http://schemas.microsoft.com/office/drawing/2014/main" id="{C1866ED7-C33E-4F8C-AFDF-F1C39C6A7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62513"/>
            <a:ext cx="685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35176" name="Text Box 8">
            <a:extLst>
              <a:ext uri="{FF2B5EF4-FFF2-40B4-BE49-F238E27FC236}">
                <a16:creationId xmlns:a16="http://schemas.microsoft.com/office/drawing/2014/main" id="{0815428D-EFAD-4390-BBD4-EEA55231A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24513"/>
            <a:ext cx="457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35177" name="Text Box 9">
            <a:extLst>
              <a:ext uri="{FF2B5EF4-FFF2-40B4-BE49-F238E27FC236}">
                <a16:creationId xmlns:a16="http://schemas.microsoft.com/office/drawing/2014/main" id="{16EB2EA9-4BD9-4830-A40E-B6BC55B9F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2484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  <p:sp>
        <p:nvSpPr>
          <p:cNvPr id="135178" name="Text Box 10">
            <a:extLst>
              <a:ext uri="{FF2B5EF4-FFF2-40B4-BE49-F238E27FC236}">
                <a16:creationId xmlns:a16="http://schemas.microsoft.com/office/drawing/2014/main" id="{F003F5D9-78C9-436A-ADF0-1FEDBD9C6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6711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35179" name="Text Box 11">
            <a:extLst>
              <a:ext uri="{FF2B5EF4-FFF2-40B4-BE49-F238E27FC236}">
                <a16:creationId xmlns:a16="http://schemas.microsoft.com/office/drawing/2014/main" id="{3161849D-8080-43CB-BF69-9E6E87B67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2672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35180" name="Text Box 12">
            <a:extLst>
              <a:ext uri="{FF2B5EF4-FFF2-40B4-BE49-F238E27FC236}">
                <a16:creationId xmlns:a16="http://schemas.microsoft.com/office/drawing/2014/main" id="{CF77FA3F-FFA2-4D30-B7AC-3F2A780FF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35182" name="Line 14">
            <a:extLst>
              <a:ext uri="{FF2B5EF4-FFF2-40B4-BE49-F238E27FC236}">
                <a16:creationId xmlns:a16="http://schemas.microsoft.com/office/drawing/2014/main" id="{5BAFF103-86B2-424D-A170-DB63A3BC6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673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5183" name="Line 15">
            <a:extLst>
              <a:ext uri="{FF2B5EF4-FFF2-40B4-BE49-F238E27FC236}">
                <a16:creationId xmlns:a16="http://schemas.microsoft.com/office/drawing/2014/main" id="{9EBE9156-66A2-4841-903C-CC1D62A5E7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481513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5184" name="Line 16">
            <a:extLst>
              <a:ext uri="{FF2B5EF4-FFF2-40B4-BE49-F238E27FC236}">
                <a16:creationId xmlns:a16="http://schemas.microsoft.com/office/drawing/2014/main" id="{0F1C0482-F2F6-4106-94A1-CCC2B9FCA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5186" name="Line 18">
            <a:extLst>
              <a:ext uri="{FF2B5EF4-FFF2-40B4-BE49-F238E27FC236}">
                <a16:creationId xmlns:a16="http://schemas.microsoft.com/office/drawing/2014/main" id="{EB8FDE73-E722-4599-BBDA-1C6E9FCE94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014913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5187" name="Line 19">
            <a:extLst>
              <a:ext uri="{FF2B5EF4-FFF2-40B4-BE49-F238E27FC236}">
                <a16:creationId xmlns:a16="http://schemas.microsoft.com/office/drawing/2014/main" id="{44E6B302-51F8-4273-95DB-90959CC2D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43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5188" name="Line 20">
            <a:extLst>
              <a:ext uri="{FF2B5EF4-FFF2-40B4-BE49-F238E27FC236}">
                <a16:creationId xmlns:a16="http://schemas.microsoft.com/office/drawing/2014/main" id="{E4B1BE0A-3865-43D1-9387-7E24B3651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05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E2C74686-E14F-4CB5-A9B4-7E8E1457F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pic>
        <p:nvPicPr>
          <p:cNvPr id="136195" name="Picture 3">
            <a:extLst>
              <a:ext uri="{FF2B5EF4-FFF2-40B4-BE49-F238E27FC236}">
                <a16:creationId xmlns:a16="http://schemas.microsoft.com/office/drawing/2014/main" id="{E0D4B3AE-4F12-4F52-8DF2-09680A829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196" name="Text Box 4">
            <a:extLst>
              <a:ext uri="{FF2B5EF4-FFF2-40B4-BE49-F238E27FC236}">
                <a16:creationId xmlns:a16="http://schemas.microsoft.com/office/drawing/2014/main" id="{59FC4095-AA10-4439-AA60-2A4242AB5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905000"/>
            <a:ext cx="1371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36197" name="Text Box 5">
            <a:extLst>
              <a:ext uri="{FF2B5EF4-FFF2-40B4-BE49-F238E27FC236}">
                <a16:creationId xmlns:a16="http://schemas.microsoft.com/office/drawing/2014/main" id="{31151584-1FDE-4114-A804-7A827735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86313"/>
            <a:ext cx="9144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36198" name="Text Box 6">
            <a:extLst>
              <a:ext uri="{FF2B5EF4-FFF2-40B4-BE49-F238E27FC236}">
                <a16:creationId xmlns:a16="http://schemas.microsoft.com/office/drawing/2014/main" id="{578E2CBE-AD53-4F64-81D1-D73158918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36199" name="Text Box 7">
            <a:extLst>
              <a:ext uri="{FF2B5EF4-FFF2-40B4-BE49-F238E27FC236}">
                <a16:creationId xmlns:a16="http://schemas.microsoft.com/office/drawing/2014/main" id="{9912E83C-E737-4595-9D0C-11399B34B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62513"/>
            <a:ext cx="685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36200" name="Text Box 8">
            <a:extLst>
              <a:ext uri="{FF2B5EF4-FFF2-40B4-BE49-F238E27FC236}">
                <a16:creationId xmlns:a16="http://schemas.microsoft.com/office/drawing/2014/main" id="{537652F8-6BFE-48AF-9033-BC808756C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24513"/>
            <a:ext cx="457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36201" name="Text Box 9">
            <a:extLst>
              <a:ext uri="{FF2B5EF4-FFF2-40B4-BE49-F238E27FC236}">
                <a16:creationId xmlns:a16="http://schemas.microsoft.com/office/drawing/2014/main" id="{FC74A177-0CF9-435C-B6D5-BB07CBB03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2484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  <p:sp>
        <p:nvSpPr>
          <p:cNvPr id="136202" name="Text Box 10">
            <a:extLst>
              <a:ext uri="{FF2B5EF4-FFF2-40B4-BE49-F238E27FC236}">
                <a16:creationId xmlns:a16="http://schemas.microsoft.com/office/drawing/2014/main" id="{5F360994-1561-41AC-8263-6D751229D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6711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36203" name="Text Box 11">
            <a:extLst>
              <a:ext uri="{FF2B5EF4-FFF2-40B4-BE49-F238E27FC236}">
                <a16:creationId xmlns:a16="http://schemas.microsoft.com/office/drawing/2014/main" id="{AA916000-ADD0-49ED-AAD0-25D565D63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2672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36204" name="Text Box 12">
            <a:extLst>
              <a:ext uri="{FF2B5EF4-FFF2-40B4-BE49-F238E27FC236}">
                <a16:creationId xmlns:a16="http://schemas.microsoft.com/office/drawing/2014/main" id="{9A45D2E2-18CC-4793-B70C-4D09FE7CF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36205" name="Line 13">
            <a:extLst>
              <a:ext uri="{FF2B5EF4-FFF2-40B4-BE49-F238E27FC236}">
                <a16:creationId xmlns:a16="http://schemas.microsoft.com/office/drawing/2014/main" id="{F64D5BE7-3983-4F72-8DE7-F55F446F9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673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6206" name="Line 14">
            <a:extLst>
              <a:ext uri="{FF2B5EF4-FFF2-40B4-BE49-F238E27FC236}">
                <a16:creationId xmlns:a16="http://schemas.microsoft.com/office/drawing/2014/main" id="{DAF225B5-99BA-4BE1-8714-55FC647832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481513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6207" name="Line 15">
            <a:extLst>
              <a:ext uri="{FF2B5EF4-FFF2-40B4-BE49-F238E27FC236}">
                <a16:creationId xmlns:a16="http://schemas.microsoft.com/office/drawing/2014/main" id="{BB574CC3-D5E9-4B10-A2AA-C48765345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6208" name="Line 16">
            <a:extLst>
              <a:ext uri="{FF2B5EF4-FFF2-40B4-BE49-F238E27FC236}">
                <a16:creationId xmlns:a16="http://schemas.microsoft.com/office/drawing/2014/main" id="{166403E2-5B84-466D-846B-03034C5A1D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014913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6209" name="Line 17">
            <a:extLst>
              <a:ext uri="{FF2B5EF4-FFF2-40B4-BE49-F238E27FC236}">
                <a16:creationId xmlns:a16="http://schemas.microsoft.com/office/drawing/2014/main" id="{C791622B-6C5A-417D-92D8-607ED5014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43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6210" name="Line 18">
            <a:extLst>
              <a:ext uri="{FF2B5EF4-FFF2-40B4-BE49-F238E27FC236}">
                <a16:creationId xmlns:a16="http://schemas.microsoft.com/office/drawing/2014/main" id="{C4B177E1-66EC-4948-A226-7BC45E322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05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572CCE4B-4CBE-4DD8-AE20-6F3DA5B1D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pic>
        <p:nvPicPr>
          <p:cNvPr id="137219" name="Picture 3">
            <a:extLst>
              <a:ext uri="{FF2B5EF4-FFF2-40B4-BE49-F238E27FC236}">
                <a16:creationId xmlns:a16="http://schemas.microsoft.com/office/drawing/2014/main" id="{01A8CC81-9A8E-4B43-857D-A3C66DEF6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220" name="Text Box 4">
            <a:extLst>
              <a:ext uri="{FF2B5EF4-FFF2-40B4-BE49-F238E27FC236}">
                <a16:creationId xmlns:a16="http://schemas.microsoft.com/office/drawing/2014/main" id="{26EBCB3B-4194-487B-A02B-45DBD32DE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905000"/>
            <a:ext cx="1371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37221" name="Text Box 5">
            <a:extLst>
              <a:ext uri="{FF2B5EF4-FFF2-40B4-BE49-F238E27FC236}">
                <a16:creationId xmlns:a16="http://schemas.microsoft.com/office/drawing/2014/main" id="{58B06181-53E7-47A4-9F44-CECAA875A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14600"/>
            <a:ext cx="9144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37222" name="Text Box 6">
            <a:extLst>
              <a:ext uri="{FF2B5EF4-FFF2-40B4-BE49-F238E27FC236}">
                <a16:creationId xmlns:a16="http://schemas.microsoft.com/office/drawing/2014/main" id="{D95AEAB8-DE7F-489C-A931-F12A5CC9A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37223" name="Text Box 7">
            <a:extLst>
              <a:ext uri="{FF2B5EF4-FFF2-40B4-BE49-F238E27FC236}">
                <a16:creationId xmlns:a16="http://schemas.microsoft.com/office/drawing/2014/main" id="{1B29017F-6A33-431A-A217-37B4D60A3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62513"/>
            <a:ext cx="685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37224" name="Text Box 8">
            <a:extLst>
              <a:ext uri="{FF2B5EF4-FFF2-40B4-BE49-F238E27FC236}">
                <a16:creationId xmlns:a16="http://schemas.microsoft.com/office/drawing/2014/main" id="{A2809539-9644-4F05-A9DB-869F8CB3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24513"/>
            <a:ext cx="457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37225" name="Text Box 9">
            <a:extLst>
              <a:ext uri="{FF2B5EF4-FFF2-40B4-BE49-F238E27FC236}">
                <a16:creationId xmlns:a16="http://schemas.microsoft.com/office/drawing/2014/main" id="{0EF224E5-F3BE-4DF6-9A96-CF61C4090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2484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  <p:sp>
        <p:nvSpPr>
          <p:cNvPr id="137226" name="Text Box 10">
            <a:extLst>
              <a:ext uri="{FF2B5EF4-FFF2-40B4-BE49-F238E27FC236}">
                <a16:creationId xmlns:a16="http://schemas.microsoft.com/office/drawing/2014/main" id="{A74F2086-F1DA-4E6C-A54A-9A499750C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6711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37227" name="Text Box 11">
            <a:extLst>
              <a:ext uri="{FF2B5EF4-FFF2-40B4-BE49-F238E27FC236}">
                <a16:creationId xmlns:a16="http://schemas.microsoft.com/office/drawing/2014/main" id="{B79C305B-A4E2-428B-8D08-438556D3E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2672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37228" name="Text Box 12">
            <a:extLst>
              <a:ext uri="{FF2B5EF4-FFF2-40B4-BE49-F238E27FC236}">
                <a16:creationId xmlns:a16="http://schemas.microsoft.com/office/drawing/2014/main" id="{B084F50B-7AE9-49C2-924E-CB2F1C94D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37231" name="Line 15">
            <a:extLst>
              <a:ext uri="{FF2B5EF4-FFF2-40B4-BE49-F238E27FC236}">
                <a16:creationId xmlns:a16="http://schemas.microsoft.com/office/drawing/2014/main" id="{AECCAFBE-166F-4AF1-AECF-08CEE3CE4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7232" name="Line 16">
            <a:extLst>
              <a:ext uri="{FF2B5EF4-FFF2-40B4-BE49-F238E27FC236}">
                <a16:creationId xmlns:a16="http://schemas.microsoft.com/office/drawing/2014/main" id="{CB899100-F04F-4CAB-BE6E-887AA129BB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014913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7233" name="Line 17">
            <a:extLst>
              <a:ext uri="{FF2B5EF4-FFF2-40B4-BE49-F238E27FC236}">
                <a16:creationId xmlns:a16="http://schemas.microsoft.com/office/drawing/2014/main" id="{CC09EEF5-7231-426D-B80A-572110CE3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43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7234" name="Line 18">
            <a:extLst>
              <a:ext uri="{FF2B5EF4-FFF2-40B4-BE49-F238E27FC236}">
                <a16:creationId xmlns:a16="http://schemas.microsoft.com/office/drawing/2014/main" id="{97E5ACBB-126A-4C47-B868-BE4343D51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05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9326299C-B8B0-4594-94E8-9F751DED0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pic>
        <p:nvPicPr>
          <p:cNvPr id="138243" name="Picture 3">
            <a:extLst>
              <a:ext uri="{FF2B5EF4-FFF2-40B4-BE49-F238E27FC236}">
                <a16:creationId xmlns:a16="http://schemas.microsoft.com/office/drawing/2014/main" id="{E2B00389-94CB-47D6-BF49-643B5A9C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244" name="Text Box 4">
            <a:extLst>
              <a:ext uri="{FF2B5EF4-FFF2-40B4-BE49-F238E27FC236}">
                <a16:creationId xmlns:a16="http://schemas.microsoft.com/office/drawing/2014/main" id="{2646E9A3-A57C-41EC-876D-B1CFFB01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905000"/>
            <a:ext cx="1371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38245" name="Text Box 5">
            <a:extLst>
              <a:ext uri="{FF2B5EF4-FFF2-40B4-BE49-F238E27FC236}">
                <a16:creationId xmlns:a16="http://schemas.microsoft.com/office/drawing/2014/main" id="{ECFA9656-239D-4C0C-9A53-2EE3CB1DE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146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38246" name="Text Box 6">
            <a:extLst>
              <a:ext uri="{FF2B5EF4-FFF2-40B4-BE49-F238E27FC236}">
                <a16:creationId xmlns:a16="http://schemas.microsoft.com/office/drawing/2014/main" id="{A506B188-3A5A-43D4-B88C-21AA17CB6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38247" name="Text Box 7">
            <a:extLst>
              <a:ext uri="{FF2B5EF4-FFF2-40B4-BE49-F238E27FC236}">
                <a16:creationId xmlns:a16="http://schemas.microsoft.com/office/drawing/2014/main" id="{2C9B27FC-0EF0-4DA0-B114-A81193CD1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62513"/>
            <a:ext cx="6858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38248" name="Text Box 8">
            <a:extLst>
              <a:ext uri="{FF2B5EF4-FFF2-40B4-BE49-F238E27FC236}">
                <a16:creationId xmlns:a16="http://schemas.microsoft.com/office/drawing/2014/main" id="{2D740063-24CA-497F-9B93-29CAED74D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24513"/>
            <a:ext cx="457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38249" name="Text Box 9">
            <a:extLst>
              <a:ext uri="{FF2B5EF4-FFF2-40B4-BE49-F238E27FC236}">
                <a16:creationId xmlns:a16="http://schemas.microsoft.com/office/drawing/2014/main" id="{5E1F04FC-7986-4676-A6D2-D6D2D4889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2484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  <p:sp>
        <p:nvSpPr>
          <p:cNvPr id="138250" name="Text Box 10">
            <a:extLst>
              <a:ext uri="{FF2B5EF4-FFF2-40B4-BE49-F238E27FC236}">
                <a16:creationId xmlns:a16="http://schemas.microsoft.com/office/drawing/2014/main" id="{24785E9B-9560-465D-835B-23110D410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6711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38251" name="Text Box 11">
            <a:extLst>
              <a:ext uri="{FF2B5EF4-FFF2-40B4-BE49-F238E27FC236}">
                <a16:creationId xmlns:a16="http://schemas.microsoft.com/office/drawing/2014/main" id="{9B008350-ACC5-4D2C-8648-AD1B54CE1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2672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38252" name="Text Box 12">
            <a:extLst>
              <a:ext uri="{FF2B5EF4-FFF2-40B4-BE49-F238E27FC236}">
                <a16:creationId xmlns:a16="http://schemas.microsoft.com/office/drawing/2014/main" id="{2273B846-806C-4FC6-9529-1993BFF9F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38253" name="Line 13">
            <a:extLst>
              <a:ext uri="{FF2B5EF4-FFF2-40B4-BE49-F238E27FC236}">
                <a16:creationId xmlns:a16="http://schemas.microsoft.com/office/drawing/2014/main" id="{FD027A2C-B3FC-4C26-B284-2C15141BF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8254" name="Line 14">
            <a:extLst>
              <a:ext uri="{FF2B5EF4-FFF2-40B4-BE49-F238E27FC236}">
                <a16:creationId xmlns:a16="http://schemas.microsoft.com/office/drawing/2014/main" id="{D28F8743-5E37-4937-9A66-DE83BAB645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014913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8255" name="Line 15">
            <a:extLst>
              <a:ext uri="{FF2B5EF4-FFF2-40B4-BE49-F238E27FC236}">
                <a16:creationId xmlns:a16="http://schemas.microsoft.com/office/drawing/2014/main" id="{99C7B571-D9B2-4404-A464-BA498098B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43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8256" name="Line 16">
            <a:extLst>
              <a:ext uri="{FF2B5EF4-FFF2-40B4-BE49-F238E27FC236}">
                <a16:creationId xmlns:a16="http://schemas.microsoft.com/office/drawing/2014/main" id="{9C78B9EE-2BE9-49ED-9C3D-A65255549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05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840E5013-DD38-4AAC-BEA9-FC467DF26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pic>
        <p:nvPicPr>
          <p:cNvPr id="139267" name="Picture 3">
            <a:extLst>
              <a:ext uri="{FF2B5EF4-FFF2-40B4-BE49-F238E27FC236}">
                <a16:creationId xmlns:a16="http://schemas.microsoft.com/office/drawing/2014/main" id="{0652F430-1765-426F-ACDB-087F416D9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268" name="Text Box 4">
            <a:extLst>
              <a:ext uri="{FF2B5EF4-FFF2-40B4-BE49-F238E27FC236}">
                <a16:creationId xmlns:a16="http://schemas.microsoft.com/office/drawing/2014/main" id="{9F6194A7-91EF-483A-A025-7815635F0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905000"/>
            <a:ext cx="1371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39269" name="Text Box 5">
            <a:extLst>
              <a:ext uri="{FF2B5EF4-FFF2-40B4-BE49-F238E27FC236}">
                <a16:creationId xmlns:a16="http://schemas.microsoft.com/office/drawing/2014/main" id="{14B91AE5-4D7C-4BEE-93C0-2D9ADE854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146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39270" name="Text Box 6">
            <a:extLst>
              <a:ext uri="{FF2B5EF4-FFF2-40B4-BE49-F238E27FC236}">
                <a16:creationId xmlns:a16="http://schemas.microsoft.com/office/drawing/2014/main" id="{251A99A9-0E08-4C48-86AA-607D8AC05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39271" name="Text Box 7">
            <a:extLst>
              <a:ext uri="{FF2B5EF4-FFF2-40B4-BE49-F238E27FC236}">
                <a16:creationId xmlns:a16="http://schemas.microsoft.com/office/drawing/2014/main" id="{522C570D-B8D6-44A7-A427-E7358CF04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124200"/>
            <a:ext cx="6858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39272" name="Text Box 8">
            <a:extLst>
              <a:ext uri="{FF2B5EF4-FFF2-40B4-BE49-F238E27FC236}">
                <a16:creationId xmlns:a16="http://schemas.microsoft.com/office/drawing/2014/main" id="{01118966-DD1A-4DB3-899D-248B3687A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24513"/>
            <a:ext cx="457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39273" name="Text Box 9">
            <a:extLst>
              <a:ext uri="{FF2B5EF4-FFF2-40B4-BE49-F238E27FC236}">
                <a16:creationId xmlns:a16="http://schemas.microsoft.com/office/drawing/2014/main" id="{C327E1B7-76F6-42E2-8B38-CE32C6C89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2484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  <p:sp>
        <p:nvSpPr>
          <p:cNvPr id="139274" name="Text Box 10">
            <a:extLst>
              <a:ext uri="{FF2B5EF4-FFF2-40B4-BE49-F238E27FC236}">
                <a16:creationId xmlns:a16="http://schemas.microsoft.com/office/drawing/2014/main" id="{CFDFC0E5-55EB-42C8-BBA1-E005568A4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6711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39275" name="Text Box 11">
            <a:extLst>
              <a:ext uri="{FF2B5EF4-FFF2-40B4-BE49-F238E27FC236}">
                <a16:creationId xmlns:a16="http://schemas.microsoft.com/office/drawing/2014/main" id="{869B7FB8-131E-48CD-95AF-D8EE02BB8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2672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39276" name="Text Box 12">
            <a:extLst>
              <a:ext uri="{FF2B5EF4-FFF2-40B4-BE49-F238E27FC236}">
                <a16:creationId xmlns:a16="http://schemas.microsoft.com/office/drawing/2014/main" id="{4EFD1123-05F1-4637-86F8-A0DC27C9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39277" name="Line 13">
            <a:extLst>
              <a:ext uri="{FF2B5EF4-FFF2-40B4-BE49-F238E27FC236}">
                <a16:creationId xmlns:a16="http://schemas.microsoft.com/office/drawing/2014/main" id="{FAB0AE48-7856-4853-AF63-F65B0DF7E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9280" name="Line 16">
            <a:extLst>
              <a:ext uri="{FF2B5EF4-FFF2-40B4-BE49-F238E27FC236}">
                <a16:creationId xmlns:a16="http://schemas.microsoft.com/office/drawing/2014/main" id="{3F038BA7-4700-4080-9189-D218475F1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05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DDFF1DC6-3B82-4183-BFD4-65B7E20E8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pic>
        <p:nvPicPr>
          <p:cNvPr id="140291" name="Picture 3">
            <a:extLst>
              <a:ext uri="{FF2B5EF4-FFF2-40B4-BE49-F238E27FC236}">
                <a16:creationId xmlns:a16="http://schemas.microsoft.com/office/drawing/2014/main" id="{47DAFF2D-DB79-4708-84C5-48926D00D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292" name="Text Box 4">
            <a:extLst>
              <a:ext uri="{FF2B5EF4-FFF2-40B4-BE49-F238E27FC236}">
                <a16:creationId xmlns:a16="http://schemas.microsoft.com/office/drawing/2014/main" id="{C61C14A3-0AB9-4512-B949-6D0B7BDED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905000"/>
            <a:ext cx="1371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40293" name="Text Box 5">
            <a:extLst>
              <a:ext uri="{FF2B5EF4-FFF2-40B4-BE49-F238E27FC236}">
                <a16:creationId xmlns:a16="http://schemas.microsoft.com/office/drawing/2014/main" id="{4D6A2BDB-8D7C-4E45-A2E1-F3D0CA2C3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146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40294" name="Text Box 6">
            <a:extLst>
              <a:ext uri="{FF2B5EF4-FFF2-40B4-BE49-F238E27FC236}">
                <a16:creationId xmlns:a16="http://schemas.microsoft.com/office/drawing/2014/main" id="{4481B955-B524-4A79-BC4B-C40125A3C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40295" name="Text Box 7">
            <a:extLst>
              <a:ext uri="{FF2B5EF4-FFF2-40B4-BE49-F238E27FC236}">
                <a16:creationId xmlns:a16="http://schemas.microsoft.com/office/drawing/2014/main" id="{4F549267-E9D5-4983-86E4-153BD1736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1242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40296" name="Text Box 8">
            <a:extLst>
              <a:ext uri="{FF2B5EF4-FFF2-40B4-BE49-F238E27FC236}">
                <a16:creationId xmlns:a16="http://schemas.microsoft.com/office/drawing/2014/main" id="{B9517657-5A2F-4FB8-9322-925686580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24513"/>
            <a:ext cx="457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40297" name="Text Box 9">
            <a:extLst>
              <a:ext uri="{FF2B5EF4-FFF2-40B4-BE49-F238E27FC236}">
                <a16:creationId xmlns:a16="http://schemas.microsoft.com/office/drawing/2014/main" id="{9C891A89-5432-4DA9-AF47-58D8CA9BE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2484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  <p:sp>
        <p:nvSpPr>
          <p:cNvPr id="140298" name="Text Box 10">
            <a:extLst>
              <a:ext uri="{FF2B5EF4-FFF2-40B4-BE49-F238E27FC236}">
                <a16:creationId xmlns:a16="http://schemas.microsoft.com/office/drawing/2014/main" id="{AD87D70D-A86B-4CCD-91BC-3617BA7B7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6711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40299" name="Text Box 11">
            <a:extLst>
              <a:ext uri="{FF2B5EF4-FFF2-40B4-BE49-F238E27FC236}">
                <a16:creationId xmlns:a16="http://schemas.microsoft.com/office/drawing/2014/main" id="{C7A395BD-71DF-4238-B019-4A960F561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2672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40300" name="Text Box 12">
            <a:extLst>
              <a:ext uri="{FF2B5EF4-FFF2-40B4-BE49-F238E27FC236}">
                <a16:creationId xmlns:a16="http://schemas.microsoft.com/office/drawing/2014/main" id="{FD95307E-F9BB-4557-986F-293D33627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40301" name="Line 13">
            <a:extLst>
              <a:ext uri="{FF2B5EF4-FFF2-40B4-BE49-F238E27FC236}">
                <a16:creationId xmlns:a16="http://schemas.microsoft.com/office/drawing/2014/main" id="{0B2D1467-846D-4D8D-8325-0E63D3A29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0302" name="Line 14">
            <a:extLst>
              <a:ext uri="{FF2B5EF4-FFF2-40B4-BE49-F238E27FC236}">
                <a16:creationId xmlns:a16="http://schemas.microsoft.com/office/drawing/2014/main" id="{4DEA9278-4642-4959-89E5-09A9EDE86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05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0303" name="Text Box 15">
            <a:extLst>
              <a:ext uri="{FF2B5EF4-FFF2-40B4-BE49-F238E27FC236}">
                <a16:creationId xmlns:a16="http://schemas.microsoft.com/office/drawing/2014/main" id="{0903BCAB-873D-4F77-8903-FDC5FE5DF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1148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0304" name="Text Box 16">
            <a:extLst>
              <a:ext uri="{FF2B5EF4-FFF2-40B4-BE49-F238E27FC236}">
                <a16:creationId xmlns:a16="http://schemas.microsoft.com/office/drawing/2014/main" id="{BC87D79F-2B8A-449C-946C-3E1419798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352800"/>
            <a:ext cx="1143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0A3131AB-4EE2-4ADF-A8DD-ADDB341E7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time?</a:t>
            </a:r>
          </a:p>
        </p:txBody>
      </p:sp>
      <p:pic>
        <p:nvPicPr>
          <p:cNvPr id="141316" name="Picture 4">
            <a:extLst>
              <a:ext uri="{FF2B5EF4-FFF2-40B4-BE49-F238E27FC236}">
                <a16:creationId xmlns:a16="http://schemas.microsoft.com/office/drawing/2014/main" id="{32886ED3-8775-405F-9BA0-244FCFFDC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87F90BE8-EE4C-4A07-8B93-FD4380BCC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time?</a:t>
            </a:r>
          </a:p>
        </p:txBody>
      </p:sp>
      <p:pic>
        <p:nvPicPr>
          <p:cNvPr id="142339" name="Picture 3">
            <a:extLst>
              <a:ext uri="{FF2B5EF4-FFF2-40B4-BE49-F238E27FC236}">
                <a16:creationId xmlns:a16="http://schemas.microsoft.com/office/drawing/2014/main" id="{E8F84A36-08A3-4463-90B8-D150A7F6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340" name="Rectangle 4">
            <a:extLst>
              <a:ext uri="{FF2B5EF4-FFF2-40B4-BE49-F238E27FC236}">
                <a16:creationId xmlns:a16="http://schemas.microsoft.com/office/drawing/2014/main" id="{30730BB5-9825-4BDC-A820-2E43110F1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5029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2341" name="Text Box 5">
            <a:extLst>
              <a:ext uri="{FF2B5EF4-FFF2-40B4-BE49-F238E27FC236}">
                <a16:creationId xmlns:a16="http://schemas.microsoft.com/office/drawing/2014/main" id="{C62A44D5-6C87-4F33-BF19-A23F9B7A9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24088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1F1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O(|V|+|E|)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DED15070-9203-42F2-9665-4B4F4FDE9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time?</a:t>
            </a:r>
          </a:p>
        </p:txBody>
      </p:sp>
      <p:pic>
        <p:nvPicPr>
          <p:cNvPr id="143363" name="Picture 3">
            <a:extLst>
              <a:ext uri="{FF2B5EF4-FFF2-40B4-BE49-F238E27FC236}">
                <a16:creationId xmlns:a16="http://schemas.microsoft.com/office/drawing/2014/main" id="{2BEF0EDA-F872-402E-BB8E-1E1459637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64" name="Rectangle 4">
            <a:extLst>
              <a:ext uri="{FF2B5EF4-FFF2-40B4-BE49-F238E27FC236}">
                <a16:creationId xmlns:a16="http://schemas.microsoft.com/office/drawing/2014/main" id="{4D03A7A0-C81F-4708-B290-3EB5B854E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90800"/>
            <a:ext cx="5029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365" name="Text Box 5">
            <a:extLst>
              <a:ext uri="{FF2B5EF4-FFF2-40B4-BE49-F238E27FC236}">
                <a16:creationId xmlns:a16="http://schemas.microsoft.com/office/drawing/2014/main" id="{5CD01736-61F3-4267-A2E0-82E26D631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5146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1F1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O(E) overall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Edge classification by DFS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4071934" y="3063143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4857752" y="2277325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6" name="Straight Arrow Connector 5"/>
          <p:cNvCxnSpPr>
            <a:stCxn id="5" idx="3"/>
            <a:endCxn id="4" idx="7"/>
          </p:cNvCxnSpPr>
          <p:nvPr/>
        </p:nvCxnSpPr>
        <p:spPr>
          <a:xfrm rot="5400000">
            <a:off x="4509229" y="2693696"/>
            <a:ext cx="482732" cy="381704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7" idx="7"/>
          </p:cNvCxnSpPr>
          <p:nvPr/>
        </p:nvCxnSpPr>
        <p:spPr>
          <a:xfrm rot="5400000">
            <a:off x="3712952" y="3477721"/>
            <a:ext cx="491399" cy="393961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28596" y="1500174"/>
            <a:ext cx="2286016" cy="17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Tree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Forward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Back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Cross edges</a:t>
            </a:r>
          </a:p>
        </p:txBody>
      </p:sp>
      <p:cxnSp>
        <p:nvCxnSpPr>
          <p:cNvPr id="13" name="Curved Connector 12"/>
          <p:cNvCxnSpPr>
            <a:stCxn id="7" idx="6"/>
            <a:endCxn id="5" idx="5"/>
          </p:cNvCxnSpPr>
          <p:nvPr/>
        </p:nvCxnSpPr>
        <p:spPr>
          <a:xfrm flipV="1">
            <a:off x="3845363" y="2643182"/>
            <a:ext cx="1500198" cy="1428760"/>
          </a:xfrm>
          <a:prstGeom prst="curvedConnector2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2"/>
          <p:cNvCxnSpPr>
            <a:stCxn id="7" idx="0"/>
          </p:cNvCxnSpPr>
          <p:nvPr/>
        </p:nvCxnSpPr>
        <p:spPr>
          <a:xfrm rot="5400000" flipH="1" flipV="1">
            <a:off x="3565739" y="3351436"/>
            <a:ext cx="500066" cy="512323"/>
          </a:xfrm>
          <a:prstGeom prst="curvedConnector2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12"/>
          <p:cNvCxnSpPr>
            <a:stCxn id="5" idx="2"/>
            <a:endCxn id="7" idx="0"/>
          </p:cNvCxnSpPr>
          <p:nvPr/>
        </p:nvCxnSpPr>
        <p:spPr>
          <a:xfrm rot="10800000" flipV="1">
            <a:off x="3559614" y="2491640"/>
            <a:ext cx="1298141" cy="1365989"/>
          </a:xfrm>
          <a:prstGeom prst="curvedConnector2">
            <a:avLst/>
          </a:prstGeom>
          <a:ln w="38100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5"/>
            <a:endCxn id="30" idx="1"/>
          </p:cNvCxnSpPr>
          <p:nvPr/>
        </p:nvCxnSpPr>
        <p:spPr>
          <a:xfrm rot="16200000" flipH="1">
            <a:off x="5290716" y="2698029"/>
            <a:ext cx="491399" cy="381704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4" idx="6"/>
          </p:cNvCxnSpPr>
          <p:nvPr/>
        </p:nvCxnSpPr>
        <p:spPr>
          <a:xfrm rot="10800000">
            <a:off x="4643438" y="3277460"/>
            <a:ext cx="1000132" cy="8667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  <a:endCxn id="7" idx="6"/>
          </p:cNvCxnSpPr>
          <p:nvPr/>
        </p:nvCxnSpPr>
        <p:spPr>
          <a:xfrm rot="5400000">
            <a:off x="4469179" y="2813853"/>
            <a:ext cx="634275" cy="1881902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43570" y="307181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273859" y="385762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0364" y="4857762"/>
            <a:ext cx="342902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edge classification depends on the particular DFS tree!</a:t>
            </a:r>
          </a:p>
        </p:txBody>
      </p:sp>
    </p:spTree>
    <p:extLst>
      <p:ext uri="{BB962C8B-B14F-4D97-AF65-F5344CB8AC3E}">
        <p14:creationId xmlns:p14="http://schemas.microsoft.com/office/powerpoint/2010/main" val="9317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" grpId="0" animBg="1"/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5753002A-499B-48A6-93A1-743E4AC06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time?</a:t>
            </a:r>
          </a:p>
        </p:txBody>
      </p:sp>
      <p:pic>
        <p:nvPicPr>
          <p:cNvPr id="144387" name="Picture 3">
            <a:extLst>
              <a:ext uri="{FF2B5EF4-FFF2-40B4-BE49-F238E27FC236}">
                <a16:creationId xmlns:a16="http://schemas.microsoft.com/office/drawing/2014/main" id="{0C1AC70B-B4A3-4CDE-BFD1-9EB06422F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388" name="Rectangle 4">
            <a:extLst>
              <a:ext uri="{FF2B5EF4-FFF2-40B4-BE49-F238E27FC236}">
                <a16:creationId xmlns:a16="http://schemas.microsoft.com/office/drawing/2014/main" id="{ABE1679F-6D83-4D3F-8DFC-11232616F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6600"/>
            <a:ext cx="5029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390" name="Text Box 6">
            <a:extLst>
              <a:ext uri="{FF2B5EF4-FFF2-40B4-BE49-F238E27FC236}">
                <a16:creationId xmlns:a16="http://schemas.microsoft.com/office/drawing/2014/main" id="{8B89AA23-4319-4EA2-AA37-6C80AF9C8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9624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How many calls?</a:t>
            </a:r>
          </a:p>
        </p:txBody>
      </p:sp>
      <p:sp>
        <p:nvSpPr>
          <p:cNvPr id="144391" name="Text Box 7">
            <a:extLst>
              <a:ext uri="{FF2B5EF4-FFF2-40B4-BE49-F238E27FC236}">
                <a16:creationId xmlns:a16="http://schemas.microsoft.com/office/drawing/2014/main" id="{54EC9227-3DBE-4DA4-B2A3-D62963CBF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F1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|V|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E4DF3F88-C7DC-4589-878D-9CE38A46D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time?</a:t>
            </a:r>
          </a:p>
        </p:txBody>
      </p:sp>
      <p:pic>
        <p:nvPicPr>
          <p:cNvPr id="145411" name="Picture 3">
            <a:extLst>
              <a:ext uri="{FF2B5EF4-FFF2-40B4-BE49-F238E27FC236}">
                <a16:creationId xmlns:a16="http://schemas.microsoft.com/office/drawing/2014/main" id="{E17AA627-A432-4BE7-91D7-DEB39CFB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412" name="Rectangle 4">
            <a:extLst>
              <a:ext uri="{FF2B5EF4-FFF2-40B4-BE49-F238E27FC236}">
                <a16:creationId xmlns:a16="http://schemas.microsoft.com/office/drawing/2014/main" id="{9C71C3B1-6B56-43EF-ADBE-FC7D2E437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6600"/>
            <a:ext cx="5029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413" name="Text Box 5">
            <a:extLst>
              <a:ext uri="{FF2B5EF4-FFF2-40B4-BE49-F238E27FC236}">
                <a16:creationId xmlns:a16="http://schemas.microsoft.com/office/drawing/2014/main" id="{75CB4710-266B-4DD7-8DB2-14D0EED04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9624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Overall running time?</a:t>
            </a: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7714803B-A78A-4F7E-AD18-AE37000E9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244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F1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O(|V|</a:t>
            </a:r>
            <a:r>
              <a:rPr kumimoji="0" lang="en-US" altLang="en-US" sz="2800" b="0" i="0" u="none" strike="noStrike" kern="1200" cap="none" spc="0" normalizeH="0" baseline="30000" noProof="0">
                <a:ln>
                  <a:noFill/>
                </a:ln>
                <a:solidFill>
                  <a:srgbClr val="1F1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F1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+|V| |E|)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5011A97B-5A01-4872-B4E3-A5996BF7F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 we do better?</a:t>
            </a:r>
          </a:p>
        </p:txBody>
      </p:sp>
      <p:pic>
        <p:nvPicPr>
          <p:cNvPr id="146436" name="Picture 4">
            <a:extLst>
              <a:ext uri="{FF2B5EF4-FFF2-40B4-BE49-F238E27FC236}">
                <a16:creationId xmlns:a16="http://schemas.microsoft.com/office/drawing/2014/main" id="{98A81794-AD80-450A-8F52-4227B82F6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437" name="Rectangle 5">
            <a:extLst>
              <a:ext uri="{FF2B5EF4-FFF2-40B4-BE49-F238E27FC236}">
                <a16:creationId xmlns:a16="http://schemas.microsoft.com/office/drawing/2014/main" id="{6983DB0F-22F1-4595-A4E7-8BA5CFEFA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57400"/>
            <a:ext cx="5029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78B52D2E-A428-4CB2-BE71-2A6379A8E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 2</a:t>
            </a:r>
          </a:p>
        </p:txBody>
      </p:sp>
      <p:pic>
        <p:nvPicPr>
          <p:cNvPr id="147460" name="Picture 4">
            <a:extLst>
              <a:ext uri="{FF2B5EF4-FFF2-40B4-BE49-F238E27FC236}">
                <a16:creationId xmlns:a16="http://schemas.microsoft.com/office/drawing/2014/main" id="{8C8D4B93-6219-4E6A-899B-FDF46AB6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48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0738DB1E-9735-4B2F-AA5F-FDE143068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 2</a:t>
            </a:r>
          </a:p>
        </p:txBody>
      </p:sp>
      <p:pic>
        <p:nvPicPr>
          <p:cNvPr id="148483" name="Picture 3">
            <a:extLst>
              <a:ext uri="{FF2B5EF4-FFF2-40B4-BE49-F238E27FC236}">
                <a16:creationId xmlns:a16="http://schemas.microsoft.com/office/drawing/2014/main" id="{20623A55-DC23-4F21-AD4B-56F922F0E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48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484" name="Rectangle 4">
            <a:extLst>
              <a:ext uri="{FF2B5EF4-FFF2-40B4-BE49-F238E27FC236}">
                <a16:creationId xmlns:a16="http://schemas.microsoft.com/office/drawing/2014/main" id="{11DC8867-C9D9-496E-BECE-86208C93F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81200"/>
            <a:ext cx="54102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1D6F12B9-31CE-49F4-91D9-7A30464DB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 2</a:t>
            </a:r>
          </a:p>
        </p:txBody>
      </p:sp>
      <p:pic>
        <p:nvPicPr>
          <p:cNvPr id="149507" name="Picture 3">
            <a:extLst>
              <a:ext uri="{FF2B5EF4-FFF2-40B4-BE49-F238E27FC236}">
                <a16:creationId xmlns:a16="http://schemas.microsoft.com/office/drawing/2014/main" id="{779F387D-26DF-4A8C-8304-C2EFF2B68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48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508" name="Rectangle 4">
            <a:extLst>
              <a:ext uri="{FF2B5EF4-FFF2-40B4-BE49-F238E27FC236}">
                <a16:creationId xmlns:a16="http://schemas.microsoft.com/office/drawing/2014/main" id="{13D03DCF-FF2C-4860-8FD2-FCCB2BA23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19400"/>
            <a:ext cx="5410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AC4CCF1C-0D76-43E6-A929-014FB1ED0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 2</a:t>
            </a:r>
          </a:p>
        </p:txBody>
      </p:sp>
      <p:pic>
        <p:nvPicPr>
          <p:cNvPr id="150531" name="Picture 3">
            <a:extLst>
              <a:ext uri="{FF2B5EF4-FFF2-40B4-BE49-F238E27FC236}">
                <a16:creationId xmlns:a16="http://schemas.microsoft.com/office/drawing/2014/main" id="{C20739EE-4C6D-4F20-814A-2CCB47C83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48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532" name="Rectangle 4">
            <a:extLst>
              <a:ext uri="{FF2B5EF4-FFF2-40B4-BE49-F238E27FC236}">
                <a16:creationId xmlns:a16="http://schemas.microsoft.com/office/drawing/2014/main" id="{722B5B47-9A77-433F-8D50-818A89EF3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953000"/>
            <a:ext cx="61722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533C6080-6D6F-42CA-92B9-38A93DABD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Running time?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880EF6E5-DFCC-45BE-A47A-100016440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752600"/>
          </a:xfrm>
        </p:spPr>
        <p:txBody>
          <a:bodyPr/>
          <a:lstStyle/>
          <a:p>
            <a:r>
              <a:rPr lang="en-US" altLang="en-US" sz="2600"/>
              <a:t>How many times do we process each node?</a:t>
            </a:r>
          </a:p>
          <a:p>
            <a:r>
              <a:rPr lang="en-US" altLang="en-US" sz="2600"/>
              <a:t>How many times do we process each edge?</a:t>
            </a:r>
          </a:p>
          <a:p>
            <a:r>
              <a:rPr lang="en-US" altLang="en-US" sz="2600"/>
              <a:t>O(|V| + |E|)</a:t>
            </a:r>
          </a:p>
        </p:txBody>
      </p:sp>
      <p:pic>
        <p:nvPicPr>
          <p:cNvPr id="151556" name="Picture 4">
            <a:extLst>
              <a:ext uri="{FF2B5EF4-FFF2-40B4-BE49-F238E27FC236}">
                <a16:creationId xmlns:a16="http://schemas.microsoft.com/office/drawing/2014/main" id="{36E2A5C6-1BB9-4B5F-8646-CC4F5CED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54338"/>
            <a:ext cx="4648200" cy="376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1DC1D4B0-9E14-4C99-9D5D-4838D42AD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Connectedness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AE4F0002-FAC7-4FB4-B62D-961AE499E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557337"/>
          </a:xfrm>
        </p:spPr>
        <p:txBody>
          <a:bodyPr/>
          <a:lstStyle/>
          <a:p>
            <a:r>
              <a:rPr lang="en-US" altLang="en-US"/>
              <a:t>Given an undirected graph, for every node u </a:t>
            </a:r>
            <a:r>
              <a:rPr lang="en-US" altLang="en-US">
                <a:sym typeface="Symbol" panose="05050102010706020507" pitchFamily="18" charset="2"/>
              </a:rPr>
              <a:t> V, can we reach all other nodes in the graph?</a:t>
            </a:r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312EB5C9-48B3-4B6F-8FE5-0881C5EA7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581400"/>
            <a:ext cx="533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1F1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Run BFS or DFS-Visit (one pass) and mark nodes as we visit them.  If we visit all nodes, return true, otherwise false.</a:t>
            </a:r>
          </a:p>
        </p:txBody>
      </p:sp>
      <p:sp>
        <p:nvSpPr>
          <p:cNvPr id="153605" name="Text Box 5">
            <a:extLst>
              <a:ext uri="{FF2B5EF4-FFF2-40B4-BE49-F238E27FC236}">
                <a16:creationId xmlns:a16="http://schemas.microsoft.com/office/drawing/2014/main" id="{F8758809-1D6C-469F-92E5-BE077CE36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816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Running time: </a:t>
            </a:r>
          </a:p>
        </p:txBody>
      </p:sp>
      <p:sp>
        <p:nvSpPr>
          <p:cNvPr id="153606" name="Text Box 6">
            <a:extLst>
              <a:ext uri="{FF2B5EF4-FFF2-40B4-BE49-F238E27FC236}">
                <a16:creationId xmlns:a16="http://schemas.microsoft.com/office/drawing/2014/main" id="{08100026-EBED-4ADF-A340-FC64F1734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816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1F1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O(|V| + |E|)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  <p:bldP spid="153605" grpId="0"/>
      <p:bldP spid="15360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49" y="2884276"/>
            <a:ext cx="7871441" cy="56979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627" b="0" dirty="0">
                <a:solidFill>
                  <a:srgbClr val="191919"/>
                </a:solidFill>
              </a:rPr>
              <a:t>A </a:t>
            </a:r>
            <a:r>
              <a:rPr sz="3627" b="0" spc="-5" dirty="0">
                <a:solidFill>
                  <a:srgbClr val="191919"/>
                </a:solidFill>
              </a:rPr>
              <a:t>Completely </a:t>
            </a:r>
            <a:r>
              <a:rPr sz="3627" b="0" spc="-9" dirty="0">
                <a:solidFill>
                  <a:srgbClr val="191919"/>
                </a:solidFill>
              </a:rPr>
              <a:t>Different</a:t>
            </a:r>
            <a:r>
              <a:rPr sz="3627" b="0" spc="-45" dirty="0">
                <a:solidFill>
                  <a:srgbClr val="191919"/>
                </a:solidFill>
              </a:rPr>
              <a:t> </a:t>
            </a:r>
            <a:r>
              <a:rPr sz="3627" b="0" spc="-9" dirty="0">
                <a:solidFill>
                  <a:srgbClr val="191919"/>
                </a:solidFill>
              </a:rPr>
              <a:t>Algorithm</a:t>
            </a:r>
            <a:endParaRPr sz="362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Edge classification by DFS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4227067" y="3063143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5012885" y="2277325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6" name="Straight Arrow Connector 5"/>
          <p:cNvCxnSpPr>
            <a:stCxn id="5" idx="3"/>
            <a:endCxn id="4" idx="7"/>
          </p:cNvCxnSpPr>
          <p:nvPr/>
        </p:nvCxnSpPr>
        <p:spPr>
          <a:xfrm rot="5400000">
            <a:off x="4664362" y="2693696"/>
            <a:ext cx="482732" cy="381704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7" idx="7"/>
          </p:cNvCxnSpPr>
          <p:nvPr/>
        </p:nvCxnSpPr>
        <p:spPr>
          <a:xfrm rot="5400000">
            <a:off x="3868085" y="3477721"/>
            <a:ext cx="491399" cy="393961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28596" y="1500174"/>
            <a:ext cx="2286016" cy="17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Tree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Forward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Back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Cross edges</a:t>
            </a:r>
          </a:p>
        </p:txBody>
      </p:sp>
      <p:cxnSp>
        <p:nvCxnSpPr>
          <p:cNvPr id="24" name="Curved Connector 12"/>
          <p:cNvCxnSpPr>
            <a:stCxn id="5" idx="2"/>
            <a:endCxn id="7" idx="0"/>
          </p:cNvCxnSpPr>
          <p:nvPr/>
        </p:nvCxnSpPr>
        <p:spPr>
          <a:xfrm rot="10800000" flipV="1">
            <a:off x="3714747" y="2491640"/>
            <a:ext cx="1298141" cy="1365989"/>
          </a:xfrm>
          <a:prstGeom prst="curvedConnector2">
            <a:avLst/>
          </a:prstGeom>
          <a:ln w="38100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28992" y="385762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7" name="Oval 16"/>
          <p:cNvSpPr/>
          <p:nvPr/>
        </p:nvSpPr>
        <p:spPr>
          <a:xfrm>
            <a:off x="6858016" y="3134581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7643834" y="2348763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19" name="Straight Arrow Connector 18"/>
          <p:cNvCxnSpPr>
            <a:stCxn id="18" idx="3"/>
            <a:endCxn id="17" idx="7"/>
          </p:cNvCxnSpPr>
          <p:nvPr/>
        </p:nvCxnSpPr>
        <p:spPr>
          <a:xfrm rot="5400000">
            <a:off x="7295311" y="2765134"/>
            <a:ext cx="482732" cy="381704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</p:cNvCxnSpPr>
          <p:nvPr/>
        </p:nvCxnSpPr>
        <p:spPr>
          <a:xfrm rot="5400000">
            <a:off x="6499034" y="3549159"/>
            <a:ext cx="491399" cy="393961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12"/>
          <p:cNvCxnSpPr>
            <a:stCxn id="18" idx="2"/>
          </p:cNvCxnSpPr>
          <p:nvPr/>
        </p:nvCxnSpPr>
        <p:spPr>
          <a:xfrm rot="10800000" flipV="1">
            <a:off x="6345696" y="2563078"/>
            <a:ext cx="1298141" cy="1365989"/>
          </a:xfrm>
          <a:prstGeom prst="curvedConnector2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9941" y="3929066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3570" y="1538577"/>
            <a:ext cx="192882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Both are valid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00364" y="4857762"/>
            <a:ext cx="342902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edge classification depends on the particular DFS tree!</a:t>
            </a:r>
          </a:p>
        </p:txBody>
      </p:sp>
    </p:spTree>
    <p:extLst>
      <p:ext uri="{BB962C8B-B14F-4D97-AF65-F5344CB8AC3E}">
        <p14:creationId xmlns:p14="http://schemas.microsoft.com/office/powerpoint/2010/main" val="2018146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704E7A3-3543-41FC-B0DB-D21086FD7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7" y="886119"/>
            <a:ext cx="9142413" cy="41477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0000" b="1" u="none" spc="-150" dirty="0"/>
              <a:t>Examples: </a:t>
            </a:r>
            <a:br>
              <a:rPr lang="en-US" altLang="en-US" sz="10000" b="1" u="none" spc="-150" dirty="0"/>
            </a:br>
            <a:r>
              <a:rPr lang="en-US" altLang="en-US" sz="10000" b="1" u="none" spc="-150" dirty="0"/>
              <a:t>Topological Sort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704E7A3-3543-41FC-B0DB-D21086FD7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14339" name="Oval 3">
            <a:extLst>
              <a:ext uri="{FF2B5EF4-FFF2-40B4-BE49-F238E27FC236}">
                <a16:creationId xmlns:a16="http://schemas.microsoft.com/office/drawing/2014/main" id="{95107709-115C-404B-84CC-A3313849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340" name="Oval 4">
            <a:extLst>
              <a:ext uri="{FF2B5EF4-FFF2-40B4-BE49-F238E27FC236}">
                <a16:creationId xmlns:a16="http://schemas.microsoft.com/office/drawing/2014/main" id="{E992A4F0-D0AC-46E5-AD4F-24576A7B8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341" name="Oval 5">
            <a:extLst>
              <a:ext uri="{FF2B5EF4-FFF2-40B4-BE49-F238E27FC236}">
                <a16:creationId xmlns:a16="http://schemas.microsoft.com/office/drawing/2014/main" id="{E80F9A2D-E033-42EC-9D2A-B8BF08D50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342" name="Line 6">
            <a:extLst>
              <a:ext uri="{FF2B5EF4-FFF2-40B4-BE49-F238E27FC236}">
                <a16:creationId xmlns:a16="http://schemas.microsoft.com/office/drawing/2014/main" id="{87357E5E-DAB1-4B8A-A01B-F5E9BF473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Oval 7">
            <a:extLst>
              <a:ext uri="{FF2B5EF4-FFF2-40B4-BE49-F238E27FC236}">
                <a16:creationId xmlns:a16="http://schemas.microsoft.com/office/drawing/2014/main" id="{25A9F5E1-3E15-4BB1-A969-C167F5BEC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344" name="Oval 8">
            <a:extLst>
              <a:ext uri="{FF2B5EF4-FFF2-40B4-BE49-F238E27FC236}">
                <a16:creationId xmlns:a16="http://schemas.microsoft.com/office/drawing/2014/main" id="{A609E04C-3DE6-455C-877F-FFC5E2A4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8018F114-EDE5-424E-9804-8AC4E0E33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09140F17-DA3A-4233-9D39-BE906F196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52ECDA7E-E712-4A0E-9DFB-C97579B52D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115D0F8E-657B-471A-8541-5FB15D25D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E96612FD-6648-470E-92C1-B0BAAAF54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835E0773-255B-410E-9FFC-20BCA1089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941FCBF5-C1EA-48BC-A589-E89EC1C6E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352" name="Text Box 16">
            <a:extLst>
              <a:ext uri="{FF2B5EF4-FFF2-40B4-BE49-F238E27FC236}">
                <a16:creationId xmlns:a16="http://schemas.microsoft.com/office/drawing/2014/main" id="{48E48041-5D7F-48F9-AE45-FE17D38FA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C1C92CE4-70C5-4632-8CAF-9AC12D27D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7C31BF3C-EE69-4E20-9633-830A8C553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5" y="234473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54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2FA6F53-40E0-4D44-B80E-BC923926B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15363" name="Oval 3">
            <a:extLst>
              <a:ext uri="{FF2B5EF4-FFF2-40B4-BE49-F238E27FC236}">
                <a16:creationId xmlns:a16="http://schemas.microsoft.com/office/drawing/2014/main" id="{2D06368A-4AF8-4ED7-9012-869FC7764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64" name="Oval 4">
            <a:extLst>
              <a:ext uri="{FF2B5EF4-FFF2-40B4-BE49-F238E27FC236}">
                <a16:creationId xmlns:a16="http://schemas.microsoft.com/office/drawing/2014/main" id="{D8319545-7D33-4605-BA6D-020B5142C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65" name="Oval 5">
            <a:extLst>
              <a:ext uri="{FF2B5EF4-FFF2-40B4-BE49-F238E27FC236}">
                <a16:creationId xmlns:a16="http://schemas.microsoft.com/office/drawing/2014/main" id="{74CD0503-A447-490C-99AE-56F36C4B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22F2F2F9-CC06-41C9-ABCE-A24EA0F8C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Oval 7">
            <a:extLst>
              <a:ext uri="{FF2B5EF4-FFF2-40B4-BE49-F238E27FC236}">
                <a16:creationId xmlns:a16="http://schemas.microsoft.com/office/drawing/2014/main" id="{1D91DA50-A44B-4CEC-8EE0-45485CB65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68" name="Oval 8">
            <a:extLst>
              <a:ext uri="{FF2B5EF4-FFF2-40B4-BE49-F238E27FC236}">
                <a16:creationId xmlns:a16="http://schemas.microsoft.com/office/drawing/2014/main" id="{EB3E19D1-07A0-4E9E-B7E0-8124D5296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2C6FD804-6603-4806-B14C-349F791F3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0">
            <a:extLst>
              <a:ext uri="{FF2B5EF4-FFF2-40B4-BE49-F238E27FC236}">
                <a16:creationId xmlns:a16="http://schemas.microsoft.com/office/drawing/2014/main" id="{A97EA0A4-0E11-4A77-87F2-12577AF42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1">
            <a:extLst>
              <a:ext uri="{FF2B5EF4-FFF2-40B4-BE49-F238E27FC236}">
                <a16:creationId xmlns:a16="http://schemas.microsoft.com/office/drawing/2014/main" id="{E660AAD0-6EF9-4211-BBE5-75AAA777A1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A41EA503-F07B-4ED0-880B-B2CD13C9A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FA70D90E-1D29-4FB0-BF44-E12E59EE7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03B7614A-9460-49EF-9BAD-DA0FEB710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7D24A282-AB52-4076-8FA9-29E3CD27A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4259DCAE-B265-46D5-8004-FC23CB89D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189184D6-52AE-4DDD-A99D-7D18E3884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29F6F704-F906-4E75-9050-508CEF086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5" y="234473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5379" name="Text Box 19">
            <a:extLst>
              <a:ext uri="{FF2B5EF4-FFF2-40B4-BE49-F238E27FC236}">
                <a16:creationId xmlns:a16="http://schemas.microsoft.com/office/drawing/2014/main" id="{3FE897DB-AF55-45C1-AB0C-209273C05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5" y="34417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DCAF462-4F92-49F2-979B-320716401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16387" name="Oval 3">
            <a:extLst>
              <a:ext uri="{FF2B5EF4-FFF2-40B4-BE49-F238E27FC236}">
                <a16:creationId xmlns:a16="http://schemas.microsoft.com/office/drawing/2014/main" id="{21E02A74-C9EC-417E-937C-AADF0896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388" name="Oval 4">
            <a:extLst>
              <a:ext uri="{FF2B5EF4-FFF2-40B4-BE49-F238E27FC236}">
                <a16:creationId xmlns:a16="http://schemas.microsoft.com/office/drawing/2014/main" id="{85D86D44-FAA9-423B-BF04-E9755326A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389" name="Oval 5">
            <a:extLst>
              <a:ext uri="{FF2B5EF4-FFF2-40B4-BE49-F238E27FC236}">
                <a16:creationId xmlns:a16="http://schemas.microsoft.com/office/drawing/2014/main" id="{839AE067-70B7-4E03-9D29-937648CD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C1814B82-BA5E-4530-B4ED-E4E100499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Oval 7">
            <a:extLst>
              <a:ext uri="{FF2B5EF4-FFF2-40B4-BE49-F238E27FC236}">
                <a16:creationId xmlns:a16="http://schemas.microsoft.com/office/drawing/2014/main" id="{EAAA68D7-82CC-49C0-8CC7-06A2F681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392" name="Oval 8">
            <a:extLst>
              <a:ext uri="{FF2B5EF4-FFF2-40B4-BE49-F238E27FC236}">
                <a16:creationId xmlns:a16="http://schemas.microsoft.com/office/drawing/2014/main" id="{8264D39D-54D3-4367-87E8-D92BF14A1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5EB5FCDB-90FF-4990-A464-97A88620A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2B8398D1-7AFA-4F4A-A6DC-5ED013440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74428AA0-578A-40E4-90FE-EA394359C6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79A5B021-31E7-457C-8918-62F9CB761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7BA20DCB-8488-4386-BA53-DE7C3D4BC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B2F03C3A-201A-407C-9901-81DECBC74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3B98CE3A-3579-4DF3-A6D3-0081C055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C5417D8A-D109-46D1-BC78-51516C5E9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7EC0B208-5E3A-4870-A061-2783D2193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7A36ACC4-8F6A-4F9F-B4FA-99C554B4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5" y="234473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5DD26633-FB66-4954-ACE9-573E7701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6404" name="Oval 20">
            <a:extLst>
              <a:ext uri="{FF2B5EF4-FFF2-40B4-BE49-F238E27FC236}">
                <a16:creationId xmlns:a16="http://schemas.microsoft.com/office/drawing/2014/main" id="{4D1EE519-9C88-40CB-9567-FDD6AA4F2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405" name="Text Box 21">
            <a:extLst>
              <a:ext uri="{FF2B5EF4-FFF2-40B4-BE49-F238E27FC236}">
                <a16:creationId xmlns:a16="http://schemas.microsoft.com/office/drawing/2014/main" id="{A333283C-365E-452A-B146-DB70E9BB7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406" name="Text Box 22">
            <a:extLst>
              <a:ext uri="{FF2B5EF4-FFF2-40B4-BE49-F238E27FC236}">
                <a16:creationId xmlns:a16="http://schemas.microsoft.com/office/drawing/2014/main" id="{BFAEECCC-8650-4966-BB39-B5450063E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319A572-11E8-4533-B648-60672942C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17411" name="Oval 3">
            <a:extLst>
              <a:ext uri="{FF2B5EF4-FFF2-40B4-BE49-F238E27FC236}">
                <a16:creationId xmlns:a16="http://schemas.microsoft.com/office/drawing/2014/main" id="{3E3A1A75-7AC1-42E2-86CE-A29492DFC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412" name="Oval 4">
            <a:extLst>
              <a:ext uri="{FF2B5EF4-FFF2-40B4-BE49-F238E27FC236}">
                <a16:creationId xmlns:a16="http://schemas.microsoft.com/office/drawing/2014/main" id="{80830131-E736-41B4-B1E9-65B71D866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413" name="Oval 5">
            <a:extLst>
              <a:ext uri="{FF2B5EF4-FFF2-40B4-BE49-F238E27FC236}">
                <a16:creationId xmlns:a16="http://schemas.microsoft.com/office/drawing/2014/main" id="{EECCF166-021E-4C04-8AFE-C34679787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622A7B73-ABAC-434D-A3A8-0E117BFB9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7">
            <a:extLst>
              <a:ext uri="{FF2B5EF4-FFF2-40B4-BE49-F238E27FC236}">
                <a16:creationId xmlns:a16="http://schemas.microsoft.com/office/drawing/2014/main" id="{7877517C-3A02-43B2-8A6E-842FB16A3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416" name="Oval 8">
            <a:extLst>
              <a:ext uri="{FF2B5EF4-FFF2-40B4-BE49-F238E27FC236}">
                <a16:creationId xmlns:a16="http://schemas.microsoft.com/office/drawing/2014/main" id="{78D28BB3-C53E-4916-B1CE-C07809A1E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36B3A3BA-A581-4617-A368-0A002427B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0">
            <a:extLst>
              <a:ext uri="{FF2B5EF4-FFF2-40B4-BE49-F238E27FC236}">
                <a16:creationId xmlns:a16="http://schemas.microsoft.com/office/drawing/2014/main" id="{DC68AD59-C3F4-4FCC-B9E7-5B6815314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1">
            <a:extLst>
              <a:ext uri="{FF2B5EF4-FFF2-40B4-BE49-F238E27FC236}">
                <a16:creationId xmlns:a16="http://schemas.microsoft.com/office/drawing/2014/main" id="{BF7ECC14-E402-4765-9B04-7D8F0A350D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19434A77-971A-422B-BC16-F789DDB05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D0FA0A67-1570-4C8A-9C8E-A68BB4F68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CD0D190A-323A-4C87-8F33-FC46CB3A2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7AD00ECE-1BBF-4E11-AA85-24F5AF748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424" name="Text Box 16">
            <a:extLst>
              <a:ext uri="{FF2B5EF4-FFF2-40B4-BE49-F238E27FC236}">
                <a16:creationId xmlns:a16="http://schemas.microsoft.com/office/drawing/2014/main" id="{D4B0C4F7-31BE-4171-85AA-BA27D51C1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425" name="Text Box 17">
            <a:extLst>
              <a:ext uri="{FF2B5EF4-FFF2-40B4-BE49-F238E27FC236}">
                <a16:creationId xmlns:a16="http://schemas.microsoft.com/office/drawing/2014/main" id="{0A9DC22C-1D40-4202-9564-825AC80D4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426" name="Text Box 18">
            <a:extLst>
              <a:ext uri="{FF2B5EF4-FFF2-40B4-BE49-F238E27FC236}">
                <a16:creationId xmlns:a16="http://schemas.microsoft.com/office/drawing/2014/main" id="{7372A4C5-FA7A-47E3-B4FD-E0243E80E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7427" name="Text Box 19">
            <a:extLst>
              <a:ext uri="{FF2B5EF4-FFF2-40B4-BE49-F238E27FC236}">
                <a16:creationId xmlns:a16="http://schemas.microsoft.com/office/drawing/2014/main" id="{09E6A226-DB4B-4759-B768-24194CC5D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7428" name="Oval 20">
            <a:extLst>
              <a:ext uri="{FF2B5EF4-FFF2-40B4-BE49-F238E27FC236}">
                <a16:creationId xmlns:a16="http://schemas.microsoft.com/office/drawing/2014/main" id="{BB56FE0A-0297-49EC-BE09-F1DC59582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429" name="Text Box 21">
            <a:extLst>
              <a:ext uri="{FF2B5EF4-FFF2-40B4-BE49-F238E27FC236}">
                <a16:creationId xmlns:a16="http://schemas.microsoft.com/office/drawing/2014/main" id="{EA432AC1-7B91-463E-98F3-8830E1D70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EA677F23-79F1-40BA-ACFA-5E5BABBD0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7431" name="Oval 23">
            <a:extLst>
              <a:ext uri="{FF2B5EF4-FFF2-40B4-BE49-F238E27FC236}">
                <a16:creationId xmlns:a16="http://schemas.microsoft.com/office/drawing/2014/main" id="{F7CF3F3B-D0CC-4C54-B30E-8752D2522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432" name="Text Box 24">
            <a:extLst>
              <a:ext uri="{FF2B5EF4-FFF2-40B4-BE49-F238E27FC236}">
                <a16:creationId xmlns:a16="http://schemas.microsoft.com/office/drawing/2014/main" id="{7DE80622-DB8B-45A0-8FCB-60B2CFD6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7433" name="Line 25">
            <a:extLst>
              <a:ext uri="{FF2B5EF4-FFF2-40B4-BE49-F238E27FC236}">
                <a16:creationId xmlns:a16="http://schemas.microsoft.com/office/drawing/2014/main" id="{1BFF8CB3-EED6-46DF-8E81-DFC725A72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Text Box 26">
            <a:extLst>
              <a:ext uri="{FF2B5EF4-FFF2-40B4-BE49-F238E27FC236}">
                <a16:creationId xmlns:a16="http://schemas.microsoft.com/office/drawing/2014/main" id="{411371A0-5010-4266-B259-C4003879B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94DB577-2D5C-4096-9629-B7F48BBF9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18435" name="Oval 3">
            <a:extLst>
              <a:ext uri="{FF2B5EF4-FFF2-40B4-BE49-F238E27FC236}">
                <a16:creationId xmlns:a16="http://schemas.microsoft.com/office/drawing/2014/main" id="{7125CB8A-DC05-4F64-ADA1-20CFBD742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436" name="Oval 4">
            <a:extLst>
              <a:ext uri="{FF2B5EF4-FFF2-40B4-BE49-F238E27FC236}">
                <a16:creationId xmlns:a16="http://schemas.microsoft.com/office/drawing/2014/main" id="{B243D44E-7B1B-441C-A622-C5605575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437" name="Oval 5">
            <a:extLst>
              <a:ext uri="{FF2B5EF4-FFF2-40B4-BE49-F238E27FC236}">
                <a16:creationId xmlns:a16="http://schemas.microsoft.com/office/drawing/2014/main" id="{74047140-04EE-4D04-B0C5-9AB896269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AA727345-DF79-4BB1-8448-81D318D21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>
            <a:extLst>
              <a:ext uri="{FF2B5EF4-FFF2-40B4-BE49-F238E27FC236}">
                <a16:creationId xmlns:a16="http://schemas.microsoft.com/office/drawing/2014/main" id="{88ADE523-E14A-4E28-8F5F-9A5236BB2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440" name="Oval 8">
            <a:extLst>
              <a:ext uri="{FF2B5EF4-FFF2-40B4-BE49-F238E27FC236}">
                <a16:creationId xmlns:a16="http://schemas.microsoft.com/office/drawing/2014/main" id="{09B7D185-6C70-4019-9DD5-F7B1ECA1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D623DA38-F713-43E0-A04D-303263834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27D91457-29FE-4F02-ACD1-84628636D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A928F3A4-94B6-4281-9F1D-E35B58D3D2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Text Box 12">
            <a:extLst>
              <a:ext uri="{FF2B5EF4-FFF2-40B4-BE49-F238E27FC236}">
                <a16:creationId xmlns:a16="http://schemas.microsoft.com/office/drawing/2014/main" id="{B8F35325-C2E2-4D42-93E3-69FF14E84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id="{7D42F939-C1CF-4151-AD46-652FE180F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446" name="Text Box 14">
            <a:extLst>
              <a:ext uri="{FF2B5EF4-FFF2-40B4-BE49-F238E27FC236}">
                <a16:creationId xmlns:a16="http://schemas.microsoft.com/office/drawing/2014/main" id="{2AD2D271-3684-4091-9C55-3E7B6648F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447" name="Text Box 15">
            <a:extLst>
              <a:ext uri="{FF2B5EF4-FFF2-40B4-BE49-F238E27FC236}">
                <a16:creationId xmlns:a16="http://schemas.microsoft.com/office/drawing/2014/main" id="{19F7E42D-A9D9-4764-8824-8CA1890AE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448" name="Text Box 16">
            <a:extLst>
              <a:ext uri="{FF2B5EF4-FFF2-40B4-BE49-F238E27FC236}">
                <a16:creationId xmlns:a16="http://schemas.microsoft.com/office/drawing/2014/main" id="{71EBDACB-FB78-47BE-B52D-804F98999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449" name="Text Box 17">
            <a:extLst>
              <a:ext uri="{FF2B5EF4-FFF2-40B4-BE49-F238E27FC236}">
                <a16:creationId xmlns:a16="http://schemas.microsoft.com/office/drawing/2014/main" id="{31430704-C98F-4206-96D5-8FD5DF617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450" name="Text Box 18">
            <a:extLst>
              <a:ext uri="{FF2B5EF4-FFF2-40B4-BE49-F238E27FC236}">
                <a16:creationId xmlns:a16="http://schemas.microsoft.com/office/drawing/2014/main" id="{BDDE0174-181D-4290-8D12-5C2CED59E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8451" name="Text Box 19">
            <a:extLst>
              <a:ext uri="{FF2B5EF4-FFF2-40B4-BE49-F238E27FC236}">
                <a16:creationId xmlns:a16="http://schemas.microsoft.com/office/drawing/2014/main" id="{0A8B2538-AF40-43CE-8D73-3EB074336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8452" name="Oval 20">
            <a:extLst>
              <a:ext uri="{FF2B5EF4-FFF2-40B4-BE49-F238E27FC236}">
                <a16:creationId xmlns:a16="http://schemas.microsoft.com/office/drawing/2014/main" id="{B4450256-35AD-4760-8E69-A651FC57C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453" name="Text Box 21">
            <a:extLst>
              <a:ext uri="{FF2B5EF4-FFF2-40B4-BE49-F238E27FC236}">
                <a16:creationId xmlns:a16="http://schemas.microsoft.com/office/drawing/2014/main" id="{5F3512BD-921B-48AD-9043-B8DC92CEB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454" name="Text Box 22">
            <a:extLst>
              <a:ext uri="{FF2B5EF4-FFF2-40B4-BE49-F238E27FC236}">
                <a16:creationId xmlns:a16="http://schemas.microsoft.com/office/drawing/2014/main" id="{9D3276CD-FDD2-4732-9CD1-B382CCCD4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8455" name="Oval 23">
            <a:extLst>
              <a:ext uri="{FF2B5EF4-FFF2-40B4-BE49-F238E27FC236}">
                <a16:creationId xmlns:a16="http://schemas.microsoft.com/office/drawing/2014/main" id="{05D839D5-FFAD-4E1B-84DF-2F3053597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456" name="Text Box 24">
            <a:extLst>
              <a:ext uri="{FF2B5EF4-FFF2-40B4-BE49-F238E27FC236}">
                <a16:creationId xmlns:a16="http://schemas.microsoft.com/office/drawing/2014/main" id="{FC125CDB-E8A9-4476-BCAA-658704E0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8457" name="Line 25">
            <a:extLst>
              <a:ext uri="{FF2B5EF4-FFF2-40B4-BE49-F238E27FC236}">
                <a16:creationId xmlns:a16="http://schemas.microsoft.com/office/drawing/2014/main" id="{BDC752CB-654B-4199-8009-7BE9048EA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Text Box 26">
            <a:extLst>
              <a:ext uri="{FF2B5EF4-FFF2-40B4-BE49-F238E27FC236}">
                <a16:creationId xmlns:a16="http://schemas.microsoft.com/office/drawing/2014/main" id="{000C69C3-3EA7-457F-B88B-17EFBB5C6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459" name="Text Box 27">
            <a:extLst>
              <a:ext uri="{FF2B5EF4-FFF2-40B4-BE49-F238E27FC236}">
                <a16:creationId xmlns:a16="http://schemas.microsoft.com/office/drawing/2014/main" id="{D39BE56C-D510-4C18-9C1B-D5421209D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233045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F174B9D-571B-4842-A276-D78BBA83E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19459" name="Oval 3">
            <a:extLst>
              <a:ext uri="{FF2B5EF4-FFF2-40B4-BE49-F238E27FC236}">
                <a16:creationId xmlns:a16="http://schemas.microsoft.com/office/drawing/2014/main" id="{1DCFC808-3020-4EFD-9DE1-BB281192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C1777CE7-BA90-454D-AEA0-27B4D038A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61" name="Oval 5">
            <a:extLst>
              <a:ext uri="{FF2B5EF4-FFF2-40B4-BE49-F238E27FC236}">
                <a16:creationId xmlns:a16="http://schemas.microsoft.com/office/drawing/2014/main" id="{CFDCC5AF-3317-4B9C-ADE0-088FA8ED3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DE53744A-2B9D-41C1-B492-36E5FBE49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EEEE6A1C-9575-46A5-8751-AC5552889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64" name="Oval 8">
            <a:extLst>
              <a:ext uri="{FF2B5EF4-FFF2-40B4-BE49-F238E27FC236}">
                <a16:creationId xmlns:a16="http://schemas.microsoft.com/office/drawing/2014/main" id="{7E258208-F9FE-4468-8A59-F4D5BDE00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4CF5D14A-CE9C-4206-A4EE-931BEB6BD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E2B6C91A-43A2-426A-B39F-FDD40F69C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66BF7CAD-7BDE-4B62-A10B-F5571E9758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7A9A3478-2206-438B-B797-3F275B907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EA6649F0-ABD3-4355-A312-40F7516EB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AD262711-6377-4B2F-9DD2-112F7F87F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471" name="Text Box 15">
            <a:extLst>
              <a:ext uri="{FF2B5EF4-FFF2-40B4-BE49-F238E27FC236}">
                <a16:creationId xmlns:a16="http://schemas.microsoft.com/office/drawing/2014/main" id="{F089B16C-BCA8-4560-A0CA-25C774DB3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472" name="Text Box 16">
            <a:extLst>
              <a:ext uri="{FF2B5EF4-FFF2-40B4-BE49-F238E27FC236}">
                <a16:creationId xmlns:a16="http://schemas.microsoft.com/office/drawing/2014/main" id="{F2B85140-43BF-49E0-A443-83EBE56B1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473" name="Text Box 17">
            <a:extLst>
              <a:ext uri="{FF2B5EF4-FFF2-40B4-BE49-F238E27FC236}">
                <a16:creationId xmlns:a16="http://schemas.microsoft.com/office/drawing/2014/main" id="{942E232E-96D7-4FE3-BD0B-898EB177B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9474" name="Text Box 18">
            <a:extLst>
              <a:ext uri="{FF2B5EF4-FFF2-40B4-BE49-F238E27FC236}">
                <a16:creationId xmlns:a16="http://schemas.microsoft.com/office/drawing/2014/main" id="{779D9190-95E9-4E62-B0C8-4289DEEB6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9475" name="Text Box 19">
            <a:extLst>
              <a:ext uri="{FF2B5EF4-FFF2-40B4-BE49-F238E27FC236}">
                <a16:creationId xmlns:a16="http://schemas.microsoft.com/office/drawing/2014/main" id="{6D39E1B8-2D18-4CD4-ABF5-8E19EE167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9476" name="Oval 20">
            <a:extLst>
              <a:ext uri="{FF2B5EF4-FFF2-40B4-BE49-F238E27FC236}">
                <a16:creationId xmlns:a16="http://schemas.microsoft.com/office/drawing/2014/main" id="{D05C31A0-E15F-4C5C-B590-99C4C8701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77" name="Text Box 21">
            <a:extLst>
              <a:ext uri="{FF2B5EF4-FFF2-40B4-BE49-F238E27FC236}">
                <a16:creationId xmlns:a16="http://schemas.microsoft.com/office/drawing/2014/main" id="{171F3F3B-B803-4BA2-A26F-6631C955F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9478" name="Text Box 22">
            <a:extLst>
              <a:ext uri="{FF2B5EF4-FFF2-40B4-BE49-F238E27FC236}">
                <a16:creationId xmlns:a16="http://schemas.microsoft.com/office/drawing/2014/main" id="{E4AB0D42-2521-48C6-BBB1-3BDA47070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9479" name="Oval 23">
            <a:extLst>
              <a:ext uri="{FF2B5EF4-FFF2-40B4-BE49-F238E27FC236}">
                <a16:creationId xmlns:a16="http://schemas.microsoft.com/office/drawing/2014/main" id="{067158A6-8737-4BC9-8956-C4C762FD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80" name="Text Box 24">
            <a:extLst>
              <a:ext uri="{FF2B5EF4-FFF2-40B4-BE49-F238E27FC236}">
                <a16:creationId xmlns:a16="http://schemas.microsoft.com/office/drawing/2014/main" id="{644D7854-2368-40E4-8E1F-92243D7E2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87A9523B-66C0-4D05-9460-C69F0B7F1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Text Box 26">
            <a:extLst>
              <a:ext uri="{FF2B5EF4-FFF2-40B4-BE49-F238E27FC236}">
                <a16:creationId xmlns:a16="http://schemas.microsoft.com/office/drawing/2014/main" id="{C5066A60-7F14-4EF9-82D3-56C4B6357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483" name="Text Box 27">
            <a:extLst>
              <a:ext uri="{FF2B5EF4-FFF2-40B4-BE49-F238E27FC236}">
                <a16:creationId xmlns:a16="http://schemas.microsoft.com/office/drawing/2014/main" id="{A0270C14-E336-40ED-8815-EB13FF86C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233045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19484" name="Text Box 28">
            <a:extLst>
              <a:ext uri="{FF2B5EF4-FFF2-40B4-BE49-F238E27FC236}">
                <a16:creationId xmlns:a16="http://schemas.microsoft.com/office/drawing/2014/main" id="{8BA4A949-8E87-40EA-843E-F08E9C079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815" y="342741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892B2FB-D934-4675-9043-03C1C5681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20483" name="Oval 3">
            <a:extLst>
              <a:ext uri="{FF2B5EF4-FFF2-40B4-BE49-F238E27FC236}">
                <a16:creationId xmlns:a16="http://schemas.microsoft.com/office/drawing/2014/main" id="{8EAF512C-6BD2-44C8-978F-0EA709B47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484" name="Oval 4">
            <a:extLst>
              <a:ext uri="{FF2B5EF4-FFF2-40B4-BE49-F238E27FC236}">
                <a16:creationId xmlns:a16="http://schemas.microsoft.com/office/drawing/2014/main" id="{396335AC-FF69-45CD-B33D-00C7DEDC8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BAD348A0-7AFF-425B-9641-0BE19BB92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E20B1A95-A46A-41E8-B667-2221AA148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>
            <a:extLst>
              <a:ext uri="{FF2B5EF4-FFF2-40B4-BE49-F238E27FC236}">
                <a16:creationId xmlns:a16="http://schemas.microsoft.com/office/drawing/2014/main" id="{EF7CBDC9-79B2-49E8-8FA1-075963D41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488" name="Oval 8">
            <a:extLst>
              <a:ext uri="{FF2B5EF4-FFF2-40B4-BE49-F238E27FC236}">
                <a16:creationId xmlns:a16="http://schemas.microsoft.com/office/drawing/2014/main" id="{130E684E-2418-4F6A-8AA9-9F1E896B4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489" name="Line 9">
            <a:extLst>
              <a:ext uri="{FF2B5EF4-FFF2-40B4-BE49-F238E27FC236}">
                <a16:creationId xmlns:a16="http://schemas.microsoft.com/office/drawing/2014/main" id="{0D0AE63E-E7C8-46AF-B35E-6CE0E2645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10">
            <a:extLst>
              <a:ext uri="{FF2B5EF4-FFF2-40B4-BE49-F238E27FC236}">
                <a16:creationId xmlns:a16="http://schemas.microsoft.com/office/drawing/2014/main" id="{038947BD-25DF-48E6-87FF-CE9A40C8B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1">
            <a:extLst>
              <a:ext uri="{FF2B5EF4-FFF2-40B4-BE49-F238E27FC236}">
                <a16:creationId xmlns:a16="http://schemas.microsoft.com/office/drawing/2014/main" id="{876FE2ED-7C6F-4417-A402-E5CD21E374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37AB8608-FBDB-449B-8544-49675E99A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952073FB-8D7D-4EE3-B495-85C88239A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8C7E83D8-1DAC-45FB-894C-879E60BBB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495" name="Text Box 15">
            <a:extLst>
              <a:ext uri="{FF2B5EF4-FFF2-40B4-BE49-F238E27FC236}">
                <a16:creationId xmlns:a16="http://schemas.microsoft.com/office/drawing/2014/main" id="{2F780DFB-87A1-4A2F-803D-B0ECCFC89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496" name="Text Box 16">
            <a:extLst>
              <a:ext uri="{FF2B5EF4-FFF2-40B4-BE49-F238E27FC236}">
                <a16:creationId xmlns:a16="http://schemas.microsoft.com/office/drawing/2014/main" id="{285E4915-6B4B-41E5-A8BF-02CC3617F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497" name="Text Box 17">
            <a:extLst>
              <a:ext uri="{FF2B5EF4-FFF2-40B4-BE49-F238E27FC236}">
                <a16:creationId xmlns:a16="http://schemas.microsoft.com/office/drawing/2014/main" id="{9A272DE4-6E5C-4C89-AF05-8E6A5C96B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0498" name="Text Box 18">
            <a:extLst>
              <a:ext uri="{FF2B5EF4-FFF2-40B4-BE49-F238E27FC236}">
                <a16:creationId xmlns:a16="http://schemas.microsoft.com/office/drawing/2014/main" id="{E5C7F034-F0FB-4B41-8E6E-2FE2B0246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0499" name="Text Box 19">
            <a:extLst>
              <a:ext uri="{FF2B5EF4-FFF2-40B4-BE49-F238E27FC236}">
                <a16:creationId xmlns:a16="http://schemas.microsoft.com/office/drawing/2014/main" id="{DA7CA3FE-8917-4EC3-BFBB-5F9929D8B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0500" name="Oval 20">
            <a:extLst>
              <a:ext uri="{FF2B5EF4-FFF2-40B4-BE49-F238E27FC236}">
                <a16:creationId xmlns:a16="http://schemas.microsoft.com/office/drawing/2014/main" id="{93AB8CE1-ACCA-4ED8-8A4C-A328E5226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501" name="Text Box 21">
            <a:extLst>
              <a:ext uri="{FF2B5EF4-FFF2-40B4-BE49-F238E27FC236}">
                <a16:creationId xmlns:a16="http://schemas.microsoft.com/office/drawing/2014/main" id="{4B2718FA-FF95-48AA-8860-029411790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0502" name="Text Box 22">
            <a:extLst>
              <a:ext uri="{FF2B5EF4-FFF2-40B4-BE49-F238E27FC236}">
                <a16:creationId xmlns:a16="http://schemas.microsoft.com/office/drawing/2014/main" id="{01CF0654-650D-47C7-AE59-2981939AE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0503" name="Oval 23">
            <a:extLst>
              <a:ext uri="{FF2B5EF4-FFF2-40B4-BE49-F238E27FC236}">
                <a16:creationId xmlns:a16="http://schemas.microsoft.com/office/drawing/2014/main" id="{557A8FDC-A18C-4E0B-81E6-61524F822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504" name="Text Box 24">
            <a:extLst>
              <a:ext uri="{FF2B5EF4-FFF2-40B4-BE49-F238E27FC236}">
                <a16:creationId xmlns:a16="http://schemas.microsoft.com/office/drawing/2014/main" id="{3E25E487-2A35-4261-AFD6-3E729BFAD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5713BEC3-3FE1-4CB6-B5E5-CF5AD62CF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FC6B3777-C33C-4362-832B-93C351C0B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9123B3E9-A885-4056-8AC7-913DBE7C6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233045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FBFE7CC7-6BDC-4FCE-83A7-CDB4AE925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09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6/7</a:t>
            </a:r>
          </a:p>
        </p:txBody>
      </p:sp>
      <p:sp>
        <p:nvSpPr>
          <p:cNvPr id="20509" name="Oval 29">
            <a:extLst>
              <a:ext uri="{FF2B5EF4-FFF2-40B4-BE49-F238E27FC236}">
                <a16:creationId xmlns:a16="http://schemas.microsoft.com/office/drawing/2014/main" id="{9474A6E6-25F4-440F-9233-29E18FD49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2" y="52419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510" name="Text Box 30">
            <a:extLst>
              <a:ext uri="{FF2B5EF4-FFF2-40B4-BE49-F238E27FC236}">
                <a16:creationId xmlns:a16="http://schemas.microsoft.com/office/drawing/2014/main" id="{2FFDA5EB-F2BD-4420-B347-056044508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2355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6/7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0511" name="Line 31">
            <a:extLst>
              <a:ext uri="{FF2B5EF4-FFF2-40B4-BE49-F238E27FC236}">
                <a16:creationId xmlns:a16="http://schemas.microsoft.com/office/drawing/2014/main" id="{CDACAF1D-059D-4359-9BBD-2FF9D2EE8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8515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Text Box 32">
            <a:extLst>
              <a:ext uri="{FF2B5EF4-FFF2-40B4-BE49-F238E27FC236}">
                <a16:creationId xmlns:a16="http://schemas.microsoft.com/office/drawing/2014/main" id="{8D32235A-6EF9-4B27-B9EC-308633D9F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838" y="56737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77E9104-6F96-4BB3-A861-CD80A336D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21507" name="Oval 3">
            <a:extLst>
              <a:ext uri="{FF2B5EF4-FFF2-40B4-BE49-F238E27FC236}">
                <a16:creationId xmlns:a16="http://schemas.microsoft.com/office/drawing/2014/main" id="{B19B5055-BC1E-4AB0-B0D9-1B1311446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1E185D0F-5629-46F7-8A2B-13855CC3B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FF7FAE0F-1828-4A7B-B7C6-CDFA3C702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5F746C75-7E54-4D70-BB76-AB1F508A5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116A19E0-6388-4C81-B771-51D00D74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D1EDD385-DCC7-483F-A944-17DA3435B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13" name="Line 9">
            <a:extLst>
              <a:ext uri="{FF2B5EF4-FFF2-40B4-BE49-F238E27FC236}">
                <a16:creationId xmlns:a16="http://schemas.microsoft.com/office/drawing/2014/main" id="{EEA1B415-1A7F-4641-B84B-E3FF7CAC5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2941F598-6D81-458E-ABB1-3A5393B0B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DEDE5B9F-281E-4DAA-9DDB-DACFE6B7CB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Text Box 12">
            <a:extLst>
              <a:ext uri="{FF2B5EF4-FFF2-40B4-BE49-F238E27FC236}">
                <a16:creationId xmlns:a16="http://schemas.microsoft.com/office/drawing/2014/main" id="{BE2C7E24-8E50-4C04-A975-7D335A555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21517" name="Text Box 13">
            <a:extLst>
              <a:ext uri="{FF2B5EF4-FFF2-40B4-BE49-F238E27FC236}">
                <a16:creationId xmlns:a16="http://schemas.microsoft.com/office/drawing/2014/main" id="{B9D4DEF2-4B4C-4986-AABB-CCD9CA35C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518" name="Text Box 14">
            <a:extLst>
              <a:ext uri="{FF2B5EF4-FFF2-40B4-BE49-F238E27FC236}">
                <a16:creationId xmlns:a16="http://schemas.microsoft.com/office/drawing/2014/main" id="{48A1C1DB-E1D4-4906-B54A-1BD9663F7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519" name="Text Box 15">
            <a:extLst>
              <a:ext uri="{FF2B5EF4-FFF2-40B4-BE49-F238E27FC236}">
                <a16:creationId xmlns:a16="http://schemas.microsoft.com/office/drawing/2014/main" id="{AF2E1DDF-2F49-47A6-ADB5-22CDB795A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520" name="Text Box 16">
            <a:extLst>
              <a:ext uri="{FF2B5EF4-FFF2-40B4-BE49-F238E27FC236}">
                <a16:creationId xmlns:a16="http://schemas.microsoft.com/office/drawing/2014/main" id="{2602B453-3FF9-4696-85DF-20829F446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521" name="Text Box 17">
            <a:extLst>
              <a:ext uri="{FF2B5EF4-FFF2-40B4-BE49-F238E27FC236}">
                <a16:creationId xmlns:a16="http://schemas.microsoft.com/office/drawing/2014/main" id="{EAA8B577-4395-4398-BC2A-D28D55667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522" name="Text Box 18">
            <a:extLst>
              <a:ext uri="{FF2B5EF4-FFF2-40B4-BE49-F238E27FC236}">
                <a16:creationId xmlns:a16="http://schemas.microsoft.com/office/drawing/2014/main" id="{C7AD5E44-AAE0-4262-AD37-BB023AD4D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1523" name="Text Box 19">
            <a:extLst>
              <a:ext uri="{FF2B5EF4-FFF2-40B4-BE49-F238E27FC236}">
                <a16:creationId xmlns:a16="http://schemas.microsoft.com/office/drawing/2014/main" id="{B741721F-0F1C-4B18-ACB4-52157228A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1524" name="Oval 20">
            <a:extLst>
              <a:ext uri="{FF2B5EF4-FFF2-40B4-BE49-F238E27FC236}">
                <a16:creationId xmlns:a16="http://schemas.microsoft.com/office/drawing/2014/main" id="{59BF3D26-F57B-4EE2-9BA8-27C18ACAC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25" name="Text Box 21">
            <a:extLst>
              <a:ext uri="{FF2B5EF4-FFF2-40B4-BE49-F238E27FC236}">
                <a16:creationId xmlns:a16="http://schemas.microsoft.com/office/drawing/2014/main" id="{A1273BD1-2606-4CB7-8EFA-49FA86846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47C6F804-6A9E-4A5E-8C84-5C0B9C50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1527" name="Oval 23">
            <a:extLst>
              <a:ext uri="{FF2B5EF4-FFF2-40B4-BE49-F238E27FC236}">
                <a16:creationId xmlns:a16="http://schemas.microsoft.com/office/drawing/2014/main" id="{DFF4E460-CBDD-4CC0-B4E3-BF9414D05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28" name="Text Box 24">
            <a:extLst>
              <a:ext uri="{FF2B5EF4-FFF2-40B4-BE49-F238E27FC236}">
                <a16:creationId xmlns:a16="http://schemas.microsoft.com/office/drawing/2014/main" id="{7299508F-F1EE-46EA-BB8D-A1F6555F2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1529" name="Line 25">
            <a:extLst>
              <a:ext uri="{FF2B5EF4-FFF2-40B4-BE49-F238E27FC236}">
                <a16:creationId xmlns:a16="http://schemas.microsoft.com/office/drawing/2014/main" id="{75F7D1F4-2213-4B88-8DEC-FF14C3917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Text Box 26">
            <a:extLst>
              <a:ext uri="{FF2B5EF4-FFF2-40B4-BE49-F238E27FC236}">
                <a16:creationId xmlns:a16="http://schemas.microsoft.com/office/drawing/2014/main" id="{7DBA9232-F1B8-482D-A711-A37EF1C76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531" name="Text Box 27">
            <a:extLst>
              <a:ext uri="{FF2B5EF4-FFF2-40B4-BE49-F238E27FC236}">
                <a16:creationId xmlns:a16="http://schemas.microsoft.com/office/drawing/2014/main" id="{57B91B5F-6527-4170-B2AC-2037BB575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233045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5/8</a:t>
            </a:r>
          </a:p>
        </p:txBody>
      </p:sp>
      <p:sp>
        <p:nvSpPr>
          <p:cNvPr id="21532" name="Text Box 28">
            <a:extLst>
              <a:ext uri="{FF2B5EF4-FFF2-40B4-BE49-F238E27FC236}">
                <a16:creationId xmlns:a16="http://schemas.microsoft.com/office/drawing/2014/main" id="{6F1FC8C2-29E6-4083-9835-7E39F713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09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6/7</a:t>
            </a:r>
          </a:p>
        </p:txBody>
      </p:sp>
      <p:sp>
        <p:nvSpPr>
          <p:cNvPr id="21533" name="Oval 29">
            <a:extLst>
              <a:ext uri="{FF2B5EF4-FFF2-40B4-BE49-F238E27FC236}">
                <a16:creationId xmlns:a16="http://schemas.microsoft.com/office/drawing/2014/main" id="{6A338CE3-4D88-44B6-B33C-F7FADD950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2" y="52419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34" name="Text Box 30">
            <a:extLst>
              <a:ext uri="{FF2B5EF4-FFF2-40B4-BE49-F238E27FC236}">
                <a16:creationId xmlns:a16="http://schemas.microsoft.com/office/drawing/2014/main" id="{3BA32498-4EDE-4B97-B699-34376C68D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2355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6/7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1535" name="Line 31">
            <a:extLst>
              <a:ext uri="{FF2B5EF4-FFF2-40B4-BE49-F238E27FC236}">
                <a16:creationId xmlns:a16="http://schemas.microsoft.com/office/drawing/2014/main" id="{E94ADC4F-49D6-41CE-B0C6-D33DE5FC1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8515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Text Box 32">
            <a:extLst>
              <a:ext uri="{FF2B5EF4-FFF2-40B4-BE49-F238E27FC236}">
                <a16:creationId xmlns:a16="http://schemas.microsoft.com/office/drawing/2014/main" id="{7CE33C6C-598C-4E95-9E33-8B8EB64B0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838" y="56737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537" name="Oval 33">
            <a:extLst>
              <a:ext uri="{FF2B5EF4-FFF2-40B4-BE49-F238E27FC236}">
                <a16:creationId xmlns:a16="http://schemas.microsoft.com/office/drawing/2014/main" id="{E060D1B2-664B-4C2C-804E-DD410B93F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90" y="52514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38" name="Text Box 34">
            <a:extLst>
              <a:ext uri="{FF2B5EF4-FFF2-40B4-BE49-F238E27FC236}">
                <a16:creationId xmlns:a16="http://schemas.microsoft.com/office/drawing/2014/main" id="{32428FFC-1A9C-4E2B-AD96-8E186A67D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40" y="525938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5/8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1539" name="Line 35">
            <a:extLst>
              <a:ext uri="{FF2B5EF4-FFF2-40B4-BE49-F238E27FC236}">
                <a16:creationId xmlns:a16="http://schemas.microsoft.com/office/drawing/2014/main" id="{34D8D513-7768-4AC9-8B61-E260261D9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54752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Text Box 36">
            <a:extLst>
              <a:ext uri="{FF2B5EF4-FFF2-40B4-BE49-F238E27FC236}">
                <a16:creationId xmlns:a16="http://schemas.microsoft.com/office/drawing/2014/main" id="{EF477DAB-9649-4539-AF63-7A95F8358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56832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8CF113A-E2C3-4EE8-AADF-314A91C40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22531" name="Oval 3">
            <a:extLst>
              <a:ext uri="{FF2B5EF4-FFF2-40B4-BE49-F238E27FC236}">
                <a16:creationId xmlns:a16="http://schemas.microsoft.com/office/drawing/2014/main" id="{BCE08410-BC01-46D9-BF7F-715C2BE0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32" name="Oval 4">
            <a:extLst>
              <a:ext uri="{FF2B5EF4-FFF2-40B4-BE49-F238E27FC236}">
                <a16:creationId xmlns:a16="http://schemas.microsoft.com/office/drawing/2014/main" id="{0863D866-7817-4805-ABF6-DB498A760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33" name="Oval 5">
            <a:extLst>
              <a:ext uri="{FF2B5EF4-FFF2-40B4-BE49-F238E27FC236}">
                <a16:creationId xmlns:a16="http://schemas.microsoft.com/office/drawing/2014/main" id="{5BBE16E2-67A9-49DB-9835-05805E19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34" name="Line 6">
            <a:extLst>
              <a:ext uri="{FF2B5EF4-FFF2-40B4-BE49-F238E27FC236}">
                <a16:creationId xmlns:a16="http://schemas.microsoft.com/office/drawing/2014/main" id="{3B9BE220-DD87-4704-A53C-4E5E42C5B5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Oval 7">
            <a:extLst>
              <a:ext uri="{FF2B5EF4-FFF2-40B4-BE49-F238E27FC236}">
                <a16:creationId xmlns:a16="http://schemas.microsoft.com/office/drawing/2014/main" id="{5EC247EB-5987-4640-8694-97566A91B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36" name="Oval 8">
            <a:extLst>
              <a:ext uri="{FF2B5EF4-FFF2-40B4-BE49-F238E27FC236}">
                <a16:creationId xmlns:a16="http://schemas.microsoft.com/office/drawing/2014/main" id="{0E83161C-5592-4FF0-AE30-CDA98FAE0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37" name="Line 9">
            <a:extLst>
              <a:ext uri="{FF2B5EF4-FFF2-40B4-BE49-F238E27FC236}">
                <a16:creationId xmlns:a16="http://schemas.microsoft.com/office/drawing/2014/main" id="{4BA2C6EA-547A-4413-BDBA-0607D647B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D6EDE65E-5A06-4636-AC2A-02CDFED62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>
            <a:extLst>
              <a:ext uri="{FF2B5EF4-FFF2-40B4-BE49-F238E27FC236}">
                <a16:creationId xmlns:a16="http://schemas.microsoft.com/office/drawing/2014/main" id="{A0BB11E8-30B2-43A7-AE1B-F6BBB4857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6448C16C-4694-4637-BE2C-7D773D033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7DD3C581-F078-4E41-A4C1-07284AA63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542" name="Text Box 14">
            <a:extLst>
              <a:ext uri="{FF2B5EF4-FFF2-40B4-BE49-F238E27FC236}">
                <a16:creationId xmlns:a16="http://schemas.microsoft.com/office/drawing/2014/main" id="{EE95FC64-3661-44EA-A15E-DA8B06113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543" name="Text Box 15">
            <a:extLst>
              <a:ext uri="{FF2B5EF4-FFF2-40B4-BE49-F238E27FC236}">
                <a16:creationId xmlns:a16="http://schemas.microsoft.com/office/drawing/2014/main" id="{838148AD-B1EA-4A19-865E-E9AE3E52D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544" name="Text Box 16">
            <a:extLst>
              <a:ext uri="{FF2B5EF4-FFF2-40B4-BE49-F238E27FC236}">
                <a16:creationId xmlns:a16="http://schemas.microsoft.com/office/drawing/2014/main" id="{E06C53FB-D6F2-4932-A8B2-D2F784033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545" name="Text Box 17">
            <a:extLst>
              <a:ext uri="{FF2B5EF4-FFF2-40B4-BE49-F238E27FC236}">
                <a16:creationId xmlns:a16="http://schemas.microsoft.com/office/drawing/2014/main" id="{AB7E3A25-A19B-49E6-8027-6D5B2C3AC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2546" name="Text Box 18">
            <a:extLst>
              <a:ext uri="{FF2B5EF4-FFF2-40B4-BE49-F238E27FC236}">
                <a16:creationId xmlns:a16="http://schemas.microsoft.com/office/drawing/2014/main" id="{97983E22-2A97-4A9E-9608-3E886F031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2547" name="Text Box 19">
            <a:extLst>
              <a:ext uri="{FF2B5EF4-FFF2-40B4-BE49-F238E27FC236}">
                <a16:creationId xmlns:a16="http://schemas.microsoft.com/office/drawing/2014/main" id="{9AA5A0D5-3AB8-4677-8398-F46618DF0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2548" name="Oval 20">
            <a:extLst>
              <a:ext uri="{FF2B5EF4-FFF2-40B4-BE49-F238E27FC236}">
                <a16:creationId xmlns:a16="http://schemas.microsoft.com/office/drawing/2014/main" id="{C3C40249-E342-4825-ABD3-38C934B1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49" name="Text Box 21">
            <a:extLst>
              <a:ext uri="{FF2B5EF4-FFF2-40B4-BE49-F238E27FC236}">
                <a16:creationId xmlns:a16="http://schemas.microsoft.com/office/drawing/2014/main" id="{0D91D971-AE0C-4F60-B36E-1584E3947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2550" name="Text Box 22">
            <a:extLst>
              <a:ext uri="{FF2B5EF4-FFF2-40B4-BE49-F238E27FC236}">
                <a16:creationId xmlns:a16="http://schemas.microsoft.com/office/drawing/2014/main" id="{93B29657-509E-4EC7-8144-D5008E1D8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2551" name="Oval 23">
            <a:extLst>
              <a:ext uri="{FF2B5EF4-FFF2-40B4-BE49-F238E27FC236}">
                <a16:creationId xmlns:a16="http://schemas.microsoft.com/office/drawing/2014/main" id="{A1244DE2-262D-41BE-A9A9-F017F556D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52" name="Text Box 24">
            <a:extLst>
              <a:ext uri="{FF2B5EF4-FFF2-40B4-BE49-F238E27FC236}">
                <a16:creationId xmlns:a16="http://schemas.microsoft.com/office/drawing/2014/main" id="{8AED16AB-1214-4431-8305-6E2B7F74A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2553" name="Line 25">
            <a:extLst>
              <a:ext uri="{FF2B5EF4-FFF2-40B4-BE49-F238E27FC236}">
                <a16:creationId xmlns:a16="http://schemas.microsoft.com/office/drawing/2014/main" id="{107C51E6-1456-4A9D-80CB-93C6CD69A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Text Box 26">
            <a:extLst>
              <a:ext uri="{FF2B5EF4-FFF2-40B4-BE49-F238E27FC236}">
                <a16:creationId xmlns:a16="http://schemas.microsoft.com/office/drawing/2014/main" id="{EE362485-1134-45AF-ADA0-F97B6D643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555" name="Text Box 27">
            <a:extLst>
              <a:ext uri="{FF2B5EF4-FFF2-40B4-BE49-F238E27FC236}">
                <a16:creationId xmlns:a16="http://schemas.microsoft.com/office/drawing/2014/main" id="{38296109-A2D0-43F7-A8D6-B97F15DF9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233045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5/8</a:t>
            </a:r>
          </a:p>
        </p:txBody>
      </p:sp>
      <p:sp>
        <p:nvSpPr>
          <p:cNvPr id="22556" name="Text Box 28">
            <a:extLst>
              <a:ext uri="{FF2B5EF4-FFF2-40B4-BE49-F238E27FC236}">
                <a16:creationId xmlns:a16="http://schemas.microsoft.com/office/drawing/2014/main" id="{908874D1-28CE-478C-8E43-253A02C7B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09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6/7</a:t>
            </a:r>
          </a:p>
        </p:txBody>
      </p:sp>
      <p:sp>
        <p:nvSpPr>
          <p:cNvPr id="22557" name="Oval 29">
            <a:extLst>
              <a:ext uri="{FF2B5EF4-FFF2-40B4-BE49-F238E27FC236}">
                <a16:creationId xmlns:a16="http://schemas.microsoft.com/office/drawing/2014/main" id="{43AB93DF-D88F-4122-A73D-3B1E9AFFA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2" y="52419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58" name="Text Box 30">
            <a:extLst>
              <a:ext uri="{FF2B5EF4-FFF2-40B4-BE49-F238E27FC236}">
                <a16:creationId xmlns:a16="http://schemas.microsoft.com/office/drawing/2014/main" id="{29F4ADF4-1A96-4ED5-8822-9A239C7B7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2355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6/7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2559" name="Line 31">
            <a:extLst>
              <a:ext uri="{FF2B5EF4-FFF2-40B4-BE49-F238E27FC236}">
                <a16:creationId xmlns:a16="http://schemas.microsoft.com/office/drawing/2014/main" id="{F9ABC40F-E83D-4BA2-AA3C-DAF4ED20E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8515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0" name="Text Box 32">
            <a:extLst>
              <a:ext uri="{FF2B5EF4-FFF2-40B4-BE49-F238E27FC236}">
                <a16:creationId xmlns:a16="http://schemas.microsoft.com/office/drawing/2014/main" id="{112F007C-DF7C-4C41-AAF4-BA6711528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838" y="56737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561" name="Oval 33">
            <a:extLst>
              <a:ext uri="{FF2B5EF4-FFF2-40B4-BE49-F238E27FC236}">
                <a16:creationId xmlns:a16="http://schemas.microsoft.com/office/drawing/2014/main" id="{41CAD891-AE54-4601-94DB-8B9713B53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90" y="52514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62" name="Text Box 34">
            <a:extLst>
              <a:ext uri="{FF2B5EF4-FFF2-40B4-BE49-F238E27FC236}">
                <a16:creationId xmlns:a16="http://schemas.microsoft.com/office/drawing/2014/main" id="{E8729483-A574-41AE-AA53-02BE23D09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40" y="525938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5/8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2563" name="Line 35">
            <a:extLst>
              <a:ext uri="{FF2B5EF4-FFF2-40B4-BE49-F238E27FC236}">
                <a16:creationId xmlns:a16="http://schemas.microsoft.com/office/drawing/2014/main" id="{AAA88861-8CC1-4353-B91F-798913E0B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54752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Text Box 36">
            <a:extLst>
              <a:ext uri="{FF2B5EF4-FFF2-40B4-BE49-F238E27FC236}">
                <a16:creationId xmlns:a16="http://schemas.microsoft.com/office/drawing/2014/main" id="{5D1C6C79-2C7F-4022-9A0C-FA26301E3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56832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565" name="Text Box 37">
            <a:extLst>
              <a:ext uri="{FF2B5EF4-FFF2-40B4-BE49-F238E27FC236}">
                <a16:creationId xmlns:a16="http://schemas.microsoft.com/office/drawing/2014/main" id="{FC9AD0A3-3877-45AB-A206-F1694AD3D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2373313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9/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DAGs and back edges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/>
              <a:t>Can there be a </a:t>
            </a:r>
            <a:r>
              <a:rPr lang="sk-SK" b="1" dirty="0"/>
              <a:t>back</a:t>
            </a:r>
            <a:r>
              <a:rPr lang="sk-SK" dirty="0"/>
              <a:t> edge in a DFS on a DAG?</a:t>
            </a:r>
          </a:p>
          <a:p>
            <a:pPr>
              <a:lnSpc>
                <a:spcPct val="150000"/>
              </a:lnSpc>
            </a:pPr>
            <a:r>
              <a:rPr lang="sk-SK" dirty="0"/>
              <a:t>NO! Back edges close a cycle!</a:t>
            </a:r>
          </a:p>
          <a:p>
            <a:pPr>
              <a:lnSpc>
                <a:spcPct val="150000"/>
              </a:lnSpc>
            </a:pPr>
            <a:r>
              <a:rPr lang="sk-SK" dirty="0"/>
              <a:t>A graph </a:t>
            </a:r>
            <a:r>
              <a:rPr lang="sk-SK" b="1" dirty="0"/>
              <a:t>G</a:t>
            </a:r>
            <a:r>
              <a:rPr lang="sk-SK" dirty="0"/>
              <a:t> is a DAG &lt;=&gt; there is no back edge classified by DFS(</a:t>
            </a:r>
            <a:r>
              <a:rPr lang="sk-SK" b="1" dirty="0"/>
              <a:t>G</a:t>
            </a:r>
            <a:r>
              <a:rPr lang="sk-S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449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1C60370-1B8D-4668-887B-AF2810213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23555" name="Oval 3">
            <a:extLst>
              <a:ext uri="{FF2B5EF4-FFF2-40B4-BE49-F238E27FC236}">
                <a16:creationId xmlns:a16="http://schemas.microsoft.com/office/drawing/2014/main" id="{78FA9092-295E-44D9-A304-8499241D1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D8ED93BF-D589-4B07-A314-1D633ACFD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57" name="Oval 5">
            <a:extLst>
              <a:ext uri="{FF2B5EF4-FFF2-40B4-BE49-F238E27FC236}">
                <a16:creationId xmlns:a16="http://schemas.microsoft.com/office/drawing/2014/main" id="{B88520A5-6E2D-41FB-A7FF-6B4D87D9F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58" name="Line 6">
            <a:extLst>
              <a:ext uri="{FF2B5EF4-FFF2-40B4-BE49-F238E27FC236}">
                <a16:creationId xmlns:a16="http://schemas.microsoft.com/office/drawing/2014/main" id="{20AA86BD-2CD9-4861-B44E-DF597373C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Oval 7">
            <a:extLst>
              <a:ext uri="{FF2B5EF4-FFF2-40B4-BE49-F238E27FC236}">
                <a16:creationId xmlns:a16="http://schemas.microsoft.com/office/drawing/2014/main" id="{9ED222B7-5122-4532-A580-75A3D5614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60" name="Oval 8">
            <a:extLst>
              <a:ext uri="{FF2B5EF4-FFF2-40B4-BE49-F238E27FC236}">
                <a16:creationId xmlns:a16="http://schemas.microsoft.com/office/drawing/2014/main" id="{13C0C9C4-7B0E-48BE-B641-1C7BCF405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61" name="Line 9">
            <a:extLst>
              <a:ext uri="{FF2B5EF4-FFF2-40B4-BE49-F238E27FC236}">
                <a16:creationId xmlns:a16="http://schemas.microsoft.com/office/drawing/2014/main" id="{9E18A74D-6776-46EF-8F26-FDF12FA2D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>
            <a:extLst>
              <a:ext uri="{FF2B5EF4-FFF2-40B4-BE49-F238E27FC236}">
                <a16:creationId xmlns:a16="http://schemas.microsoft.com/office/drawing/2014/main" id="{3955C884-D68E-49F7-995F-7F586A552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>
            <a:extLst>
              <a:ext uri="{FF2B5EF4-FFF2-40B4-BE49-F238E27FC236}">
                <a16:creationId xmlns:a16="http://schemas.microsoft.com/office/drawing/2014/main" id="{1B648E69-A2BE-49D1-AF31-63A005E4E6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5FE551B8-7328-48AC-BA30-842D22F20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B4B2DD5E-1056-46C7-B2C0-72D933A7F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970B5622-C28D-4021-B64F-05BFE9762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25AADDBD-DD1E-4224-9357-E16ADB596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FB2606A2-9181-49FD-A1F3-590B272F4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569" name="Text Box 17">
            <a:extLst>
              <a:ext uri="{FF2B5EF4-FFF2-40B4-BE49-F238E27FC236}">
                <a16:creationId xmlns:a16="http://schemas.microsoft.com/office/drawing/2014/main" id="{B2471DB3-E6AD-4399-9074-6D97C076A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570" name="Text Box 18">
            <a:extLst>
              <a:ext uri="{FF2B5EF4-FFF2-40B4-BE49-F238E27FC236}">
                <a16:creationId xmlns:a16="http://schemas.microsoft.com/office/drawing/2014/main" id="{1DE3F070-7559-4621-AFBF-E78063D27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3571" name="Text Box 19">
            <a:extLst>
              <a:ext uri="{FF2B5EF4-FFF2-40B4-BE49-F238E27FC236}">
                <a16:creationId xmlns:a16="http://schemas.microsoft.com/office/drawing/2014/main" id="{489199DC-3BD1-4607-9EAA-58C96613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3572" name="Oval 20">
            <a:extLst>
              <a:ext uri="{FF2B5EF4-FFF2-40B4-BE49-F238E27FC236}">
                <a16:creationId xmlns:a16="http://schemas.microsoft.com/office/drawing/2014/main" id="{A5C922B5-643B-420F-B6C6-BC045263A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73" name="Text Box 21">
            <a:extLst>
              <a:ext uri="{FF2B5EF4-FFF2-40B4-BE49-F238E27FC236}">
                <a16:creationId xmlns:a16="http://schemas.microsoft.com/office/drawing/2014/main" id="{C2DA211B-E1AB-4724-AB32-37749BAE9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A9F1CBFB-66F2-4EED-ADD5-85EB48BD5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3575" name="Oval 23">
            <a:extLst>
              <a:ext uri="{FF2B5EF4-FFF2-40B4-BE49-F238E27FC236}">
                <a16:creationId xmlns:a16="http://schemas.microsoft.com/office/drawing/2014/main" id="{760998BD-010F-43AA-AD1A-D1E77EB7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76" name="Text Box 24">
            <a:extLst>
              <a:ext uri="{FF2B5EF4-FFF2-40B4-BE49-F238E27FC236}">
                <a16:creationId xmlns:a16="http://schemas.microsoft.com/office/drawing/2014/main" id="{4DF9FF69-C3CE-4F1E-A7F9-7494C9C42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3577" name="Line 25">
            <a:extLst>
              <a:ext uri="{FF2B5EF4-FFF2-40B4-BE49-F238E27FC236}">
                <a16:creationId xmlns:a16="http://schemas.microsoft.com/office/drawing/2014/main" id="{3AF9DCD4-7247-4FE7-AC77-2943CE9C3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Text Box 26">
            <a:extLst>
              <a:ext uri="{FF2B5EF4-FFF2-40B4-BE49-F238E27FC236}">
                <a16:creationId xmlns:a16="http://schemas.microsoft.com/office/drawing/2014/main" id="{3E3A2F86-D312-4E14-81C9-7AA21B711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579" name="Text Box 27">
            <a:extLst>
              <a:ext uri="{FF2B5EF4-FFF2-40B4-BE49-F238E27FC236}">
                <a16:creationId xmlns:a16="http://schemas.microsoft.com/office/drawing/2014/main" id="{C5E11D46-C195-430B-8E1D-71F98610E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233045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5/8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3AFA8D9F-2943-4F2E-B4A2-996F6349F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09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6/7</a:t>
            </a:r>
          </a:p>
        </p:txBody>
      </p:sp>
      <p:sp>
        <p:nvSpPr>
          <p:cNvPr id="23581" name="Oval 29">
            <a:extLst>
              <a:ext uri="{FF2B5EF4-FFF2-40B4-BE49-F238E27FC236}">
                <a16:creationId xmlns:a16="http://schemas.microsoft.com/office/drawing/2014/main" id="{640E4011-B283-447C-9D70-D86E295C9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2" y="52419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82" name="Text Box 30">
            <a:extLst>
              <a:ext uri="{FF2B5EF4-FFF2-40B4-BE49-F238E27FC236}">
                <a16:creationId xmlns:a16="http://schemas.microsoft.com/office/drawing/2014/main" id="{25510A48-7C31-4B60-A2A8-0D1E47F7F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2355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6/7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3583" name="Line 31">
            <a:extLst>
              <a:ext uri="{FF2B5EF4-FFF2-40B4-BE49-F238E27FC236}">
                <a16:creationId xmlns:a16="http://schemas.microsoft.com/office/drawing/2014/main" id="{A0A1C157-4704-46BA-9AA8-D3DD3B13A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8515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4" name="Text Box 32">
            <a:extLst>
              <a:ext uri="{FF2B5EF4-FFF2-40B4-BE49-F238E27FC236}">
                <a16:creationId xmlns:a16="http://schemas.microsoft.com/office/drawing/2014/main" id="{24EF475D-B4F7-4658-8CCE-3C0630734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838" y="56737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585" name="Oval 33">
            <a:extLst>
              <a:ext uri="{FF2B5EF4-FFF2-40B4-BE49-F238E27FC236}">
                <a16:creationId xmlns:a16="http://schemas.microsoft.com/office/drawing/2014/main" id="{9D758EC7-8C0C-4486-A69E-9A85443F8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90" y="52514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86" name="Text Box 34">
            <a:extLst>
              <a:ext uri="{FF2B5EF4-FFF2-40B4-BE49-F238E27FC236}">
                <a16:creationId xmlns:a16="http://schemas.microsoft.com/office/drawing/2014/main" id="{54AEC076-305E-4A30-BCD0-A876B45CF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40" y="525938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5/8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3587" name="Line 35">
            <a:extLst>
              <a:ext uri="{FF2B5EF4-FFF2-40B4-BE49-F238E27FC236}">
                <a16:creationId xmlns:a16="http://schemas.microsoft.com/office/drawing/2014/main" id="{E860C238-E8E5-4EFC-B16F-AE2FA88EC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54752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Text Box 36">
            <a:extLst>
              <a:ext uri="{FF2B5EF4-FFF2-40B4-BE49-F238E27FC236}">
                <a16:creationId xmlns:a16="http://schemas.microsoft.com/office/drawing/2014/main" id="{7BC7FC18-3FDC-4F41-B099-1334BC1D5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56832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589" name="Text Box 37">
            <a:extLst>
              <a:ext uri="{FF2B5EF4-FFF2-40B4-BE49-F238E27FC236}">
                <a16:creationId xmlns:a16="http://schemas.microsoft.com/office/drawing/2014/main" id="{D400C9FC-875E-46AD-BADC-2CE12361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938" y="2422527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9/10</a:t>
            </a:r>
          </a:p>
        </p:txBody>
      </p:sp>
      <p:sp>
        <p:nvSpPr>
          <p:cNvPr id="23590" name="Oval 38">
            <a:extLst>
              <a:ext uri="{FF2B5EF4-FFF2-40B4-BE49-F238E27FC236}">
                <a16:creationId xmlns:a16="http://schemas.microsoft.com/office/drawing/2014/main" id="{D1B87E6F-73DB-4783-91A9-851E60F6E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91" name="Text Box 39">
            <a:extLst>
              <a:ext uri="{FF2B5EF4-FFF2-40B4-BE49-F238E27FC236}">
                <a16:creationId xmlns:a16="http://schemas.microsoft.com/office/drawing/2014/main" id="{A725B357-0A82-4722-90A9-C9CE47F55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5303840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9/10</a:t>
            </a:r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3592" name="Line 40">
            <a:extLst>
              <a:ext uri="{FF2B5EF4-FFF2-40B4-BE49-F238E27FC236}">
                <a16:creationId xmlns:a16="http://schemas.microsoft.com/office/drawing/2014/main" id="{24A134D3-1EA5-4F10-B9C2-D6A650239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Text Box 41">
            <a:extLst>
              <a:ext uri="{FF2B5EF4-FFF2-40B4-BE49-F238E27FC236}">
                <a16:creationId xmlns:a16="http://schemas.microsoft.com/office/drawing/2014/main" id="{EF1B400C-13C1-435E-897B-BA5A17A9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172F153-A5FA-447A-96FD-F6403CF7C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F4486A8-2803-4F8C-960D-DEB802CA6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580" name="Oval 4">
            <a:extLst>
              <a:ext uri="{FF2B5EF4-FFF2-40B4-BE49-F238E27FC236}">
                <a16:creationId xmlns:a16="http://schemas.microsoft.com/office/drawing/2014/main" id="{279353F2-702B-4958-ADDA-9339290A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581" name="Oval 5">
            <a:extLst>
              <a:ext uri="{FF2B5EF4-FFF2-40B4-BE49-F238E27FC236}">
                <a16:creationId xmlns:a16="http://schemas.microsoft.com/office/drawing/2014/main" id="{85B7264C-F614-4C4B-99A4-BB61A7F72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582" name="Line 6">
            <a:extLst>
              <a:ext uri="{FF2B5EF4-FFF2-40B4-BE49-F238E27FC236}">
                <a16:creationId xmlns:a16="http://schemas.microsoft.com/office/drawing/2014/main" id="{83E14151-3B82-4FFC-B24C-ECA4DF4D2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496548AD-DF1A-489E-9BF8-7D55BEAA2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D1F70275-67D7-49AF-9BB3-63B5034DD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585" name="Line 9">
            <a:extLst>
              <a:ext uri="{FF2B5EF4-FFF2-40B4-BE49-F238E27FC236}">
                <a16:creationId xmlns:a16="http://schemas.microsoft.com/office/drawing/2014/main" id="{03BD2C78-074B-4AC4-8E2B-B582B6168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>
            <a:extLst>
              <a:ext uri="{FF2B5EF4-FFF2-40B4-BE49-F238E27FC236}">
                <a16:creationId xmlns:a16="http://schemas.microsoft.com/office/drawing/2014/main" id="{A8D070E8-8A4E-4F16-B006-74999A23E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>
            <a:extLst>
              <a:ext uri="{FF2B5EF4-FFF2-40B4-BE49-F238E27FC236}">
                <a16:creationId xmlns:a16="http://schemas.microsoft.com/office/drawing/2014/main" id="{46ACFA5C-4D3E-4E41-8D99-08156AE802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A3AF3B6E-9FE9-4E75-B58F-F36F960C0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9463B5F8-9378-4BCE-94CD-7BDCBA47F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21A5156D-F655-482F-868F-5C55790BC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591" name="Text Box 15">
            <a:extLst>
              <a:ext uri="{FF2B5EF4-FFF2-40B4-BE49-F238E27FC236}">
                <a16:creationId xmlns:a16="http://schemas.microsoft.com/office/drawing/2014/main" id="{23FABC3F-C63B-497F-AB88-BA19BA03E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592" name="Text Box 16">
            <a:extLst>
              <a:ext uri="{FF2B5EF4-FFF2-40B4-BE49-F238E27FC236}">
                <a16:creationId xmlns:a16="http://schemas.microsoft.com/office/drawing/2014/main" id="{331BF96A-3F07-4B84-856A-7F7F5C434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4593" name="Text Box 17">
            <a:extLst>
              <a:ext uri="{FF2B5EF4-FFF2-40B4-BE49-F238E27FC236}">
                <a16:creationId xmlns:a16="http://schemas.microsoft.com/office/drawing/2014/main" id="{158CD6BB-E355-496B-BA03-B03B37C7D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594" name="Text Box 18">
            <a:extLst>
              <a:ext uri="{FF2B5EF4-FFF2-40B4-BE49-F238E27FC236}">
                <a16:creationId xmlns:a16="http://schemas.microsoft.com/office/drawing/2014/main" id="{D253586A-C07C-4DBC-B44B-F8F46C91B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4595" name="Text Box 19">
            <a:extLst>
              <a:ext uri="{FF2B5EF4-FFF2-40B4-BE49-F238E27FC236}">
                <a16:creationId xmlns:a16="http://schemas.microsoft.com/office/drawing/2014/main" id="{049E412C-DD50-4E85-8B8D-E6F5F341E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4596" name="Oval 20">
            <a:extLst>
              <a:ext uri="{FF2B5EF4-FFF2-40B4-BE49-F238E27FC236}">
                <a16:creationId xmlns:a16="http://schemas.microsoft.com/office/drawing/2014/main" id="{AC38C1CC-3157-4806-8C25-34D2FC002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597" name="Text Box 21">
            <a:extLst>
              <a:ext uri="{FF2B5EF4-FFF2-40B4-BE49-F238E27FC236}">
                <a16:creationId xmlns:a16="http://schemas.microsoft.com/office/drawing/2014/main" id="{70ED99D9-97FD-454A-AF13-94D8CEE1B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598" name="Text Box 22">
            <a:extLst>
              <a:ext uri="{FF2B5EF4-FFF2-40B4-BE49-F238E27FC236}">
                <a16:creationId xmlns:a16="http://schemas.microsoft.com/office/drawing/2014/main" id="{8350B84D-EDB0-4145-A27D-E5A29B351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4599" name="Oval 23">
            <a:extLst>
              <a:ext uri="{FF2B5EF4-FFF2-40B4-BE49-F238E27FC236}">
                <a16:creationId xmlns:a16="http://schemas.microsoft.com/office/drawing/2014/main" id="{FC15C1D0-0243-4D8E-95AB-17530E2B7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600" name="Text Box 24">
            <a:extLst>
              <a:ext uri="{FF2B5EF4-FFF2-40B4-BE49-F238E27FC236}">
                <a16:creationId xmlns:a16="http://schemas.microsoft.com/office/drawing/2014/main" id="{4AE94E6B-A3C0-49E3-813B-1B49DD29C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4601" name="Line 25">
            <a:extLst>
              <a:ext uri="{FF2B5EF4-FFF2-40B4-BE49-F238E27FC236}">
                <a16:creationId xmlns:a16="http://schemas.microsoft.com/office/drawing/2014/main" id="{36E57C15-A9AD-478A-8643-2FC23747F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Text Box 26">
            <a:extLst>
              <a:ext uri="{FF2B5EF4-FFF2-40B4-BE49-F238E27FC236}">
                <a16:creationId xmlns:a16="http://schemas.microsoft.com/office/drawing/2014/main" id="{B6399624-187D-47CC-8251-89BB35BC8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603" name="TextBox 28">
            <a:extLst>
              <a:ext uri="{FF2B5EF4-FFF2-40B4-BE49-F238E27FC236}">
                <a16:creationId xmlns:a16="http://schemas.microsoft.com/office/drawing/2014/main" id="{B21AC067-39C4-476F-BED9-3080BF727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5" y="234473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24604" name="TextBox 29">
            <a:extLst>
              <a:ext uri="{FF2B5EF4-FFF2-40B4-BE49-F238E27FC236}">
                <a16:creationId xmlns:a16="http://schemas.microsoft.com/office/drawing/2014/main" id="{F04E514D-BD87-49A8-A749-AF5C86F43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7" y="2301877"/>
            <a:ext cx="42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</a:t>
            </a:r>
          </a:p>
        </p:txBody>
      </p:sp>
      <p:sp>
        <p:nvSpPr>
          <p:cNvPr id="24605" name="TextBox 31">
            <a:extLst>
              <a:ext uri="{FF2B5EF4-FFF2-40B4-BE49-F238E27FC236}">
                <a16:creationId xmlns:a16="http://schemas.microsoft.com/office/drawing/2014/main" id="{CCCCB3FE-0862-4A07-9C4A-3A0D70162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88" y="3448052"/>
            <a:ext cx="423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7/</a:t>
            </a:r>
          </a:p>
        </p:txBody>
      </p:sp>
      <p:sp>
        <p:nvSpPr>
          <p:cNvPr id="24606" name="Text Box 26">
            <a:extLst>
              <a:ext uri="{FF2B5EF4-FFF2-40B4-BE49-F238E27FC236}">
                <a16:creationId xmlns:a16="http://schemas.microsoft.com/office/drawing/2014/main" id="{9AF3F121-D179-44F8-A1C3-5D88E0420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1193802"/>
            <a:ext cx="4424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Access the nodes in different way: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4099A3C-7DFC-4247-915E-C5E5D0B8A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0CF2C65B-B47F-4760-9B43-82686AB86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8FEBE1B0-0EC9-4271-A085-CB3F4D76B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id="{FB5D4ED1-4F26-4FCB-B034-0E58D47A5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606" name="Line 6">
            <a:extLst>
              <a:ext uri="{FF2B5EF4-FFF2-40B4-BE49-F238E27FC236}">
                <a16:creationId xmlns:a16="http://schemas.microsoft.com/office/drawing/2014/main" id="{BF5F834D-543A-4619-9120-C77182600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id="{41F94727-1A29-4143-91B5-223F5BC20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7A8E2D61-6D6D-4AA9-88FB-E87BB94C9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609" name="Line 9">
            <a:extLst>
              <a:ext uri="{FF2B5EF4-FFF2-40B4-BE49-F238E27FC236}">
                <a16:creationId xmlns:a16="http://schemas.microsoft.com/office/drawing/2014/main" id="{53029EE1-B335-4561-89DF-1269E97B0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2A75A2D8-41BF-4786-B6DF-6624C9AEA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23DF6D3F-5913-47A6-8CFE-B388AC607E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E8EA07C7-5531-4CFE-AC23-0B0A7A0F5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05041B45-A8F1-4438-A076-3E2931362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3428CF94-8842-4C52-8592-58ACB447B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02815E2A-0F90-4D5D-A508-739EE6045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04554350-06EE-4E22-8145-F513E33A4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A982FD39-D603-4546-9A3B-3674A55D6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5618" name="Text Box 18">
            <a:extLst>
              <a:ext uri="{FF2B5EF4-FFF2-40B4-BE49-F238E27FC236}">
                <a16:creationId xmlns:a16="http://schemas.microsoft.com/office/drawing/2014/main" id="{79FC2887-B5E0-4CAB-ABE7-20BAA9D8A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5619" name="Text Box 19">
            <a:extLst>
              <a:ext uri="{FF2B5EF4-FFF2-40B4-BE49-F238E27FC236}">
                <a16:creationId xmlns:a16="http://schemas.microsoft.com/office/drawing/2014/main" id="{51B5E4E4-96EC-48EF-A88C-009FD824F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5620" name="Oval 20">
            <a:extLst>
              <a:ext uri="{FF2B5EF4-FFF2-40B4-BE49-F238E27FC236}">
                <a16:creationId xmlns:a16="http://schemas.microsoft.com/office/drawing/2014/main" id="{DF7CC11C-25DD-420D-B793-811406CB4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id="{F1F40D73-4C02-4B43-A1D7-237DC552D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5622" name="Text Box 22">
            <a:extLst>
              <a:ext uri="{FF2B5EF4-FFF2-40B4-BE49-F238E27FC236}">
                <a16:creationId xmlns:a16="http://schemas.microsoft.com/office/drawing/2014/main" id="{772816AE-38E5-44AF-BCCA-7D0DB6B00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5623" name="Oval 23">
            <a:extLst>
              <a:ext uri="{FF2B5EF4-FFF2-40B4-BE49-F238E27FC236}">
                <a16:creationId xmlns:a16="http://schemas.microsoft.com/office/drawing/2014/main" id="{B764A7A6-8293-4B88-BF95-57CB5EDAF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624" name="Text Box 24">
            <a:extLst>
              <a:ext uri="{FF2B5EF4-FFF2-40B4-BE49-F238E27FC236}">
                <a16:creationId xmlns:a16="http://schemas.microsoft.com/office/drawing/2014/main" id="{8579EDBF-E49F-44BC-BE0D-FF2223920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5625" name="Line 25">
            <a:extLst>
              <a:ext uri="{FF2B5EF4-FFF2-40B4-BE49-F238E27FC236}">
                <a16:creationId xmlns:a16="http://schemas.microsoft.com/office/drawing/2014/main" id="{54711CAD-BDEF-44EA-8ED7-AACA45CC0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Text Box 26">
            <a:extLst>
              <a:ext uri="{FF2B5EF4-FFF2-40B4-BE49-F238E27FC236}">
                <a16:creationId xmlns:a16="http://schemas.microsoft.com/office/drawing/2014/main" id="{DB114DAF-9C69-4115-AEDE-A6C67B606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5627" name="TextBox 28">
            <a:extLst>
              <a:ext uri="{FF2B5EF4-FFF2-40B4-BE49-F238E27FC236}">
                <a16:creationId xmlns:a16="http://schemas.microsoft.com/office/drawing/2014/main" id="{E97FA2EE-B06F-4570-86E5-F7B948EBC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5" y="234473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25628" name="TextBox 29">
            <a:extLst>
              <a:ext uri="{FF2B5EF4-FFF2-40B4-BE49-F238E27FC236}">
                <a16:creationId xmlns:a16="http://schemas.microsoft.com/office/drawing/2014/main" id="{F4FAA4B0-9BEC-4CB2-A8C8-D18D2ADD3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7" y="2301877"/>
            <a:ext cx="42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</a:t>
            </a:r>
          </a:p>
        </p:txBody>
      </p:sp>
      <p:sp>
        <p:nvSpPr>
          <p:cNvPr id="25629" name="TextBox 30">
            <a:extLst>
              <a:ext uri="{FF2B5EF4-FFF2-40B4-BE49-F238E27FC236}">
                <a16:creationId xmlns:a16="http://schemas.microsoft.com/office/drawing/2014/main" id="{7E164080-CB0C-40A2-8A5D-1463EF2C2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3449638"/>
            <a:ext cx="577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7/8</a:t>
            </a:r>
          </a:p>
        </p:txBody>
      </p:sp>
      <p:sp>
        <p:nvSpPr>
          <p:cNvPr id="25630" name="Oval 7">
            <a:extLst>
              <a:ext uri="{FF2B5EF4-FFF2-40B4-BE49-F238E27FC236}">
                <a16:creationId xmlns:a16="http://schemas.microsoft.com/office/drawing/2014/main" id="{842EE897-E2DF-4D2D-95EE-155159498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90" y="5246688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631" name="Text Box 16">
            <a:extLst>
              <a:ext uri="{FF2B5EF4-FFF2-40B4-BE49-F238E27FC236}">
                <a16:creationId xmlns:a16="http://schemas.microsoft.com/office/drawing/2014/main" id="{301FCA12-C144-403F-A96C-0F423EEC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56467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632" name="TextBox 33">
            <a:extLst>
              <a:ext uri="{FF2B5EF4-FFF2-40B4-BE49-F238E27FC236}">
                <a16:creationId xmlns:a16="http://schemas.microsoft.com/office/drawing/2014/main" id="{5DA8C500-E5C6-44C7-BA27-E4E02F3CA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563" y="5262565"/>
            <a:ext cx="577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7/8</a:t>
            </a:r>
          </a:p>
        </p:txBody>
      </p:sp>
      <p:sp>
        <p:nvSpPr>
          <p:cNvPr id="25633" name="Line 25">
            <a:extLst>
              <a:ext uri="{FF2B5EF4-FFF2-40B4-BE49-F238E27FC236}">
                <a16:creationId xmlns:a16="http://schemas.microsoft.com/office/drawing/2014/main" id="{464F6E8E-CD9B-469B-92FF-C3CCC89C1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5963" y="54705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690A6C5-3BD3-42E3-9960-55B0C38F4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sp>
        <p:nvSpPr>
          <p:cNvPr id="26627" name="Oval 3">
            <a:extLst>
              <a:ext uri="{FF2B5EF4-FFF2-40B4-BE49-F238E27FC236}">
                <a16:creationId xmlns:a16="http://schemas.microsoft.com/office/drawing/2014/main" id="{A2FE6903-1A37-4F14-82E6-62B143955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68FFD0D5-9DE3-49C9-BE0A-406E71BA7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3E2C1CE3-2801-4DA3-80D6-A7F086460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630" name="Line 6">
            <a:extLst>
              <a:ext uri="{FF2B5EF4-FFF2-40B4-BE49-F238E27FC236}">
                <a16:creationId xmlns:a16="http://schemas.microsoft.com/office/drawing/2014/main" id="{C482338E-F800-4526-B143-6611FAEB6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D4738FF1-9A87-4826-AF3C-5B5D5FFBB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FBB679C5-3A83-43C3-B8E4-7BC3F7D09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F26770E0-03A8-48FA-B40C-034FA6583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26DB7818-D7B0-4F7B-8CC7-4DAF49136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F8E4AC38-A85A-401B-8D06-4812865CE6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C555A29D-B436-48D9-9EFF-A3F3EC246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2771F9EF-CEB9-4557-A76B-AF2CD6823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D79BCDA3-1188-4F68-9463-7F6EC1A15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16919D75-2CB6-4873-B959-5DC199D73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640" name="Text Box 16">
            <a:extLst>
              <a:ext uri="{FF2B5EF4-FFF2-40B4-BE49-F238E27FC236}">
                <a16:creationId xmlns:a16="http://schemas.microsoft.com/office/drawing/2014/main" id="{8A5520A5-9C25-4151-B08E-2F747C2F2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641" name="Text Box 17">
            <a:extLst>
              <a:ext uri="{FF2B5EF4-FFF2-40B4-BE49-F238E27FC236}">
                <a16:creationId xmlns:a16="http://schemas.microsoft.com/office/drawing/2014/main" id="{1D36AC5D-986C-4C2C-83BD-39286A7C6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6642" name="Text Box 18">
            <a:extLst>
              <a:ext uri="{FF2B5EF4-FFF2-40B4-BE49-F238E27FC236}">
                <a16:creationId xmlns:a16="http://schemas.microsoft.com/office/drawing/2014/main" id="{93858E4E-413A-4AA1-BA1E-46FAFEF35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6643" name="Text Box 19">
            <a:extLst>
              <a:ext uri="{FF2B5EF4-FFF2-40B4-BE49-F238E27FC236}">
                <a16:creationId xmlns:a16="http://schemas.microsoft.com/office/drawing/2014/main" id="{B5ED1199-5106-4811-BA60-E9E15F6CA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6644" name="Oval 20">
            <a:extLst>
              <a:ext uri="{FF2B5EF4-FFF2-40B4-BE49-F238E27FC236}">
                <a16:creationId xmlns:a16="http://schemas.microsoft.com/office/drawing/2014/main" id="{6BC750E9-775A-4421-A3B7-1828F5270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645" name="Text Box 21">
            <a:extLst>
              <a:ext uri="{FF2B5EF4-FFF2-40B4-BE49-F238E27FC236}">
                <a16:creationId xmlns:a16="http://schemas.microsoft.com/office/drawing/2014/main" id="{5DEE5A2D-8A28-47BA-A336-55ABA0419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6646" name="Text Box 22">
            <a:extLst>
              <a:ext uri="{FF2B5EF4-FFF2-40B4-BE49-F238E27FC236}">
                <a16:creationId xmlns:a16="http://schemas.microsoft.com/office/drawing/2014/main" id="{83D19DF1-324A-4175-867A-A5D64F5BF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6647" name="Oval 23">
            <a:extLst>
              <a:ext uri="{FF2B5EF4-FFF2-40B4-BE49-F238E27FC236}">
                <a16:creationId xmlns:a16="http://schemas.microsoft.com/office/drawing/2014/main" id="{D010699C-AEEC-4ADD-9A75-5D3745788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648" name="Text Box 24">
            <a:extLst>
              <a:ext uri="{FF2B5EF4-FFF2-40B4-BE49-F238E27FC236}">
                <a16:creationId xmlns:a16="http://schemas.microsoft.com/office/drawing/2014/main" id="{500959D6-453F-42CE-B25E-947FDA238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6649" name="Line 25">
            <a:extLst>
              <a:ext uri="{FF2B5EF4-FFF2-40B4-BE49-F238E27FC236}">
                <a16:creationId xmlns:a16="http://schemas.microsoft.com/office/drawing/2014/main" id="{FF779CF0-FA45-4F67-8C99-DC19DBA96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Text Box 26">
            <a:extLst>
              <a:ext uri="{FF2B5EF4-FFF2-40B4-BE49-F238E27FC236}">
                <a16:creationId xmlns:a16="http://schemas.microsoft.com/office/drawing/2014/main" id="{83A42D15-7193-43BE-BEA2-C00B17858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651" name="TextBox 28">
            <a:extLst>
              <a:ext uri="{FF2B5EF4-FFF2-40B4-BE49-F238E27FC236}">
                <a16:creationId xmlns:a16="http://schemas.microsoft.com/office/drawing/2014/main" id="{44386ACE-1A55-4DCB-92EE-88876CD88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2351088"/>
            <a:ext cx="423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26652" name="TextBox 29">
            <a:extLst>
              <a:ext uri="{FF2B5EF4-FFF2-40B4-BE49-F238E27FC236}">
                <a16:creationId xmlns:a16="http://schemas.microsoft.com/office/drawing/2014/main" id="{A8C236D9-FF3F-45FE-A8CA-557EC56A9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2293940"/>
            <a:ext cx="577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6/9</a:t>
            </a:r>
          </a:p>
        </p:txBody>
      </p:sp>
      <p:sp>
        <p:nvSpPr>
          <p:cNvPr id="26653" name="TextBox 30">
            <a:extLst>
              <a:ext uri="{FF2B5EF4-FFF2-40B4-BE49-F238E27FC236}">
                <a16:creationId xmlns:a16="http://schemas.microsoft.com/office/drawing/2014/main" id="{9F3F465A-1BB3-478D-918C-B25D25DE4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3449638"/>
            <a:ext cx="577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7/8</a:t>
            </a:r>
          </a:p>
        </p:txBody>
      </p:sp>
      <p:sp>
        <p:nvSpPr>
          <p:cNvPr id="26654" name="Oval 7">
            <a:extLst>
              <a:ext uri="{FF2B5EF4-FFF2-40B4-BE49-F238E27FC236}">
                <a16:creationId xmlns:a16="http://schemas.microsoft.com/office/drawing/2014/main" id="{DF9B161C-D377-441E-A446-8B6DD27B9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90" y="5246688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655" name="Text Box 16">
            <a:extLst>
              <a:ext uri="{FF2B5EF4-FFF2-40B4-BE49-F238E27FC236}">
                <a16:creationId xmlns:a16="http://schemas.microsoft.com/office/drawing/2014/main" id="{2B0605B3-CB6B-4EF4-AA0E-C78731AD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56467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656" name="TextBox 33">
            <a:extLst>
              <a:ext uri="{FF2B5EF4-FFF2-40B4-BE49-F238E27FC236}">
                <a16:creationId xmlns:a16="http://schemas.microsoft.com/office/drawing/2014/main" id="{B353D5B7-A5BA-40B6-A789-BF37DF4C7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563" y="5262565"/>
            <a:ext cx="577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7/8</a:t>
            </a:r>
          </a:p>
        </p:txBody>
      </p:sp>
      <p:sp>
        <p:nvSpPr>
          <p:cNvPr id="26657" name="Line 25">
            <a:extLst>
              <a:ext uri="{FF2B5EF4-FFF2-40B4-BE49-F238E27FC236}">
                <a16:creationId xmlns:a16="http://schemas.microsoft.com/office/drawing/2014/main" id="{7AEB3E6C-B88B-49A1-ADB7-8BF333491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5963" y="54705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8" name="Oval 7">
            <a:extLst>
              <a:ext uri="{FF2B5EF4-FFF2-40B4-BE49-F238E27FC236}">
                <a16:creationId xmlns:a16="http://schemas.microsoft.com/office/drawing/2014/main" id="{E5342019-59EC-4494-8459-140F6CBCE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90" y="5246688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659" name="Text Box 16">
            <a:extLst>
              <a:ext uri="{FF2B5EF4-FFF2-40B4-BE49-F238E27FC236}">
                <a16:creationId xmlns:a16="http://schemas.microsoft.com/office/drawing/2014/main" id="{BBD1782F-8E21-4683-AEE3-B0965338B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56467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660" name="TextBox 37">
            <a:extLst>
              <a:ext uri="{FF2B5EF4-FFF2-40B4-BE49-F238E27FC236}">
                <a16:creationId xmlns:a16="http://schemas.microsoft.com/office/drawing/2014/main" id="{0BD00849-0072-4E16-BC2D-04F9DCA36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363" y="5260977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6/9</a:t>
            </a:r>
          </a:p>
        </p:txBody>
      </p:sp>
      <p:sp>
        <p:nvSpPr>
          <p:cNvPr id="26661" name="Line 25">
            <a:extLst>
              <a:ext uri="{FF2B5EF4-FFF2-40B4-BE49-F238E27FC236}">
                <a16:creationId xmlns:a16="http://schemas.microsoft.com/office/drawing/2014/main" id="{12903AD5-3A30-4084-B5A2-007D8F722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3275" y="545623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7718E40-5BBB-4B94-A427-194A3A904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sp>
        <p:nvSpPr>
          <p:cNvPr id="27651" name="Oval 3">
            <a:extLst>
              <a:ext uri="{FF2B5EF4-FFF2-40B4-BE49-F238E27FC236}">
                <a16:creationId xmlns:a16="http://schemas.microsoft.com/office/drawing/2014/main" id="{41E16D2D-7758-4425-9C48-888FD7A8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52" name="Oval 4">
            <a:extLst>
              <a:ext uri="{FF2B5EF4-FFF2-40B4-BE49-F238E27FC236}">
                <a16:creationId xmlns:a16="http://schemas.microsoft.com/office/drawing/2014/main" id="{3126F79E-505E-4DD6-94DD-1B9E0D9BC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53" name="Oval 5">
            <a:extLst>
              <a:ext uri="{FF2B5EF4-FFF2-40B4-BE49-F238E27FC236}">
                <a16:creationId xmlns:a16="http://schemas.microsoft.com/office/drawing/2014/main" id="{2D73E1CA-7CC9-44B1-854F-31C5EE1ED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54" name="Line 6">
            <a:extLst>
              <a:ext uri="{FF2B5EF4-FFF2-40B4-BE49-F238E27FC236}">
                <a16:creationId xmlns:a16="http://schemas.microsoft.com/office/drawing/2014/main" id="{2ED24CCD-09AD-4F3E-B8EB-EC6A07D09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Oval 7">
            <a:extLst>
              <a:ext uri="{FF2B5EF4-FFF2-40B4-BE49-F238E27FC236}">
                <a16:creationId xmlns:a16="http://schemas.microsoft.com/office/drawing/2014/main" id="{3F2D9B57-2C45-47F5-8CC5-9F1BFDAA2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56" name="Oval 8">
            <a:extLst>
              <a:ext uri="{FF2B5EF4-FFF2-40B4-BE49-F238E27FC236}">
                <a16:creationId xmlns:a16="http://schemas.microsoft.com/office/drawing/2014/main" id="{2D608023-6761-4509-8648-D388891B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57" name="Line 9">
            <a:extLst>
              <a:ext uri="{FF2B5EF4-FFF2-40B4-BE49-F238E27FC236}">
                <a16:creationId xmlns:a16="http://schemas.microsoft.com/office/drawing/2014/main" id="{52A48F33-92C2-4B4B-A190-E5FD88EB6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>
            <a:extLst>
              <a:ext uri="{FF2B5EF4-FFF2-40B4-BE49-F238E27FC236}">
                <a16:creationId xmlns:a16="http://schemas.microsoft.com/office/drawing/2014/main" id="{2FA254F3-869A-4D04-A127-225A9495F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34883A9E-1466-4B4B-B9DE-8E486EAFEE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1CEA8FBF-0F01-45CC-9B0A-D457E71D3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863" y="4654550"/>
            <a:ext cx="1801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29953640-A3F0-4CDA-9E21-014E7350B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0E686204-25AA-47A7-AF28-773F68066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B421FD00-A386-4863-AF94-9CE53B7FB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F4C3AE4B-C939-48E1-9200-E0503D11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DE27A7E8-EBDB-4CED-A54A-3549F8CCA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7666" name="Text Box 18">
            <a:extLst>
              <a:ext uri="{FF2B5EF4-FFF2-40B4-BE49-F238E27FC236}">
                <a16:creationId xmlns:a16="http://schemas.microsoft.com/office/drawing/2014/main" id="{AF053A21-23CE-4BAB-843C-902754F5E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1FFDDAE9-5A3E-420D-9CD5-0873FEC0A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7668" name="Oval 20">
            <a:extLst>
              <a:ext uri="{FF2B5EF4-FFF2-40B4-BE49-F238E27FC236}">
                <a16:creationId xmlns:a16="http://schemas.microsoft.com/office/drawing/2014/main" id="{E0DE859F-39C7-4B32-A627-F214F4B96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2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69" name="Text Box 21">
            <a:extLst>
              <a:ext uri="{FF2B5EF4-FFF2-40B4-BE49-F238E27FC236}">
                <a16:creationId xmlns:a16="http://schemas.microsoft.com/office/drawing/2014/main" id="{DFD9705E-CB37-412C-AE21-E4C21F759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90" y="56499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2F304E67-FDFC-493A-A263-ABE244856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5237163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7671" name="Oval 23">
            <a:extLst>
              <a:ext uri="{FF2B5EF4-FFF2-40B4-BE49-F238E27FC236}">
                <a16:creationId xmlns:a16="http://schemas.microsoft.com/office/drawing/2014/main" id="{A56A278E-B9D8-4DCF-8AAC-8CA95F90C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72" name="Text Box 24">
            <a:extLst>
              <a:ext uri="{FF2B5EF4-FFF2-40B4-BE49-F238E27FC236}">
                <a16:creationId xmlns:a16="http://schemas.microsoft.com/office/drawing/2014/main" id="{2D2FC1FD-F7D3-4C11-B97A-3C83D5433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90" y="52403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7673" name="Line 25">
            <a:extLst>
              <a:ext uri="{FF2B5EF4-FFF2-40B4-BE49-F238E27FC236}">
                <a16:creationId xmlns:a16="http://schemas.microsoft.com/office/drawing/2014/main" id="{9DD041BB-451E-4C68-A5D1-50001CAB3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54705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Text Box 26">
            <a:extLst>
              <a:ext uri="{FF2B5EF4-FFF2-40B4-BE49-F238E27FC236}">
                <a16:creationId xmlns:a16="http://schemas.microsoft.com/office/drawing/2014/main" id="{6341E41A-2DF9-4393-AA16-78D1D94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2" y="56784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7675" name="TextBox 28">
            <a:extLst>
              <a:ext uri="{FF2B5EF4-FFF2-40B4-BE49-F238E27FC236}">
                <a16:creationId xmlns:a16="http://schemas.microsoft.com/office/drawing/2014/main" id="{68AFFD79-2C24-46C9-BB3A-AE7AA871A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7" y="2406650"/>
            <a:ext cx="639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5/10</a:t>
            </a:r>
          </a:p>
        </p:txBody>
      </p:sp>
      <p:sp>
        <p:nvSpPr>
          <p:cNvPr id="27676" name="TextBox 29">
            <a:extLst>
              <a:ext uri="{FF2B5EF4-FFF2-40B4-BE49-F238E27FC236}">
                <a16:creationId xmlns:a16="http://schemas.microsoft.com/office/drawing/2014/main" id="{00258A3B-4F99-4D35-9387-56D8D862F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2293940"/>
            <a:ext cx="577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6/9</a:t>
            </a:r>
          </a:p>
        </p:txBody>
      </p:sp>
      <p:sp>
        <p:nvSpPr>
          <p:cNvPr id="27677" name="TextBox 30">
            <a:extLst>
              <a:ext uri="{FF2B5EF4-FFF2-40B4-BE49-F238E27FC236}">
                <a16:creationId xmlns:a16="http://schemas.microsoft.com/office/drawing/2014/main" id="{B2AB5798-8DD2-40F6-AA96-E47BFA2E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3449638"/>
            <a:ext cx="577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7/8</a:t>
            </a:r>
          </a:p>
        </p:txBody>
      </p:sp>
      <p:sp>
        <p:nvSpPr>
          <p:cNvPr id="27678" name="Oval 7">
            <a:extLst>
              <a:ext uri="{FF2B5EF4-FFF2-40B4-BE49-F238E27FC236}">
                <a16:creationId xmlns:a16="http://schemas.microsoft.com/office/drawing/2014/main" id="{D2C6951B-B50B-45F9-874F-BF309C093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7" y="5246688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79" name="Text Box 16">
            <a:extLst>
              <a:ext uri="{FF2B5EF4-FFF2-40B4-BE49-F238E27FC236}">
                <a16:creationId xmlns:a16="http://schemas.microsoft.com/office/drawing/2014/main" id="{9E86C0D3-25B3-4E48-AE34-320836F41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56467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680" name="TextBox 33">
            <a:extLst>
              <a:ext uri="{FF2B5EF4-FFF2-40B4-BE49-F238E27FC236}">
                <a16:creationId xmlns:a16="http://schemas.microsoft.com/office/drawing/2014/main" id="{76A6CE2A-FD7B-4AB5-98E8-E973BBBF2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5262565"/>
            <a:ext cx="577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7/8</a:t>
            </a:r>
          </a:p>
        </p:txBody>
      </p:sp>
      <p:sp>
        <p:nvSpPr>
          <p:cNvPr id="27681" name="Line 25">
            <a:extLst>
              <a:ext uri="{FF2B5EF4-FFF2-40B4-BE49-F238E27FC236}">
                <a16:creationId xmlns:a16="http://schemas.microsoft.com/office/drawing/2014/main" id="{469A8F74-DD39-4AA1-802E-3BD8658DE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5715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Oval 7">
            <a:extLst>
              <a:ext uri="{FF2B5EF4-FFF2-40B4-BE49-F238E27FC236}">
                <a16:creationId xmlns:a16="http://schemas.microsoft.com/office/drawing/2014/main" id="{901D85A7-5D81-4AA3-9FC6-F1BCBB09F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27" y="5246688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83" name="Text Box 16">
            <a:extLst>
              <a:ext uri="{FF2B5EF4-FFF2-40B4-BE49-F238E27FC236}">
                <a16:creationId xmlns:a16="http://schemas.microsoft.com/office/drawing/2014/main" id="{56991C88-926C-4B7A-8941-4A145B062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56467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684" name="TextBox 37">
            <a:extLst>
              <a:ext uri="{FF2B5EF4-FFF2-40B4-BE49-F238E27FC236}">
                <a16:creationId xmlns:a16="http://schemas.microsoft.com/office/drawing/2014/main" id="{51B05B13-162E-4C23-A0CA-7CD538E3C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5260977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6/9</a:t>
            </a:r>
          </a:p>
        </p:txBody>
      </p:sp>
      <p:sp>
        <p:nvSpPr>
          <p:cNvPr id="27685" name="Line 25">
            <a:extLst>
              <a:ext uri="{FF2B5EF4-FFF2-40B4-BE49-F238E27FC236}">
                <a16:creationId xmlns:a16="http://schemas.microsoft.com/office/drawing/2014/main" id="{D920A135-FC05-4C7B-BA6B-99DA9C8C4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4615" y="5456238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Oval 7">
            <a:extLst>
              <a:ext uri="{FF2B5EF4-FFF2-40B4-BE49-F238E27FC236}">
                <a16:creationId xmlns:a16="http://schemas.microsoft.com/office/drawing/2014/main" id="{5FD72674-8549-486A-AB91-F1829371D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40" y="5251450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87" name="Text Box 16">
            <a:extLst>
              <a:ext uri="{FF2B5EF4-FFF2-40B4-BE49-F238E27FC236}">
                <a16:creationId xmlns:a16="http://schemas.microsoft.com/office/drawing/2014/main" id="{5840C57F-E8A2-44C9-A1A8-022039F62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15" y="5651502"/>
            <a:ext cx="407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688" name="TextBox 41">
            <a:extLst>
              <a:ext uri="{FF2B5EF4-FFF2-40B4-BE49-F238E27FC236}">
                <a16:creationId xmlns:a16="http://schemas.microsoft.com/office/drawing/2014/main" id="{E1130743-B713-48C9-B456-1C5D8AA65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2" y="5284788"/>
            <a:ext cx="639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5/10</a:t>
            </a:r>
          </a:p>
        </p:txBody>
      </p:sp>
      <p:sp>
        <p:nvSpPr>
          <p:cNvPr id="27689" name="Line 25">
            <a:extLst>
              <a:ext uri="{FF2B5EF4-FFF2-40B4-BE49-F238E27FC236}">
                <a16:creationId xmlns:a16="http://schemas.microsoft.com/office/drawing/2014/main" id="{6892A52D-9F9D-4D0B-A4C2-C75D0C3FF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5415" y="548481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FF2B38C-3977-45AF-94B5-B76A07B5A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" y="0"/>
            <a:ext cx="9142413" cy="914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none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kern="0" dirty="0"/>
              <a:t>Example 3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2150364D-C3EE-44B9-AFB8-25ABFE73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677" name="Oval 4">
            <a:extLst>
              <a:ext uri="{FF2B5EF4-FFF2-40B4-BE49-F238E27FC236}">
                <a16:creationId xmlns:a16="http://schemas.microsoft.com/office/drawing/2014/main" id="{2E27C7CA-0387-4DAD-8393-85384E90A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678" name="Oval 5">
            <a:extLst>
              <a:ext uri="{FF2B5EF4-FFF2-40B4-BE49-F238E27FC236}">
                <a16:creationId xmlns:a16="http://schemas.microsoft.com/office/drawing/2014/main" id="{07F62C7D-C7B5-408B-86EF-32E7F65E0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679" name="Line 6">
            <a:extLst>
              <a:ext uri="{FF2B5EF4-FFF2-40B4-BE49-F238E27FC236}">
                <a16:creationId xmlns:a16="http://schemas.microsoft.com/office/drawing/2014/main" id="{7D66E5A8-081E-49C7-8B95-06002B319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Oval 7">
            <a:extLst>
              <a:ext uri="{FF2B5EF4-FFF2-40B4-BE49-F238E27FC236}">
                <a16:creationId xmlns:a16="http://schemas.microsoft.com/office/drawing/2014/main" id="{22153B5B-F51F-4584-BAC4-3E7DF183C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681" name="Oval 8">
            <a:extLst>
              <a:ext uri="{FF2B5EF4-FFF2-40B4-BE49-F238E27FC236}">
                <a16:creationId xmlns:a16="http://schemas.microsoft.com/office/drawing/2014/main" id="{0C759C1C-737A-4246-833C-5AE58CE07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682" name="Line 9">
            <a:extLst>
              <a:ext uri="{FF2B5EF4-FFF2-40B4-BE49-F238E27FC236}">
                <a16:creationId xmlns:a16="http://schemas.microsoft.com/office/drawing/2014/main" id="{639D10D7-29CA-4F00-996A-60C044C60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0">
            <a:extLst>
              <a:ext uri="{FF2B5EF4-FFF2-40B4-BE49-F238E27FC236}">
                <a16:creationId xmlns:a16="http://schemas.microsoft.com/office/drawing/2014/main" id="{7BA91530-5B2E-40B0-9A89-778D152A5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1">
            <a:extLst>
              <a:ext uri="{FF2B5EF4-FFF2-40B4-BE49-F238E27FC236}">
                <a16:creationId xmlns:a16="http://schemas.microsoft.com/office/drawing/2014/main" id="{D4E8D58A-FC04-497F-BB99-F19CAC96B7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Text Box 12">
            <a:extLst>
              <a:ext uri="{FF2B5EF4-FFF2-40B4-BE49-F238E27FC236}">
                <a16:creationId xmlns:a16="http://schemas.microsoft.com/office/drawing/2014/main" id="{EC5410DC-D4CC-4291-B666-5F5F50801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2" y="4408488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28686" name="Text Box 13">
            <a:extLst>
              <a:ext uri="{FF2B5EF4-FFF2-40B4-BE49-F238E27FC236}">
                <a16:creationId xmlns:a16="http://schemas.microsoft.com/office/drawing/2014/main" id="{C437B273-3A33-41A5-9A85-81B740D66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687" name="Text Box 14">
            <a:extLst>
              <a:ext uri="{FF2B5EF4-FFF2-40B4-BE49-F238E27FC236}">
                <a16:creationId xmlns:a16="http://schemas.microsoft.com/office/drawing/2014/main" id="{FE8DAE17-3272-4A5F-964F-4A6FF9952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8688" name="Text Box 15">
            <a:extLst>
              <a:ext uri="{FF2B5EF4-FFF2-40B4-BE49-F238E27FC236}">
                <a16:creationId xmlns:a16="http://schemas.microsoft.com/office/drawing/2014/main" id="{72CBE6D8-30A2-419C-AC86-080BEAE82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8689" name="Text Box 16">
            <a:extLst>
              <a:ext uri="{FF2B5EF4-FFF2-40B4-BE49-F238E27FC236}">
                <a16:creationId xmlns:a16="http://schemas.microsoft.com/office/drawing/2014/main" id="{2783F808-E89E-4CC9-B39A-28444F6A2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690" name="Text Box 17">
            <a:extLst>
              <a:ext uri="{FF2B5EF4-FFF2-40B4-BE49-F238E27FC236}">
                <a16:creationId xmlns:a16="http://schemas.microsoft.com/office/drawing/2014/main" id="{27904A16-28D4-41AA-99F4-4CC7531CC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8691" name="Text Box 18">
            <a:extLst>
              <a:ext uri="{FF2B5EF4-FFF2-40B4-BE49-F238E27FC236}">
                <a16:creationId xmlns:a16="http://schemas.microsoft.com/office/drawing/2014/main" id="{98039A00-B7C8-48A7-BA25-71FBD126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115" y="230822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9AB2EC5-5FBA-4286-8A64-FCA294F4B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" y="0"/>
            <a:ext cx="9142413" cy="914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none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kern="0" dirty="0"/>
              <a:t>Example 3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6F32BA53-CB0E-4FC2-9D60-7E22A613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701" name="Oval 4">
            <a:extLst>
              <a:ext uri="{FF2B5EF4-FFF2-40B4-BE49-F238E27FC236}">
                <a16:creationId xmlns:a16="http://schemas.microsoft.com/office/drawing/2014/main" id="{FB43BAE2-D11C-4043-841D-AE6AB0D18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702" name="Oval 5">
            <a:extLst>
              <a:ext uri="{FF2B5EF4-FFF2-40B4-BE49-F238E27FC236}">
                <a16:creationId xmlns:a16="http://schemas.microsoft.com/office/drawing/2014/main" id="{B478E756-664A-405F-94D2-17A418A7C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703" name="Line 6">
            <a:extLst>
              <a:ext uri="{FF2B5EF4-FFF2-40B4-BE49-F238E27FC236}">
                <a16:creationId xmlns:a16="http://schemas.microsoft.com/office/drawing/2014/main" id="{5ED94CB0-DEF1-4D33-A8CB-A4D51F80D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9F257CD8-ED27-4D74-B494-968B515A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705" name="Oval 8">
            <a:extLst>
              <a:ext uri="{FF2B5EF4-FFF2-40B4-BE49-F238E27FC236}">
                <a16:creationId xmlns:a16="http://schemas.microsoft.com/office/drawing/2014/main" id="{51BF326F-945D-4CDC-A56C-27A037445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706" name="Line 9">
            <a:extLst>
              <a:ext uri="{FF2B5EF4-FFF2-40B4-BE49-F238E27FC236}">
                <a16:creationId xmlns:a16="http://schemas.microsoft.com/office/drawing/2014/main" id="{AF109A67-8DDD-4581-AA61-61FBB1F42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0">
            <a:extLst>
              <a:ext uri="{FF2B5EF4-FFF2-40B4-BE49-F238E27FC236}">
                <a16:creationId xmlns:a16="http://schemas.microsoft.com/office/drawing/2014/main" id="{D24CE3A9-6CD1-454D-AE3F-50A6E2427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1">
            <a:extLst>
              <a:ext uri="{FF2B5EF4-FFF2-40B4-BE49-F238E27FC236}">
                <a16:creationId xmlns:a16="http://schemas.microsoft.com/office/drawing/2014/main" id="{BF12C43F-2A6D-4FD8-A0DB-115965B33C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Text Box 12">
            <a:extLst>
              <a:ext uri="{FF2B5EF4-FFF2-40B4-BE49-F238E27FC236}">
                <a16:creationId xmlns:a16="http://schemas.microsoft.com/office/drawing/2014/main" id="{E037A52E-3B82-41FE-9DB6-206723F9D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2" y="4408488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29710" name="Text Box 13">
            <a:extLst>
              <a:ext uri="{FF2B5EF4-FFF2-40B4-BE49-F238E27FC236}">
                <a16:creationId xmlns:a16="http://schemas.microsoft.com/office/drawing/2014/main" id="{947EF817-AF1F-46E7-B203-132E90783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9711" name="Text Box 14">
            <a:extLst>
              <a:ext uri="{FF2B5EF4-FFF2-40B4-BE49-F238E27FC236}">
                <a16:creationId xmlns:a16="http://schemas.microsoft.com/office/drawing/2014/main" id="{41207A7F-A442-4D4A-BBC7-6812A124D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9712" name="Text Box 15">
            <a:extLst>
              <a:ext uri="{FF2B5EF4-FFF2-40B4-BE49-F238E27FC236}">
                <a16:creationId xmlns:a16="http://schemas.microsoft.com/office/drawing/2014/main" id="{09FBFCCF-5901-49FA-9F67-D2CFBC76A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713" name="Text Box 16">
            <a:extLst>
              <a:ext uri="{FF2B5EF4-FFF2-40B4-BE49-F238E27FC236}">
                <a16:creationId xmlns:a16="http://schemas.microsoft.com/office/drawing/2014/main" id="{A2C5316A-64FA-4B4B-9445-425B4926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9714" name="Text Box 17">
            <a:extLst>
              <a:ext uri="{FF2B5EF4-FFF2-40B4-BE49-F238E27FC236}">
                <a16:creationId xmlns:a16="http://schemas.microsoft.com/office/drawing/2014/main" id="{C780BDC5-9839-4B5F-9CF6-20B76C4D2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9715" name="Text Box 18">
            <a:extLst>
              <a:ext uri="{FF2B5EF4-FFF2-40B4-BE49-F238E27FC236}">
                <a16:creationId xmlns:a16="http://schemas.microsoft.com/office/drawing/2014/main" id="{AE6F69F7-2111-42AF-A9AE-06B7E751B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115" y="230822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9716" name="Text Box 18">
            <a:extLst>
              <a:ext uri="{FF2B5EF4-FFF2-40B4-BE49-F238E27FC236}">
                <a16:creationId xmlns:a16="http://schemas.microsoft.com/office/drawing/2014/main" id="{DE5BB0CA-0A98-4BE3-976E-86AABCEA5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5" y="34210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FFB4AD5-935E-40BD-A3E9-76F188CD6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" y="0"/>
            <a:ext cx="9142413" cy="914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none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kern="0" dirty="0"/>
              <a:t>Example 3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AA625186-DCB5-44B9-A700-471480239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725" name="Oval 4">
            <a:extLst>
              <a:ext uri="{FF2B5EF4-FFF2-40B4-BE49-F238E27FC236}">
                <a16:creationId xmlns:a16="http://schemas.microsoft.com/office/drawing/2014/main" id="{C4BBCA02-B7A2-4FAA-977C-FB2DEB0C2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726" name="Oval 5">
            <a:extLst>
              <a:ext uri="{FF2B5EF4-FFF2-40B4-BE49-F238E27FC236}">
                <a16:creationId xmlns:a16="http://schemas.microsoft.com/office/drawing/2014/main" id="{9CA05B4B-8191-4C88-B22D-8C30DE028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727" name="Line 6">
            <a:extLst>
              <a:ext uri="{FF2B5EF4-FFF2-40B4-BE49-F238E27FC236}">
                <a16:creationId xmlns:a16="http://schemas.microsoft.com/office/drawing/2014/main" id="{7B8AC3FA-2BE2-44C5-96DD-E1945C312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Oval 7">
            <a:extLst>
              <a:ext uri="{FF2B5EF4-FFF2-40B4-BE49-F238E27FC236}">
                <a16:creationId xmlns:a16="http://schemas.microsoft.com/office/drawing/2014/main" id="{AFD97B57-9FAA-41B9-8368-330001B5B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729" name="Oval 8">
            <a:extLst>
              <a:ext uri="{FF2B5EF4-FFF2-40B4-BE49-F238E27FC236}">
                <a16:creationId xmlns:a16="http://schemas.microsoft.com/office/drawing/2014/main" id="{85430AE6-4CB8-407B-A04F-8A93F08C7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730" name="Line 9">
            <a:extLst>
              <a:ext uri="{FF2B5EF4-FFF2-40B4-BE49-F238E27FC236}">
                <a16:creationId xmlns:a16="http://schemas.microsoft.com/office/drawing/2014/main" id="{C8A8F10C-C55B-44CC-BD43-25F111CED6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0">
            <a:extLst>
              <a:ext uri="{FF2B5EF4-FFF2-40B4-BE49-F238E27FC236}">
                <a16:creationId xmlns:a16="http://schemas.microsoft.com/office/drawing/2014/main" id="{84372768-C8BA-4954-BD87-37C563A46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1">
            <a:extLst>
              <a:ext uri="{FF2B5EF4-FFF2-40B4-BE49-F238E27FC236}">
                <a16:creationId xmlns:a16="http://schemas.microsoft.com/office/drawing/2014/main" id="{3366E3A3-959B-4F9D-AD23-7DA5D66CE4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Text Box 12">
            <a:extLst>
              <a:ext uri="{FF2B5EF4-FFF2-40B4-BE49-F238E27FC236}">
                <a16:creationId xmlns:a16="http://schemas.microsoft.com/office/drawing/2014/main" id="{F74DF33A-6CDB-4863-AA20-505A76030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2" y="4408488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30734" name="Text Box 13">
            <a:extLst>
              <a:ext uri="{FF2B5EF4-FFF2-40B4-BE49-F238E27FC236}">
                <a16:creationId xmlns:a16="http://schemas.microsoft.com/office/drawing/2014/main" id="{61BBD955-F23E-45D6-B56C-54FB142A9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0735" name="Text Box 14">
            <a:extLst>
              <a:ext uri="{FF2B5EF4-FFF2-40B4-BE49-F238E27FC236}">
                <a16:creationId xmlns:a16="http://schemas.microsoft.com/office/drawing/2014/main" id="{A15EE61D-631C-48E3-B1D4-B29A7EE03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736" name="Text Box 15">
            <a:extLst>
              <a:ext uri="{FF2B5EF4-FFF2-40B4-BE49-F238E27FC236}">
                <a16:creationId xmlns:a16="http://schemas.microsoft.com/office/drawing/2014/main" id="{2D47590A-9B59-4BF1-A3DC-86ECFF961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0737" name="Text Box 16">
            <a:extLst>
              <a:ext uri="{FF2B5EF4-FFF2-40B4-BE49-F238E27FC236}">
                <a16:creationId xmlns:a16="http://schemas.microsoft.com/office/drawing/2014/main" id="{C98EF374-1251-4DCE-B316-76929770F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738" name="Text Box 17">
            <a:extLst>
              <a:ext uri="{FF2B5EF4-FFF2-40B4-BE49-F238E27FC236}">
                <a16:creationId xmlns:a16="http://schemas.microsoft.com/office/drawing/2014/main" id="{E07C5CF6-3AF0-4C7C-8B41-11BA2851B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739" name="Text Box 18">
            <a:extLst>
              <a:ext uri="{FF2B5EF4-FFF2-40B4-BE49-F238E27FC236}">
                <a16:creationId xmlns:a16="http://schemas.microsoft.com/office/drawing/2014/main" id="{143B35CC-6A8B-4E93-B28B-D188DC93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115" y="230822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0740" name="Text Box 18">
            <a:extLst>
              <a:ext uri="{FF2B5EF4-FFF2-40B4-BE49-F238E27FC236}">
                <a16:creationId xmlns:a16="http://schemas.microsoft.com/office/drawing/2014/main" id="{AA6DBBDD-D4CA-49B9-A007-24C612D58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88" y="3435352"/>
            <a:ext cx="577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0741" name="Oval 20">
            <a:extLst>
              <a:ext uri="{FF2B5EF4-FFF2-40B4-BE49-F238E27FC236}">
                <a16:creationId xmlns:a16="http://schemas.microsoft.com/office/drawing/2014/main" id="{1083ACFE-DACC-4626-9F4B-2D2C11D32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2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742" name="Text Box 21">
            <a:extLst>
              <a:ext uri="{FF2B5EF4-FFF2-40B4-BE49-F238E27FC236}">
                <a16:creationId xmlns:a16="http://schemas.microsoft.com/office/drawing/2014/main" id="{642479B1-EDFB-45F5-BFC3-BB55BB006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90" y="5649913"/>
            <a:ext cx="390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743" name="Text Box 22">
            <a:extLst>
              <a:ext uri="{FF2B5EF4-FFF2-40B4-BE49-F238E27FC236}">
                <a16:creationId xmlns:a16="http://schemas.microsoft.com/office/drawing/2014/main" id="{15B2BF00-8CED-42A6-98E8-AD4F7C772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5237163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51D4CE5-7213-4F6A-A39B-971FE4F73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" y="0"/>
            <a:ext cx="9142413" cy="914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none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kern="0" dirty="0"/>
              <a:t>Example 3</a:t>
            </a:r>
          </a:p>
        </p:txBody>
      </p:sp>
      <p:sp>
        <p:nvSpPr>
          <p:cNvPr id="31748" name="Oval 3">
            <a:extLst>
              <a:ext uri="{FF2B5EF4-FFF2-40B4-BE49-F238E27FC236}">
                <a16:creationId xmlns:a16="http://schemas.microsoft.com/office/drawing/2014/main" id="{40E1B25D-3EE8-47BB-860D-2E16BBB4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749" name="Oval 4">
            <a:extLst>
              <a:ext uri="{FF2B5EF4-FFF2-40B4-BE49-F238E27FC236}">
                <a16:creationId xmlns:a16="http://schemas.microsoft.com/office/drawing/2014/main" id="{E22DEFE8-CD2B-458E-BBCC-FA36F3D1D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750" name="Oval 5">
            <a:extLst>
              <a:ext uri="{FF2B5EF4-FFF2-40B4-BE49-F238E27FC236}">
                <a16:creationId xmlns:a16="http://schemas.microsoft.com/office/drawing/2014/main" id="{843EC95C-B9D2-4D1D-A2B4-82AAB12CE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751" name="Line 6">
            <a:extLst>
              <a:ext uri="{FF2B5EF4-FFF2-40B4-BE49-F238E27FC236}">
                <a16:creationId xmlns:a16="http://schemas.microsoft.com/office/drawing/2014/main" id="{12CFADA5-6982-475B-BF9D-3AEF1A29C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Oval 7">
            <a:extLst>
              <a:ext uri="{FF2B5EF4-FFF2-40B4-BE49-F238E27FC236}">
                <a16:creationId xmlns:a16="http://schemas.microsoft.com/office/drawing/2014/main" id="{325C8170-6C27-4E31-8DF5-78108005C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753" name="Oval 8">
            <a:extLst>
              <a:ext uri="{FF2B5EF4-FFF2-40B4-BE49-F238E27FC236}">
                <a16:creationId xmlns:a16="http://schemas.microsoft.com/office/drawing/2014/main" id="{7691B07D-E0AC-4313-AC45-7E9D4111E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754" name="Line 9">
            <a:extLst>
              <a:ext uri="{FF2B5EF4-FFF2-40B4-BE49-F238E27FC236}">
                <a16:creationId xmlns:a16="http://schemas.microsoft.com/office/drawing/2014/main" id="{BF8E0902-4574-43DA-9270-99F921C0E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0">
            <a:extLst>
              <a:ext uri="{FF2B5EF4-FFF2-40B4-BE49-F238E27FC236}">
                <a16:creationId xmlns:a16="http://schemas.microsoft.com/office/drawing/2014/main" id="{18A41972-50E7-48C2-9152-3E63888B4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1">
            <a:extLst>
              <a:ext uri="{FF2B5EF4-FFF2-40B4-BE49-F238E27FC236}">
                <a16:creationId xmlns:a16="http://schemas.microsoft.com/office/drawing/2014/main" id="{F3E1B9F3-F8E9-4981-A686-1B24E74148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Text Box 12">
            <a:extLst>
              <a:ext uri="{FF2B5EF4-FFF2-40B4-BE49-F238E27FC236}">
                <a16:creationId xmlns:a16="http://schemas.microsoft.com/office/drawing/2014/main" id="{07E7323C-5F14-4CFF-AAB3-C278735F0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2" y="4408488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31758" name="Text Box 13">
            <a:extLst>
              <a:ext uri="{FF2B5EF4-FFF2-40B4-BE49-F238E27FC236}">
                <a16:creationId xmlns:a16="http://schemas.microsoft.com/office/drawing/2014/main" id="{AF2F2BBF-EA32-4CCF-969C-05CC7B87A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759" name="Text Box 14">
            <a:extLst>
              <a:ext uri="{FF2B5EF4-FFF2-40B4-BE49-F238E27FC236}">
                <a16:creationId xmlns:a16="http://schemas.microsoft.com/office/drawing/2014/main" id="{E02E712E-AC33-43E5-AD79-048BD75CB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1760" name="Text Box 15">
            <a:extLst>
              <a:ext uri="{FF2B5EF4-FFF2-40B4-BE49-F238E27FC236}">
                <a16:creationId xmlns:a16="http://schemas.microsoft.com/office/drawing/2014/main" id="{61C6AC12-8F84-40DF-B77B-862FB3B2E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1761" name="Text Box 16">
            <a:extLst>
              <a:ext uri="{FF2B5EF4-FFF2-40B4-BE49-F238E27FC236}">
                <a16:creationId xmlns:a16="http://schemas.microsoft.com/office/drawing/2014/main" id="{0BF6C435-8992-40DB-88D7-9AFDE211C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762" name="Text Box 17">
            <a:extLst>
              <a:ext uri="{FF2B5EF4-FFF2-40B4-BE49-F238E27FC236}">
                <a16:creationId xmlns:a16="http://schemas.microsoft.com/office/drawing/2014/main" id="{ADCD5D78-C9A0-4B98-A6E9-E6263A9A4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1763" name="Text Box 18">
            <a:extLst>
              <a:ext uri="{FF2B5EF4-FFF2-40B4-BE49-F238E27FC236}">
                <a16:creationId xmlns:a16="http://schemas.microsoft.com/office/drawing/2014/main" id="{69314BA0-D204-479F-9B49-3FC671924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2322513"/>
            <a:ext cx="577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1764" name="Text Box 18">
            <a:extLst>
              <a:ext uri="{FF2B5EF4-FFF2-40B4-BE49-F238E27FC236}">
                <a16:creationId xmlns:a16="http://schemas.microsoft.com/office/drawing/2014/main" id="{DA87450E-8D86-4701-A797-EA83462DF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88" y="3435352"/>
            <a:ext cx="577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1765" name="Oval 20">
            <a:extLst>
              <a:ext uri="{FF2B5EF4-FFF2-40B4-BE49-F238E27FC236}">
                <a16:creationId xmlns:a16="http://schemas.microsoft.com/office/drawing/2014/main" id="{D43F2BF9-0733-4EA8-8EBD-3F87D153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2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766" name="Text Box 21">
            <a:extLst>
              <a:ext uri="{FF2B5EF4-FFF2-40B4-BE49-F238E27FC236}">
                <a16:creationId xmlns:a16="http://schemas.microsoft.com/office/drawing/2014/main" id="{C40145DD-A5C2-4EE2-B26F-CDE6A9E28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90" y="5649913"/>
            <a:ext cx="390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767" name="Text Box 22">
            <a:extLst>
              <a:ext uri="{FF2B5EF4-FFF2-40B4-BE49-F238E27FC236}">
                <a16:creationId xmlns:a16="http://schemas.microsoft.com/office/drawing/2014/main" id="{879949F2-C40D-4730-B53B-B32AFE075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5237163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1768" name="Oval 23">
            <a:extLst>
              <a:ext uri="{FF2B5EF4-FFF2-40B4-BE49-F238E27FC236}">
                <a16:creationId xmlns:a16="http://schemas.microsoft.com/office/drawing/2014/main" id="{584A27FA-37FC-46E6-9D7F-0F2C0F419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769" name="Text Box 24">
            <a:extLst>
              <a:ext uri="{FF2B5EF4-FFF2-40B4-BE49-F238E27FC236}">
                <a16:creationId xmlns:a16="http://schemas.microsoft.com/office/drawing/2014/main" id="{229681A7-3771-4C66-9610-6C88C16F9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90" y="52403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1770" name="Line 25">
            <a:extLst>
              <a:ext uri="{FF2B5EF4-FFF2-40B4-BE49-F238E27FC236}">
                <a16:creationId xmlns:a16="http://schemas.microsoft.com/office/drawing/2014/main" id="{FCE4C64C-FECA-4167-B077-BFE363AF8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54705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Text Box 21">
            <a:extLst>
              <a:ext uri="{FF2B5EF4-FFF2-40B4-BE49-F238E27FC236}">
                <a16:creationId xmlns:a16="http://schemas.microsoft.com/office/drawing/2014/main" id="{179B5FC6-C546-4607-8EFD-42EA6C83B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5" y="5649913"/>
            <a:ext cx="3889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B3EB39C-1ECF-413C-96BA-F82321271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" y="0"/>
            <a:ext cx="9142413" cy="914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none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kern="0" dirty="0"/>
              <a:t>Example 3</a:t>
            </a:r>
          </a:p>
        </p:txBody>
      </p:sp>
      <p:sp>
        <p:nvSpPr>
          <p:cNvPr id="32772" name="Oval 3">
            <a:extLst>
              <a:ext uri="{FF2B5EF4-FFF2-40B4-BE49-F238E27FC236}">
                <a16:creationId xmlns:a16="http://schemas.microsoft.com/office/drawing/2014/main" id="{44C5AA17-DE8B-48D1-A8A7-7888F6977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773" name="Oval 4">
            <a:extLst>
              <a:ext uri="{FF2B5EF4-FFF2-40B4-BE49-F238E27FC236}">
                <a16:creationId xmlns:a16="http://schemas.microsoft.com/office/drawing/2014/main" id="{65CF0209-FCA9-4A87-91C9-54AB03613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97DF7211-A324-44F8-9583-6F2544AD3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775" name="Line 6">
            <a:extLst>
              <a:ext uri="{FF2B5EF4-FFF2-40B4-BE49-F238E27FC236}">
                <a16:creationId xmlns:a16="http://schemas.microsoft.com/office/drawing/2014/main" id="{5ABA99C6-E86D-4917-89EE-80FDAA0C0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Oval 7">
            <a:extLst>
              <a:ext uri="{FF2B5EF4-FFF2-40B4-BE49-F238E27FC236}">
                <a16:creationId xmlns:a16="http://schemas.microsoft.com/office/drawing/2014/main" id="{EA3C5A12-418C-4D7F-AC40-8D5B30F9F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777" name="Oval 8">
            <a:extLst>
              <a:ext uri="{FF2B5EF4-FFF2-40B4-BE49-F238E27FC236}">
                <a16:creationId xmlns:a16="http://schemas.microsoft.com/office/drawing/2014/main" id="{6BDC7BB7-F6B5-42F2-BA2C-C4D8D1237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778" name="Line 9">
            <a:extLst>
              <a:ext uri="{FF2B5EF4-FFF2-40B4-BE49-F238E27FC236}">
                <a16:creationId xmlns:a16="http://schemas.microsoft.com/office/drawing/2014/main" id="{C8D1CFD6-0EB2-4D87-8E91-94B482897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10">
            <a:extLst>
              <a:ext uri="{FF2B5EF4-FFF2-40B4-BE49-F238E27FC236}">
                <a16:creationId xmlns:a16="http://schemas.microsoft.com/office/drawing/2014/main" id="{5CE83878-370F-4D2A-B00A-9255B06F8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1">
            <a:extLst>
              <a:ext uri="{FF2B5EF4-FFF2-40B4-BE49-F238E27FC236}">
                <a16:creationId xmlns:a16="http://schemas.microsoft.com/office/drawing/2014/main" id="{7F60134B-7CFF-47ED-9C56-416CC08C97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Text Box 12">
            <a:extLst>
              <a:ext uri="{FF2B5EF4-FFF2-40B4-BE49-F238E27FC236}">
                <a16:creationId xmlns:a16="http://schemas.microsoft.com/office/drawing/2014/main" id="{51C8BE90-C3DE-426B-8052-B8460B7C3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2" y="4408488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32782" name="Text Box 13">
            <a:extLst>
              <a:ext uri="{FF2B5EF4-FFF2-40B4-BE49-F238E27FC236}">
                <a16:creationId xmlns:a16="http://schemas.microsoft.com/office/drawing/2014/main" id="{7B7CCFA2-011B-46AE-8D63-0E5507ED7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783" name="Text Box 14">
            <a:extLst>
              <a:ext uri="{FF2B5EF4-FFF2-40B4-BE49-F238E27FC236}">
                <a16:creationId xmlns:a16="http://schemas.microsoft.com/office/drawing/2014/main" id="{ABFB8A45-B7A1-4FEE-9ECD-5D7509915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784" name="Text Box 15">
            <a:extLst>
              <a:ext uri="{FF2B5EF4-FFF2-40B4-BE49-F238E27FC236}">
                <a16:creationId xmlns:a16="http://schemas.microsoft.com/office/drawing/2014/main" id="{0ED6F402-CEAB-4EA2-96EA-3C037A1AE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2785" name="Text Box 16">
            <a:extLst>
              <a:ext uri="{FF2B5EF4-FFF2-40B4-BE49-F238E27FC236}">
                <a16:creationId xmlns:a16="http://schemas.microsoft.com/office/drawing/2014/main" id="{6F53B2F1-F1FD-4FC7-98AC-BF45C391E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786" name="Text Box 17">
            <a:extLst>
              <a:ext uri="{FF2B5EF4-FFF2-40B4-BE49-F238E27FC236}">
                <a16:creationId xmlns:a16="http://schemas.microsoft.com/office/drawing/2014/main" id="{3A78DAA6-E4DB-48BE-87C0-DD926EF0E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787" name="Text Box 18">
            <a:extLst>
              <a:ext uri="{FF2B5EF4-FFF2-40B4-BE49-F238E27FC236}">
                <a16:creationId xmlns:a16="http://schemas.microsoft.com/office/drawing/2014/main" id="{50CC5B02-EB45-419E-B817-1644622FB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2322513"/>
            <a:ext cx="577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2788" name="Text Box 18">
            <a:extLst>
              <a:ext uri="{FF2B5EF4-FFF2-40B4-BE49-F238E27FC236}">
                <a16:creationId xmlns:a16="http://schemas.microsoft.com/office/drawing/2014/main" id="{8F282D2F-ECCC-4736-A971-7613FF2EB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88" y="3435352"/>
            <a:ext cx="577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2789" name="Oval 20">
            <a:extLst>
              <a:ext uri="{FF2B5EF4-FFF2-40B4-BE49-F238E27FC236}">
                <a16:creationId xmlns:a16="http://schemas.microsoft.com/office/drawing/2014/main" id="{2C6147AE-A66D-45B4-B019-9C9B3C632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2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790" name="Text Box 21">
            <a:extLst>
              <a:ext uri="{FF2B5EF4-FFF2-40B4-BE49-F238E27FC236}">
                <a16:creationId xmlns:a16="http://schemas.microsoft.com/office/drawing/2014/main" id="{9068019F-82B8-4B11-A7A8-D39B50994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90" y="5649913"/>
            <a:ext cx="390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791" name="Text Box 22">
            <a:extLst>
              <a:ext uri="{FF2B5EF4-FFF2-40B4-BE49-F238E27FC236}">
                <a16:creationId xmlns:a16="http://schemas.microsoft.com/office/drawing/2014/main" id="{358DC8BD-91C3-4C1B-A6C1-8175F705C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5237163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2792" name="Oval 23">
            <a:extLst>
              <a:ext uri="{FF2B5EF4-FFF2-40B4-BE49-F238E27FC236}">
                <a16:creationId xmlns:a16="http://schemas.microsoft.com/office/drawing/2014/main" id="{238FEF5C-E599-4636-8A5F-203B0BE9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793" name="Text Box 24">
            <a:extLst>
              <a:ext uri="{FF2B5EF4-FFF2-40B4-BE49-F238E27FC236}">
                <a16:creationId xmlns:a16="http://schemas.microsoft.com/office/drawing/2014/main" id="{E95E8A53-78F2-48B6-A279-3223FDBAE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90" y="52403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2794" name="Line 25">
            <a:extLst>
              <a:ext uri="{FF2B5EF4-FFF2-40B4-BE49-F238E27FC236}">
                <a16:creationId xmlns:a16="http://schemas.microsoft.com/office/drawing/2014/main" id="{E3B4BCB6-C577-4BC0-9C88-D689700BD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54705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Text Box 18">
            <a:extLst>
              <a:ext uri="{FF2B5EF4-FFF2-40B4-BE49-F238E27FC236}">
                <a16:creationId xmlns:a16="http://schemas.microsoft.com/office/drawing/2014/main" id="{7C36CA50-E49D-4660-A244-1F446C409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550" y="2354265"/>
            <a:ext cx="577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2796" name="Text Box 21">
            <a:extLst>
              <a:ext uri="{FF2B5EF4-FFF2-40B4-BE49-F238E27FC236}">
                <a16:creationId xmlns:a16="http://schemas.microsoft.com/office/drawing/2014/main" id="{3D31B2F2-97DD-4DDD-88D9-20809C666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5" y="5649913"/>
            <a:ext cx="3889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473" y="2802509"/>
            <a:ext cx="593496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-5" dirty="0"/>
              <a:t>Ordering</a:t>
            </a:r>
            <a:r>
              <a:rPr sz="3990" spc="-45" dirty="0"/>
              <a:t> </a:t>
            </a:r>
            <a:r>
              <a:rPr sz="3990" spc="-9" dirty="0"/>
              <a:t>Prerequisites</a:t>
            </a:r>
            <a:endParaRPr sz="399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5C70ABC-56AA-4915-809B-8862C2FDB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" y="0"/>
            <a:ext cx="9142413" cy="914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none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kern="0" dirty="0"/>
              <a:t>Example 3</a:t>
            </a:r>
          </a:p>
        </p:txBody>
      </p:sp>
      <p:sp>
        <p:nvSpPr>
          <p:cNvPr id="33796" name="Oval 3">
            <a:extLst>
              <a:ext uri="{FF2B5EF4-FFF2-40B4-BE49-F238E27FC236}">
                <a16:creationId xmlns:a16="http://schemas.microsoft.com/office/drawing/2014/main" id="{0E0E37D6-3339-428F-9B00-29D3E90A4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AD4A3D9B-C28B-4BBB-800D-F8D86AF9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62A5CEF5-B61A-4AE2-90E5-E2FE8D714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799" name="Line 6">
            <a:extLst>
              <a:ext uri="{FF2B5EF4-FFF2-40B4-BE49-F238E27FC236}">
                <a16:creationId xmlns:a16="http://schemas.microsoft.com/office/drawing/2014/main" id="{A55DE0E8-56AE-4416-8364-F3719A488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7">
            <a:extLst>
              <a:ext uri="{FF2B5EF4-FFF2-40B4-BE49-F238E27FC236}">
                <a16:creationId xmlns:a16="http://schemas.microsoft.com/office/drawing/2014/main" id="{055669B5-3B73-4313-BBD0-19272F08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801" name="Oval 8">
            <a:extLst>
              <a:ext uri="{FF2B5EF4-FFF2-40B4-BE49-F238E27FC236}">
                <a16:creationId xmlns:a16="http://schemas.microsoft.com/office/drawing/2014/main" id="{70419A93-D4B4-472E-988C-845EB5720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802" name="Line 9">
            <a:extLst>
              <a:ext uri="{FF2B5EF4-FFF2-40B4-BE49-F238E27FC236}">
                <a16:creationId xmlns:a16="http://schemas.microsoft.com/office/drawing/2014/main" id="{F820D50D-328C-42D9-9024-3CB0F5DDA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0">
            <a:extLst>
              <a:ext uri="{FF2B5EF4-FFF2-40B4-BE49-F238E27FC236}">
                <a16:creationId xmlns:a16="http://schemas.microsoft.com/office/drawing/2014/main" id="{2A5A417C-F156-40B7-ABBF-3036BD63B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1">
            <a:extLst>
              <a:ext uri="{FF2B5EF4-FFF2-40B4-BE49-F238E27FC236}">
                <a16:creationId xmlns:a16="http://schemas.microsoft.com/office/drawing/2014/main" id="{F57930F2-AA47-4716-979D-39ECEDE29A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12">
            <a:extLst>
              <a:ext uri="{FF2B5EF4-FFF2-40B4-BE49-F238E27FC236}">
                <a16:creationId xmlns:a16="http://schemas.microsoft.com/office/drawing/2014/main" id="{71420D29-4131-4D14-A9BC-710CDB805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2" y="4408488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33806" name="Text Box 13">
            <a:extLst>
              <a:ext uri="{FF2B5EF4-FFF2-40B4-BE49-F238E27FC236}">
                <a16:creationId xmlns:a16="http://schemas.microsoft.com/office/drawing/2014/main" id="{FF550B41-C70A-4A7C-932C-380D6088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3807" name="Text Box 14">
            <a:extLst>
              <a:ext uri="{FF2B5EF4-FFF2-40B4-BE49-F238E27FC236}">
                <a16:creationId xmlns:a16="http://schemas.microsoft.com/office/drawing/2014/main" id="{D863B7D2-A73F-4491-9206-65A7B03AA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808" name="Text Box 15">
            <a:extLst>
              <a:ext uri="{FF2B5EF4-FFF2-40B4-BE49-F238E27FC236}">
                <a16:creationId xmlns:a16="http://schemas.microsoft.com/office/drawing/2014/main" id="{BE43C252-895B-499C-9F53-086ED094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809" name="Text Box 16">
            <a:extLst>
              <a:ext uri="{FF2B5EF4-FFF2-40B4-BE49-F238E27FC236}">
                <a16:creationId xmlns:a16="http://schemas.microsoft.com/office/drawing/2014/main" id="{97C40680-25B5-4314-B056-12908D616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810" name="Text Box 17">
            <a:extLst>
              <a:ext uri="{FF2B5EF4-FFF2-40B4-BE49-F238E27FC236}">
                <a16:creationId xmlns:a16="http://schemas.microsoft.com/office/drawing/2014/main" id="{8F63F3BF-3532-4E12-A91D-147522FA9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11" name="Text Box 18">
            <a:extLst>
              <a:ext uri="{FF2B5EF4-FFF2-40B4-BE49-F238E27FC236}">
                <a16:creationId xmlns:a16="http://schemas.microsoft.com/office/drawing/2014/main" id="{7CBDF326-BF5C-4A04-B129-931DE2D8A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2322513"/>
            <a:ext cx="577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3812" name="Text Box 18">
            <a:extLst>
              <a:ext uri="{FF2B5EF4-FFF2-40B4-BE49-F238E27FC236}">
                <a16:creationId xmlns:a16="http://schemas.microsoft.com/office/drawing/2014/main" id="{C31BF27B-C88F-4A9B-9296-FCEECE6F7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88" y="3435352"/>
            <a:ext cx="577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3813" name="Oval 20">
            <a:extLst>
              <a:ext uri="{FF2B5EF4-FFF2-40B4-BE49-F238E27FC236}">
                <a16:creationId xmlns:a16="http://schemas.microsoft.com/office/drawing/2014/main" id="{F60D17D9-EB59-409A-B324-4B487E33A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2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814" name="Text Box 21">
            <a:extLst>
              <a:ext uri="{FF2B5EF4-FFF2-40B4-BE49-F238E27FC236}">
                <a16:creationId xmlns:a16="http://schemas.microsoft.com/office/drawing/2014/main" id="{97F0F5F2-A717-4FB0-A760-FFA188F20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90" y="5649913"/>
            <a:ext cx="390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815" name="Text Box 22">
            <a:extLst>
              <a:ext uri="{FF2B5EF4-FFF2-40B4-BE49-F238E27FC236}">
                <a16:creationId xmlns:a16="http://schemas.microsoft.com/office/drawing/2014/main" id="{122BE2D9-95B8-40AF-9E0B-1BE43F344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5237163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3816" name="Oval 23">
            <a:extLst>
              <a:ext uri="{FF2B5EF4-FFF2-40B4-BE49-F238E27FC236}">
                <a16:creationId xmlns:a16="http://schemas.microsoft.com/office/drawing/2014/main" id="{02C6A1B6-ADFF-43CA-BB97-55974458F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817" name="Text Box 24">
            <a:extLst>
              <a:ext uri="{FF2B5EF4-FFF2-40B4-BE49-F238E27FC236}">
                <a16:creationId xmlns:a16="http://schemas.microsoft.com/office/drawing/2014/main" id="{58D53EFD-06AB-47F7-8F21-1422F4A15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90" y="52403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3818" name="Line 25">
            <a:extLst>
              <a:ext uri="{FF2B5EF4-FFF2-40B4-BE49-F238E27FC236}">
                <a16:creationId xmlns:a16="http://schemas.microsoft.com/office/drawing/2014/main" id="{79C75C5E-DE4C-4279-9F56-3E5BD46B4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54705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Text Box 18">
            <a:extLst>
              <a:ext uri="{FF2B5EF4-FFF2-40B4-BE49-F238E27FC236}">
                <a16:creationId xmlns:a16="http://schemas.microsoft.com/office/drawing/2014/main" id="{904067B3-1049-4A60-9A52-33DD32200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550" y="2354265"/>
            <a:ext cx="577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3820" name="Text Box 21">
            <a:extLst>
              <a:ext uri="{FF2B5EF4-FFF2-40B4-BE49-F238E27FC236}">
                <a16:creationId xmlns:a16="http://schemas.microsoft.com/office/drawing/2014/main" id="{F55DC5B1-6FA5-4BB3-AE1A-6E61E22C7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5" y="5649913"/>
            <a:ext cx="3889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821" name="Text Box 18">
            <a:extLst>
              <a:ext uri="{FF2B5EF4-FFF2-40B4-BE49-F238E27FC236}">
                <a16:creationId xmlns:a16="http://schemas.microsoft.com/office/drawing/2014/main" id="{B07FE700-2A85-4A1E-9047-764D6B2DC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3440113"/>
            <a:ext cx="577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559A8C2-21C8-4608-ADD0-01D3A6B29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" y="0"/>
            <a:ext cx="9142413" cy="914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none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kern="0" dirty="0"/>
              <a:t>Example 3</a:t>
            </a:r>
          </a:p>
        </p:txBody>
      </p:sp>
      <p:sp>
        <p:nvSpPr>
          <p:cNvPr id="34820" name="Oval 3">
            <a:extLst>
              <a:ext uri="{FF2B5EF4-FFF2-40B4-BE49-F238E27FC236}">
                <a16:creationId xmlns:a16="http://schemas.microsoft.com/office/drawing/2014/main" id="{EC0B317A-CC56-4D7D-9A79-F3F86C66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8D043A1-D0C8-489E-9864-F32CE96AC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BD52A8E7-9201-4FD2-9A44-37A8419FD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823" name="Line 6">
            <a:extLst>
              <a:ext uri="{FF2B5EF4-FFF2-40B4-BE49-F238E27FC236}">
                <a16:creationId xmlns:a16="http://schemas.microsoft.com/office/drawing/2014/main" id="{4E7FC0BA-0295-48BF-A444-C6964673F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7">
            <a:extLst>
              <a:ext uri="{FF2B5EF4-FFF2-40B4-BE49-F238E27FC236}">
                <a16:creationId xmlns:a16="http://schemas.microsoft.com/office/drawing/2014/main" id="{81F6F07C-22FF-4AF1-A079-C88F40977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825" name="Oval 8">
            <a:extLst>
              <a:ext uri="{FF2B5EF4-FFF2-40B4-BE49-F238E27FC236}">
                <a16:creationId xmlns:a16="http://schemas.microsoft.com/office/drawing/2014/main" id="{60959504-2116-43CA-82DF-58F35E354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826" name="Line 9">
            <a:extLst>
              <a:ext uri="{FF2B5EF4-FFF2-40B4-BE49-F238E27FC236}">
                <a16:creationId xmlns:a16="http://schemas.microsoft.com/office/drawing/2014/main" id="{CD1A8D10-748D-46D3-A8FF-9172293C4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0">
            <a:extLst>
              <a:ext uri="{FF2B5EF4-FFF2-40B4-BE49-F238E27FC236}">
                <a16:creationId xmlns:a16="http://schemas.microsoft.com/office/drawing/2014/main" id="{8E532F0E-7B05-4174-9FDF-26A302A9E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1">
            <a:extLst>
              <a:ext uri="{FF2B5EF4-FFF2-40B4-BE49-F238E27FC236}">
                <a16:creationId xmlns:a16="http://schemas.microsoft.com/office/drawing/2014/main" id="{4B2CD479-9B4C-46D1-8A78-A8A14084CC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Text Box 12">
            <a:extLst>
              <a:ext uri="{FF2B5EF4-FFF2-40B4-BE49-F238E27FC236}">
                <a16:creationId xmlns:a16="http://schemas.microsoft.com/office/drawing/2014/main" id="{5A3AFB64-A190-4C10-8E1B-1085EAE8C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2" y="4408488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34830" name="Text Box 13">
            <a:extLst>
              <a:ext uri="{FF2B5EF4-FFF2-40B4-BE49-F238E27FC236}">
                <a16:creationId xmlns:a16="http://schemas.microsoft.com/office/drawing/2014/main" id="{A2649BC5-1A68-41D8-9E98-97FA301F7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831" name="Text Box 14">
            <a:extLst>
              <a:ext uri="{FF2B5EF4-FFF2-40B4-BE49-F238E27FC236}">
                <a16:creationId xmlns:a16="http://schemas.microsoft.com/office/drawing/2014/main" id="{B105E642-D387-4D95-B22C-56B5C28D9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832" name="Text Box 15">
            <a:extLst>
              <a:ext uri="{FF2B5EF4-FFF2-40B4-BE49-F238E27FC236}">
                <a16:creationId xmlns:a16="http://schemas.microsoft.com/office/drawing/2014/main" id="{E3DA98DA-5D6F-4264-B93C-E05133664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833" name="Text Box 16">
            <a:extLst>
              <a:ext uri="{FF2B5EF4-FFF2-40B4-BE49-F238E27FC236}">
                <a16:creationId xmlns:a16="http://schemas.microsoft.com/office/drawing/2014/main" id="{B6D28755-71E9-40A2-AA60-EA1776011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4834" name="Text Box 17">
            <a:extLst>
              <a:ext uri="{FF2B5EF4-FFF2-40B4-BE49-F238E27FC236}">
                <a16:creationId xmlns:a16="http://schemas.microsoft.com/office/drawing/2014/main" id="{3DEEE28C-70C7-4849-89F1-1C08C2A48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835" name="Text Box 18">
            <a:extLst>
              <a:ext uri="{FF2B5EF4-FFF2-40B4-BE49-F238E27FC236}">
                <a16:creationId xmlns:a16="http://schemas.microsoft.com/office/drawing/2014/main" id="{D6F9725D-8E01-49FF-8DCA-9908099AC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2322513"/>
            <a:ext cx="577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4836" name="Text Box 18">
            <a:extLst>
              <a:ext uri="{FF2B5EF4-FFF2-40B4-BE49-F238E27FC236}">
                <a16:creationId xmlns:a16="http://schemas.microsoft.com/office/drawing/2014/main" id="{A50CCC71-5B9B-4F4C-8435-B25422FE3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88" y="3435352"/>
            <a:ext cx="577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4837" name="Oval 20">
            <a:extLst>
              <a:ext uri="{FF2B5EF4-FFF2-40B4-BE49-F238E27FC236}">
                <a16:creationId xmlns:a16="http://schemas.microsoft.com/office/drawing/2014/main" id="{226028E5-60A7-4607-AA21-6233E779E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2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838" name="Text Box 21">
            <a:extLst>
              <a:ext uri="{FF2B5EF4-FFF2-40B4-BE49-F238E27FC236}">
                <a16:creationId xmlns:a16="http://schemas.microsoft.com/office/drawing/2014/main" id="{1B5F736D-B00D-44EB-BC13-389023482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90" y="5649913"/>
            <a:ext cx="390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4839" name="Text Box 22">
            <a:extLst>
              <a:ext uri="{FF2B5EF4-FFF2-40B4-BE49-F238E27FC236}">
                <a16:creationId xmlns:a16="http://schemas.microsoft.com/office/drawing/2014/main" id="{67D18912-8544-472A-B07B-C7877AC1C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5237163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4840" name="Oval 23">
            <a:extLst>
              <a:ext uri="{FF2B5EF4-FFF2-40B4-BE49-F238E27FC236}">
                <a16:creationId xmlns:a16="http://schemas.microsoft.com/office/drawing/2014/main" id="{C6BF4C72-47B1-4CC4-BBAA-0D4003118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841" name="Text Box 24">
            <a:extLst>
              <a:ext uri="{FF2B5EF4-FFF2-40B4-BE49-F238E27FC236}">
                <a16:creationId xmlns:a16="http://schemas.microsoft.com/office/drawing/2014/main" id="{97CFE47A-BA24-4E39-AC7D-AAC7DA4C5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90" y="52403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4842" name="Line 25">
            <a:extLst>
              <a:ext uri="{FF2B5EF4-FFF2-40B4-BE49-F238E27FC236}">
                <a16:creationId xmlns:a16="http://schemas.microsoft.com/office/drawing/2014/main" id="{7C0B85D3-398F-4CEB-B3C7-7B891CBC6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54705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Text Box 18">
            <a:extLst>
              <a:ext uri="{FF2B5EF4-FFF2-40B4-BE49-F238E27FC236}">
                <a16:creationId xmlns:a16="http://schemas.microsoft.com/office/drawing/2014/main" id="{5C6E76D4-F6AA-48BE-889C-9C824A1C4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550" y="2354265"/>
            <a:ext cx="577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4844" name="Text Box 21">
            <a:extLst>
              <a:ext uri="{FF2B5EF4-FFF2-40B4-BE49-F238E27FC236}">
                <a16:creationId xmlns:a16="http://schemas.microsoft.com/office/drawing/2014/main" id="{67BB317B-EC28-4934-8443-3677E837D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5" y="5649913"/>
            <a:ext cx="3889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845" name="Text Box 18">
            <a:extLst>
              <a:ext uri="{FF2B5EF4-FFF2-40B4-BE49-F238E27FC236}">
                <a16:creationId xmlns:a16="http://schemas.microsoft.com/office/drawing/2014/main" id="{8061507D-71E4-40AC-BD23-CD7B1C088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3440113"/>
            <a:ext cx="577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4846" name="Oval 23">
            <a:extLst>
              <a:ext uri="{FF2B5EF4-FFF2-40B4-BE49-F238E27FC236}">
                <a16:creationId xmlns:a16="http://schemas.microsoft.com/office/drawing/2014/main" id="{E223EB81-89E8-4A97-BC2E-65E6F4D24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40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847" name="Text Box 24">
            <a:extLst>
              <a:ext uri="{FF2B5EF4-FFF2-40B4-BE49-F238E27FC236}">
                <a16:creationId xmlns:a16="http://schemas.microsoft.com/office/drawing/2014/main" id="{9AF13003-3A32-4698-B266-7588FC1E0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5" y="52403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6/7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4848" name="Line 25">
            <a:extLst>
              <a:ext uri="{FF2B5EF4-FFF2-40B4-BE49-F238E27FC236}">
                <a16:creationId xmlns:a16="http://schemas.microsoft.com/office/drawing/2014/main" id="{B42C6291-1951-49B5-A0B9-9C1AF0568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4705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Text Box 21">
            <a:extLst>
              <a:ext uri="{FF2B5EF4-FFF2-40B4-BE49-F238E27FC236}">
                <a16:creationId xmlns:a16="http://schemas.microsoft.com/office/drawing/2014/main" id="{5B34E7F0-9EA9-4CDF-B063-9EDE10601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440" y="5649913"/>
            <a:ext cx="371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850" name="Oval 23">
            <a:extLst>
              <a:ext uri="{FF2B5EF4-FFF2-40B4-BE49-F238E27FC236}">
                <a16:creationId xmlns:a16="http://schemas.microsoft.com/office/drawing/2014/main" id="{29862642-F357-4068-99D6-ACA89FCB6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140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851" name="Text Box 24">
            <a:extLst>
              <a:ext uri="{FF2B5EF4-FFF2-40B4-BE49-F238E27FC236}">
                <a16:creationId xmlns:a16="http://schemas.microsoft.com/office/drawing/2014/main" id="{D1677E03-A3C3-45BB-A105-258445C3B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5240338"/>
            <a:ext cx="577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5/8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4852" name="Line 25">
            <a:extLst>
              <a:ext uri="{FF2B5EF4-FFF2-40B4-BE49-F238E27FC236}">
                <a16:creationId xmlns:a16="http://schemas.microsoft.com/office/drawing/2014/main" id="{8EC52C71-149D-44BD-8122-37C3590B4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54705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Text Box 21">
            <a:extLst>
              <a:ext uri="{FF2B5EF4-FFF2-40B4-BE49-F238E27FC236}">
                <a16:creationId xmlns:a16="http://schemas.microsoft.com/office/drawing/2014/main" id="{31FCB93C-0B81-49CB-B638-05BD55E9C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40" y="5649913"/>
            <a:ext cx="4079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854" name="Oval 23">
            <a:extLst>
              <a:ext uri="{FF2B5EF4-FFF2-40B4-BE49-F238E27FC236}">
                <a16:creationId xmlns:a16="http://schemas.microsoft.com/office/drawing/2014/main" id="{F7BD013E-7715-4512-927A-DF7BE1D4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15" y="525303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855" name="Text Box 24">
            <a:extLst>
              <a:ext uri="{FF2B5EF4-FFF2-40B4-BE49-F238E27FC236}">
                <a16:creationId xmlns:a16="http://schemas.microsoft.com/office/drawing/2014/main" id="{F02986D2-F458-40FF-934A-AF1142582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5246688"/>
            <a:ext cx="577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9/9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4856" name="Line 25">
            <a:extLst>
              <a:ext uri="{FF2B5EF4-FFF2-40B4-BE49-F238E27FC236}">
                <a16:creationId xmlns:a16="http://schemas.microsoft.com/office/drawing/2014/main" id="{35833170-DF5C-48E9-8A5E-0CC74D258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547687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7" name="Text Box 21">
            <a:extLst>
              <a:ext uri="{FF2B5EF4-FFF2-40B4-BE49-F238E27FC236}">
                <a16:creationId xmlns:a16="http://schemas.microsoft.com/office/drawing/2014/main" id="{16D684C6-7C27-486B-BF5B-4DDE466F5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5" y="5656263"/>
            <a:ext cx="4079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17ADB8A-F055-4E17-B740-2346C9892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2413" cy="678730"/>
          </a:xfrm>
        </p:spPr>
        <p:txBody>
          <a:bodyPr/>
          <a:lstStyle/>
          <a:p>
            <a:r>
              <a:rPr lang="en-US" altLang="en-US" dirty="0"/>
              <a:t>Correctness Proof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75FB9C9-F4AC-4476-9CC9-4B0AC56F4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78730"/>
            <a:ext cx="9142413" cy="60747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Just need to show </a:t>
            </a:r>
            <a:r>
              <a:rPr lang="en-US" altLang="en-US" sz="2800" dirty="0">
                <a:solidFill>
                  <a:srgbClr val="CC3300"/>
                </a:solidFill>
              </a:rPr>
              <a:t>if </a:t>
            </a:r>
            <a:r>
              <a:rPr lang="en-US" altLang="en-US" sz="2800" dirty="0">
                <a:solidFill>
                  <a:srgbClr val="CC3300"/>
                </a:solidFill>
                <a:latin typeface="RMTMI" charset="-95"/>
              </a:rPr>
              <a:t>(</a:t>
            </a:r>
            <a:r>
              <a:rPr lang="en-US" altLang="en-US" sz="2800" i="1" dirty="0">
                <a:solidFill>
                  <a:srgbClr val="CC3300"/>
                </a:solidFill>
              </a:rPr>
              <a:t>u</a:t>
            </a:r>
            <a:r>
              <a:rPr lang="en-US" altLang="en-US" sz="2800" i="1" dirty="0">
                <a:solidFill>
                  <a:srgbClr val="CC3300"/>
                </a:solidFill>
                <a:latin typeface="RMTMI" charset="-95"/>
              </a:rPr>
              <a:t>, v</a:t>
            </a:r>
            <a:r>
              <a:rPr lang="en-US" altLang="en-US" sz="2800" dirty="0">
                <a:solidFill>
                  <a:srgbClr val="CC3300"/>
                </a:solidFill>
                <a:latin typeface="RMTMI" charset="-95"/>
              </a:rPr>
              <a:t>)</a:t>
            </a:r>
            <a:r>
              <a:rPr lang="en-US" altLang="en-US" sz="2800" i="1" dirty="0">
                <a:solidFill>
                  <a:srgbClr val="CC3300"/>
                </a:solidFill>
                <a:latin typeface="RMTMI" charset="-95"/>
              </a:rPr>
              <a:t> </a:t>
            </a:r>
            <a:r>
              <a:rPr lang="en-US" altLang="en-US" sz="2800" dirty="0">
                <a:solidFill>
                  <a:srgbClr val="CC330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olidFill>
                  <a:srgbClr val="CC3300"/>
                </a:solidFill>
                <a:latin typeface="MTSYN" charset="-127"/>
              </a:rPr>
              <a:t> </a:t>
            </a:r>
            <a:r>
              <a:rPr lang="en-US" altLang="en-US" sz="2800" i="1" dirty="0">
                <a:solidFill>
                  <a:srgbClr val="CC3300"/>
                </a:solidFill>
              </a:rPr>
              <a:t>E</a:t>
            </a:r>
            <a:r>
              <a:rPr lang="en-US" altLang="en-US" sz="2800" dirty="0">
                <a:solidFill>
                  <a:srgbClr val="CC3300"/>
                </a:solidFill>
              </a:rPr>
              <a:t>, then </a:t>
            </a:r>
            <a:r>
              <a:rPr lang="en-US" altLang="en-US" sz="2800" i="1" dirty="0">
                <a:solidFill>
                  <a:srgbClr val="CC3300"/>
                </a:solidFill>
              </a:rPr>
              <a:t>f </a:t>
            </a:r>
            <a:r>
              <a:rPr lang="en-US" altLang="en-US" sz="2800" dirty="0">
                <a:solidFill>
                  <a:srgbClr val="CC3300"/>
                </a:solidFill>
              </a:rPr>
              <a:t>[</a:t>
            </a:r>
            <a:r>
              <a:rPr lang="en-US" altLang="en-US" sz="2800" i="1" dirty="0">
                <a:solidFill>
                  <a:srgbClr val="CC3300"/>
                </a:solidFill>
                <a:latin typeface="RMTMI" charset="-95"/>
              </a:rPr>
              <a:t>v</a:t>
            </a:r>
            <a:r>
              <a:rPr lang="en-US" altLang="en-US" sz="2800" dirty="0">
                <a:solidFill>
                  <a:srgbClr val="CC3300"/>
                </a:solidFill>
              </a:rPr>
              <a:t>] </a:t>
            </a:r>
            <a:r>
              <a:rPr lang="en-US" altLang="en-US" sz="2800" i="1" dirty="0">
                <a:solidFill>
                  <a:srgbClr val="CC3300"/>
                </a:solidFill>
                <a:latin typeface="RMTMI" charset="-95"/>
              </a:rPr>
              <a:t>&lt; </a:t>
            </a:r>
            <a:r>
              <a:rPr lang="en-US" altLang="en-US" sz="2800" i="1" dirty="0">
                <a:solidFill>
                  <a:srgbClr val="CC3300"/>
                </a:solidFill>
              </a:rPr>
              <a:t>f </a:t>
            </a:r>
            <a:r>
              <a:rPr lang="en-US" altLang="en-US" sz="2800" dirty="0">
                <a:solidFill>
                  <a:srgbClr val="CC3300"/>
                </a:solidFill>
              </a:rPr>
              <a:t>[</a:t>
            </a:r>
            <a:r>
              <a:rPr lang="en-US" altLang="en-US" sz="2800" i="1" dirty="0">
                <a:solidFill>
                  <a:srgbClr val="CC3300"/>
                </a:solidFill>
              </a:rPr>
              <a:t>u</a:t>
            </a:r>
            <a:r>
              <a:rPr lang="en-US" altLang="en-US" sz="2800" dirty="0">
                <a:solidFill>
                  <a:srgbClr val="CC3300"/>
                </a:solidFill>
              </a:rPr>
              <a:t>]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When we explore </a:t>
            </a:r>
            <a:r>
              <a:rPr lang="en-US" altLang="en-US" sz="2800" dirty="0">
                <a:latin typeface="RMTMI" charset="-95"/>
              </a:rPr>
              <a:t>(</a:t>
            </a:r>
            <a:r>
              <a:rPr lang="en-US" altLang="en-US" sz="2800" i="1" dirty="0"/>
              <a:t>u</a:t>
            </a:r>
            <a:r>
              <a:rPr lang="en-US" altLang="en-US" sz="2800" i="1" dirty="0">
                <a:latin typeface="RMTMI" charset="-95"/>
              </a:rPr>
              <a:t>, v</a:t>
            </a:r>
            <a:r>
              <a:rPr lang="en-US" altLang="en-US" sz="2800" dirty="0">
                <a:latin typeface="RMTMI" charset="-95"/>
              </a:rPr>
              <a:t>)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chemeClr val="hlink"/>
                </a:solidFill>
              </a:rPr>
              <a:t>what are the colors of </a:t>
            </a:r>
            <a:r>
              <a:rPr lang="en-US" altLang="en-US" sz="2800" i="1" dirty="0">
                <a:solidFill>
                  <a:schemeClr val="hlink"/>
                </a:solidFill>
              </a:rPr>
              <a:t>u </a:t>
            </a:r>
            <a:r>
              <a:rPr lang="en-US" altLang="en-US" sz="2800" dirty="0">
                <a:solidFill>
                  <a:schemeClr val="hlink"/>
                </a:solidFill>
              </a:rPr>
              <a:t>and </a:t>
            </a:r>
            <a:r>
              <a:rPr lang="en-US" altLang="en-US" sz="2800" i="1" dirty="0">
                <a:solidFill>
                  <a:schemeClr val="hlink"/>
                </a:solidFill>
                <a:latin typeface="RMTMI" charset="-95"/>
              </a:rPr>
              <a:t>v</a:t>
            </a:r>
            <a:r>
              <a:rPr lang="en-US" altLang="en-US" sz="2800" dirty="0">
                <a:solidFill>
                  <a:schemeClr val="hlink"/>
                </a:solidFill>
              </a:rPr>
              <a:t>?</a:t>
            </a:r>
            <a:endParaRPr lang="en-US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chemeClr val="hlink"/>
                </a:solidFill>
              </a:rPr>
              <a:t>u </a:t>
            </a:r>
            <a:r>
              <a:rPr lang="en-US" altLang="en-US" dirty="0">
                <a:solidFill>
                  <a:schemeClr val="hlink"/>
                </a:solidFill>
              </a:rPr>
              <a:t>is gray.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Is </a:t>
            </a:r>
            <a:r>
              <a:rPr lang="en-US" altLang="en-US" i="1" dirty="0">
                <a:solidFill>
                  <a:srgbClr val="CC3300"/>
                </a:solidFill>
                <a:latin typeface="RMTMI" charset="-95"/>
              </a:rPr>
              <a:t>v </a:t>
            </a:r>
            <a:r>
              <a:rPr lang="en-US" altLang="en-US" dirty="0">
                <a:solidFill>
                  <a:srgbClr val="CC3300"/>
                </a:solidFill>
              </a:rPr>
              <a:t>white</a:t>
            </a:r>
            <a:r>
              <a:rPr lang="en-US" altLang="en-US" dirty="0"/>
              <a:t>?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Then becomes descendant of </a:t>
            </a:r>
            <a:r>
              <a:rPr lang="en-US" altLang="en-US" i="1" dirty="0"/>
              <a:t>u</a:t>
            </a:r>
            <a:r>
              <a:rPr lang="en-US" altLang="en-US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By parenthesis theorem, </a:t>
            </a:r>
            <a:r>
              <a:rPr lang="en-US" altLang="en-US" i="1" dirty="0"/>
              <a:t>d</a:t>
            </a:r>
            <a:r>
              <a:rPr lang="en-US" altLang="en-US" dirty="0"/>
              <a:t>[</a:t>
            </a:r>
            <a:r>
              <a:rPr lang="en-US" altLang="en-US" i="1" dirty="0"/>
              <a:t>u</a:t>
            </a:r>
            <a:r>
              <a:rPr lang="en-US" altLang="en-US" dirty="0"/>
              <a:t>] </a:t>
            </a:r>
            <a:r>
              <a:rPr lang="en-US" altLang="en-US" i="1" dirty="0">
                <a:latin typeface="RMTMI" charset="-95"/>
              </a:rPr>
              <a:t>&lt; </a:t>
            </a:r>
            <a:r>
              <a:rPr lang="en-US" altLang="en-US" i="1" dirty="0"/>
              <a:t>d</a:t>
            </a:r>
            <a:r>
              <a:rPr lang="en-US" altLang="en-US" dirty="0"/>
              <a:t>[</a:t>
            </a:r>
            <a:r>
              <a:rPr lang="en-US" altLang="en-US" i="1" dirty="0">
                <a:latin typeface="RMTMI" charset="-95"/>
              </a:rPr>
              <a:t>v</a:t>
            </a:r>
            <a:r>
              <a:rPr lang="en-US" altLang="en-US" dirty="0"/>
              <a:t>] </a:t>
            </a:r>
            <a:r>
              <a:rPr lang="en-US" altLang="en-US" i="1" dirty="0">
                <a:latin typeface="RMTMI" charset="-95"/>
              </a:rPr>
              <a:t>&lt; </a:t>
            </a:r>
            <a:r>
              <a:rPr lang="en-US" altLang="en-US" i="1" u="sng" dirty="0"/>
              <a:t>f </a:t>
            </a:r>
            <a:r>
              <a:rPr lang="en-US" altLang="en-US" u="sng" dirty="0"/>
              <a:t>[</a:t>
            </a:r>
            <a:r>
              <a:rPr lang="en-US" altLang="en-US" i="1" u="sng" dirty="0">
                <a:latin typeface="RMTMI" charset="-95"/>
              </a:rPr>
              <a:t>v</a:t>
            </a:r>
            <a:r>
              <a:rPr lang="en-US" altLang="en-US" u="sng" dirty="0"/>
              <a:t>] </a:t>
            </a:r>
            <a:r>
              <a:rPr lang="en-US" altLang="en-US" i="1" u="sng" dirty="0">
                <a:latin typeface="RMTMI" charset="-95"/>
              </a:rPr>
              <a:t>&lt; </a:t>
            </a:r>
            <a:r>
              <a:rPr lang="en-US" altLang="en-US" i="1" u="sng" dirty="0"/>
              <a:t>f </a:t>
            </a:r>
            <a:r>
              <a:rPr lang="en-US" altLang="en-US" u="sng" dirty="0"/>
              <a:t>[</a:t>
            </a:r>
            <a:r>
              <a:rPr lang="en-US" altLang="en-US" i="1" u="sng" dirty="0"/>
              <a:t>u</a:t>
            </a:r>
            <a:r>
              <a:rPr lang="en-US" altLang="en-US" u="sng" dirty="0"/>
              <a:t>]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Is </a:t>
            </a:r>
            <a:r>
              <a:rPr lang="en-US" altLang="en-US" i="1" dirty="0">
                <a:solidFill>
                  <a:srgbClr val="CC3300"/>
                </a:solidFill>
                <a:latin typeface="RMTMI" charset="-95"/>
              </a:rPr>
              <a:t>v </a:t>
            </a:r>
            <a:r>
              <a:rPr lang="en-US" altLang="en-US" dirty="0">
                <a:solidFill>
                  <a:srgbClr val="CC3300"/>
                </a:solidFill>
              </a:rPr>
              <a:t>black</a:t>
            </a:r>
            <a:r>
              <a:rPr lang="en-US" altLang="en-US" dirty="0"/>
              <a:t>?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Then </a:t>
            </a:r>
            <a:r>
              <a:rPr lang="en-US" altLang="en-US" i="1" dirty="0">
                <a:latin typeface="RMTMI" charset="-95"/>
              </a:rPr>
              <a:t>v </a:t>
            </a:r>
            <a:r>
              <a:rPr lang="en-US" altLang="en-US" dirty="0"/>
              <a:t>is already finished.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Since we’re exploring </a:t>
            </a:r>
            <a:r>
              <a:rPr lang="en-US" altLang="en-US" dirty="0">
                <a:latin typeface="RMTMI" charset="-95"/>
              </a:rPr>
              <a:t>(</a:t>
            </a:r>
            <a:r>
              <a:rPr lang="en-US" altLang="en-US" i="1" dirty="0"/>
              <a:t>u</a:t>
            </a:r>
            <a:r>
              <a:rPr lang="en-US" altLang="en-US" i="1" dirty="0">
                <a:latin typeface="RMTMI" charset="-95"/>
              </a:rPr>
              <a:t>, v</a:t>
            </a:r>
            <a:r>
              <a:rPr lang="en-US" altLang="en-US" dirty="0">
                <a:latin typeface="RMTMI" charset="-95"/>
              </a:rPr>
              <a:t>)</a:t>
            </a:r>
            <a:r>
              <a:rPr lang="en-US" altLang="en-US" dirty="0"/>
              <a:t>, we have not yet finished </a:t>
            </a:r>
            <a:r>
              <a:rPr lang="en-US" altLang="en-US" i="1" dirty="0"/>
              <a:t>u</a:t>
            </a:r>
            <a:r>
              <a:rPr lang="en-US" altLang="en-US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Therefore, </a:t>
            </a:r>
            <a:r>
              <a:rPr lang="en-US" altLang="en-US" i="1" dirty="0"/>
              <a:t>f </a:t>
            </a:r>
            <a:r>
              <a:rPr lang="en-US" altLang="en-US" dirty="0"/>
              <a:t>[</a:t>
            </a:r>
            <a:r>
              <a:rPr lang="en-US" altLang="en-US" i="1" dirty="0">
                <a:latin typeface="RMTMI" charset="-95"/>
              </a:rPr>
              <a:t>v</a:t>
            </a:r>
            <a:r>
              <a:rPr lang="en-US" altLang="en-US" dirty="0"/>
              <a:t>] </a:t>
            </a:r>
            <a:r>
              <a:rPr lang="en-US" altLang="en-US" i="1" dirty="0">
                <a:latin typeface="RMTMI" charset="-95"/>
              </a:rPr>
              <a:t>&lt; </a:t>
            </a:r>
            <a:r>
              <a:rPr lang="en-US" altLang="en-US" i="1" dirty="0"/>
              <a:t>f </a:t>
            </a:r>
            <a:r>
              <a:rPr lang="en-US" altLang="en-US" dirty="0"/>
              <a:t>[</a:t>
            </a:r>
            <a:r>
              <a:rPr lang="en-US" altLang="en-US" i="1" dirty="0"/>
              <a:t>u</a:t>
            </a:r>
            <a:r>
              <a:rPr lang="en-US" altLang="en-US" dirty="0"/>
              <a:t>].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Is </a:t>
            </a:r>
            <a:r>
              <a:rPr lang="en-US" altLang="en-US" i="1" dirty="0">
                <a:solidFill>
                  <a:srgbClr val="CC3300"/>
                </a:solidFill>
                <a:latin typeface="RMTMI" charset="-95"/>
              </a:rPr>
              <a:t>v </a:t>
            </a:r>
            <a:r>
              <a:rPr lang="en-US" altLang="en-US" dirty="0">
                <a:solidFill>
                  <a:srgbClr val="CC3300"/>
                </a:solidFill>
              </a:rPr>
              <a:t>gray</a:t>
            </a:r>
            <a:r>
              <a:rPr lang="en-US" altLang="en-US" dirty="0"/>
              <a:t>, too?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No.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because then </a:t>
            </a:r>
            <a:r>
              <a:rPr lang="en-US" altLang="en-US" i="1" dirty="0">
                <a:latin typeface="RMTMI" charset="-95"/>
              </a:rPr>
              <a:t>v </a:t>
            </a:r>
            <a:r>
              <a:rPr lang="en-US" altLang="en-US" dirty="0"/>
              <a:t>would be ancestor of </a:t>
            </a:r>
            <a:r>
              <a:rPr lang="en-US" altLang="en-US" i="1" dirty="0"/>
              <a:t>u</a:t>
            </a:r>
            <a:r>
              <a:rPr lang="en-US" altLang="en-US" dirty="0">
                <a:sym typeface="Symbol" panose="05050102010706020507" pitchFamily="18" charset="2"/>
              </a:rPr>
              <a:t>  </a:t>
            </a:r>
            <a:r>
              <a:rPr lang="en-US" altLang="en-US" dirty="0">
                <a:latin typeface="RMTMI" charset="-95"/>
              </a:rPr>
              <a:t>(</a:t>
            </a:r>
            <a:r>
              <a:rPr lang="en-US" altLang="en-US" i="1" dirty="0"/>
              <a:t>u</a:t>
            </a:r>
            <a:r>
              <a:rPr lang="en-US" altLang="en-US" i="1" dirty="0">
                <a:latin typeface="RMTMI" charset="-95"/>
              </a:rPr>
              <a:t>, v</a:t>
            </a:r>
            <a:r>
              <a:rPr lang="en-US" altLang="en-US" dirty="0">
                <a:latin typeface="RMTMI" charset="-95"/>
              </a:rPr>
              <a:t>)</a:t>
            </a:r>
            <a:r>
              <a:rPr lang="en-US" altLang="en-US" i="1" dirty="0">
                <a:latin typeface="RMTMI" charset="-95"/>
              </a:rPr>
              <a:t> </a:t>
            </a:r>
            <a:r>
              <a:rPr lang="en-US" altLang="en-US" dirty="0"/>
              <a:t>is a back edge.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</a:t>
            </a:r>
            <a:r>
              <a:rPr lang="en-US" altLang="en-US" dirty="0"/>
              <a:t> contradiction of Lemma 22.11 (</a:t>
            </a:r>
            <a:r>
              <a:rPr lang="en-US" altLang="en-US" dirty="0" err="1"/>
              <a:t>dag</a:t>
            </a:r>
            <a:r>
              <a:rPr lang="en-US" altLang="en-US" dirty="0"/>
              <a:t> has no back edges).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7" name="Group 57">
            <a:extLst>
              <a:ext uri="{FF2B5EF4-FFF2-40B4-BE49-F238E27FC236}">
                <a16:creationId xmlns:a16="http://schemas.microsoft.com/office/drawing/2014/main" id="{D7EC6ABE-034A-40C3-8E53-49DABF6CE028}"/>
              </a:ext>
            </a:extLst>
          </p:cNvPr>
          <p:cNvGrpSpPr>
            <a:grpSpLocks/>
          </p:cNvGrpSpPr>
          <p:nvPr/>
        </p:nvGrpSpPr>
        <p:grpSpPr bwMode="auto">
          <a:xfrm>
            <a:off x="133352" y="1073152"/>
            <a:ext cx="2301875" cy="1577975"/>
            <a:chOff x="34416" y="3709188"/>
            <a:chExt cx="2301731" cy="157762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D02D17-CF70-4812-9351-6509A89959E1}"/>
                </a:ext>
              </a:extLst>
            </p:cNvPr>
            <p:cNvSpPr/>
            <p:nvPr/>
          </p:nvSpPr>
          <p:spPr bwMode="auto">
            <a:xfrm>
              <a:off x="2153596" y="3913931"/>
              <a:ext cx="182551" cy="182522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903" name="Oval 4">
              <a:extLst>
                <a:ext uri="{FF2B5EF4-FFF2-40B4-BE49-F238E27FC236}">
                  <a16:creationId xmlns:a16="http://schemas.microsoft.com/office/drawing/2014/main" id="{5A47B649-8CE7-4924-83BF-3D24AFC82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080" y="5029200"/>
              <a:ext cx="182880" cy="18288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36904" name="Straight Connector 3">
              <a:extLst>
                <a:ext uri="{FF2B5EF4-FFF2-40B4-BE49-F238E27FC236}">
                  <a16:creationId xmlns:a16="http://schemas.microsoft.com/office/drawing/2014/main" id="{3704060D-4723-41D8-831A-845B8A3D40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05289" y="4096119"/>
              <a:ext cx="510529" cy="95986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5" name="TextBox 5">
              <a:extLst>
                <a:ext uri="{FF2B5EF4-FFF2-40B4-BE49-F238E27FC236}">
                  <a16:creationId xmlns:a16="http://schemas.microsoft.com/office/drawing/2014/main" id="{6B351408-7939-4944-992D-29BC3A3B0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299" y="3709188"/>
              <a:ext cx="15183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[</a:t>
              </a:r>
              <a:r>
                <a:rPr lang="en-US" altLang="en-US" sz="2400" i="1">
                  <a:solidFill>
                    <a:schemeClr val="tx1"/>
                  </a:solidFill>
                </a:rPr>
                <a:t>d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u</a:t>
              </a:r>
              <a:r>
                <a:rPr lang="en-US" altLang="en-US" sz="2400">
                  <a:solidFill>
                    <a:schemeClr val="tx1"/>
                  </a:solidFill>
                </a:rPr>
                <a:t>), </a:t>
              </a:r>
              <a:r>
                <a:rPr lang="en-US" altLang="en-US" sz="2400" i="1">
                  <a:solidFill>
                    <a:schemeClr val="tx1"/>
                  </a:solidFill>
                </a:rPr>
                <a:t>f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u</a:t>
              </a:r>
              <a:r>
                <a:rPr lang="en-US" altLang="en-US" sz="2400">
                  <a:solidFill>
                    <a:schemeClr val="tx1"/>
                  </a:solidFill>
                </a:rPr>
                <a:t>)]</a:t>
              </a:r>
            </a:p>
          </p:txBody>
        </p:sp>
        <p:sp>
          <p:nvSpPr>
            <p:cNvPr id="36906" name="TextBox 8">
              <a:extLst>
                <a:ext uri="{FF2B5EF4-FFF2-40B4-BE49-F238E27FC236}">
                  <a16:creationId xmlns:a16="http://schemas.microsoft.com/office/drawing/2014/main" id="{58BC8191-15AE-42A5-A3AE-28987DD7A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6" y="4825149"/>
              <a:ext cx="14478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[</a:t>
              </a:r>
              <a:r>
                <a:rPr lang="en-US" altLang="en-US" sz="2400" i="1">
                  <a:solidFill>
                    <a:schemeClr val="tx1"/>
                  </a:solidFill>
                </a:rPr>
                <a:t>d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v</a:t>
              </a:r>
              <a:r>
                <a:rPr lang="en-US" altLang="en-US" sz="2400">
                  <a:solidFill>
                    <a:schemeClr val="tx1"/>
                  </a:solidFill>
                </a:rPr>
                <a:t>), </a:t>
              </a:r>
              <a:r>
                <a:rPr lang="en-US" altLang="en-US" sz="2400" i="1">
                  <a:solidFill>
                    <a:schemeClr val="tx1"/>
                  </a:solidFill>
                </a:rPr>
                <a:t>f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v</a:t>
              </a:r>
              <a:r>
                <a:rPr lang="en-US" altLang="en-US" sz="2400">
                  <a:solidFill>
                    <a:schemeClr val="tx1"/>
                  </a:solidFill>
                </a:rPr>
                <a:t>)]</a:t>
              </a:r>
            </a:p>
          </p:txBody>
        </p:sp>
      </p:grpSp>
      <p:grpSp>
        <p:nvGrpSpPr>
          <p:cNvPr id="36868" name="Group 58">
            <a:extLst>
              <a:ext uri="{FF2B5EF4-FFF2-40B4-BE49-F238E27FC236}">
                <a16:creationId xmlns:a16="http://schemas.microsoft.com/office/drawing/2014/main" id="{552F7E9A-76C4-41A2-A1C3-859BC6B60BBE}"/>
              </a:ext>
            </a:extLst>
          </p:cNvPr>
          <p:cNvGrpSpPr>
            <a:grpSpLocks/>
          </p:cNvGrpSpPr>
          <p:nvPr/>
        </p:nvGrpSpPr>
        <p:grpSpPr bwMode="auto">
          <a:xfrm>
            <a:off x="2116138" y="1073150"/>
            <a:ext cx="2597150" cy="2084388"/>
            <a:chOff x="2017736" y="3709188"/>
            <a:chExt cx="2596699" cy="20841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F3B051-4C61-4BCC-B95F-E44EAE6E73C2}"/>
                </a:ext>
              </a:extLst>
            </p:cNvPr>
            <p:cNvSpPr/>
            <p:nvPr/>
          </p:nvSpPr>
          <p:spPr bwMode="auto">
            <a:xfrm>
              <a:off x="4431904" y="3913957"/>
              <a:ext cx="182531" cy="182545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96" name="Oval 10">
              <a:extLst>
                <a:ext uri="{FF2B5EF4-FFF2-40B4-BE49-F238E27FC236}">
                  <a16:creationId xmlns:a16="http://schemas.microsoft.com/office/drawing/2014/main" id="{678425B5-5779-4ECD-A430-D21B862DD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568" y="5535765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36897" name="Straight Connector 11">
              <a:extLst>
                <a:ext uri="{FF2B5EF4-FFF2-40B4-BE49-F238E27FC236}">
                  <a16:creationId xmlns:a16="http://schemas.microsoft.com/office/drawing/2014/main" id="{80689AD4-3B82-4898-B2AB-CD2B4575EB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060726" y="4096119"/>
              <a:ext cx="433381" cy="72857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8" name="TextBox 12">
              <a:extLst>
                <a:ext uri="{FF2B5EF4-FFF2-40B4-BE49-F238E27FC236}">
                  <a16:creationId xmlns:a16="http://schemas.microsoft.com/office/drawing/2014/main" id="{B4AA3D31-AFE5-484E-8BBB-16DED677A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587" y="3709188"/>
              <a:ext cx="15183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[</a:t>
              </a:r>
              <a:r>
                <a:rPr lang="en-US" altLang="en-US" sz="2400" i="1">
                  <a:solidFill>
                    <a:schemeClr val="tx1"/>
                  </a:solidFill>
                </a:rPr>
                <a:t>d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u</a:t>
              </a:r>
              <a:r>
                <a:rPr lang="en-US" altLang="en-US" sz="2400">
                  <a:solidFill>
                    <a:schemeClr val="tx1"/>
                  </a:solidFill>
                </a:rPr>
                <a:t>), </a:t>
              </a:r>
              <a:r>
                <a:rPr lang="en-US" altLang="en-US" sz="2400" i="1">
                  <a:solidFill>
                    <a:schemeClr val="tx1"/>
                  </a:solidFill>
                </a:rPr>
                <a:t>f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u</a:t>
              </a:r>
              <a:r>
                <a:rPr lang="en-US" altLang="en-US" sz="2400">
                  <a:solidFill>
                    <a:schemeClr val="tx1"/>
                  </a:solidFill>
                </a:rPr>
                <a:t>)]</a:t>
              </a:r>
            </a:p>
          </p:txBody>
        </p:sp>
        <p:sp>
          <p:nvSpPr>
            <p:cNvPr id="36899" name="TextBox 13">
              <a:extLst>
                <a:ext uri="{FF2B5EF4-FFF2-40B4-BE49-F238E27FC236}">
                  <a16:creationId xmlns:a16="http://schemas.microsoft.com/office/drawing/2014/main" id="{FE971FF9-F314-4988-8CF2-327EE3067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736" y="5331714"/>
              <a:ext cx="14478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[</a:t>
              </a:r>
              <a:r>
                <a:rPr lang="en-US" altLang="en-US" sz="2400" i="1">
                  <a:solidFill>
                    <a:schemeClr val="tx1"/>
                  </a:solidFill>
                </a:rPr>
                <a:t>d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v</a:t>
              </a:r>
              <a:r>
                <a:rPr lang="en-US" altLang="en-US" sz="2400">
                  <a:solidFill>
                    <a:schemeClr val="tx1"/>
                  </a:solidFill>
                </a:rPr>
                <a:t>), </a:t>
              </a:r>
              <a:r>
                <a:rPr lang="en-US" altLang="en-US" sz="2400" i="1">
                  <a:solidFill>
                    <a:schemeClr val="tx1"/>
                  </a:solidFill>
                </a:rPr>
                <a:t>f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v</a:t>
              </a:r>
              <a:r>
                <a:rPr lang="en-US" altLang="en-US" sz="2400">
                  <a:solidFill>
                    <a:schemeClr val="tx1"/>
                  </a:solidFill>
                </a:rPr>
                <a:t>)]</a:t>
              </a:r>
            </a:p>
          </p:txBody>
        </p:sp>
        <p:cxnSp>
          <p:nvCxnSpPr>
            <p:cNvPr id="36900" name="Straight Connector 24">
              <a:extLst>
                <a:ext uri="{FF2B5EF4-FFF2-40B4-BE49-F238E27FC236}">
                  <a16:creationId xmlns:a16="http://schemas.microsoft.com/office/drawing/2014/main" id="{9ADED6E0-E6FC-44BC-B906-9A2196236E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675040" y="4988600"/>
              <a:ext cx="330144" cy="54716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1" name="Freeform: Shape 23">
              <a:extLst>
                <a:ext uri="{FF2B5EF4-FFF2-40B4-BE49-F238E27FC236}">
                  <a16:creationId xmlns:a16="http://schemas.microsoft.com/office/drawing/2014/main" id="{D0A12FF8-C0E8-4FC3-9788-E9EEE774C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603" y="4028276"/>
              <a:ext cx="766916" cy="1396181"/>
            </a:xfrm>
            <a:custGeom>
              <a:avLst/>
              <a:gdLst>
                <a:gd name="T0" fmla="*/ 766916 w 766916"/>
                <a:gd name="T1" fmla="*/ 0 h 1396181"/>
                <a:gd name="T2" fmla="*/ 147484 w 766916"/>
                <a:gd name="T3" fmla="*/ 717755 h 1396181"/>
                <a:gd name="T4" fmla="*/ 0 w 766916"/>
                <a:gd name="T5" fmla="*/ 1396181 h 13961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6916" h="1396181">
                  <a:moveTo>
                    <a:pt x="766916" y="0"/>
                  </a:moveTo>
                  <a:cubicBezTo>
                    <a:pt x="521109" y="242529"/>
                    <a:pt x="275303" y="485058"/>
                    <a:pt x="147484" y="717755"/>
                  </a:cubicBezTo>
                  <a:cubicBezTo>
                    <a:pt x="19665" y="950452"/>
                    <a:pt x="9832" y="1173316"/>
                    <a:pt x="0" y="139618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69" name="Group 61">
            <a:extLst>
              <a:ext uri="{FF2B5EF4-FFF2-40B4-BE49-F238E27FC236}">
                <a16:creationId xmlns:a16="http://schemas.microsoft.com/office/drawing/2014/main" id="{9D206AE4-8024-4BBD-9912-5624D6547063}"/>
              </a:ext>
            </a:extLst>
          </p:cNvPr>
          <p:cNvGrpSpPr>
            <a:grpSpLocks/>
          </p:cNvGrpSpPr>
          <p:nvPr/>
        </p:nvGrpSpPr>
        <p:grpSpPr bwMode="auto">
          <a:xfrm>
            <a:off x="4208463" y="1073150"/>
            <a:ext cx="2595562" cy="2084388"/>
            <a:chOff x="4109322" y="3709188"/>
            <a:chExt cx="2596699" cy="208419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553659-93EC-4CD3-80DC-EEA2FFFD958C}"/>
                </a:ext>
              </a:extLst>
            </p:cNvPr>
            <p:cNvSpPr/>
            <p:nvPr/>
          </p:nvSpPr>
          <p:spPr bwMode="auto">
            <a:xfrm>
              <a:off x="6523379" y="3913957"/>
              <a:ext cx="182642" cy="182545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E4693B-159E-474C-BE69-988FD3F8E002}"/>
                </a:ext>
              </a:extLst>
            </p:cNvPr>
            <p:cNvSpPr/>
            <p:nvPr/>
          </p:nvSpPr>
          <p:spPr bwMode="auto">
            <a:xfrm>
              <a:off x="5643519" y="5536228"/>
              <a:ext cx="182642" cy="182545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6890" name="Straight Connector 30">
              <a:extLst>
                <a:ext uri="{FF2B5EF4-FFF2-40B4-BE49-F238E27FC236}">
                  <a16:creationId xmlns:a16="http://schemas.microsoft.com/office/drawing/2014/main" id="{241CA606-854D-41F4-BAF2-00F33AD4C2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152312" y="4096119"/>
              <a:ext cx="433381" cy="72857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1" name="TextBox 31">
              <a:extLst>
                <a:ext uri="{FF2B5EF4-FFF2-40B4-BE49-F238E27FC236}">
                  <a16:creationId xmlns:a16="http://schemas.microsoft.com/office/drawing/2014/main" id="{883FB5A8-6D02-4A23-8046-E3B44AB03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173" y="3709188"/>
              <a:ext cx="14478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[</a:t>
              </a:r>
              <a:r>
                <a:rPr lang="en-US" altLang="en-US" sz="2400" i="1">
                  <a:solidFill>
                    <a:schemeClr val="tx1"/>
                  </a:solidFill>
                </a:rPr>
                <a:t>d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v</a:t>
              </a:r>
              <a:r>
                <a:rPr lang="en-US" altLang="en-US" sz="2400">
                  <a:solidFill>
                    <a:schemeClr val="tx1"/>
                  </a:solidFill>
                </a:rPr>
                <a:t>), </a:t>
              </a:r>
              <a:r>
                <a:rPr lang="en-US" altLang="en-US" sz="2400" i="1">
                  <a:solidFill>
                    <a:schemeClr val="tx1"/>
                  </a:solidFill>
                </a:rPr>
                <a:t>f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v</a:t>
              </a:r>
              <a:r>
                <a:rPr lang="en-US" altLang="en-US" sz="2400">
                  <a:solidFill>
                    <a:schemeClr val="tx1"/>
                  </a:solidFill>
                </a:rPr>
                <a:t>)]</a:t>
              </a:r>
            </a:p>
          </p:txBody>
        </p:sp>
        <p:sp>
          <p:nvSpPr>
            <p:cNvPr id="36892" name="TextBox 32">
              <a:extLst>
                <a:ext uri="{FF2B5EF4-FFF2-40B4-BE49-F238E27FC236}">
                  <a16:creationId xmlns:a16="http://schemas.microsoft.com/office/drawing/2014/main" id="{D24E93A3-DD09-4ABD-B86F-9EBBB43A1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322" y="5331714"/>
              <a:ext cx="14830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[</a:t>
              </a:r>
              <a:r>
                <a:rPr lang="en-US" altLang="en-US" sz="2400" i="1">
                  <a:solidFill>
                    <a:schemeClr val="tx1"/>
                  </a:solidFill>
                </a:rPr>
                <a:t>d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u</a:t>
              </a:r>
              <a:r>
                <a:rPr lang="en-US" altLang="en-US" sz="2400">
                  <a:solidFill>
                    <a:schemeClr val="tx1"/>
                  </a:solidFill>
                </a:rPr>
                <a:t>), </a:t>
              </a:r>
              <a:r>
                <a:rPr lang="en-US" altLang="en-US" sz="2400" i="1">
                  <a:solidFill>
                    <a:schemeClr val="tx1"/>
                  </a:solidFill>
                </a:rPr>
                <a:t>f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u</a:t>
              </a:r>
              <a:r>
                <a:rPr lang="en-US" altLang="en-US" sz="2400">
                  <a:solidFill>
                    <a:schemeClr val="tx1"/>
                  </a:solidFill>
                </a:rPr>
                <a:t>)]</a:t>
              </a:r>
            </a:p>
          </p:txBody>
        </p:sp>
        <p:cxnSp>
          <p:nvCxnSpPr>
            <p:cNvPr id="36893" name="Straight Connector 33">
              <a:extLst>
                <a:ext uri="{FF2B5EF4-FFF2-40B4-BE49-F238E27FC236}">
                  <a16:creationId xmlns:a16="http://schemas.microsoft.com/office/drawing/2014/main" id="{59F7CC9E-90E9-48C5-BDFE-8AE47294BE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66626" y="4988600"/>
              <a:ext cx="330144" cy="54716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4" name="Freeform: Shape 34">
              <a:extLst>
                <a:ext uri="{FF2B5EF4-FFF2-40B4-BE49-F238E27FC236}">
                  <a16:creationId xmlns:a16="http://schemas.microsoft.com/office/drawing/2014/main" id="{4F6DFEA2-7E0D-43E5-90FF-B806084B6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189" y="4028276"/>
              <a:ext cx="766916" cy="1396181"/>
            </a:xfrm>
            <a:custGeom>
              <a:avLst/>
              <a:gdLst>
                <a:gd name="T0" fmla="*/ 766916 w 766916"/>
                <a:gd name="T1" fmla="*/ 0 h 1396181"/>
                <a:gd name="T2" fmla="*/ 147484 w 766916"/>
                <a:gd name="T3" fmla="*/ 717755 h 1396181"/>
                <a:gd name="T4" fmla="*/ 0 w 766916"/>
                <a:gd name="T5" fmla="*/ 1396181 h 13961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6916" h="1396181">
                  <a:moveTo>
                    <a:pt x="766916" y="0"/>
                  </a:moveTo>
                  <a:cubicBezTo>
                    <a:pt x="521109" y="242529"/>
                    <a:pt x="275303" y="485058"/>
                    <a:pt x="147484" y="717755"/>
                  </a:cubicBezTo>
                  <a:cubicBezTo>
                    <a:pt x="19665" y="950452"/>
                    <a:pt x="9832" y="1173316"/>
                    <a:pt x="0" y="139618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0" name="Group 62">
            <a:extLst>
              <a:ext uri="{FF2B5EF4-FFF2-40B4-BE49-F238E27FC236}">
                <a16:creationId xmlns:a16="http://schemas.microsoft.com/office/drawing/2014/main" id="{25153F73-D8AD-4296-96B1-84ECAD0C1B68}"/>
              </a:ext>
            </a:extLst>
          </p:cNvPr>
          <p:cNvGrpSpPr>
            <a:grpSpLocks/>
          </p:cNvGrpSpPr>
          <p:nvPr/>
        </p:nvGrpSpPr>
        <p:grpSpPr bwMode="auto">
          <a:xfrm>
            <a:off x="5989638" y="1317625"/>
            <a:ext cx="3282950" cy="2471738"/>
            <a:chOff x="5890665" y="4011561"/>
            <a:chExt cx="3283475" cy="247229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72E5EEF-9EB4-4FC8-BDFF-D82CA394ED11}"/>
                </a:ext>
              </a:extLst>
            </p:cNvPr>
            <p:cNvSpPr/>
            <p:nvPr/>
          </p:nvSpPr>
          <p:spPr bwMode="auto">
            <a:xfrm>
              <a:off x="7691178" y="4011561"/>
              <a:ext cx="182591" cy="182604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9" name="Oval 39">
              <a:extLst>
                <a:ext uri="{FF2B5EF4-FFF2-40B4-BE49-F238E27FC236}">
                  <a16:creationId xmlns:a16="http://schemas.microsoft.com/office/drawing/2014/main" id="{3D8C6B47-7098-472B-8C48-4502F7C24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983" y="5610499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36880" name="Straight Connector 40">
              <a:extLst>
                <a:ext uri="{FF2B5EF4-FFF2-40B4-BE49-F238E27FC236}">
                  <a16:creationId xmlns:a16="http://schemas.microsoft.com/office/drawing/2014/main" id="{702EF887-D80A-44A9-B520-C70B961886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438711" y="4194441"/>
              <a:ext cx="314884" cy="79415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1" name="Straight Connector 41">
              <a:extLst>
                <a:ext uri="{FF2B5EF4-FFF2-40B4-BE49-F238E27FC236}">
                  <a16:creationId xmlns:a16="http://schemas.microsoft.com/office/drawing/2014/main" id="{61073149-3C85-4068-84A6-B69B5A5D9D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64030" y="5113469"/>
              <a:ext cx="229730" cy="55035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74B0653-4D97-4FCD-AD20-71F2C68391F2}"/>
                </a:ext>
              </a:extLst>
            </p:cNvPr>
            <p:cNvSpPr/>
            <p:nvPr/>
          </p:nvSpPr>
          <p:spPr bwMode="auto">
            <a:xfrm>
              <a:off x="8485055" y="5624824"/>
              <a:ext cx="184179" cy="182604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6883" name="Straight Connector 44">
              <a:extLst>
                <a:ext uri="{FF2B5EF4-FFF2-40B4-BE49-F238E27FC236}">
                  <a16:creationId xmlns:a16="http://schemas.microsoft.com/office/drawing/2014/main" id="{525DD8F9-BD55-4A88-846A-10A27D40A1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82482" y="4167403"/>
              <a:ext cx="456950" cy="82119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4" name="Straight Connector 45">
              <a:extLst>
                <a:ext uri="{FF2B5EF4-FFF2-40B4-BE49-F238E27FC236}">
                  <a16:creationId xmlns:a16="http://schemas.microsoft.com/office/drawing/2014/main" id="{56AA2836-5A32-4882-A4DA-354AE0240E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273481" y="5075407"/>
              <a:ext cx="241657" cy="41343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85" name="Freeform: Shape 56">
              <a:extLst>
                <a:ext uri="{FF2B5EF4-FFF2-40B4-BE49-F238E27FC236}">
                  <a16:creationId xmlns:a16="http://schemas.microsoft.com/office/drawing/2014/main" id="{54C5EC7E-29B1-40A0-9646-F87A6BDBE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8040" y="5779383"/>
              <a:ext cx="1278193" cy="236275"/>
            </a:xfrm>
            <a:custGeom>
              <a:avLst/>
              <a:gdLst>
                <a:gd name="T0" fmla="*/ 1278193 w 1278193"/>
                <a:gd name="T1" fmla="*/ 39329 h 236275"/>
                <a:gd name="T2" fmla="*/ 648929 w 1278193"/>
                <a:gd name="T3" fmla="*/ 235974 h 236275"/>
                <a:gd name="T4" fmla="*/ 0 w 1278193"/>
                <a:gd name="T5" fmla="*/ 0 h 2362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78193" h="236275">
                  <a:moveTo>
                    <a:pt x="1278193" y="39329"/>
                  </a:moveTo>
                  <a:cubicBezTo>
                    <a:pt x="1070077" y="140929"/>
                    <a:pt x="861961" y="242529"/>
                    <a:pt x="648929" y="235974"/>
                  </a:cubicBezTo>
                  <a:cubicBezTo>
                    <a:pt x="435897" y="229419"/>
                    <a:pt x="217948" y="114709"/>
                    <a:pt x="0" y="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TextBox 59">
              <a:extLst>
                <a:ext uri="{FF2B5EF4-FFF2-40B4-BE49-F238E27FC236}">
                  <a16:creationId xmlns:a16="http://schemas.microsoft.com/office/drawing/2014/main" id="{D4FC2397-6533-4C52-930B-1731BEFDE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042" y="6022190"/>
              <a:ext cx="14830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[</a:t>
              </a:r>
              <a:r>
                <a:rPr lang="en-US" altLang="en-US" sz="2400" i="1">
                  <a:solidFill>
                    <a:schemeClr val="tx1"/>
                  </a:solidFill>
                </a:rPr>
                <a:t>d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u</a:t>
              </a:r>
              <a:r>
                <a:rPr lang="en-US" altLang="en-US" sz="2400">
                  <a:solidFill>
                    <a:schemeClr val="tx1"/>
                  </a:solidFill>
                </a:rPr>
                <a:t>), </a:t>
              </a:r>
              <a:r>
                <a:rPr lang="en-US" altLang="en-US" sz="2400" i="1">
                  <a:solidFill>
                    <a:schemeClr val="tx1"/>
                  </a:solidFill>
                </a:rPr>
                <a:t>f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u</a:t>
              </a:r>
              <a:r>
                <a:rPr lang="en-US" altLang="en-US" sz="2400">
                  <a:solidFill>
                    <a:schemeClr val="tx1"/>
                  </a:solidFill>
                </a:rPr>
                <a:t>)]</a:t>
              </a:r>
            </a:p>
          </p:txBody>
        </p:sp>
        <p:sp>
          <p:nvSpPr>
            <p:cNvPr id="36887" name="TextBox 60">
              <a:extLst>
                <a:ext uri="{FF2B5EF4-FFF2-40B4-BE49-F238E27FC236}">
                  <a16:creationId xmlns:a16="http://schemas.microsoft.com/office/drawing/2014/main" id="{407FCD99-0535-4A38-9F4A-822040AC0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0665" y="5807135"/>
              <a:ext cx="14478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[</a:t>
              </a:r>
              <a:r>
                <a:rPr lang="en-US" altLang="en-US" sz="2400" i="1">
                  <a:solidFill>
                    <a:schemeClr val="tx1"/>
                  </a:solidFill>
                </a:rPr>
                <a:t>d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v</a:t>
              </a:r>
              <a:r>
                <a:rPr lang="en-US" altLang="en-US" sz="2400">
                  <a:solidFill>
                    <a:schemeClr val="tx1"/>
                  </a:solidFill>
                </a:rPr>
                <a:t>), </a:t>
              </a:r>
              <a:r>
                <a:rPr lang="en-US" altLang="en-US" sz="2400" i="1">
                  <a:solidFill>
                    <a:schemeClr val="tx1"/>
                  </a:solidFill>
                </a:rPr>
                <a:t>f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v</a:t>
              </a:r>
              <a:r>
                <a:rPr lang="en-US" altLang="en-US" sz="2400">
                  <a:solidFill>
                    <a:schemeClr val="tx1"/>
                  </a:solidFill>
                </a:rPr>
                <a:t>)]</a:t>
              </a:r>
            </a:p>
          </p:txBody>
        </p:sp>
      </p:grpSp>
      <p:grpSp>
        <p:nvGrpSpPr>
          <p:cNvPr id="36871" name="Group 57">
            <a:extLst>
              <a:ext uri="{FF2B5EF4-FFF2-40B4-BE49-F238E27FC236}">
                <a16:creationId xmlns:a16="http://schemas.microsoft.com/office/drawing/2014/main" id="{24C51DED-27B7-408C-B98B-85CF41406CB7}"/>
              </a:ext>
            </a:extLst>
          </p:cNvPr>
          <p:cNvGrpSpPr>
            <a:grpSpLocks/>
          </p:cNvGrpSpPr>
          <p:nvPr/>
        </p:nvGrpSpPr>
        <p:grpSpPr bwMode="auto">
          <a:xfrm>
            <a:off x="1397000" y="4475163"/>
            <a:ext cx="1550988" cy="1420812"/>
            <a:chOff x="784533" y="3791806"/>
            <a:chExt cx="1551614" cy="142027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A9F49A8-B93E-4E86-9803-B5769F83E696}"/>
                </a:ext>
              </a:extLst>
            </p:cNvPr>
            <p:cNvSpPr/>
            <p:nvPr/>
          </p:nvSpPr>
          <p:spPr bwMode="auto">
            <a:xfrm>
              <a:off x="2153510" y="3913997"/>
              <a:ext cx="182637" cy="182494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" name="Oval 4">
              <a:extLst>
                <a:ext uri="{FF2B5EF4-FFF2-40B4-BE49-F238E27FC236}">
                  <a16:creationId xmlns:a16="http://schemas.microsoft.com/office/drawing/2014/main" id="{3D8458E7-3885-4C72-8538-C9242B9B6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080" y="5029200"/>
              <a:ext cx="182880" cy="18288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36875" name="Straight Connector 3">
              <a:extLst>
                <a:ext uri="{FF2B5EF4-FFF2-40B4-BE49-F238E27FC236}">
                  <a16:creationId xmlns:a16="http://schemas.microsoft.com/office/drawing/2014/main" id="{F11709F7-10C7-4FB7-A4C4-5F401C1F8B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05289" y="4096119"/>
              <a:ext cx="510529" cy="95986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76" name="TextBox 5">
              <a:extLst>
                <a:ext uri="{FF2B5EF4-FFF2-40B4-BE49-F238E27FC236}">
                  <a16:creationId xmlns:a16="http://schemas.microsoft.com/office/drawing/2014/main" id="{A0A2A499-B7C1-4B52-8E1E-29A83A4EF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7308" y="3791806"/>
              <a:ext cx="739259" cy="400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[1, 4]</a:t>
              </a:r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6877" name="TextBox 8">
              <a:extLst>
                <a:ext uri="{FF2B5EF4-FFF2-40B4-BE49-F238E27FC236}">
                  <a16:creationId xmlns:a16="http://schemas.microsoft.com/office/drawing/2014/main" id="{BE8B7E90-9D0C-481D-B504-C1CF99F30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533" y="4750517"/>
              <a:ext cx="851462" cy="461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[</a:t>
              </a:r>
              <a:r>
                <a:rPr lang="en-US" altLang="en-US" sz="2400">
                  <a:solidFill>
                    <a:schemeClr val="tx1"/>
                  </a:solidFill>
                </a:rPr>
                <a:t>2, 3]</a:t>
              </a:r>
            </a:p>
          </p:txBody>
        </p:sp>
      </p:grpSp>
      <p:sp>
        <p:nvSpPr>
          <p:cNvPr id="36872" name="TextBox 43">
            <a:extLst>
              <a:ext uri="{FF2B5EF4-FFF2-40B4-BE49-F238E27FC236}">
                <a16:creationId xmlns:a16="http://schemas.microsoft.com/office/drawing/2014/main" id="{A1E4C0C2-455E-46BD-BE45-10EED350C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7" y="3930652"/>
            <a:ext cx="1362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Example: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  <a:br>
              <a:rPr lang="en-CA" dirty="0"/>
            </a:br>
            <a:r>
              <a:rPr lang="en-CA" sz="3200" dirty="0"/>
              <a:t>(an application of DFS)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Tutorial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We have a </a:t>
            </a:r>
            <a:r>
              <a:rPr lang="en-CA" sz="2800" b="1" dirty="0"/>
              <a:t>set of tasks </a:t>
            </a:r>
            <a:r>
              <a:rPr lang="en-CA" sz="2800" dirty="0"/>
              <a:t>and a </a:t>
            </a:r>
            <a:r>
              <a:rPr lang="en-CA" sz="2800" b="1" dirty="0"/>
              <a:t>set of dependencies (precedence constraints) </a:t>
            </a:r>
            <a:r>
              <a:rPr lang="en-CA" sz="2800" dirty="0"/>
              <a:t>of form “task A must be done before task B”</a:t>
            </a:r>
          </a:p>
          <a:p>
            <a:r>
              <a:rPr lang="en-CA" sz="2800" b="1" dirty="0"/>
              <a:t>Topological sort</a:t>
            </a:r>
            <a:r>
              <a:rPr lang="en-CA" sz="2800" dirty="0"/>
              <a:t>: An ordering of the tasks that conforms with the given dependencies</a:t>
            </a:r>
          </a:p>
          <a:p>
            <a:r>
              <a:rPr lang="en-CA" sz="2800" b="1" dirty="0"/>
              <a:t>Goal</a:t>
            </a:r>
            <a:r>
              <a:rPr lang="en-CA" sz="2800" dirty="0"/>
              <a:t>: Find a topological sort of the tasks or decide that there is no such ordering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931"/>
            <a:ext cx="8229600" cy="4525963"/>
          </a:xfrm>
        </p:spPr>
        <p:txBody>
          <a:bodyPr>
            <a:normAutofit/>
          </a:bodyPr>
          <a:lstStyle/>
          <a:p>
            <a:r>
              <a:rPr lang="en-CA" sz="2800" b="1" dirty="0"/>
              <a:t>Scheduling</a:t>
            </a:r>
            <a:r>
              <a:rPr lang="en-CA" sz="2800" dirty="0"/>
              <a:t>: When scheduling </a:t>
            </a:r>
            <a:r>
              <a:rPr lang="en-CA" sz="2800" i="1" dirty="0"/>
              <a:t>task graphs</a:t>
            </a:r>
            <a:r>
              <a:rPr lang="en-CA" sz="2800" dirty="0"/>
              <a:t> in distributed systems, usually we first need to </a:t>
            </a:r>
            <a:r>
              <a:rPr lang="en-CA" sz="2800" u="sng" dirty="0"/>
              <a:t>sort the tasks topologically</a:t>
            </a:r>
            <a:r>
              <a:rPr lang="en-CA" sz="2800" dirty="0"/>
              <a:t> </a:t>
            </a:r>
            <a:br>
              <a:rPr lang="en-CA" sz="2800" b="1" dirty="0"/>
            </a:br>
            <a:r>
              <a:rPr lang="en-CA" sz="2800" dirty="0"/>
              <a:t>...and then assign them to resources (the most efficient scheduling is an NP-complete problem)</a:t>
            </a:r>
          </a:p>
          <a:p>
            <a:r>
              <a:rPr lang="en-CA" sz="2800" dirty="0"/>
              <a:t>Or during compilation to order modules/libraries</a:t>
            </a:r>
          </a:p>
        </p:txBody>
      </p:sp>
      <p:sp>
        <p:nvSpPr>
          <p:cNvPr id="4" name="Oval 3"/>
          <p:cNvSpPr/>
          <p:nvPr/>
        </p:nvSpPr>
        <p:spPr>
          <a:xfrm>
            <a:off x="3428992" y="4786322"/>
            <a:ext cx="571504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4000496" y="4143380"/>
            <a:ext cx="571504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5286380" y="4143380"/>
            <a:ext cx="571504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643438" y="4786322"/>
            <a:ext cx="571504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5857884" y="4786322"/>
            <a:ext cx="571504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071934" y="5429264"/>
            <a:ext cx="571504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071934" y="6143644"/>
            <a:ext cx="571504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4" idx="0"/>
          </p:cNvCxnSpPr>
          <p:nvPr/>
        </p:nvCxnSpPr>
        <p:spPr>
          <a:xfrm rot="5400000">
            <a:off x="3760928" y="4463058"/>
            <a:ext cx="277085" cy="36944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7" idx="0"/>
          </p:cNvCxnSpPr>
          <p:nvPr/>
        </p:nvCxnSpPr>
        <p:spPr>
          <a:xfrm rot="16200000" flipH="1">
            <a:off x="4570207" y="4427338"/>
            <a:ext cx="277085" cy="44088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0"/>
          </p:cNvCxnSpPr>
          <p:nvPr/>
        </p:nvCxnSpPr>
        <p:spPr>
          <a:xfrm rot="5400000">
            <a:off x="5011093" y="4427339"/>
            <a:ext cx="277085" cy="44088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8" idx="0"/>
          </p:cNvCxnSpPr>
          <p:nvPr/>
        </p:nvCxnSpPr>
        <p:spPr>
          <a:xfrm rot="16200000" flipH="1">
            <a:off x="5820372" y="4463057"/>
            <a:ext cx="277085" cy="36944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9" idx="0"/>
          </p:cNvCxnSpPr>
          <p:nvPr/>
        </p:nvCxnSpPr>
        <p:spPr>
          <a:xfrm rot="16200000" flipH="1">
            <a:off x="3998703" y="5070280"/>
            <a:ext cx="277085" cy="44088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9" idx="0"/>
          </p:cNvCxnSpPr>
          <p:nvPr/>
        </p:nvCxnSpPr>
        <p:spPr>
          <a:xfrm rot="5400000">
            <a:off x="4403870" y="5106000"/>
            <a:ext cx="277085" cy="36944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4"/>
            <a:endCxn id="10" idx="0"/>
          </p:cNvCxnSpPr>
          <p:nvPr/>
        </p:nvCxnSpPr>
        <p:spPr>
          <a:xfrm rot="5400000">
            <a:off x="4214810" y="6000768"/>
            <a:ext cx="285752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Resolving dependencies</a:t>
            </a:r>
            <a:r>
              <a:rPr lang="en-CA" dirty="0"/>
              <a:t>: </a:t>
            </a:r>
            <a:r>
              <a:rPr lang="en-CA" i="1" dirty="0"/>
              <a:t>apt-get</a:t>
            </a:r>
            <a:r>
              <a:rPr lang="en-CA" dirty="0"/>
              <a:t> uses topological sorting to obtain the admissible sequence in which a set of </a:t>
            </a:r>
            <a:r>
              <a:rPr lang="en-CA" dirty="0" err="1"/>
              <a:t>Debian</a:t>
            </a:r>
            <a:r>
              <a:rPr lang="en-CA" dirty="0"/>
              <a:t> packages can be installed/removed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 more formally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Suppose that in a </a:t>
            </a:r>
            <a:r>
              <a:rPr lang="en-CA" b="1" dirty="0"/>
              <a:t>directed</a:t>
            </a:r>
            <a:r>
              <a:rPr lang="en-CA" dirty="0"/>
              <a:t> graph </a:t>
            </a:r>
            <a:r>
              <a:rPr lang="en-CA" b="1" dirty="0"/>
              <a:t>G = (V, E) </a:t>
            </a:r>
            <a:r>
              <a:rPr lang="en-CA" dirty="0"/>
              <a:t>vertices </a:t>
            </a:r>
            <a:r>
              <a:rPr lang="en-CA" b="1" dirty="0"/>
              <a:t>V</a:t>
            </a:r>
            <a:r>
              <a:rPr lang="en-CA" dirty="0"/>
              <a:t> represent tasks, and each edge (</a:t>
            </a:r>
            <a:r>
              <a:rPr lang="en-CA" b="1" dirty="0"/>
              <a:t>u</a:t>
            </a:r>
            <a:r>
              <a:rPr lang="en-CA" dirty="0"/>
              <a:t>, </a:t>
            </a:r>
            <a:r>
              <a:rPr lang="en-CA" b="1" dirty="0"/>
              <a:t>v</a:t>
            </a:r>
            <a:r>
              <a:rPr lang="en-CA" dirty="0"/>
              <a:t>)</a:t>
            </a:r>
            <a:r>
              <a:rPr lang="en-CA" dirty="0">
                <a:latin typeface="Cambria Math"/>
                <a:ea typeface="Cambria Math"/>
              </a:rPr>
              <a:t>∊</a:t>
            </a:r>
            <a:r>
              <a:rPr lang="en-CA" b="1" dirty="0"/>
              <a:t>E </a:t>
            </a:r>
            <a:r>
              <a:rPr lang="en-CA" dirty="0"/>
              <a:t>means that task </a:t>
            </a:r>
            <a:r>
              <a:rPr lang="en-CA" b="1" dirty="0"/>
              <a:t>u</a:t>
            </a:r>
            <a:r>
              <a:rPr lang="en-CA" dirty="0"/>
              <a:t> must be done before task </a:t>
            </a:r>
            <a:r>
              <a:rPr lang="en-CA" b="1" dirty="0"/>
              <a:t>v</a:t>
            </a:r>
            <a:endParaRPr lang="en-CA" dirty="0"/>
          </a:p>
          <a:p>
            <a:endParaRPr lang="en-CA" dirty="0"/>
          </a:p>
          <a:p>
            <a:r>
              <a:rPr lang="en-CA" dirty="0"/>
              <a:t>What is an ordering of vertices 1, ..., |</a:t>
            </a:r>
            <a:r>
              <a:rPr lang="en-CA" b="1" dirty="0"/>
              <a:t>V</a:t>
            </a:r>
            <a:r>
              <a:rPr lang="en-CA" dirty="0"/>
              <a:t>| such that for every edge (</a:t>
            </a:r>
            <a:r>
              <a:rPr lang="en-CA" b="1" dirty="0"/>
              <a:t>u</a:t>
            </a:r>
            <a:r>
              <a:rPr lang="en-CA" dirty="0"/>
              <a:t>, </a:t>
            </a:r>
            <a:r>
              <a:rPr lang="en-CA" b="1" dirty="0"/>
              <a:t>v</a:t>
            </a:r>
            <a:r>
              <a:rPr lang="en-CA" dirty="0"/>
              <a:t>), </a:t>
            </a:r>
            <a:r>
              <a:rPr lang="en-CA" b="1" dirty="0"/>
              <a:t>u</a:t>
            </a:r>
            <a:r>
              <a:rPr lang="en-CA" dirty="0"/>
              <a:t> appears before </a:t>
            </a:r>
            <a:r>
              <a:rPr lang="en-CA" b="1" dirty="0"/>
              <a:t>v</a:t>
            </a:r>
            <a:r>
              <a:rPr lang="en-CA" dirty="0"/>
              <a:t> in the ordering?</a:t>
            </a:r>
          </a:p>
          <a:p>
            <a:endParaRPr lang="en-CA" dirty="0"/>
          </a:p>
          <a:p>
            <a:r>
              <a:rPr lang="en-CA" dirty="0"/>
              <a:t>Such an ordering is called a </a:t>
            </a:r>
            <a:r>
              <a:rPr lang="en-CA" b="1" dirty="0"/>
              <a:t>topological sort of G</a:t>
            </a:r>
          </a:p>
          <a:p>
            <a:r>
              <a:rPr lang="en-CA" dirty="0"/>
              <a:t>Note: there can be multiple topological sorts of 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 more formally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Is it possible to execute all the tasks in </a:t>
            </a:r>
            <a:r>
              <a:rPr lang="en-CA" sz="2800" b="1" dirty="0"/>
              <a:t>G</a:t>
            </a:r>
            <a:r>
              <a:rPr lang="en-CA" sz="2800" dirty="0"/>
              <a:t> in an order that respects all the precedence requirements given by the graph edges?</a:t>
            </a:r>
          </a:p>
          <a:p>
            <a:r>
              <a:rPr lang="en-CA" sz="2800" dirty="0"/>
              <a:t>The answer is "</a:t>
            </a:r>
            <a:r>
              <a:rPr lang="en-CA" sz="2800" b="1" dirty="0"/>
              <a:t>yes</a:t>
            </a:r>
            <a:r>
              <a:rPr lang="en-CA" sz="2800" dirty="0"/>
              <a:t>" </a:t>
            </a:r>
            <a:r>
              <a:rPr lang="en-CA" sz="2800" i="1" dirty="0"/>
              <a:t>if and only if </a:t>
            </a:r>
            <a:r>
              <a:rPr lang="en-CA" sz="2800" dirty="0"/>
              <a:t>the directed graph </a:t>
            </a:r>
            <a:r>
              <a:rPr lang="en-CA" sz="2800" b="1" dirty="0"/>
              <a:t>G</a:t>
            </a:r>
            <a:r>
              <a:rPr lang="en-CA" sz="2800" dirty="0"/>
              <a:t> has </a:t>
            </a:r>
            <a:r>
              <a:rPr lang="en-CA" sz="2800" b="1" dirty="0"/>
              <a:t>no cycle</a:t>
            </a:r>
            <a:r>
              <a:rPr lang="en-CA" sz="2800" dirty="0"/>
              <a:t>!</a:t>
            </a:r>
          </a:p>
          <a:p>
            <a:pPr>
              <a:buNone/>
            </a:pPr>
            <a:r>
              <a:rPr lang="en-CA" sz="2800" dirty="0"/>
              <a:t>	(otherwise we have a </a:t>
            </a:r>
            <a:r>
              <a:rPr lang="en-CA" sz="2800" b="1" dirty="0"/>
              <a:t>deadlock</a:t>
            </a:r>
            <a:r>
              <a:rPr lang="en-CA" sz="2800" dirty="0"/>
              <a:t>)</a:t>
            </a:r>
          </a:p>
          <a:p>
            <a:r>
              <a:rPr lang="en-CA" sz="2800" dirty="0"/>
              <a:t>Such a </a:t>
            </a:r>
            <a:r>
              <a:rPr lang="en-CA" sz="2800" b="1" dirty="0"/>
              <a:t>G</a:t>
            </a:r>
            <a:r>
              <a:rPr lang="en-CA" sz="2800" dirty="0"/>
              <a:t> is called a Directed Acyclic Graph, or just a </a:t>
            </a:r>
            <a:r>
              <a:rPr lang="en-CA" sz="2800" b="1" dirty="0"/>
              <a:t>DAG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295" y="1246647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5" y="1246647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5" y="12466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1063" y="18685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032" y="1261618"/>
            <a:ext cx="1048566" cy="565936"/>
          </a:xfrm>
          <a:prstGeom prst="rect">
            <a:avLst/>
          </a:prstGeom>
        </p:spPr>
        <p:txBody>
          <a:bodyPr vert="horz" wrap="square" lIns="0" tIns="27063" rIns="0" bIns="0" rtlCol="0">
            <a:spAutoFit/>
          </a:bodyPr>
          <a:lstStyle/>
          <a:p>
            <a:pPr marL="208446" marR="4607" indent="-196930">
              <a:lnSpc>
                <a:spcPts val="2113"/>
              </a:lnSpc>
              <a:spcBef>
                <a:spcPts val="213"/>
              </a:spcBef>
            </a:pPr>
            <a:r>
              <a:rPr sz="1814" dirty="0"/>
              <a:t>Me</a:t>
            </a:r>
            <a:r>
              <a:rPr sz="1814" spc="5" dirty="0"/>
              <a:t>a</a:t>
            </a:r>
            <a:r>
              <a:rPr sz="1814" dirty="0"/>
              <a:t>s</a:t>
            </a:r>
            <a:r>
              <a:rPr sz="1814" spc="5" dirty="0"/>
              <a:t>u</a:t>
            </a:r>
            <a:r>
              <a:rPr sz="1814" dirty="0"/>
              <a:t>re  Flour</a:t>
            </a:r>
            <a:endParaRPr sz="1814"/>
          </a:p>
        </p:txBody>
      </p:sp>
      <p:sp>
        <p:nvSpPr>
          <p:cNvPr id="7" name="object 7"/>
          <p:cNvSpPr/>
          <p:nvPr/>
        </p:nvSpPr>
        <p:spPr>
          <a:xfrm>
            <a:off x="207295" y="3112300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5" y="3112300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5" y="3112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51063" y="373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3015" y="3098480"/>
            <a:ext cx="791175" cy="639392"/>
          </a:xfrm>
          <a:prstGeom prst="rect">
            <a:avLst/>
          </a:prstGeom>
        </p:spPr>
        <p:txBody>
          <a:bodyPr vert="horz" wrap="square" lIns="0" tIns="23608" rIns="0" bIns="0" rtlCol="0">
            <a:spAutoFit/>
          </a:bodyPr>
          <a:lstStyle/>
          <a:p>
            <a:pPr marL="10941" marR="4607" algn="ctr" defTabSz="829178">
              <a:lnSpc>
                <a:spcPts val="1577"/>
              </a:lnSpc>
              <a:spcBef>
                <a:spcPts val="185"/>
              </a:spcBef>
            </a:pPr>
            <a:r>
              <a:rPr sz="1360" dirty="0">
                <a:solidFill>
                  <a:srgbClr val="191919"/>
                </a:solidFill>
                <a:latin typeface="DejaVu Serif"/>
                <a:cs typeface="DejaVu Serif"/>
              </a:rPr>
              <a:t>Mea</a:t>
            </a:r>
            <a:r>
              <a:rPr sz="1360" spc="-5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r>
              <a:rPr sz="1360" dirty="0">
                <a:solidFill>
                  <a:srgbClr val="191919"/>
                </a:solidFill>
                <a:latin typeface="DejaVu Serif"/>
                <a:cs typeface="DejaVu Serif"/>
              </a:rPr>
              <a:t>ure  </a:t>
            </a:r>
            <a:r>
              <a:rPr sz="1360" spc="-5" dirty="0">
                <a:solidFill>
                  <a:srgbClr val="191919"/>
                </a:solidFill>
                <a:latin typeface="DejaVu Serif"/>
                <a:cs typeface="DejaVu Serif"/>
              </a:rPr>
              <a:t>Baking  </a:t>
            </a:r>
            <a:r>
              <a:rPr sz="1360" spc="-14" dirty="0">
                <a:solidFill>
                  <a:srgbClr val="191919"/>
                </a:solidFill>
                <a:latin typeface="DejaVu Serif"/>
                <a:cs typeface="DejaVu Serif"/>
              </a:rPr>
              <a:t>Powder</a:t>
            </a:r>
            <a:endParaRPr sz="136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7295" y="4045126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7295" y="4045126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7295" y="40451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51063" y="46670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032" y="4060097"/>
            <a:ext cx="1048566" cy="565936"/>
          </a:xfrm>
          <a:prstGeom prst="rect">
            <a:avLst/>
          </a:prstGeom>
        </p:spPr>
        <p:txBody>
          <a:bodyPr vert="horz" wrap="square" lIns="0" tIns="27063" rIns="0" bIns="0" rtlCol="0">
            <a:spAutoFit/>
          </a:bodyPr>
          <a:lstStyle/>
          <a:p>
            <a:pPr marL="294819" marR="4607" indent="-283302" defTabSz="829178">
              <a:lnSpc>
                <a:spcPts val="2113"/>
              </a:lnSpc>
              <a:spcBef>
                <a:spcPts val="213"/>
              </a:spcBef>
            </a:pP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Me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u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re  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Salt</a:t>
            </a:r>
            <a:endParaRPr sz="181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7295" y="2179474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7295" y="2179474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7295" y="21794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51063" y="28013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032" y="2194444"/>
            <a:ext cx="1048566" cy="565936"/>
          </a:xfrm>
          <a:prstGeom prst="rect">
            <a:avLst/>
          </a:prstGeom>
        </p:spPr>
        <p:txBody>
          <a:bodyPr vert="horz" wrap="square" lIns="0" tIns="27063" rIns="0" bIns="0" rtlCol="0">
            <a:spAutoFit/>
          </a:bodyPr>
          <a:lstStyle/>
          <a:p>
            <a:pPr marL="172745" marR="4607" indent="-161229" defTabSz="829178">
              <a:lnSpc>
                <a:spcPts val="2113"/>
              </a:lnSpc>
              <a:spcBef>
                <a:spcPts val="213"/>
              </a:spcBef>
            </a:pP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Me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u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re  Sugar</a:t>
            </a:r>
            <a:endParaRPr sz="181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7295" y="4977952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7295" y="4977952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7295" y="49779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51063" y="55998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4032" y="4992923"/>
            <a:ext cx="1048566" cy="565936"/>
          </a:xfrm>
          <a:prstGeom prst="rect">
            <a:avLst/>
          </a:prstGeom>
        </p:spPr>
        <p:txBody>
          <a:bodyPr vert="horz" wrap="square" lIns="0" tIns="27063" rIns="0" bIns="0" rtlCol="0">
            <a:spAutoFit/>
          </a:bodyPr>
          <a:lstStyle/>
          <a:p>
            <a:pPr marL="172745" marR="4607" indent="-161229" defTabSz="829178">
              <a:lnSpc>
                <a:spcPts val="2113"/>
              </a:lnSpc>
              <a:spcBef>
                <a:spcPts val="213"/>
              </a:spcBef>
            </a:pP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Me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u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re  Sugar</a:t>
            </a:r>
            <a:endParaRPr sz="181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72947" y="4977952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72947" y="4977952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72947" y="49779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6715" y="55998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69684" y="4992923"/>
            <a:ext cx="1048566" cy="565936"/>
          </a:xfrm>
          <a:prstGeom prst="rect">
            <a:avLst/>
          </a:prstGeom>
        </p:spPr>
        <p:txBody>
          <a:bodyPr vert="horz" wrap="square" lIns="0" tIns="27063" rIns="0" bIns="0" rtlCol="0">
            <a:spAutoFit/>
          </a:bodyPr>
          <a:lstStyle/>
          <a:p>
            <a:pPr marL="263725" marR="4607" indent="-252208" defTabSz="829178">
              <a:lnSpc>
                <a:spcPts val="2113"/>
              </a:lnSpc>
              <a:spcBef>
                <a:spcPts val="213"/>
              </a:spcBef>
            </a:pP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Me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u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re  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Milk</a:t>
            </a:r>
            <a:endParaRPr sz="181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72947" y="4045126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72947" y="4045126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72947" y="40451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16715" y="46670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07881" y="4060097"/>
            <a:ext cx="772748" cy="565936"/>
          </a:xfrm>
          <a:prstGeom prst="rect">
            <a:avLst/>
          </a:prstGeom>
        </p:spPr>
        <p:txBody>
          <a:bodyPr vert="horz" wrap="square" lIns="0" tIns="27063" rIns="0" bIns="0" rtlCol="0">
            <a:spAutoFit/>
          </a:bodyPr>
          <a:lstStyle/>
          <a:p>
            <a:pPr marL="11516" marR="4607" indent="105950" defTabSz="829178">
              <a:lnSpc>
                <a:spcPts val="2113"/>
              </a:lnSpc>
              <a:spcBef>
                <a:spcPts val="213"/>
              </a:spcBef>
            </a:pP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Melt  B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u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t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t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r</a:t>
            </a:r>
            <a:endParaRPr sz="181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72947" y="2179474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72947" y="2179474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072947" y="21794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16715" y="28013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89648" y="2165654"/>
            <a:ext cx="609792" cy="618977"/>
          </a:xfrm>
          <a:prstGeom prst="rect">
            <a:avLst/>
          </a:prstGeom>
        </p:spPr>
        <p:txBody>
          <a:bodyPr vert="horz" wrap="square" lIns="0" tIns="28791" rIns="0" bIns="0" rtlCol="0">
            <a:spAutoFit/>
          </a:bodyPr>
          <a:lstStyle/>
          <a:p>
            <a:pPr marL="50672" marR="4607" indent="-39156" defTabSz="829178">
              <a:lnSpc>
                <a:spcPts val="2321"/>
              </a:lnSpc>
              <a:spcBef>
                <a:spcPts val="227"/>
              </a:spcBef>
            </a:pPr>
            <a:r>
              <a:rPr sz="1995" spc="-9" dirty="0">
                <a:solidFill>
                  <a:srgbClr val="191919"/>
                </a:solidFill>
                <a:latin typeface="DejaVu Serif"/>
                <a:cs typeface="DejaVu Serif"/>
              </a:rPr>
              <a:t>B</a:t>
            </a:r>
            <a:r>
              <a:rPr sz="1995" spc="-14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1995" spc="-5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1995" dirty="0">
                <a:solidFill>
                  <a:srgbClr val="191919"/>
                </a:solidFill>
                <a:latin typeface="DejaVu Serif"/>
                <a:cs typeface="DejaVu Serif"/>
              </a:rPr>
              <a:t>t  </a:t>
            </a:r>
            <a:r>
              <a:rPr sz="1995" spc="-5" dirty="0">
                <a:solidFill>
                  <a:srgbClr val="191919"/>
                </a:solidFill>
                <a:latin typeface="DejaVu Serif"/>
                <a:cs typeface="DejaVu Serif"/>
              </a:rPr>
              <a:t>Egg</a:t>
            </a:r>
            <a:endParaRPr sz="1995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72947" y="3112300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72947" y="3112300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072947" y="3112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316715" y="373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76595" y="3098480"/>
            <a:ext cx="1035898" cy="639392"/>
          </a:xfrm>
          <a:prstGeom prst="rect">
            <a:avLst/>
          </a:prstGeom>
        </p:spPr>
        <p:txBody>
          <a:bodyPr vert="horz" wrap="square" lIns="0" tIns="23608" rIns="0" bIns="0" rtlCol="0">
            <a:spAutoFit/>
          </a:bodyPr>
          <a:lstStyle/>
          <a:p>
            <a:pPr marL="11516" marR="4607" algn="ctr" defTabSz="829178">
              <a:lnSpc>
                <a:spcPts val="1577"/>
              </a:lnSpc>
              <a:spcBef>
                <a:spcPts val="185"/>
              </a:spcBef>
            </a:pPr>
            <a:r>
              <a:rPr sz="1360" spc="-5" dirty="0">
                <a:solidFill>
                  <a:srgbClr val="191919"/>
                </a:solidFill>
                <a:latin typeface="DejaVu Serif"/>
                <a:cs typeface="DejaVu Serif"/>
              </a:rPr>
              <a:t>Combine  Dry  I</a:t>
            </a:r>
            <a:r>
              <a:rPr sz="1360" dirty="0">
                <a:solidFill>
                  <a:srgbClr val="191919"/>
                </a:solidFill>
                <a:latin typeface="DejaVu Serif"/>
                <a:cs typeface="DejaVu Serif"/>
              </a:rPr>
              <a:t>n</a:t>
            </a:r>
            <a:r>
              <a:rPr sz="1360" spc="-5" dirty="0">
                <a:solidFill>
                  <a:srgbClr val="191919"/>
                </a:solidFill>
                <a:latin typeface="DejaVu Serif"/>
                <a:cs typeface="DejaVu Serif"/>
              </a:rPr>
              <a:t>g</a:t>
            </a:r>
            <a:r>
              <a:rPr sz="1360" dirty="0">
                <a:solidFill>
                  <a:srgbClr val="191919"/>
                </a:solidFill>
                <a:latin typeface="DejaVu Serif"/>
                <a:cs typeface="DejaVu Serif"/>
              </a:rPr>
              <a:t>re</a:t>
            </a:r>
            <a:r>
              <a:rPr sz="1360" spc="-5" dirty="0">
                <a:solidFill>
                  <a:srgbClr val="191919"/>
                </a:solidFill>
                <a:latin typeface="DejaVu Serif"/>
                <a:cs typeface="DejaVu Serif"/>
              </a:rPr>
              <a:t>di</a:t>
            </a:r>
            <a:r>
              <a:rPr sz="1360" dirty="0">
                <a:solidFill>
                  <a:srgbClr val="191919"/>
                </a:solidFill>
                <a:latin typeface="DejaVu Serif"/>
                <a:cs typeface="DejaVu Serif"/>
              </a:rPr>
              <a:t>en</a:t>
            </a:r>
            <a:r>
              <a:rPr sz="1360" spc="-5" dirty="0">
                <a:solidFill>
                  <a:srgbClr val="191919"/>
                </a:solidFill>
                <a:latin typeface="DejaVu Serif"/>
                <a:cs typeface="DejaVu Serif"/>
              </a:rPr>
              <a:t>t</a:t>
            </a:r>
            <a:r>
              <a:rPr sz="1360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endParaRPr sz="136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72947" y="1371024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072947" y="1371024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72947" y="13710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316715" y="19929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46844" y="1385996"/>
            <a:ext cx="895974" cy="565936"/>
          </a:xfrm>
          <a:prstGeom prst="rect">
            <a:avLst/>
          </a:prstGeom>
        </p:spPr>
        <p:txBody>
          <a:bodyPr vert="horz" wrap="square" lIns="0" tIns="27063" rIns="0" bIns="0" rtlCol="0">
            <a:spAutoFit/>
          </a:bodyPr>
          <a:lstStyle/>
          <a:p>
            <a:pPr marL="11516" marR="4607" indent="268331" defTabSz="829178">
              <a:lnSpc>
                <a:spcPts val="2113"/>
              </a:lnSpc>
              <a:spcBef>
                <a:spcPts val="213"/>
              </a:spcBef>
            </a:pP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Oil  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Gr</a:t>
            </a:r>
            <a:r>
              <a:rPr sz="1814" spc="-9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d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dle</a:t>
            </a:r>
            <a:endParaRPr sz="181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938600" y="2739169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938600" y="2739169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938599" y="27391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182368" y="33610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12497" y="2754140"/>
            <a:ext cx="895974" cy="565936"/>
          </a:xfrm>
          <a:prstGeom prst="rect">
            <a:avLst/>
          </a:prstGeom>
        </p:spPr>
        <p:txBody>
          <a:bodyPr vert="horz" wrap="square" lIns="0" tIns="27063" rIns="0" bIns="0" rtlCol="0">
            <a:spAutoFit/>
          </a:bodyPr>
          <a:lstStyle/>
          <a:p>
            <a:pPr marL="11516" marR="4607" indent="152016" defTabSz="829178">
              <a:lnSpc>
                <a:spcPts val="2113"/>
              </a:lnSpc>
              <a:spcBef>
                <a:spcPts val="213"/>
              </a:spcBef>
            </a:pP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Heat  Gr</a:t>
            </a:r>
            <a:r>
              <a:rPr sz="1814" spc="-9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d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dle</a:t>
            </a:r>
            <a:endParaRPr sz="181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938600" y="3609807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938600" y="3609807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938599" y="36098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182368" y="4231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940903" y="3653570"/>
            <a:ext cx="1238010" cy="513478"/>
          </a:xfrm>
          <a:prstGeom prst="rect">
            <a:avLst/>
          </a:prstGeom>
        </p:spPr>
        <p:txBody>
          <a:bodyPr vert="horz" wrap="square" lIns="0" tIns="25912" rIns="0" bIns="0" rtlCol="0">
            <a:spAutoFit/>
          </a:bodyPr>
          <a:lstStyle/>
          <a:p>
            <a:pPr marL="11516" marR="4607" indent="165836" defTabSz="829178">
              <a:lnSpc>
                <a:spcPts val="1895"/>
              </a:lnSpc>
              <a:spcBef>
                <a:spcPts val="204"/>
              </a:spcBef>
            </a:pPr>
            <a:r>
              <a:rPr sz="1632" spc="-5" dirty="0">
                <a:solidFill>
                  <a:srgbClr val="191919"/>
                </a:solidFill>
                <a:latin typeface="DejaVu Serif"/>
                <a:cs typeface="DejaVu Serif"/>
              </a:rPr>
              <a:t>Add </a:t>
            </a:r>
            <a:r>
              <a:rPr sz="1632" spc="-50" dirty="0">
                <a:solidFill>
                  <a:srgbClr val="191919"/>
                </a:solidFill>
                <a:latin typeface="DejaVu Serif"/>
                <a:cs typeface="DejaVu Serif"/>
              </a:rPr>
              <a:t>Wet  </a:t>
            </a:r>
            <a:r>
              <a:rPr sz="1632" spc="-5" dirty="0">
                <a:solidFill>
                  <a:srgbClr val="191919"/>
                </a:solidFill>
                <a:latin typeface="DejaVu Serif"/>
                <a:cs typeface="DejaVu Serif"/>
              </a:rPr>
              <a:t>Ing</a:t>
            </a:r>
            <a:r>
              <a:rPr sz="1632" spc="5" dirty="0">
                <a:solidFill>
                  <a:srgbClr val="191919"/>
                </a:solidFill>
                <a:latin typeface="DejaVu Serif"/>
                <a:cs typeface="DejaVu Serif"/>
              </a:rPr>
              <a:t>r</a:t>
            </a:r>
            <a:r>
              <a:rPr sz="1632" spc="-5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1632" spc="5" dirty="0">
                <a:solidFill>
                  <a:srgbClr val="191919"/>
                </a:solidFill>
                <a:latin typeface="DejaVu Serif"/>
                <a:cs typeface="DejaVu Serif"/>
              </a:rPr>
              <a:t>d</a:t>
            </a:r>
            <a:r>
              <a:rPr sz="1632" spc="-9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1632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1632" spc="-5" dirty="0">
                <a:solidFill>
                  <a:srgbClr val="191919"/>
                </a:solidFill>
                <a:latin typeface="DejaVu Serif"/>
                <a:cs typeface="DejaVu Serif"/>
              </a:rPr>
              <a:t>nt</a:t>
            </a:r>
            <a:r>
              <a:rPr sz="1632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endParaRPr sz="1632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804252" y="3236676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804252" y="3236676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804252" y="32366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048020" y="3858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866439" y="3251648"/>
            <a:ext cx="1117088" cy="565936"/>
          </a:xfrm>
          <a:prstGeom prst="rect">
            <a:avLst/>
          </a:prstGeom>
        </p:spPr>
        <p:txBody>
          <a:bodyPr vert="horz" wrap="square" lIns="0" tIns="27063" rIns="0" bIns="0" rtlCol="0">
            <a:spAutoFit/>
          </a:bodyPr>
          <a:lstStyle/>
          <a:p>
            <a:pPr marL="11516" marR="4607" indent="222266" defTabSz="829178">
              <a:lnSpc>
                <a:spcPts val="2113"/>
              </a:lnSpc>
              <a:spcBef>
                <a:spcPts val="213"/>
              </a:spcBef>
            </a:pP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Make  </a:t>
            </a:r>
            <a:r>
              <a:rPr sz="1814" spc="-82" dirty="0">
                <a:solidFill>
                  <a:srgbClr val="191919"/>
                </a:solidFill>
                <a:latin typeface="DejaVu Serif"/>
                <a:cs typeface="DejaVu Serif"/>
              </a:rPr>
              <a:t>P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an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c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ak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endParaRPr sz="181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669904" y="3236676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669904" y="3236676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669904" y="32366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913673" y="3858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36504" y="3251648"/>
            <a:ext cx="1812677" cy="565936"/>
          </a:xfrm>
          <a:prstGeom prst="rect">
            <a:avLst/>
          </a:prstGeom>
        </p:spPr>
        <p:txBody>
          <a:bodyPr vert="horz" wrap="square" lIns="0" tIns="27063" rIns="0" bIns="0" rtlCol="0">
            <a:spAutoFit/>
          </a:bodyPr>
          <a:lstStyle/>
          <a:p>
            <a:pPr marL="706529" marR="4607" indent="-695588" defTabSz="829178">
              <a:lnSpc>
                <a:spcPts val="2113"/>
              </a:lnSpc>
              <a:spcBef>
                <a:spcPts val="213"/>
              </a:spcBef>
              <a:tabLst>
                <a:tab pos="547027" algn="l"/>
                <a:tab pos="918430" algn="l"/>
              </a:tabLst>
            </a:pPr>
            <a:r>
              <a:rPr sz="1814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14" dirty="0">
                <a:solidFill>
                  <a:srgbClr val="191919"/>
                </a:solidFill>
                <a:latin typeface="Times New Roman"/>
                <a:cs typeface="Times New Roman"/>
              </a:rPr>
              <a:t>		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Serve  </a:t>
            </a:r>
            <a:r>
              <a:rPr sz="1814" spc="-82" dirty="0">
                <a:solidFill>
                  <a:srgbClr val="191919"/>
                </a:solidFill>
                <a:latin typeface="DejaVu Serif"/>
                <a:cs typeface="DejaVu Serif"/>
              </a:rPr>
              <a:t>P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an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c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ak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endParaRPr sz="181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51063" y="1557590"/>
            <a:ext cx="576970" cy="1732062"/>
          </a:xfrm>
          <a:custGeom>
            <a:avLst/>
            <a:gdLst/>
            <a:ahLst/>
            <a:cxnLst/>
            <a:rect l="l" t="t" r="r" b="b"/>
            <a:pathLst>
              <a:path w="636269" h="1910079">
                <a:moveTo>
                  <a:pt x="0" y="0"/>
                </a:moveTo>
                <a:lnTo>
                  <a:pt x="636269" y="19100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979663" y="3267771"/>
            <a:ext cx="93283" cy="155471"/>
          </a:xfrm>
          <a:custGeom>
            <a:avLst/>
            <a:gdLst/>
            <a:ahLst/>
            <a:cxnLst/>
            <a:rect l="l" t="t" r="r" b="b"/>
            <a:pathLst>
              <a:path w="102869" h="171450">
                <a:moveTo>
                  <a:pt x="102869" y="0"/>
                </a:moveTo>
                <a:lnTo>
                  <a:pt x="0" y="34289"/>
                </a:lnTo>
                <a:lnTo>
                  <a:pt x="102869" y="171450"/>
                </a:lnTo>
                <a:lnTo>
                  <a:pt x="102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451063" y="2490416"/>
            <a:ext cx="543573" cy="815359"/>
          </a:xfrm>
          <a:custGeom>
            <a:avLst/>
            <a:gdLst/>
            <a:ahLst/>
            <a:cxnLst/>
            <a:rect l="l" t="t" r="r" b="b"/>
            <a:pathLst>
              <a:path w="599439" h="899160">
                <a:moveTo>
                  <a:pt x="0" y="0"/>
                </a:moveTo>
                <a:lnTo>
                  <a:pt x="599439" y="8991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950872" y="3273529"/>
            <a:ext cx="122074" cy="149713"/>
          </a:xfrm>
          <a:custGeom>
            <a:avLst/>
            <a:gdLst/>
            <a:ahLst/>
            <a:cxnLst/>
            <a:rect l="l" t="t" r="r" b="b"/>
            <a:pathLst>
              <a:path w="134619" h="165100">
                <a:moveTo>
                  <a:pt x="90169" y="0"/>
                </a:moveTo>
                <a:lnTo>
                  <a:pt x="0" y="59689"/>
                </a:lnTo>
                <a:lnTo>
                  <a:pt x="134619" y="165100"/>
                </a:lnTo>
                <a:lnTo>
                  <a:pt x="90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451063" y="3423242"/>
            <a:ext cx="481384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8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925536" y="3373721"/>
            <a:ext cx="147410" cy="97889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50"/>
                </a:lnTo>
                <a:lnTo>
                  <a:pt x="16256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451063" y="3539557"/>
            <a:ext cx="544724" cy="816511"/>
          </a:xfrm>
          <a:custGeom>
            <a:avLst/>
            <a:gdLst/>
            <a:ahLst/>
            <a:cxnLst/>
            <a:rect l="l" t="t" r="r" b="b"/>
            <a:pathLst>
              <a:path w="600710" h="900429">
                <a:moveTo>
                  <a:pt x="0" y="900429"/>
                </a:moveTo>
                <a:lnTo>
                  <a:pt x="6007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950872" y="3423242"/>
            <a:ext cx="122074" cy="149713"/>
          </a:xfrm>
          <a:custGeom>
            <a:avLst/>
            <a:gdLst/>
            <a:ahLst/>
            <a:cxnLst/>
            <a:rect l="l" t="t" r="r" b="b"/>
            <a:pathLst>
              <a:path w="134619" h="165100">
                <a:moveTo>
                  <a:pt x="134619" y="0"/>
                </a:moveTo>
                <a:lnTo>
                  <a:pt x="0" y="104139"/>
                </a:lnTo>
                <a:lnTo>
                  <a:pt x="90169" y="16510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451063" y="3556832"/>
            <a:ext cx="576970" cy="1732062"/>
          </a:xfrm>
          <a:custGeom>
            <a:avLst/>
            <a:gdLst/>
            <a:ahLst/>
            <a:cxnLst/>
            <a:rect l="l" t="t" r="r" b="b"/>
            <a:pathLst>
              <a:path w="636269" h="1910079">
                <a:moveTo>
                  <a:pt x="0" y="1910079"/>
                </a:moveTo>
                <a:lnTo>
                  <a:pt x="636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979663" y="3423242"/>
            <a:ext cx="93283" cy="154319"/>
          </a:xfrm>
          <a:custGeom>
            <a:avLst/>
            <a:gdLst/>
            <a:ahLst/>
            <a:cxnLst/>
            <a:rect l="l" t="t" r="r" b="b"/>
            <a:pathLst>
              <a:path w="102869" h="170179">
                <a:moveTo>
                  <a:pt x="102869" y="0"/>
                </a:moveTo>
                <a:lnTo>
                  <a:pt x="0" y="135889"/>
                </a:lnTo>
                <a:lnTo>
                  <a:pt x="102869" y="170179"/>
                </a:lnTo>
                <a:lnTo>
                  <a:pt x="102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316715" y="3423242"/>
            <a:ext cx="512479" cy="409983"/>
          </a:xfrm>
          <a:custGeom>
            <a:avLst/>
            <a:gdLst/>
            <a:ahLst/>
            <a:cxnLst/>
            <a:rect l="l" t="t" r="r" b="b"/>
            <a:pathLst>
              <a:path w="565150" h="452120">
                <a:moveTo>
                  <a:pt x="0" y="0"/>
                </a:moveTo>
                <a:lnTo>
                  <a:pt x="565150" y="4521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793492" y="3790613"/>
            <a:ext cx="145106" cy="130135"/>
          </a:xfrm>
          <a:custGeom>
            <a:avLst/>
            <a:gdLst/>
            <a:ahLst/>
            <a:cxnLst/>
            <a:rect l="l" t="t" r="r" b="b"/>
            <a:pathLst>
              <a:path w="160020" h="143510">
                <a:moveTo>
                  <a:pt x="67310" y="0"/>
                </a:moveTo>
                <a:lnTo>
                  <a:pt x="0" y="83820"/>
                </a:lnTo>
                <a:lnTo>
                  <a:pt x="160020" y="143510"/>
                </a:lnTo>
                <a:lnTo>
                  <a:pt x="67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182368" y="3620172"/>
            <a:ext cx="500962" cy="300577"/>
          </a:xfrm>
          <a:custGeom>
            <a:avLst/>
            <a:gdLst/>
            <a:ahLst/>
            <a:cxnLst/>
            <a:rect l="l" t="t" r="r" b="b"/>
            <a:pathLst>
              <a:path w="552450" h="331470">
                <a:moveTo>
                  <a:pt x="0" y="331469"/>
                </a:moveTo>
                <a:lnTo>
                  <a:pt x="552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653387" y="3547618"/>
            <a:ext cx="150864" cy="117466"/>
          </a:xfrm>
          <a:custGeom>
            <a:avLst/>
            <a:gdLst/>
            <a:ahLst/>
            <a:cxnLst/>
            <a:rect l="l" t="t" r="r" b="b"/>
            <a:pathLst>
              <a:path w="166370" h="129539">
                <a:moveTo>
                  <a:pt x="166370" y="0"/>
                </a:moveTo>
                <a:lnTo>
                  <a:pt x="0" y="36829"/>
                </a:lnTo>
                <a:lnTo>
                  <a:pt x="54610" y="129539"/>
                </a:lnTo>
                <a:lnTo>
                  <a:pt x="166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316715" y="1681966"/>
            <a:ext cx="1136666" cy="966224"/>
          </a:xfrm>
          <a:custGeom>
            <a:avLst/>
            <a:gdLst/>
            <a:ahLst/>
            <a:cxnLst/>
            <a:rect l="l" t="t" r="r" b="b"/>
            <a:pathLst>
              <a:path w="1253489" h="1065530">
                <a:moveTo>
                  <a:pt x="0" y="0"/>
                </a:moveTo>
                <a:lnTo>
                  <a:pt x="1253489" y="10655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416529" y="2606731"/>
            <a:ext cx="143955" cy="132438"/>
          </a:xfrm>
          <a:custGeom>
            <a:avLst/>
            <a:gdLst/>
            <a:ahLst/>
            <a:cxnLst/>
            <a:rect l="l" t="t" r="r" b="b"/>
            <a:pathLst>
              <a:path w="158750" h="146050">
                <a:moveTo>
                  <a:pt x="69850" y="0"/>
                </a:moveTo>
                <a:lnTo>
                  <a:pt x="0" y="82550"/>
                </a:lnTo>
                <a:lnTo>
                  <a:pt x="158750" y="146050"/>
                </a:lnTo>
                <a:lnTo>
                  <a:pt x="69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182368" y="3050111"/>
            <a:ext cx="512479" cy="409983"/>
          </a:xfrm>
          <a:custGeom>
            <a:avLst/>
            <a:gdLst/>
            <a:ahLst/>
            <a:cxnLst/>
            <a:rect l="l" t="t" r="r" b="b"/>
            <a:pathLst>
              <a:path w="565150" h="452120">
                <a:moveTo>
                  <a:pt x="0" y="0"/>
                </a:moveTo>
                <a:lnTo>
                  <a:pt x="565150" y="452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659145" y="3417484"/>
            <a:ext cx="145106" cy="130135"/>
          </a:xfrm>
          <a:custGeom>
            <a:avLst/>
            <a:gdLst/>
            <a:ahLst/>
            <a:cxnLst/>
            <a:rect l="l" t="t" r="r" b="b"/>
            <a:pathLst>
              <a:path w="160020" h="143510">
                <a:moveTo>
                  <a:pt x="67310" y="0"/>
                </a:moveTo>
                <a:lnTo>
                  <a:pt x="0" y="83820"/>
                </a:lnTo>
                <a:lnTo>
                  <a:pt x="160020" y="143510"/>
                </a:lnTo>
                <a:lnTo>
                  <a:pt x="67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522494" y="3498098"/>
            <a:ext cx="147410" cy="97889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50"/>
                </a:lnTo>
                <a:lnTo>
                  <a:pt x="16255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316715" y="2490416"/>
            <a:ext cx="566606" cy="1301350"/>
          </a:xfrm>
          <a:custGeom>
            <a:avLst/>
            <a:gdLst/>
            <a:ahLst/>
            <a:cxnLst/>
            <a:rect l="l" t="t" r="r" b="b"/>
            <a:pathLst>
              <a:path w="624839" h="1435100">
                <a:moveTo>
                  <a:pt x="0" y="0"/>
                </a:moveTo>
                <a:lnTo>
                  <a:pt x="624839" y="1435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834952" y="3766429"/>
            <a:ext cx="103647" cy="154319"/>
          </a:xfrm>
          <a:custGeom>
            <a:avLst/>
            <a:gdLst/>
            <a:ahLst/>
            <a:cxnLst/>
            <a:rect l="l" t="t" r="r" b="b"/>
            <a:pathLst>
              <a:path w="114300" h="170179">
                <a:moveTo>
                  <a:pt x="99060" y="0"/>
                </a:moveTo>
                <a:lnTo>
                  <a:pt x="0" y="43179"/>
                </a:lnTo>
                <a:lnTo>
                  <a:pt x="114300" y="170179"/>
                </a:lnTo>
                <a:lnTo>
                  <a:pt x="99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316716" y="4001364"/>
            <a:ext cx="506720" cy="354704"/>
          </a:xfrm>
          <a:custGeom>
            <a:avLst/>
            <a:gdLst/>
            <a:ahLst/>
            <a:cxnLst/>
            <a:rect l="l" t="t" r="r" b="b"/>
            <a:pathLst>
              <a:path w="558800" h="391160">
                <a:moveTo>
                  <a:pt x="0" y="391160"/>
                </a:moveTo>
                <a:lnTo>
                  <a:pt x="558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790038" y="3920749"/>
            <a:ext cx="148561" cy="124377"/>
          </a:xfrm>
          <a:custGeom>
            <a:avLst/>
            <a:gdLst/>
            <a:ahLst/>
            <a:cxnLst/>
            <a:rect l="l" t="t" r="r" b="b"/>
            <a:pathLst>
              <a:path w="163829" h="137160">
                <a:moveTo>
                  <a:pt x="163829" y="0"/>
                </a:moveTo>
                <a:lnTo>
                  <a:pt x="0" y="48260"/>
                </a:lnTo>
                <a:lnTo>
                  <a:pt x="62229" y="137160"/>
                </a:lnTo>
                <a:lnTo>
                  <a:pt x="163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316715" y="4048580"/>
            <a:ext cx="564302" cy="1240313"/>
          </a:xfrm>
          <a:custGeom>
            <a:avLst/>
            <a:gdLst/>
            <a:ahLst/>
            <a:cxnLst/>
            <a:rect l="l" t="t" r="r" b="b"/>
            <a:pathLst>
              <a:path w="622300" h="1367789">
                <a:moveTo>
                  <a:pt x="0" y="1367789"/>
                </a:moveTo>
                <a:lnTo>
                  <a:pt x="6223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832648" y="3920749"/>
            <a:ext cx="105950" cy="154319"/>
          </a:xfrm>
          <a:custGeom>
            <a:avLst/>
            <a:gdLst/>
            <a:ahLst/>
            <a:cxnLst/>
            <a:rect l="l" t="t" r="r" b="b"/>
            <a:pathLst>
              <a:path w="116839" h="170179">
                <a:moveTo>
                  <a:pt x="116839" y="0"/>
                </a:moveTo>
                <a:lnTo>
                  <a:pt x="0" y="125730"/>
                </a:lnTo>
                <a:lnTo>
                  <a:pt x="99060" y="170180"/>
                </a:lnTo>
                <a:lnTo>
                  <a:pt x="116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Algorithm for 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TOPOLOGICAL-SORT(</a:t>
            </a:r>
            <a:r>
              <a:rPr lang="en-CA" b="1" dirty="0"/>
              <a:t>G</a:t>
            </a:r>
            <a:r>
              <a:rPr lang="en-CA" dirty="0"/>
              <a:t>):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CA" dirty="0"/>
              <a:t>call DFS(G) to compute </a:t>
            </a:r>
            <a:r>
              <a:rPr lang="en-CA" b="1" dirty="0"/>
              <a:t>finishing</a:t>
            </a:r>
            <a:r>
              <a:rPr lang="en-CA" dirty="0"/>
              <a:t> times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v</a:t>
            </a:r>
            <a:r>
              <a:rPr lang="en-CA" dirty="0"/>
              <a:t>] for each vertex </a:t>
            </a:r>
            <a:r>
              <a:rPr lang="en-CA" b="1" dirty="0"/>
              <a:t>v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CA" dirty="0"/>
              <a:t>as each vertex is finished, insert it onto the </a:t>
            </a:r>
            <a:r>
              <a:rPr lang="en-CA" b="1" dirty="0"/>
              <a:t>front </a:t>
            </a:r>
            <a:r>
              <a:rPr lang="en-CA" dirty="0"/>
              <a:t>of a linked list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CA" dirty="0"/>
              <a:t>return the linked list of vertices</a:t>
            </a:r>
          </a:p>
          <a:p>
            <a:endParaRPr lang="en-CA" dirty="0"/>
          </a:p>
          <a:p>
            <a:r>
              <a:rPr lang="en-CA" dirty="0"/>
              <a:t>Note that the result is just a list of vertices in order of </a:t>
            </a:r>
            <a:r>
              <a:rPr lang="en-CA" b="1" dirty="0"/>
              <a:t>decreasing</a:t>
            </a:r>
            <a:r>
              <a:rPr lang="en-CA" dirty="0"/>
              <a:t> finish times </a:t>
            </a:r>
            <a:r>
              <a:rPr lang="en-CA" b="1" dirty="0"/>
              <a:t>f</a:t>
            </a:r>
            <a:r>
              <a:rPr lang="en-CA" dirty="0"/>
              <a:t>[]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Edge classification by DFS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00176"/>
            <a:ext cx="8572560" cy="469742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CA" dirty="0">
                <a:solidFill>
                  <a:schemeClr val="accent1"/>
                </a:solidFill>
              </a:rPr>
              <a:t>Edge (</a:t>
            </a:r>
            <a:r>
              <a:rPr lang="en-CA" b="1" dirty="0" err="1">
                <a:solidFill>
                  <a:schemeClr val="accent1"/>
                </a:solidFill>
              </a:rPr>
              <a:t>u</a:t>
            </a:r>
            <a:r>
              <a:rPr lang="en-CA" dirty="0" err="1">
                <a:solidFill>
                  <a:schemeClr val="accent1"/>
                </a:solidFill>
              </a:rPr>
              <a:t>,</a:t>
            </a:r>
            <a:r>
              <a:rPr lang="en-CA" b="1" dirty="0" err="1">
                <a:solidFill>
                  <a:schemeClr val="accent1"/>
                </a:solidFill>
              </a:rPr>
              <a:t>v</a:t>
            </a:r>
            <a:r>
              <a:rPr lang="en-CA" dirty="0">
                <a:solidFill>
                  <a:schemeClr val="accent1"/>
                </a:solidFill>
              </a:rPr>
              <a:t>) of </a:t>
            </a:r>
            <a:r>
              <a:rPr lang="en-CA" b="1" dirty="0">
                <a:solidFill>
                  <a:schemeClr val="accent1"/>
                </a:solidFill>
              </a:rPr>
              <a:t>G</a:t>
            </a:r>
            <a:r>
              <a:rPr lang="en-CA" dirty="0">
                <a:solidFill>
                  <a:schemeClr val="accent1"/>
                </a:solidFill>
              </a:rPr>
              <a:t> is classified as a:</a:t>
            </a:r>
          </a:p>
          <a:p>
            <a:pPr>
              <a:lnSpc>
                <a:spcPct val="150000"/>
              </a:lnSpc>
              <a:buNone/>
            </a:pPr>
            <a:r>
              <a:rPr lang="en-CA" sz="2800" dirty="0"/>
              <a:t>(1) </a:t>
            </a:r>
            <a:r>
              <a:rPr lang="en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 </a:t>
            </a:r>
            <a:r>
              <a:rPr lang="en-CA" sz="2800" dirty="0" err="1"/>
              <a:t>iff</a:t>
            </a:r>
            <a:r>
              <a:rPr lang="en-CA" sz="2800" dirty="0"/>
              <a:t> </a:t>
            </a:r>
            <a:r>
              <a:rPr lang="en-CA" sz="2800" b="1" dirty="0"/>
              <a:t>u</a:t>
            </a:r>
            <a:r>
              <a:rPr lang="en-CA" sz="2800" dirty="0"/>
              <a:t> discovers </a:t>
            </a:r>
            <a:r>
              <a:rPr lang="en-CA" sz="2800" b="1" dirty="0"/>
              <a:t>v</a:t>
            </a:r>
            <a:r>
              <a:rPr lang="en-CA" sz="2800" dirty="0"/>
              <a:t> during the DFS: </a:t>
            </a:r>
            <a:r>
              <a:rPr lang="en-CA" sz="2800" b="1" dirty="0"/>
              <a:t>P</a:t>
            </a:r>
            <a:r>
              <a:rPr lang="en-CA" sz="2800" dirty="0"/>
              <a:t>[</a:t>
            </a:r>
            <a:r>
              <a:rPr lang="en-CA" sz="2800" b="1" dirty="0"/>
              <a:t>v</a:t>
            </a:r>
            <a:r>
              <a:rPr lang="en-CA" sz="2800" dirty="0"/>
              <a:t>]</a:t>
            </a:r>
            <a:r>
              <a:rPr lang="sk-SK" sz="2800" dirty="0"/>
              <a:t> </a:t>
            </a:r>
            <a:r>
              <a:rPr lang="en-CA" sz="2800" dirty="0"/>
              <a:t>=</a:t>
            </a:r>
            <a:r>
              <a:rPr lang="sk-SK" sz="2800" dirty="0"/>
              <a:t> </a:t>
            </a:r>
            <a:r>
              <a:rPr lang="en-CA" sz="2800" b="1" dirty="0"/>
              <a:t>u</a:t>
            </a:r>
            <a:endParaRPr lang="sk-SK" sz="2800" b="1" dirty="0"/>
          </a:p>
          <a:p>
            <a:pPr>
              <a:buNone/>
            </a:pPr>
            <a:r>
              <a:rPr lang="en-CA" sz="2800" dirty="0"/>
              <a:t>If (</a:t>
            </a:r>
            <a:r>
              <a:rPr lang="en-CA" sz="2800" b="1" dirty="0" err="1"/>
              <a:t>u</a:t>
            </a:r>
            <a:r>
              <a:rPr lang="en-CA" sz="2800" dirty="0" err="1"/>
              <a:t>,</a:t>
            </a:r>
            <a:r>
              <a:rPr lang="en-CA" sz="2800" b="1" dirty="0" err="1"/>
              <a:t>v</a:t>
            </a:r>
            <a:r>
              <a:rPr lang="en-CA" sz="2800" dirty="0"/>
              <a:t>) is NOT a tree edge then it is a:</a:t>
            </a:r>
          </a:p>
          <a:p>
            <a:pPr>
              <a:buNone/>
            </a:pPr>
            <a:r>
              <a:rPr lang="sk-SK" sz="2800" dirty="0"/>
              <a:t>	</a:t>
            </a:r>
            <a:r>
              <a:rPr lang="en-CA" sz="2800" dirty="0"/>
              <a:t>(2) </a:t>
            </a:r>
            <a:r>
              <a:rPr lang="en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 </a:t>
            </a:r>
            <a:r>
              <a:rPr lang="en-CA" sz="2800" dirty="0" err="1"/>
              <a:t>iff</a:t>
            </a:r>
            <a:r>
              <a:rPr lang="en-CA" sz="2800" dirty="0"/>
              <a:t> </a:t>
            </a:r>
            <a:r>
              <a:rPr lang="en-CA" sz="2800" b="1" dirty="0"/>
              <a:t>u</a:t>
            </a:r>
            <a:r>
              <a:rPr lang="en-CA" sz="2800" dirty="0"/>
              <a:t> is an </a:t>
            </a:r>
            <a:r>
              <a:rPr lang="en-CA" sz="2800" u="sng" dirty="0"/>
              <a:t>ancestor</a:t>
            </a:r>
            <a:r>
              <a:rPr lang="en-CA" sz="2800" dirty="0"/>
              <a:t> of </a:t>
            </a:r>
            <a:r>
              <a:rPr lang="en-CA" sz="2800" b="1" dirty="0"/>
              <a:t>v</a:t>
            </a:r>
            <a:r>
              <a:rPr lang="en-CA" sz="2800" dirty="0"/>
              <a:t> in the DFS tree</a:t>
            </a:r>
          </a:p>
          <a:p>
            <a:pPr>
              <a:buNone/>
            </a:pPr>
            <a:r>
              <a:rPr lang="sk-SK" sz="2800" dirty="0"/>
              <a:t>	</a:t>
            </a:r>
            <a:r>
              <a:rPr lang="en-CA" sz="2800" dirty="0"/>
              <a:t>(3) </a:t>
            </a:r>
            <a:r>
              <a:rPr lang="en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 </a:t>
            </a:r>
            <a:r>
              <a:rPr lang="en-CA" sz="2800" dirty="0" err="1"/>
              <a:t>iff</a:t>
            </a:r>
            <a:r>
              <a:rPr lang="en-CA" sz="2800" dirty="0"/>
              <a:t> </a:t>
            </a:r>
            <a:r>
              <a:rPr lang="en-CA" sz="2800" b="1" dirty="0"/>
              <a:t>u</a:t>
            </a:r>
            <a:r>
              <a:rPr lang="en-CA" sz="2800" dirty="0"/>
              <a:t> is a </a:t>
            </a:r>
            <a:r>
              <a:rPr lang="en-CA" sz="2800" u="sng" dirty="0"/>
              <a:t>descendant</a:t>
            </a:r>
            <a:r>
              <a:rPr lang="en-CA" sz="2800" dirty="0"/>
              <a:t> of </a:t>
            </a:r>
            <a:r>
              <a:rPr lang="en-CA" sz="2800" b="1" dirty="0"/>
              <a:t>v</a:t>
            </a:r>
            <a:r>
              <a:rPr lang="en-CA" sz="2800" dirty="0"/>
              <a:t> in the DFS tree</a:t>
            </a:r>
          </a:p>
          <a:p>
            <a:pPr>
              <a:buNone/>
            </a:pPr>
            <a:r>
              <a:rPr lang="sk-SK" sz="2800" dirty="0"/>
              <a:t>	</a:t>
            </a:r>
            <a:r>
              <a:rPr lang="en-CA" sz="2800" dirty="0"/>
              <a:t>(4) </a:t>
            </a:r>
            <a:r>
              <a:rPr lang="en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</a:t>
            </a:r>
            <a:r>
              <a:rPr lang="en-CA" sz="2800" dirty="0"/>
              <a:t> </a:t>
            </a:r>
            <a:r>
              <a:rPr lang="en-CA" sz="2800" dirty="0" err="1"/>
              <a:t>iff</a:t>
            </a:r>
            <a:r>
              <a:rPr lang="en-CA" sz="2800" dirty="0"/>
              <a:t> </a:t>
            </a:r>
            <a:r>
              <a:rPr lang="en-CA" sz="2800" b="1" dirty="0"/>
              <a:t>u</a:t>
            </a:r>
            <a:r>
              <a:rPr lang="en-CA" sz="2800" dirty="0"/>
              <a:t> is </a:t>
            </a:r>
            <a:r>
              <a:rPr lang="en-CA" sz="2800" u="sng" dirty="0"/>
              <a:t>neither</a:t>
            </a:r>
            <a:r>
              <a:rPr lang="en-CA" sz="2800" dirty="0"/>
              <a:t> an ancestor nor a </a:t>
            </a:r>
            <a:r>
              <a:rPr lang="sk-SK" sz="2800" dirty="0"/>
              <a:t>   	</a:t>
            </a:r>
            <a:r>
              <a:rPr lang="en-CA" sz="2800" dirty="0"/>
              <a:t>descendant of </a:t>
            </a:r>
            <a:r>
              <a:rPr lang="en-CA" sz="2800" b="1" dirty="0"/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Edge classification by DFS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4071934" y="3063143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4857752" y="2277325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cxnSp>
        <p:nvCxnSpPr>
          <p:cNvPr id="6" name="Straight Arrow Connector 5"/>
          <p:cNvCxnSpPr>
            <a:stCxn id="5" idx="3"/>
            <a:endCxn id="4" idx="7"/>
          </p:cNvCxnSpPr>
          <p:nvPr/>
        </p:nvCxnSpPr>
        <p:spPr>
          <a:xfrm rot="5400000">
            <a:off x="4509229" y="2693696"/>
            <a:ext cx="482732" cy="381704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7" idx="7"/>
          </p:cNvCxnSpPr>
          <p:nvPr/>
        </p:nvCxnSpPr>
        <p:spPr>
          <a:xfrm rot="5400000">
            <a:off x="3712952" y="3477721"/>
            <a:ext cx="491399" cy="393961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28596" y="1500174"/>
            <a:ext cx="2286016" cy="17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400" dirty="0">
                <a:solidFill>
                  <a:srgbClr val="00B050"/>
                </a:solidFill>
                <a:latin typeface="Calibri"/>
              </a:rPr>
              <a:t>Tree edges</a:t>
            </a:r>
          </a:p>
          <a:p>
            <a:r>
              <a:rPr lang="en-CA" sz="2400" dirty="0">
                <a:solidFill>
                  <a:srgbClr val="7030A0"/>
                </a:solidFill>
                <a:latin typeface="Calibri"/>
              </a:rPr>
              <a:t>Forward edges</a:t>
            </a:r>
          </a:p>
          <a:p>
            <a:r>
              <a:rPr lang="en-CA" sz="2400" dirty="0">
                <a:solidFill>
                  <a:srgbClr val="FF0000"/>
                </a:solidFill>
                <a:latin typeface="Calibri"/>
              </a:rPr>
              <a:t>Back edges</a:t>
            </a:r>
          </a:p>
          <a:p>
            <a:r>
              <a:rPr lang="en-CA" sz="2400" dirty="0">
                <a:solidFill>
                  <a:srgbClr val="F79646"/>
                </a:solidFill>
                <a:latin typeface="Calibri"/>
              </a:rPr>
              <a:t>Cross edges</a:t>
            </a:r>
          </a:p>
        </p:txBody>
      </p:sp>
      <p:cxnSp>
        <p:nvCxnSpPr>
          <p:cNvPr id="13" name="Curved Connector 12"/>
          <p:cNvCxnSpPr>
            <a:stCxn id="7" idx="6"/>
            <a:endCxn id="5" idx="5"/>
          </p:cNvCxnSpPr>
          <p:nvPr/>
        </p:nvCxnSpPr>
        <p:spPr>
          <a:xfrm flipV="1">
            <a:off x="3845363" y="2643182"/>
            <a:ext cx="1500198" cy="1428760"/>
          </a:xfrm>
          <a:prstGeom prst="curvedConnector2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2"/>
          <p:cNvCxnSpPr>
            <a:stCxn id="7" idx="0"/>
          </p:cNvCxnSpPr>
          <p:nvPr/>
        </p:nvCxnSpPr>
        <p:spPr>
          <a:xfrm rot="5400000" flipH="1" flipV="1">
            <a:off x="3565739" y="3351436"/>
            <a:ext cx="500066" cy="512323"/>
          </a:xfrm>
          <a:prstGeom prst="curvedConnector2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12"/>
          <p:cNvCxnSpPr>
            <a:stCxn id="5" idx="2"/>
            <a:endCxn id="7" idx="0"/>
          </p:cNvCxnSpPr>
          <p:nvPr/>
        </p:nvCxnSpPr>
        <p:spPr>
          <a:xfrm rot="10800000" flipV="1">
            <a:off x="3559614" y="2491640"/>
            <a:ext cx="1298141" cy="1365989"/>
          </a:xfrm>
          <a:prstGeom prst="curvedConnector2">
            <a:avLst/>
          </a:prstGeom>
          <a:ln w="38100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5"/>
            <a:endCxn id="30" idx="1"/>
          </p:cNvCxnSpPr>
          <p:nvPr/>
        </p:nvCxnSpPr>
        <p:spPr>
          <a:xfrm rot="16200000" flipH="1">
            <a:off x="5290716" y="2698029"/>
            <a:ext cx="491399" cy="381704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4" idx="6"/>
          </p:cNvCxnSpPr>
          <p:nvPr/>
        </p:nvCxnSpPr>
        <p:spPr>
          <a:xfrm rot="10800000">
            <a:off x="4643438" y="3277460"/>
            <a:ext cx="1000132" cy="8667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  <a:endCxn id="7" idx="6"/>
          </p:cNvCxnSpPr>
          <p:nvPr/>
        </p:nvCxnSpPr>
        <p:spPr>
          <a:xfrm rot="5400000">
            <a:off x="4469179" y="2813853"/>
            <a:ext cx="634275" cy="1881902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43570" y="307181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273859" y="385762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0364" y="4857762"/>
            <a:ext cx="342902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prstClr val="black"/>
                </a:solidFill>
                <a:latin typeface="Calibri"/>
              </a:rPr>
              <a:t>The edge classification depends on the particular DFS tree!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" grpId="0" animBg="1"/>
      <p:bldP spid="4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Edge classification by DFS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4227067" y="3063143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5012885" y="2277325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cxnSp>
        <p:nvCxnSpPr>
          <p:cNvPr id="6" name="Straight Arrow Connector 5"/>
          <p:cNvCxnSpPr>
            <a:stCxn id="5" idx="3"/>
            <a:endCxn id="4" idx="7"/>
          </p:cNvCxnSpPr>
          <p:nvPr/>
        </p:nvCxnSpPr>
        <p:spPr>
          <a:xfrm rot="5400000">
            <a:off x="4664362" y="2693696"/>
            <a:ext cx="482732" cy="381704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7" idx="7"/>
          </p:cNvCxnSpPr>
          <p:nvPr/>
        </p:nvCxnSpPr>
        <p:spPr>
          <a:xfrm rot="5400000">
            <a:off x="3868085" y="3477721"/>
            <a:ext cx="491399" cy="393961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28596" y="1500174"/>
            <a:ext cx="2286016" cy="17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400" dirty="0">
                <a:solidFill>
                  <a:srgbClr val="00B050"/>
                </a:solidFill>
                <a:latin typeface="Calibri"/>
              </a:rPr>
              <a:t>Tree edges</a:t>
            </a:r>
          </a:p>
          <a:p>
            <a:r>
              <a:rPr lang="en-CA" sz="2400" dirty="0">
                <a:solidFill>
                  <a:srgbClr val="7030A0"/>
                </a:solidFill>
                <a:latin typeface="Calibri"/>
              </a:rPr>
              <a:t>Forward edges</a:t>
            </a:r>
          </a:p>
          <a:p>
            <a:r>
              <a:rPr lang="en-CA" sz="2400" dirty="0">
                <a:solidFill>
                  <a:srgbClr val="FF0000"/>
                </a:solidFill>
                <a:latin typeface="Calibri"/>
              </a:rPr>
              <a:t>Back edges</a:t>
            </a:r>
          </a:p>
          <a:p>
            <a:r>
              <a:rPr lang="en-CA" sz="2400" dirty="0">
                <a:solidFill>
                  <a:srgbClr val="F79646"/>
                </a:solidFill>
                <a:latin typeface="Calibri"/>
              </a:rPr>
              <a:t>Cross edges</a:t>
            </a:r>
          </a:p>
        </p:txBody>
      </p:sp>
      <p:cxnSp>
        <p:nvCxnSpPr>
          <p:cNvPr id="24" name="Curved Connector 12"/>
          <p:cNvCxnSpPr>
            <a:stCxn id="5" idx="2"/>
            <a:endCxn id="7" idx="0"/>
          </p:cNvCxnSpPr>
          <p:nvPr/>
        </p:nvCxnSpPr>
        <p:spPr>
          <a:xfrm rot="10800000" flipV="1">
            <a:off x="3714747" y="2491640"/>
            <a:ext cx="1298141" cy="1365989"/>
          </a:xfrm>
          <a:prstGeom prst="curvedConnector2">
            <a:avLst/>
          </a:prstGeom>
          <a:ln w="38100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28992" y="385762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17" name="Oval 16"/>
          <p:cNvSpPr/>
          <p:nvPr/>
        </p:nvSpPr>
        <p:spPr>
          <a:xfrm>
            <a:off x="6858016" y="3134581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7643834" y="2348763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cxnSp>
        <p:nvCxnSpPr>
          <p:cNvPr id="19" name="Straight Arrow Connector 18"/>
          <p:cNvCxnSpPr>
            <a:stCxn id="18" idx="3"/>
            <a:endCxn id="17" idx="7"/>
          </p:cNvCxnSpPr>
          <p:nvPr/>
        </p:nvCxnSpPr>
        <p:spPr>
          <a:xfrm rot="5400000">
            <a:off x="7295311" y="2765134"/>
            <a:ext cx="482732" cy="381704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</p:cNvCxnSpPr>
          <p:nvPr/>
        </p:nvCxnSpPr>
        <p:spPr>
          <a:xfrm rot="5400000">
            <a:off x="6499034" y="3549159"/>
            <a:ext cx="491399" cy="393961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12"/>
          <p:cNvCxnSpPr>
            <a:stCxn id="18" idx="2"/>
          </p:cNvCxnSpPr>
          <p:nvPr/>
        </p:nvCxnSpPr>
        <p:spPr>
          <a:xfrm rot="10800000" flipV="1">
            <a:off x="6345696" y="2563078"/>
            <a:ext cx="1298141" cy="1365989"/>
          </a:xfrm>
          <a:prstGeom prst="curvedConnector2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9941" y="3929066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3570" y="1538577"/>
            <a:ext cx="192882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prstClr val="black"/>
                </a:solidFill>
                <a:latin typeface="Calibri"/>
              </a:rPr>
              <a:t>Both are valid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00364" y="4857762"/>
            <a:ext cx="342902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prstClr val="black"/>
                </a:solidFill>
                <a:latin typeface="Calibri"/>
              </a:rPr>
              <a:t>The edge classification depends on the particular DFS tree!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DAGs and back edges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Can there be a </a:t>
            </a:r>
            <a:r>
              <a:rPr lang="sk-SK" b="1" dirty="0"/>
              <a:t>back</a:t>
            </a:r>
            <a:r>
              <a:rPr lang="sk-SK" dirty="0"/>
              <a:t> edge in a DFS on a DAG?</a:t>
            </a:r>
          </a:p>
          <a:p>
            <a:r>
              <a:rPr lang="sk-SK" dirty="0"/>
              <a:t>NO! Back edges close a cycle!</a:t>
            </a:r>
          </a:p>
          <a:p>
            <a:r>
              <a:rPr lang="sk-SK" dirty="0"/>
              <a:t>A graph </a:t>
            </a:r>
            <a:r>
              <a:rPr lang="sk-SK" b="1" dirty="0"/>
              <a:t>G</a:t>
            </a:r>
            <a:r>
              <a:rPr lang="sk-SK" dirty="0"/>
              <a:t> is a DAG &lt;=&gt; there is no back edge classified by DFS(</a:t>
            </a:r>
            <a:r>
              <a:rPr lang="sk-SK" b="1" dirty="0"/>
              <a:t>G</a:t>
            </a:r>
            <a:r>
              <a:rPr lang="sk-SK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Back to topological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TOPOLOGICAL-SORT(</a:t>
            </a:r>
            <a:r>
              <a:rPr lang="en-CA" b="1" dirty="0"/>
              <a:t>G</a:t>
            </a:r>
            <a:r>
              <a:rPr lang="en-CA" dirty="0"/>
              <a:t>):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CA" dirty="0"/>
              <a:t>call DFS(G) to compute </a:t>
            </a:r>
            <a:r>
              <a:rPr lang="en-CA" b="1" dirty="0"/>
              <a:t>finishing</a:t>
            </a:r>
            <a:r>
              <a:rPr lang="en-CA" dirty="0"/>
              <a:t> times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v</a:t>
            </a:r>
            <a:r>
              <a:rPr lang="en-CA" dirty="0"/>
              <a:t>] for each vertex </a:t>
            </a:r>
            <a:r>
              <a:rPr lang="en-CA" b="1" dirty="0"/>
              <a:t>v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CA" dirty="0"/>
              <a:t>as each vertex is finished, insert it onto the </a:t>
            </a:r>
            <a:r>
              <a:rPr lang="en-CA" b="1" dirty="0"/>
              <a:t>front </a:t>
            </a:r>
            <a:r>
              <a:rPr lang="en-CA" dirty="0"/>
              <a:t>of a linked list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CA" dirty="0"/>
              <a:t>return the linked list of vertices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Let’s say we start the DFS from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43108" y="5211563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00430" y="3282737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2</a:t>
            </a:r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1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9256" y="3214686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49" grpId="0"/>
      <p:bldP spid="50" grpId="0"/>
      <p:bldP spid="51" grpId="0"/>
      <p:bldP spid="51" grpId="1"/>
      <p:bldP spid="52" grpId="0"/>
      <p:bldP spid="53" grpId="0" animBg="1"/>
      <p:bldP spid="54" grpId="0" animBg="1"/>
      <p:bldP spid="55" grpId="0" animBg="1"/>
      <p:bldP spid="56" grpId="0"/>
      <p:bldP spid="57" grpId="0" animBg="1"/>
      <p:bldP spid="3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Let’s say we start the DFS from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43108" y="5211563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3</a:t>
            </a:r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1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6" y="3214686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2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 animBg="1"/>
      <p:bldP spid="30" grpId="0" animBg="1"/>
      <p:bldP spid="3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29256" y="2428868"/>
            <a:ext cx="321471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Let’s say we start the DFS from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43108" y="5211563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3</a:t>
            </a: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4</a:t>
            </a:r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1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6" y="320819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2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9256" y="3708258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3</a:t>
            </a: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4</a:t>
            </a:r>
            <a:endParaRPr lang="en-CA" dirty="0">
              <a:solidFill>
                <a:prstClr val="black"/>
              </a:solidFill>
              <a:latin typeface="Cambria Math"/>
              <a:ea typeface="Cambria Math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6" y="420832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d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00628" y="2357432"/>
            <a:ext cx="4000528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indent="-457200">
              <a:buFont typeface="+mj-lt"/>
              <a:buAutoNum type="arabicParenR" startAt="2"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as each vertex is finished, insert it onto the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front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of a linked list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f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9" name="Straight Arrow Connector 38"/>
          <p:cNvCxnSpPr>
            <a:stCxn id="38" idx="3"/>
            <a:endCxn id="42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786182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5" grpId="0" animBg="1"/>
      <p:bldP spid="36" grpId="0" animBg="1"/>
      <p:bldP spid="38" grpId="0" animBg="1"/>
      <p:bldP spid="4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Let’s say we start the DFS from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4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5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1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6" y="320819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2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5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9256" y="3708258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3</a:t>
            </a: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4</a:t>
            </a:r>
            <a:endParaRPr lang="en-CA" dirty="0">
              <a:solidFill>
                <a:prstClr val="black"/>
              </a:solidFill>
              <a:latin typeface="Cambria Math"/>
              <a:ea typeface="Cambria Math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6" y="420832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d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29256" y="4708390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>
                <a:solidFill>
                  <a:prstClr val="black"/>
                </a:solidFill>
                <a:latin typeface="Calibri"/>
              </a:rPr>
              <a:t>d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f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0" name="Straight Arrow Connector 39"/>
          <p:cNvCxnSpPr>
            <a:stCxn id="39" idx="3"/>
            <a:endCxn id="41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d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5" name="Straight Arrow Connector 44"/>
          <p:cNvCxnSpPr>
            <a:stCxn id="43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143240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6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471" y="2727654"/>
            <a:ext cx="1592714" cy="795780"/>
          </a:xfrm>
          <a:custGeom>
            <a:avLst/>
            <a:gdLst/>
            <a:ahLst/>
            <a:cxnLst/>
            <a:rect l="l" t="t" r="r" b="b"/>
            <a:pathLst>
              <a:path w="1756410" h="877570">
                <a:moveTo>
                  <a:pt x="1610360" y="0"/>
                </a:moveTo>
                <a:lnTo>
                  <a:pt x="146050" y="0"/>
                </a:lnTo>
                <a:lnTo>
                  <a:pt x="102575" y="8117"/>
                </a:lnTo>
                <a:lnTo>
                  <a:pt x="62819" y="30195"/>
                </a:lnTo>
                <a:lnTo>
                  <a:pt x="30195" y="62819"/>
                </a:lnTo>
                <a:lnTo>
                  <a:pt x="8117" y="102575"/>
                </a:lnTo>
                <a:lnTo>
                  <a:pt x="0" y="146050"/>
                </a:lnTo>
                <a:lnTo>
                  <a:pt x="0" y="731519"/>
                </a:lnTo>
                <a:lnTo>
                  <a:pt x="8117" y="774994"/>
                </a:lnTo>
                <a:lnTo>
                  <a:pt x="30195" y="814750"/>
                </a:lnTo>
                <a:lnTo>
                  <a:pt x="62819" y="847374"/>
                </a:lnTo>
                <a:lnTo>
                  <a:pt x="102575" y="869452"/>
                </a:lnTo>
                <a:lnTo>
                  <a:pt x="146050" y="877569"/>
                </a:lnTo>
                <a:lnTo>
                  <a:pt x="1610360" y="877569"/>
                </a:lnTo>
                <a:lnTo>
                  <a:pt x="1653346" y="869452"/>
                </a:lnTo>
                <a:lnTo>
                  <a:pt x="1693042" y="847374"/>
                </a:lnTo>
                <a:lnTo>
                  <a:pt x="1725848" y="814750"/>
                </a:lnTo>
                <a:lnTo>
                  <a:pt x="1748170" y="774994"/>
                </a:lnTo>
                <a:lnTo>
                  <a:pt x="1756410" y="731519"/>
                </a:lnTo>
                <a:lnTo>
                  <a:pt x="1756410" y="146050"/>
                </a:lnTo>
                <a:lnTo>
                  <a:pt x="1748170" y="102575"/>
                </a:lnTo>
                <a:lnTo>
                  <a:pt x="1725848" y="62819"/>
                </a:lnTo>
                <a:lnTo>
                  <a:pt x="1693042" y="30195"/>
                </a:lnTo>
                <a:lnTo>
                  <a:pt x="1653346" y="8117"/>
                </a:lnTo>
                <a:lnTo>
                  <a:pt x="16103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5471" y="2727654"/>
            <a:ext cx="1592714" cy="795780"/>
          </a:xfrm>
          <a:custGeom>
            <a:avLst/>
            <a:gdLst/>
            <a:ahLst/>
            <a:cxnLst/>
            <a:rect l="l" t="t" r="r" b="b"/>
            <a:pathLst>
              <a:path w="1756410" h="877570">
                <a:moveTo>
                  <a:pt x="146050" y="0"/>
                </a:moveTo>
                <a:lnTo>
                  <a:pt x="102575" y="8117"/>
                </a:lnTo>
                <a:lnTo>
                  <a:pt x="62819" y="30195"/>
                </a:lnTo>
                <a:lnTo>
                  <a:pt x="30195" y="62819"/>
                </a:lnTo>
                <a:lnTo>
                  <a:pt x="8117" y="102575"/>
                </a:lnTo>
                <a:lnTo>
                  <a:pt x="0" y="146050"/>
                </a:lnTo>
                <a:lnTo>
                  <a:pt x="0" y="731519"/>
                </a:lnTo>
                <a:lnTo>
                  <a:pt x="8117" y="774994"/>
                </a:lnTo>
                <a:lnTo>
                  <a:pt x="30195" y="814750"/>
                </a:lnTo>
                <a:lnTo>
                  <a:pt x="62819" y="847374"/>
                </a:lnTo>
                <a:lnTo>
                  <a:pt x="102575" y="869452"/>
                </a:lnTo>
                <a:lnTo>
                  <a:pt x="146050" y="877569"/>
                </a:lnTo>
                <a:lnTo>
                  <a:pt x="1610360" y="877569"/>
                </a:lnTo>
                <a:lnTo>
                  <a:pt x="1653346" y="869452"/>
                </a:lnTo>
                <a:lnTo>
                  <a:pt x="1693042" y="847374"/>
                </a:lnTo>
                <a:lnTo>
                  <a:pt x="1725848" y="814750"/>
                </a:lnTo>
                <a:lnTo>
                  <a:pt x="1748170" y="774994"/>
                </a:lnTo>
                <a:lnTo>
                  <a:pt x="1756410" y="731519"/>
                </a:lnTo>
                <a:lnTo>
                  <a:pt x="1756410" y="146050"/>
                </a:lnTo>
                <a:lnTo>
                  <a:pt x="1748170" y="102575"/>
                </a:lnTo>
                <a:lnTo>
                  <a:pt x="1725848" y="62819"/>
                </a:lnTo>
                <a:lnTo>
                  <a:pt x="1693042" y="30195"/>
                </a:lnTo>
                <a:lnTo>
                  <a:pt x="1653346" y="8117"/>
                </a:lnTo>
                <a:lnTo>
                  <a:pt x="1610360" y="0"/>
                </a:lnTo>
                <a:lnTo>
                  <a:pt x="1460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471" y="27276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8185" y="35234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585" y="2933796"/>
            <a:ext cx="1150486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lang="en-US" sz="2176" dirty="0">
                <a:solidFill>
                  <a:srgbClr val="191919"/>
                </a:solidFill>
                <a:latin typeface="DejaVu Serif"/>
                <a:cs typeface="DejaVu Serif"/>
              </a:rPr>
              <a:t>ECEG 1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43966" y="1453943"/>
            <a:ext cx="1592714" cy="795780"/>
          </a:xfrm>
          <a:custGeom>
            <a:avLst/>
            <a:gdLst/>
            <a:ahLst/>
            <a:cxnLst/>
            <a:rect l="l" t="t" r="r" b="b"/>
            <a:pathLst>
              <a:path w="1756410" h="877569">
                <a:moveTo>
                  <a:pt x="1610359" y="0"/>
                </a:moveTo>
                <a:lnTo>
                  <a:pt x="146050" y="0"/>
                </a:lnTo>
                <a:lnTo>
                  <a:pt x="103063" y="8117"/>
                </a:lnTo>
                <a:lnTo>
                  <a:pt x="63367" y="30195"/>
                </a:lnTo>
                <a:lnTo>
                  <a:pt x="30561" y="62819"/>
                </a:lnTo>
                <a:lnTo>
                  <a:pt x="8239" y="102575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4994"/>
                </a:lnTo>
                <a:lnTo>
                  <a:pt x="30561" y="814750"/>
                </a:lnTo>
                <a:lnTo>
                  <a:pt x="63367" y="847374"/>
                </a:lnTo>
                <a:lnTo>
                  <a:pt x="103063" y="869452"/>
                </a:lnTo>
                <a:lnTo>
                  <a:pt x="146050" y="877570"/>
                </a:lnTo>
                <a:lnTo>
                  <a:pt x="1610359" y="877570"/>
                </a:lnTo>
                <a:lnTo>
                  <a:pt x="1653346" y="869452"/>
                </a:lnTo>
                <a:lnTo>
                  <a:pt x="1693042" y="847374"/>
                </a:lnTo>
                <a:lnTo>
                  <a:pt x="1725848" y="814750"/>
                </a:lnTo>
                <a:lnTo>
                  <a:pt x="1748170" y="774994"/>
                </a:lnTo>
                <a:lnTo>
                  <a:pt x="1756409" y="731520"/>
                </a:lnTo>
                <a:lnTo>
                  <a:pt x="1756409" y="146050"/>
                </a:lnTo>
                <a:lnTo>
                  <a:pt x="1748170" y="102575"/>
                </a:lnTo>
                <a:lnTo>
                  <a:pt x="1725848" y="62819"/>
                </a:lnTo>
                <a:lnTo>
                  <a:pt x="1693042" y="30195"/>
                </a:lnTo>
                <a:lnTo>
                  <a:pt x="1653346" y="8117"/>
                </a:lnTo>
                <a:lnTo>
                  <a:pt x="161035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43966" y="1453943"/>
            <a:ext cx="1592714" cy="795780"/>
          </a:xfrm>
          <a:custGeom>
            <a:avLst/>
            <a:gdLst/>
            <a:ahLst/>
            <a:cxnLst/>
            <a:rect l="l" t="t" r="r" b="b"/>
            <a:pathLst>
              <a:path w="1756410" h="877569">
                <a:moveTo>
                  <a:pt x="146050" y="0"/>
                </a:moveTo>
                <a:lnTo>
                  <a:pt x="103063" y="8117"/>
                </a:lnTo>
                <a:lnTo>
                  <a:pt x="63367" y="30195"/>
                </a:lnTo>
                <a:lnTo>
                  <a:pt x="30561" y="62819"/>
                </a:lnTo>
                <a:lnTo>
                  <a:pt x="8239" y="102575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4994"/>
                </a:lnTo>
                <a:lnTo>
                  <a:pt x="30561" y="814750"/>
                </a:lnTo>
                <a:lnTo>
                  <a:pt x="63367" y="847374"/>
                </a:lnTo>
                <a:lnTo>
                  <a:pt x="103063" y="869452"/>
                </a:lnTo>
                <a:lnTo>
                  <a:pt x="146050" y="877570"/>
                </a:lnTo>
                <a:lnTo>
                  <a:pt x="1610359" y="877570"/>
                </a:lnTo>
                <a:lnTo>
                  <a:pt x="1653346" y="869452"/>
                </a:lnTo>
                <a:lnTo>
                  <a:pt x="1693042" y="847374"/>
                </a:lnTo>
                <a:lnTo>
                  <a:pt x="1725848" y="814750"/>
                </a:lnTo>
                <a:lnTo>
                  <a:pt x="1748170" y="774994"/>
                </a:lnTo>
                <a:lnTo>
                  <a:pt x="1756409" y="731520"/>
                </a:lnTo>
                <a:lnTo>
                  <a:pt x="1756409" y="146050"/>
                </a:lnTo>
                <a:lnTo>
                  <a:pt x="1748170" y="102575"/>
                </a:lnTo>
                <a:lnTo>
                  <a:pt x="1725848" y="62819"/>
                </a:lnTo>
                <a:lnTo>
                  <a:pt x="1693042" y="30195"/>
                </a:lnTo>
                <a:lnTo>
                  <a:pt x="1653346" y="8117"/>
                </a:lnTo>
                <a:lnTo>
                  <a:pt x="1610359" y="0"/>
                </a:lnTo>
                <a:lnTo>
                  <a:pt x="1460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43966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36681" y="22497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3929" y="1660084"/>
            <a:ext cx="1152789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lang="en-US" sz="2176" spc="-9" dirty="0">
                <a:solidFill>
                  <a:srgbClr val="191919"/>
                </a:solidFill>
                <a:latin typeface="DejaVu Serif"/>
                <a:cs typeface="DejaVu Serif"/>
              </a:rPr>
              <a:t>ECEG </a:t>
            </a:r>
            <a:r>
              <a:rPr lang="en-US" sz="2176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43966" y="4001364"/>
            <a:ext cx="1592714" cy="796933"/>
          </a:xfrm>
          <a:custGeom>
            <a:avLst/>
            <a:gdLst/>
            <a:ahLst/>
            <a:cxnLst/>
            <a:rect l="l" t="t" r="r" b="b"/>
            <a:pathLst>
              <a:path w="1756410" h="878839">
                <a:moveTo>
                  <a:pt x="1610359" y="0"/>
                </a:moveTo>
                <a:lnTo>
                  <a:pt x="146050" y="0"/>
                </a:lnTo>
                <a:lnTo>
                  <a:pt x="103063" y="8239"/>
                </a:lnTo>
                <a:lnTo>
                  <a:pt x="63367" y="30561"/>
                </a:lnTo>
                <a:lnTo>
                  <a:pt x="30561" y="63367"/>
                </a:lnTo>
                <a:lnTo>
                  <a:pt x="8239" y="103063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5126"/>
                </a:lnTo>
                <a:lnTo>
                  <a:pt x="30561" y="815197"/>
                </a:lnTo>
                <a:lnTo>
                  <a:pt x="63367" y="848197"/>
                </a:lnTo>
                <a:lnTo>
                  <a:pt x="103063" y="870590"/>
                </a:lnTo>
                <a:lnTo>
                  <a:pt x="146050" y="878840"/>
                </a:lnTo>
                <a:lnTo>
                  <a:pt x="1610359" y="878840"/>
                </a:lnTo>
                <a:lnTo>
                  <a:pt x="1653346" y="870590"/>
                </a:lnTo>
                <a:lnTo>
                  <a:pt x="1693042" y="848197"/>
                </a:lnTo>
                <a:lnTo>
                  <a:pt x="1725848" y="815197"/>
                </a:lnTo>
                <a:lnTo>
                  <a:pt x="1748170" y="775126"/>
                </a:lnTo>
                <a:lnTo>
                  <a:pt x="1756409" y="731520"/>
                </a:lnTo>
                <a:lnTo>
                  <a:pt x="1756409" y="146050"/>
                </a:lnTo>
                <a:lnTo>
                  <a:pt x="1748170" y="103063"/>
                </a:lnTo>
                <a:lnTo>
                  <a:pt x="1725848" y="63367"/>
                </a:lnTo>
                <a:lnTo>
                  <a:pt x="1693042" y="30561"/>
                </a:lnTo>
                <a:lnTo>
                  <a:pt x="1653346" y="8239"/>
                </a:lnTo>
                <a:lnTo>
                  <a:pt x="161035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43966" y="4001364"/>
            <a:ext cx="1592714" cy="796933"/>
          </a:xfrm>
          <a:custGeom>
            <a:avLst/>
            <a:gdLst/>
            <a:ahLst/>
            <a:cxnLst/>
            <a:rect l="l" t="t" r="r" b="b"/>
            <a:pathLst>
              <a:path w="1756410" h="878839">
                <a:moveTo>
                  <a:pt x="146050" y="0"/>
                </a:moveTo>
                <a:lnTo>
                  <a:pt x="103063" y="8239"/>
                </a:lnTo>
                <a:lnTo>
                  <a:pt x="63367" y="30561"/>
                </a:lnTo>
                <a:lnTo>
                  <a:pt x="30561" y="63367"/>
                </a:lnTo>
                <a:lnTo>
                  <a:pt x="8239" y="103063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5126"/>
                </a:lnTo>
                <a:lnTo>
                  <a:pt x="30561" y="815197"/>
                </a:lnTo>
                <a:lnTo>
                  <a:pt x="63367" y="848197"/>
                </a:lnTo>
                <a:lnTo>
                  <a:pt x="103063" y="870590"/>
                </a:lnTo>
                <a:lnTo>
                  <a:pt x="146050" y="878840"/>
                </a:lnTo>
                <a:lnTo>
                  <a:pt x="1610359" y="878840"/>
                </a:lnTo>
                <a:lnTo>
                  <a:pt x="1653346" y="870590"/>
                </a:lnTo>
                <a:lnTo>
                  <a:pt x="1693042" y="848197"/>
                </a:lnTo>
                <a:lnTo>
                  <a:pt x="1725848" y="815197"/>
                </a:lnTo>
                <a:lnTo>
                  <a:pt x="1748170" y="775126"/>
                </a:lnTo>
                <a:lnTo>
                  <a:pt x="1756409" y="731520"/>
                </a:lnTo>
                <a:lnTo>
                  <a:pt x="1756409" y="146050"/>
                </a:lnTo>
                <a:lnTo>
                  <a:pt x="1748170" y="103063"/>
                </a:lnTo>
                <a:lnTo>
                  <a:pt x="1725848" y="63367"/>
                </a:lnTo>
                <a:lnTo>
                  <a:pt x="1693042" y="30561"/>
                </a:lnTo>
                <a:lnTo>
                  <a:pt x="1653346" y="8239"/>
                </a:lnTo>
                <a:lnTo>
                  <a:pt x="1610359" y="0"/>
                </a:lnTo>
                <a:lnTo>
                  <a:pt x="1460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43966" y="40013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36681" y="47982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80758" y="4215672"/>
            <a:ext cx="1179853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lang="en-US" sz="2176" dirty="0">
                <a:solidFill>
                  <a:srgbClr val="191919"/>
                </a:solidFill>
                <a:latin typeface="DejaVu Serif"/>
                <a:cs typeface="DejaVu Serif"/>
              </a:rPr>
              <a:t>ECEG 5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32462" y="4001364"/>
            <a:ext cx="1592714" cy="796933"/>
          </a:xfrm>
          <a:custGeom>
            <a:avLst/>
            <a:gdLst/>
            <a:ahLst/>
            <a:cxnLst/>
            <a:rect l="l" t="t" r="r" b="b"/>
            <a:pathLst>
              <a:path w="1756409" h="878839">
                <a:moveTo>
                  <a:pt x="1610360" y="0"/>
                </a:moveTo>
                <a:lnTo>
                  <a:pt x="146050" y="0"/>
                </a:lnTo>
                <a:lnTo>
                  <a:pt x="103063" y="8239"/>
                </a:lnTo>
                <a:lnTo>
                  <a:pt x="63367" y="30561"/>
                </a:lnTo>
                <a:lnTo>
                  <a:pt x="30561" y="63367"/>
                </a:lnTo>
                <a:lnTo>
                  <a:pt x="8239" y="103063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5126"/>
                </a:lnTo>
                <a:lnTo>
                  <a:pt x="30561" y="815197"/>
                </a:lnTo>
                <a:lnTo>
                  <a:pt x="63367" y="848197"/>
                </a:lnTo>
                <a:lnTo>
                  <a:pt x="103063" y="870590"/>
                </a:lnTo>
                <a:lnTo>
                  <a:pt x="146050" y="878840"/>
                </a:lnTo>
                <a:lnTo>
                  <a:pt x="1610360" y="878840"/>
                </a:lnTo>
                <a:lnTo>
                  <a:pt x="1653346" y="870590"/>
                </a:lnTo>
                <a:lnTo>
                  <a:pt x="1693042" y="848197"/>
                </a:lnTo>
                <a:lnTo>
                  <a:pt x="1725848" y="815197"/>
                </a:lnTo>
                <a:lnTo>
                  <a:pt x="1748170" y="775126"/>
                </a:lnTo>
                <a:lnTo>
                  <a:pt x="1756410" y="731520"/>
                </a:lnTo>
                <a:lnTo>
                  <a:pt x="1756410" y="146050"/>
                </a:lnTo>
                <a:lnTo>
                  <a:pt x="1748170" y="103063"/>
                </a:lnTo>
                <a:lnTo>
                  <a:pt x="1725848" y="63367"/>
                </a:lnTo>
                <a:lnTo>
                  <a:pt x="1693042" y="30561"/>
                </a:lnTo>
                <a:lnTo>
                  <a:pt x="1653346" y="8239"/>
                </a:lnTo>
                <a:lnTo>
                  <a:pt x="16103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32462" y="4001364"/>
            <a:ext cx="1592714" cy="796933"/>
          </a:xfrm>
          <a:custGeom>
            <a:avLst/>
            <a:gdLst/>
            <a:ahLst/>
            <a:cxnLst/>
            <a:rect l="l" t="t" r="r" b="b"/>
            <a:pathLst>
              <a:path w="1756409" h="878839">
                <a:moveTo>
                  <a:pt x="146050" y="0"/>
                </a:moveTo>
                <a:lnTo>
                  <a:pt x="103063" y="8239"/>
                </a:lnTo>
                <a:lnTo>
                  <a:pt x="63367" y="30561"/>
                </a:lnTo>
                <a:lnTo>
                  <a:pt x="30561" y="63367"/>
                </a:lnTo>
                <a:lnTo>
                  <a:pt x="8239" y="103063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5126"/>
                </a:lnTo>
                <a:lnTo>
                  <a:pt x="30561" y="815197"/>
                </a:lnTo>
                <a:lnTo>
                  <a:pt x="63367" y="848197"/>
                </a:lnTo>
                <a:lnTo>
                  <a:pt x="103063" y="870590"/>
                </a:lnTo>
                <a:lnTo>
                  <a:pt x="146050" y="878840"/>
                </a:lnTo>
                <a:lnTo>
                  <a:pt x="1610360" y="878840"/>
                </a:lnTo>
                <a:lnTo>
                  <a:pt x="1653346" y="870590"/>
                </a:lnTo>
                <a:lnTo>
                  <a:pt x="1693042" y="848197"/>
                </a:lnTo>
                <a:lnTo>
                  <a:pt x="1725848" y="815197"/>
                </a:lnTo>
                <a:lnTo>
                  <a:pt x="1748170" y="775126"/>
                </a:lnTo>
                <a:lnTo>
                  <a:pt x="1756410" y="731520"/>
                </a:lnTo>
                <a:lnTo>
                  <a:pt x="1756410" y="146050"/>
                </a:lnTo>
                <a:lnTo>
                  <a:pt x="1748170" y="103063"/>
                </a:lnTo>
                <a:lnTo>
                  <a:pt x="1725848" y="63367"/>
                </a:lnTo>
                <a:lnTo>
                  <a:pt x="1693042" y="30561"/>
                </a:lnTo>
                <a:lnTo>
                  <a:pt x="1653346" y="8239"/>
                </a:lnTo>
                <a:lnTo>
                  <a:pt x="1610360" y="0"/>
                </a:lnTo>
                <a:lnTo>
                  <a:pt x="1460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32462" y="40013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25176" y="47982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46475" y="4207507"/>
            <a:ext cx="1157971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lang="en-US" sz="2176" dirty="0">
                <a:solidFill>
                  <a:srgbClr val="191919"/>
                </a:solidFill>
                <a:latin typeface="DejaVu Serif"/>
                <a:cs typeface="DejaVu Serif"/>
              </a:rPr>
              <a:t>ECEG 9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32462" y="1453943"/>
            <a:ext cx="1592714" cy="795780"/>
          </a:xfrm>
          <a:custGeom>
            <a:avLst/>
            <a:gdLst/>
            <a:ahLst/>
            <a:cxnLst/>
            <a:rect l="l" t="t" r="r" b="b"/>
            <a:pathLst>
              <a:path w="1756409" h="877569">
                <a:moveTo>
                  <a:pt x="1610360" y="0"/>
                </a:moveTo>
                <a:lnTo>
                  <a:pt x="146050" y="0"/>
                </a:lnTo>
                <a:lnTo>
                  <a:pt x="103063" y="8117"/>
                </a:lnTo>
                <a:lnTo>
                  <a:pt x="63367" y="30195"/>
                </a:lnTo>
                <a:lnTo>
                  <a:pt x="30561" y="62819"/>
                </a:lnTo>
                <a:lnTo>
                  <a:pt x="8239" y="102575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4994"/>
                </a:lnTo>
                <a:lnTo>
                  <a:pt x="30561" y="814750"/>
                </a:lnTo>
                <a:lnTo>
                  <a:pt x="63367" y="847374"/>
                </a:lnTo>
                <a:lnTo>
                  <a:pt x="103063" y="869452"/>
                </a:lnTo>
                <a:lnTo>
                  <a:pt x="146050" y="877570"/>
                </a:lnTo>
                <a:lnTo>
                  <a:pt x="1610360" y="877570"/>
                </a:lnTo>
                <a:lnTo>
                  <a:pt x="1653346" y="869452"/>
                </a:lnTo>
                <a:lnTo>
                  <a:pt x="1693042" y="847374"/>
                </a:lnTo>
                <a:lnTo>
                  <a:pt x="1725848" y="814750"/>
                </a:lnTo>
                <a:lnTo>
                  <a:pt x="1748170" y="774994"/>
                </a:lnTo>
                <a:lnTo>
                  <a:pt x="1756410" y="731520"/>
                </a:lnTo>
                <a:lnTo>
                  <a:pt x="1756410" y="146050"/>
                </a:lnTo>
                <a:lnTo>
                  <a:pt x="1748170" y="102575"/>
                </a:lnTo>
                <a:lnTo>
                  <a:pt x="1725848" y="62819"/>
                </a:lnTo>
                <a:lnTo>
                  <a:pt x="1693042" y="30195"/>
                </a:lnTo>
                <a:lnTo>
                  <a:pt x="1653346" y="8117"/>
                </a:lnTo>
                <a:lnTo>
                  <a:pt x="16103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32462" y="1453943"/>
            <a:ext cx="1592714" cy="795780"/>
          </a:xfrm>
          <a:custGeom>
            <a:avLst/>
            <a:gdLst/>
            <a:ahLst/>
            <a:cxnLst/>
            <a:rect l="l" t="t" r="r" b="b"/>
            <a:pathLst>
              <a:path w="1756409" h="877569">
                <a:moveTo>
                  <a:pt x="146050" y="0"/>
                </a:moveTo>
                <a:lnTo>
                  <a:pt x="103063" y="8117"/>
                </a:lnTo>
                <a:lnTo>
                  <a:pt x="63367" y="30195"/>
                </a:lnTo>
                <a:lnTo>
                  <a:pt x="30561" y="62819"/>
                </a:lnTo>
                <a:lnTo>
                  <a:pt x="8239" y="102575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4994"/>
                </a:lnTo>
                <a:lnTo>
                  <a:pt x="30561" y="814750"/>
                </a:lnTo>
                <a:lnTo>
                  <a:pt x="63367" y="847374"/>
                </a:lnTo>
                <a:lnTo>
                  <a:pt x="103063" y="869452"/>
                </a:lnTo>
                <a:lnTo>
                  <a:pt x="146050" y="877570"/>
                </a:lnTo>
                <a:lnTo>
                  <a:pt x="1610360" y="877570"/>
                </a:lnTo>
                <a:lnTo>
                  <a:pt x="1653346" y="869452"/>
                </a:lnTo>
                <a:lnTo>
                  <a:pt x="1693042" y="847374"/>
                </a:lnTo>
                <a:lnTo>
                  <a:pt x="1725848" y="814750"/>
                </a:lnTo>
                <a:lnTo>
                  <a:pt x="1748170" y="774994"/>
                </a:lnTo>
                <a:lnTo>
                  <a:pt x="1756410" y="731520"/>
                </a:lnTo>
                <a:lnTo>
                  <a:pt x="1756410" y="146050"/>
                </a:lnTo>
                <a:lnTo>
                  <a:pt x="1748170" y="102575"/>
                </a:lnTo>
                <a:lnTo>
                  <a:pt x="1725848" y="62819"/>
                </a:lnTo>
                <a:lnTo>
                  <a:pt x="1693042" y="30195"/>
                </a:lnTo>
                <a:lnTo>
                  <a:pt x="1653346" y="8117"/>
                </a:lnTo>
                <a:lnTo>
                  <a:pt x="1610360" y="0"/>
                </a:lnTo>
                <a:lnTo>
                  <a:pt x="1460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32462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25176" y="22497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46475" y="1660084"/>
            <a:ext cx="1157971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lang="en-US" sz="2176" dirty="0">
                <a:solidFill>
                  <a:srgbClr val="191919"/>
                </a:solidFill>
                <a:latin typeface="DejaVu Serif"/>
                <a:cs typeface="DejaVu Serif"/>
              </a:rPr>
              <a:t>ECEG </a:t>
            </a: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7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20958" y="1453943"/>
            <a:ext cx="1592714" cy="795780"/>
          </a:xfrm>
          <a:custGeom>
            <a:avLst/>
            <a:gdLst/>
            <a:ahLst/>
            <a:cxnLst/>
            <a:rect l="l" t="t" r="r" b="b"/>
            <a:pathLst>
              <a:path w="1756409" h="877569">
                <a:moveTo>
                  <a:pt x="1610359" y="0"/>
                </a:moveTo>
                <a:lnTo>
                  <a:pt x="146050" y="0"/>
                </a:lnTo>
                <a:lnTo>
                  <a:pt x="103063" y="8117"/>
                </a:lnTo>
                <a:lnTo>
                  <a:pt x="63367" y="30195"/>
                </a:lnTo>
                <a:lnTo>
                  <a:pt x="30561" y="62819"/>
                </a:lnTo>
                <a:lnTo>
                  <a:pt x="8239" y="102575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4994"/>
                </a:lnTo>
                <a:lnTo>
                  <a:pt x="30561" y="814750"/>
                </a:lnTo>
                <a:lnTo>
                  <a:pt x="63367" y="847374"/>
                </a:lnTo>
                <a:lnTo>
                  <a:pt x="103063" y="869452"/>
                </a:lnTo>
                <a:lnTo>
                  <a:pt x="146050" y="877570"/>
                </a:lnTo>
                <a:lnTo>
                  <a:pt x="1610359" y="877570"/>
                </a:lnTo>
                <a:lnTo>
                  <a:pt x="1653346" y="869452"/>
                </a:lnTo>
                <a:lnTo>
                  <a:pt x="1693042" y="847374"/>
                </a:lnTo>
                <a:lnTo>
                  <a:pt x="1725848" y="814750"/>
                </a:lnTo>
                <a:lnTo>
                  <a:pt x="1748170" y="774994"/>
                </a:lnTo>
                <a:lnTo>
                  <a:pt x="1756409" y="731520"/>
                </a:lnTo>
                <a:lnTo>
                  <a:pt x="1756409" y="146050"/>
                </a:lnTo>
                <a:lnTo>
                  <a:pt x="1748170" y="102575"/>
                </a:lnTo>
                <a:lnTo>
                  <a:pt x="1725848" y="62819"/>
                </a:lnTo>
                <a:lnTo>
                  <a:pt x="1693042" y="30195"/>
                </a:lnTo>
                <a:lnTo>
                  <a:pt x="1653346" y="8117"/>
                </a:lnTo>
                <a:lnTo>
                  <a:pt x="161035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20958" y="1453943"/>
            <a:ext cx="1592714" cy="795780"/>
          </a:xfrm>
          <a:custGeom>
            <a:avLst/>
            <a:gdLst/>
            <a:ahLst/>
            <a:cxnLst/>
            <a:rect l="l" t="t" r="r" b="b"/>
            <a:pathLst>
              <a:path w="1756409" h="877569">
                <a:moveTo>
                  <a:pt x="146050" y="0"/>
                </a:moveTo>
                <a:lnTo>
                  <a:pt x="103063" y="8117"/>
                </a:lnTo>
                <a:lnTo>
                  <a:pt x="63367" y="30195"/>
                </a:lnTo>
                <a:lnTo>
                  <a:pt x="30561" y="62819"/>
                </a:lnTo>
                <a:lnTo>
                  <a:pt x="8239" y="102575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4994"/>
                </a:lnTo>
                <a:lnTo>
                  <a:pt x="30561" y="814750"/>
                </a:lnTo>
                <a:lnTo>
                  <a:pt x="63367" y="847374"/>
                </a:lnTo>
                <a:lnTo>
                  <a:pt x="103063" y="869452"/>
                </a:lnTo>
                <a:lnTo>
                  <a:pt x="146050" y="877570"/>
                </a:lnTo>
                <a:lnTo>
                  <a:pt x="1610359" y="877570"/>
                </a:lnTo>
                <a:lnTo>
                  <a:pt x="1653346" y="869452"/>
                </a:lnTo>
                <a:lnTo>
                  <a:pt x="1693042" y="847374"/>
                </a:lnTo>
                <a:lnTo>
                  <a:pt x="1725848" y="814750"/>
                </a:lnTo>
                <a:lnTo>
                  <a:pt x="1748170" y="774994"/>
                </a:lnTo>
                <a:lnTo>
                  <a:pt x="1756409" y="731520"/>
                </a:lnTo>
                <a:lnTo>
                  <a:pt x="1756409" y="146050"/>
                </a:lnTo>
                <a:lnTo>
                  <a:pt x="1748170" y="102575"/>
                </a:lnTo>
                <a:lnTo>
                  <a:pt x="1725848" y="62819"/>
                </a:lnTo>
                <a:lnTo>
                  <a:pt x="1693042" y="30195"/>
                </a:lnTo>
                <a:lnTo>
                  <a:pt x="1653346" y="8117"/>
                </a:lnTo>
                <a:lnTo>
                  <a:pt x="1610359" y="0"/>
                </a:lnTo>
                <a:lnTo>
                  <a:pt x="1460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20958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913673" y="22497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7474127" y="1660084"/>
            <a:ext cx="1325535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2176" dirty="0"/>
              <a:t>ECEG </a:t>
            </a:r>
            <a:r>
              <a:rPr sz="2176" dirty="0"/>
              <a:t>10</a:t>
            </a:r>
          </a:p>
        </p:txBody>
      </p:sp>
      <p:sp>
        <p:nvSpPr>
          <p:cNvPr id="32" name="object 32"/>
          <p:cNvSpPr/>
          <p:nvPr/>
        </p:nvSpPr>
        <p:spPr>
          <a:xfrm>
            <a:off x="7320958" y="2727654"/>
            <a:ext cx="1592714" cy="795780"/>
          </a:xfrm>
          <a:custGeom>
            <a:avLst/>
            <a:gdLst/>
            <a:ahLst/>
            <a:cxnLst/>
            <a:rect l="l" t="t" r="r" b="b"/>
            <a:pathLst>
              <a:path w="1756409" h="877570">
                <a:moveTo>
                  <a:pt x="1610359" y="0"/>
                </a:moveTo>
                <a:lnTo>
                  <a:pt x="146050" y="0"/>
                </a:lnTo>
                <a:lnTo>
                  <a:pt x="103063" y="8117"/>
                </a:lnTo>
                <a:lnTo>
                  <a:pt x="63367" y="30195"/>
                </a:lnTo>
                <a:lnTo>
                  <a:pt x="30561" y="62819"/>
                </a:lnTo>
                <a:lnTo>
                  <a:pt x="8239" y="102575"/>
                </a:lnTo>
                <a:lnTo>
                  <a:pt x="0" y="146050"/>
                </a:lnTo>
                <a:lnTo>
                  <a:pt x="0" y="731519"/>
                </a:lnTo>
                <a:lnTo>
                  <a:pt x="8239" y="774994"/>
                </a:lnTo>
                <a:lnTo>
                  <a:pt x="30561" y="814750"/>
                </a:lnTo>
                <a:lnTo>
                  <a:pt x="63367" y="847374"/>
                </a:lnTo>
                <a:lnTo>
                  <a:pt x="103063" y="869452"/>
                </a:lnTo>
                <a:lnTo>
                  <a:pt x="146050" y="877569"/>
                </a:lnTo>
                <a:lnTo>
                  <a:pt x="1610359" y="877569"/>
                </a:lnTo>
                <a:lnTo>
                  <a:pt x="1653346" y="869452"/>
                </a:lnTo>
                <a:lnTo>
                  <a:pt x="1693042" y="847374"/>
                </a:lnTo>
                <a:lnTo>
                  <a:pt x="1725848" y="814750"/>
                </a:lnTo>
                <a:lnTo>
                  <a:pt x="1748170" y="774994"/>
                </a:lnTo>
                <a:lnTo>
                  <a:pt x="1756409" y="731519"/>
                </a:lnTo>
                <a:lnTo>
                  <a:pt x="1756409" y="146050"/>
                </a:lnTo>
                <a:lnTo>
                  <a:pt x="1748170" y="102575"/>
                </a:lnTo>
                <a:lnTo>
                  <a:pt x="1725848" y="62819"/>
                </a:lnTo>
                <a:lnTo>
                  <a:pt x="1693042" y="30195"/>
                </a:lnTo>
                <a:lnTo>
                  <a:pt x="1653346" y="8117"/>
                </a:lnTo>
                <a:lnTo>
                  <a:pt x="161035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20958" y="2727654"/>
            <a:ext cx="1592714" cy="795780"/>
          </a:xfrm>
          <a:custGeom>
            <a:avLst/>
            <a:gdLst/>
            <a:ahLst/>
            <a:cxnLst/>
            <a:rect l="l" t="t" r="r" b="b"/>
            <a:pathLst>
              <a:path w="1756409" h="877570">
                <a:moveTo>
                  <a:pt x="146050" y="0"/>
                </a:moveTo>
                <a:lnTo>
                  <a:pt x="103063" y="8117"/>
                </a:lnTo>
                <a:lnTo>
                  <a:pt x="63367" y="30195"/>
                </a:lnTo>
                <a:lnTo>
                  <a:pt x="30561" y="62819"/>
                </a:lnTo>
                <a:lnTo>
                  <a:pt x="8239" y="102575"/>
                </a:lnTo>
                <a:lnTo>
                  <a:pt x="0" y="146050"/>
                </a:lnTo>
                <a:lnTo>
                  <a:pt x="0" y="731519"/>
                </a:lnTo>
                <a:lnTo>
                  <a:pt x="8239" y="774994"/>
                </a:lnTo>
                <a:lnTo>
                  <a:pt x="30561" y="814750"/>
                </a:lnTo>
                <a:lnTo>
                  <a:pt x="63367" y="847374"/>
                </a:lnTo>
                <a:lnTo>
                  <a:pt x="103063" y="869452"/>
                </a:lnTo>
                <a:lnTo>
                  <a:pt x="146050" y="877569"/>
                </a:lnTo>
                <a:lnTo>
                  <a:pt x="1610359" y="877569"/>
                </a:lnTo>
                <a:lnTo>
                  <a:pt x="1653346" y="869452"/>
                </a:lnTo>
                <a:lnTo>
                  <a:pt x="1693042" y="847374"/>
                </a:lnTo>
                <a:lnTo>
                  <a:pt x="1725848" y="814750"/>
                </a:lnTo>
                <a:lnTo>
                  <a:pt x="1748170" y="774994"/>
                </a:lnTo>
                <a:lnTo>
                  <a:pt x="1756409" y="731519"/>
                </a:lnTo>
                <a:lnTo>
                  <a:pt x="1756409" y="146050"/>
                </a:lnTo>
                <a:lnTo>
                  <a:pt x="1748170" y="102575"/>
                </a:lnTo>
                <a:lnTo>
                  <a:pt x="1725848" y="62819"/>
                </a:lnTo>
                <a:lnTo>
                  <a:pt x="1693042" y="30195"/>
                </a:lnTo>
                <a:lnTo>
                  <a:pt x="1653346" y="8117"/>
                </a:lnTo>
                <a:lnTo>
                  <a:pt x="1610359" y="0"/>
                </a:lnTo>
                <a:lnTo>
                  <a:pt x="1460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20958" y="27276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913673" y="35234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74127" y="2933796"/>
            <a:ext cx="1391177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lang="en-US" sz="2176" dirty="0">
                <a:solidFill>
                  <a:srgbClr val="191919"/>
                </a:solidFill>
                <a:latin typeface="DejaVu Serif"/>
                <a:cs typeface="DejaVu Serif"/>
              </a:rPr>
              <a:t>ECEG 14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20958" y="4001364"/>
            <a:ext cx="1592714" cy="796933"/>
          </a:xfrm>
          <a:custGeom>
            <a:avLst/>
            <a:gdLst/>
            <a:ahLst/>
            <a:cxnLst/>
            <a:rect l="l" t="t" r="r" b="b"/>
            <a:pathLst>
              <a:path w="1756409" h="878839">
                <a:moveTo>
                  <a:pt x="1610359" y="0"/>
                </a:moveTo>
                <a:lnTo>
                  <a:pt x="146050" y="0"/>
                </a:lnTo>
                <a:lnTo>
                  <a:pt x="103063" y="8239"/>
                </a:lnTo>
                <a:lnTo>
                  <a:pt x="63367" y="30561"/>
                </a:lnTo>
                <a:lnTo>
                  <a:pt x="30561" y="63367"/>
                </a:lnTo>
                <a:lnTo>
                  <a:pt x="8239" y="103063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5126"/>
                </a:lnTo>
                <a:lnTo>
                  <a:pt x="30561" y="815197"/>
                </a:lnTo>
                <a:lnTo>
                  <a:pt x="63367" y="848197"/>
                </a:lnTo>
                <a:lnTo>
                  <a:pt x="103063" y="870590"/>
                </a:lnTo>
                <a:lnTo>
                  <a:pt x="146050" y="878840"/>
                </a:lnTo>
                <a:lnTo>
                  <a:pt x="1610359" y="878840"/>
                </a:lnTo>
                <a:lnTo>
                  <a:pt x="1653346" y="870590"/>
                </a:lnTo>
                <a:lnTo>
                  <a:pt x="1693042" y="848197"/>
                </a:lnTo>
                <a:lnTo>
                  <a:pt x="1725848" y="815197"/>
                </a:lnTo>
                <a:lnTo>
                  <a:pt x="1748170" y="775126"/>
                </a:lnTo>
                <a:lnTo>
                  <a:pt x="1756409" y="731520"/>
                </a:lnTo>
                <a:lnTo>
                  <a:pt x="1756409" y="146050"/>
                </a:lnTo>
                <a:lnTo>
                  <a:pt x="1748170" y="103063"/>
                </a:lnTo>
                <a:lnTo>
                  <a:pt x="1725848" y="63367"/>
                </a:lnTo>
                <a:lnTo>
                  <a:pt x="1693042" y="30561"/>
                </a:lnTo>
                <a:lnTo>
                  <a:pt x="1653346" y="8239"/>
                </a:lnTo>
                <a:lnTo>
                  <a:pt x="161035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20958" y="4001364"/>
            <a:ext cx="1592714" cy="796933"/>
          </a:xfrm>
          <a:custGeom>
            <a:avLst/>
            <a:gdLst/>
            <a:ahLst/>
            <a:cxnLst/>
            <a:rect l="l" t="t" r="r" b="b"/>
            <a:pathLst>
              <a:path w="1756409" h="878839">
                <a:moveTo>
                  <a:pt x="146050" y="0"/>
                </a:moveTo>
                <a:lnTo>
                  <a:pt x="103063" y="8239"/>
                </a:lnTo>
                <a:lnTo>
                  <a:pt x="63367" y="30561"/>
                </a:lnTo>
                <a:lnTo>
                  <a:pt x="30561" y="63367"/>
                </a:lnTo>
                <a:lnTo>
                  <a:pt x="8239" y="103063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5126"/>
                </a:lnTo>
                <a:lnTo>
                  <a:pt x="30561" y="815197"/>
                </a:lnTo>
                <a:lnTo>
                  <a:pt x="63367" y="848197"/>
                </a:lnTo>
                <a:lnTo>
                  <a:pt x="103063" y="870590"/>
                </a:lnTo>
                <a:lnTo>
                  <a:pt x="146050" y="878840"/>
                </a:lnTo>
                <a:lnTo>
                  <a:pt x="1610359" y="878840"/>
                </a:lnTo>
                <a:lnTo>
                  <a:pt x="1653346" y="870590"/>
                </a:lnTo>
                <a:lnTo>
                  <a:pt x="1693042" y="848197"/>
                </a:lnTo>
                <a:lnTo>
                  <a:pt x="1725848" y="815197"/>
                </a:lnTo>
                <a:lnTo>
                  <a:pt x="1748170" y="775126"/>
                </a:lnTo>
                <a:lnTo>
                  <a:pt x="1756409" y="731520"/>
                </a:lnTo>
                <a:lnTo>
                  <a:pt x="1756409" y="146050"/>
                </a:lnTo>
                <a:lnTo>
                  <a:pt x="1748170" y="103063"/>
                </a:lnTo>
                <a:lnTo>
                  <a:pt x="1725848" y="63367"/>
                </a:lnTo>
                <a:lnTo>
                  <a:pt x="1693042" y="30561"/>
                </a:lnTo>
                <a:lnTo>
                  <a:pt x="1653346" y="8239"/>
                </a:lnTo>
                <a:lnTo>
                  <a:pt x="1610359" y="0"/>
                </a:lnTo>
                <a:lnTo>
                  <a:pt x="1460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20958" y="40013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913673" y="47982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74127" y="4207507"/>
            <a:ext cx="1391177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lang="en-US" sz="2176" dirty="0">
                <a:solidFill>
                  <a:srgbClr val="191919"/>
                </a:solidFill>
                <a:latin typeface="DejaVu Serif"/>
                <a:cs typeface="DejaVu Serif"/>
              </a:rPr>
              <a:t>ECEG 16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51251" y="1886958"/>
            <a:ext cx="1530526" cy="840695"/>
          </a:xfrm>
          <a:custGeom>
            <a:avLst/>
            <a:gdLst/>
            <a:ahLst/>
            <a:cxnLst/>
            <a:rect l="l" t="t" r="r" b="b"/>
            <a:pathLst>
              <a:path w="1687830" h="927100">
                <a:moveTo>
                  <a:pt x="0" y="927100"/>
                </a:moveTo>
                <a:lnTo>
                  <a:pt x="16878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451835" y="1846650"/>
            <a:ext cx="92131" cy="86373"/>
          </a:xfrm>
          <a:custGeom>
            <a:avLst/>
            <a:gdLst/>
            <a:ahLst/>
            <a:cxnLst/>
            <a:rect l="l" t="t" r="r" b="b"/>
            <a:pathLst>
              <a:path w="101600" h="95250">
                <a:moveTo>
                  <a:pt x="0" y="0"/>
                </a:moveTo>
                <a:lnTo>
                  <a:pt x="52069" y="95250"/>
                </a:lnTo>
                <a:lnTo>
                  <a:pt x="101600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51251" y="3523435"/>
            <a:ext cx="1530526" cy="841846"/>
          </a:xfrm>
          <a:custGeom>
            <a:avLst/>
            <a:gdLst/>
            <a:ahLst/>
            <a:cxnLst/>
            <a:rect l="l" t="t" r="r" b="b"/>
            <a:pathLst>
              <a:path w="1687830" h="928370">
                <a:moveTo>
                  <a:pt x="0" y="0"/>
                </a:moveTo>
                <a:lnTo>
                  <a:pt x="1687830" y="9283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451835" y="4319215"/>
            <a:ext cx="92131" cy="86373"/>
          </a:xfrm>
          <a:custGeom>
            <a:avLst/>
            <a:gdLst/>
            <a:ahLst/>
            <a:cxnLst/>
            <a:rect l="l" t="t" r="r" b="b"/>
            <a:pathLst>
              <a:path w="101600" h="95250">
                <a:moveTo>
                  <a:pt x="52069" y="0"/>
                </a:moveTo>
                <a:lnTo>
                  <a:pt x="0" y="95250"/>
                </a:lnTo>
                <a:lnTo>
                  <a:pt x="101600" y="88900"/>
                </a:lnTo>
                <a:lnTo>
                  <a:pt x="52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136681" y="1852409"/>
            <a:ext cx="72438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854151" y="1802888"/>
            <a:ext cx="78311" cy="97889"/>
          </a:xfrm>
          <a:custGeom>
            <a:avLst/>
            <a:gdLst/>
            <a:ahLst/>
            <a:cxnLst/>
            <a:rect l="l" t="t" r="r" b="b"/>
            <a:pathLst>
              <a:path w="86360" h="107950">
                <a:moveTo>
                  <a:pt x="0" y="0"/>
                </a:moveTo>
                <a:lnTo>
                  <a:pt x="0" y="107950"/>
                </a:lnTo>
                <a:lnTo>
                  <a:pt x="8636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525176" y="1852409"/>
            <a:ext cx="72438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243798" y="1802888"/>
            <a:ext cx="77160" cy="97889"/>
          </a:xfrm>
          <a:custGeom>
            <a:avLst/>
            <a:gdLst/>
            <a:ahLst/>
            <a:cxnLst/>
            <a:rect l="l" t="t" r="r" b="b"/>
            <a:pathLst>
              <a:path w="85090" h="107950">
                <a:moveTo>
                  <a:pt x="0" y="0"/>
                </a:moveTo>
                <a:lnTo>
                  <a:pt x="0" y="107950"/>
                </a:lnTo>
                <a:lnTo>
                  <a:pt x="8509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136681" y="4399829"/>
            <a:ext cx="72438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854151" y="4350310"/>
            <a:ext cx="78311" cy="99041"/>
          </a:xfrm>
          <a:custGeom>
            <a:avLst/>
            <a:gdLst/>
            <a:ahLst/>
            <a:cxnLst/>
            <a:rect l="l" t="t" r="r" b="b"/>
            <a:pathLst>
              <a:path w="86360" h="109220">
                <a:moveTo>
                  <a:pt x="0" y="0"/>
                </a:moveTo>
                <a:lnTo>
                  <a:pt x="0" y="109219"/>
                </a:lnTo>
                <a:lnTo>
                  <a:pt x="8636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525176" y="4399829"/>
            <a:ext cx="72438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43798" y="4350310"/>
            <a:ext cx="77160" cy="99041"/>
          </a:xfrm>
          <a:custGeom>
            <a:avLst/>
            <a:gdLst/>
            <a:ahLst/>
            <a:cxnLst/>
            <a:rect l="l" t="t" r="r" b="b"/>
            <a:pathLst>
              <a:path w="85090" h="109220">
                <a:moveTo>
                  <a:pt x="0" y="0"/>
                </a:moveTo>
                <a:lnTo>
                  <a:pt x="0" y="109219"/>
                </a:lnTo>
                <a:lnTo>
                  <a:pt x="8509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339748" y="4843210"/>
            <a:ext cx="4733805" cy="913142"/>
          </a:xfrm>
          <a:custGeom>
            <a:avLst/>
            <a:gdLst/>
            <a:ahLst/>
            <a:cxnLst/>
            <a:rect l="l" t="t" r="r" b="b"/>
            <a:pathLst>
              <a:path w="5245100" h="206375">
                <a:moveTo>
                  <a:pt x="0" y="0"/>
                </a:moveTo>
                <a:lnTo>
                  <a:pt x="29294" y="35206"/>
                </a:lnTo>
                <a:lnTo>
                  <a:pt x="73642" y="54721"/>
                </a:lnTo>
                <a:lnTo>
                  <a:pt x="113660" y="67062"/>
                </a:lnTo>
                <a:lnTo>
                  <a:pt x="161646" y="78871"/>
                </a:lnTo>
                <a:lnTo>
                  <a:pt x="217262" y="90149"/>
                </a:lnTo>
                <a:lnTo>
                  <a:pt x="280171" y="100896"/>
                </a:lnTo>
                <a:lnTo>
                  <a:pt x="350035" y="111113"/>
                </a:lnTo>
                <a:lnTo>
                  <a:pt x="426517" y="120803"/>
                </a:lnTo>
                <a:lnTo>
                  <a:pt x="467134" y="125450"/>
                </a:lnTo>
                <a:lnTo>
                  <a:pt x="509280" y="129966"/>
                </a:lnTo>
                <a:lnTo>
                  <a:pt x="552911" y="134351"/>
                </a:lnTo>
                <a:lnTo>
                  <a:pt x="597985" y="138604"/>
                </a:lnTo>
                <a:lnTo>
                  <a:pt x="644461" y="142726"/>
                </a:lnTo>
                <a:lnTo>
                  <a:pt x="692296" y="146717"/>
                </a:lnTo>
                <a:lnTo>
                  <a:pt x="741447" y="150578"/>
                </a:lnTo>
                <a:lnTo>
                  <a:pt x="791874" y="154308"/>
                </a:lnTo>
                <a:lnTo>
                  <a:pt x="843533" y="157907"/>
                </a:lnTo>
                <a:lnTo>
                  <a:pt x="896383" y="161376"/>
                </a:lnTo>
                <a:lnTo>
                  <a:pt x="950381" y="164715"/>
                </a:lnTo>
                <a:lnTo>
                  <a:pt x="1005485" y="167924"/>
                </a:lnTo>
                <a:lnTo>
                  <a:pt x="1061652" y="171004"/>
                </a:lnTo>
                <a:lnTo>
                  <a:pt x="1118842" y="173953"/>
                </a:lnTo>
                <a:lnTo>
                  <a:pt x="1177010" y="176773"/>
                </a:lnTo>
                <a:lnTo>
                  <a:pt x="1236116" y="179464"/>
                </a:lnTo>
                <a:lnTo>
                  <a:pt x="1296117" y="182026"/>
                </a:lnTo>
                <a:lnTo>
                  <a:pt x="1356971" y="184458"/>
                </a:lnTo>
                <a:lnTo>
                  <a:pt x="1418636" y="186762"/>
                </a:lnTo>
                <a:lnTo>
                  <a:pt x="1481069" y="188937"/>
                </a:lnTo>
                <a:lnTo>
                  <a:pt x="1544229" y="190983"/>
                </a:lnTo>
                <a:lnTo>
                  <a:pt x="1608073" y="192901"/>
                </a:lnTo>
                <a:lnTo>
                  <a:pt x="1672559" y="194690"/>
                </a:lnTo>
                <a:lnTo>
                  <a:pt x="1737644" y="196352"/>
                </a:lnTo>
                <a:lnTo>
                  <a:pt x="1803287" y="197885"/>
                </a:lnTo>
                <a:lnTo>
                  <a:pt x="1869445" y="199291"/>
                </a:lnTo>
                <a:lnTo>
                  <a:pt x="1936077" y="200569"/>
                </a:lnTo>
                <a:lnTo>
                  <a:pt x="2003140" y="201719"/>
                </a:lnTo>
                <a:lnTo>
                  <a:pt x="2070591" y="202742"/>
                </a:lnTo>
                <a:lnTo>
                  <a:pt x="2138389" y="203638"/>
                </a:lnTo>
                <a:lnTo>
                  <a:pt x="2206492" y="204407"/>
                </a:lnTo>
                <a:lnTo>
                  <a:pt x="2274857" y="205049"/>
                </a:lnTo>
                <a:lnTo>
                  <a:pt x="2343442" y="205565"/>
                </a:lnTo>
                <a:lnTo>
                  <a:pt x="2412205" y="205953"/>
                </a:lnTo>
                <a:lnTo>
                  <a:pt x="2481103" y="206216"/>
                </a:lnTo>
                <a:lnTo>
                  <a:pt x="2550095" y="206352"/>
                </a:lnTo>
                <a:lnTo>
                  <a:pt x="2619139" y="206362"/>
                </a:lnTo>
                <a:lnTo>
                  <a:pt x="2688191" y="206246"/>
                </a:lnTo>
                <a:lnTo>
                  <a:pt x="2757211" y="206004"/>
                </a:lnTo>
                <a:lnTo>
                  <a:pt x="2826155" y="205636"/>
                </a:lnTo>
                <a:lnTo>
                  <a:pt x="2894982" y="205143"/>
                </a:lnTo>
                <a:lnTo>
                  <a:pt x="2963649" y="204525"/>
                </a:lnTo>
                <a:lnTo>
                  <a:pt x="3032115" y="203782"/>
                </a:lnTo>
                <a:lnTo>
                  <a:pt x="3100336" y="202913"/>
                </a:lnTo>
                <a:lnTo>
                  <a:pt x="3168271" y="201920"/>
                </a:lnTo>
                <a:lnTo>
                  <a:pt x="3235878" y="200802"/>
                </a:lnTo>
                <a:lnTo>
                  <a:pt x="3303115" y="199559"/>
                </a:lnTo>
                <a:lnTo>
                  <a:pt x="3369938" y="198192"/>
                </a:lnTo>
                <a:lnTo>
                  <a:pt x="3436307" y="196701"/>
                </a:lnTo>
                <a:lnTo>
                  <a:pt x="3502179" y="195085"/>
                </a:lnTo>
                <a:lnTo>
                  <a:pt x="3567511" y="193346"/>
                </a:lnTo>
                <a:lnTo>
                  <a:pt x="3632262" y="191483"/>
                </a:lnTo>
                <a:lnTo>
                  <a:pt x="3696389" y="189496"/>
                </a:lnTo>
                <a:lnTo>
                  <a:pt x="3759850" y="187386"/>
                </a:lnTo>
                <a:lnTo>
                  <a:pt x="3822603" y="185152"/>
                </a:lnTo>
                <a:lnTo>
                  <a:pt x="3884607" y="182795"/>
                </a:lnTo>
                <a:lnTo>
                  <a:pt x="3945817" y="180315"/>
                </a:lnTo>
                <a:lnTo>
                  <a:pt x="4006193" y="177713"/>
                </a:lnTo>
                <a:lnTo>
                  <a:pt x="4065692" y="174987"/>
                </a:lnTo>
                <a:lnTo>
                  <a:pt x="4124272" y="172139"/>
                </a:lnTo>
                <a:lnTo>
                  <a:pt x="4181892" y="169169"/>
                </a:lnTo>
                <a:lnTo>
                  <a:pt x="4238507" y="166076"/>
                </a:lnTo>
                <a:lnTo>
                  <a:pt x="4294077" y="162862"/>
                </a:lnTo>
                <a:lnTo>
                  <a:pt x="4348560" y="159525"/>
                </a:lnTo>
                <a:lnTo>
                  <a:pt x="4401912" y="156067"/>
                </a:lnTo>
                <a:lnTo>
                  <a:pt x="4454093" y="152487"/>
                </a:lnTo>
                <a:lnTo>
                  <a:pt x="4505059" y="148785"/>
                </a:lnTo>
                <a:lnTo>
                  <a:pt x="4554768" y="144962"/>
                </a:lnTo>
                <a:lnTo>
                  <a:pt x="4603179" y="141018"/>
                </a:lnTo>
                <a:lnTo>
                  <a:pt x="4650249" y="136953"/>
                </a:lnTo>
                <a:lnTo>
                  <a:pt x="4695936" y="132768"/>
                </a:lnTo>
                <a:lnTo>
                  <a:pt x="4740198" y="128461"/>
                </a:lnTo>
                <a:lnTo>
                  <a:pt x="4782992" y="124034"/>
                </a:lnTo>
                <a:lnTo>
                  <a:pt x="4824277" y="119486"/>
                </a:lnTo>
                <a:lnTo>
                  <a:pt x="4864010" y="114819"/>
                </a:lnTo>
                <a:lnTo>
                  <a:pt x="4902149" y="110031"/>
                </a:lnTo>
                <a:lnTo>
                  <a:pt x="4973476" y="100096"/>
                </a:lnTo>
                <a:lnTo>
                  <a:pt x="5037921" y="89682"/>
                </a:lnTo>
                <a:lnTo>
                  <a:pt x="5095146" y="78791"/>
                </a:lnTo>
                <a:lnTo>
                  <a:pt x="5144814" y="67424"/>
                </a:lnTo>
                <a:lnTo>
                  <a:pt x="5186587" y="55582"/>
                </a:lnTo>
                <a:lnTo>
                  <a:pt x="5233706" y="36932"/>
                </a:lnTo>
                <a:lnTo>
                  <a:pt x="5245100" y="304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029215" y="4798295"/>
            <a:ext cx="121497" cy="206144"/>
          </a:xfrm>
          <a:custGeom>
            <a:avLst/>
            <a:gdLst/>
            <a:ahLst/>
            <a:cxnLst/>
            <a:rect l="l" t="t" r="r" b="b"/>
            <a:pathLst>
              <a:path w="97790" h="100329">
                <a:moveTo>
                  <a:pt x="97789" y="0"/>
                </a:moveTo>
                <a:lnTo>
                  <a:pt x="0" y="30480"/>
                </a:lnTo>
                <a:lnTo>
                  <a:pt x="82550" y="100330"/>
                </a:lnTo>
                <a:lnTo>
                  <a:pt x="97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729396" y="2249724"/>
            <a:ext cx="1529374" cy="841846"/>
          </a:xfrm>
          <a:custGeom>
            <a:avLst/>
            <a:gdLst/>
            <a:ahLst/>
            <a:cxnLst/>
            <a:rect l="l" t="t" r="r" b="b"/>
            <a:pathLst>
              <a:path w="1686559" h="928370">
                <a:moveTo>
                  <a:pt x="0" y="0"/>
                </a:moveTo>
                <a:lnTo>
                  <a:pt x="1686559" y="9283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228827" y="3045505"/>
            <a:ext cx="92131" cy="85221"/>
          </a:xfrm>
          <a:custGeom>
            <a:avLst/>
            <a:gdLst/>
            <a:ahLst/>
            <a:cxnLst/>
            <a:rect l="l" t="t" r="r" b="b"/>
            <a:pathLst>
              <a:path w="101600" h="93979">
                <a:moveTo>
                  <a:pt x="52069" y="0"/>
                </a:moveTo>
                <a:lnTo>
                  <a:pt x="0" y="93980"/>
                </a:lnTo>
                <a:lnTo>
                  <a:pt x="101600" y="88900"/>
                </a:lnTo>
                <a:lnTo>
                  <a:pt x="52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339748" y="3141091"/>
            <a:ext cx="3912112" cy="860273"/>
          </a:xfrm>
          <a:custGeom>
            <a:avLst/>
            <a:gdLst/>
            <a:ahLst/>
            <a:cxnLst/>
            <a:rect l="l" t="t" r="r" b="b"/>
            <a:pathLst>
              <a:path w="4314190" h="948689">
                <a:moveTo>
                  <a:pt x="0" y="948689"/>
                </a:moveTo>
                <a:lnTo>
                  <a:pt x="43141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34585" y="3095025"/>
            <a:ext cx="86373" cy="95586"/>
          </a:xfrm>
          <a:custGeom>
            <a:avLst/>
            <a:gdLst/>
            <a:ahLst/>
            <a:cxnLst/>
            <a:rect l="l" t="t" r="r" b="b"/>
            <a:pathLst>
              <a:path w="95250" h="105410">
                <a:moveTo>
                  <a:pt x="0" y="0"/>
                </a:moveTo>
                <a:lnTo>
                  <a:pt x="22859" y="105410"/>
                </a:lnTo>
                <a:lnTo>
                  <a:pt x="95250" y="342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339748" y="2249724"/>
            <a:ext cx="2275635" cy="1668722"/>
          </a:xfrm>
          <a:custGeom>
            <a:avLst/>
            <a:gdLst/>
            <a:ahLst/>
            <a:cxnLst/>
            <a:rect l="l" t="t" r="r" b="b"/>
            <a:pathLst>
              <a:path w="2509520" h="1840229">
                <a:moveTo>
                  <a:pt x="0" y="0"/>
                </a:moveTo>
                <a:lnTo>
                  <a:pt x="2509520" y="18402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580834" y="3875835"/>
            <a:ext cx="148561" cy="125528"/>
          </a:xfrm>
          <a:custGeom>
            <a:avLst/>
            <a:gdLst/>
            <a:ahLst/>
            <a:cxnLst/>
            <a:rect l="l" t="t" r="r" b="b"/>
            <a:pathLst>
              <a:path w="163829" h="138429">
                <a:moveTo>
                  <a:pt x="64769" y="0"/>
                </a:moveTo>
                <a:lnTo>
                  <a:pt x="0" y="86359"/>
                </a:lnTo>
                <a:lnTo>
                  <a:pt x="163829" y="138429"/>
                </a:lnTo>
                <a:lnTo>
                  <a:pt x="64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Let’s say we start the DFS from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5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1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6" y="320819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2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5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9256" y="3708258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3</a:t>
            </a: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4</a:t>
            </a:r>
            <a:endParaRPr lang="en-CA" dirty="0">
              <a:solidFill>
                <a:prstClr val="black"/>
              </a:solidFill>
              <a:latin typeface="Cambria Math"/>
              <a:ea typeface="Cambria Math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6" y="420832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d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29256" y="4708390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>
                <a:solidFill>
                  <a:prstClr val="black"/>
                </a:solidFill>
                <a:latin typeface="Calibri"/>
              </a:rPr>
              <a:t>d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29256" y="5208456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e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6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f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0" name="Straight Arrow Connector 49"/>
          <p:cNvCxnSpPr>
            <a:stCxn id="49" idx="3"/>
            <a:endCxn id="51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d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43240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Let’s say we start the DFS from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6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6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7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prstClr val="black"/>
                </a:solidFill>
                <a:latin typeface="Calibri"/>
              </a:rPr>
              <a:t>e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1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6" y="320819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2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5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9256" y="3708258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3</a:t>
            </a: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4</a:t>
            </a:r>
            <a:endParaRPr lang="en-CA" dirty="0">
              <a:solidFill>
                <a:prstClr val="black"/>
              </a:solidFill>
              <a:latin typeface="Cambria Math"/>
              <a:ea typeface="Cambria Math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6" y="420832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d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29256" y="4708390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>
                <a:solidFill>
                  <a:prstClr val="black"/>
                </a:solidFill>
                <a:latin typeface="Calibri"/>
              </a:rPr>
              <a:t>d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29256" y="5208456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e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72066" y="3857630"/>
            <a:ext cx="4000528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prstClr val="black"/>
                </a:solidFill>
                <a:latin typeface="Calibri"/>
              </a:rPr>
              <a:t>Both edges from </a:t>
            </a:r>
            <a:r>
              <a:rPr lang="sk-SK" sz="2800" b="1" dirty="0">
                <a:solidFill>
                  <a:prstClr val="black"/>
                </a:solidFill>
                <a:latin typeface="Calibri"/>
              </a:rPr>
              <a:t>e</a:t>
            </a:r>
            <a:r>
              <a:rPr lang="sk-SK" sz="2800" dirty="0">
                <a:solidFill>
                  <a:prstClr val="black"/>
                </a:solidFill>
                <a:latin typeface="Calibri"/>
              </a:rPr>
              <a:t> are </a:t>
            </a:r>
            <a:r>
              <a:rPr lang="sk-SK" sz="2800" b="1" dirty="0">
                <a:solidFill>
                  <a:prstClr val="black"/>
                </a:solidFill>
                <a:latin typeface="Calibri"/>
              </a:rPr>
              <a:t>cross edges</a:t>
            </a:r>
            <a:endParaRPr lang="en-CA" sz="2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29256" y="570852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>
                <a:solidFill>
                  <a:prstClr val="black"/>
                </a:solidFill>
                <a:latin typeface="Calibri"/>
              </a:rPr>
              <a:t>e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f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5" name="Straight Arrow Connector 44"/>
          <p:cNvCxnSpPr>
            <a:stCxn id="43" idx="3"/>
            <a:endCxn id="49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d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786050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e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9" name="Straight Arrow Connector 58"/>
          <p:cNvCxnSpPr>
            <a:stCxn id="58" idx="3"/>
          </p:cNvCxnSpPr>
          <p:nvPr/>
        </p:nvCxnSpPr>
        <p:spPr>
          <a:xfrm>
            <a:off x="3143240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500298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9" grpId="0" animBg="1"/>
      <p:bldP spid="39" grpId="1" animBg="1"/>
      <p:bldP spid="40" grpId="0" animBg="1"/>
      <p:bldP spid="5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Let’s say we start the DFS from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6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7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7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8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prstClr val="white"/>
                </a:solidFill>
                <a:latin typeface="Calibri"/>
              </a:rPr>
              <a:t>e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1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6" y="320819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2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5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9256" y="3708258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3</a:t>
            </a: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4</a:t>
            </a:r>
            <a:endParaRPr lang="en-CA" dirty="0">
              <a:solidFill>
                <a:prstClr val="black"/>
              </a:solidFill>
              <a:latin typeface="Cambria Math"/>
              <a:ea typeface="Cambria Math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6" y="420832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d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29256" y="4708390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>
                <a:solidFill>
                  <a:prstClr val="black"/>
                </a:solidFill>
                <a:latin typeface="Calibri"/>
              </a:rPr>
              <a:t>d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29256" y="5208456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e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29256" y="570852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>
                <a:solidFill>
                  <a:prstClr val="black"/>
                </a:solidFill>
                <a:latin typeface="Calibri"/>
              </a:rPr>
              <a:t>e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f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3" name="Straight Arrow Connector 42"/>
          <p:cNvCxnSpPr>
            <a:stCxn id="42" idx="3"/>
            <a:endCxn id="45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d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50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e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40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298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29256" y="621508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>
                <a:solidFill>
                  <a:prstClr val="black"/>
                </a:solidFill>
                <a:latin typeface="Calibri"/>
              </a:rPr>
              <a:t>c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 as well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143108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c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56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000628" y="3143248"/>
            <a:ext cx="4000528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Just a note: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If there was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sz="2400" b="1" dirty="0" err="1">
                <a:solidFill>
                  <a:prstClr val="black"/>
                </a:solidFill>
                <a:latin typeface="Calibri"/>
              </a:rPr>
              <a:t>c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,</a:t>
            </a:r>
            <a:r>
              <a:rPr lang="en-US" sz="2400" b="1" dirty="0" err="1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) edge in the graph, it would be classified as a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forward edge</a:t>
            </a:r>
            <a:endParaRPr lang="sk-SK" sz="2400" b="1" dirty="0">
              <a:solidFill>
                <a:prstClr val="black"/>
              </a:solidFill>
              <a:latin typeface="Calibri"/>
            </a:endParaRPr>
          </a:p>
          <a:p>
            <a:r>
              <a:rPr lang="sk-SK" sz="2400" dirty="0">
                <a:solidFill>
                  <a:prstClr val="black"/>
                </a:solidFill>
                <a:latin typeface="Calibri"/>
              </a:rPr>
              <a:t>(in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this 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particular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DFS run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)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60" grpId="0" animBg="1"/>
      <p:bldP spid="6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Let’s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now call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DFS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 visit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 from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a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6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7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9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prstClr val="white"/>
                </a:solidFill>
                <a:latin typeface="Calibri"/>
              </a:rPr>
              <a:t>e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1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8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2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5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3</a:t>
            </a: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4</a:t>
            </a:r>
            <a:endParaRPr lang="en-CA" dirty="0">
              <a:solidFill>
                <a:prstClr val="black"/>
              </a:solidFill>
              <a:latin typeface="Cambria Math"/>
              <a:ea typeface="Cambria Math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f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3" name="Straight Arrow Connector 42"/>
          <p:cNvCxnSpPr>
            <a:stCxn id="42" idx="3"/>
            <a:endCxn id="45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d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50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e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40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298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08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c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56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57290" y="250030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9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29256" y="3208194"/>
            <a:ext cx="3286148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</a:p>
          <a:p>
            <a:r>
              <a:rPr lang="sk-SK" sz="2000" dirty="0">
                <a:solidFill>
                  <a:prstClr val="black"/>
                </a:solidFill>
                <a:latin typeface="Calibri"/>
              </a:rPr>
              <a:t>but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 was already processed =&gt; (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a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) is a cross edge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10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29256" y="431477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b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62" grpId="0" animBg="1"/>
      <p:bldP spid="63" grpId="0"/>
      <p:bldP spid="64" grpId="0" animBg="1"/>
      <p:bldP spid="66" grpId="0" animBg="1"/>
      <p:bldP spid="6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Let’s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now call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DFS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 visit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 from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a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10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6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7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10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prstClr val="white"/>
                </a:solidFill>
                <a:latin typeface="Calibri"/>
              </a:rPr>
              <a:t>e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1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8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2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5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3</a:t>
            </a: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4</a:t>
            </a:r>
            <a:endParaRPr lang="en-CA" dirty="0">
              <a:solidFill>
                <a:prstClr val="black"/>
              </a:solidFill>
              <a:latin typeface="Cambria Math"/>
              <a:ea typeface="Cambria Math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f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3" name="Straight Arrow Connector 42"/>
          <p:cNvCxnSpPr>
            <a:stCxn id="42" idx="3"/>
            <a:endCxn id="45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d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50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e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40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298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08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c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56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57290" y="250030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9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29256" y="3208194"/>
            <a:ext cx="3286148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</a:p>
          <a:p>
            <a:r>
              <a:rPr lang="sk-SK" sz="2000" dirty="0">
                <a:solidFill>
                  <a:prstClr val="black"/>
                </a:solidFill>
                <a:latin typeface="Calibri"/>
              </a:rPr>
              <a:t>but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 was already processed =&gt; (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a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) is a cross edge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11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29256" y="431477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b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29256" y="4814840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>
                <a:solidFill>
                  <a:prstClr val="black"/>
                </a:solidFill>
                <a:latin typeface="Calibri"/>
              </a:rPr>
              <a:t>b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 as (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b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d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) is a cross edge =&gt; now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10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11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00166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b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14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6" grpId="0" animBg="1"/>
      <p:bldP spid="44" grpId="0" animBg="1"/>
      <p:bldP spid="54" grpId="0" animBg="1"/>
      <p:bldP spid="59" grpId="0"/>
      <p:bldP spid="6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Let’s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now call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DFS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 visit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 from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a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6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7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11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prstClr val="white"/>
                </a:solidFill>
                <a:latin typeface="Calibri"/>
              </a:rPr>
              <a:t>e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1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8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2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5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3</a:t>
            </a: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4</a:t>
            </a:r>
            <a:endParaRPr lang="en-CA" dirty="0">
              <a:solidFill>
                <a:prstClr val="black"/>
              </a:solidFill>
              <a:latin typeface="Cambria Math"/>
              <a:ea typeface="Cambria Math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f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3" name="Straight Arrow Connector 42"/>
          <p:cNvCxnSpPr>
            <a:stCxn id="42" idx="3"/>
            <a:endCxn id="45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d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50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e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40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298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08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c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56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57290" y="250030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9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∞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29256" y="3208194"/>
            <a:ext cx="3286148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</a:p>
          <a:p>
            <a:r>
              <a:rPr lang="sk-SK" sz="2000" dirty="0">
                <a:solidFill>
                  <a:prstClr val="black"/>
                </a:solidFill>
                <a:latin typeface="Calibri"/>
              </a:rPr>
              <a:t>but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 was already processed =&gt; (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a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) is a cross edge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12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29256" y="431477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b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29256" y="4814840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>
                <a:solidFill>
                  <a:prstClr val="black"/>
                </a:solidFill>
                <a:latin typeface="Calibri"/>
              </a:rPr>
              <a:t>b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 as (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b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d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) is a cross edge =&gt; now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10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11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00166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b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14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29256" y="5643578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>
                <a:solidFill>
                  <a:prstClr val="black"/>
                </a:solidFill>
                <a:latin typeface="Calibri"/>
              </a:rPr>
              <a:t>a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 as well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Let’s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now call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DFS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 visit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 from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a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6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7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11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prstClr val="white"/>
                </a:solidFill>
                <a:latin typeface="Calibri"/>
              </a:rPr>
              <a:t>e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1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8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2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5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3</a:t>
            </a: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4</a:t>
            </a:r>
            <a:endParaRPr lang="en-CA" dirty="0">
              <a:solidFill>
                <a:prstClr val="black"/>
              </a:solidFill>
              <a:latin typeface="Cambria Math"/>
              <a:ea typeface="Cambria Math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f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3" name="Straight Arrow Connector 42"/>
          <p:cNvCxnSpPr>
            <a:stCxn id="42" idx="3"/>
            <a:endCxn id="45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d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50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e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40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298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08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c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56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57290" y="250030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9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12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29256" y="3208194"/>
            <a:ext cx="3286148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</a:p>
          <a:p>
            <a:r>
              <a:rPr lang="sk-SK" sz="2000" dirty="0">
                <a:solidFill>
                  <a:prstClr val="black"/>
                </a:solidFill>
                <a:latin typeface="Calibri"/>
              </a:rPr>
              <a:t>but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 was already processed =&gt; (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a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) is a cross edge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13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29256" y="431477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b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29256" y="4814840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>
                <a:solidFill>
                  <a:prstClr val="black"/>
                </a:solidFill>
                <a:latin typeface="Calibri"/>
              </a:rPr>
              <a:t>b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 as (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b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d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) is a cross edge =&gt; now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10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11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00166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b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14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29256" y="5643578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>
                <a:solidFill>
                  <a:prstClr val="black"/>
                </a:solidFill>
                <a:latin typeface="Calibri"/>
              </a:rPr>
              <a:t>a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 as well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5722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a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71472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00628" y="2500308"/>
            <a:ext cx="40005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indent="-457200" algn="ctr"/>
            <a:r>
              <a:rPr lang="sk-SK" sz="2400" b="1" dirty="0">
                <a:solidFill>
                  <a:prstClr val="black"/>
                </a:solidFill>
                <a:latin typeface="Calibri"/>
              </a:rPr>
              <a:t>WE HAVE THE RESULT!</a:t>
            </a:r>
          </a:p>
          <a:p>
            <a:pPr lvl="1" indent="-457200" algn="ctr"/>
            <a:r>
              <a:rPr lang="sk-SK" sz="600" b="1" dirty="0">
                <a:solidFill>
                  <a:prstClr val="black"/>
                </a:solidFill>
                <a:latin typeface="Calibri"/>
              </a:rPr>
              <a:t> </a:t>
            </a:r>
            <a:endParaRPr lang="sk-SK" sz="500" b="1" dirty="0">
              <a:solidFill>
                <a:prstClr val="black"/>
              </a:solidFill>
              <a:latin typeface="Calibri"/>
            </a:endParaRPr>
          </a:p>
          <a:p>
            <a:pPr lvl="1" indent="-457200">
              <a:buFont typeface="+mj-lt"/>
              <a:buAutoNum type="arabicParenR" startAt="3"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return the linked list of vertices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rot="10800000" flipV="1">
            <a:off x="4500562" y="3429000"/>
            <a:ext cx="2786084" cy="242889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1" grpId="0" animBg="1"/>
      <p:bldP spid="64" grpId="0" animBg="1"/>
      <p:bldP spid="67" grpId="0" animBg="1"/>
      <p:bldP spid="44" grpId="0" animBg="1"/>
      <p:bldP spid="69" grpId="0" animBg="1"/>
      <p:bldP spid="48" grpId="0" animBg="1"/>
      <p:bldP spid="7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14810" y="4211429"/>
            <a:ext cx="8572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6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sz="2000" b="1" dirty="0">
                <a:solidFill>
                  <a:prstClr val="black"/>
                </a:solidFill>
                <a:latin typeface="Calibri"/>
              </a:rPr>
              <a:t>f </a:t>
            </a:r>
            <a:r>
              <a:rPr lang="en-CA" sz="2000" b="1" dirty="0">
                <a:solidFill>
                  <a:prstClr val="black"/>
                </a:solidFill>
                <a:latin typeface="Calibri"/>
                <a:ea typeface="Cambria Math"/>
              </a:rPr>
              <a:t>= </a:t>
            </a:r>
            <a:r>
              <a:rPr lang="sk-SK" sz="2000" b="1" dirty="0">
                <a:solidFill>
                  <a:prstClr val="black"/>
                </a:solidFill>
                <a:latin typeface="Calibri"/>
                <a:ea typeface="Cambria Math"/>
              </a:rPr>
              <a:t>7</a:t>
            </a:r>
            <a:endParaRPr lang="en-CA" sz="2000" b="1" dirty="0">
              <a:solidFill>
                <a:prstClr val="black"/>
              </a:solidFill>
              <a:latin typeface="Calibri"/>
              <a:ea typeface="Cambria Math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11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prstClr val="white"/>
                </a:solidFill>
                <a:latin typeface="Calibri"/>
              </a:rPr>
              <a:t>e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4"/>
            <a:ext cx="8572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1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sz="2000" b="1" dirty="0">
                <a:solidFill>
                  <a:prstClr val="black"/>
                </a:solidFill>
                <a:latin typeface="Calibri"/>
              </a:rPr>
              <a:t>f </a:t>
            </a:r>
            <a:r>
              <a:rPr lang="en-CA" sz="2000" b="1" dirty="0">
                <a:solidFill>
                  <a:prstClr val="black"/>
                </a:solidFill>
                <a:latin typeface="Calibri"/>
                <a:ea typeface="Cambria Math"/>
              </a:rPr>
              <a:t>= </a:t>
            </a:r>
            <a:r>
              <a:rPr lang="sk-SK" sz="2000" b="1" dirty="0">
                <a:solidFill>
                  <a:prstClr val="black"/>
                </a:solidFill>
                <a:latin typeface="Calibri"/>
                <a:ea typeface="Cambria Math"/>
              </a:rPr>
              <a:t>8</a:t>
            </a:r>
            <a:endParaRPr lang="en-CA" sz="2000" b="1" dirty="0">
              <a:solidFill>
                <a:prstClr val="black"/>
              </a:solidFill>
              <a:latin typeface="Calibri"/>
              <a:ea typeface="Cambria Math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18"/>
            <a:ext cx="8572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2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sz="2000" b="1" dirty="0">
                <a:solidFill>
                  <a:prstClr val="black"/>
                </a:solidFill>
                <a:latin typeface="Calibri"/>
              </a:rPr>
              <a:t>f </a:t>
            </a:r>
            <a:r>
              <a:rPr lang="en-CA" sz="2000" b="1" dirty="0">
                <a:solidFill>
                  <a:prstClr val="black"/>
                </a:solidFill>
                <a:latin typeface="Calibri"/>
                <a:ea typeface="Cambria Math"/>
              </a:rPr>
              <a:t>= </a:t>
            </a:r>
            <a:r>
              <a:rPr lang="sk-SK" sz="2000" b="1" dirty="0">
                <a:solidFill>
                  <a:prstClr val="black"/>
                </a:solidFill>
                <a:latin typeface="Calibri"/>
                <a:ea typeface="Cambria Math"/>
              </a:rPr>
              <a:t>5</a:t>
            </a:r>
            <a:endParaRPr lang="en-CA" sz="2000" b="1" dirty="0">
              <a:solidFill>
                <a:prstClr val="black"/>
              </a:solidFill>
              <a:latin typeface="Calibri"/>
              <a:ea typeface="Cambria Math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0"/>
            <a:ext cx="8572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en-CA" dirty="0">
                <a:solidFill>
                  <a:prstClr val="black"/>
                </a:solidFill>
                <a:latin typeface="Cambria Math"/>
                <a:ea typeface="Cambria Math"/>
              </a:rPr>
              <a:t>3</a:t>
            </a:r>
          </a:p>
          <a:p>
            <a:r>
              <a:rPr lang="en-CA" sz="2000" b="1" dirty="0">
                <a:solidFill>
                  <a:prstClr val="black"/>
                </a:solidFill>
                <a:latin typeface="Calibri"/>
              </a:rPr>
              <a:t>f </a:t>
            </a:r>
            <a:r>
              <a:rPr lang="en-CA" sz="2000" b="1" dirty="0">
                <a:solidFill>
                  <a:prstClr val="black"/>
                </a:solidFill>
                <a:latin typeface="Calibri"/>
                <a:ea typeface="Cambria Math"/>
              </a:rPr>
              <a:t>= </a:t>
            </a:r>
            <a:r>
              <a:rPr lang="sk-SK" sz="2000" b="1" dirty="0">
                <a:solidFill>
                  <a:prstClr val="black"/>
                </a:solidFill>
                <a:latin typeface="Calibri"/>
                <a:ea typeface="Cambria Math"/>
              </a:rPr>
              <a:t>4</a:t>
            </a:r>
            <a:endParaRPr lang="en-CA" sz="2000" b="1" dirty="0">
              <a:solidFill>
                <a:prstClr val="black"/>
              </a:solidFill>
              <a:latin typeface="Calibri"/>
              <a:ea typeface="Cambria Math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f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3" name="Straight Arrow Connector 42"/>
          <p:cNvCxnSpPr>
            <a:stCxn id="42" idx="3"/>
            <a:endCxn id="45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d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50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e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40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298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08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c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56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57290" y="2500306"/>
            <a:ext cx="8572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9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sz="2000" b="1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sz="2000" b="1" dirty="0">
                <a:solidFill>
                  <a:prstClr val="black"/>
                </a:solidFill>
                <a:latin typeface="Calibri"/>
                <a:ea typeface="Cambria Math"/>
              </a:rPr>
              <a:t>12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13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1472" y="3357562"/>
            <a:ext cx="8572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Calibri"/>
              </a:rPr>
              <a:t>d = </a:t>
            </a:r>
            <a:r>
              <a:rPr lang="sk-SK" dirty="0">
                <a:solidFill>
                  <a:prstClr val="black"/>
                </a:solidFill>
                <a:latin typeface="Cambria Math"/>
                <a:ea typeface="Cambria Math"/>
              </a:rPr>
              <a:t>10</a:t>
            </a:r>
            <a:endParaRPr lang="en-CA" dirty="0">
              <a:solidFill>
                <a:prstClr val="black"/>
              </a:solidFill>
              <a:latin typeface="Calibri"/>
            </a:endParaRPr>
          </a:p>
          <a:p>
            <a:r>
              <a:rPr lang="en-CA" sz="2000" b="1" dirty="0">
                <a:solidFill>
                  <a:prstClr val="black"/>
                </a:solidFill>
                <a:latin typeface="Calibri"/>
              </a:rPr>
              <a:t>f = </a:t>
            </a:r>
            <a:r>
              <a:rPr lang="sk-SK" sz="2000" b="1" dirty="0">
                <a:solidFill>
                  <a:prstClr val="black"/>
                </a:solidFill>
                <a:latin typeface="Calibri"/>
                <a:ea typeface="Cambria Math"/>
              </a:rPr>
              <a:t>11</a:t>
            </a:r>
            <a:endParaRPr lang="en-CA" sz="2000" b="1" dirty="0">
              <a:solidFill>
                <a:prstClr val="black"/>
              </a:solidFill>
              <a:latin typeface="Calibri"/>
              <a:ea typeface="Cambria Math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00166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b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14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722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prstClr val="black"/>
                </a:solidFill>
                <a:latin typeface="Calibri"/>
              </a:rPr>
              <a:t>a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71472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000628" y="2071680"/>
            <a:ext cx="400052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sk-SK" sz="2400" dirty="0">
                <a:solidFill>
                  <a:prstClr val="black"/>
                </a:solidFill>
                <a:latin typeface="Calibri"/>
              </a:rPr>
              <a:t>The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linked list 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is sorted in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decreasing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order of finishing times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[] </a:t>
            </a:r>
            <a:endParaRPr lang="en-CA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00628" y="3443119"/>
            <a:ext cx="400052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2400" dirty="0">
                <a:solidFill>
                  <a:prstClr val="black"/>
                </a:solidFill>
                <a:latin typeface="Calibri"/>
              </a:rPr>
              <a:t>Try yourself with different 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vertex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order for DFS visit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00628" y="4455391"/>
            <a:ext cx="4000528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sk-SK" sz="2400" dirty="0">
                <a:solidFill>
                  <a:prstClr val="black"/>
                </a:solidFill>
                <a:latin typeface="Calibri"/>
              </a:rPr>
              <a:t>Note: If you redraw the graph so that all vertices are in a line ordered by a valid topological sort, then all edges point „</a:t>
            </a:r>
            <a:r>
              <a:rPr lang="sk-SK" sz="2400" b="1" dirty="0">
                <a:solidFill>
                  <a:prstClr val="black"/>
                </a:solidFill>
                <a:latin typeface="Calibri"/>
              </a:rPr>
              <a:t>from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sk-SK" sz="2400" b="1" dirty="0">
                <a:solidFill>
                  <a:prstClr val="black"/>
                </a:solidFill>
                <a:latin typeface="Calibri"/>
              </a:rPr>
              <a:t>left to right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“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Time complexity of TS(G)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Running time of topological sort:</a:t>
            </a:r>
          </a:p>
          <a:p>
            <a:pPr algn="ctr">
              <a:buNone/>
            </a:pPr>
            <a:r>
              <a:rPr lang="en-CA" dirty="0"/>
              <a:t> </a:t>
            </a:r>
            <a:r>
              <a:rPr lang="el-GR" b="1" dirty="0"/>
              <a:t>Θ</a:t>
            </a:r>
            <a:r>
              <a:rPr lang="en-CA" b="1" dirty="0"/>
              <a:t>(n + m)</a:t>
            </a:r>
            <a:br>
              <a:rPr lang="en-CA" b="1" dirty="0"/>
            </a:br>
            <a:r>
              <a:rPr lang="en-CA" dirty="0"/>
              <a:t>where </a:t>
            </a:r>
            <a:r>
              <a:rPr lang="en-CA" b="1" dirty="0"/>
              <a:t>n</a:t>
            </a:r>
            <a:r>
              <a:rPr lang="en-CA" dirty="0"/>
              <a:t>=|</a:t>
            </a:r>
            <a:r>
              <a:rPr lang="en-CA" b="1" dirty="0"/>
              <a:t>V</a:t>
            </a:r>
            <a:r>
              <a:rPr lang="en-CA" dirty="0"/>
              <a:t>| and</a:t>
            </a:r>
            <a:r>
              <a:rPr lang="en-CA" b="1" dirty="0"/>
              <a:t> m</a:t>
            </a:r>
            <a:r>
              <a:rPr lang="en-CA" dirty="0"/>
              <a:t>=|</a:t>
            </a:r>
            <a:r>
              <a:rPr lang="en-CA" b="1" dirty="0"/>
              <a:t>E</a:t>
            </a:r>
            <a:r>
              <a:rPr lang="en-CA" dirty="0"/>
              <a:t>|</a:t>
            </a:r>
          </a:p>
          <a:p>
            <a:r>
              <a:rPr lang="en-CA" dirty="0"/>
              <a:t>Why? Depth first search takes </a:t>
            </a:r>
            <a:r>
              <a:rPr lang="el-GR" b="1" dirty="0"/>
              <a:t>Θ</a:t>
            </a:r>
            <a:r>
              <a:rPr lang="en-CA" b="1" dirty="0"/>
              <a:t>(n + m) </a:t>
            </a:r>
            <a:r>
              <a:rPr lang="en-CA" dirty="0"/>
              <a:t>time in the worst case, and inserting into the front of a linked list takes </a:t>
            </a:r>
            <a:r>
              <a:rPr lang="el-GR" b="1" dirty="0"/>
              <a:t>Θ</a:t>
            </a:r>
            <a:r>
              <a:rPr lang="en-CA" b="1" dirty="0"/>
              <a:t>(1) </a:t>
            </a:r>
            <a:r>
              <a:rPr lang="en-CA" dirty="0"/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72098"/>
          </a:xfrm>
        </p:spPr>
        <p:txBody>
          <a:bodyPr>
            <a:normAutofit fontScale="92500"/>
          </a:bodyPr>
          <a:lstStyle/>
          <a:p>
            <a:r>
              <a:rPr lang="en-CA" b="1" dirty="0"/>
              <a:t>Theorem</a:t>
            </a:r>
            <a:r>
              <a:rPr lang="en-CA" dirty="0"/>
              <a:t>: TOPOLOGICAL-SORT(</a:t>
            </a:r>
            <a:r>
              <a:rPr lang="en-CA" b="1" dirty="0"/>
              <a:t>G</a:t>
            </a:r>
            <a:r>
              <a:rPr lang="en-CA" dirty="0"/>
              <a:t>) produces a topological sort of a DAG </a:t>
            </a:r>
            <a:r>
              <a:rPr lang="en-CA" b="1" dirty="0"/>
              <a:t>G</a:t>
            </a:r>
          </a:p>
          <a:p>
            <a:endParaRPr lang="en-CA" b="1" dirty="0"/>
          </a:p>
          <a:p>
            <a:r>
              <a:rPr lang="en-CA" dirty="0"/>
              <a:t>The TOPOLOGICAL-SORT(</a:t>
            </a:r>
            <a:r>
              <a:rPr lang="en-CA" b="1" dirty="0"/>
              <a:t>G</a:t>
            </a:r>
            <a:r>
              <a:rPr lang="en-CA" dirty="0"/>
              <a:t>) algorithm does a DFS on the DAG </a:t>
            </a:r>
            <a:r>
              <a:rPr lang="en-CA" b="1" dirty="0"/>
              <a:t>G</a:t>
            </a:r>
            <a:r>
              <a:rPr lang="en-CA" dirty="0"/>
              <a:t>, and it lists the nodes of </a:t>
            </a:r>
            <a:r>
              <a:rPr lang="en-CA" b="1" dirty="0"/>
              <a:t>G</a:t>
            </a:r>
            <a:r>
              <a:rPr lang="en-CA" dirty="0"/>
              <a:t> in order of decreasing finish times </a:t>
            </a:r>
            <a:r>
              <a:rPr lang="en-CA" b="1" dirty="0"/>
              <a:t>f</a:t>
            </a:r>
            <a:r>
              <a:rPr lang="en-CA" dirty="0"/>
              <a:t>[]</a:t>
            </a:r>
          </a:p>
          <a:p>
            <a:r>
              <a:rPr lang="en-CA" dirty="0"/>
              <a:t>We must show that this list satisfies the topological sort property, namely, that for every edge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of </a:t>
            </a:r>
            <a:r>
              <a:rPr lang="en-CA" b="1" dirty="0"/>
              <a:t>G</a:t>
            </a:r>
            <a:r>
              <a:rPr lang="en-CA" dirty="0"/>
              <a:t>, </a:t>
            </a:r>
            <a:r>
              <a:rPr lang="en-CA" b="1" dirty="0"/>
              <a:t>u</a:t>
            </a:r>
            <a:r>
              <a:rPr lang="en-CA" dirty="0"/>
              <a:t> appears before </a:t>
            </a:r>
            <a:r>
              <a:rPr lang="en-CA" b="1" dirty="0"/>
              <a:t>v</a:t>
            </a:r>
            <a:r>
              <a:rPr lang="en-CA" dirty="0"/>
              <a:t> in the list</a:t>
            </a:r>
          </a:p>
          <a:p>
            <a:r>
              <a:rPr lang="en-CA" b="1" dirty="0"/>
              <a:t>Claim</a:t>
            </a:r>
            <a:r>
              <a:rPr lang="en-CA" dirty="0"/>
              <a:t>: For every edge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of </a:t>
            </a:r>
            <a:r>
              <a:rPr lang="en-CA" b="1" dirty="0"/>
              <a:t>G</a:t>
            </a:r>
            <a:r>
              <a:rPr lang="en-CA" dirty="0"/>
              <a:t>: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v</a:t>
            </a:r>
            <a:r>
              <a:rPr lang="en-CA" dirty="0"/>
              <a:t>] &lt;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u</a:t>
            </a:r>
            <a:r>
              <a:rPr lang="en-CA" dirty="0"/>
              <a:t>] in DFS</a:t>
            </a:r>
          </a:p>
          <a:p>
            <a:endParaRPr lang="en-CA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496" y="298755"/>
            <a:ext cx="7215008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algn="ctr">
              <a:spcBef>
                <a:spcPts val="91"/>
              </a:spcBef>
            </a:pPr>
            <a:r>
              <a:rPr sz="399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</a:t>
            </a:r>
            <a:r>
              <a:rPr sz="3990" b="1" spc="-3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990" b="1" spc="-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Prerequisites</a:t>
            </a:r>
            <a:endParaRPr sz="399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FD743-CE74-4CDD-88FF-B6B6BF1C1646}"/>
              </a:ext>
            </a:extLst>
          </p:cNvPr>
          <p:cNvSpPr txBox="1"/>
          <p:nvPr/>
        </p:nvSpPr>
        <p:spPr>
          <a:xfrm>
            <a:off x="537328" y="1217543"/>
            <a:ext cx="8248454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607">
              <a:spcBef>
                <a:spcPts val="600"/>
              </a:spcBef>
              <a:spcAft>
                <a:spcPts val="1200"/>
              </a:spcAft>
            </a:pPr>
            <a:r>
              <a:rPr lang="en-CA" sz="2800" spc="-122" dirty="0">
                <a:solidFill>
                  <a:srgbClr val="191919"/>
                </a:solidFill>
                <a:latin typeface="DejaVu Serif"/>
                <a:cs typeface="DejaVu Serif"/>
              </a:rPr>
              <a:t>We </a:t>
            </a:r>
            <a:r>
              <a:rPr lang="en-CA" sz="2800" dirty="0">
                <a:solidFill>
                  <a:srgbClr val="191919"/>
                </a:solidFill>
                <a:latin typeface="DejaVu Serif"/>
                <a:cs typeface="DejaVu Serif"/>
              </a:rPr>
              <a:t>can </a:t>
            </a:r>
            <a:r>
              <a:rPr lang="en-CA" sz="2800" spc="-5" dirty="0">
                <a:solidFill>
                  <a:srgbClr val="191919"/>
                </a:solidFill>
                <a:latin typeface="DejaVu Serif"/>
                <a:cs typeface="DejaVu Serif"/>
              </a:rPr>
              <a:t>model prerequisites as </a:t>
            </a:r>
            <a:r>
              <a:rPr lang="en-CA" sz="280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lang="en-CA" sz="2800" spc="-5" dirty="0">
                <a:solidFill>
                  <a:srgbClr val="191919"/>
                </a:solidFill>
                <a:latin typeface="DejaVu Serif"/>
                <a:cs typeface="DejaVu Serif"/>
              </a:rPr>
              <a:t>graph  with the following</a:t>
            </a:r>
            <a:r>
              <a:rPr lang="en-CA" sz="2800" spc="14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lang="en-CA" sz="2800" spc="-5" dirty="0">
                <a:solidFill>
                  <a:srgbClr val="191919"/>
                </a:solidFill>
                <a:latin typeface="DejaVu Serif"/>
                <a:cs typeface="DejaVu Serif"/>
              </a:rPr>
              <a:t>properties:</a:t>
            </a:r>
            <a:endParaRPr lang="en-CA" sz="2800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871789" marR="4607" lvl="1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The </a:t>
            </a:r>
            <a:r>
              <a:rPr lang="en-CA" sz="2600" spc="-9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graph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has </a:t>
            </a:r>
            <a:r>
              <a:rPr lang="en-CA" sz="2600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to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be </a:t>
            </a:r>
            <a:r>
              <a:rPr lang="en-CA" sz="2600" b="1" spc="-5" dirty="0">
                <a:solidFill>
                  <a:srgbClr val="0000FF"/>
                </a:solidFill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directed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, since we have  </a:t>
            </a:r>
            <a:r>
              <a:rPr lang="en-CA" sz="2600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to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be able </a:t>
            </a:r>
            <a:r>
              <a:rPr lang="en-CA" sz="2600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to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distinguish </a:t>
            </a:r>
            <a:r>
              <a:rPr lang="en-CA" sz="2600" spc="-168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“A </a:t>
            </a:r>
            <a:r>
              <a:rPr lang="en-CA" sz="2600" spc="-9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depends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on B”  </a:t>
            </a:r>
            <a:r>
              <a:rPr lang="en-CA" sz="2600" spc="-9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from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“B depends on</a:t>
            </a:r>
            <a:r>
              <a:rPr lang="en-CA" sz="2600" spc="-36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A.”</a:t>
            </a:r>
            <a:endParaRPr lang="en-CA" sz="2600" dirty="0">
              <a:latin typeface="DejaVu Math TeX Gyre" panose="02000503000000000000" pitchFamily="2" charset="0"/>
              <a:ea typeface="DejaVu Math TeX Gyre" panose="02000503000000000000" pitchFamily="2" charset="0"/>
              <a:cs typeface="DejaVu Math TeX Gyre" panose="02000503000000000000" pitchFamily="2" charset="0"/>
            </a:endParaRPr>
          </a:p>
          <a:p>
            <a:pPr marL="871789" marR="304608" lvl="1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The </a:t>
            </a:r>
            <a:r>
              <a:rPr lang="en-CA" sz="2600" spc="-9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graph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has </a:t>
            </a:r>
            <a:r>
              <a:rPr lang="en-CA" sz="2600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to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be </a:t>
            </a:r>
            <a:r>
              <a:rPr lang="en-CA" sz="2600" b="1" spc="-5" dirty="0">
                <a:solidFill>
                  <a:srgbClr val="0000FF"/>
                </a:solidFill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acyclic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(containing</a:t>
            </a:r>
            <a:r>
              <a:rPr lang="en-CA" sz="2600" spc="-127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no  cycles), since </a:t>
            </a:r>
            <a:r>
              <a:rPr lang="en-CA" sz="2600" spc="-9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otherwise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there </a:t>
            </a:r>
            <a:r>
              <a:rPr lang="en-CA" sz="2600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is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no way </a:t>
            </a:r>
            <a:r>
              <a:rPr lang="en-CA" sz="2600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to 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accomplish all the</a:t>
            </a:r>
            <a:r>
              <a:rPr lang="en-CA" sz="2600" spc="-18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tasks.</a:t>
            </a:r>
          </a:p>
          <a:p>
            <a:pPr marL="468716" indent="-457200" defTabSz="829178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lang="en-CA" sz="2800" spc="-5" dirty="0">
                <a:solidFill>
                  <a:srgbClr val="191919"/>
                </a:solidFill>
                <a:latin typeface="DejaVu Serif"/>
                <a:cs typeface="DejaVu Serif"/>
              </a:rPr>
              <a:t>graph with this property is called</a:t>
            </a:r>
            <a:r>
              <a:rPr lang="en-CA" sz="2800" spc="23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lang="en-CA" sz="2800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lang="en-CA" sz="2800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lang="en-CA" sz="2800" b="1" spc="-5" dirty="0">
                <a:solidFill>
                  <a:srgbClr val="0000FF"/>
                </a:solidFill>
                <a:latin typeface="DejaVu Serif"/>
                <a:cs typeface="DejaVu Serif"/>
              </a:rPr>
              <a:t>directed acyclic </a:t>
            </a:r>
            <a:r>
              <a:rPr lang="en-CA" sz="2800" b="1" spc="5" dirty="0">
                <a:solidFill>
                  <a:srgbClr val="0000FF"/>
                </a:solidFill>
                <a:latin typeface="DejaVu Serif"/>
                <a:cs typeface="DejaVu Serif"/>
              </a:rPr>
              <a:t>graph</a:t>
            </a:r>
            <a:r>
              <a:rPr lang="en-CA" sz="2800" spc="5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lang="en-CA" sz="2800" b="1" dirty="0">
                <a:solidFill>
                  <a:srgbClr val="0000FF"/>
                </a:solidFill>
                <a:latin typeface="DejaVu Serif"/>
                <a:cs typeface="DejaVu Serif"/>
              </a:rPr>
              <a:t>DAG</a:t>
            </a:r>
            <a:r>
              <a:rPr lang="en-CA" sz="2800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58204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b="1" dirty="0"/>
              <a:t>“</a:t>
            </a:r>
            <a:r>
              <a:rPr lang="en-CA" dirty="0"/>
              <a:t>For every edge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of </a:t>
            </a:r>
            <a:r>
              <a:rPr lang="en-CA" b="1" dirty="0"/>
              <a:t>G</a:t>
            </a:r>
            <a:r>
              <a:rPr lang="en-CA" dirty="0"/>
              <a:t>,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v</a:t>
            </a:r>
            <a:r>
              <a:rPr lang="en-CA" dirty="0"/>
              <a:t>] &lt;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u</a:t>
            </a:r>
            <a:r>
              <a:rPr lang="en-CA" dirty="0"/>
              <a:t>] in this DFS”</a:t>
            </a:r>
          </a:p>
          <a:p>
            <a:endParaRPr lang="en-CA" dirty="0"/>
          </a:p>
          <a:p>
            <a:r>
              <a:rPr lang="en-CA" dirty="0"/>
              <a:t>The DFS classifies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as a </a:t>
            </a:r>
            <a:r>
              <a:rPr lang="en-CA" b="1" dirty="0"/>
              <a:t>tree edge</a:t>
            </a:r>
            <a:r>
              <a:rPr lang="en-CA" dirty="0"/>
              <a:t>, a </a:t>
            </a:r>
            <a:r>
              <a:rPr lang="en-CA" b="1" dirty="0"/>
              <a:t>forward edge</a:t>
            </a:r>
            <a:r>
              <a:rPr lang="en-CA" dirty="0"/>
              <a:t> or a </a:t>
            </a:r>
            <a:r>
              <a:rPr lang="en-CA" b="1" dirty="0"/>
              <a:t>cross-edge</a:t>
            </a:r>
            <a:r>
              <a:rPr lang="en-CA" dirty="0"/>
              <a:t> (it cannot be a back-edge since </a:t>
            </a:r>
            <a:r>
              <a:rPr lang="en-CA" b="1" dirty="0"/>
              <a:t>G</a:t>
            </a:r>
            <a:r>
              <a:rPr lang="en-CA" dirty="0"/>
              <a:t> has no cycles):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CA" dirty="0"/>
              <a:t>If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is a </a:t>
            </a:r>
            <a:r>
              <a:rPr lang="en-CA" b="1" dirty="0"/>
              <a:t>tree</a:t>
            </a:r>
            <a:r>
              <a:rPr lang="en-CA" dirty="0"/>
              <a:t> or a </a:t>
            </a:r>
            <a:r>
              <a:rPr lang="en-CA" b="1" dirty="0"/>
              <a:t>forward edge</a:t>
            </a:r>
            <a:r>
              <a:rPr lang="en-CA" dirty="0">
                <a:latin typeface="Cambria Math"/>
                <a:ea typeface="Cambria Math"/>
              </a:rPr>
              <a:t>  ⇒ </a:t>
            </a:r>
            <a:r>
              <a:rPr lang="en-CA" b="1" dirty="0"/>
              <a:t>v</a:t>
            </a:r>
            <a:r>
              <a:rPr lang="en-CA" dirty="0"/>
              <a:t> is a descendant of </a:t>
            </a:r>
            <a:r>
              <a:rPr lang="en-CA" b="1" dirty="0"/>
              <a:t>u </a:t>
            </a:r>
            <a:r>
              <a:rPr lang="en-CA" dirty="0"/>
              <a:t> </a:t>
            </a:r>
            <a:r>
              <a:rPr lang="en-CA" dirty="0">
                <a:latin typeface="Cambria Math"/>
                <a:ea typeface="Cambria Math"/>
              </a:rPr>
              <a:t>⇒ 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v</a:t>
            </a:r>
            <a:r>
              <a:rPr lang="en-CA" dirty="0"/>
              <a:t>] &lt;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u</a:t>
            </a:r>
            <a:r>
              <a:rPr lang="en-CA" dirty="0"/>
              <a:t>]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CA" dirty="0"/>
              <a:t>If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is a </a:t>
            </a:r>
            <a:r>
              <a:rPr lang="en-CA" b="1" dirty="0"/>
              <a:t>cross-edge</a:t>
            </a:r>
            <a:endParaRPr lang="en-CA" dirty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58204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b="1" dirty="0"/>
              <a:t>“</a:t>
            </a:r>
            <a:r>
              <a:rPr lang="en-CA" dirty="0"/>
              <a:t>For every edge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of </a:t>
            </a:r>
            <a:r>
              <a:rPr lang="en-CA" b="1" dirty="0"/>
              <a:t>G</a:t>
            </a:r>
            <a:r>
              <a:rPr lang="en-CA" dirty="0"/>
              <a:t>: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v</a:t>
            </a:r>
            <a:r>
              <a:rPr lang="en-CA" dirty="0"/>
              <a:t>] &lt;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u</a:t>
            </a:r>
            <a:r>
              <a:rPr lang="en-CA" dirty="0"/>
              <a:t>] in this DFS”</a:t>
            </a:r>
          </a:p>
          <a:p>
            <a:endParaRPr lang="en-CA" dirty="0"/>
          </a:p>
          <a:p>
            <a:pPr marL="1028700" lvl="1" indent="-571500">
              <a:buFont typeface="+mj-lt"/>
              <a:buAutoNum type="romanLcPeriod" startAt="2"/>
            </a:pPr>
            <a:r>
              <a:rPr lang="en-CA" dirty="0"/>
              <a:t>If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is a </a:t>
            </a:r>
            <a:r>
              <a:rPr lang="en-CA" b="1" dirty="0"/>
              <a:t>cross-edge</a:t>
            </a:r>
            <a:r>
              <a:rPr lang="en-CA" dirty="0"/>
              <a:t>:</a:t>
            </a:r>
          </a:p>
          <a:p>
            <a:r>
              <a:rPr lang="en-CA" dirty="0"/>
              <a:t>as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is a cross-edge, by definition, neither </a:t>
            </a:r>
            <a:r>
              <a:rPr lang="en-CA" b="1" dirty="0"/>
              <a:t>u</a:t>
            </a:r>
            <a:r>
              <a:rPr lang="en-CA" dirty="0"/>
              <a:t> is a descendant of </a:t>
            </a:r>
            <a:r>
              <a:rPr lang="en-CA" b="1" dirty="0"/>
              <a:t>v</a:t>
            </a:r>
            <a:r>
              <a:rPr lang="en-CA" dirty="0"/>
              <a:t> nor </a:t>
            </a:r>
            <a:r>
              <a:rPr lang="en-CA" b="1" dirty="0"/>
              <a:t>v</a:t>
            </a:r>
            <a:r>
              <a:rPr lang="en-CA" dirty="0"/>
              <a:t> is a descendant of </a:t>
            </a:r>
            <a:r>
              <a:rPr lang="en-CA" b="1" dirty="0"/>
              <a:t>u:</a:t>
            </a:r>
          </a:p>
          <a:p>
            <a:pPr lvl="1">
              <a:buNone/>
            </a:pPr>
            <a:r>
              <a:rPr lang="en-CA" dirty="0"/>
              <a:t>d[</a:t>
            </a:r>
            <a:r>
              <a:rPr lang="en-CA" b="1" dirty="0"/>
              <a:t>u</a:t>
            </a:r>
            <a:r>
              <a:rPr lang="en-CA" dirty="0"/>
              <a:t>] &lt; f[</a:t>
            </a:r>
            <a:r>
              <a:rPr lang="en-CA" b="1" dirty="0"/>
              <a:t>u</a:t>
            </a:r>
            <a:r>
              <a:rPr lang="en-CA" dirty="0"/>
              <a:t>] &lt; d[</a:t>
            </a:r>
            <a:r>
              <a:rPr lang="en-CA" b="1" dirty="0"/>
              <a:t>v</a:t>
            </a:r>
            <a:r>
              <a:rPr lang="en-CA" dirty="0"/>
              <a:t>] &lt; f[</a:t>
            </a:r>
            <a:r>
              <a:rPr lang="en-CA" b="1" dirty="0"/>
              <a:t>v</a:t>
            </a:r>
            <a:r>
              <a:rPr lang="en-CA" dirty="0"/>
              <a:t>] </a:t>
            </a:r>
          </a:p>
          <a:p>
            <a:pPr lvl="1">
              <a:buNone/>
            </a:pPr>
            <a:r>
              <a:rPr lang="en-CA" b="1" dirty="0"/>
              <a:t>   		            or</a:t>
            </a:r>
          </a:p>
          <a:p>
            <a:pPr lvl="1">
              <a:buNone/>
            </a:pPr>
            <a:r>
              <a:rPr lang="en-CA" dirty="0"/>
              <a:t>d[</a:t>
            </a:r>
            <a:r>
              <a:rPr lang="en-CA" b="1" dirty="0"/>
              <a:t>v</a:t>
            </a:r>
            <a:r>
              <a:rPr lang="en-CA" dirty="0"/>
              <a:t>] &lt; f[</a:t>
            </a:r>
            <a:r>
              <a:rPr lang="en-CA" b="1" dirty="0"/>
              <a:t>v</a:t>
            </a:r>
            <a:r>
              <a:rPr lang="en-CA" dirty="0"/>
              <a:t>] &lt; d[</a:t>
            </a:r>
            <a:r>
              <a:rPr lang="en-CA" b="1" dirty="0"/>
              <a:t>u</a:t>
            </a:r>
            <a:r>
              <a:rPr lang="en-CA" dirty="0"/>
              <a:t>] &lt; f[</a:t>
            </a:r>
            <a:r>
              <a:rPr lang="en-CA" b="1" dirty="0"/>
              <a:t>u</a:t>
            </a:r>
            <a:r>
              <a:rPr lang="en-CA" dirty="0"/>
              <a:t>]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072066" y="4643446"/>
            <a:ext cx="3571900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prstClr val="black"/>
                </a:solidFill>
                <a:latin typeface="Calibri"/>
              </a:rPr>
              <a:t>since (</a:t>
            </a:r>
            <a:r>
              <a:rPr lang="en-CA" sz="2400" b="1" dirty="0" err="1">
                <a:solidFill>
                  <a:prstClr val="black"/>
                </a:solidFill>
                <a:latin typeface="Calibri"/>
              </a:rPr>
              <a:t>u</a:t>
            </a:r>
            <a:r>
              <a:rPr lang="en-CA" sz="2400" dirty="0" err="1">
                <a:solidFill>
                  <a:prstClr val="black"/>
                </a:solidFill>
                <a:latin typeface="Calibri"/>
              </a:rPr>
              <a:t>,</a:t>
            </a:r>
            <a:r>
              <a:rPr lang="en-CA" sz="2400" b="1" dirty="0" err="1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is an edge,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 is surely discovered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before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b="1" dirty="0" err="1">
                <a:solidFill>
                  <a:prstClr val="black"/>
                </a:solidFill>
                <a:latin typeface="Calibri"/>
              </a:rPr>
              <a:t>u</a:t>
            </a:r>
            <a:r>
              <a:rPr lang="en-CA" sz="2400" dirty="0" err="1">
                <a:solidFill>
                  <a:prstClr val="black"/>
                </a:solidFill>
                <a:latin typeface="Calibri"/>
              </a:rPr>
              <a:t>'s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 exploration completes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rot="10800000" flipV="1">
            <a:off x="4286248" y="5393546"/>
            <a:ext cx="785818" cy="25003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71670" y="6072206"/>
            <a:ext cx="178595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prstClr val="black"/>
                </a:solidFill>
                <a:latin typeface="Calibri"/>
              </a:rPr>
              <a:t>f[v] &lt; f[u]</a:t>
            </a:r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>
            <a:off x="2285986" y="5857895"/>
            <a:ext cx="678661" cy="214313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 rot="10800000" flipV="1">
            <a:off x="2964648" y="5857892"/>
            <a:ext cx="892977" cy="214314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2821769" y="3107529"/>
            <a:ext cx="4000528" cy="1928826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00760" y="2428868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prstClr val="black"/>
                </a:solidFill>
                <a:latin typeface="Calibri"/>
              </a:rPr>
              <a:t>Q.E.D. of Claim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2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58204" cy="4525963"/>
          </a:xfrm>
        </p:spPr>
        <p:txBody>
          <a:bodyPr>
            <a:normAutofit/>
          </a:bodyPr>
          <a:lstStyle/>
          <a:p>
            <a:r>
              <a:rPr lang="en-CA" dirty="0"/>
              <a:t>TOPOLOGICAL-SORT(G) lists the nodes of G from highest to lowest finishing times</a:t>
            </a:r>
          </a:p>
          <a:p>
            <a:endParaRPr lang="en-CA" dirty="0"/>
          </a:p>
          <a:p>
            <a:r>
              <a:rPr lang="en-CA" dirty="0"/>
              <a:t>By the </a:t>
            </a:r>
            <a:r>
              <a:rPr lang="en-CA" b="1" dirty="0"/>
              <a:t>Claim</a:t>
            </a:r>
            <a:r>
              <a:rPr lang="en-CA" dirty="0"/>
              <a:t>, for every edge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of </a:t>
            </a:r>
            <a:r>
              <a:rPr lang="en-CA" b="1" dirty="0"/>
              <a:t>G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			    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v</a:t>
            </a:r>
            <a:r>
              <a:rPr lang="en-CA" dirty="0"/>
              <a:t>] &lt;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u</a:t>
            </a:r>
            <a:r>
              <a:rPr lang="en-CA" dirty="0"/>
              <a:t>]</a:t>
            </a:r>
          </a:p>
          <a:p>
            <a:pPr>
              <a:buNone/>
            </a:pPr>
            <a:r>
              <a:rPr lang="en-CA" dirty="0">
                <a:latin typeface="Cambria Math"/>
                <a:ea typeface="Cambria Math"/>
              </a:rPr>
              <a:t>⇒</a:t>
            </a:r>
            <a:r>
              <a:rPr lang="en-CA" dirty="0"/>
              <a:t> </a:t>
            </a:r>
            <a:r>
              <a:rPr lang="en-CA" b="1" dirty="0"/>
              <a:t>u</a:t>
            </a:r>
            <a:r>
              <a:rPr lang="en-CA" dirty="0"/>
              <a:t> will be before </a:t>
            </a:r>
            <a:r>
              <a:rPr lang="en-CA" b="1" dirty="0"/>
              <a:t>v</a:t>
            </a:r>
            <a:r>
              <a:rPr lang="en-CA" dirty="0"/>
              <a:t> in the algorithm's list</a:t>
            </a:r>
          </a:p>
          <a:p>
            <a:r>
              <a:rPr lang="en-CA" dirty="0"/>
              <a:t>Q.E.D of </a:t>
            </a:r>
            <a:r>
              <a:rPr lang="en-CA" b="1" dirty="0"/>
              <a:t>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653D87D-16B0-460A-9945-2D3EDB78F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Topological Sort Example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13EE49F9-D5CB-4020-A1AF-A776705B9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79515"/>
            <a:ext cx="8232742" cy="501194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 job consists of 10 tasks with the following precedence rules: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Must start with 7, 5, 4 or 9.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Task 1 must follow 7.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Tasks 3 &amp; 6 must follow both 7 &amp; 5.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 must follow 6 &amp; 4.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 must follow 4.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 must follow 2.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46BF2483-4774-40CA-B56A-A47049DEC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81" y="6183200"/>
            <a:ext cx="678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800000"/>
                </a:solidFill>
                <a:latin typeface="Times New Roman" charset="0"/>
                <a:ea typeface="ＭＳ Ｐゴシック" charset="0"/>
              </a:rPr>
              <a:t>Make a directed graph and then do DFS.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5E9326F7-A4BB-4BE6-97E8-53133F5AE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7BB20976-7E6C-4E2E-A833-0AEF1D657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438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F3BBCCC1-03ED-44D3-BDBA-FDF948DC2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E6E2F46B-3AE5-4BE0-A5B8-B269B29D3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8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A75F780D-67F2-46D6-8F1C-59CAA5037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67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935B95F8-3EFF-408A-B5E9-BF4EEDD53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7E98834C-B39E-4AB9-9E3E-7E6658CE8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47EE6C73-F8E0-4611-8D31-95C219A57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1FE70100-E755-4C03-A54C-E550729EB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76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E918632C-7467-43FE-AA0D-5AFE798EA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05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F0CDE8A2-A0F0-474D-8CC3-424A76CA5D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9906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CB026252-0236-4960-A3CB-1ADA6178D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371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91FD3056-E6B1-4884-AF8C-35769B193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3716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F56BC908-977F-4B8D-A597-57FF39BC9E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1336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CE574C8B-866F-4BFF-922D-AAF6DAF0B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6670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5225D6DF-C325-4FAA-8C3C-9D3A50DB97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8194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5571A25D-7D1F-4F85-9D8D-5EFFB90A13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9718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EF1E1D5D-4588-45ED-A785-CC7102182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1910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729724E6-6D4B-48C7-8AC4-7FD3F5D26B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1910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D578A614-6454-43F5-A1BC-846D2D7B1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3EE938FD-C77D-40D2-A936-7FFD42EBE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ACAEF47B-115E-4A97-B05B-75E9AE64A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95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F62AC300-711A-4565-9300-BAF4C6D88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89175FEE-B3CE-4E5B-9812-5869A58BC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0EE01B4F-587C-4E54-A62F-36B1951CE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11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9D93E269-9AB8-41B8-BC40-BB13BEFCF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590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16D11806-BBD9-4D66-B5FF-5037C79D7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362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510C8D6F-B4DB-47A9-AF1A-09B618617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72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3622178B-529C-47F5-A5EB-C20B3368A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343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0E023EEB-1550-4A1C-B524-6F875743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1002"/>
            <a:ext cx="289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Tasks shown as a directed graph.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4FA4-E030-4C2C-9489-A92CF5CE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Topological Sort using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866C-9AAF-43D1-B3DE-6EC329A8D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25908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+mn-ea"/>
              </a:rPr>
              <a:t>To create a topological sort from a DAG</a:t>
            </a:r>
          </a:p>
          <a:p>
            <a:pPr>
              <a:defRPr/>
            </a:pPr>
            <a:endParaRPr lang="en-US" sz="2400" dirty="0">
              <a:ea typeface="+mn-ea"/>
            </a:endParaRPr>
          </a:p>
          <a:p>
            <a:pPr marL="400050" lvl="1" indent="0">
              <a:buNone/>
              <a:defRPr/>
            </a:pPr>
            <a:r>
              <a:rPr lang="en-US" sz="2000" b="1" dirty="0">
                <a:solidFill>
                  <a:srgbClr val="800000"/>
                </a:solidFill>
                <a:ea typeface="+mn-ea"/>
              </a:rPr>
              <a:t>1- Final linked list is empty</a:t>
            </a:r>
          </a:p>
          <a:p>
            <a:pPr marL="400050" lvl="1" indent="0">
              <a:buNone/>
              <a:defRPr/>
            </a:pPr>
            <a:r>
              <a:rPr lang="en-US" sz="2000" b="1" dirty="0">
                <a:solidFill>
                  <a:srgbClr val="800000"/>
                </a:solidFill>
                <a:ea typeface="+mn-ea"/>
              </a:rPr>
              <a:t>2- Run DFS</a:t>
            </a:r>
          </a:p>
          <a:p>
            <a:pPr marL="400050" lvl="1" indent="0">
              <a:buNone/>
              <a:defRPr/>
            </a:pPr>
            <a:r>
              <a:rPr lang="en-US" sz="2000" b="1" dirty="0">
                <a:solidFill>
                  <a:srgbClr val="800000"/>
                </a:solidFill>
                <a:ea typeface="+mn-ea"/>
              </a:rPr>
              <a:t>3- When a node becomes black (finishes) insert it to the top of a </a:t>
            </a:r>
          </a:p>
          <a:p>
            <a:pPr marL="400050" lvl="1" indent="0">
              <a:buNone/>
              <a:defRPr/>
            </a:pPr>
            <a:r>
              <a:rPr lang="en-US" sz="2000" b="1" dirty="0">
                <a:solidFill>
                  <a:srgbClr val="800000"/>
                </a:solidFill>
                <a:ea typeface="+mn-ea"/>
              </a:rPr>
              <a:t>     linked list</a:t>
            </a:r>
          </a:p>
          <a:p>
            <a:pPr marL="0" indent="0">
              <a:buNone/>
              <a:defRPr/>
            </a:pPr>
            <a:r>
              <a:rPr lang="en-US" sz="2400" dirty="0">
                <a:ea typeface="+mn-ea"/>
              </a:rPr>
              <a:t>	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B3CB1599-ABFB-4019-B614-70FE1F33F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8445CEFB-A0F8-49C3-BE54-7C99B299A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8D1D7DFF-DAFD-459C-B16A-A5A2DAB35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2B9B0670-D6F6-485A-8AA3-BFD35369E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5B8B1545-65EE-4889-901C-31EBD2085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25F37289-6CB8-4B0E-BB42-86D012CD7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BD60105A-07EE-497A-A3DD-D5920B982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6C45383B-EE40-416F-965D-AEC126521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8EF3D2CD-085F-46ED-A62A-EB545850F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D547C1AE-52F6-4372-8897-337D28681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A36B4824-18E8-4871-8622-7BE0BDFEC2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2B92FFB9-8F66-48D0-851D-B51F519E2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2AADE69A-66AC-480B-9FBC-DBFF2C289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3BB99249-B43C-4488-A3F0-2E6DA37178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A177D632-EC1C-4184-A075-993C6902B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106ED1E5-4941-41FF-97CB-A62DB1B710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F4610AF0-D87E-401A-A2C0-8BB25F7282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E9517799-265A-49D4-BFFD-3027A0821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158BA148-B517-4ED1-AEF8-F146DA8035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26F068DF-8D7B-4C98-AC31-593B1353F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19F9A7D1-7789-42DA-88FB-A85EEA97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B0E80ED1-1ABB-4250-93F3-818F4540D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C81F7D83-5B4C-4E37-AD1F-B8460DE46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68276E3D-3D57-44FA-9020-7D2D5EBFE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D491169B-4313-46C1-A668-71500A097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DEF399F2-2AF6-42FE-A673-58C52E72E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64C17AFF-F6A8-4F6D-B703-2BB3520F4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520B256C-7235-457D-9DB6-CE3650EF6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1C38AD68-8370-4003-992B-F73F79550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CD97F69E-C508-4E37-9162-E07F18F15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57D49475-2E41-4D9A-A3B9-B4EB44DF4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BEFB8963-DFD0-40C1-8C32-281316F57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A2BFC254-6BC7-4989-9745-0C06C524B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69056C97-6078-46FB-B7D3-5BB9A1252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7D25F489-1E82-4A4B-B56A-72B64D395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045458F3-CD17-405F-B255-3AD89E577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DB624651-6757-464F-B925-F0C1B2888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25894F2C-2187-4780-84E2-4C54DEC10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027DEF4E-ED82-46BC-BE2B-FD9D9D47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58DB94F8-80CD-4CA5-9778-F8AF27F5C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0C4B3E64-DCA6-4FBE-A61C-4EFA1C6BCE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E7DDAA26-E48F-4451-BE6B-379584BE0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9FF83FB7-80E5-4EBB-AB47-5CB3657F3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474F6522-65AC-480D-8E77-1B0976C3E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A7C12571-4CB7-4660-A015-A2F716AB5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A5A70757-1E9E-4F0B-AB85-44731A0147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D393A186-A74E-45D9-8204-11B7F6795C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1158A10F-3D0B-4F6A-B6DA-93AC5249D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87C97819-BBDC-4765-B4FD-CB32C9410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3D756BA8-7690-4DB2-BC74-C667F17E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7AED3161-ADAD-4428-A623-441CFF0D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63D1BD97-9B87-46C9-A9B3-7DFFC3907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EA822267-333E-4F83-8D66-6AFF63BB0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B5E22109-567C-405A-9168-0B3332EC6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508B0BC1-45F7-49AC-92F9-387710D01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793042FC-090E-412D-8DE5-556DB3FE3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881A81E7-C5F2-4A5F-B61D-A0B8C2798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ED7706A0-8364-418A-B0A0-CCF5FA733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0F32CD48-5B07-4E4C-B115-0D4B822A3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37B36FD0-79D8-4B78-A19C-5A8B2FA93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EFEDC6BC-FE15-475D-88F1-C7997A3CC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F8E5C17D-DD21-4736-81F9-7FF5B986F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9FE427C3-7938-4727-A62D-D65D55364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CCE022E8-BD9A-4940-89F8-328490DAB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8CC6D8C0-E47D-4B7F-8952-934570E1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8346B0CA-8A3C-4A94-BD34-817868DCA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293D453C-2BEB-49D5-9B6E-E58B9872C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0FB260FD-0825-429C-B322-CD7D86E42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A0E25BFF-06BD-4AFB-9AAE-08DB68C8C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96896A4D-0118-4ABF-89EB-DAD6B947D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0539C293-2576-4486-96CF-D9147D347C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FEBF1555-F3A5-40E6-BE20-863C1BB75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F2EC5E62-E8F9-41FE-B92E-CE1981F4F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DA0346E3-5B03-494D-8306-5992D26F4C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724CD61D-1941-406B-BA4A-DB339F804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318932EC-DAF5-4A92-856B-5A55645B37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9F6D2FC0-F5E7-4EA9-9963-13A14A1B1C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35D102A4-0C91-4756-9AED-B041E70D4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5EDBDE6F-7A7D-4EC2-AD38-C5AC168DB1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1F512EB3-B231-4029-9C7B-1AC332D41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CB2D4FD3-16E2-447A-8CD6-2B82EB80A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E0165F6C-CA5D-4764-A4D0-6213D5147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5F526A10-9FF2-4518-9CFB-20EF8EB72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CA5C189B-5CCD-437F-B42A-3FE345499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43903EC5-112C-455D-8348-A22F44379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067BD834-2309-47CD-B82D-13D15B1CE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1F701DD6-B830-4796-AFB2-588A339F4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8FEE38F4-1414-4EC1-AF43-401100128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7B83BFD4-46C6-4333-875A-DE79E2F51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08E5A80C-DAEF-45EA-AA82-94E12F520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F40AA31D-4ABF-44F4-8968-AC062FC52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BAA8ED75-0F8B-4A38-8928-53C37665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729A8CCB-277F-46A2-A5F4-A8CAB47D5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212C5F3F-8A58-452A-BF10-5EC3E56D1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5F1066D8-3D19-4790-8925-4715FAE78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355FA477-1029-406D-99FC-CCCFB8C5C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E490A8AC-FA6E-4412-BD51-F64CEAF4C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F5B5A5DD-865B-4176-8E39-654ECC7C8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E8713449-5AA0-4AC2-8B4A-42FCEE8BB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E1FE1BB7-F503-4BDE-A601-26D7D88F9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684F11C1-6B69-4400-B359-34D8BE4E5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5F617FA1-6D75-4A32-B71C-3AAD263DF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68072DEE-521E-4DFF-A011-5F2C8CA16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C2A7270C-4540-49DA-9E2B-7452159529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3E9F72EC-2A64-48F2-92A9-D179DF110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C6716EE8-BC9F-4A02-888E-45CC211322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2C56F41D-0F2F-4421-AACF-86E8889400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CABB19AE-FAD1-4045-A8D5-C9379FD86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497AEF72-CCD1-4400-B667-59C535B6F2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3391110E-8F78-48A1-B8F4-FEEEF8364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503C1713-F577-4692-8F50-B10F1FC18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66DD71EE-9303-4F9A-9234-9307EB6D9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82649ABD-5969-4836-A124-D980FC8CE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226D9B96-12E7-4E91-92D7-78206D711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238BAE8F-40A4-4C72-BD4C-1DC3D0E36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957F660B-475E-4B35-BFFA-52DC0A600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940C6D24-AEA1-4A21-8DD3-E748C8E7A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C9745CAB-EFD9-45CE-BB8B-F0D6B566A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172E3364-7E97-443F-BE7F-972EC0AEE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F0462577-01DA-488B-8254-3F9F6D03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7993</TotalTime>
  <Words>5129</Words>
  <Application>Microsoft Office PowerPoint</Application>
  <PresentationFormat>On-screen Show (4:3)</PresentationFormat>
  <Paragraphs>1567</Paragraphs>
  <Slides>117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117</vt:i4>
      </vt:variant>
    </vt:vector>
  </HeadingPairs>
  <TitlesOfParts>
    <vt:vector size="136" baseType="lpstr">
      <vt:lpstr>Arial</vt:lpstr>
      <vt:lpstr>Calibri</vt:lpstr>
      <vt:lpstr>Cambria Math</vt:lpstr>
      <vt:lpstr>Courier New</vt:lpstr>
      <vt:lpstr>DejaVu Math TeX Gyre</vt:lpstr>
      <vt:lpstr>DejaVu Serif</vt:lpstr>
      <vt:lpstr>MTSYN</vt:lpstr>
      <vt:lpstr>RMTMI</vt:lpstr>
      <vt:lpstr>Segoe UI</vt:lpstr>
      <vt:lpstr>Segoe UI Light</vt:lpstr>
      <vt:lpstr>Times New Roman</vt:lpstr>
      <vt:lpstr>Wingdings</vt:lpstr>
      <vt:lpstr>WelcomeDoc</vt:lpstr>
      <vt:lpstr>comp122</vt:lpstr>
      <vt:lpstr>Blank Presentation</vt:lpstr>
      <vt:lpstr>1_Office Theme</vt:lpstr>
      <vt:lpstr>Network</vt:lpstr>
      <vt:lpstr>2_Office Theme</vt:lpstr>
      <vt:lpstr>3_Office Theme</vt:lpstr>
      <vt:lpstr>ECEG-5193: Algorithm Analysis and Design</vt:lpstr>
      <vt:lpstr>Edge classification by DFS</vt:lpstr>
      <vt:lpstr>Edge classification by DFS</vt:lpstr>
      <vt:lpstr>Edge classification by DFS</vt:lpstr>
      <vt:lpstr>DAGs and back edges</vt:lpstr>
      <vt:lpstr>Ordering Prerequisites</vt:lpstr>
      <vt:lpstr>Measure  Flour</vt:lpstr>
      <vt:lpstr>ECEG 10</vt:lpstr>
      <vt:lpstr>Modeling Prerequisites</vt:lpstr>
      <vt:lpstr>Some DAG Terminology</vt:lpstr>
      <vt:lpstr>PowerPoint Presentation</vt:lpstr>
      <vt:lpstr>Ordering Prerequisites</vt:lpstr>
      <vt:lpstr>PowerPoint Presentation</vt:lpstr>
      <vt:lpstr>Correctness Proof Sketch</vt:lpstr>
      <vt:lpstr>DAGs</vt:lpstr>
      <vt:lpstr>Topological Sorting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Running time?</vt:lpstr>
      <vt:lpstr>Running time?</vt:lpstr>
      <vt:lpstr>Running time?</vt:lpstr>
      <vt:lpstr>Running time?</vt:lpstr>
      <vt:lpstr>Running time?</vt:lpstr>
      <vt:lpstr>Can we do better?</vt:lpstr>
      <vt:lpstr>Topological sort 2</vt:lpstr>
      <vt:lpstr>Topological sort 2</vt:lpstr>
      <vt:lpstr>Topological sort 2</vt:lpstr>
      <vt:lpstr>Topological sort 2</vt:lpstr>
      <vt:lpstr>Running time?</vt:lpstr>
      <vt:lpstr>Connectedness</vt:lpstr>
      <vt:lpstr>A Completely Different Algorithm</vt:lpstr>
      <vt:lpstr>Examples:  Topological Sort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Correctness Proof</vt:lpstr>
      <vt:lpstr>PowerPoint Presentation</vt:lpstr>
      <vt:lpstr>Topological Sort (an application of DFS)</vt:lpstr>
      <vt:lpstr>Topological sort</vt:lpstr>
      <vt:lpstr>Examples </vt:lpstr>
      <vt:lpstr>Examples </vt:lpstr>
      <vt:lpstr>Topological sort more formally</vt:lpstr>
      <vt:lpstr>Topological sort more formally</vt:lpstr>
      <vt:lpstr>Algorithm for TS</vt:lpstr>
      <vt:lpstr>Edge classification by DFS</vt:lpstr>
      <vt:lpstr>Edge classification by DFS</vt:lpstr>
      <vt:lpstr>Edge classification by DFS</vt:lpstr>
      <vt:lpstr>DAGs and back edges</vt:lpstr>
      <vt:lpstr>Back to 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Time complexity of TS(G)</vt:lpstr>
      <vt:lpstr>Proof of correctness</vt:lpstr>
      <vt:lpstr>Proof of correctness</vt:lpstr>
      <vt:lpstr>Proof of correctness</vt:lpstr>
      <vt:lpstr>Proof of correctness</vt:lpstr>
      <vt:lpstr>Topological Sort Example</vt:lpstr>
      <vt:lpstr>PowerPoint Presentation</vt:lpstr>
      <vt:lpstr>Topological Sort using DFS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202</cp:revision>
  <dcterms:created xsi:type="dcterms:W3CDTF">2021-10-24T06:23:43Z</dcterms:created>
  <dcterms:modified xsi:type="dcterms:W3CDTF">2022-01-21T10:29:42Z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