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ucida Sans" panose="020B060203050402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AF8B8B4-D3B4-4A8D-AFC1-28378C0441D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CD9982-6386-4383-943B-86F2F480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 rotWithShape="0">
          <a:gsLst>
            <a:gs pos="0">
              <a:srgbClr val="39275B"/>
            </a:gs>
            <a:gs pos="100000">
              <a:srgbClr val="C0C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05A354-D711-4492-AB30-46F62C1DAB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 algn="ctr">
            <a:solidFill>
              <a:srgbClr val="39275B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B57C824-A239-4890-8197-088831F40F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6663F64-8154-456F-99B8-6073F81CAE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228600" indent="0" algn="ctr">
              <a:buFontTx/>
              <a:buNone/>
              <a:defRPr smtClean="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E469F-E0D7-440E-A24E-9BC14F919912}"/>
              </a:ext>
            </a:extLst>
          </p:cNvPr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11C5AEDE-F347-4663-8934-16D8AE399108}" type="slidenum">
              <a:rPr lang="en-US" altLang="en-US" sz="1200" b="1" i="0">
                <a:solidFill>
                  <a:srgbClr val="424242"/>
                </a:solidFill>
                <a:latin typeface="Calibri" panose="020F0502020204030204" pitchFamily="34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altLang="en-US" b="1" i="0">
              <a:latin typeface="Calibri" panose="020F0502020204030204" pitchFamily="34" charset="0"/>
            </a:endParaRPr>
          </a:p>
        </p:txBody>
      </p:sp>
      <p:cxnSp>
        <p:nvCxnSpPr>
          <p:cNvPr id="54278" name="Straight Connector 6">
            <a:extLst>
              <a:ext uri="{FF2B5EF4-FFF2-40B4-BE49-F238E27FC236}">
                <a16:creationId xmlns:a16="http://schemas.microsoft.com/office/drawing/2014/main" id="{143061CC-CC2D-4D08-AD35-C03C113DCAB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 algn="ctr">
            <a:solidFill>
              <a:srgbClr val="39275B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061449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69381EC-AFEF-418F-A11C-C2342A0C61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FF04E-9E9D-42EE-8DB3-8E7CBCCC7D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50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83DEBC0-8694-4A97-AF4A-3D9A41290F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D1EAD-C8C8-4BAF-8B1B-9E68CEBE73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088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44AEA2E-2A1E-4B47-A206-2FD405D066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D4F11-DA87-44E8-8300-0D43B596E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9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2DF1558-32BB-4D07-B448-344C97E1B5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9E6AAA-7158-4A40-9375-ADC3B3BBAA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688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F1DE83C-C321-43DB-B674-0AE8034C1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50A95-A3E5-4B3F-B6FC-2C53D8AD9D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424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0EF0D42-2068-46B7-BB62-A29A0C2285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5F55D-225F-460F-B111-12D79970AF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392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0908CDD-E4F8-4656-9CE4-381B9B510A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D3656-0116-4D94-97FB-03D035535B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09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0337"/>
            <a:ext cx="88392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51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784613C-A0FA-4564-B791-DC389DC53C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B7A197-9A71-4EC5-8E7A-BB73D06A2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144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C7FB104-0AB1-4552-87C7-6CFE855DA6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A5B7-C5FF-413B-9958-63CF58F5B9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034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5B4699B-DFE3-4804-A3B0-DA7850FD9A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6DDA9-A58A-4D83-8596-6CCC852026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211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7C8FB7A-CE79-4BE6-A43D-44A1F59C76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4005A-71D5-428B-BAA8-D25C2C98E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70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8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4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E6FF9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>
            <a:extLst>
              <a:ext uri="{FF2B5EF4-FFF2-40B4-BE49-F238E27FC236}">
                <a16:creationId xmlns:a16="http://schemas.microsoft.com/office/drawing/2014/main" id="{25A61898-2EF6-4773-8AE2-16A1183BA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945" y="1274907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F1A5C166-5A1D-46BC-A43C-011DBE515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945" y="-11256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71740-CB37-455D-948A-EE26054369EE}"/>
              </a:ext>
            </a:extLst>
          </p:cNvPr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9FA829D1-5CE5-4D01-A878-7E99E50E2982}" type="slidenum">
              <a:rPr lang="en-US" altLang="en-US" sz="1200" b="1" i="0">
                <a:solidFill>
                  <a:srgbClr val="424242"/>
                </a:solidFill>
                <a:latin typeface="Calibri" panose="020F0502020204030204" pitchFamily="34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altLang="en-US" b="1" i="0">
              <a:latin typeface="Calibri" panose="020F0502020204030204" pitchFamily="34" charset="0"/>
            </a:endParaRPr>
          </a:p>
        </p:txBody>
      </p:sp>
      <p:cxnSp>
        <p:nvCxnSpPr>
          <p:cNvPr id="1030" name="Straight Connector 6">
            <a:extLst>
              <a:ext uri="{FF2B5EF4-FFF2-40B4-BE49-F238E27FC236}">
                <a16:creationId xmlns:a16="http://schemas.microsoft.com/office/drawing/2014/main" id="{0BBBD855-1766-4A0F-BED9-48F8284E8AA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 algn="ctr">
            <a:solidFill>
              <a:srgbClr val="39275B"/>
            </a:solidFill>
            <a:round/>
            <a:headEnd/>
            <a:tailEnd/>
          </a:ln>
        </p:spPr>
      </p:cxnSp>
      <p:sp>
        <p:nvSpPr>
          <p:cNvPr id="1031" name="Rectangle 7">
            <a:extLst>
              <a:ext uri="{FF2B5EF4-FFF2-40B4-BE49-F238E27FC236}">
                <a16:creationId xmlns:a16="http://schemas.microsoft.com/office/drawing/2014/main" id="{FA53B6D7-C544-42DE-A82C-7D23C59441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i="0"/>
            </a:lvl1pPr>
          </a:lstStyle>
          <a:p>
            <a:fld id="{DA18ACDA-0B3D-46E6-8FC1-787ABF438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5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39275B"/>
        </a:buClr>
        <a:buSzPct val="100000"/>
        <a:buChar char="•"/>
        <a:tabLst>
          <a:tab pos="860425" algn="l"/>
          <a:tab pos="1143000" algn="l"/>
          <a:tab pos="1431925" algn="l"/>
          <a:tab pos="1774825" algn="l"/>
        </a:tabLst>
        <a:defRPr sz="2400">
          <a:solidFill>
            <a:srgbClr val="262626"/>
          </a:solidFill>
          <a:latin typeface="+mn-lt"/>
          <a:ea typeface="+mn-ea"/>
          <a:cs typeface="+mn-cs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Font typeface="Wingdings" panose="05000000000000000000" pitchFamily="2" charset="2"/>
        <a:buChar char="§"/>
        <a:tabLst>
          <a:tab pos="860425" algn="l"/>
          <a:tab pos="1143000" algn="l"/>
          <a:tab pos="1431925" algn="l"/>
          <a:tab pos="1774825" algn="l"/>
        </a:tabLst>
        <a:defRPr sz="2200">
          <a:solidFill>
            <a:srgbClr val="404040"/>
          </a:solidFill>
          <a:latin typeface="+mn-lt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•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panose="05000000000000000000" pitchFamily="2" charset="2"/>
        <a:buChar char="§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</a:t>
            </a:r>
          </a:p>
        </p:txBody>
      </p:sp>
    </p:spTree>
    <p:extLst>
      <p:ext uri="{BB962C8B-B14F-4D97-AF65-F5344CB8AC3E}">
        <p14:creationId xmlns:p14="http://schemas.microsoft.com/office/powerpoint/2010/main" val="376740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>
            <a:extLst>
              <a:ext uri="{FF2B5EF4-FFF2-40B4-BE49-F238E27FC236}">
                <a16:creationId xmlns:a16="http://schemas.microsoft.com/office/drawing/2014/main" id="{A4B854AF-9C59-4826-BF4B-7F24A6C8D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773123" name="Rectangle 3">
            <a:extLst>
              <a:ext uri="{FF2B5EF4-FFF2-40B4-BE49-F238E27FC236}">
                <a16:creationId xmlns:a16="http://schemas.microsoft.com/office/drawing/2014/main" id="{8FC65F44-1232-412D-85CB-4D77B67F2A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B, C, A, D, F }</a:t>
            </a:r>
          </a:p>
        </p:txBody>
      </p:sp>
      <p:grpSp>
        <p:nvGrpSpPr>
          <p:cNvPr id="773124" name="Group 4">
            <a:extLst>
              <a:ext uri="{FF2B5EF4-FFF2-40B4-BE49-F238E27FC236}">
                <a16:creationId xmlns:a16="http://schemas.microsoft.com/office/drawing/2014/main" id="{E56DEEC3-8622-412C-8DDB-E3100592A493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773125" name="Oval 5">
              <a:extLst>
                <a:ext uri="{FF2B5EF4-FFF2-40B4-BE49-F238E27FC236}">
                  <a16:creationId xmlns:a16="http://schemas.microsoft.com/office/drawing/2014/main" id="{6C3983CB-0610-493C-87CE-78EA119A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3126" name="AutoShape 6">
              <a:extLst>
                <a:ext uri="{FF2B5EF4-FFF2-40B4-BE49-F238E27FC236}">
                  <a16:creationId xmlns:a16="http://schemas.microsoft.com/office/drawing/2014/main" id="{C147256F-C1CC-4698-9288-D9DB47DC267B}"/>
                </a:ext>
              </a:extLst>
            </p:cNvPr>
            <p:cNvCxnSpPr>
              <a:cxnSpLocks noChangeShapeType="1"/>
              <a:stCxn id="773130" idx="7"/>
              <a:endCxn id="773125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3127" name="Oval 7">
              <a:extLst>
                <a:ext uri="{FF2B5EF4-FFF2-40B4-BE49-F238E27FC236}">
                  <a16:creationId xmlns:a16="http://schemas.microsoft.com/office/drawing/2014/main" id="{16419AEF-3391-4F54-A447-FB90F6AAC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3128" name="Oval 8">
              <a:extLst>
                <a:ext uri="{FF2B5EF4-FFF2-40B4-BE49-F238E27FC236}">
                  <a16:creationId xmlns:a16="http://schemas.microsoft.com/office/drawing/2014/main" id="{01B57F57-D1F3-41AD-81AF-232543A6C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3129" name="Oval 9">
              <a:extLst>
                <a:ext uri="{FF2B5EF4-FFF2-40B4-BE49-F238E27FC236}">
                  <a16:creationId xmlns:a16="http://schemas.microsoft.com/office/drawing/2014/main" id="{D0EAADA6-8691-4A73-B9CF-0938EA29D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3130" name="Oval 10">
              <a:extLst>
                <a:ext uri="{FF2B5EF4-FFF2-40B4-BE49-F238E27FC236}">
                  <a16:creationId xmlns:a16="http://schemas.microsoft.com/office/drawing/2014/main" id="{C7B91D29-858B-40D3-9A14-CCC9CA495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3131" name="AutoShape 11">
              <a:extLst>
                <a:ext uri="{FF2B5EF4-FFF2-40B4-BE49-F238E27FC236}">
                  <a16:creationId xmlns:a16="http://schemas.microsoft.com/office/drawing/2014/main" id="{40F1BED0-AE4E-4D4A-98D5-EDF9E7EE1072}"/>
                </a:ext>
              </a:extLst>
            </p:cNvPr>
            <p:cNvCxnSpPr>
              <a:cxnSpLocks noChangeShapeType="1"/>
              <a:stCxn id="773125" idx="6"/>
              <a:endCxn id="773128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3132" name="AutoShape 12">
              <a:extLst>
                <a:ext uri="{FF2B5EF4-FFF2-40B4-BE49-F238E27FC236}">
                  <a16:creationId xmlns:a16="http://schemas.microsoft.com/office/drawing/2014/main" id="{B86145E7-950C-4CBF-BC6C-904D1D35E15D}"/>
                </a:ext>
              </a:extLst>
            </p:cNvPr>
            <p:cNvCxnSpPr>
              <a:cxnSpLocks noChangeShapeType="1"/>
              <a:stCxn id="773130" idx="5"/>
              <a:endCxn id="773129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3133" name="AutoShape 13">
              <a:extLst>
                <a:ext uri="{FF2B5EF4-FFF2-40B4-BE49-F238E27FC236}">
                  <a16:creationId xmlns:a16="http://schemas.microsoft.com/office/drawing/2014/main" id="{1FD4256D-5876-4C58-8880-DB93806F9FC8}"/>
                </a:ext>
              </a:extLst>
            </p:cNvPr>
            <p:cNvCxnSpPr>
              <a:cxnSpLocks noChangeShapeType="1"/>
              <a:stCxn id="773129" idx="7"/>
              <a:endCxn id="773128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3134" name="AutoShape 14">
              <a:extLst>
                <a:ext uri="{FF2B5EF4-FFF2-40B4-BE49-F238E27FC236}">
                  <a16:creationId xmlns:a16="http://schemas.microsoft.com/office/drawing/2014/main" id="{CDEB7793-A7CE-44D8-9547-DBA6369A8524}"/>
                </a:ext>
              </a:extLst>
            </p:cNvPr>
            <p:cNvCxnSpPr>
              <a:cxnSpLocks noChangeShapeType="1"/>
              <a:stCxn id="773127" idx="6"/>
              <a:endCxn id="773129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3135" name="Oval 15">
              <a:extLst>
                <a:ext uri="{FF2B5EF4-FFF2-40B4-BE49-F238E27FC236}">
                  <a16:creationId xmlns:a16="http://schemas.microsoft.com/office/drawing/2014/main" id="{1E10A313-F857-48CD-95C4-7133F969E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3136" name="AutoShape 16">
              <a:extLst>
                <a:ext uri="{FF2B5EF4-FFF2-40B4-BE49-F238E27FC236}">
                  <a16:creationId xmlns:a16="http://schemas.microsoft.com/office/drawing/2014/main" id="{F50E131A-2289-4682-8CA2-9F66F6DDB994}"/>
                </a:ext>
              </a:extLst>
            </p:cNvPr>
            <p:cNvCxnSpPr>
              <a:cxnSpLocks noChangeShapeType="1"/>
              <a:stCxn id="773125" idx="5"/>
              <a:endCxn id="773135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3137" name="AutoShape 17">
              <a:extLst>
                <a:ext uri="{FF2B5EF4-FFF2-40B4-BE49-F238E27FC236}">
                  <a16:creationId xmlns:a16="http://schemas.microsoft.com/office/drawing/2014/main" id="{74D21788-E3AA-4054-83A2-08B30562E5E3}"/>
                </a:ext>
              </a:extLst>
            </p:cNvPr>
            <p:cNvCxnSpPr>
              <a:cxnSpLocks noChangeShapeType="1"/>
              <a:stCxn id="773129" idx="0"/>
              <a:endCxn id="773135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>
            <a:extLst>
              <a:ext uri="{FF2B5EF4-FFF2-40B4-BE49-F238E27FC236}">
                <a16:creationId xmlns:a16="http://schemas.microsoft.com/office/drawing/2014/main" id="{350D9068-3706-4895-B034-32C8912FB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774147" name="Rectangle 3">
            <a:extLst>
              <a:ext uri="{FF2B5EF4-FFF2-40B4-BE49-F238E27FC236}">
                <a16:creationId xmlns:a16="http://schemas.microsoft.com/office/drawing/2014/main" id="{0B9131D5-A3B8-40EB-82E8-C15BC8F78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B, C, A, D, F, E }</a:t>
            </a:r>
          </a:p>
        </p:txBody>
      </p:sp>
      <p:grpSp>
        <p:nvGrpSpPr>
          <p:cNvPr id="774148" name="Group 4">
            <a:extLst>
              <a:ext uri="{FF2B5EF4-FFF2-40B4-BE49-F238E27FC236}">
                <a16:creationId xmlns:a16="http://schemas.microsoft.com/office/drawing/2014/main" id="{1F3E998E-36B3-450F-B2C6-D062BC31F19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774149" name="Oval 5">
              <a:extLst>
                <a:ext uri="{FF2B5EF4-FFF2-40B4-BE49-F238E27FC236}">
                  <a16:creationId xmlns:a16="http://schemas.microsoft.com/office/drawing/2014/main" id="{961A7101-55DF-48D6-A0AB-8B3882899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4150" name="AutoShape 6">
              <a:extLst>
                <a:ext uri="{FF2B5EF4-FFF2-40B4-BE49-F238E27FC236}">
                  <a16:creationId xmlns:a16="http://schemas.microsoft.com/office/drawing/2014/main" id="{7CF7AF48-F932-427C-BADD-1683B0A637A5}"/>
                </a:ext>
              </a:extLst>
            </p:cNvPr>
            <p:cNvCxnSpPr>
              <a:cxnSpLocks noChangeShapeType="1"/>
              <a:stCxn id="774154" idx="7"/>
              <a:endCxn id="774149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4151" name="Oval 7">
              <a:extLst>
                <a:ext uri="{FF2B5EF4-FFF2-40B4-BE49-F238E27FC236}">
                  <a16:creationId xmlns:a16="http://schemas.microsoft.com/office/drawing/2014/main" id="{61934076-FD7C-4724-960C-B3E183070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4152" name="Oval 8">
              <a:extLst>
                <a:ext uri="{FF2B5EF4-FFF2-40B4-BE49-F238E27FC236}">
                  <a16:creationId xmlns:a16="http://schemas.microsoft.com/office/drawing/2014/main" id="{BD0E2693-ACDC-443E-8604-E8975CC48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4153" name="Oval 9">
              <a:extLst>
                <a:ext uri="{FF2B5EF4-FFF2-40B4-BE49-F238E27FC236}">
                  <a16:creationId xmlns:a16="http://schemas.microsoft.com/office/drawing/2014/main" id="{5786E291-C870-4AF2-935D-406F853D8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4154" name="Oval 10">
              <a:extLst>
                <a:ext uri="{FF2B5EF4-FFF2-40B4-BE49-F238E27FC236}">
                  <a16:creationId xmlns:a16="http://schemas.microsoft.com/office/drawing/2014/main" id="{27BA09B2-FD0F-443A-9DFE-C24B5C7DE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4155" name="AutoShape 11">
              <a:extLst>
                <a:ext uri="{FF2B5EF4-FFF2-40B4-BE49-F238E27FC236}">
                  <a16:creationId xmlns:a16="http://schemas.microsoft.com/office/drawing/2014/main" id="{4756EC53-014E-46C3-B64B-A67B1B922396}"/>
                </a:ext>
              </a:extLst>
            </p:cNvPr>
            <p:cNvCxnSpPr>
              <a:cxnSpLocks noChangeShapeType="1"/>
              <a:stCxn id="774149" idx="6"/>
              <a:endCxn id="774152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4156" name="AutoShape 12">
              <a:extLst>
                <a:ext uri="{FF2B5EF4-FFF2-40B4-BE49-F238E27FC236}">
                  <a16:creationId xmlns:a16="http://schemas.microsoft.com/office/drawing/2014/main" id="{0BC9836C-15B6-4FDC-B59D-DDA5005C9417}"/>
                </a:ext>
              </a:extLst>
            </p:cNvPr>
            <p:cNvCxnSpPr>
              <a:cxnSpLocks noChangeShapeType="1"/>
              <a:stCxn id="774154" idx="5"/>
              <a:endCxn id="774153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4157" name="AutoShape 13">
              <a:extLst>
                <a:ext uri="{FF2B5EF4-FFF2-40B4-BE49-F238E27FC236}">
                  <a16:creationId xmlns:a16="http://schemas.microsoft.com/office/drawing/2014/main" id="{CE529346-8153-42E7-862F-F24816F3484C}"/>
                </a:ext>
              </a:extLst>
            </p:cNvPr>
            <p:cNvCxnSpPr>
              <a:cxnSpLocks noChangeShapeType="1"/>
              <a:stCxn id="774153" idx="7"/>
              <a:endCxn id="774152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4158" name="AutoShape 14">
              <a:extLst>
                <a:ext uri="{FF2B5EF4-FFF2-40B4-BE49-F238E27FC236}">
                  <a16:creationId xmlns:a16="http://schemas.microsoft.com/office/drawing/2014/main" id="{307A64A7-B63E-4945-B61D-18FD5C727715}"/>
                </a:ext>
              </a:extLst>
            </p:cNvPr>
            <p:cNvCxnSpPr>
              <a:cxnSpLocks noChangeShapeType="1"/>
              <a:stCxn id="774151" idx="6"/>
              <a:endCxn id="774153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4159" name="Oval 15">
              <a:extLst>
                <a:ext uri="{FF2B5EF4-FFF2-40B4-BE49-F238E27FC236}">
                  <a16:creationId xmlns:a16="http://schemas.microsoft.com/office/drawing/2014/main" id="{23C9D8D3-E7CC-45BD-8688-09C15960D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4160" name="AutoShape 16">
              <a:extLst>
                <a:ext uri="{FF2B5EF4-FFF2-40B4-BE49-F238E27FC236}">
                  <a16:creationId xmlns:a16="http://schemas.microsoft.com/office/drawing/2014/main" id="{D1C12019-AE14-41D8-B199-E649B886A21A}"/>
                </a:ext>
              </a:extLst>
            </p:cNvPr>
            <p:cNvCxnSpPr>
              <a:cxnSpLocks noChangeShapeType="1"/>
              <a:stCxn id="774149" idx="5"/>
              <a:endCxn id="774159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4161" name="AutoShape 17">
              <a:extLst>
                <a:ext uri="{FF2B5EF4-FFF2-40B4-BE49-F238E27FC236}">
                  <a16:creationId xmlns:a16="http://schemas.microsoft.com/office/drawing/2014/main" id="{7F7A7959-649E-4F67-B4BA-CA79A5C3F9C5}"/>
                </a:ext>
              </a:extLst>
            </p:cNvPr>
            <p:cNvCxnSpPr>
              <a:cxnSpLocks noChangeShapeType="1"/>
              <a:stCxn id="774153" idx="0"/>
              <a:endCxn id="774159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>
            <a:extLst>
              <a:ext uri="{FF2B5EF4-FFF2-40B4-BE49-F238E27FC236}">
                <a16:creationId xmlns:a16="http://schemas.microsoft.com/office/drawing/2014/main" id="{42F045C3-BF11-4F46-9E72-8F61E4B4C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Revised algorithm</a:t>
            </a:r>
          </a:p>
        </p:txBody>
      </p:sp>
      <p:sp>
        <p:nvSpPr>
          <p:cNvPr id="775171" name="Rectangle 3">
            <a:extLst>
              <a:ext uri="{FF2B5EF4-FFF2-40B4-BE49-F238E27FC236}">
                <a16:creationId xmlns:a16="http://schemas.microsoft.com/office/drawing/2014/main" id="{C3CE38B2-32BF-4CA3-A761-72EFC1CE6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We don't want to literally delete vertices and edges from the graph while trying to topological sort it; so let's revise the algorithm:</a:t>
            </a:r>
          </a:p>
          <a:p>
            <a:pPr lvl="1"/>
            <a:endParaRPr lang="en-US" altLang="en-US" sz="1200">
              <a:solidFill>
                <a:srgbClr val="404040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map </a:t>
            </a:r>
            <a:r>
              <a:rPr lang="en-US" altLang="en-US">
                <a:solidFill>
                  <a:srgbClr val="404040"/>
                </a:solidFill>
              </a:rPr>
              <a:t>:= {each vertex </a:t>
            </a:r>
            <a:r>
              <a:rPr lang="en-US" altLang="en-US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>
                <a:solidFill>
                  <a:srgbClr val="404040"/>
                </a:solidFill>
              </a:rPr>
              <a:t>its in-degree}.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queue </a:t>
            </a:r>
            <a:r>
              <a:rPr lang="en-US" altLang="en-US">
                <a:solidFill>
                  <a:srgbClr val="404040"/>
                </a:solidFill>
              </a:rPr>
              <a:t>:= {all vertices with in-degree = 0}.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 </a:t>
            </a:r>
            <a:r>
              <a:rPr lang="en-US" altLang="en-US">
                <a:solidFill>
                  <a:srgbClr val="404040"/>
                </a:solidFill>
              </a:rPr>
              <a:t>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queue is empty:</a:t>
            </a:r>
          </a:p>
          <a:p>
            <a:pPr lvl="2"/>
            <a:r>
              <a:rPr lang="en-US" altLang="en-US"/>
              <a:t>Dequeue the first vertex </a:t>
            </a:r>
            <a:r>
              <a:rPr lang="en-US" altLang="en-US" i="1"/>
              <a:t>v</a:t>
            </a:r>
            <a:r>
              <a:rPr lang="en-US" altLang="en-US"/>
              <a:t> from the queue.</a:t>
            </a:r>
          </a:p>
          <a:p>
            <a:pPr lvl="2"/>
            <a:r>
              <a:rPr lang="en-US" altLang="en-US" i="1"/>
              <a:t>ordering </a:t>
            </a:r>
            <a:r>
              <a:rPr lang="en-US" altLang="en-US"/>
              <a:t>+= </a:t>
            </a:r>
            <a:r>
              <a:rPr lang="en-US" altLang="en-US" i="1"/>
              <a:t>v</a:t>
            </a:r>
            <a:r>
              <a:rPr lang="en-US" altLang="en-US"/>
              <a:t>.</a:t>
            </a:r>
          </a:p>
          <a:p>
            <a:pPr lvl="2"/>
            <a:r>
              <a:rPr lang="en-US" altLang="en-US"/>
              <a:t>Decrease the in-degree of all </a:t>
            </a:r>
            <a:r>
              <a:rPr lang="en-US" altLang="en-US" i="1"/>
              <a:t>v</a:t>
            </a:r>
            <a:r>
              <a:rPr lang="en-US" altLang="en-US"/>
              <a:t>'s neighbors by 1 in the </a:t>
            </a:r>
            <a:r>
              <a:rPr lang="en-US" altLang="en-US" i="1"/>
              <a:t>map</a:t>
            </a:r>
            <a:r>
              <a:rPr lang="en-US" altLang="en-US"/>
              <a:t>.</a:t>
            </a:r>
          </a:p>
          <a:p>
            <a:pPr lvl="2"/>
            <a:r>
              <a:rPr lang="en-US" altLang="en-US" i="1"/>
              <a:t>queue </a:t>
            </a:r>
            <a:r>
              <a:rPr lang="en-US" altLang="en-US"/>
              <a:t>+= {any neighbors whose in-degree is now 0}.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If all vertices are processed, success.</a:t>
            </a:r>
            <a:br>
              <a:rPr lang="en-US" altLang="en-US">
                <a:solidFill>
                  <a:srgbClr val="404040"/>
                </a:solidFill>
              </a:rPr>
            </a:br>
            <a:r>
              <a:rPr lang="en-US" altLang="en-US">
                <a:solidFill>
                  <a:srgbClr val="404040"/>
                </a:solidFill>
              </a:rPr>
              <a:t>Otherwise, there is a cycle.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>
            <a:extLst>
              <a:ext uri="{FF2B5EF4-FFF2-40B4-BE49-F238E27FC236}">
                <a16:creationId xmlns:a16="http://schemas.microsoft.com/office/drawing/2014/main" id="{4B1B4BF6-362A-444B-BA70-80A4C9C14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776195" name="Rectangle 3">
            <a:extLst>
              <a:ext uri="{FF2B5EF4-FFF2-40B4-BE49-F238E27FC236}">
                <a16:creationId xmlns:a16="http://schemas.microsoft.com/office/drawing/2014/main" id="{DBFDBA96-A35E-43F1-B88E-DDB078AF6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262626"/>
                </a:solidFill>
              </a:rPr>
              <a:t>function topologicalSort():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chemeClr val="accent2"/>
                </a:solidFill>
              </a:rPr>
              <a:t>map </a:t>
            </a:r>
            <a:r>
              <a:rPr lang="en-US" altLang="en-US" sz="2000">
                <a:solidFill>
                  <a:schemeClr val="accent2"/>
                </a:solidFill>
              </a:rPr>
              <a:t>:= {each vertex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>
                <a:solidFill>
                  <a:schemeClr val="accent2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chemeClr val="accent2"/>
                </a:solidFill>
              </a:rPr>
              <a:t>queue </a:t>
            </a:r>
            <a:r>
              <a:rPr lang="en-US" altLang="en-US" sz="2000">
                <a:solidFill>
                  <a:schemeClr val="accent2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chemeClr val="accent2"/>
                </a:solidFill>
              </a:rPr>
              <a:t>ordering </a:t>
            </a:r>
            <a:r>
              <a:rPr lang="en-US" altLang="en-US" sz="2000">
                <a:solidFill>
                  <a:schemeClr val="accent2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/>
              <a:t>Dequeue the first vertex </a:t>
            </a:r>
            <a:r>
              <a:rPr lang="en-US" altLang="en-US" sz="1800" i="1"/>
              <a:t>v</a:t>
            </a:r>
            <a:r>
              <a:rPr lang="en-US" altLang="en-US" sz="1800"/>
              <a:t> from the queue.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/>
              <a:t>ordering </a:t>
            </a:r>
            <a:r>
              <a:rPr lang="en-US" altLang="en-US" sz="1800"/>
              <a:t>+= </a:t>
            </a:r>
            <a:r>
              <a:rPr lang="en-US" altLang="en-US" sz="1800" i="1"/>
              <a:t>v</a:t>
            </a:r>
            <a:r>
              <a:rPr lang="en-US" altLang="en-US" sz="1800"/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/>
              <a:t>Decrease the in-degree of all </a:t>
            </a:r>
            <a:r>
              <a:rPr lang="en-US" altLang="en-US" sz="1800" i="1"/>
              <a:t>v</a:t>
            </a:r>
            <a:r>
              <a:rPr lang="en-US" altLang="en-US" sz="1800"/>
              <a:t>'s</a:t>
            </a:r>
            <a:br>
              <a:rPr lang="en-US" altLang="en-US" sz="1800"/>
            </a:br>
            <a:r>
              <a:rPr lang="en-US" altLang="en-US" sz="1800"/>
              <a:t>neighbors by 1 in the </a:t>
            </a:r>
            <a:r>
              <a:rPr lang="en-US" altLang="en-US" sz="1800" i="1"/>
              <a:t>map</a:t>
            </a:r>
            <a:r>
              <a:rPr lang="en-US" altLang="en-US" sz="1800"/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/>
              <a:t>queue </a:t>
            </a:r>
            <a:r>
              <a:rPr lang="en-US" altLang="en-US" sz="1800"/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>
              <a:solidFill>
                <a:srgbClr val="404040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map	:= { A=0, B=0, C=1, D=2, E=2, F=2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queue	:= { B, A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ordering	:= { }</a:t>
            </a:r>
          </a:p>
        </p:txBody>
      </p:sp>
      <p:grpSp>
        <p:nvGrpSpPr>
          <p:cNvPr id="776196" name="Group 4">
            <a:extLst>
              <a:ext uri="{FF2B5EF4-FFF2-40B4-BE49-F238E27FC236}">
                <a16:creationId xmlns:a16="http://schemas.microsoft.com/office/drawing/2014/main" id="{66B7F574-913C-43D6-8378-F2E34B4CE7BB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776197" name="Oval 5">
              <a:extLst>
                <a:ext uri="{FF2B5EF4-FFF2-40B4-BE49-F238E27FC236}">
                  <a16:creationId xmlns:a16="http://schemas.microsoft.com/office/drawing/2014/main" id="{0F529B94-5CEA-4365-8230-667B001FF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6198" name="AutoShape 6">
              <a:extLst>
                <a:ext uri="{FF2B5EF4-FFF2-40B4-BE49-F238E27FC236}">
                  <a16:creationId xmlns:a16="http://schemas.microsoft.com/office/drawing/2014/main" id="{966A2013-800A-44EF-AC3A-6EE806B709B8}"/>
                </a:ext>
              </a:extLst>
            </p:cNvPr>
            <p:cNvCxnSpPr>
              <a:cxnSpLocks noChangeShapeType="1"/>
              <a:stCxn id="776202" idx="7"/>
              <a:endCxn id="776197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6199" name="Oval 7">
              <a:extLst>
                <a:ext uri="{FF2B5EF4-FFF2-40B4-BE49-F238E27FC236}">
                  <a16:creationId xmlns:a16="http://schemas.microsoft.com/office/drawing/2014/main" id="{0EB1D9BF-BEB0-4F1D-AF65-EEFACD058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6200" name="Oval 8">
              <a:extLst>
                <a:ext uri="{FF2B5EF4-FFF2-40B4-BE49-F238E27FC236}">
                  <a16:creationId xmlns:a16="http://schemas.microsoft.com/office/drawing/2014/main" id="{327A0B67-657F-4A2A-8736-29391BFD8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6201" name="Oval 9">
              <a:extLst>
                <a:ext uri="{FF2B5EF4-FFF2-40B4-BE49-F238E27FC236}">
                  <a16:creationId xmlns:a16="http://schemas.microsoft.com/office/drawing/2014/main" id="{11F74405-1831-4C9C-AC18-292BDAAC6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6202" name="Oval 10">
              <a:extLst>
                <a:ext uri="{FF2B5EF4-FFF2-40B4-BE49-F238E27FC236}">
                  <a16:creationId xmlns:a16="http://schemas.microsoft.com/office/drawing/2014/main" id="{A45C7C06-9DA1-4CB6-8340-4FBFBDAE1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6203" name="AutoShape 11">
              <a:extLst>
                <a:ext uri="{FF2B5EF4-FFF2-40B4-BE49-F238E27FC236}">
                  <a16:creationId xmlns:a16="http://schemas.microsoft.com/office/drawing/2014/main" id="{A4919895-6312-4CCA-B4D5-6DE540746C21}"/>
                </a:ext>
              </a:extLst>
            </p:cNvPr>
            <p:cNvCxnSpPr>
              <a:cxnSpLocks noChangeShapeType="1"/>
              <a:stCxn id="776197" idx="6"/>
              <a:endCxn id="776200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6204" name="AutoShape 12">
              <a:extLst>
                <a:ext uri="{FF2B5EF4-FFF2-40B4-BE49-F238E27FC236}">
                  <a16:creationId xmlns:a16="http://schemas.microsoft.com/office/drawing/2014/main" id="{98803D63-F391-461F-BC7D-F1A77A9E86E5}"/>
                </a:ext>
              </a:extLst>
            </p:cNvPr>
            <p:cNvCxnSpPr>
              <a:cxnSpLocks noChangeShapeType="1"/>
              <a:stCxn id="776202" idx="5"/>
              <a:endCxn id="776201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6205" name="AutoShape 13">
              <a:extLst>
                <a:ext uri="{FF2B5EF4-FFF2-40B4-BE49-F238E27FC236}">
                  <a16:creationId xmlns:a16="http://schemas.microsoft.com/office/drawing/2014/main" id="{82468B5B-BCE2-4CBE-841A-9EF4820BE56C}"/>
                </a:ext>
              </a:extLst>
            </p:cNvPr>
            <p:cNvCxnSpPr>
              <a:cxnSpLocks noChangeShapeType="1"/>
              <a:stCxn id="776201" idx="7"/>
              <a:endCxn id="776200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6206" name="AutoShape 14">
              <a:extLst>
                <a:ext uri="{FF2B5EF4-FFF2-40B4-BE49-F238E27FC236}">
                  <a16:creationId xmlns:a16="http://schemas.microsoft.com/office/drawing/2014/main" id="{34A34073-9CCB-47C1-9F6A-DC8642DC254A}"/>
                </a:ext>
              </a:extLst>
            </p:cNvPr>
            <p:cNvCxnSpPr>
              <a:cxnSpLocks noChangeShapeType="1"/>
              <a:stCxn id="776199" idx="6"/>
              <a:endCxn id="776201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6207" name="Oval 15">
              <a:extLst>
                <a:ext uri="{FF2B5EF4-FFF2-40B4-BE49-F238E27FC236}">
                  <a16:creationId xmlns:a16="http://schemas.microsoft.com/office/drawing/2014/main" id="{500453C7-85AB-4ACA-9D98-338B690F7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6208" name="AutoShape 16">
              <a:extLst>
                <a:ext uri="{FF2B5EF4-FFF2-40B4-BE49-F238E27FC236}">
                  <a16:creationId xmlns:a16="http://schemas.microsoft.com/office/drawing/2014/main" id="{7B359BFE-C90D-491F-A37F-BF8E473CD25D}"/>
                </a:ext>
              </a:extLst>
            </p:cNvPr>
            <p:cNvCxnSpPr>
              <a:cxnSpLocks noChangeShapeType="1"/>
              <a:stCxn id="776197" idx="5"/>
              <a:endCxn id="776207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6209" name="AutoShape 17">
              <a:extLst>
                <a:ext uri="{FF2B5EF4-FFF2-40B4-BE49-F238E27FC236}">
                  <a16:creationId xmlns:a16="http://schemas.microsoft.com/office/drawing/2014/main" id="{1A59A9BF-0B3B-4975-92A7-0C14C7A3EEF6}"/>
                </a:ext>
              </a:extLst>
            </p:cNvPr>
            <p:cNvCxnSpPr>
              <a:cxnSpLocks noChangeShapeType="1"/>
              <a:stCxn id="776201" idx="0"/>
              <a:endCxn id="776207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>
            <a:extLst>
              <a:ext uri="{FF2B5EF4-FFF2-40B4-BE49-F238E27FC236}">
                <a16:creationId xmlns:a16="http://schemas.microsoft.com/office/drawing/2014/main" id="{DD32F12D-1F69-4C27-849E-CDF9D9673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777219" name="Rectangle 3">
            <a:extLst>
              <a:ext uri="{FF2B5EF4-FFF2-40B4-BE49-F238E27FC236}">
                <a16:creationId xmlns:a16="http://schemas.microsoft.com/office/drawing/2014/main" id="{B581C059-A8B0-4010-A2C6-4BC6D76B6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262626"/>
                </a:solidFill>
              </a:rPr>
              <a:t>function topologicalSort():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map </a:t>
            </a:r>
            <a:r>
              <a:rPr lang="en-US" altLang="en-US" sz="2000">
                <a:solidFill>
                  <a:srgbClr val="404040"/>
                </a:solidFill>
              </a:rPr>
              <a:t>:= {each vertex </a:t>
            </a:r>
            <a:r>
              <a:rPr lang="en-US" altLang="en-US" sz="200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>
                <a:solidFill>
                  <a:srgbClr val="404040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queue </a:t>
            </a:r>
            <a:r>
              <a:rPr lang="en-US" altLang="en-US" sz="2000">
                <a:solidFill>
                  <a:srgbClr val="404040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ordering </a:t>
            </a:r>
            <a:r>
              <a:rPr lang="en-US" altLang="en-US" sz="2000">
                <a:solidFill>
                  <a:srgbClr val="404040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Dequeue the first vertex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 from the queue.   </a:t>
            </a:r>
            <a:r>
              <a:rPr lang="en-US" altLang="en-US" sz="1800">
                <a:solidFill>
                  <a:srgbClr val="008000"/>
                </a:solidFill>
              </a:rPr>
              <a:t>// B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ordering </a:t>
            </a:r>
            <a:r>
              <a:rPr lang="en-US" altLang="en-US" sz="1800">
                <a:solidFill>
                  <a:schemeClr val="accent2"/>
                </a:solidFill>
              </a:rPr>
              <a:t>+=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Decrease the in-degree of all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's   </a:t>
            </a:r>
            <a:r>
              <a:rPr lang="en-US" altLang="en-US" sz="1800">
                <a:solidFill>
                  <a:srgbClr val="008000"/>
                </a:solidFill>
              </a:rPr>
              <a:t>// C, D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neighbors by 1 in the </a:t>
            </a:r>
            <a:r>
              <a:rPr lang="en-US" altLang="en-US" sz="1800" i="1">
                <a:solidFill>
                  <a:schemeClr val="accent2"/>
                </a:solidFill>
              </a:rPr>
              <a:t>map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queue </a:t>
            </a:r>
            <a:r>
              <a:rPr lang="en-US" altLang="en-US" sz="1800">
                <a:solidFill>
                  <a:schemeClr val="accent2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>
              <a:solidFill>
                <a:schemeClr val="accent2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map	:= { A=0, B=0, </a:t>
            </a:r>
            <a:r>
              <a:rPr lang="en-US" altLang="en-US" sz="2000" b="1">
                <a:solidFill>
                  <a:srgbClr val="404040"/>
                </a:solidFill>
              </a:rPr>
              <a:t>C=0</a:t>
            </a:r>
            <a:r>
              <a:rPr lang="en-US" altLang="en-US" sz="2000">
                <a:solidFill>
                  <a:srgbClr val="404040"/>
                </a:solidFill>
              </a:rPr>
              <a:t>, </a:t>
            </a:r>
            <a:r>
              <a:rPr lang="en-US" altLang="en-US" sz="2000" b="1">
                <a:solidFill>
                  <a:srgbClr val="404040"/>
                </a:solidFill>
              </a:rPr>
              <a:t>D=1</a:t>
            </a:r>
            <a:r>
              <a:rPr lang="en-US" altLang="en-US" sz="2000">
                <a:solidFill>
                  <a:srgbClr val="404040"/>
                </a:solidFill>
              </a:rPr>
              <a:t>, E=2, F=2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queue	:= { A, </a:t>
            </a:r>
            <a:r>
              <a:rPr lang="en-US" altLang="en-US" sz="2000" b="1">
                <a:solidFill>
                  <a:srgbClr val="404040"/>
                </a:solidFill>
              </a:rPr>
              <a:t>C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ordering	:= { </a:t>
            </a:r>
            <a:r>
              <a:rPr lang="en-US" altLang="en-US" sz="2000" b="1">
                <a:solidFill>
                  <a:srgbClr val="404040"/>
                </a:solidFill>
              </a:rPr>
              <a:t>B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</p:txBody>
      </p:sp>
      <p:grpSp>
        <p:nvGrpSpPr>
          <p:cNvPr id="777220" name="Group 4">
            <a:extLst>
              <a:ext uri="{FF2B5EF4-FFF2-40B4-BE49-F238E27FC236}">
                <a16:creationId xmlns:a16="http://schemas.microsoft.com/office/drawing/2014/main" id="{228EC788-6EB5-48EF-A252-DE793B9EFFA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777221" name="Oval 5">
              <a:extLst>
                <a:ext uri="{FF2B5EF4-FFF2-40B4-BE49-F238E27FC236}">
                  <a16:creationId xmlns:a16="http://schemas.microsoft.com/office/drawing/2014/main" id="{4EF85EEF-9E28-4DF6-80B5-9E04B82EC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7222" name="AutoShape 6">
              <a:extLst>
                <a:ext uri="{FF2B5EF4-FFF2-40B4-BE49-F238E27FC236}">
                  <a16:creationId xmlns:a16="http://schemas.microsoft.com/office/drawing/2014/main" id="{5DEED186-CC7F-4CEC-8BD1-8FF57885D95F}"/>
                </a:ext>
              </a:extLst>
            </p:cNvPr>
            <p:cNvCxnSpPr>
              <a:cxnSpLocks noChangeShapeType="1"/>
              <a:stCxn id="777226" idx="7"/>
              <a:endCxn id="777221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7223" name="Oval 7">
              <a:extLst>
                <a:ext uri="{FF2B5EF4-FFF2-40B4-BE49-F238E27FC236}">
                  <a16:creationId xmlns:a16="http://schemas.microsoft.com/office/drawing/2014/main" id="{D15DF01A-FBA5-4E50-A2AB-6A2F12C9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7224" name="Oval 8">
              <a:extLst>
                <a:ext uri="{FF2B5EF4-FFF2-40B4-BE49-F238E27FC236}">
                  <a16:creationId xmlns:a16="http://schemas.microsoft.com/office/drawing/2014/main" id="{D7F9BAAD-73F0-40FE-808B-2F0536836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7225" name="Oval 9">
              <a:extLst>
                <a:ext uri="{FF2B5EF4-FFF2-40B4-BE49-F238E27FC236}">
                  <a16:creationId xmlns:a16="http://schemas.microsoft.com/office/drawing/2014/main" id="{134B0244-9388-4647-88F5-EE017DC7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7226" name="Oval 10">
              <a:extLst>
                <a:ext uri="{FF2B5EF4-FFF2-40B4-BE49-F238E27FC236}">
                  <a16:creationId xmlns:a16="http://schemas.microsoft.com/office/drawing/2014/main" id="{58190B3E-137C-4A3F-A2AC-57ABAC000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7227" name="AutoShape 11">
              <a:extLst>
                <a:ext uri="{FF2B5EF4-FFF2-40B4-BE49-F238E27FC236}">
                  <a16:creationId xmlns:a16="http://schemas.microsoft.com/office/drawing/2014/main" id="{DAA6EE61-0022-4138-B6D6-F25A40D3423E}"/>
                </a:ext>
              </a:extLst>
            </p:cNvPr>
            <p:cNvCxnSpPr>
              <a:cxnSpLocks noChangeShapeType="1"/>
              <a:stCxn id="777221" idx="6"/>
              <a:endCxn id="777224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7228" name="AutoShape 12">
              <a:extLst>
                <a:ext uri="{FF2B5EF4-FFF2-40B4-BE49-F238E27FC236}">
                  <a16:creationId xmlns:a16="http://schemas.microsoft.com/office/drawing/2014/main" id="{349D5108-F57B-40A3-9F81-67CF5A560625}"/>
                </a:ext>
              </a:extLst>
            </p:cNvPr>
            <p:cNvCxnSpPr>
              <a:cxnSpLocks noChangeShapeType="1"/>
              <a:stCxn id="777226" idx="5"/>
              <a:endCxn id="777225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7229" name="AutoShape 13">
              <a:extLst>
                <a:ext uri="{FF2B5EF4-FFF2-40B4-BE49-F238E27FC236}">
                  <a16:creationId xmlns:a16="http://schemas.microsoft.com/office/drawing/2014/main" id="{2E317993-9395-45A7-BAD3-800B87E4F8DF}"/>
                </a:ext>
              </a:extLst>
            </p:cNvPr>
            <p:cNvCxnSpPr>
              <a:cxnSpLocks noChangeShapeType="1"/>
              <a:stCxn id="777225" idx="7"/>
              <a:endCxn id="777224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7230" name="AutoShape 14">
              <a:extLst>
                <a:ext uri="{FF2B5EF4-FFF2-40B4-BE49-F238E27FC236}">
                  <a16:creationId xmlns:a16="http://schemas.microsoft.com/office/drawing/2014/main" id="{8703A591-7BF0-4A6B-B79E-321AC7360911}"/>
                </a:ext>
              </a:extLst>
            </p:cNvPr>
            <p:cNvCxnSpPr>
              <a:cxnSpLocks noChangeShapeType="1"/>
              <a:stCxn id="777223" idx="6"/>
              <a:endCxn id="777225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7231" name="Oval 15">
              <a:extLst>
                <a:ext uri="{FF2B5EF4-FFF2-40B4-BE49-F238E27FC236}">
                  <a16:creationId xmlns:a16="http://schemas.microsoft.com/office/drawing/2014/main" id="{1C96C068-6769-48AE-ABB0-96FC20F6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7232" name="AutoShape 16">
              <a:extLst>
                <a:ext uri="{FF2B5EF4-FFF2-40B4-BE49-F238E27FC236}">
                  <a16:creationId xmlns:a16="http://schemas.microsoft.com/office/drawing/2014/main" id="{A297235C-F0A9-4EE4-AB6F-5D0DF0D04FF2}"/>
                </a:ext>
              </a:extLst>
            </p:cNvPr>
            <p:cNvCxnSpPr>
              <a:cxnSpLocks noChangeShapeType="1"/>
              <a:stCxn id="777221" idx="5"/>
              <a:endCxn id="777231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7233" name="AutoShape 17">
              <a:extLst>
                <a:ext uri="{FF2B5EF4-FFF2-40B4-BE49-F238E27FC236}">
                  <a16:creationId xmlns:a16="http://schemas.microsoft.com/office/drawing/2014/main" id="{F42606B4-6C8B-4844-8472-6F564AEC99F9}"/>
                </a:ext>
              </a:extLst>
            </p:cNvPr>
            <p:cNvCxnSpPr>
              <a:cxnSpLocks noChangeShapeType="1"/>
              <a:stCxn id="777225" idx="0"/>
              <a:endCxn id="777231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>
            <a:extLst>
              <a:ext uri="{FF2B5EF4-FFF2-40B4-BE49-F238E27FC236}">
                <a16:creationId xmlns:a16="http://schemas.microsoft.com/office/drawing/2014/main" id="{DFBAFD0E-D02F-4C3D-AA10-8C85A9B21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778243" name="Rectangle 3">
            <a:extLst>
              <a:ext uri="{FF2B5EF4-FFF2-40B4-BE49-F238E27FC236}">
                <a16:creationId xmlns:a16="http://schemas.microsoft.com/office/drawing/2014/main" id="{78750214-C208-4679-BB92-7B170BBF1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262626"/>
                </a:solidFill>
              </a:rPr>
              <a:t>function topologicalSort():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map </a:t>
            </a:r>
            <a:r>
              <a:rPr lang="en-US" altLang="en-US" sz="2000">
                <a:solidFill>
                  <a:srgbClr val="404040"/>
                </a:solidFill>
              </a:rPr>
              <a:t>:= {each vertex </a:t>
            </a:r>
            <a:r>
              <a:rPr lang="en-US" altLang="en-US" sz="200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>
                <a:solidFill>
                  <a:srgbClr val="404040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queue </a:t>
            </a:r>
            <a:r>
              <a:rPr lang="en-US" altLang="en-US" sz="2000">
                <a:solidFill>
                  <a:srgbClr val="404040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ordering </a:t>
            </a:r>
            <a:r>
              <a:rPr lang="en-US" altLang="en-US" sz="2000">
                <a:solidFill>
                  <a:srgbClr val="404040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Dequeue the first vertex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 from the queue.   </a:t>
            </a:r>
            <a:r>
              <a:rPr lang="en-US" altLang="en-US" sz="1800">
                <a:solidFill>
                  <a:srgbClr val="008000"/>
                </a:solidFill>
              </a:rPr>
              <a:t>// A</a:t>
            </a:r>
            <a:endParaRPr lang="en-US" altLang="en-US" sz="1800">
              <a:solidFill>
                <a:schemeClr val="accent2"/>
              </a:solidFill>
            </a:endParaRP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ordering </a:t>
            </a:r>
            <a:r>
              <a:rPr lang="en-US" altLang="en-US" sz="1800">
                <a:solidFill>
                  <a:schemeClr val="accent2"/>
                </a:solidFill>
              </a:rPr>
              <a:t>+=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Decrease the in-degree of all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's   </a:t>
            </a:r>
            <a:r>
              <a:rPr lang="en-US" altLang="en-US" sz="1800">
                <a:solidFill>
                  <a:srgbClr val="008000"/>
                </a:solidFill>
              </a:rPr>
              <a:t>// D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neighbors by 1 in the </a:t>
            </a:r>
            <a:r>
              <a:rPr lang="en-US" altLang="en-US" sz="1800" i="1">
                <a:solidFill>
                  <a:schemeClr val="accent2"/>
                </a:solidFill>
              </a:rPr>
              <a:t>map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queue </a:t>
            </a:r>
            <a:r>
              <a:rPr lang="en-US" altLang="en-US" sz="1800">
                <a:solidFill>
                  <a:schemeClr val="accent2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>
              <a:solidFill>
                <a:schemeClr val="accent2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map	:= { A=0, B=0, C=0, </a:t>
            </a:r>
            <a:r>
              <a:rPr lang="en-US" altLang="en-US" sz="2000" b="1">
                <a:solidFill>
                  <a:srgbClr val="404040"/>
                </a:solidFill>
              </a:rPr>
              <a:t>D=0</a:t>
            </a:r>
            <a:r>
              <a:rPr lang="en-US" altLang="en-US" sz="2000">
                <a:solidFill>
                  <a:srgbClr val="404040"/>
                </a:solidFill>
              </a:rPr>
              <a:t>, E=2, F=2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queue	:= { C, </a:t>
            </a:r>
            <a:r>
              <a:rPr lang="en-US" altLang="en-US" sz="2000" b="1">
                <a:solidFill>
                  <a:srgbClr val="404040"/>
                </a:solidFill>
              </a:rPr>
              <a:t>D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ordering	:= { B, </a:t>
            </a:r>
            <a:r>
              <a:rPr lang="en-US" altLang="en-US" sz="2000" b="1">
                <a:solidFill>
                  <a:srgbClr val="404040"/>
                </a:solidFill>
              </a:rPr>
              <a:t>A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</p:txBody>
      </p:sp>
      <p:grpSp>
        <p:nvGrpSpPr>
          <p:cNvPr id="778244" name="Group 4">
            <a:extLst>
              <a:ext uri="{FF2B5EF4-FFF2-40B4-BE49-F238E27FC236}">
                <a16:creationId xmlns:a16="http://schemas.microsoft.com/office/drawing/2014/main" id="{E9E0C67D-74C5-4781-93F6-AEB01F14FAC0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778245" name="Oval 5">
              <a:extLst>
                <a:ext uri="{FF2B5EF4-FFF2-40B4-BE49-F238E27FC236}">
                  <a16:creationId xmlns:a16="http://schemas.microsoft.com/office/drawing/2014/main" id="{B14CC95D-13D6-4B78-9223-17E6A1A9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8246" name="AutoShape 6">
              <a:extLst>
                <a:ext uri="{FF2B5EF4-FFF2-40B4-BE49-F238E27FC236}">
                  <a16:creationId xmlns:a16="http://schemas.microsoft.com/office/drawing/2014/main" id="{46DD895A-37CF-453B-87F1-1DE2A9148CB5}"/>
                </a:ext>
              </a:extLst>
            </p:cNvPr>
            <p:cNvCxnSpPr>
              <a:cxnSpLocks noChangeShapeType="1"/>
              <a:stCxn id="778250" idx="7"/>
              <a:endCxn id="778245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8247" name="Oval 7">
              <a:extLst>
                <a:ext uri="{FF2B5EF4-FFF2-40B4-BE49-F238E27FC236}">
                  <a16:creationId xmlns:a16="http://schemas.microsoft.com/office/drawing/2014/main" id="{E77245CA-BD17-4827-9B97-1858B8D1F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8248" name="Oval 8">
              <a:extLst>
                <a:ext uri="{FF2B5EF4-FFF2-40B4-BE49-F238E27FC236}">
                  <a16:creationId xmlns:a16="http://schemas.microsoft.com/office/drawing/2014/main" id="{0AF1545E-710F-4FFE-9823-C42EB197C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8249" name="Oval 9">
              <a:extLst>
                <a:ext uri="{FF2B5EF4-FFF2-40B4-BE49-F238E27FC236}">
                  <a16:creationId xmlns:a16="http://schemas.microsoft.com/office/drawing/2014/main" id="{99930363-1399-4BDF-9714-31F7DE1C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8250" name="Oval 10">
              <a:extLst>
                <a:ext uri="{FF2B5EF4-FFF2-40B4-BE49-F238E27FC236}">
                  <a16:creationId xmlns:a16="http://schemas.microsoft.com/office/drawing/2014/main" id="{42083665-6FD7-4EAF-A883-0ED2FEC37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8251" name="AutoShape 11">
              <a:extLst>
                <a:ext uri="{FF2B5EF4-FFF2-40B4-BE49-F238E27FC236}">
                  <a16:creationId xmlns:a16="http://schemas.microsoft.com/office/drawing/2014/main" id="{C5439349-B79B-407B-852B-4110A6E7807C}"/>
                </a:ext>
              </a:extLst>
            </p:cNvPr>
            <p:cNvCxnSpPr>
              <a:cxnSpLocks noChangeShapeType="1"/>
              <a:stCxn id="778245" idx="6"/>
              <a:endCxn id="778248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8252" name="AutoShape 12">
              <a:extLst>
                <a:ext uri="{FF2B5EF4-FFF2-40B4-BE49-F238E27FC236}">
                  <a16:creationId xmlns:a16="http://schemas.microsoft.com/office/drawing/2014/main" id="{23D6EF27-6066-4AF7-BCC7-F1251B014F4B}"/>
                </a:ext>
              </a:extLst>
            </p:cNvPr>
            <p:cNvCxnSpPr>
              <a:cxnSpLocks noChangeShapeType="1"/>
              <a:stCxn id="778250" idx="5"/>
              <a:endCxn id="778249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8253" name="AutoShape 13">
              <a:extLst>
                <a:ext uri="{FF2B5EF4-FFF2-40B4-BE49-F238E27FC236}">
                  <a16:creationId xmlns:a16="http://schemas.microsoft.com/office/drawing/2014/main" id="{FDE0349E-609C-4CB5-9FC2-0DE103590F68}"/>
                </a:ext>
              </a:extLst>
            </p:cNvPr>
            <p:cNvCxnSpPr>
              <a:cxnSpLocks noChangeShapeType="1"/>
              <a:stCxn id="778249" idx="7"/>
              <a:endCxn id="778248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8254" name="AutoShape 14">
              <a:extLst>
                <a:ext uri="{FF2B5EF4-FFF2-40B4-BE49-F238E27FC236}">
                  <a16:creationId xmlns:a16="http://schemas.microsoft.com/office/drawing/2014/main" id="{1150B2B6-A6F0-4C80-B7A6-7A0F5A195E63}"/>
                </a:ext>
              </a:extLst>
            </p:cNvPr>
            <p:cNvCxnSpPr>
              <a:cxnSpLocks noChangeShapeType="1"/>
              <a:stCxn id="778247" idx="6"/>
              <a:endCxn id="778249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8255" name="Oval 15">
              <a:extLst>
                <a:ext uri="{FF2B5EF4-FFF2-40B4-BE49-F238E27FC236}">
                  <a16:creationId xmlns:a16="http://schemas.microsoft.com/office/drawing/2014/main" id="{2FA6DA6E-659C-49DC-9DE1-9A86556F5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8256" name="AutoShape 16">
              <a:extLst>
                <a:ext uri="{FF2B5EF4-FFF2-40B4-BE49-F238E27FC236}">
                  <a16:creationId xmlns:a16="http://schemas.microsoft.com/office/drawing/2014/main" id="{97CFE363-8A2E-41D2-9495-B7CA7216D4C9}"/>
                </a:ext>
              </a:extLst>
            </p:cNvPr>
            <p:cNvCxnSpPr>
              <a:cxnSpLocks noChangeShapeType="1"/>
              <a:stCxn id="778245" idx="5"/>
              <a:endCxn id="778255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8257" name="AutoShape 17">
              <a:extLst>
                <a:ext uri="{FF2B5EF4-FFF2-40B4-BE49-F238E27FC236}">
                  <a16:creationId xmlns:a16="http://schemas.microsoft.com/office/drawing/2014/main" id="{8160B5F4-B302-4204-96FE-C4A88A6BAE93}"/>
                </a:ext>
              </a:extLst>
            </p:cNvPr>
            <p:cNvCxnSpPr>
              <a:cxnSpLocks noChangeShapeType="1"/>
              <a:stCxn id="778249" idx="0"/>
              <a:endCxn id="778255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>
            <a:extLst>
              <a:ext uri="{FF2B5EF4-FFF2-40B4-BE49-F238E27FC236}">
                <a16:creationId xmlns:a16="http://schemas.microsoft.com/office/drawing/2014/main" id="{61887C9D-608C-4C96-8D9C-3C241B048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779267" name="Rectangle 3">
            <a:extLst>
              <a:ext uri="{FF2B5EF4-FFF2-40B4-BE49-F238E27FC236}">
                <a16:creationId xmlns:a16="http://schemas.microsoft.com/office/drawing/2014/main" id="{FBDF21E5-EDE9-42AA-97C3-8635C2EA2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262626"/>
                </a:solidFill>
              </a:rPr>
              <a:t>function topologicalSort():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map </a:t>
            </a:r>
            <a:r>
              <a:rPr lang="en-US" altLang="en-US" sz="2000">
                <a:solidFill>
                  <a:srgbClr val="404040"/>
                </a:solidFill>
              </a:rPr>
              <a:t>:= {each vertex </a:t>
            </a:r>
            <a:r>
              <a:rPr lang="en-US" altLang="en-US" sz="200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>
                <a:solidFill>
                  <a:srgbClr val="404040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queue </a:t>
            </a:r>
            <a:r>
              <a:rPr lang="en-US" altLang="en-US" sz="2000">
                <a:solidFill>
                  <a:srgbClr val="404040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ordering </a:t>
            </a:r>
            <a:r>
              <a:rPr lang="en-US" altLang="en-US" sz="2000">
                <a:solidFill>
                  <a:srgbClr val="404040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Dequeue the first vertex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 from the queue.   </a:t>
            </a:r>
            <a:r>
              <a:rPr lang="en-US" altLang="en-US" sz="1800">
                <a:solidFill>
                  <a:srgbClr val="008000"/>
                </a:solidFill>
              </a:rPr>
              <a:t>// C</a:t>
            </a:r>
            <a:endParaRPr lang="en-US" altLang="en-US" sz="1800">
              <a:solidFill>
                <a:schemeClr val="accent2"/>
              </a:solidFill>
            </a:endParaRP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ordering </a:t>
            </a:r>
            <a:r>
              <a:rPr lang="en-US" altLang="en-US" sz="1800">
                <a:solidFill>
                  <a:schemeClr val="accent2"/>
                </a:solidFill>
              </a:rPr>
              <a:t>+=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Decrease the in-degree of all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's   </a:t>
            </a:r>
            <a:r>
              <a:rPr lang="en-US" altLang="en-US" sz="1800">
                <a:solidFill>
                  <a:srgbClr val="008000"/>
                </a:solidFill>
              </a:rPr>
              <a:t>// E, F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neighbors by 1 in the </a:t>
            </a:r>
            <a:r>
              <a:rPr lang="en-US" altLang="en-US" sz="1800" i="1">
                <a:solidFill>
                  <a:schemeClr val="accent2"/>
                </a:solidFill>
              </a:rPr>
              <a:t>map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queue </a:t>
            </a:r>
            <a:r>
              <a:rPr lang="en-US" altLang="en-US" sz="1800">
                <a:solidFill>
                  <a:schemeClr val="accent2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>
              <a:solidFill>
                <a:schemeClr val="accent2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map	:= { A=0, B=0, C=0, D=0, E=</a:t>
            </a:r>
            <a:r>
              <a:rPr lang="en-US" altLang="en-US" sz="2000" b="1">
                <a:solidFill>
                  <a:srgbClr val="404040"/>
                </a:solidFill>
              </a:rPr>
              <a:t>1</a:t>
            </a:r>
            <a:r>
              <a:rPr lang="en-US" altLang="en-US" sz="2000">
                <a:solidFill>
                  <a:srgbClr val="404040"/>
                </a:solidFill>
              </a:rPr>
              <a:t>, F=</a:t>
            </a:r>
            <a:r>
              <a:rPr lang="en-US" altLang="en-US" sz="2000" b="1">
                <a:solidFill>
                  <a:srgbClr val="404040"/>
                </a:solidFill>
              </a:rPr>
              <a:t>1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queue	:= { D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ordering	:= { B, A, </a:t>
            </a:r>
            <a:r>
              <a:rPr lang="en-US" altLang="en-US" sz="2000" b="1">
                <a:solidFill>
                  <a:srgbClr val="404040"/>
                </a:solidFill>
              </a:rPr>
              <a:t>C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</p:txBody>
      </p:sp>
      <p:grpSp>
        <p:nvGrpSpPr>
          <p:cNvPr id="779268" name="Group 4">
            <a:extLst>
              <a:ext uri="{FF2B5EF4-FFF2-40B4-BE49-F238E27FC236}">
                <a16:creationId xmlns:a16="http://schemas.microsoft.com/office/drawing/2014/main" id="{6A5A9C7E-EFDC-457C-90C4-90AA4733FD1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779269" name="Oval 5">
              <a:extLst>
                <a:ext uri="{FF2B5EF4-FFF2-40B4-BE49-F238E27FC236}">
                  <a16:creationId xmlns:a16="http://schemas.microsoft.com/office/drawing/2014/main" id="{F06D1288-2305-4D51-B9F2-618D74532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9270" name="AutoShape 6">
              <a:extLst>
                <a:ext uri="{FF2B5EF4-FFF2-40B4-BE49-F238E27FC236}">
                  <a16:creationId xmlns:a16="http://schemas.microsoft.com/office/drawing/2014/main" id="{82D394A0-8049-43FC-9D91-28A7AE4DDF4B}"/>
                </a:ext>
              </a:extLst>
            </p:cNvPr>
            <p:cNvCxnSpPr>
              <a:cxnSpLocks noChangeShapeType="1"/>
              <a:stCxn id="779274" idx="7"/>
              <a:endCxn id="779269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9271" name="Oval 7">
              <a:extLst>
                <a:ext uri="{FF2B5EF4-FFF2-40B4-BE49-F238E27FC236}">
                  <a16:creationId xmlns:a16="http://schemas.microsoft.com/office/drawing/2014/main" id="{D90D55E7-3A6B-4E46-AFD3-CBAB2F850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9272" name="Oval 8">
              <a:extLst>
                <a:ext uri="{FF2B5EF4-FFF2-40B4-BE49-F238E27FC236}">
                  <a16:creationId xmlns:a16="http://schemas.microsoft.com/office/drawing/2014/main" id="{1AF0C154-3B38-4F60-A67B-1119C1E4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9273" name="Oval 9">
              <a:extLst>
                <a:ext uri="{FF2B5EF4-FFF2-40B4-BE49-F238E27FC236}">
                  <a16:creationId xmlns:a16="http://schemas.microsoft.com/office/drawing/2014/main" id="{A4F191CA-4DBA-4496-8A48-DA2676BE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9274" name="Oval 10">
              <a:extLst>
                <a:ext uri="{FF2B5EF4-FFF2-40B4-BE49-F238E27FC236}">
                  <a16:creationId xmlns:a16="http://schemas.microsoft.com/office/drawing/2014/main" id="{4FE68398-0D6F-4D0F-887E-C99489D11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9275" name="AutoShape 11">
              <a:extLst>
                <a:ext uri="{FF2B5EF4-FFF2-40B4-BE49-F238E27FC236}">
                  <a16:creationId xmlns:a16="http://schemas.microsoft.com/office/drawing/2014/main" id="{B1AF7401-559E-483F-90F1-2822BA2246F4}"/>
                </a:ext>
              </a:extLst>
            </p:cNvPr>
            <p:cNvCxnSpPr>
              <a:cxnSpLocks noChangeShapeType="1"/>
              <a:stCxn id="779269" idx="6"/>
              <a:endCxn id="779272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9276" name="AutoShape 12">
              <a:extLst>
                <a:ext uri="{FF2B5EF4-FFF2-40B4-BE49-F238E27FC236}">
                  <a16:creationId xmlns:a16="http://schemas.microsoft.com/office/drawing/2014/main" id="{4EB25D11-F7FE-4FD3-A8EA-7E12922FBE80}"/>
                </a:ext>
              </a:extLst>
            </p:cNvPr>
            <p:cNvCxnSpPr>
              <a:cxnSpLocks noChangeShapeType="1"/>
              <a:stCxn id="779274" idx="5"/>
              <a:endCxn id="779273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9277" name="AutoShape 13">
              <a:extLst>
                <a:ext uri="{FF2B5EF4-FFF2-40B4-BE49-F238E27FC236}">
                  <a16:creationId xmlns:a16="http://schemas.microsoft.com/office/drawing/2014/main" id="{682137D8-86C5-4761-936F-BE8DC7FAC6DA}"/>
                </a:ext>
              </a:extLst>
            </p:cNvPr>
            <p:cNvCxnSpPr>
              <a:cxnSpLocks noChangeShapeType="1"/>
              <a:stCxn id="779273" idx="7"/>
              <a:endCxn id="779272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9278" name="AutoShape 14">
              <a:extLst>
                <a:ext uri="{FF2B5EF4-FFF2-40B4-BE49-F238E27FC236}">
                  <a16:creationId xmlns:a16="http://schemas.microsoft.com/office/drawing/2014/main" id="{016C49C8-A2F2-427A-A269-9D60CD8E06BD}"/>
                </a:ext>
              </a:extLst>
            </p:cNvPr>
            <p:cNvCxnSpPr>
              <a:cxnSpLocks noChangeShapeType="1"/>
              <a:stCxn id="779271" idx="6"/>
              <a:endCxn id="779273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9279" name="Oval 15">
              <a:extLst>
                <a:ext uri="{FF2B5EF4-FFF2-40B4-BE49-F238E27FC236}">
                  <a16:creationId xmlns:a16="http://schemas.microsoft.com/office/drawing/2014/main" id="{0C807A71-DE9B-41F1-8D7F-470AC9647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9280" name="AutoShape 16">
              <a:extLst>
                <a:ext uri="{FF2B5EF4-FFF2-40B4-BE49-F238E27FC236}">
                  <a16:creationId xmlns:a16="http://schemas.microsoft.com/office/drawing/2014/main" id="{D215C02C-A816-4F6B-A7B6-0B93CDFF3B14}"/>
                </a:ext>
              </a:extLst>
            </p:cNvPr>
            <p:cNvCxnSpPr>
              <a:cxnSpLocks noChangeShapeType="1"/>
              <a:stCxn id="779269" idx="5"/>
              <a:endCxn id="779279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9281" name="AutoShape 17">
              <a:extLst>
                <a:ext uri="{FF2B5EF4-FFF2-40B4-BE49-F238E27FC236}">
                  <a16:creationId xmlns:a16="http://schemas.microsoft.com/office/drawing/2014/main" id="{9C0566DC-1E1D-4AE1-A6AC-B2F8BE7BBBE2}"/>
                </a:ext>
              </a:extLst>
            </p:cNvPr>
            <p:cNvCxnSpPr>
              <a:cxnSpLocks noChangeShapeType="1"/>
              <a:stCxn id="779273" idx="0"/>
              <a:endCxn id="779279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>
            <a:extLst>
              <a:ext uri="{FF2B5EF4-FFF2-40B4-BE49-F238E27FC236}">
                <a16:creationId xmlns:a16="http://schemas.microsoft.com/office/drawing/2014/main" id="{9C8BDA58-7AB2-47F1-8EF2-3D5B92DC6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780291" name="Rectangle 3">
            <a:extLst>
              <a:ext uri="{FF2B5EF4-FFF2-40B4-BE49-F238E27FC236}">
                <a16:creationId xmlns:a16="http://schemas.microsoft.com/office/drawing/2014/main" id="{5864DE80-77AD-44AE-916F-E9377E31A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262626"/>
                </a:solidFill>
              </a:rPr>
              <a:t>function topologicalSort():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map </a:t>
            </a:r>
            <a:r>
              <a:rPr lang="en-US" altLang="en-US" sz="2000">
                <a:solidFill>
                  <a:srgbClr val="404040"/>
                </a:solidFill>
              </a:rPr>
              <a:t>:= {each vertex </a:t>
            </a:r>
            <a:r>
              <a:rPr lang="en-US" altLang="en-US" sz="200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>
                <a:solidFill>
                  <a:srgbClr val="404040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queue </a:t>
            </a:r>
            <a:r>
              <a:rPr lang="en-US" altLang="en-US" sz="2000">
                <a:solidFill>
                  <a:srgbClr val="404040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ordering </a:t>
            </a:r>
            <a:r>
              <a:rPr lang="en-US" altLang="en-US" sz="2000">
                <a:solidFill>
                  <a:srgbClr val="404040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Dequeue the first vertex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 from the queue.   </a:t>
            </a:r>
            <a:r>
              <a:rPr lang="en-US" altLang="en-US" sz="1800">
                <a:solidFill>
                  <a:srgbClr val="008000"/>
                </a:solidFill>
              </a:rPr>
              <a:t>// D</a:t>
            </a:r>
            <a:endParaRPr lang="en-US" altLang="en-US" sz="1800">
              <a:solidFill>
                <a:schemeClr val="accent2"/>
              </a:solidFill>
            </a:endParaRP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ordering </a:t>
            </a:r>
            <a:r>
              <a:rPr lang="en-US" altLang="en-US" sz="1800">
                <a:solidFill>
                  <a:schemeClr val="accent2"/>
                </a:solidFill>
              </a:rPr>
              <a:t>+=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Decrease the in-degree of all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's   </a:t>
            </a:r>
            <a:r>
              <a:rPr lang="en-US" altLang="en-US" sz="1800">
                <a:solidFill>
                  <a:srgbClr val="008000"/>
                </a:solidFill>
              </a:rPr>
              <a:t>// F, E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neighbors by 1 in the </a:t>
            </a:r>
            <a:r>
              <a:rPr lang="en-US" altLang="en-US" sz="1800" i="1">
                <a:solidFill>
                  <a:schemeClr val="accent2"/>
                </a:solidFill>
              </a:rPr>
              <a:t>map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queue </a:t>
            </a:r>
            <a:r>
              <a:rPr lang="en-US" altLang="en-US" sz="1800">
                <a:solidFill>
                  <a:schemeClr val="accent2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>
              <a:solidFill>
                <a:schemeClr val="accent2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map	:= { A=0, B=0, C=0, D=0, E=</a:t>
            </a:r>
            <a:r>
              <a:rPr lang="en-US" altLang="en-US" sz="2000" b="1">
                <a:solidFill>
                  <a:srgbClr val="404040"/>
                </a:solidFill>
              </a:rPr>
              <a:t>0</a:t>
            </a:r>
            <a:r>
              <a:rPr lang="en-US" altLang="en-US" sz="2000">
                <a:solidFill>
                  <a:srgbClr val="404040"/>
                </a:solidFill>
              </a:rPr>
              <a:t>, F=</a:t>
            </a:r>
            <a:r>
              <a:rPr lang="en-US" altLang="en-US" sz="2000" b="1">
                <a:solidFill>
                  <a:srgbClr val="404040"/>
                </a:solidFill>
              </a:rPr>
              <a:t>0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queue	:= { </a:t>
            </a:r>
            <a:r>
              <a:rPr lang="en-US" altLang="en-US" sz="2000" b="1">
                <a:solidFill>
                  <a:srgbClr val="404040"/>
                </a:solidFill>
              </a:rPr>
              <a:t>F</a:t>
            </a:r>
            <a:r>
              <a:rPr lang="en-US" altLang="en-US" sz="2000">
                <a:solidFill>
                  <a:srgbClr val="404040"/>
                </a:solidFill>
              </a:rPr>
              <a:t>, </a:t>
            </a:r>
            <a:r>
              <a:rPr lang="en-US" altLang="en-US" sz="2000" b="1">
                <a:solidFill>
                  <a:srgbClr val="404040"/>
                </a:solidFill>
              </a:rPr>
              <a:t>E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ordering	:= { B, A, C, </a:t>
            </a:r>
            <a:r>
              <a:rPr lang="en-US" altLang="en-US" sz="2000" b="1">
                <a:solidFill>
                  <a:srgbClr val="404040"/>
                </a:solidFill>
              </a:rPr>
              <a:t>D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</p:txBody>
      </p:sp>
      <p:grpSp>
        <p:nvGrpSpPr>
          <p:cNvPr id="780292" name="Group 4">
            <a:extLst>
              <a:ext uri="{FF2B5EF4-FFF2-40B4-BE49-F238E27FC236}">
                <a16:creationId xmlns:a16="http://schemas.microsoft.com/office/drawing/2014/main" id="{E53E734D-49BA-43BD-A7CB-A7350133AE4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780293" name="Oval 5">
              <a:extLst>
                <a:ext uri="{FF2B5EF4-FFF2-40B4-BE49-F238E27FC236}">
                  <a16:creationId xmlns:a16="http://schemas.microsoft.com/office/drawing/2014/main" id="{093CBE56-8456-4220-950E-CF20153D1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80294" name="AutoShape 6">
              <a:extLst>
                <a:ext uri="{FF2B5EF4-FFF2-40B4-BE49-F238E27FC236}">
                  <a16:creationId xmlns:a16="http://schemas.microsoft.com/office/drawing/2014/main" id="{D0454B15-8E60-4607-8FE7-AFB429D60D7B}"/>
                </a:ext>
              </a:extLst>
            </p:cNvPr>
            <p:cNvCxnSpPr>
              <a:cxnSpLocks noChangeShapeType="1"/>
              <a:stCxn id="780298" idx="7"/>
              <a:endCxn id="780293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0295" name="Oval 7">
              <a:extLst>
                <a:ext uri="{FF2B5EF4-FFF2-40B4-BE49-F238E27FC236}">
                  <a16:creationId xmlns:a16="http://schemas.microsoft.com/office/drawing/2014/main" id="{F442C1A0-F237-4AD3-8530-D8FD92FB4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80296" name="Oval 8">
              <a:extLst>
                <a:ext uri="{FF2B5EF4-FFF2-40B4-BE49-F238E27FC236}">
                  <a16:creationId xmlns:a16="http://schemas.microsoft.com/office/drawing/2014/main" id="{8C8F351D-27B2-499B-BBE9-DCE5A0C9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80297" name="Oval 9">
              <a:extLst>
                <a:ext uri="{FF2B5EF4-FFF2-40B4-BE49-F238E27FC236}">
                  <a16:creationId xmlns:a16="http://schemas.microsoft.com/office/drawing/2014/main" id="{D2164D37-1FC9-4860-B29D-1F13D02C1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80298" name="Oval 10">
              <a:extLst>
                <a:ext uri="{FF2B5EF4-FFF2-40B4-BE49-F238E27FC236}">
                  <a16:creationId xmlns:a16="http://schemas.microsoft.com/office/drawing/2014/main" id="{6350EC85-48F0-4308-AC54-3154E02F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80299" name="AutoShape 11">
              <a:extLst>
                <a:ext uri="{FF2B5EF4-FFF2-40B4-BE49-F238E27FC236}">
                  <a16:creationId xmlns:a16="http://schemas.microsoft.com/office/drawing/2014/main" id="{8B0B4DDB-F4F6-44BD-B811-702666F4E23F}"/>
                </a:ext>
              </a:extLst>
            </p:cNvPr>
            <p:cNvCxnSpPr>
              <a:cxnSpLocks noChangeShapeType="1"/>
              <a:stCxn id="780293" idx="6"/>
              <a:endCxn id="780296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0300" name="AutoShape 12">
              <a:extLst>
                <a:ext uri="{FF2B5EF4-FFF2-40B4-BE49-F238E27FC236}">
                  <a16:creationId xmlns:a16="http://schemas.microsoft.com/office/drawing/2014/main" id="{A0BA878A-46F8-456E-9DD6-39699F88ED86}"/>
                </a:ext>
              </a:extLst>
            </p:cNvPr>
            <p:cNvCxnSpPr>
              <a:cxnSpLocks noChangeShapeType="1"/>
              <a:stCxn id="780298" idx="5"/>
              <a:endCxn id="780297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0301" name="AutoShape 13">
              <a:extLst>
                <a:ext uri="{FF2B5EF4-FFF2-40B4-BE49-F238E27FC236}">
                  <a16:creationId xmlns:a16="http://schemas.microsoft.com/office/drawing/2014/main" id="{A582FED2-8D55-43F2-84F6-D6232DA57F1B}"/>
                </a:ext>
              </a:extLst>
            </p:cNvPr>
            <p:cNvCxnSpPr>
              <a:cxnSpLocks noChangeShapeType="1"/>
              <a:stCxn id="780297" idx="7"/>
              <a:endCxn id="780296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0302" name="AutoShape 14">
              <a:extLst>
                <a:ext uri="{FF2B5EF4-FFF2-40B4-BE49-F238E27FC236}">
                  <a16:creationId xmlns:a16="http://schemas.microsoft.com/office/drawing/2014/main" id="{29C1D99B-BAC6-4E41-B445-BED232D25E34}"/>
                </a:ext>
              </a:extLst>
            </p:cNvPr>
            <p:cNvCxnSpPr>
              <a:cxnSpLocks noChangeShapeType="1"/>
              <a:stCxn id="780295" idx="6"/>
              <a:endCxn id="780297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0303" name="Oval 15">
              <a:extLst>
                <a:ext uri="{FF2B5EF4-FFF2-40B4-BE49-F238E27FC236}">
                  <a16:creationId xmlns:a16="http://schemas.microsoft.com/office/drawing/2014/main" id="{89E54324-7577-47F6-952D-F38B829A2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80304" name="AutoShape 16">
              <a:extLst>
                <a:ext uri="{FF2B5EF4-FFF2-40B4-BE49-F238E27FC236}">
                  <a16:creationId xmlns:a16="http://schemas.microsoft.com/office/drawing/2014/main" id="{013F72E4-94BE-4C37-BA60-2DEA2C18DDCE}"/>
                </a:ext>
              </a:extLst>
            </p:cNvPr>
            <p:cNvCxnSpPr>
              <a:cxnSpLocks noChangeShapeType="1"/>
              <a:stCxn id="780293" idx="5"/>
              <a:endCxn id="780303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0305" name="AutoShape 17">
              <a:extLst>
                <a:ext uri="{FF2B5EF4-FFF2-40B4-BE49-F238E27FC236}">
                  <a16:creationId xmlns:a16="http://schemas.microsoft.com/office/drawing/2014/main" id="{F0512794-E470-46FC-9931-A164A5A9CC83}"/>
                </a:ext>
              </a:extLst>
            </p:cNvPr>
            <p:cNvCxnSpPr>
              <a:cxnSpLocks noChangeShapeType="1"/>
              <a:stCxn id="780297" idx="0"/>
              <a:endCxn id="780303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>
            <a:extLst>
              <a:ext uri="{FF2B5EF4-FFF2-40B4-BE49-F238E27FC236}">
                <a16:creationId xmlns:a16="http://schemas.microsoft.com/office/drawing/2014/main" id="{A1C0937C-ED9A-42C3-83DE-0CFE79D50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781315" name="Rectangle 3">
            <a:extLst>
              <a:ext uri="{FF2B5EF4-FFF2-40B4-BE49-F238E27FC236}">
                <a16:creationId xmlns:a16="http://schemas.microsoft.com/office/drawing/2014/main" id="{D27E1D80-1F42-4E8D-B6AE-61E7EB1BB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262626"/>
                </a:solidFill>
              </a:rPr>
              <a:t>function topologicalSort():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map </a:t>
            </a:r>
            <a:r>
              <a:rPr lang="en-US" altLang="en-US" sz="2000">
                <a:solidFill>
                  <a:srgbClr val="404040"/>
                </a:solidFill>
              </a:rPr>
              <a:t>:= {each vertex </a:t>
            </a:r>
            <a:r>
              <a:rPr lang="en-US" altLang="en-US" sz="200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>
                <a:solidFill>
                  <a:srgbClr val="404040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queue </a:t>
            </a:r>
            <a:r>
              <a:rPr lang="en-US" altLang="en-US" sz="2000">
                <a:solidFill>
                  <a:srgbClr val="404040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ordering </a:t>
            </a:r>
            <a:r>
              <a:rPr lang="en-US" altLang="en-US" sz="2000">
                <a:solidFill>
                  <a:srgbClr val="404040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Dequeue the first vertex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 from the queue.   </a:t>
            </a:r>
            <a:r>
              <a:rPr lang="en-US" altLang="en-US" sz="1800">
                <a:solidFill>
                  <a:srgbClr val="008000"/>
                </a:solidFill>
              </a:rPr>
              <a:t>// F</a:t>
            </a:r>
            <a:endParaRPr lang="en-US" altLang="en-US" sz="1800">
              <a:solidFill>
                <a:schemeClr val="accent2"/>
              </a:solidFill>
            </a:endParaRP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ordering </a:t>
            </a:r>
            <a:r>
              <a:rPr lang="en-US" altLang="en-US" sz="1800">
                <a:solidFill>
                  <a:schemeClr val="accent2"/>
                </a:solidFill>
              </a:rPr>
              <a:t>+=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Decrease the in-degree of all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's   </a:t>
            </a:r>
            <a:r>
              <a:rPr lang="en-US" altLang="en-US" sz="1800">
                <a:solidFill>
                  <a:srgbClr val="008000"/>
                </a:solidFill>
              </a:rPr>
              <a:t>// none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neighbors by 1 in the </a:t>
            </a:r>
            <a:r>
              <a:rPr lang="en-US" altLang="en-US" sz="1800" i="1">
                <a:solidFill>
                  <a:schemeClr val="accent2"/>
                </a:solidFill>
              </a:rPr>
              <a:t>map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queue </a:t>
            </a:r>
            <a:r>
              <a:rPr lang="en-US" altLang="en-US" sz="1800">
                <a:solidFill>
                  <a:schemeClr val="accent2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>
              <a:solidFill>
                <a:schemeClr val="accent2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map	:= { A=0, B=0, C=0, D=0, E=0, F=0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queue	:= { E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ordering	:= { B, A, C, D, </a:t>
            </a:r>
            <a:r>
              <a:rPr lang="en-US" altLang="en-US" sz="2000" b="1">
                <a:solidFill>
                  <a:srgbClr val="404040"/>
                </a:solidFill>
              </a:rPr>
              <a:t>F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</p:txBody>
      </p:sp>
      <p:grpSp>
        <p:nvGrpSpPr>
          <p:cNvPr id="781316" name="Group 4">
            <a:extLst>
              <a:ext uri="{FF2B5EF4-FFF2-40B4-BE49-F238E27FC236}">
                <a16:creationId xmlns:a16="http://schemas.microsoft.com/office/drawing/2014/main" id="{D97BE720-E1C6-4252-A876-8B8C093204C0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781317" name="Oval 5">
              <a:extLst>
                <a:ext uri="{FF2B5EF4-FFF2-40B4-BE49-F238E27FC236}">
                  <a16:creationId xmlns:a16="http://schemas.microsoft.com/office/drawing/2014/main" id="{070070C1-A909-452F-B338-D991920E1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81318" name="AutoShape 6">
              <a:extLst>
                <a:ext uri="{FF2B5EF4-FFF2-40B4-BE49-F238E27FC236}">
                  <a16:creationId xmlns:a16="http://schemas.microsoft.com/office/drawing/2014/main" id="{ED33FA1F-19CA-4D70-8635-B1EDF5CDDF0A}"/>
                </a:ext>
              </a:extLst>
            </p:cNvPr>
            <p:cNvCxnSpPr>
              <a:cxnSpLocks noChangeShapeType="1"/>
              <a:stCxn id="781322" idx="7"/>
              <a:endCxn id="781317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1319" name="Oval 7">
              <a:extLst>
                <a:ext uri="{FF2B5EF4-FFF2-40B4-BE49-F238E27FC236}">
                  <a16:creationId xmlns:a16="http://schemas.microsoft.com/office/drawing/2014/main" id="{3FBAF5A9-4E2F-4468-B9BF-EAA5E430C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81320" name="Oval 8">
              <a:extLst>
                <a:ext uri="{FF2B5EF4-FFF2-40B4-BE49-F238E27FC236}">
                  <a16:creationId xmlns:a16="http://schemas.microsoft.com/office/drawing/2014/main" id="{6C17474E-6965-4EF0-A20E-71F034943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81321" name="Oval 9">
              <a:extLst>
                <a:ext uri="{FF2B5EF4-FFF2-40B4-BE49-F238E27FC236}">
                  <a16:creationId xmlns:a16="http://schemas.microsoft.com/office/drawing/2014/main" id="{A4FC5FC3-F6A0-4138-B48E-8140CC2A1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81322" name="Oval 10">
              <a:extLst>
                <a:ext uri="{FF2B5EF4-FFF2-40B4-BE49-F238E27FC236}">
                  <a16:creationId xmlns:a16="http://schemas.microsoft.com/office/drawing/2014/main" id="{CA70F534-182D-4074-9E29-26A4F4C7D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81323" name="AutoShape 11">
              <a:extLst>
                <a:ext uri="{FF2B5EF4-FFF2-40B4-BE49-F238E27FC236}">
                  <a16:creationId xmlns:a16="http://schemas.microsoft.com/office/drawing/2014/main" id="{B18DCEAE-F3E6-4577-B664-EFF5469B2FF7}"/>
                </a:ext>
              </a:extLst>
            </p:cNvPr>
            <p:cNvCxnSpPr>
              <a:cxnSpLocks noChangeShapeType="1"/>
              <a:stCxn id="781317" idx="6"/>
              <a:endCxn id="781320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1324" name="AutoShape 12">
              <a:extLst>
                <a:ext uri="{FF2B5EF4-FFF2-40B4-BE49-F238E27FC236}">
                  <a16:creationId xmlns:a16="http://schemas.microsoft.com/office/drawing/2014/main" id="{7F0E136C-CB91-4F8C-A6D6-6AE21BA9AC6A}"/>
                </a:ext>
              </a:extLst>
            </p:cNvPr>
            <p:cNvCxnSpPr>
              <a:cxnSpLocks noChangeShapeType="1"/>
              <a:stCxn id="781322" idx="5"/>
              <a:endCxn id="781321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1325" name="AutoShape 13">
              <a:extLst>
                <a:ext uri="{FF2B5EF4-FFF2-40B4-BE49-F238E27FC236}">
                  <a16:creationId xmlns:a16="http://schemas.microsoft.com/office/drawing/2014/main" id="{E011F0D2-F93E-4B7F-80AB-96C3743B5728}"/>
                </a:ext>
              </a:extLst>
            </p:cNvPr>
            <p:cNvCxnSpPr>
              <a:cxnSpLocks noChangeShapeType="1"/>
              <a:stCxn id="781321" idx="7"/>
              <a:endCxn id="781320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1326" name="AutoShape 14">
              <a:extLst>
                <a:ext uri="{FF2B5EF4-FFF2-40B4-BE49-F238E27FC236}">
                  <a16:creationId xmlns:a16="http://schemas.microsoft.com/office/drawing/2014/main" id="{52E42F32-D1D6-4BA0-BCCD-DCB8F597EA51}"/>
                </a:ext>
              </a:extLst>
            </p:cNvPr>
            <p:cNvCxnSpPr>
              <a:cxnSpLocks noChangeShapeType="1"/>
              <a:stCxn id="781319" idx="6"/>
              <a:endCxn id="781321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1327" name="Oval 15">
              <a:extLst>
                <a:ext uri="{FF2B5EF4-FFF2-40B4-BE49-F238E27FC236}">
                  <a16:creationId xmlns:a16="http://schemas.microsoft.com/office/drawing/2014/main" id="{C38B8F97-F450-4FE5-B163-97460AC2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81328" name="AutoShape 16">
              <a:extLst>
                <a:ext uri="{FF2B5EF4-FFF2-40B4-BE49-F238E27FC236}">
                  <a16:creationId xmlns:a16="http://schemas.microsoft.com/office/drawing/2014/main" id="{E726089E-9BDF-44B1-9FA5-2498DFF4D886}"/>
                </a:ext>
              </a:extLst>
            </p:cNvPr>
            <p:cNvCxnSpPr>
              <a:cxnSpLocks noChangeShapeType="1"/>
              <a:stCxn id="781317" idx="5"/>
              <a:endCxn id="781327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1329" name="AutoShape 17">
              <a:extLst>
                <a:ext uri="{FF2B5EF4-FFF2-40B4-BE49-F238E27FC236}">
                  <a16:creationId xmlns:a16="http://schemas.microsoft.com/office/drawing/2014/main" id="{F877D747-CF92-4EC1-B658-762C2FF5747F}"/>
                </a:ext>
              </a:extLst>
            </p:cNvPr>
            <p:cNvCxnSpPr>
              <a:cxnSpLocks noChangeShapeType="1"/>
              <a:stCxn id="781321" idx="0"/>
              <a:endCxn id="781327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>
            <a:extLst>
              <a:ext uri="{FF2B5EF4-FFF2-40B4-BE49-F238E27FC236}">
                <a16:creationId xmlns:a16="http://schemas.microsoft.com/office/drawing/2014/main" id="{A117C3AE-91F0-4AEA-8F6E-A44A09CA8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782339" name="Rectangle 3">
            <a:extLst>
              <a:ext uri="{FF2B5EF4-FFF2-40B4-BE49-F238E27FC236}">
                <a16:creationId xmlns:a16="http://schemas.microsoft.com/office/drawing/2014/main" id="{904FD88E-0A82-453E-AF47-1CB08BE05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262626"/>
                </a:solidFill>
              </a:rPr>
              <a:t>function topologicalSort():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map </a:t>
            </a:r>
            <a:r>
              <a:rPr lang="en-US" altLang="en-US" sz="2000">
                <a:solidFill>
                  <a:srgbClr val="404040"/>
                </a:solidFill>
              </a:rPr>
              <a:t>:= {each vertex </a:t>
            </a:r>
            <a:r>
              <a:rPr lang="en-US" altLang="en-US" sz="200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>
                <a:solidFill>
                  <a:srgbClr val="404040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queue </a:t>
            </a:r>
            <a:r>
              <a:rPr lang="en-US" altLang="en-US" sz="2000">
                <a:solidFill>
                  <a:srgbClr val="404040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ordering </a:t>
            </a:r>
            <a:r>
              <a:rPr lang="en-US" altLang="en-US" sz="2000">
                <a:solidFill>
                  <a:srgbClr val="404040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Dequeue the first vertex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 from the queue.   </a:t>
            </a:r>
            <a:r>
              <a:rPr lang="en-US" altLang="en-US" sz="1800">
                <a:solidFill>
                  <a:srgbClr val="008000"/>
                </a:solidFill>
              </a:rPr>
              <a:t>// E</a:t>
            </a:r>
            <a:endParaRPr lang="en-US" altLang="en-US" sz="1800">
              <a:solidFill>
                <a:schemeClr val="accent2"/>
              </a:solidFill>
            </a:endParaRP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ordering </a:t>
            </a:r>
            <a:r>
              <a:rPr lang="en-US" altLang="en-US" sz="1800">
                <a:solidFill>
                  <a:schemeClr val="accent2"/>
                </a:solidFill>
              </a:rPr>
              <a:t>+=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Decrease the in-degree of all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's   </a:t>
            </a:r>
            <a:r>
              <a:rPr lang="en-US" altLang="en-US" sz="1800">
                <a:solidFill>
                  <a:srgbClr val="008000"/>
                </a:solidFill>
              </a:rPr>
              <a:t>// none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neighbors by 1 in the </a:t>
            </a:r>
            <a:r>
              <a:rPr lang="en-US" altLang="en-US" sz="1800" i="1">
                <a:solidFill>
                  <a:schemeClr val="accent2"/>
                </a:solidFill>
              </a:rPr>
              <a:t>map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queue </a:t>
            </a:r>
            <a:r>
              <a:rPr lang="en-US" altLang="en-US" sz="1800">
                <a:solidFill>
                  <a:schemeClr val="accent2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>
              <a:solidFill>
                <a:schemeClr val="accent2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map	:= { A=0, B=0, C=0, D=0, E=0, F=0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queue	:= {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ordering	:= { B, A, C, D, F, </a:t>
            </a:r>
            <a:r>
              <a:rPr lang="en-US" altLang="en-US" sz="2000" b="1">
                <a:solidFill>
                  <a:srgbClr val="404040"/>
                </a:solidFill>
              </a:rPr>
              <a:t>E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</p:txBody>
      </p:sp>
      <p:grpSp>
        <p:nvGrpSpPr>
          <p:cNvPr id="782340" name="Group 4">
            <a:extLst>
              <a:ext uri="{FF2B5EF4-FFF2-40B4-BE49-F238E27FC236}">
                <a16:creationId xmlns:a16="http://schemas.microsoft.com/office/drawing/2014/main" id="{6A44A831-A891-48EE-8272-182BDA589C50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782341" name="Oval 5">
              <a:extLst>
                <a:ext uri="{FF2B5EF4-FFF2-40B4-BE49-F238E27FC236}">
                  <a16:creationId xmlns:a16="http://schemas.microsoft.com/office/drawing/2014/main" id="{CA1D2A18-5153-48C2-B141-F303427FA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82342" name="AutoShape 6">
              <a:extLst>
                <a:ext uri="{FF2B5EF4-FFF2-40B4-BE49-F238E27FC236}">
                  <a16:creationId xmlns:a16="http://schemas.microsoft.com/office/drawing/2014/main" id="{C6EFF192-B883-4600-B2F3-D1F7AA11A9A4}"/>
                </a:ext>
              </a:extLst>
            </p:cNvPr>
            <p:cNvCxnSpPr>
              <a:cxnSpLocks noChangeShapeType="1"/>
              <a:stCxn id="782346" idx="7"/>
              <a:endCxn id="782341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2343" name="Oval 7">
              <a:extLst>
                <a:ext uri="{FF2B5EF4-FFF2-40B4-BE49-F238E27FC236}">
                  <a16:creationId xmlns:a16="http://schemas.microsoft.com/office/drawing/2014/main" id="{9698C3A3-1309-4383-A086-DA27B5079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82344" name="Oval 8">
              <a:extLst>
                <a:ext uri="{FF2B5EF4-FFF2-40B4-BE49-F238E27FC236}">
                  <a16:creationId xmlns:a16="http://schemas.microsoft.com/office/drawing/2014/main" id="{C03326F3-A7AE-4882-B88A-22D80802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82345" name="Oval 9">
              <a:extLst>
                <a:ext uri="{FF2B5EF4-FFF2-40B4-BE49-F238E27FC236}">
                  <a16:creationId xmlns:a16="http://schemas.microsoft.com/office/drawing/2014/main" id="{745E3BCF-2D5B-46D3-892B-7F200FC12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82346" name="Oval 10">
              <a:extLst>
                <a:ext uri="{FF2B5EF4-FFF2-40B4-BE49-F238E27FC236}">
                  <a16:creationId xmlns:a16="http://schemas.microsoft.com/office/drawing/2014/main" id="{AB3EE76A-BAA2-487C-BE3D-C41E4D7FB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82347" name="AutoShape 11">
              <a:extLst>
                <a:ext uri="{FF2B5EF4-FFF2-40B4-BE49-F238E27FC236}">
                  <a16:creationId xmlns:a16="http://schemas.microsoft.com/office/drawing/2014/main" id="{16A547FF-8805-4221-B237-96083A349A7F}"/>
                </a:ext>
              </a:extLst>
            </p:cNvPr>
            <p:cNvCxnSpPr>
              <a:cxnSpLocks noChangeShapeType="1"/>
              <a:stCxn id="782341" idx="6"/>
              <a:endCxn id="782344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2348" name="AutoShape 12">
              <a:extLst>
                <a:ext uri="{FF2B5EF4-FFF2-40B4-BE49-F238E27FC236}">
                  <a16:creationId xmlns:a16="http://schemas.microsoft.com/office/drawing/2014/main" id="{2086E02E-8B12-4139-AD6E-2AC1C47870A5}"/>
                </a:ext>
              </a:extLst>
            </p:cNvPr>
            <p:cNvCxnSpPr>
              <a:cxnSpLocks noChangeShapeType="1"/>
              <a:stCxn id="782346" idx="5"/>
              <a:endCxn id="782345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2349" name="AutoShape 13">
              <a:extLst>
                <a:ext uri="{FF2B5EF4-FFF2-40B4-BE49-F238E27FC236}">
                  <a16:creationId xmlns:a16="http://schemas.microsoft.com/office/drawing/2014/main" id="{17ED06F9-A8A6-406D-A6DA-BA4BBE7AF293}"/>
                </a:ext>
              </a:extLst>
            </p:cNvPr>
            <p:cNvCxnSpPr>
              <a:cxnSpLocks noChangeShapeType="1"/>
              <a:stCxn id="782345" idx="7"/>
              <a:endCxn id="782344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2350" name="AutoShape 14">
              <a:extLst>
                <a:ext uri="{FF2B5EF4-FFF2-40B4-BE49-F238E27FC236}">
                  <a16:creationId xmlns:a16="http://schemas.microsoft.com/office/drawing/2014/main" id="{1B0BBD96-36D6-44F5-AC7C-CBCCA5741F12}"/>
                </a:ext>
              </a:extLst>
            </p:cNvPr>
            <p:cNvCxnSpPr>
              <a:cxnSpLocks noChangeShapeType="1"/>
              <a:stCxn id="782343" idx="6"/>
              <a:endCxn id="782345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2351" name="Oval 15">
              <a:extLst>
                <a:ext uri="{FF2B5EF4-FFF2-40B4-BE49-F238E27FC236}">
                  <a16:creationId xmlns:a16="http://schemas.microsoft.com/office/drawing/2014/main" id="{B84C7463-2885-4877-956E-B12D6EDC5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82352" name="AutoShape 16">
              <a:extLst>
                <a:ext uri="{FF2B5EF4-FFF2-40B4-BE49-F238E27FC236}">
                  <a16:creationId xmlns:a16="http://schemas.microsoft.com/office/drawing/2014/main" id="{E0CD90B5-E517-496B-A591-C681B66DC990}"/>
                </a:ext>
              </a:extLst>
            </p:cNvPr>
            <p:cNvCxnSpPr>
              <a:cxnSpLocks noChangeShapeType="1"/>
              <a:stCxn id="782341" idx="5"/>
              <a:endCxn id="782351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2353" name="AutoShape 17">
              <a:extLst>
                <a:ext uri="{FF2B5EF4-FFF2-40B4-BE49-F238E27FC236}">
                  <a16:creationId xmlns:a16="http://schemas.microsoft.com/office/drawing/2014/main" id="{7C9605D5-C18A-4179-9429-343E342BA6F2}"/>
                </a:ext>
              </a:extLst>
            </p:cNvPr>
            <p:cNvCxnSpPr>
              <a:cxnSpLocks noChangeShapeType="1"/>
              <a:stCxn id="782345" idx="0"/>
              <a:endCxn id="782351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>
            <a:extLst>
              <a:ext uri="{FF2B5EF4-FFF2-40B4-BE49-F238E27FC236}">
                <a16:creationId xmlns:a16="http://schemas.microsoft.com/office/drawing/2014/main" id="{DB484CC5-3431-4972-8BC9-57450700D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Ordering a graph</a:t>
            </a:r>
          </a:p>
        </p:txBody>
      </p:sp>
      <p:sp>
        <p:nvSpPr>
          <p:cNvPr id="748547" name="Rectangle 3">
            <a:extLst>
              <a:ext uri="{FF2B5EF4-FFF2-40B4-BE49-F238E27FC236}">
                <a16:creationId xmlns:a16="http://schemas.microsoft.com/office/drawing/2014/main" id="{2BBA168F-54B1-4D1C-A4A1-AD1CBC8C1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Suppose we have a directed acyclic graph (DAG) of courses, and we want to find an order in which the courses can be taken.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Must take all prereqs before you can take a given course.  Example:</a:t>
            </a:r>
          </a:p>
          <a:p>
            <a:pPr lvl="2"/>
            <a:r>
              <a:rPr lang="en-US" altLang="en-US" sz="1800"/>
              <a:t>[142, 143, 140, 154, 341, 374, 331, 403, 311, 332, 344,</a:t>
            </a:r>
            <a:br>
              <a:rPr lang="en-US" altLang="en-US" sz="1800"/>
            </a:br>
            <a:r>
              <a:rPr lang="en-US" altLang="en-US" sz="1800"/>
              <a:t> 312, 351, 333, 352, 373, 414, 410, 417, 413, 415]</a:t>
            </a:r>
          </a:p>
          <a:p>
            <a:pPr lvl="2"/>
            <a:r>
              <a:rPr lang="en-US" altLang="en-US"/>
              <a:t>There might be more than one allowable ordering.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How can we find a valid ordering of the vertices?</a:t>
            </a:r>
          </a:p>
        </p:txBody>
      </p:sp>
      <p:grpSp>
        <p:nvGrpSpPr>
          <p:cNvPr id="748632" name="Group 88">
            <a:extLst>
              <a:ext uri="{FF2B5EF4-FFF2-40B4-BE49-F238E27FC236}">
                <a16:creationId xmlns:a16="http://schemas.microsoft.com/office/drawing/2014/main" id="{633E302A-CFED-4C53-9A62-3860CFCFD56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62400"/>
            <a:ext cx="8305800" cy="2590800"/>
            <a:chOff x="384" y="2448"/>
            <a:chExt cx="5232" cy="1632"/>
          </a:xfrm>
        </p:grpSpPr>
        <p:sp>
          <p:nvSpPr>
            <p:cNvPr id="748567" name="Oval 23">
              <a:extLst>
                <a:ext uri="{FF2B5EF4-FFF2-40B4-BE49-F238E27FC236}">
                  <a16:creationId xmlns:a16="http://schemas.microsoft.com/office/drawing/2014/main" id="{72A1F345-6DEF-4E23-9AC7-96C8AAAD6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69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142</a:t>
              </a:r>
            </a:p>
          </p:txBody>
        </p:sp>
        <p:cxnSp>
          <p:nvCxnSpPr>
            <p:cNvPr id="748568" name="AutoShape 24">
              <a:extLst>
                <a:ext uri="{FF2B5EF4-FFF2-40B4-BE49-F238E27FC236}">
                  <a16:creationId xmlns:a16="http://schemas.microsoft.com/office/drawing/2014/main" id="{6656ED07-CC45-4371-B651-9C314B0AC79C}"/>
                </a:ext>
              </a:extLst>
            </p:cNvPr>
            <p:cNvCxnSpPr>
              <a:cxnSpLocks noChangeShapeType="1"/>
              <a:stCxn id="748567" idx="0"/>
              <a:endCxn id="748569" idx="3"/>
            </p:cNvCxnSpPr>
            <p:nvPr/>
          </p:nvCxnSpPr>
          <p:spPr bwMode="auto">
            <a:xfrm flipV="1">
              <a:off x="2160" y="2995"/>
              <a:ext cx="214" cy="6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8569" name="Oval 25">
              <a:extLst>
                <a:ext uri="{FF2B5EF4-FFF2-40B4-BE49-F238E27FC236}">
                  <a16:creationId xmlns:a16="http://schemas.microsoft.com/office/drawing/2014/main" id="{147347FA-534F-47C7-8B1A-BEC28D946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8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143</a:t>
              </a:r>
            </a:p>
          </p:txBody>
        </p:sp>
        <p:sp>
          <p:nvSpPr>
            <p:cNvPr id="748570" name="Oval 26">
              <a:extLst>
                <a:ext uri="{FF2B5EF4-FFF2-40B4-BE49-F238E27FC236}">
                  <a16:creationId xmlns:a16="http://schemas.microsoft.com/office/drawing/2014/main" id="{AC19D6DE-3B9D-4B05-A3EB-94F309E17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84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154</a:t>
              </a:r>
            </a:p>
          </p:txBody>
        </p:sp>
        <p:sp>
          <p:nvSpPr>
            <p:cNvPr id="748571" name="Oval 27">
              <a:extLst>
                <a:ext uri="{FF2B5EF4-FFF2-40B4-BE49-F238E27FC236}">
                  <a16:creationId xmlns:a16="http://schemas.microsoft.com/office/drawing/2014/main" id="{F8C992FC-89D9-423D-909F-3F29800BF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140</a:t>
              </a:r>
            </a:p>
          </p:txBody>
        </p:sp>
        <p:sp>
          <p:nvSpPr>
            <p:cNvPr id="748572" name="Oval 28">
              <a:extLst>
                <a:ext uri="{FF2B5EF4-FFF2-40B4-BE49-F238E27FC236}">
                  <a16:creationId xmlns:a16="http://schemas.microsoft.com/office/drawing/2014/main" id="{0FB79AB5-7AD8-49FF-B67B-53C3DC28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311</a:t>
              </a:r>
            </a:p>
          </p:txBody>
        </p:sp>
        <p:sp>
          <p:nvSpPr>
            <p:cNvPr id="748573" name="Oval 29">
              <a:extLst>
                <a:ext uri="{FF2B5EF4-FFF2-40B4-BE49-F238E27FC236}">
                  <a16:creationId xmlns:a16="http://schemas.microsoft.com/office/drawing/2014/main" id="{C1B47288-A646-4B5A-AF2E-25FBB8A39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312</a:t>
              </a:r>
            </a:p>
          </p:txBody>
        </p:sp>
        <p:sp>
          <p:nvSpPr>
            <p:cNvPr id="748574" name="Oval 30">
              <a:extLst>
                <a:ext uri="{FF2B5EF4-FFF2-40B4-BE49-F238E27FC236}">
                  <a16:creationId xmlns:a16="http://schemas.microsoft.com/office/drawing/2014/main" id="{F1418F05-5513-40A2-93F4-AE9CB4CE2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31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331</a:t>
              </a:r>
            </a:p>
          </p:txBody>
        </p:sp>
        <p:sp>
          <p:nvSpPr>
            <p:cNvPr id="748575" name="Oval 31">
              <a:extLst>
                <a:ext uri="{FF2B5EF4-FFF2-40B4-BE49-F238E27FC236}">
                  <a16:creationId xmlns:a16="http://schemas.microsoft.com/office/drawing/2014/main" id="{9B596A64-0051-4C89-8A02-1DC856226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3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351</a:t>
              </a:r>
            </a:p>
          </p:txBody>
        </p:sp>
        <p:sp>
          <p:nvSpPr>
            <p:cNvPr id="748576" name="Oval 32">
              <a:extLst>
                <a:ext uri="{FF2B5EF4-FFF2-40B4-BE49-F238E27FC236}">
                  <a16:creationId xmlns:a16="http://schemas.microsoft.com/office/drawing/2014/main" id="{B0283992-9B18-4FE7-A633-3F36A7813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333</a:t>
              </a:r>
            </a:p>
          </p:txBody>
        </p:sp>
        <p:sp>
          <p:nvSpPr>
            <p:cNvPr id="748577" name="Oval 33">
              <a:extLst>
                <a:ext uri="{FF2B5EF4-FFF2-40B4-BE49-F238E27FC236}">
                  <a16:creationId xmlns:a16="http://schemas.microsoft.com/office/drawing/2014/main" id="{9DBE5052-1F05-498A-B772-2F653085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40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341</a:t>
              </a:r>
            </a:p>
          </p:txBody>
        </p:sp>
        <p:sp>
          <p:nvSpPr>
            <p:cNvPr id="748578" name="Oval 34">
              <a:extLst>
                <a:ext uri="{FF2B5EF4-FFF2-40B4-BE49-F238E27FC236}">
                  <a16:creationId xmlns:a16="http://schemas.microsoft.com/office/drawing/2014/main" id="{15DEC4D8-7552-4647-BDE9-E52D655AE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07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344</a:t>
              </a:r>
            </a:p>
          </p:txBody>
        </p:sp>
        <p:sp>
          <p:nvSpPr>
            <p:cNvPr id="748579" name="Oval 35">
              <a:extLst>
                <a:ext uri="{FF2B5EF4-FFF2-40B4-BE49-F238E27FC236}">
                  <a16:creationId xmlns:a16="http://schemas.microsoft.com/office/drawing/2014/main" id="{DFFA3CF2-9718-4525-B96A-E9F600200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7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403</a:t>
              </a:r>
            </a:p>
          </p:txBody>
        </p:sp>
        <p:sp>
          <p:nvSpPr>
            <p:cNvPr id="748580" name="Oval 36">
              <a:extLst>
                <a:ext uri="{FF2B5EF4-FFF2-40B4-BE49-F238E27FC236}">
                  <a16:creationId xmlns:a16="http://schemas.microsoft.com/office/drawing/2014/main" id="{95D5340B-D74D-49FD-BBAB-A43A93D64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352</a:t>
              </a:r>
            </a:p>
          </p:txBody>
        </p:sp>
        <p:sp>
          <p:nvSpPr>
            <p:cNvPr id="748581" name="Oval 37">
              <a:extLst>
                <a:ext uri="{FF2B5EF4-FFF2-40B4-BE49-F238E27FC236}">
                  <a16:creationId xmlns:a16="http://schemas.microsoft.com/office/drawing/2014/main" id="{0BCB488B-56C2-4AAA-8F42-869351F77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373</a:t>
              </a:r>
            </a:p>
          </p:txBody>
        </p:sp>
        <p:sp>
          <p:nvSpPr>
            <p:cNvPr id="748583" name="Oval 39">
              <a:extLst>
                <a:ext uri="{FF2B5EF4-FFF2-40B4-BE49-F238E27FC236}">
                  <a16:creationId xmlns:a16="http://schemas.microsoft.com/office/drawing/2014/main" id="{15DA38EC-3FA5-4049-9BEE-2039F4889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410</a:t>
              </a:r>
            </a:p>
          </p:txBody>
        </p:sp>
        <p:cxnSp>
          <p:nvCxnSpPr>
            <p:cNvPr id="748584" name="AutoShape 40">
              <a:extLst>
                <a:ext uri="{FF2B5EF4-FFF2-40B4-BE49-F238E27FC236}">
                  <a16:creationId xmlns:a16="http://schemas.microsoft.com/office/drawing/2014/main" id="{F1381ACB-791B-4E75-8699-6CCD222A6A56}"/>
                </a:ext>
              </a:extLst>
            </p:cNvPr>
            <p:cNvCxnSpPr>
              <a:cxnSpLocks noChangeShapeType="1"/>
              <a:stCxn id="748567" idx="6"/>
              <a:endCxn id="748570" idx="2"/>
            </p:cNvCxnSpPr>
            <p:nvPr/>
          </p:nvCxnSpPr>
          <p:spPr bwMode="auto">
            <a:xfrm>
              <a:off x="2406" y="3816"/>
              <a:ext cx="1044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85" name="AutoShape 41">
              <a:extLst>
                <a:ext uri="{FF2B5EF4-FFF2-40B4-BE49-F238E27FC236}">
                  <a16:creationId xmlns:a16="http://schemas.microsoft.com/office/drawing/2014/main" id="{07F02DB6-9E16-4D7E-8D7F-BA7CFEAD0E98}"/>
                </a:ext>
              </a:extLst>
            </p:cNvPr>
            <p:cNvCxnSpPr>
              <a:cxnSpLocks noChangeShapeType="1"/>
              <a:stCxn id="748571" idx="1"/>
              <a:endCxn id="748569" idx="5"/>
            </p:cNvCxnSpPr>
            <p:nvPr/>
          </p:nvCxnSpPr>
          <p:spPr bwMode="auto">
            <a:xfrm flipH="1" flipV="1">
              <a:off x="2714" y="2995"/>
              <a:ext cx="524" cy="4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86" name="AutoShape 42">
              <a:extLst>
                <a:ext uri="{FF2B5EF4-FFF2-40B4-BE49-F238E27FC236}">
                  <a16:creationId xmlns:a16="http://schemas.microsoft.com/office/drawing/2014/main" id="{BCFD3C32-F797-4AF1-A756-D27352A02FE1}"/>
                </a:ext>
              </a:extLst>
            </p:cNvPr>
            <p:cNvCxnSpPr>
              <a:cxnSpLocks noChangeShapeType="1"/>
              <a:stCxn id="748571" idx="4"/>
              <a:endCxn id="748570" idx="0"/>
            </p:cNvCxnSpPr>
            <p:nvPr/>
          </p:nvCxnSpPr>
          <p:spPr bwMode="auto">
            <a:xfrm>
              <a:off x="3408" y="3654"/>
              <a:ext cx="288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87" name="AutoShape 43">
              <a:extLst>
                <a:ext uri="{FF2B5EF4-FFF2-40B4-BE49-F238E27FC236}">
                  <a16:creationId xmlns:a16="http://schemas.microsoft.com/office/drawing/2014/main" id="{AF8BFD5D-699A-4EB6-B0A5-1FB27896491B}"/>
                </a:ext>
              </a:extLst>
            </p:cNvPr>
            <p:cNvCxnSpPr>
              <a:cxnSpLocks noChangeShapeType="1"/>
              <a:stCxn id="748572" idx="4"/>
              <a:endCxn id="748573" idx="0"/>
            </p:cNvCxnSpPr>
            <p:nvPr/>
          </p:nvCxnSpPr>
          <p:spPr bwMode="auto">
            <a:xfrm flipH="1">
              <a:off x="624" y="2790"/>
              <a:ext cx="720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8588" name="Oval 44">
              <a:extLst>
                <a:ext uri="{FF2B5EF4-FFF2-40B4-BE49-F238E27FC236}">
                  <a16:creationId xmlns:a16="http://schemas.microsoft.com/office/drawing/2014/main" id="{84BDAD37-D082-49F6-9D3D-E1467558E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92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332</a:t>
              </a:r>
            </a:p>
          </p:txBody>
        </p:sp>
        <p:cxnSp>
          <p:nvCxnSpPr>
            <p:cNvPr id="748589" name="AutoShape 45">
              <a:extLst>
                <a:ext uri="{FF2B5EF4-FFF2-40B4-BE49-F238E27FC236}">
                  <a16:creationId xmlns:a16="http://schemas.microsoft.com/office/drawing/2014/main" id="{485C6DB7-0D97-4C67-B57E-F13E97545750}"/>
                </a:ext>
              </a:extLst>
            </p:cNvPr>
            <p:cNvCxnSpPr>
              <a:cxnSpLocks noChangeShapeType="1"/>
              <a:stCxn id="748569" idx="1"/>
              <a:endCxn id="748572" idx="6"/>
            </p:cNvCxnSpPr>
            <p:nvPr/>
          </p:nvCxnSpPr>
          <p:spPr bwMode="auto">
            <a:xfrm flipH="1" flipV="1">
              <a:off x="1590" y="2664"/>
              <a:ext cx="784" cy="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0" name="AutoShape 46">
              <a:extLst>
                <a:ext uri="{FF2B5EF4-FFF2-40B4-BE49-F238E27FC236}">
                  <a16:creationId xmlns:a16="http://schemas.microsoft.com/office/drawing/2014/main" id="{67571FCE-2A0F-484F-AA9A-60B02D38A164}"/>
                </a:ext>
              </a:extLst>
            </p:cNvPr>
            <p:cNvCxnSpPr>
              <a:cxnSpLocks noChangeShapeType="1"/>
              <a:stCxn id="748569" idx="3"/>
              <a:endCxn id="748574" idx="0"/>
            </p:cNvCxnSpPr>
            <p:nvPr/>
          </p:nvCxnSpPr>
          <p:spPr bwMode="auto">
            <a:xfrm flipH="1">
              <a:off x="1776" y="2995"/>
              <a:ext cx="598" cy="3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1" name="AutoShape 47">
              <a:extLst>
                <a:ext uri="{FF2B5EF4-FFF2-40B4-BE49-F238E27FC236}">
                  <a16:creationId xmlns:a16="http://schemas.microsoft.com/office/drawing/2014/main" id="{2908E5CF-9C26-4615-A4E8-3910CF360ADD}"/>
                </a:ext>
              </a:extLst>
            </p:cNvPr>
            <p:cNvCxnSpPr>
              <a:cxnSpLocks noChangeShapeType="1"/>
              <a:stCxn id="748569" idx="2"/>
              <a:endCxn id="748588" idx="6"/>
            </p:cNvCxnSpPr>
            <p:nvPr/>
          </p:nvCxnSpPr>
          <p:spPr bwMode="auto">
            <a:xfrm flipH="1">
              <a:off x="1974" y="2904"/>
              <a:ext cx="324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2" name="AutoShape 48">
              <a:extLst>
                <a:ext uri="{FF2B5EF4-FFF2-40B4-BE49-F238E27FC236}">
                  <a16:creationId xmlns:a16="http://schemas.microsoft.com/office/drawing/2014/main" id="{7C83CFAD-99FF-4DED-B6F5-043BFDFECCE7}"/>
                </a:ext>
              </a:extLst>
            </p:cNvPr>
            <p:cNvCxnSpPr>
              <a:cxnSpLocks noChangeShapeType="1"/>
              <a:stCxn id="748569" idx="4"/>
              <a:endCxn id="748577" idx="0"/>
            </p:cNvCxnSpPr>
            <p:nvPr/>
          </p:nvCxnSpPr>
          <p:spPr bwMode="auto">
            <a:xfrm>
              <a:off x="2544" y="3030"/>
              <a:ext cx="192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3" name="AutoShape 49">
              <a:extLst>
                <a:ext uri="{FF2B5EF4-FFF2-40B4-BE49-F238E27FC236}">
                  <a16:creationId xmlns:a16="http://schemas.microsoft.com/office/drawing/2014/main" id="{ED773471-857C-47EF-B677-62326A094465}"/>
                </a:ext>
              </a:extLst>
            </p:cNvPr>
            <p:cNvCxnSpPr>
              <a:cxnSpLocks noChangeShapeType="1"/>
              <a:stCxn id="748569" idx="6"/>
              <a:endCxn id="748575" idx="2"/>
            </p:cNvCxnSpPr>
            <p:nvPr/>
          </p:nvCxnSpPr>
          <p:spPr bwMode="auto">
            <a:xfrm>
              <a:off x="2790" y="2904"/>
              <a:ext cx="516" cy="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4" name="AutoShape 50">
              <a:extLst>
                <a:ext uri="{FF2B5EF4-FFF2-40B4-BE49-F238E27FC236}">
                  <a16:creationId xmlns:a16="http://schemas.microsoft.com/office/drawing/2014/main" id="{D12A12A2-A676-44B4-8251-ADFA30BF5FE4}"/>
                </a:ext>
              </a:extLst>
            </p:cNvPr>
            <p:cNvCxnSpPr>
              <a:cxnSpLocks noChangeShapeType="1"/>
              <a:stCxn id="748569" idx="6"/>
              <a:endCxn id="748581" idx="2"/>
            </p:cNvCxnSpPr>
            <p:nvPr/>
          </p:nvCxnSpPr>
          <p:spPr bwMode="auto">
            <a:xfrm flipV="1">
              <a:off x="2790" y="2664"/>
              <a:ext cx="1668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5" name="AutoShape 51">
              <a:extLst>
                <a:ext uri="{FF2B5EF4-FFF2-40B4-BE49-F238E27FC236}">
                  <a16:creationId xmlns:a16="http://schemas.microsoft.com/office/drawing/2014/main" id="{657F8D06-DEBE-407C-A963-BE30BAE4B233}"/>
                </a:ext>
              </a:extLst>
            </p:cNvPr>
            <p:cNvCxnSpPr>
              <a:cxnSpLocks noChangeShapeType="1"/>
              <a:stCxn id="748572" idx="4"/>
              <a:endCxn id="748578" idx="0"/>
            </p:cNvCxnSpPr>
            <p:nvPr/>
          </p:nvCxnSpPr>
          <p:spPr bwMode="auto">
            <a:xfrm flipH="1">
              <a:off x="1200" y="2790"/>
              <a:ext cx="144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6" name="AutoShape 52">
              <a:extLst>
                <a:ext uri="{FF2B5EF4-FFF2-40B4-BE49-F238E27FC236}">
                  <a16:creationId xmlns:a16="http://schemas.microsoft.com/office/drawing/2014/main" id="{E38DAC77-690C-43E0-9F1B-742C6B346026}"/>
                </a:ext>
              </a:extLst>
            </p:cNvPr>
            <p:cNvCxnSpPr>
              <a:cxnSpLocks noChangeShapeType="1"/>
              <a:stCxn id="748574" idx="3"/>
              <a:endCxn id="748579" idx="0"/>
            </p:cNvCxnSpPr>
            <p:nvPr/>
          </p:nvCxnSpPr>
          <p:spPr bwMode="auto">
            <a:xfrm flipH="1">
              <a:off x="1440" y="3523"/>
              <a:ext cx="166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7" name="AutoShape 53">
              <a:extLst>
                <a:ext uri="{FF2B5EF4-FFF2-40B4-BE49-F238E27FC236}">
                  <a16:creationId xmlns:a16="http://schemas.microsoft.com/office/drawing/2014/main" id="{5684107A-084E-4AEB-8232-EFD46D242C82}"/>
                </a:ext>
              </a:extLst>
            </p:cNvPr>
            <p:cNvCxnSpPr>
              <a:cxnSpLocks noChangeShapeType="1"/>
              <a:stCxn id="748575" idx="6"/>
              <a:endCxn id="748580" idx="2"/>
            </p:cNvCxnSpPr>
            <p:nvPr/>
          </p:nvCxnSpPr>
          <p:spPr bwMode="auto">
            <a:xfrm>
              <a:off x="3798" y="2952"/>
              <a:ext cx="22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8" name="AutoShape 54">
              <a:extLst>
                <a:ext uri="{FF2B5EF4-FFF2-40B4-BE49-F238E27FC236}">
                  <a16:creationId xmlns:a16="http://schemas.microsoft.com/office/drawing/2014/main" id="{5143D8DB-03DA-4FF7-92FB-0EDD81E04A2E}"/>
                </a:ext>
              </a:extLst>
            </p:cNvPr>
            <p:cNvCxnSpPr>
              <a:cxnSpLocks noChangeShapeType="1"/>
              <a:stCxn id="748575" idx="4"/>
              <a:endCxn id="748576" idx="0"/>
            </p:cNvCxnSpPr>
            <p:nvPr/>
          </p:nvCxnSpPr>
          <p:spPr bwMode="auto">
            <a:xfrm>
              <a:off x="3552" y="3078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8599" name="Oval 55">
              <a:extLst>
                <a:ext uri="{FF2B5EF4-FFF2-40B4-BE49-F238E27FC236}">
                  <a16:creationId xmlns:a16="http://schemas.microsoft.com/office/drawing/2014/main" id="{9E9B5569-3EB3-4F35-90A8-FBDB05355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4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374</a:t>
              </a:r>
            </a:p>
          </p:txBody>
        </p:sp>
        <p:cxnSp>
          <p:nvCxnSpPr>
            <p:cNvPr id="748600" name="AutoShape 56">
              <a:extLst>
                <a:ext uri="{FF2B5EF4-FFF2-40B4-BE49-F238E27FC236}">
                  <a16:creationId xmlns:a16="http://schemas.microsoft.com/office/drawing/2014/main" id="{2F9F85E2-8768-4603-8EA0-26FB0AE81D69}"/>
                </a:ext>
              </a:extLst>
            </p:cNvPr>
            <p:cNvCxnSpPr>
              <a:cxnSpLocks noChangeShapeType="1"/>
              <a:stCxn id="748569" idx="7"/>
              <a:endCxn id="748599" idx="3"/>
            </p:cNvCxnSpPr>
            <p:nvPr/>
          </p:nvCxnSpPr>
          <p:spPr bwMode="auto">
            <a:xfrm flipV="1">
              <a:off x="2714" y="2659"/>
              <a:ext cx="332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8605" name="Oval 61">
              <a:extLst>
                <a:ext uri="{FF2B5EF4-FFF2-40B4-BE49-F238E27FC236}">
                  <a16:creationId xmlns:a16="http://schemas.microsoft.com/office/drawing/2014/main" id="{5ED3CBCB-6ED3-43A3-9CEF-576C1C9C3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84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415</a:t>
              </a:r>
            </a:p>
          </p:txBody>
        </p:sp>
        <p:sp>
          <p:nvSpPr>
            <p:cNvPr id="748606" name="Oval 62">
              <a:extLst>
                <a:ext uri="{FF2B5EF4-FFF2-40B4-BE49-F238E27FC236}">
                  <a16:creationId xmlns:a16="http://schemas.microsoft.com/office/drawing/2014/main" id="{6F8107BA-C527-487F-95A3-A537B4D16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45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413</a:t>
              </a:r>
            </a:p>
          </p:txBody>
        </p:sp>
        <p:sp>
          <p:nvSpPr>
            <p:cNvPr id="748607" name="Oval 63">
              <a:extLst>
                <a:ext uri="{FF2B5EF4-FFF2-40B4-BE49-F238E27FC236}">
                  <a16:creationId xmlns:a16="http://schemas.microsoft.com/office/drawing/2014/main" id="{139A0C2E-D39D-4F76-B30F-365683007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12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417</a:t>
              </a:r>
            </a:p>
          </p:txBody>
        </p:sp>
        <p:sp>
          <p:nvSpPr>
            <p:cNvPr id="748608" name="Oval 64">
              <a:extLst>
                <a:ext uri="{FF2B5EF4-FFF2-40B4-BE49-F238E27FC236}">
                  <a16:creationId xmlns:a16="http://schemas.microsoft.com/office/drawing/2014/main" id="{954285F3-7C0D-4C94-BE46-3334EF0CD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49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414</a:t>
              </a:r>
            </a:p>
          </p:txBody>
        </p:sp>
        <p:cxnSp>
          <p:nvCxnSpPr>
            <p:cNvPr id="748609" name="AutoShape 65">
              <a:extLst>
                <a:ext uri="{FF2B5EF4-FFF2-40B4-BE49-F238E27FC236}">
                  <a16:creationId xmlns:a16="http://schemas.microsoft.com/office/drawing/2014/main" id="{22F68280-FB7A-4AAA-88F2-F593DEEBE481}"/>
                </a:ext>
              </a:extLst>
            </p:cNvPr>
            <p:cNvCxnSpPr>
              <a:cxnSpLocks noChangeShapeType="1"/>
              <a:stCxn id="748581" idx="4"/>
              <a:endCxn id="748583" idx="0"/>
            </p:cNvCxnSpPr>
            <p:nvPr/>
          </p:nvCxnSpPr>
          <p:spPr bwMode="auto">
            <a:xfrm flipH="1">
              <a:off x="4512" y="2790"/>
              <a:ext cx="192" cy="7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610" name="AutoShape 66">
              <a:extLst>
                <a:ext uri="{FF2B5EF4-FFF2-40B4-BE49-F238E27FC236}">
                  <a16:creationId xmlns:a16="http://schemas.microsoft.com/office/drawing/2014/main" id="{D9A7783C-D82B-4FD6-A588-80F40B188078}"/>
                </a:ext>
              </a:extLst>
            </p:cNvPr>
            <p:cNvCxnSpPr>
              <a:cxnSpLocks noChangeShapeType="1"/>
              <a:stCxn id="748581" idx="4"/>
              <a:endCxn id="748605" idx="0"/>
            </p:cNvCxnSpPr>
            <p:nvPr/>
          </p:nvCxnSpPr>
          <p:spPr bwMode="auto">
            <a:xfrm>
              <a:off x="4704" y="2790"/>
              <a:ext cx="144" cy="10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611" name="AutoShape 67">
              <a:extLst>
                <a:ext uri="{FF2B5EF4-FFF2-40B4-BE49-F238E27FC236}">
                  <a16:creationId xmlns:a16="http://schemas.microsoft.com/office/drawing/2014/main" id="{273B4B1A-1394-4D3E-B45B-7643CDE44609}"/>
                </a:ext>
              </a:extLst>
            </p:cNvPr>
            <p:cNvCxnSpPr>
              <a:cxnSpLocks noChangeShapeType="1"/>
              <a:stCxn id="748581" idx="4"/>
              <a:endCxn id="748606" idx="0"/>
            </p:cNvCxnSpPr>
            <p:nvPr/>
          </p:nvCxnSpPr>
          <p:spPr bwMode="auto">
            <a:xfrm>
              <a:off x="4704" y="2790"/>
              <a:ext cx="480" cy="6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612" name="AutoShape 68">
              <a:extLst>
                <a:ext uri="{FF2B5EF4-FFF2-40B4-BE49-F238E27FC236}">
                  <a16:creationId xmlns:a16="http://schemas.microsoft.com/office/drawing/2014/main" id="{3D569CD0-5788-4518-BDE2-018DE33C2F3C}"/>
                </a:ext>
              </a:extLst>
            </p:cNvPr>
            <p:cNvCxnSpPr>
              <a:cxnSpLocks noChangeShapeType="1"/>
              <a:stCxn id="748581" idx="6"/>
              <a:endCxn id="748608" idx="2"/>
            </p:cNvCxnSpPr>
            <p:nvPr/>
          </p:nvCxnSpPr>
          <p:spPr bwMode="auto">
            <a:xfrm flipV="1">
              <a:off x="4950" y="2616"/>
              <a:ext cx="180" cy="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613" name="AutoShape 69">
              <a:extLst>
                <a:ext uri="{FF2B5EF4-FFF2-40B4-BE49-F238E27FC236}">
                  <a16:creationId xmlns:a16="http://schemas.microsoft.com/office/drawing/2014/main" id="{F26C26BA-0617-46EE-9413-13B0779E664C}"/>
                </a:ext>
              </a:extLst>
            </p:cNvPr>
            <p:cNvCxnSpPr>
              <a:cxnSpLocks noChangeShapeType="1"/>
              <a:stCxn id="748581" idx="5"/>
              <a:endCxn id="748607" idx="0"/>
            </p:cNvCxnSpPr>
            <p:nvPr/>
          </p:nvCxnSpPr>
          <p:spPr bwMode="auto">
            <a:xfrm>
              <a:off x="4874" y="2755"/>
              <a:ext cx="502" cy="3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630" name="AutoShape 86">
              <a:extLst>
                <a:ext uri="{FF2B5EF4-FFF2-40B4-BE49-F238E27FC236}">
                  <a16:creationId xmlns:a16="http://schemas.microsoft.com/office/drawing/2014/main" id="{D537BA62-80B2-4E60-A9FD-F841A600EB58}"/>
                </a:ext>
              </a:extLst>
            </p:cNvPr>
            <p:cNvCxnSpPr>
              <a:cxnSpLocks noChangeShapeType="1"/>
              <a:stCxn id="748572" idx="4"/>
              <a:endCxn id="748588" idx="1"/>
            </p:cNvCxnSpPr>
            <p:nvPr/>
          </p:nvCxnSpPr>
          <p:spPr bwMode="auto">
            <a:xfrm>
              <a:off x="1344" y="2790"/>
              <a:ext cx="214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>
            <a:extLst>
              <a:ext uri="{FF2B5EF4-FFF2-40B4-BE49-F238E27FC236}">
                <a16:creationId xmlns:a16="http://schemas.microsoft.com/office/drawing/2014/main" id="{BADBC94E-57A9-4D31-BE4C-AE34FC8E8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runtime</a:t>
            </a:r>
          </a:p>
        </p:txBody>
      </p:sp>
      <p:sp>
        <p:nvSpPr>
          <p:cNvPr id="783363" name="Rectangle 3">
            <a:extLst>
              <a:ext uri="{FF2B5EF4-FFF2-40B4-BE49-F238E27FC236}">
                <a16:creationId xmlns:a16="http://schemas.microsoft.com/office/drawing/2014/main" id="{C6CD4241-47CF-45F4-8383-4ED4A9E89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2000">
                <a:solidFill>
                  <a:srgbClr val="262626"/>
                </a:solidFill>
              </a:rPr>
              <a:t>What is the runtime of our topological sort algorithm?</a:t>
            </a:r>
          </a:p>
          <a:p>
            <a:pPr lvl="1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(with an "adjacency map" graph internal representation)</a:t>
            </a:r>
          </a:p>
          <a:p>
            <a:pPr lvl="1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endParaRPr lang="en-US" altLang="en-US" sz="1200">
              <a:solidFill>
                <a:srgbClr val="404040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function topologicalSort():</a:t>
            </a:r>
          </a:p>
          <a:p>
            <a:pPr lvl="2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i="1"/>
              <a:t>map </a:t>
            </a:r>
            <a:r>
              <a:rPr lang="en-US" altLang="en-US" sz="1800"/>
              <a:t>:= {each vertex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1800"/>
              <a:t>its in-degree}.	</a:t>
            </a:r>
            <a:r>
              <a:rPr lang="en-US" altLang="en-US" sz="1800">
                <a:solidFill>
                  <a:srgbClr val="008000"/>
                </a:solidFill>
              </a:rPr>
              <a:t>// O(</a:t>
            </a:r>
            <a:r>
              <a:rPr lang="en-US" altLang="en-US" sz="1800" i="1">
                <a:solidFill>
                  <a:srgbClr val="008000"/>
                </a:solidFill>
              </a:rPr>
              <a:t>V</a:t>
            </a:r>
            <a:r>
              <a:rPr lang="en-US" altLang="en-US" sz="1800">
                <a:solidFill>
                  <a:srgbClr val="008000"/>
                </a:solidFill>
              </a:rPr>
              <a:t>)</a:t>
            </a:r>
          </a:p>
          <a:p>
            <a:pPr lvl="2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i="1"/>
              <a:t>queue </a:t>
            </a:r>
            <a:r>
              <a:rPr lang="en-US" altLang="en-US" sz="1800"/>
              <a:t>:= {all vertices with in-degree = 0}.</a:t>
            </a:r>
          </a:p>
          <a:p>
            <a:pPr lvl="2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i="1"/>
              <a:t>ordering </a:t>
            </a:r>
            <a:r>
              <a:rPr lang="en-US" altLang="en-US" sz="1800"/>
              <a:t>:= { }.</a:t>
            </a:r>
          </a:p>
          <a:p>
            <a:pPr lvl="2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/>
              <a:t>Repeat until queue is empty:	</a:t>
            </a:r>
            <a:r>
              <a:rPr lang="en-US" altLang="en-US" sz="1800">
                <a:solidFill>
                  <a:srgbClr val="008000"/>
                </a:solidFill>
              </a:rPr>
              <a:t>// O(</a:t>
            </a:r>
            <a:r>
              <a:rPr lang="en-US" altLang="en-US" sz="1800" i="1">
                <a:solidFill>
                  <a:srgbClr val="008000"/>
                </a:solidFill>
              </a:rPr>
              <a:t>V</a:t>
            </a:r>
            <a:r>
              <a:rPr lang="en-US" altLang="en-US" sz="1800">
                <a:solidFill>
                  <a:srgbClr val="008000"/>
                </a:solidFill>
              </a:rPr>
              <a:t>)</a:t>
            </a:r>
            <a:endParaRPr lang="en-US" altLang="en-US" sz="1800"/>
          </a:p>
          <a:p>
            <a:pPr lvl="3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Dequeue the first vertex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 from the queue.	</a:t>
            </a:r>
            <a:r>
              <a:rPr lang="en-US" altLang="en-US" sz="1800">
                <a:solidFill>
                  <a:srgbClr val="008000"/>
                </a:solidFill>
              </a:rPr>
              <a:t>//     O(</a:t>
            </a:r>
            <a:r>
              <a:rPr lang="en-US" altLang="en-US" sz="1800" i="1">
                <a:solidFill>
                  <a:srgbClr val="008000"/>
                </a:solidFill>
              </a:rPr>
              <a:t>1</a:t>
            </a:r>
            <a:r>
              <a:rPr lang="en-US" altLang="en-US" sz="1800">
                <a:solidFill>
                  <a:srgbClr val="008000"/>
                </a:solidFill>
              </a:rPr>
              <a:t>)</a:t>
            </a:r>
            <a:endParaRPr lang="en-US" altLang="en-US" sz="1800">
              <a:solidFill>
                <a:schemeClr val="accent2"/>
              </a:solidFill>
            </a:endParaRPr>
          </a:p>
          <a:p>
            <a:pPr lvl="3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ordering </a:t>
            </a:r>
            <a:r>
              <a:rPr lang="en-US" altLang="en-US" sz="1800">
                <a:solidFill>
                  <a:schemeClr val="accent2"/>
                </a:solidFill>
              </a:rPr>
              <a:t>+=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.	</a:t>
            </a:r>
            <a:r>
              <a:rPr lang="en-US" altLang="en-US" sz="1800">
                <a:solidFill>
                  <a:srgbClr val="008000"/>
                </a:solidFill>
              </a:rPr>
              <a:t>//     O(</a:t>
            </a:r>
            <a:r>
              <a:rPr lang="en-US" altLang="en-US" sz="1800" i="1">
                <a:solidFill>
                  <a:srgbClr val="008000"/>
                </a:solidFill>
              </a:rPr>
              <a:t>1</a:t>
            </a:r>
            <a:r>
              <a:rPr lang="en-US" altLang="en-US" sz="1800">
                <a:solidFill>
                  <a:srgbClr val="008000"/>
                </a:solidFill>
              </a:rPr>
              <a:t>)</a:t>
            </a:r>
            <a:endParaRPr lang="en-US" altLang="en-US" sz="1800">
              <a:solidFill>
                <a:schemeClr val="accent2"/>
              </a:solidFill>
            </a:endParaRPr>
          </a:p>
          <a:p>
            <a:pPr lvl="3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Decrease the in-degree of all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's	</a:t>
            </a:r>
            <a:r>
              <a:rPr lang="en-US" altLang="en-US" sz="1800">
                <a:solidFill>
                  <a:srgbClr val="008000"/>
                </a:solidFill>
              </a:rPr>
              <a:t>//     O(</a:t>
            </a:r>
            <a:r>
              <a:rPr lang="en-US" altLang="en-US" sz="1800" i="1">
                <a:solidFill>
                  <a:srgbClr val="008000"/>
                </a:solidFill>
              </a:rPr>
              <a:t>E</a:t>
            </a:r>
            <a:r>
              <a:rPr lang="en-US" altLang="en-US" sz="1800">
                <a:solidFill>
                  <a:srgbClr val="008000"/>
                </a:solidFill>
              </a:rPr>
              <a:t>) for all passes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neighbors by 1 in the </a:t>
            </a:r>
            <a:r>
              <a:rPr lang="en-US" altLang="en-US" sz="1800" i="1">
                <a:solidFill>
                  <a:schemeClr val="accent2"/>
                </a:solidFill>
              </a:rPr>
              <a:t>map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3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queue </a:t>
            </a:r>
            <a:r>
              <a:rPr lang="en-US" altLang="en-US" sz="1800">
                <a:solidFill>
                  <a:schemeClr val="accent2"/>
                </a:solidFill>
              </a:rPr>
              <a:t>+= {any neighbors whose in-degree is now 0}.</a:t>
            </a:r>
          </a:p>
          <a:p>
            <a:pPr lvl="2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endParaRPr lang="en-US" altLang="en-US" sz="1800">
              <a:solidFill>
                <a:schemeClr val="accent2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Overall: </a:t>
            </a:r>
            <a:r>
              <a:rPr lang="en-US" altLang="en-US" sz="2000" b="1">
                <a:solidFill>
                  <a:srgbClr val="404040"/>
                </a:solidFill>
              </a:rPr>
              <a:t>O(</a:t>
            </a:r>
            <a:r>
              <a:rPr lang="en-US" altLang="en-US" sz="2000" b="1" i="1">
                <a:solidFill>
                  <a:srgbClr val="404040"/>
                </a:solidFill>
              </a:rPr>
              <a:t>V</a:t>
            </a:r>
            <a:r>
              <a:rPr lang="en-US" altLang="en-US" sz="2000" b="1">
                <a:solidFill>
                  <a:srgbClr val="404040"/>
                </a:solidFill>
              </a:rPr>
              <a:t> + </a:t>
            </a:r>
            <a:r>
              <a:rPr lang="en-US" altLang="en-US" sz="2000" b="1" i="1">
                <a:solidFill>
                  <a:srgbClr val="404040"/>
                </a:solidFill>
              </a:rPr>
              <a:t>E</a:t>
            </a:r>
            <a:r>
              <a:rPr lang="en-US" altLang="en-US" sz="2000" b="1">
                <a:solidFill>
                  <a:srgbClr val="404040"/>
                </a:solidFill>
              </a:rPr>
              <a:t>)</a:t>
            </a:r>
            <a:r>
              <a:rPr lang="en-US" altLang="en-US" sz="2000">
                <a:solidFill>
                  <a:srgbClr val="404040"/>
                </a:solidFill>
              </a:rPr>
              <a:t>  ;  essentially O(</a:t>
            </a:r>
            <a:r>
              <a:rPr lang="en-US" altLang="en-US" sz="2000" i="1">
                <a:solidFill>
                  <a:srgbClr val="404040"/>
                </a:solidFill>
              </a:rPr>
              <a:t>V</a:t>
            </a:r>
            <a:r>
              <a:rPr lang="en-US" altLang="en-US" sz="2000">
                <a:solidFill>
                  <a:srgbClr val="404040"/>
                </a:solidFill>
              </a:rPr>
              <a:t>) time on a sparse graph  (fast!)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>
            <a:extLst>
              <a:ext uri="{FF2B5EF4-FFF2-40B4-BE49-F238E27FC236}">
                <a16:creationId xmlns:a16="http://schemas.microsoft.com/office/drawing/2014/main" id="{BFE5F248-8C5C-4CA9-A7AB-77348FE0D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sp>
        <p:nvSpPr>
          <p:cNvPr id="765955" name="Rectangle 3">
            <a:extLst>
              <a:ext uri="{FF2B5EF4-FFF2-40B4-BE49-F238E27FC236}">
                <a16:creationId xmlns:a16="http://schemas.microsoft.com/office/drawing/2014/main" id="{5C0B0D58-59A2-4E5A-9FDD-1F37617DC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b="1">
                <a:solidFill>
                  <a:srgbClr val="262626"/>
                </a:solidFill>
              </a:rPr>
              <a:t>topological sort:</a:t>
            </a:r>
            <a:r>
              <a:rPr lang="en-US" altLang="en-US">
                <a:solidFill>
                  <a:srgbClr val="262626"/>
                </a:solidFill>
              </a:rPr>
              <a:t> Given a digraph </a:t>
            </a:r>
            <a:r>
              <a:rPr lang="en-US" altLang="en-US" i="1">
                <a:solidFill>
                  <a:srgbClr val="262626"/>
                </a:solidFill>
              </a:rPr>
              <a:t>G</a:t>
            </a:r>
            <a:r>
              <a:rPr lang="en-US" altLang="en-US">
                <a:solidFill>
                  <a:srgbClr val="262626"/>
                </a:solidFill>
              </a:rPr>
              <a:t> = (</a:t>
            </a:r>
            <a:r>
              <a:rPr lang="en-US" altLang="en-US" i="1">
                <a:solidFill>
                  <a:srgbClr val="262626"/>
                </a:solidFill>
              </a:rPr>
              <a:t>V</a:t>
            </a:r>
            <a:r>
              <a:rPr lang="en-US" altLang="en-US">
                <a:solidFill>
                  <a:srgbClr val="262626"/>
                </a:solidFill>
              </a:rPr>
              <a:t>, </a:t>
            </a:r>
            <a:r>
              <a:rPr lang="en-US" altLang="en-US" i="1">
                <a:solidFill>
                  <a:srgbClr val="262626"/>
                </a:solidFill>
              </a:rPr>
              <a:t>E</a:t>
            </a:r>
            <a:r>
              <a:rPr lang="en-US" altLang="en-US">
                <a:solidFill>
                  <a:srgbClr val="262626"/>
                </a:solidFill>
              </a:rPr>
              <a:t>), a total ordering of </a:t>
            </a:r>
            <a:r>
              <a:rPr lang="en-US" altLang="en-US" i="1">
                <a:solidFill>
                  <a:srgbClr val="262626"/>
                </a:solidFill>
              </a:rPr>
              <a:t>G</a:t>
            </a:r>
            <a:r>
              <a:rPr lang="en-US" altLang="en-US">
                <a:solidFill>
                  <a:srgbClr val="262626"/>
                </a:solidFill>
              </a:rPr>
              <a:t>'s vertices such that for every edge (</a:t>
            </a:r>
            <a:r>
              <a:rPr lang="en-US" altLang="en-US" i="1">
                <a:solidFill>
                  <a:srgbClr val="262626"/>
                </a:solidFill>
              </a:rPr>
              <a:t>v</a:t>
            </a:r>
            <a:r>
              <a:rPr lang="en-US" altLang="en-US">
                <a:solidFill>
                  <a:srgbClr val="262626"/>
                </a:solidFill>
              </a:rPr>
              <a:t>, </a:t>
            </a:r>
            <a:r>
              <a:rPr lang="en-US" altLang="en-US" i="1">
                <a:solidFill>
                  <a:srgbClr val="262626"/>
                </a:solidFill>
              </a:rPr>
              <a:t>w</a:t>
            </a:r>
            <a:r>
              <a:rPr lang="en-US" altLang="en-US">
                <a:solidFill>
                  <a:srgbClr val="262626"/>
                </a:solidFill>
              </a:rPr>
              <a:t>) in </a:t>
            </a:r>
            <a:r>
              <a:rPr lang="en-US" altLang="en-US" i="1">
                <a:solidFill>
                  <a:srgbClr val="262626"/>
                </a:solidFill>
              </a:rPr>
              <a:t>E</a:t>
            </a:r>
            <a:r>
              <a:rPr lang="en-US" altLang="en-US">
                <a:solidFill>
                  <a:srgbClr val="262626"/>
                </a:solidFill>
              </a:rPr>
              <a:t>, vertex </a:t>
            </a:r>
            <a:r>
              <a:rPr lang="en-US" altLang="en-US" i="1">
                <a:solidFill>
                  <a:srgbClr val="262626"/>
                </a:solidFill>
              </a:rPr>
              <a:t>v</a:t>
            </a:r>
            <a:r>
              <a:rPr lang="en-US" altLang="en-US">
                <a:solidFill>
                  <a:srgbClr val="262626"/>
                </a:solidFill>
              </a:rPr>
              <a:t> precedes </a:t>
            </a:r>
            <a:r>
              <a:rPr lang="en-US" altLang="en-US" i="1">
                <a:solidFill>
                  <a:srgbClr val="262626"/>
                </a:solidFill>
              </a:rPr>
              <a:t>w</a:t>
            </a:r>
            <a:r>
              <a:rPr lang="en-US" altLang="en-US">
                <a:solidFill>
                  <a:srgbClr val="262626"/>
                </a:solidFill>
              </a:rPr>
              <a:t> in the ordering.  Examples: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determining the order to recalculate updated cells in a spreadsheet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finding an order to recompile files that have dependencies</a:t>
            </a:r>
          </a:p>
          <a:p>
            <a:pPr lvl="2"/>
            <a:r>
              <a:rPr lang="en-US" altLang="en-US"/>
              <a:t>(any problem of finding an order to perform tasks with dependencies)</a:t>
            </a:r>
            <a:endParaRPr lang="en-US" altLang="en-US">
              <a:sym typeface="Symbol" panose="05050102010706020507" pitchFamily="18" charset="2"/>
            </a:endParaRPr>
          </a:p>
        </p:txBody>
      </p:sp>
      <p:grpSp>
        <p:nvGrpSpPr>
          <p:cNvPr id="765956" name="Group 4">
            <a:extLst>
              <a:ext uri="{FF2B5EF4-FFF2-40B4-BE49-F238E27FC236}">
                <a16:creationId xmlns:a16="http://schemas.microsoft.com/office/drawing/2014/main" id="{3F1B8488-475B-45FC-BFE0-0684802ACD9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62400"/>
            <a:ext cx="8305800" cy="2590800"/>
            <a:chOff x="384" y="2448"/>
            <a:chExt cx="5232" cy="1632"/>
          </a:xfrm>
        </p:grpSpPr>
        <p:sp>
          <p:nvSpPr>
            <p:cNvPr id="765957" name="Oval 5">
              <a:extLst>
                <a:ext uri="{FF2B5EF4-FFF2-40B4-BE49-F238E27FC236}">
                  <a16:creationId xmlns:a16="http://schemas.microsoft.com/office/drawing/2014/main" id="{BC1BD100-EDF7-417A-B42A-D0ABED539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69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142</a:t>
              </a:r>
            </a:p>
          </p:txBody>
        </p:sp>
        <p:cxnSp>
          <p:nvCxnSpPr>
            <p:cNvPr id="765958" name="AutoShape 6">
              <a:extLst>
                <a:ext uri="{FF2B5EF4-FFF2-40B4-BE49-F238E27FC236}">
                  <a16:creationId xmlns:a16="http://schemas.microsoft.com/office/drawing/2014/main" id="{B974D360-EB49-4A2C-9ED1-83009F74DC8F}"/>
                </a:ext>
              </a:extLst>
            </p:cNvPr>
            <p:cNvCxnSpPr>
              <a:cxnSpLocks noChangeShapeType="1"/>
              <a:stCxn id="765957" idx="0"/>
              <a:endCxn id="765959" idx="3"/>
            </p:cNvCxnSpPr>
            <p:nvPr/>
          </p:nvCxnSpPr>
          <p:spPr bwMode="auto">
            <a:xfrm flipV="1">
              <a:off x="2160" y="2995"/>
              <a:ext cx="214" cy="6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5959" name="Oval 7">
              <a:extLst>
                <a:ext uri="{FF2B5EF4-FFF2-40B4-BE49-F238E27FC236}">
                  <a16:creationId xmlns:a16="http://schemas.microsoft.com/office/drawing/2014/main" id="{A23AD378-4AD3-49A7-9729-BC4673BC0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8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143</a:t>
              </a:r>
            </a:p>
          </p:txBody>
        </p:sp>
        <p:sp>
          <p:nvSpPr>
            <p:cNvPr id="765960" name="Oval 8">
              <a:extLst>
                <a:ext uri="{FF2B5EF4-FFF2-40B4-BE49-F238E27FC236}">
                  <a16:creationId xmlns:a16="http://schemas.microsoft.com/office/drawing/2014/main" id="{391FE0F4-0EA4-4128-84FF-175D0067B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84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154</a:t>
              </a:r>
            </a:p>
          </p:txBody>
        </p:sp>
        <p:sp>
          <p:nvSpPr>
            <p:cNvPr id="765961" name="Oval 9">
              <a:extLst>
                <a:ext uri="{FF2B5EF4-FFF2-40B4-BE49-F238E27FC236}">
                  <a16:creationId xmlns:a16="http://schemas.microsoft.com/office/drawing/2014/main" id="{E2852585-1890-4881-967D-1AF4CA2CD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140</a:t>
              </a:r>
            </a:p>
          </p:txBody>
        </p:sp>
        <p:sp>
          <p:nvSpPr>
            <p:cNvPr id="765962" name="Oval 10">
              <a:extLst>
                <a:ext uri="{FF2B5EF4-FFF2-40B4-BE49-F238E27FC236}">
                  <a16:creationId xmlns:a16="http://schemas.microsoft.com/office/drawing/2014/main" id="{35F08E8D-39E8-4D6D-8BF8-4D523EBC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311</a:t>
              </a:r>
            </a:p>
          </p:txBody>
        </p:sp>
        <p:sp>
          <p:nvSpPr>
            <p:cNvPr id="765963" name="Oval 11">
              <a:extLst>
                <a:ext uri="{FF2B5EF4-FFF2-40B4-BE49-F238E27FC236}">
                  <a16:creationId xmlns:a16="http://schemas.microsoft.com/office/drawing/2014/main" id="{2AE3ECFE-B63E-4F77-87B1-CA48D2687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312</a:t>
              </a:r>
            </a:p>
          </p:txBody>
        </p:sp>
        <p:sp>
          <p:nvSpPr>
            <p:cNvPr id="765964" name="Oval 12">
              <a:extLst>
                <a:ext uri="{FF2B5EF4-FFF2-40B4-BE49-F238E27FC236}">
                  <a16:creationId xmlns:a16="http://schemas.microsoft.com/office/drawing/2014/main" id="{7857000F-9D28-40FB-93EB-7DDAF0E04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31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331</a:t>
              </a:r>
            </a:p>
          </p:txBody>
        </p:sp>
        <p:sp>
          <p:nvSpPr>
            <p:cNvPr id="765965" name="Oval 13">
              <a:extLst>
                <a:ext uri="{FF2B5EF4-FFF2-40B4-BE49-F238E27FC236}">
                  <a16:creationId xmlns:a16="http://schemas.microsoft.com/office/drawing/2014/main" id="{BCEBD4A8-2FC2-40AD-9528-54EE832A1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3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351</a:t>
              </a:r>
            </a:p>
          </p:txBody>
        </p:sp>
        <p:sp>
          <p:nvSpPr>
            <p:cNvPr id="765966" name="Oval 14">
              <a:extLst>
                <a:ext uri="{FF2B5EF4-FFF2-40B4-BE49-F238E27FC236}">
                  <a16:creationId xmlns:a16="http://schemas.microsoft.com/office/drawing/2014/main" id="{0E73FE56-3148-4000-ABB7-02F093191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333</a:t>
              </a:r>
            </a:p>
          </p:txBody>
        </p:sp>
        <p:sp>
          <p:nvSpPr>
            <p:cNvPr id="765967" name="Oval 15">
              <a:extLst>
                <a:ext uri="{FF2B5EF4-FFF2-40B4-BE49-F238E27FC236}">
                  <a16:creationId xmlns:a16="http://schemas.microsoft.com/office/drawing/2014/main" id="{4C904C20-4754-4306-95E8-03F5F2E42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40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341</a:t>
              </a:r>
            </a:p>
          </p:txBody>
        </p:sp>
        <p:sp>
          <p:nvSpPr>
            <p:cNvPr id="765968" name="Oval 16">
              <a:extLst>
                <a:ext uri="{FF2B5EF4-FFF2-40B4-BE49-F238E27FC236}">
                  <a16:creationId xmlns:a16="http://schemas.microsoft.com/office/drawing/2014/main" id="{9F17A721-C2F5-4870-A0B1-6C3E5D745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07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344</a:t>
              </a:r>
            </a:p>
          </p:txBody>
        </p:sp>
        <p:sp>
          <p:nvSpPr>
            <p:cNvPr id="765969" name="Oval 17">
              <a:extLst>
                <a:ext uri="{FF2B5EF4-FFF2-40B4-BE49-F238E27FC236}">
                  <a16:creationId xmlns:a16="http://schemas.microsoft.com/office/drawing/2014/main" id="{37DFEC7E-8671-47D7-A8C6-D50F9A571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7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403</a:t>
              </a:r>
            </a:p>
          </p:txBody>
        </p:sp>
        <p:sp>
          <p:nvSpPr>
            <p:cNvPr id="765970" name="Oval 18">
              <a:extLst>
                <a:ext uri="{FF2B5EF4-FFF2-40B4-BE49-F238E27FC236}">
                  <a16:creationId xmlns:a16="http://schemas.microsoft.com/office/drawing/2014/main" id="{E1EF08F1-76F4-4C2B-9DC0-2308C53BE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352</a:t>
              </a:r>
            </a:p>
          </p:txBody>
        </p:sp>
        <p:sp>
          <p:nvSpPr>
            <p:cNvPr id="765971" name="Oval 19">
              <a:extLst>
                <a:ext uri="{FF2B5EF4-FFF2-40B4-BE49-F238E27FC236}">
                  <a16:creationId xmlns:a16="http://schemas.microsoft.com/office/drawing/2014/main" id="{3F62303C-7857-45C6-ADBC-F01C51733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373</a:t>
              </a:r>
            </a:p>
          </p:txBody>
        </p:sp>
        <p:sp>
          <p:nvSpPr>
            <p:cNvPr id="765972" name="Oval 20">
              <a:extLst>
                <a:ext uri="{FF2B5EF4-FFF2-40B4-BE49-F238E27FC236}">
                  <a16:creationId xmlns:a16="http://schemas.microsoft.com/office/drawing/2014/main" id="{6DED3D10-82FC-46D9-BAE1-7909AD44C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410</a:t>
              </a:r>
            </a:p>
          </p:txBody>
        </p:sp>
        <p:cxnSp>
          <p:nvCxnSpPr>
            <p:cNvPr id="765973" name="AutoShape 21">
              <a:extLst>
                <a:ext uri="{FF2B5EF4-FFF2-40B4-BE49-F238E27FC236}">
                  <a16:creationId xmlns:a16="http://schemas.microsoft.com/office/drawing/2014/main" id="{284D77C1-0481-4A0C-B351-3B98114BC39D}"/>
                </a:ext>
              </a:extLst>
            </p:cNvPr>
            <p:cNvCxnSpPr>
              <a:cxnSpLocks noChangeShapeType="1"/>
              <a:stCxn id="765957" idx="6"/>
              <a:endCxn id="765960" idx="2"/>
            </p:cNvCxnSpPr>
            <p:nvPr/>
          </p:nvCxnSpPr>
          <p:spPr bwMode="auto">
            <a:xfrm>
              <a:off x="2406" y="3816"/>
              <a:ext cx="1044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74" name="AutoShape 22">
              <a:extLst>
                <a:ext uri="{FF2B5EF4-FFF2-40B4-BE49-F238E27FC236}">
                  <a16:creationId xmlns:a16="http://schemas.microsoft.com/office/drawing/2014/main" id="{61DF9CF4-88F0-40CD-AFF5-A5E33F576E02}"/>
                </a:ext>
              </a:extLst>
            </p:cNvPr>
            <p:cNvCxnSpPr>
              <a:cxnSpLocks noChangeShapeType="1"/>
              <a:stCxn id="765961" idx="1"/>
              <a:endCxn id="765959" idx="5"/>
            </p:cNvCxnSpPr>
            <p:nvPr/>
          </p:nvCxnSpPr>
          <p:spPr bwMode="auto">
            <a:xfrm flipH="1" flipV="1">
              <a:off x="2714" y="2995"/>
              <a:ext cx="524" cy="4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75" name="AutoShape 23">
              <a:extLst>
                <a:ext uri="{FF2B5EF4-FFF2-40B4-BE49-F238E27FC236}">
                  <a16:creationId xmlns:a16="http://schemas.microsoft.com/office/drawing/2014/main" id="{4D892D14-3128-4E3B-8DB7-ACB26DCD7F4F}"/>
                </a:ext>
              </a:extLst>
            </p:cNvPr>
            <p:cNvCxnSpPr>
              <a:cxnSpLocks noChangeShapeType="1"/>
              <a:stCxn id="765961" idx="4"/>
              <a:endCxn id="765960" idx="0"/>
            </p:cNvCxnSpPr>
            <p:nvPr/>
          </p:nvCxnSpPr>
          <p:spPr bwMode="auto">
            <a:xfrm>
              <a:off x="3408" y="3654"/>
              <a:ext cx="288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76" name="AutoShape 24">
              <a:extLst>
                <a:ext uri="{FF2B5EF4-FFF2-40B4-BE49-F238E27FC236}">
                  <a16:creationId xmlns:a16="http://schemas.microsoft.com/office/drawing/2014/main" id="{76C76D44-676B-4289-AF01-FE6469799D12}"/>
                </a:ext>
              </a:extLst>
            </p:cNvPr>
            <p:cNvCxnSpPr>
              <a:cxnSpLocks noChangeShapeType="1"/>
              <a:stCxn id="765962" idx="4"/>
              <a:endCxn id="765963" idx="0"/>
            </p:cNvCxnSpPr>
            <p:nvPr/>
          </p:nvCxnSpPr>
          <p:spPr bwMode="auto">
            <a:xfrm flipH="1">
              <a:off x="624" y="2790"/>
              <a:ext cx="720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5977" name="Oval 25">
              <a:extLst>
                <a:ext uri="{FF2B5EF4-FFF2-40B4-BE49-F238E27FC236}">
                  <a16:creationId xmlns:a16="http://schemas.microsoft.com/office/drawing/2014/main" id="{18CB493C-7435-4B1F-812D-82D1DB199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92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332</a:t>
              </a:r>
            </a:p>
          </p:txBody>
        </p:sp>
        <p:cxnSp>
          <p:nvCxnSpPr>
            <p:cNvPr id="765978" name="AutoShape 26">
              <a:extLst>
                <a:ext uri="{FF2B5EF4-FFF2-40B4-BE49-F238E27FC236}">
                  <a16:creationId xmlns:a16="http://schemas.microsoft.com/office/drawing/2014/main" id="{B8AAC7A5-3009-4DB8-BAC7-7C921511439D}"/>
                </a:ext>
              </a:extLst>
            </p:cNvPr>
            <p:cNvCxnSpPr>
              <a:cxnSpLocks noChangeShapeType="1"/>
              <a:stCxn id="765959" idx="1"/>
              <a:endCxn id="765962" idx="6"/>
            </p:cNvCxnSpPr>
            <p:nvPr/>
          </p:nvCxnSpPr>
          <p:spPr bwMode="auto">
            <a:xfrm flipH="1" flipV="1">
              <a:off x="1590" y="2664"/>
              <a:ext cx="784" cy="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79" name="AutoShape 27">
              <a:extLst>
                <a:ext uri="{FF2B5EF4-FFF2-40B4-BE49-F238E27FC236}">
                  <a16:creationId xmlns:a16="http://schemas.microsoft.com/office/drawing/2014/main" id="{B2C77A19-E9EF-4FA9-9C44-032B5DEEF08E}"/>
                </a:ext>
              </a:extLst>
            </p:cNvPr>
            <p:cNvCxnSpPr>
              <a:cxnSpLocks noChangeShapeType="1"/>
              <a:stCxn id="765959" idx="3"/>
              <a:endCxn id="765964" idx="0"/>
            </p:cNvCxnSpPr>
            <p:nvPr/>
          </p:nvCxnSpPr>
          <p:spPr bwMode="auto">
            <a:xfrm flipH="1">
              <a:off x="1776" y="2995"/>
              <a:ext cx="598" cy="3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80" name="AutoShape 28">
              <a:extLst>
                <a:ext uri="{FF2B5EF4-FFF2-40B4-BE49-F238E27FC236}">
                  <a16:creationId xmlns:a16="http://schemas.microsoft.com/office/drawing/2014/main" id="{609241C4-31BC-4F12-ACD9-EEB5686C6A31}"/>
                </a:ext>
              </a:extLst>
            </p:cNvPr>
            <p:cNvCxnSpPr>
              <a:cxnSpLocks noChangeShapeType="1"/>
              <a:stCxn id="765959" idx="2"/>
              <a:endCxn id="765977" idx="6"/>
            </p:cNvCxnSpPr>
            <p:nvPr/>
          </p:nvCxnSpPr>
          <p:spPr bwMode="auto">
            <a:xfrm flipH="1">
              <a:off x="1974" y="2904"/>
              <a:ext cx="324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81" name="AutoShape 29">
              <a:extLst>
                <a:ext uri="{FF2B5EF4-FFF2-40B4-BE49-F238E27FC236}">
                  <a16:creationId xmlns:a16="http://schemas.microsoft.com/office/drawing/2014/main" id="{A1B71A65-DA23-4E93-A0F3-CBAA44F00292}"/>
                </a:ext>
              </a:extLst>
            </p:cNvPr>
            <p:cNvCxnSpPr>
              <a:cxnSpLocks noChangeShapeType="1"/>
              <a:stCxn id="765959" idx="4"/>
              <a:endCxn id="765967" idx="0"/>
            </p:cNvCxnSpPr>
            <p:nvPr/>
          </p:nvCxnSpPr>
          <p:spPr bwMode="auto">
            <a:xfrm>
              <a:off x="2544" y="3030"/>
              <a:ext cx="192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82" name="AutoShape 30">
              <a:extLst>
                <a:ext uri="{FF2B5EF4-FFF2-40B4-BE49-F238E27FC236}">
                  <a16:creationId xmlns:a16="http://schemas.microsoft.com/office/drawing/2014/main" id="{BA678BB3-F93C-42FD-823C-DD18A2AC3F3B}"/>
                </a:ext>
              </a:extLst>
            </p:cNvPr>
            <p:cNvCxnSpPr>
              <a:cxnSpLocks noChangeShapeType="1"/>
              <a:stCxn id="765959" idx="6"/>
              <a:endCxn id="765965" idx="2"/>
            </p:cNvCxnSpPr>
            <p:nvPr/>
          </p:nvCxnSpPr>
          <p:spPr bwMode="auto">
            <a:xfrm>
              <a:off x="2790" y="2904"/>
              <a:ext cx="516" cy="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83" name="AutoShape 31">
              <a:extLst>
                <a:ext uri="{FF2B5EF4-FFF2-40B4-BE49-F238E27FC236}">
                  <a16:creationId xmlns:a16="http://schemas.microsoft.com/office/drawing/2014/main" id="{F4F7A5D3-8479-4D40-90EA-214771D960D2}"/>
                </a:ext>
              </a:extLst>
            </p:cNvPr>
            <p:cNvCxnSpPr>
              <a:cxnSpLocks noChangeShapeType="1"/>
              <a:stCxn id="765959" idx="6"/>
              <a:endCxn id="765971" idx="2"/>
            </p:cNvCxnSpPr>
            <p:nvPr/>
          </p:nvCxnSpPr>
          <p:spPr bwMode="auto">
            <a:xfrm flipV="1">
              <a:off x="2790" y="2664"/>
              <a:ext cx="1668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84" name="AutoShape 32">
              <a:extLst>
                <a:ext uri="{FF2B5EF4-FFF2-40B4-BE49-F238E27FC236}">
                  <a16:creationId xmlns:a16="http://schemas.microsoft.com/office/drawing/2014/main" id="{95B96D95-20B2-41AC-A844-372267FD02B5}"/>
                </a:ext>
              </a:extLst>
            </p:cNvPr>
            <p:cNvCxnSpPr>
              <a:cxnSpLocks noChangeShapeType="1"/>
              <a:stCxn id="765962" idx="4"/>
              <a:endCxn id="765968" idx="0"/>
            </p:cNvCxnSpPr>
            <p:nvPr/>
          </p:nvCxnSpPr>
          <p:spPr bwMode="auto">
            <a:xfrm flipH="1">
              <a:off x="1200" y="2790"/>
              <a:ext cx="144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85" name="AutoShape 33">
              <a:extLst>
                <a:ext uri="{FF2B5EF4-FFF2-40B4-BE49-F238E27FC236}">
                  <a16:creationId xmlns:a16="http://schemas.microsoft.com/office/drawing/2014/main" id="{7F7A3E92-E09A-47E1-933B-6CCA87742449}"/>
                </a:ext>
              </a:extLst>
            </p:cNvPr>
            <p:cNvCxnSpPr>
              <a:cxnSpLocks noChangeShapeType="1"/>
              <a:stCxn id="765964" idx="3"/>
              <a:endCxn id="765969" idx="0"/>
            </p:cNvCxnSpPr>
            <p:nvPr/>
          </p:nvCxnSpPr>
          <p:spPr bwMode="auto">
            <a:xfrm flipH="1">
              <a:off x="1440" y="3523"/>
              <a:ext cx="166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86" name="AutoShape 34">
              <a:extLst>
                <a:ext uri="{FF2B5EF4-FFF2-40B4-BE49-F238E27FC236}">
                  <a16:creationId xmlns:a16="http://schemas.microsoft.com/office/drawing/2014/main" id="{D531DEBA-2116-4495-AFD0-D2A4DB501DD8}"/>
                </a:ext>
              </a:extLst>
            </p:cNvPr>
            <p:cNvCxnSpPr>
              <a:cxnSpLocks noChangeShapeType="1"/>
              <a:stCxn id="765965" idx="6"/>
              <a:endCxn id="765970" idx="2"/>
            </p:cNvCxnSpPr>
            <p:nvPr/>
          </p:nvCxnSpPr>
          <p:spPr bwMode="auto">
            <a:xfrm>
              <a:off x="3798" y="2952"/>
              <a:ext cx="22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87" name="AutoShape 35">
              <a:extLst>
                <a:ext uri="{FF2B5EF4-FFF2-40B4-BE49-F238E27FC236}">
                  <a16:creationId xmlns:a16="http://schemas.microsoft.com/office/drawing/2014/main" id="{F0FE39FA-C7A0-4B70-9982-5062FC84C02E}"/>
                </a:ext>
              </a:extLst>
            </p:cNvPr>
            <p:cNvCxnSpPr>
              <a:cxnSpLocks noChangeShapeType="1"/>
              <a:stCxn id="765965" idx="4"/>
              <a:endCxn id="765966" idx="0"/>
            </p:cNvCxnSpPr>
            <p:nvPr/>
          </p:nvCxnSpPr>
          <p:spPr bwMode="auto">
            <a:xfrm>
              <a:off x="3552" y="3078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5988" name="Oval 36">
              <a:extLst>
                <a:ext uri="{FF2B5EF4-FFF2-40B4-BE49-F238E27FC236}">
                  <a16:creationId xmlns:a16="http://schemas.microsoft.com/office/drawing/2014/main" id="{2F7049D2-7D18-42EC-8F8E-FC975B385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4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374</a:t>
              </a:r>
            </a:p>
          </p:txBody>
        </p:sp>
        <p:cxnSp>
          <p:nvCxnSpPr>
            <p:cNvPr id="765989" name="AutoShape 37">
              <a:extLst>
                <a:ext uri="{FF2B5EF4-FFF2-40B4-BE49-F238E27FC236}">
                  <a16:creationId xmlns:a16="http://schemas.microsoft.com/office/drawing/2014/main" id="{13132C16-6A0D-4238-851F-F9CC01E6C100}"/>
                </a:ext>
              </a:extLst>
            </p:cNvPr>
            <p:cNvCxnSpPr>
              <a:cxnSpLocks noChangeShapeType="1"/>
              <a:stCxn id="765959" idx="7"/>
              <a:endCxn id="765988" idx="3"/>
            </p:cNvCxnSpPr>
            <p:nvPr/>
          </p:nvCxnSpPr>
          <p:spPr bwMode="auto">
            <a:xfrm flipV="1">
              <a:off x="2714" y="2659"/>
              <a:ext cx="332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5990" name="Oval 38">
              <a:extLst>
                <a:ext uri="{FF2B5EF4-FFF2-40B4-BE49-F238E27FC236}">
                  <a16:creationId xmlns:a16="http://schemas.microsoft.com/office/drawing/2014/main" id="{6429C27D-F8B6-4497-9D9B-BBB7D9BC2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84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415</a:t>
              </a:r>
            </a:p>
          </p:txBody>
        </p:sp>
        <p:sp>
          <p:nvSpPr>
            <p:cNvPr id="765991" name="Oval 39">
              <a:extLst>
                <a:ext uri="{FF2B5EF4-FFF2-40B4-BE49-F238E27FC236}">
                  <a16:creationId xmlns:a16="http://schemas.microsoft.com/office/drawing/2014/main" id="{0A581AE8-5833-4CB4-A238-D01E5DF06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45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413</a:t>
              </a:r>
            </a:p>
          </p:txBody>
        </p:sp>
        <p:sp>
          <p:nvSpPr>
            <p:cNvPr id="765992" name="Oval 40">
              <a:extLst>
                <a:ext uri="{FF2B5EF4-FFF2-40B4-BE49-F238E27FC236}">
                  <a16:creationId xmlns:a16="http://schemas.microsoft.com/office/drawing/2014/main" id="{BAEC2AA0-1795-4344-A59C-3BA60CEFC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12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417</a:t>
              </a:r>
            </a:p>
          </p:txBody>
        </p:sp>
        <p:sp>
          <p:nvSpPr>
            <p:cNvPr id="765993" name="Oval 41">
              <a:extLst>
                <a:ext uri="{FF2B5EF4-FFF2-40B4-BE49-F238E27FC236}">
                  <a16:creationId xmlns:a16="http://schemas.microsoft.com/office/drawing/2014/main" id="{BCFD0AA2-E0BD-4D6D-88E4-FC13DD8A7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49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414</a:t>
              </a:r>
            </a:p>
          </p:txBody>
        </p:sp>
        <p:cxnSp>
          <p:nvCxnSpPr>
            <p:cNvPr id="765994" name="AutoShape 42">
              <a:extLst>
                <a:ext uri="{FF2B5EF4-FFF2-40B4-BE49-F238E27FC236}">
                  <a16:creationId xmlns:a16="http://schemas.microsoft.com/office/drawing/2014/main" id="{4015ED88-D3D5-4838-B91E-595E7648CEF4}"/>
                </a:ext>
              </a:extLst>
            </p:cNvPr>
            <p:cNvCxnSpPr>
              <a:cxnSpLocks noChangeShapeType="1"/>
              <a:stCxn id="765971" idx="4"/>
              <a:endCxn id="765972" idx="0"/>
            </p:cNvCxnSpPr>
            <p:nvPr/>
          </p:nvCxnSpPr>
          <p:spPr bwMode="auto">
            <a:xfrm flipH="1">
              <a:off x="4512" y="2790"/>
              <a:ext cx="192" cy="7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95" name="AutoShape 43">
              <a:extLst>
                <a:ext uri="{FF2B5EF4-FFF2-40B4-BE49-F238E27FC236}">
                  <a16:creationId xmlns:a16="http://schemas.microsoft.com/office/drawing/2014/main" id="{B30C9060-2BAD-4246-90C8-FEABBFC326B7}"/>
                </a:ext>
              </a:extLst>
            </p:cNvPr>
            <p:cNvCxnSpPr>
              <a:cxnSpLocks noChangeShapeType="1"/>
              <a:stCxn id="765971" idx="4"/>
              <a:endCxn id="765990" idx="0"/>
            </p:cNvCxnSpPr>
            <p:nvPr/>
          </p:nvCxnSpPr>
          <p:spPr bwMode="auto">
            <a:xfrm>
              <a:off x="4704" y="2790"/>
              <a:ext cx="144" cy="10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96" name="AutoShape 44">
              <a:extLst>
                <a:ext uri="{FF2B5EF4-FFF2-40B4-BE49-F238E27FC236}">
                  <a16:creationId xmlns:a16="http://schemas.microsoft.com/office/drawing/2014/main" id="{C3FF3816-0577-4919-AB0D-44F24C86BA76}"/>
                </a:ext>
              </a:extLst>
            </p:cNvPr>
            <p:cNvCxnSpPr>
              <a:cxnSpLocks noChangeShapeType="1"/>
              <a:stCxn id="765971" idx="4"/>
              <a:endCxn id="765991" idx="0"/>
            </p:cNvCxnSpPr>
            <p:nvPr/>
          </p:nvCxnSpPr>
          <p:spPr bwMode="auto">
            <a:xfrm>
              <a:off x="4704" y="2790"/>
              <a:ext cx="480" cy="6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97" name="AutoShape 45">
              <a:extLst>
                <a:ext uri="{FF2B5EF4-FFF2-40B4-BE49-F238E27FC236}">
                  <a16:creationId xmlns:a16="http://schemas.microsoft.com/office/drawing/2014/main" id="{D64A1CCC-693C-4294-9CFC-7B9C2640EDDF}"/>
                </a:ext>
              </a:extLst>
            </p:cNvPr>
            <p:cNvCxnSpPr>
              <a:cxnSpLocks noChangeShapeType="1"/>
              <a:stCxn id="765971" idx="6"/>
              <a:endCxn id="765993" idx="2"/>
            </p:cNvCxnSpPr>
            <p:nvPr/>
          </p:nvCxnSpPr>
          <p:spPr bwMode="auto">
            <a:xfrm flipV="1">
              <a:off x="4950" y="2616"/>
              <a:ext cx="180" cy="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98" name="AutoShape 46">
              <a:extLst>
                <a:ext uri="{FF2B5EF4-FFF2-40B4-BE49-F238E27FC236}">
                  <a16:creationId xmlns:a16="http://schemas.microsoft.com/office/drawing/2014/main" id="{8B91E20C-CEFE-4634-A7B5-F736DB9C3265}"/>
                </a:ext>
              </a:extLst>
            </p:cNvPr>
            <p:cNvCxnSpPr>
              <a:cxnSpLocks noChangeShapeType="1"/>
              <a:stCxn id="765971" idx="5"/>
              <a:endCxn id="765992" idx="0"/>
            </p:cNvCxnSpPr>
            <p:nvPr/>
          </p:nvCxnSpPr>
          <p:spPr bwMode="auto">
            <a:xfrm>
              <a:off x="4874" y="2755"/>
              <a:ext cx="502" cy="3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99" name="AutoShape 47">
              <a:extLst>
                <a:ext uri="{FF2B5EF4-FFF2-40B4-BE49-F238E27FC236}">
                  <a16:creationId xmlns:a16="http://schemas.microsoft.com/office/drawing/2014/main" id="{2E804A8E-DEFA-4E94-8922-A256ABEB3079}"/>
                </a:ext>
              </a:extLst>
            </p:cNvPr>
            <p:cNvCxnSpPr>
              <a:cxnSpLocks noChangeShapeType="1"/>
              <a:stCxn id="765962" idx="4"/>
              <a:endCxn id="765977" idx="1"/>
            </p:cNvCxnSpPr>
            <p:nvPr/>
          </p:nvCxnSpPr>
          <p:spPr bwMode="auto">
            <a:xfrm>
              <a:off x="1344" y="2790"/>
              <a:ext cx="214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>
            <a:extLst>
              <a:ext uri="{FF2B5EF4-FFF2-40B4-BE49-F238E27FC236}">
                <a16:creationId xmlns:a16="http://schemas.microsoft.com/office/drawing/2014/main" id="{5A3F0705-4751-41B7-BCE8-8E57257CE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766979" name="Rectangle 3">
            <a:extLst>
              <a:ext uri="{FF2B5EF4-FFF2-40B4-BE49-F238E27FC236}">
                <a16:creationId xmlns:a16="http://schemas.microsoft.com/office/drawing/2014/main" id="{658D00C1-5630-4D9C-BBED-34F5E11E7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How many valid topological sort orderings can you find for the vertices in the graph below?</a:t>
            </a:r>
          </a:p>
          <a:p>
            <a:pPr lvl="1"/>
            <a:endParaRPr lang="en-US" altLang="en-US" sz="1200">
              <a:solidFill>
                <a:srgbClr val="404040"/>
              </a:solidFill>
            </a:endParaRPr>
          </a:p>
          <a:p>
            <a:pPr lvl="1"/>
            <a:r>
              <a:rPr lang="pt-BR" altLang="en-US">
                <a:solidFill>
                  <a:srgbClr val="404040"/>
                </a:solidFill>
              </a:rPr>
              <a:t>[A, B, C, D, E, F], [A, B, C, D, F, E],</a:t>
            </a:r>
          </a:p>
          <a:p>
            <a:pPr lvl="1"/>
            <a:r>
              <a:rPr lang="pt-BR" altLang="en-US">
                <a:solidFill>
                  <a:srgbClr val="404040"/>
                </a:solidFill>
              </a:rPr>
              <a:t>[A, B, D, C, E, F], [A, B, D, C, F, E],</a:t>
            </a:r>
          </a:p>
          <a:p>
            <a:pPr lvl="1"/>
            <a:r>
              <a:rPr lang="pt-BR" altLang="en-US">
                <a:solidFill>
                  <a:srgbClr val="404040"/>
                </a:solidFill>
              </a:rPr>
              <a:t>[B, A, C, D, E, F], [B, A, C, D, F, E],</a:t>
            </a:r>
          </a:p>
          <a:p>
            <a:pPr lvl="1"/>
            <a:r>
              <a:rPr lang="pt-BR" altLang="en-US">
                <a:solidFill>
                  <a:srgbClr val="404040"/>
                </a:solidFill>
              </a:rPr>
              <a:t>[B, A, D, C, E, F], [B, A, D, C, F, E],</a:t>
            </a:r>
            <a:endParaRPr lang="en-US" altLang="en-US">
              <a:solidFill>
                <a:srgbClr val="404040"/>
              </a:solidFill>
            </a:endParaRP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[B, C, A, D, E, F], [B, C, A, D, F, E],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 ...</a:t>
            </a: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What if there were a new vertex G unconnected to the others?</a:t>
            </a:r>
          </a:p>
        </p:txBody>
      </p:sp>
      <p:grpSp>
        <p:nvGrpSpPr>
          <p:cNvPr id="767003" name="Group 27">
            <a:extLst>
              <a:ext uri="{FF2B5EF4-FFF2-40B4-BE49-F238E27FC236}">
                <a16:creationId xmlns:a16="http://schemas.microsoft.com/office/drawing/2014/main" id="{1313E34C-C2B2-4BAF-948F-25F20732077B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667000"/>
            <a:ext cx="3124200" cy="2590800"/>
            <a:chOff x="3456" y="1344"/>
            <a:chExt cx="1968" cy="1632"/>
          </a:xfrm>
        </p:grpSpPr>
        <p:sp>
          <p:nvSpPr>
            <p:cNvPr id="766981" name="Oval 5">
              <a:extLst>
                <a:ext uri="{FF2B5EF4-FFF2-40B4-BE49-F238E27FC236}">
                  <a16:creationId xmlns:a16="http://schemas.microsoft.com/office/drawing/2014/main" id="{9B7EBE92-1061-4BCE-9254-BA52EF823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66982" name="AutoShape 6">
              <a:extLst>
                <a:ext uri="{FF2B5EF4-FFF2-40B4-BE49-F238E27FC236}">
                  <a16:creationId xmlns:a16="http://schemas.microsoft.com/office/drawing/2014/main" id="{CAE2C0C6-F4C9-4130-839E-122748F35DB8}"/>
                </a:ext>
              </a:extLst>
            </p:cNvPr>
            <p:cNvCxnSpPr>
              <a:cxnSpLocks noChangeShapeType="1"/>
              <a:stCxn id="766988" idx="7"/>
              <a:endCxn id="766981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6983" name="Oval 7">
              <a:extLst>
                <a:ext uri="{FF2B5EF4-FFF2-40B4-BE49-F238E27FC236}">
                  <a16:creationId xmlns:a16="http://schemas.microsoft.com/office/drawing/2014/main" id="{4039139F-3D91-4A52-A4E5-835CE52A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66984" name="Oval 8">
              <a:extLst>
                <a:ext uri="{FF2B5EF4-FFF2-40B4-BE49-F238E27FC236}">
                  <a16:creationId xmlns:a16="http://schemas.microsoft.com/office/drawing/2014/main" id="{4BABB33C-0E4F-4028-BDE6-1B5693C4C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66985" name="Oval 9">
              <a:extLst>
                <a:ext uri="{FF2B5EF4-FFF2-40B4-BE49-F238E27FC236}">
                  <a16:creationId xmlns:a16="http://schemas.microsoft.com/office/drawing/2014/main" id="{150B19FF-0335-46F2-9438-6EDB421A5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66988" name="Oval 12">
              <a:extLst>
                <a:ext uri="{FF2B5EF4-FFF2-40B4-BE49-F238E27FC236}">
                  <a16:creationId xmlns:a16="http://schemas.microsoft.com/office/drawing/2014/main" id="{338935EA-2124-427B-B6E1-18AF32A57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66989" name="AutoShape 13">
              <a:extLst>
                <a:ext uri="{FF2B5EF4-FFF2-40B4-BE49-F238E27FC236}">
                  <a16:creationId xmlns:a16="http://schemas.microsoft.com/office/drawing/2014/main" id="{6244DB94-92FA-4285-A7B3-D97391F63E4F}"/>
                </a:ext>
              </a:extLst>
            </p:cNvPr>
            <p:cNvCxnSpPr>
              <a:cxnSpLocks noChangeShapeType="1"/>
              <a:stCxn id="766981" idx="6"/>
              <a:endCxn id="766984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6991" name="AutoShape 15">
              <a:extLst>
                <a:ext uri="{FF2B5EF4-FFF2-40B4-BE49-F238E27FC236}">
                  <a16:creationId xmlns:a16="http://schemas.microsoft.com/office/drawing/2014/main" id="{8CE8C98F-06F5-42F9-AC24-E043A0BC67E9}"/>
                </a:ext>
              </a:extLst>
            </p:cNvPr>
            <p:cNvCxnSpPr>
              <a:cxnSpLocks noChangeShapeType="1"/>
              <a:stCxn id="766988" idx="5"/>
              <a:endCxn id="766985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6992" name="AutoShape 16">
              <a:extLst>
                <a:ext uri="{FF2B5EF4-FFF2-40B4-BE49-F238E27FC236}">
                  <a16:creationId xmlns:a16="http://schemas.microsoft.com/office/drawing/2014/main" id="{E4171B0F-5FBA-4D35-B35A-0AD6ADECF982}"/>
                </a:ext>
              </a:extLst>
            </p:cNvPr>
            <p:cNvCxnSpPr>
              <a:cxnSpLocks noChangeShapeType="1"/>
              <a:stCxn id="766985" idx="7"/>
              <a:endCxn id="766984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6993" name="AutoShape 17">
              <a:extLst>
                <a:ext uri="{FF2B5EF4-FFF2-40B4-BE49-F238E27FC236}">
                  <a16:creationId xmlns:a16="http://schemas.microsoft.com/office/drawing/2014/main" id="{04D24715-B15B-4D6C-8457-34312752F583}"/>
                </a:ext>
              </a:extLst>
            </p:cNvPr>
            <p:cNvCxnSpPr>
              <a:cxnSpLocks noChangeShapeType="1"/>
              <a:stCxn id="766983" idx="6"/>
              <a:endCxn id="766985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7000" name="Oval 24">
              <a:extLst>
                <a:ext uri="{FF2B5EF4-FFF2-40B4-BE49-F238E27FC236}">
                  <a16:creationId xmlns:a16="http://schemas.microsoft.com/office/drawing/2014/main" id="{BFC9F321-5D80-4D20-9BDA-D4F83958F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67001" name="AutoShape 25">
              <a:extLst>
                <a:ext uri="{FF2B5EF4-FFF2-40B4-BE49-F238E27FC236}">
                  <a16:creationId xmlns:a16="http://schemas.microsoft.com/office/drawing/2014/main" id="{8BCE9203-C8B9-4451-AE99-4E4BAA0F9271}"/>
                </a:ext>
              </a:extLst>
            </p:cNvPr>
            <p:cNvCxnSpPr>
              <a:cxnSpLocks noChangeShapeType="1"/>
              <a:stCxn id="766981" idx="5"/>
              <a:endCxn id="767000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7002" name="AutoShape 26">
              <a:extLst>
                <a:ext uri="{FF2B5EF4-FFF2-40B4-BE49-F238E27FC236}">
                  <a16:creationId xmlns:a16="http://schemas.microsoft.com/office/drawing/2014/main" id="{9070885B-7770-4171-B8DA-80DE7E164CD8}"/>
                </a:ext>
              </a:extLst>
            </p:cNvPr>
            <p:cNvCxnSpPr>
              <a:cxnSpLocks noChangeShapeType="1"/>
              <a:stCxn id="766985" idx="0"/>
              <a:endCxn id="767000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>
            <a:extLst>
              <a:ext uri="{FF2B5EF4-FFF2-40B4-BE49-F238E27FC236}">
                <a16:creationId xmlns:a16="http://schemas.microsoft.com/office/drawing/2014/main" id="{54280AAB-447A-4D88-A4BB-38C01A465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sort: Algorithm 1</a:t>
            </a:r>
          </a:p>
        </p:txBody>
      </p:sp>
      <p:sp>
        <p:nvSpPr>
          <p:cNvPr id="768003" name="Rectangle 3">
            <a:extLst>
              <a:ext uri="{FF2B5EF4-FFF2-40B4-BE49-F238E27FC236}">
                <a16:creationId xmlns:a16="http://schemas.microsoft.com/office/drawing/2014/main" id="{EC518213-66FE-461A-AD8B-DBFAFE17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/>
              <a:t>Find a vertex </a:t>
            </a:r>
            <a:r>
              <a:rPr lang="en-US" altLang="en-US" i="1"/>
              <a:t>v</a:t>
            </a:r>
            <a:r>
              <a:rPr lang="en-US" altLang="en-US"/>
              <a:t> with in-degree of 0  (no incoming edges).</a:t>
            </a:r>
          </a:p>
          <a:p>
            <a:pPr lvl="3"/>
            <a:r>
              <a:rPr lang="en-US" altLang="en-US"/>
              <a:t>(If there is no such vertex, the graph cannot be sorted; stop.)</a:t>
            </a:r>
          </a:p>
          <a:p>
            <a:pPr lvl="2"/>
            <a:r>
              <a:rPr lang="en-US" altLang="en-US"/>
              <a:t>Delete </a:t>
            </a:r>
            <a:r>
              <a:rPr lang="en-US" altLang="en-US" i="1"/>
              <a:t>v</a:t>
            </a:r>
            <a:r>
              <a:rPr lang="en-US" altLang="en-US"/>
              <a:t> and all of its</a:t>
            </a:r>
            <a:br>
              <a:rPr lang="en-US" altLang="en-US"/>
            </a:br>
            <a:r>
              <a:rPr lang="en-US" altLang="en-US"/>
              <a:t>outgoing edges from the graph.</a:t>
            </a:r>
          </a:p>
          <a:p>
            <a:pPr lvl="2"/>
            <a:r>
              <a:rPr lang="en-US" altLang="en-US" i="1"/>
              <a:t>ordering</a:t>
            </a:r>
            <a:r>
              <a:rPr lang="en-US" altLang="en-US"/>
              <a:t> += </a:t>
            </a:r>
            <a:r>
              <a:rPr lang="en-US" altLang="en-US" i="1"/>
              <a:t>v</a:t>
            </a:r>
            <a:r>
              <a:rPr lang="en-US" altLang="en-US"/>
              <a:t> .</a:t>
            </a:r>
          </a:p>
        </p:txBody>
      </p:sp>
      <p:grpSp>
        <p:nvGrpSpPr>
          <p:cNvPr id="768004" name="Group 4">
            <a:extLst>
              <a:ext uri="{FF2B5EF4-FFF2-40B4-BE49-F238E27FC236}">
                <a16:creationId xmlns:a16="http://schemas.microsoft.com/office/drawing/2014/main" id="{45F5F78A-46ED-4C1D-AAB6-3570F54CC424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768005" name="Oval 5">
              <a:extLst>
                <a:ext uri="{FF2B5EF4-FFF2-40B4-BE49-F238E27FC236}">
                  <a16:creationId xmlns:a16="http://schemas.microsoft.com/office/drawing/2014/main" id="{3D620953-5FB3-47F9-BF34-350CDF741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68006" name="AutoShape 6">
              <a:extLst>
                <a:ext uri="{FF2B5EF4-FFF2-40B4-BE49-F238E27FC236}">
                  <a16:creationId xmlns:a16="http://schemas.microsoft.com/office/drawing/2014/main" id="{235FBCEB-5B6E-48F3-89A8-91A277AD48A9}"/>
                </a:ext>
              </a:extLst>
            </p:cNvPr>
            <p:cNvCxnSpPr>
              <a:cxnSpLocks noChangeShapeType="1"/>
              <a:stCxn id="768010" idx="7"/>
              <a:endCxn id="768005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8007" name="Oval 7">
              <a:extLst>
                <a:ext uri="{FF2B5EF4-FFF2-40B4-BE49-F238E27FC236}">
                  <a16:creationId xmlns:a16="http://schemas.microsoft.com/office/drawing/2014/main" id="{4E4B9284-346C-4912-ABED-C7266A471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68008" name="Oval 8">
              <a:extLst>
                <a:ext uri="{FF2B5EF4-FFF2-40B4-BE49-F238E27FC236}">
                  <a16:creationId xmlns:a16="http://schemas.microsoft.com/office/drawing/2014/main" id="{3997FBB8-77E5-4405-BB41-62C89A210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68009" name="Oval 9">
              <a:extLst>
                <a:ext uri="{FF2B5EF4-FFF2-40B4-BE49-F238E27FC236}">
                  <a16:creationId xmlns:a16="http://schemas.microsoft.com/office/drawing/2014/main" id="{AC1786FE-705D-42EB-8BCA-CC113D651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68010" name="Oval 10">
              <a:extLst>
                <a:ext uri="{FF2B5EF4-FFF2-40B4-BE49-F238E27FC236}">
                  <a16:creationId xmlns:a16="http://schemas.microsoft.com/office/drawing/2014/main" id="{B34BC3C4-9165-42FA-BE33-399692448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68011" name="AutoShape 11">
              <a:extLst>
                <a:ext uri="{FF2B5EF4-FFF2-40B4-BE49-F238E27FC236}">
                  <a16:creationId xmlns:a16="http://schemas.microsoft.com/office/drawing/2014/main" id="{47FBC40A-DC87-477E-A91D-A09235C65D0B}"/>
                </a:ext>
              </a:extLst>
            </p:cNvPr>
            <p:cNvCxnSpPr>
              <a:cxnSpLocks noChangeShapeType="1"/>
              <a:stCxn id="768005" idx="6"/>
              <a:endCxn id="768008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8012" name="AutoShape 12">
              <a:extLst>
                <a:ext uri="{FF2B5EF4-FFF2-40B4-BE49-F238E27FC236}">
                  <a16:creationId xmlns:a16="http://schemas.microsoft.com/office/drawing/2014/main" id="{975D6499-D900-4C13-B8F6-2075A8649F7D}"/>
                </a:ext>
              </a:extLst>
            </p:cNvPr>
            <p:cNvCxnSpPr>
              <a:cxnSpLocks noChangeShapeType="1"/>
              <a:stCxn id="768010" idx="5"/>
              <a:endCxn id="768009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8013" name="AutoShape 13">
              <a:extLst>
                <a:ext uri="{FF2B5EF4-FFF2-40B4-BE49-F238E27FC236}">
                  <a16:creationId xmlns:a16="http://schemas.microsoft.com/office/drawing/2014/main" id="{B0B77549-6B49-4B2C-B1BD-C7890262F6A0}"/>
                </a:ext>
              </a:extLst>
            </p:cNvPr>
            <p:cNvCxnSpPr>
              <a:cxnSpLocks noChangeShapeType="1"/>
              <a:stCxn id="768009" idx="7"/>
              <a:endCxn id="768008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8014" name="AutoShape 14">
              <a:extLst>
                <a:ext uri="{FF2B5EF4-FFF2-40B4-BE49-F238E27FC236}">
                  <a16:creationId xmlns:a16="http://schemas.microsoft.com/office/drawing/2014/main" id="{E9B6C95B-01C7-4E81-8C31-B2F3DF4BADE8}"/>
                </a:ext>
              </a:extLst>
            </p:cNvPr>
            <p:cNvCxnSpPr>
              <a:cxnSpLocks noChangeShapeType="1"/>
              <a:stCxn id="768007" idx="6"/>
              <a:endCxn id="768009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8015" name="Oval 15">
              <a:extLst>
                <a:ext uri="{FF2B5EF4-FFF2-40B4-BE49-F238E27FC236}">
                  <a16:creationId xmlns:a16="http://schemas.microsoft.com/office/drawing/2014/main" id="{AF7AE197-532B-42CB-AB9A-8B5262069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68016" name="AutoShape 16">
              <a:extLst>
                <a:ext uri="{FF2B5EF4-FFF2-40B4-BE49-F238E27FC236}">
                  <a16:creationId xmlns:a16="http://schemas.microsoft.com/office/drawing/2014/main" id="{52A08E3E-50D4-4F69-9002-1ABCA5282EFF}"/>
                </a:ext>
              </a:extLst>
            </p:cNvPr>
            <p:cNvCxnSpPr>
              <a:cxnSpLocks noChangeShapeType="1"/>
              <a:stCxn id="768005" idx="5"/>
              <a:endCxn id="768015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8017" name="AutoShape 17">
              <a:extLst>
                <a:ext uri="{FF2B5EF4-FFF2-40B4-BE49-F238E27FC236}">
                  <a16:creationId xmlns:a16="http://schemas.microsoft.com/office/drawing/2014/main" id="{C454E732-6B71-4D00-9073-7B64659EAF51}"/>
                </a:ext>
              </a:extLst>
            </p:cNvPr>
            <p:cNvCxnSpPr>
              <a:cxnSpLocks noChangeShapeType="1"/>
              <a:stCxn id="768009" idx="0"/>
              <a:endCxn id="768015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>
            <a:extLst>
              <a:ext uri="{FF2B5EF4-FFF2-40B4-BE49-F238E27FC236}">
                <a16:creationId xmlns:a16="http://schemas.microsoft.com/office/drawing/2014/main" id="{163E91B1-4B31-4391-8914-622E82E66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769027" name="Rectangle 3">
            <a:extLst>
              <a:ext uri="{FF2B5EF4-FFF2-40B4-BE49-F238E27FC236}">
                <a16:creationId xmlns:a16="http://schemas.microsoft.com/office/drawing/2014/main" id="{731A9F53-46BC-4DDE-A92B-9A8B7DE9A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 }</a:t>
            </a:r>
          </a:p>
        </p:txBody>
      </p:sp>
      <p:grpSp>
        <p:nvGrpSpPr>
          <p:cNvPr id="769028" name="Group 4">
            <a:extLst>
              <a:ext uri="{FF2B5EF4-FFF2-40B4-BE49-F238E27FC236}">
                <a16:creationId xmlns:a16="http://schemas.microsoft.com/office/drawing/2014/main" id="{282D188D-B963-4EA5-81DE-16507FBC571A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769029" name="Oval 5">
              <a:extLst>
                <a:ext uri="{FF2B5EF4-FFF2-40B4-BE49-F238E27FC236}">
                  <a16:creationId xmlns:a16="http://schemas.microsoft.com/office/drawing/2014/main" id="{C974A5BC-3AA1-44C6-B462-26563D45B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69030" name="AutoShape 6">
              <a:extLst>
                <a:ext uri="{FF2B5EF4-FFF2-40B4-BE49-F238E27FC236}">
                  <a16:creationId xmlns:a16="http://schemas.microsoft.com/office/drawing/2014/main" id="{A44DB878-ECE0-4E8A-9C39-7AC88CDF2518}"/>
                </a:ext>
              </a:extLst>
            </p:cNvPr>
            <p:cNvCxnSpPr>
              <a:cxnSpLocks noChangeShapeType="1"/>
              <a:stCxn id="769034" idx="7"/>
              <a:endCxn id="769029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31" name="Oval 7">
              <a:extLst>
                <a:ext uri="{FF2B5EF4-FFF2-40B4-BE49-F238E27FC236}">
                  <a16:creationId xmlns:a16="http://schemas.microsoft.com/office/drawing/2014/main" id="{70501753-690E-46B2-8E9E-651B7245C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69032" name="Oval 8">
              <a:extLst>
                <a:ext uri="{FF2B5EF4-FFF2-40B4-BE49-F238E27FC236}">
                  <a16:creationId xmlns:a16="http://schemas.microsoft.com/office/drawing/2014/main" id="{7C8140ED-679F-4892-BB6A-71E6111B7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69033" name="Oval 9">
              <a:extLst>
                <a:ext uri="{FF2B5EF4-FFF2-40B4-BE49-F238E27FC236}">
                  <a16:creationId xmlns:a16="http://schemas.microsoft.com/office/drawing/2014/main" id="{9D8D0345-D611-423C-BB9F-0C377B7C0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69034" name="Oval 10">
              <a:extLst>
                <a:ext uri="{FF2B5EF4-FFF2-40B4-BE49-F238E27FC236}">
                  <a16:creationId xmlns:a16="http://schemas.microsoft.com/office/drawing/2014/main" id="{2DF6C42C-7A92-46E0-8FBE-140E18B37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69035" name="AutoShape 11">
              <a:extLst>
                <a:ext uri="{FF2B5EF4-FFF2-40B4-BE49-F238E27FC236}">
                  <a16:creationId xmlns:a16="http://schemas.microsoft.com/office/drawing/2014/main" id="{60837D36-3BAB-49E3-ADDA-3B78AD93F8B0}"/>
                </a:ext>
              </a:extLst>
            </p:cNvPr>
            <p:cNvCxnSpPr>
              <a:cxnSpLocks noChangeShapeType="1"/>
              <a:stCxn id="769029" idx="6"/>
              <a:endCxn id="769032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36" name="AutoShape 12">
              <a:extLst>
                <a:ext uri="{FF2B5EF4-FFF2-40B4-BE49-F238E27FC236}">
                  <a16:creationId xmlns:a16="http://schemas.microsoft.com/office/drawing/2014/main" id="{56B8281A-A0EC-4DD7-8795-43BF887F0C2F}"/>
                </a:ext>
              </a:extLst>
            </p:cNvPr>
            <p:cNvCxnSpPr>
              <a:cxnSpLocks noChangeShapeType="1"/>
              <a:stCxn id="769034" idx="5"/>
              <a:endCxn id="769033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37" name="AutoShape 13">
              <a:extLst>
                <a:ext uri="{FF2B5EF4-FFF2-40B4-BE49-F238E27FC236}">
                  <a16:creationId xmlns:a16="http://schemas.microsoft.com/office/drawing/2014/main" id="{67F96882-C6F6-4270-9EE4-2F0E6ED2B9A4}"/>
                </a:ext>
              </a:extLst>
            </p:cNvPr>
            <p:cNvCxnSpPr>
              <a:cxnSpLocks noChangeShapeType="1"/>
              <a:stCxn id="769033" idx="7"/>
              <a:endCxn id="769032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38" name="AutoShape 14">
              <a:extLst>
                <a:ext uri="{FF2B5EF4-FFF2-40B4-BE49-F238E27FC236}">
                  <a16:creationId xmlns:a16="http://schemas.microsoft.com/office/drawing/2014/main" id="{EA3F5C32-E5FD-4437-AC7C-C1151FD5A1E2}"/>
                </a:ext>
              </a:extLst>
            </p:cNvPr>
            <p:cNvCxnSpPr>
              <a:cxnSpLocks noChangeShapeType="1"/>
              <a:stCxn id="769031" idx="6"/>
              <a:endCxn id="769033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39" name="Oval 15">
              <a:extLst>
                <a:ext uri="{FF2B5EF4-FFF2-40B4-BE49-F238E27FC236}">
                  <a16:creationId xmlns:a16="http://schemas.microsoft.com/office/drawing/2014/main" id="{B00CA96F-9A75-4EAD-AFF5-BECC2CD32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69040" name="AutoShape 16">
              <a:extLst>
                <a:ext uri="{FF2B5EF4-FFF2-40B4-BE49-F238E27FC236}">
                  <a16:creationId xmlns:a16="http://schemas.microsoft.com/office/drawing/2014/main" id="{6535E346-7FE5-4379-B897-823FAF65E776}"/>
                </a:ext>
              </a:extLst>
            </p:cNvPr>
            <p:cNvCxnSpPr>
              <a:cxnSpLocks noChangeShapeType="1"/>
              <a:stCxn id="769029" idx="5"/>
              <a:endCxn id="769039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41" name="AutoShape 17">
              <a:extLst>
                <a:ext uri="{FF2B5EF4-FFF2-40B4-BE49-F238E27FC236}">
                  <a16:creationId xmlns:a16="http://schemas.microsoft.com/office/drawing/2014/main" id="{0B572374-1172-4AAA-9BF7-1A0279A62D90}"/>
                </a:ext>
              </a:extLst>
            </p:cNvPr>
            <p:cNvCxnSpPr>
              <a:cxnSpLocks noChangeShapeType="1"/>
              <a:stCxn id="769033" idx="0"/>
              <a:endCxn id="769039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BAE2D9D2-2BFA-4533-82EC-BFBF49181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770051" name="Rectangle 3">
            <a:extLst>
              <a:ext uri="{FF2B5EF4-FFF2-40B4-BE49-F238E27FC236}">
                <a16:creationId xmlns:a16="http://schemas.microsoft.com/office/drawing/2014/main" id="{EAED2A09-80CB-4B75-A53A-DD62E4716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B, C }</a:t>
            </a:r>
          </a:p>
        </p:txBody>
      </p:sp>
      <p:grpSp>
        <p:nvGrpSpPr>
          <p:cNvPr id="770052" name="Group 4">
            <a:extLst>
              <a:ext uri="{FF2B5EF4-FFF2-40B4-BE49-F238E27FC236}">
                <a16:creationId xmlns:a16="http://schemas.microsoft.com/office/drawing/2014/main" id="{5BB84214-9FAE-4E19-BCF1-83CA5955B05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770053" name="Oval 5">
              <a:extLst>
                <a:ext uri="{FF2B5EF4-FFF2-40B4-BE49-F238E27FC236}">
                  <a16:creationId xmlns:a16="http://schemas.microsoft.com/office/drawing/2014/main" id="{47174738-EC3E-4E42-95BC-FF865B318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0054" name="AutoShape 6">
              <a:extLst>
                <a:ext uri="{FF2B5EF4-FFF2-40B4-BE49-F238E27FC236}">
                  <a16:creationId xmlns:a16="http://schemas.microsoft.com/office/drawing/2014/main" id="{2F0007EA-C769-4B14-8381-7B12C2935292}"/>
                </a:ext>
              </a:extLst>
            </p:cNvPr>
            <p:cNvCxnSpPr>
              <a:cxnSpLocks noChangeShapeType="1"/>
              <a:stCxn id="770058" idx="7"/>
              <a:endCxn id="770053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0055" name="Oval 7">
              <a:extLst>
                <a:ext uri="{FF2B5EF4-FFF2-40B4-BE49-F238E27FC236}">
                  <a16:creationId xmlns:a16="http://schemas.microsoft.com/office/drawing/2014/main" id="{4FAAA75A-32DC-4745-9812-077F958CB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0056" name="Oval 8">
              <a:extLst>
                <a:ext uri="{FF2B5EF4-FFF2-40B4-BE49-F238E27FC236}">
                  <a16:creationId xmlns:a16="http://schemas.microsoft.com/office/drawing/2014/main" id="{DF388566-40F0-42C5-9228-1E8B952A0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0057" name="Oval 9">
              <a:extLst>
                <a:ext uri="{FF2B5EF4-FFF2-40B4-BE49-F238E27FC236}">
                  <a16:creationId xmlns:a16="http://schemas.microsoft.com/office/drawing/2014/main" id="{FAC4E7F1-517D-4213-A36B-34D4BB740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0058" name="Oval 10">
              <a:extLst>
                <a:ext uri="{FF2B5EF4-FFF2-40B4-BE49-F238E27FC236}">
                  <a16:creationId xmlns:a16="http://schemas.microsoft.com/office/drawing/2014/main" id="{3F9D3E89-28CF-4224-A56F-608DAC5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0059" name="AutoShape 11">
              <a:extLst>
                <a:ext uri="{FF2B5EF4-FFF2-40B4-BE49-F238E27FC236}">
                  <a16:creationId xmlns:a16="http://schemas.microsoft.com/office/drawing/2014/main" id="{DBEE3023-A871-4D0C-86B8-DF241A3788D4}"/>
                </a:ext>
              </a:extLst>
            </p:cNvPr>
            <p:cNvCxnSpPr>
              <a:cxnSpLocks noChangeShapeType="1"/>
              <a:stCxn id="770053" idx="6"/>
              <a:endCxn id="770056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0060" name="AutoShape 12">
              <a:extLst>
                <a:ext uri="{FF2B5EF4-FFF2-40B4-BE49-F238E27FC236}">
                  <a16:creationId xmlns:a16="http://schemas.microsoft.com/office/drawing/2014/main" id="{F0EACBDF-8B67-41AD-8EA5-37A93BEE2154}"/>
                </a:ext>
              </a:extLst>
            </p:cNvPr>
            <p:cNvCxnSpPr>
              <a:cxnSpLocks noChangeShapeType="1"/>
              <a:stCxn id="770058" idx="5"/>
              <a:endCxn id="770057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0061" name="AutoShape 13">
              <a:extLst>
                <a:ext uri="{FF2B5EF4-FFF2-40B4-BE49-F238E27FC236}">
                  <a16:creationId xmlns:a16="http://schemas.microsoft.com/office/drawing/2014/main" id="{2DD1DC47-4F53-4CBC-A118-393BD9AFDD6B}"/>
                </a:ext>
              </a:extLst>
            </p:cNvPr>
            <p:cNvCxnSpPr>
              <a:cxnSpLocks noChangeShapeType="1"/>
              <a:stCxn id="770057" idx="7"/>
              <a:endCxn id="770056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0062" name="AutoShape 14">
              <a:extLst>
                <a:ext uri="{FF2B5EF4-FFF2-40B4-BE49-F238E27FC236}">
                  <a16:creationId xmlns:a16="http://schemas.microsoft.com/office/drawing/2014/main" id="{AA7358D7-F9E1-43A3-8D34-8AFA75CDE4C1}"/>
                </a:ext>
              </a:extLst>
            </p:cNvPr>
            <p:cNvCxnSpPr>
              <a:cxnSpLocks noChangeShapeType="1"/>
              <a:stCxn id="770055" idx="6"/>
              <a:endCxn id="770057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0063" name="Oval 15">
              <a:extLst>
                <a:ext uri="{FF2B5EF4-FFF2-40B4-BE49-F238E27FC236}">
                  <a16:creationId xmlns:a16="http://schemas.microsoft.com/office/drawing/2014/main" id="{6FD269CB-16ED-4545-AE60-0F2F84A9F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0064" name="AutoShape 16">
              <a:extLst>
                <a:ext uri="{FF2B5EF4-FFF2-40B4-BE49-F238E27FC236}">
                  <a16:creationId xmlns:a16="http://schemas.microsoft.com/office/drawing/2014/main" id="{5924D395-C704-4518-8FD4-37AA06D4B76A}"/>
                </a:ext>
              </a:extLst>
            </p:cNvPr>
            <p:cNvCxnSpPr>
              <a:cxnSpLocks noChangeShapeType="1"/>
              <a:stCxn id="770053" idx="5"/>
              <a:endCxn id="770063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0065" name="AutoShape 17">
              <a:extLst>
                <a:ext uri="{FF2B5EF4-FFF2-40B4-BE49-F238E27FC236}">
                  <a16:creationId xmlns:a16="http://schemas.microsoft.com/office/drawing/2014/main" id="{D6DE4D77-4D1F-4896-A06E-C64645D4DDE3}"/>
                </a:ext>
              </a:extLst>
            </p:cNvPr>
            <p:cNvCxnSpPr>
              <a:cxnSpLocks noChangeShapeType="1"/>
              <a:stCxn id="770057" idx="0"/>
              <a:endCxn id="770063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>
            <a:extLst>
              <a:ext uri="{FF2B5EF4-FFF2-40B4-BE49-F238E27FC236}">
                <a16:creationId xmlns:a16="http://schemas.microsoft.com/office/drawing/2014/main" id="{EC366FA8-74B0-46BC-9E9C-165753AAC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771075" name="Rectangle 3">
            <a:extLst>
              <a:ext uri="{FF2B5EF4-FFF2-40B4-BE49-F238E27FC236}">
                <a16:creationId xmlns:a16="http://schemas.microsoft.com/office/drawing/2014/main" id="{0D49182A-C956-425E-A11B-491AB9317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B, C, A }</a:t>
            </a:r>
          </a:p>
        </p:txBody>
      </p:sp>
      <p:grpSp>
        <p:nvGrpSpPr>
          <p:cNvPr id="771076" name="Group 4">
            <a:extLst>
              <a:ext uri="{FF2B5EF4-FFF2-40B4-BE49-F238E27FC236}">
                <a16:creationId xmlns:a16="http://schemas.microsoft.com/office/drawing/2014/main" id="{6F9F4549-4694-4EBD-A654-DC01A2F8B309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771077" name="Oval 5">
              <a:extLst>
                <a:ext uri="{FF2B5EF4-FFF2-40B4-BE49-F238E27FC236}">
                  <a16:creationId xmlns:a16="http://schemas.microsoft.com/office/drawing/2014/main" id="{0B194E89-864C-4095-B544-937AA149A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1078" name="AutoShape 6">
              <a:extLst>
                <a:ext uri="{FF2B5EF4-FFF2-40B4-BE49-F238E27FC236}">
                  <a16:creationId xmlns:a16="http://schemas.microsoft.com/office/drawing/2014/main" id="{4F6D0D64-90AA-4F4E-8C05-32437A9F7C1B}"/>
                </a:ext>
              </a:extLst>
            </p:cNvPr>
            <p:cNvCxnSpPr>
              <a:cxnSpLocks noChangeShapeType="1"/>
              <a:stCxn id="771082" idx="7"/>
              <a:endCxn id="771077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1079" name="Oval 7">
              <a:extLst>
                <a:ext uri="{FF2B5EF4-FFF2-40B4-BE49-F238E27FC236}">
                  <a16:creationId xmlns:a16="http://schemas.microsoft.com/office/drawing/2014/main" id="{E545EE32-D724-447B-B587-C21A015CD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1080" name="Oval 8">
              <a:extLst>
                <a:ext uri="{FF2B5EF4-FFF2-40B4-BE49-F238E27FC236}">
                  <a16:creationId xmlns:a16="http://schemas.microsoft.com/office/drawing/2014/main" id="{E5C9674A-6ACE-4592-95A1-145F633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1081" name="Oval 9">
              <a:extLst>
                <a:ext uri="{FF2B5EF4-FFF2-40B4-BE49-F238E27FC236}">
                  <a16:creationId xmlns:a16="http://schemas.microsoft.com/office/drawing/2014/main" id="{0F22B74E-6124-4731-93E5-0ABAD5A1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1082" name="Oval 10">
              <a:extLst>
                <a:ext uri="{FF2B5EF4-FFF2-40B4-BE49-F238E27FC236}">
                  <a16:creationId xmlns:a16="http://schemas.microsoft.com/office/drawing/2014/main" id="{51EDD1DE-1935-408C-AE64-5DF7BBF1D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1083" name="AutoShape 11">
              <a:extLst>
                <a:ext uri="{FF2B5EF4-FFF2-40B4-BE49-F238E27FC236}">
                  <a16:creationId xmlns:a16="http://schemas.microsoft.com/office/drawing/2014/main" id="{0D29CD06-8203-473D-BD17-830EAB301369}"/>
                </a:ext>
              </a:extLst>
            </p:cNvPr>
            <p:cNvCxnSpPr>
              <a:cxnSpLocks noChangeShapeType="1"/>
              <a:stCxn id="771077" idx="6"/>
              <a:endCxn id="771080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1084" name="AutoShape 12">
              <a:extLst>
                <a:ext uri="{FF2B5EF4-FFF2-40B4-BE49-F238E27FC236}">
                  <a16:creationId xmlns:a16="http://schemas.microsoft.com/office/drawing/2014/main" id="{686B0E47-9EB3-44BD-BD35-4AC35D448BC9}"/>
                </a:ext>
              </a:extLst>
            </p:cNvPr>
            <p:cNvCxnSpPr>
              <a:cxnSpLocks noChangeShapeType="1"/>
              <a:stCxn id="771082" idx="5"/>
              <a:endCxn id="771081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1085" name="AutoShape 13">
              <a:extLst>
                <a:ext uri="{FF2B5EF4-FFF2-40B4-BE49-F238E27FC236}">
                  <a16:creationId xmlns:a16="http://schemas.microsoft.com/office/drawing/2014/main" id="{22ECCEA9-CD3B-401A-900C-0E994F869836}"/>
                </a:ext>
              </a:extLst>
            </p:cNvPr>
            <p:cNvCxnSpPr>
              <a:cxnSpLocks noChangeShapeType="1"/>
              <a:stCxn id="771081" idx="7"/>
              <a:endCxn id="771080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1086" name="AutoShape 14">
              <a:extLst>
                <a:ext uri="{FF2B5EF4-FFF2-40B4-BE49-F238E27FC236}">
                  <a16:creationId xmlns:a16="http://schemas.microsoft.com/office/drawing/2014/main" id="{33DED87A-B6FF-4EB4-9F8B-8CAD117BF840}"/>
                </a:ext>
              </a:extLst>
            </p:cNvPr>
            <p:cNvCxnSpPr>
              <a:cxnSpLocks noChangeShapeType="1"/>
              <a:stCxn id="771079" idx="6"/>
              <a:endCxn id="771081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1087" name="Oval 15">
              <a:extLst>
                <a:ext uri="{FF2B5EF4-FFF2-40B4-BE49-F238E27FC236}">
                  <a16:creationId xmlns:a16="http://schemas.microsoft.com/office/drawing/2014/main" id="{13A30BE1-01F1-43FA-987E-18BC08B8F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1088" name="AutoShape 16">
              <a:extLst>
                <a:ext uri="{FF2B5EF4-FFF2-40B4-BE49-F238E27FC236}">
                  <a16:creationId xmlns:a16="http://schemas.microsoft.com/office/drawing/2014/main" id="{F41D415B-561F-4A38-A9BB-35BCCC7EC853}"/>
                </a:ext>
              </a:extLst>
            </p:cNvPr>
            <p:cNvCxnSpPr>
              <a:cxnSpLocks noChangeShapeType="1"/>
              <a:stCxn id="771077" idx="5"/>
              <a:endCxn id="771087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1089" name="AutoShape 17">
              <a:extLst>
                <a:ext uri="{FF2B5EF4-FFF2-40B4-BE49-F238E27FC236}">
                  <a16:creationId xmlns:a16="http://schemas.microsoft.com/office/drawing/2014/main" id="{DBC227F7-7D8D-45CD-BF48-1414C3C74B38}"/>
                </a:ext>
              </a:extLst>
            </p:cNvPr>
            <p:cNvCxnSpPr>
              <a:cxnSpLocks noChangeShapeType="1"/>
              <a:stCxn id="771081" idx="0"/>
              <a:endCxn id="771087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>
            <a:extLst>
              <a:ext uri="{FF2B5EF4-FFF2-40B4-BE49-F238E27FC236}">
                <a16:creationId xmlns:a16="http://schemas.microsoft.com/office/drawing/2014/main" id="{5ACA4B9B-143C-4771-8180-2EBFC92BB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772099" name="Rectangle 3">
            <a:extLst>
              <a:ext uri="{FF2B5EF4-FFF2-40B4-BE49-F238E27FC236}">
                <a16:creationId xmlns:a16="http://schemas.microsoft.com/office/drawing/2014/main" id="{40D3B594-CB93-413D-B96A-CE69F8F45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B, C, A, D }</a:t>
            </a:r>
          </a:p>
        </p:txBody>
      </p:sp>
      <p:grpSp>
        <p:nvGrpSpPr>
          <p:cNvPr id="772100" name="Group 4">
            <a:extLst>
              <a:ext uri="{FF2B5EF4-FFF2-40B4-BE49-F238E27FC236}">
                <a16:creationId xmlns:a16="http://schemas.microsoft.com/office/drawing/2014/main" id="{0B1B15A5-ECAF-459F-A676-3ABEE3540573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772101" name="Oval 5">
              <a:extLst>
                <a:ext uri="{FF2B5EF4-FFF2-40B4-BE49-F238E27FC236}">
                  <a16:creationId xmlns:a16="http://schemas.microsoft.com/office/drawing/2014/main" id="{CBEC810A-7F0F-446C-A4E2-47A536F0D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2102" name="AutoShape 6">
              <a:extLst>
                <a:ext uri="{FF2B5EF4-FFF2-40B4-BE49-F238E27FC236}">
                  <a16:creationId xmlns:a16="http://schemas.microsoft.com/office/drawing/2014/main" id="{16F352CF-1C41-464C-BDD6-8837B009330C}"/>
                </a:ext>
              </a:extLst>
            </p:cNvPr>
            <p:cNvCxnSpPr>
              <a:cxnSpLocks noChangeShapeType="1"/>
              <a:stCxn id="772106" idx="7"/>
              <a:endCxn id="772101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2103" name="Oval 7">
              <a:extLst>
                <a:ext uri="{FF2B5EF4-FFF2-40B4-BE49-F238E27FC236}">
                  <a16:creationId xmlns:a16="http://schemas.microsoft.com/office/drawing/2014/main" id="{F1E3B4B4-E734-4AEE-947D-4AD6D0184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2104" name="Oval 8">
              <a:extLst>
                <a:ext uri="{FF2B5EF4-FFF2-40B4-BE49-F238E27FC236}">
                  <a16:creationId xmlns:a16="http://schemas.microsoft.com/office/drawing/2014/main" id="{CCC45919-E59C-4342-98B7-8454D4628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2105" name="Oval 9">
              <a:extLst>
                <a:ext uri="{FF2B5EF4-FFF2-40B4-BE49-F238E27FC236}">
                  <a16:creationId xmlns:a16="http://schemas.microsoft.com/office/drawing/2014/main" id="{AAE8E2C5-0884-4AA3-814E-5CC1D3993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2106" name="Oval 10">
              <a:extLst>
                <a:ext uri="{FF2B5EF4-FFF2-40B4-BE49-F238E27FC236}">
                  <a16:creationId xmlns:a16="http://schemas.microsoft.com/office/drawing/2014/main" id="{BAEAF9AE-DF1D-47BB-A43F-A4F6B26A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2107" name="AutoShape 11">
              <a:extLst>
                <a:ext uri="{FF2B5EF4-FFF2-40B4-BE49-F238E27FC236}">
                  <a16:creationId xmlns:a16="http://schemas.microsoft.com/office/drawing/2014/main" id="{7D132B7C-5546-4CC8-AA1D-778914465F52}"/>
                </a:ext>
              </a:extLst>
            </p:cNvPr>
            <p:cNvCxnSpPr>
              <a:cxnSpLocks noChangeShapeType="1"/>
              <a:stCxn id="772101" idx="6"/>
              <a:endCxn id="772104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2108" name="AutoShape 12">
              <a:extLst>
                <a:ext uri="{FF2B5EF4-FFF2-40B4-BE49-F238E27FC236}">
                  <a16:creationId xmlns:a16="http://schemas.microsoft.com/office/drawing/2014/main" id="{DAFCB6B8-D306-4E84-8CD7-D07E1117D50C}"/>
                </a:ext>
              </a:extLst>
            </p:cNvPr>
            <p:cNvCxnSpPr>
              <a:cxnSpLocks noChangeShapeType="1"/>
              <a:stCxn id="772106" idx="5"/>
              <a:endCxn id="772105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2109" name="AutoShape 13">
              <a:extLst>
                <a:ext uri="{FF2B5EF4-FFF2-40B4-BE49-F238E27FC236}">
                  <a16:creationId xmlns:a16="http://schemas.microsoft.com/office/drawing/2014/main" id="{4306938A-A932-43CF-92BE-37F94CA051F8}"/>
                </a:ext>
              </a:extLst>
            </p:cNvPr>
            <p:cNvCxnSpPr>
              <a:cxnSpLocks noChangeShapeType="1"/>
              <a:stCxn id="772105" idx="7"/>
              <a:endCxn id="772104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2110" name="AutoShape 14">
              <a:extLst>
                <a:ext uri="{FF2B5EF4-FFF2-40B4-BE49-F238E27FC236}">
                  <a16:creationId xmlns:a16="http://schemas.microsoft.com/office/drawing/2014/main" id="{C5996D71-3258-4DC3-87E9-785F8C51B509}"/>
                </a:ext>
              </a:extLst>
            </p:cNvPr>
            <p:cNvCxnSpPr>
              <a:cxnSpLocks noChangeShapeType="1"/>
              <a:stCxn id="772103" idx="6"/>
              <a:endCxn id="772105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2111" name="Oval 15">
              <a:extLst>
                <a:ext uri="{FF2B5EF4-FFF2-40B4-BE49-F238E27FC236}">
                  <a16:creationId xmlns:a16="http://schemas.microsoft.com/office/drawing/2014/main" id="{069E0D10-F74D-42C6-9A1E-E83E65D29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2112" name="AutoShape 16">
              <a:extLst>
                <a:ext uri="{FF2B5EF4-FFF2-40B4-BE49-F238E27FC236}">
                  <a16:creationId xmlns:a16="http://schemas.microsoft.com/office/drawing/2014/main" id="{805C7295-F09A-46ED-A731-E80377F020CB}"/>
                </a:ext>
              </a:extLst>
            </p:cNvPr>
            <p:cNvCxnSpPr>
              <a:cxnSpLocks noChangeShapeType="1"/>
              <a:stCxn id="772101" idx="5"/>
              <a:endCxn id="772111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2113" name="AutoShape 17">
              <a:extLst>
                <a:ext uri="{FF2B5EF4-FFF2-40B4-BE49-F238E27FC236}">
                  <a16:creationId xmlns:a16="http://schemas.microsoft.com/office/drawing/2014/main" id="{8A3D5906-204B-4FE0-8A65-67C769C3E827}"/>
                </a:ext>
              </a:extLst>
            </p:cNvPr>
            <p:cNvCxnSpPr>
              <a:cxnSpLocks noChangeShapeType="1"/>
              <a:stCxn id="772105" idx="0"/>
              <a:endCxn id="772111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2104</Words>
  <Application>Microsoft Office PowerPoint</Application>
  <PresentationFormat>On-screen Show (4:3)</PresentationFormat>
  <Paragraphs>351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Lucida Sans</vt:lpstr>
      <vt:lpstr>Wingdings</vt:lpstr>
      <vt:lpstr>Times New Roman</vt:lpstr>
      <vt:lpstr>Arial</vt:lpstr>
      <vt:lpstr>Office Theme</vt:lpstr>
      <vt:lpstr>Default Design</vt:lpstr>
      <vt:lpstr>Topological Sort</vt:lpstr>
      <vt:lpstr>Ordering a graph</vt:lpstr>
      <vt:lpstr>Topological Sort</vt:lpstr>
      <vt:lpstr>Topo sort example</vt:lpstr>
      <vt:lpstr>Topo sort: Algorithm 1</vt:lpstr>
      <vt:lpstr>Topo sort example</vt:lpstr>
      <vt:lpstr>Topo sort example</vt:lpstr>
      <vt:lpstr>Topo sort example</vt:lpstr>
      <vt:lpstr>Topo sort example</vt:lpstr>
      <vt:lpstr>Topo sort example</vt:lpstr>
      <vt:lpstr>Topo sort example</vt:lpstr>
      <vt:lpstr>Revised algorithm</vt:lpstr>
      <vt:lpstr>Topo sort example 2</vt:lpstr>
      <vt:lpstr>Topo sort example 2</vt:lpstr>
      <vt:lpstr>Topo sort example 2</vt:lpstr>
      <vt:lpstr>Topo sort example 2</vt:lpstr>
      <vt:lpstr>Topo sort example 2</vt:lpstr>
      <vt:lpstr>Topo sort example 2</vt:lpstr>
      <vt:lpstr>Topo sort example 2</vt:lpstr>
      <vt:lpstr>Topo sort runtime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Brown</dc:creator>
  <cp:lastModifiedBy>Tesfamichael Gebrehiwet</cp:lastModifiedBy>
  <cp:revision>40</cp:revision>
  <cp:lastPrinted>2014-03-15T00:41:47Z</cp:lastPrinted>
  <dcterms:created xsi:type="dcterms:W3CDTF">2014-03-13T03:46:49Z</dcterms:created>
  <dcterms:modified xsi:type="dcterms:W3CDTF">2022-01-21T10:36:56Z</dcterms:modified>
</cp:coreProperties>
</file>