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82" r:id="rId4"/>
  </p:sldMasterIdLst>
  <p:notesMasterIdLst>
    <p:notesMasterId r:id="rId91"/>
  </p:notesMasterIdLst>
  <p:sldIdLst>
    <p:sldId id="256" r:id="rId5"/>
    <p:sldId id="1084" r:id="rId6"/>
    <p:sldId id="1081" r:id="rId7"/>
    <p:sldId id="1082" r:id="rId8"/>
    <p:sldId id="1083" r:id="rId9"/>
    <p:sldId id="1085" r:id="rId10"/>
    <p:sldId id="1086" r:id="rId11"/>
    <p:sldId id="1087" r:id="rId12"/>
    <p:sldId id="1088" r:id="rId13"/>
    <p:sldId id="1091" r:id="rId14"/>
    <p:sldId id="1092" r:id="rId15"/>
    <p:sldId id="1093" r:id="rId16"/>
    <p:sldId id="1095" r:id="rId17"/>
    <p:sldId id="1098" r:id="rId18"/>
    <p:sldId id="1099" r:id="rId19"/>
    <p:sldId id="1100" r:id="rId20"/>
    <p:sldId id="1102" r:id="rId21"/>
    <p:sldId id="1103" r:id="rId22"/>
    <p:sldId id="1096" r:id="rId23"/>
    <p:sldId id="1104" r:id="rId24"/>
    <p:sldId id="1106" r:id="rId25"/>
    <p:sldId id="1108" r:id="rId26"/>
    <p:sldId id="1107" r:id="rId27"/>
    <p:sldId id="1109" r:id="rId28"/>
    <p:sldId id="1089" r:id="rId29"/>
    <p:sldId id="1090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87" r:id="rId90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F38F7-BB85-4D88-AB82-508AB5BF020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E391-DE23-412B-A85D-B2788678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019" y="2954020"/>
            <a:ext cx="8493760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10" y="1883879"/>
            <a:ext cx="8697278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10" y="5056910"/>
            <a:ext cx="8697278" cy="1652984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3C29F479-485B-443F-AD8E-11699A9396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1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816A45E4-AC67-4654-AC8E-9F5CCE29F2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61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4" y="402315"/>
            <a:ext cx="8697278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576" y="1852393"/>
            <a:ext cx="4265919" cy="90782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576" y="2760222"/>
            <a:ext cx="426591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4925" y="1852393"/>
            <a:ext cx="4286928" cy="90782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925" y="2760222"/>
            <a:ext cx="428692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81BDE5A1-DB41-44CB-B164-E49979FD9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29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09E429D4-634F-49BD-98C5-E2B7B13CB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93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45EE7955-27CE-49A4-A001-125DF3254B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92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928" y="1087998"/>
            <a:ext cx="5104924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0F947866-FA26-4549-AF85-DD27CAFEC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87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6928" y="1087998"/>
            <a:ext cx="5104924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7F14675E-B599-4CB6-808A-3423AF1E32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937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DD6254C5-1265-4A1F-BB31-52179E0E30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832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262" y="402314"/>
            <a:ext cx="6396911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F49C7688-3A0E-4AE0-8293-54CF52A2B4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1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4169" y="303276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369" y="3430270"/>
            <a:ext cx="1470660" cy="1470660"/>
          </a:xfrm>
          <a:custGeom>
            <a:avLst/>
            <a:gdLst/>
            <a:ahLst/>
            <a:cxnLst/>
            <a:rect l="l" t="t" r="r" b="b"/>
            <a:pathLst>
              <a:path w="1470659" h="1470660">
                <a:moveTo>
                  <a:pt x="0" y="1470659"/>
                </a:moveTo>
                <a:lnTo>
                  <a:pt x="1470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0850" y="3328670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019" y="2954021"/>
            <a:ext cx="84937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358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4170" y="303276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7" name="bk object 17"/>
          <p:cNvSpPr/>
          <p:nvPr/>
        </p:nvSpPr>
        <p:spPr>
          <a:xfrm>
            <a:off x="6643369" y="3430271"/>
            <a:ext cx="1470660" cy="1470660"/>
          </a:xfrm>
          <a:custGeom>
            <a:avLst/>
            <a:gdLst/>
            <a:ahLst/>
            <a:cxnLst/>
            <a:rect l="l" t="t" r="r" b="b"/>
            <a:pathLst>
              <a:path w="1470659" h="1470660">
                <a:moveTo>
                  <a:pt x="0" y="1470659"/>
                </a:moveTo>
                <a:lnTo>
                  <a:pt x="1470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8" name="bk object 18"/>
          <p:cNvSpPr/>
          <p:nvPr/>
        </p:nvSpPr>
        <p:spPr>
          <a:xfrm>
            <a:off x="8070850" y="3328670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80"/>
            <a:ext cx="5935980" cy="553479"/>
          </a:xfrm>
        </p:spPr>
        <p:txBody>
          <a:bodyPr lIns="0" tIns="0" rIns="0" bIns="0"/>
          <a:lstStyle>
            <a:lvl1pPr>
              <a:defRPr sz="3597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6" y="2136141"/>
            <a:ext cx="9119869" cy="368939"/>
          </a:xfrm>
        </p:spPr>
        <p:txBody>
          <a:bodyPr lIns="0" tIns="0" rIns="0" bIns="0"/>
          <a:lstStyle>
            <a:lvl1pPr>
              <a:defRPr sz="2398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889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80"/>
            <a:ext cx="5935980" cy="553479"/>
          </a:xfrm>
        </p:spPr>
        <p:txBody>
          <a:bodyPr lIns="0" tIns="0" rIns="0" bIns="0"/>
          <a:lstStyle>
            <a:lvl1pPr>
              <a:defRPr sz="3597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030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80"/>
            <a:ext cx="5935980" cy="553479"/>
          </a:xfrm>
        </p:spPr>
        <p:txBody>
          <a:bodyPr lIns="0" tIns="0" rIns="0" bIns="0"/>
          <a:lstStyle>
            <a:lvl1pPr>
              <a:defRPr sz="3597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070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68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10867" y="289553"/>
            <a:ext cx="9662071" cy="697740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11762" y="292186"/>
            <a:ext cx="9662855" cy="697740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983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9919" y="1318247"/>
            <a:ext cx="908396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084" y="493692"/>
            <a:ext cx="5687950" cy="705273"/>
          </a:xfrm>
        </p:spPr>
        <p:txBody>
          <a:bodyPr anchor="b" anchorCtr="0">
            <a:normAutofit/>
          </a:bodyPr>
          <a:lstStyle>
            <a:lvl1pPr>
              <a:defRPr sz="3085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208" y="1581827"/>
            <a:ext cx="3652857" cy="43827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322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32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46208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4449" y="6835840"/>
            <a:ext cx="239490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4281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10868" y="289553"/>
            <a:ext cx="9662855" cy="697740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10867" y="289553"/>
            <a:ext cx="9662071" cy="228374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83" y="1692656"/>
            <a:ext cx="5687263" cy="705273"/>
          </a:xfrm>
        </p:spPr>
        <p:txBody>
          <a:bodyPr>
            <a:normAutofit/>
          </a:bodyPr>
          <a:lstStyle>
            <a:lvl1pPr>
              <a:defRPr sz="39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6208" y="2821093"/>
            <a:ext cx="7812424" cy="43827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45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322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322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322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322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102"/>
              </a:spcBef>
              <a:spcAft>
                <a:spcPts val="1322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236678"/>
            <a:ext cx="8571230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789" indent="0" algn="ctr">
              <a:buNone/>
              <a:defRPr sz="2204"/>
            </a:lvl2pPr>
            <a:lvl3pPr marL="1007577" indent="0" algn="ctr">
              <a:buNone/>
              <a:defRPr sz="1983"/>
            </a:lvl3pPr>
            <a:lvl4pPr marL="1511366" indent="0" algn="ctr">
              <a:buNone/>
              <a:defRPr sz="1763"/>
            </a:lvl4pPr>
            <a:lvl5pPr marL="2015155" indent="0" algn="ctr">
              <a:buNone/>
              <a:defRPr sz="1763"/>
            </a:lvl5pPr>
            <a:lvl6pPr marL="2518943" indent="0" algn="ctr">
              <a:buNone/>
              <a:defRPr sz="1763"/>
            </a:lvl6pPr>
            <a:lvl7pPr marL="3022732" indent="0" algn="ctr">
              <a:buNone/>
              <a:defRPr sz="1763"/>
            </a:lvl7pPr>
            <a:lvl8pPr marL="3526521" indent="0" algn="ctr">
              <a:buNone/>
              <a:defRPr sz="1763"/>
            </a:lvl8pPr>
            <a:lvl9pPr marL="4030309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5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09" y="2532379"/>
            <a:ext cx="59359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5" y="2136140"/>
            <a:ext cx="9119869" cy="440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1762" y="292186"/>
            <a:ext cx="9662855" cy="697740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98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083" y="493692"/>
            <a:ext cx="5687263" cy="7052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08" y="1581827"/>
            <a:ext cx="3652857" cy="43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208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4449" y="6835840"/>
            <a:ext cx="239490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571" y="6835840"/>
            <a:ext cx="27100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9919" y="1318247"/>
            <a:ext cx="908396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1007577" rtl="0" eaLnBrk="1" latinLnBrk="0" hangingPunct="1">
        <a:spcBef>
          <a:spcPct val="0"/>
        </a:spcBef>
        <a:buNone/>
        <a:defRPr sz="30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Tx/>
        <a:buNone/>
        <a:defRPr lang="en-US" sz="1322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51894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55683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59472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63260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267049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770838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274626" indent="-251894" algn="l" defTabSz="1007577" rtl="0" eaLnBrk="1" latinLnBrk="0" hangingPunct="1">
        <a:lnSpc>
          <a:spcPct val="150000"/>
        </a:lnSpc>
        <a:spcBef>
          <a:spcPts val="1102"/>
        </a:spcBef>
        <a:spcAft>
          <a:spcPts val="1322"/>
        </a:spcAft>
        <a:buFont typeface="Arial" panose="020B0604020202020204" pitchFamily="34" charset="0"/>
        <a:buChar char="•"/>
        <a:defRPr lang="en-US" sz="1322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778415" indent="-251894" algn="l" defTabSz="10075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95" y="155006"/>
            <a:ext cx="9511738" cy="87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95" y="1346608"/>
            <a:ext cx="9511738" cy="605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1007577" rtl="0" eaLnBrk="1" latinLnBrk="0" hangingPunct="1">
        <a:lnSpc>
          <a:spcPct val="90000"/>
        </a:lnSpc>
        <a:spcBef>
          <a:spcPct val="0"/>
        </a:spcBef>
        <a:buNone/>
        <a:defRPr sz="595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1894" indent="-251894" algn="l" defTabSz="1007577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55683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3526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59472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63260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67049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70838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910" y="2532379"/>
            <a:ext cx="59359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6" y="2136140"/>
            <a:ext cx="91198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1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36">
        <a:defRPr>
          <a:latin typeface="+mn-lt"/>
          <a:ea typeface="+mn-ea"/>
          <a:cs typeface="+mn-cs"/>
        </a:defRPr>
      </a:lvl2pPr>
      <a:lvl3pPr marL="913671">
        <a:defRPr>
          <a:latin typeface="+mn-lt"/>
          <a:ea typeface="+mn-ea"/>
          <a:cs typeface="+mn-cs"/>
        </a:defRPr>
      </a:lvl3pPr>
      <a:lvl4pPr marL="1370507">
        <a:defRPr>
          <a:latin typeface="+mn-lt"/>
          <a:ea typeface="+mn-ea"/>
          <a:cs typeface="+mn-cs"/>
        </a:defRPr>
      </a:lvl4pPr>
      <a:lvl5pPr marL="1827342">
        <a:defRPr>
          <a:latin typeface="+mn-lt"/>
          <a:ea typeface="+mn-ea"/>
          <a:cs typeface="+mn-cs"/>
        </a:defRPr>
      </a:lvl5pPr>
      <a:lvl6pPr marL="2284178">
        <a:defRPr>
          <a:latin typeface="+mn-lt"/>
          <a:ea typeface="+mn-ea"/>
          <a:cs typeface="+mn-cs"/>
        </a:defRPr>
      </a:lvl6pPr>
      <a:lvl7pPr marL="2741014">
        <a:defRPr>
          <a:latin typeface="+mn-lt"/>
          <a:ea typeface="+mn-ea"/>
          <a:cs typeface="+mn-cs"/>
        </a:defRPr>
      </a:lvl7pPr>
      <a:lvl8pPr marL="3197849">
        <a:defRPr>
          <a:latin typeface="+mn-lt"/>
          <a:ea typeface="+mn-ea"/>
          <a:cs typeface="+mn-cs"/>
        </a:defRPr>
      </a:lvl8pPr>
      <a:lvl9pPr marL="365468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36">
        <a:defRPr>
          <a:latin typeface="+mn-lt"/>
          <a:ea typeface="+mn-ea"/>
          <a:cs typeface="+mn-cs"/>
        </a:defRPr>
      </a:lvl2pPr>
      <a:lvl3pPr marL="913671">
        <a:defRPr>
          <a:latin typeface="+mn-lt"/>
          <a:ea typeface="+mn-ea"/>
          <a:cs typeface="+mn-cs"/>
        </a:defRPr>
      </a:lvl3pPr>
      <a:lvl4pPr marL="1370507">
        <a:defRPr>
          <a:latin typeface="+mn-lt"/>
          <a:ea typeface="+mn-ea"/>
          <a:cs typeface="+mn-cs"/>
        </a:defRPr>
      </a:lvl4pPr>
      <a:lvl5pPr marL="1827342">
        <a:defRPr>
          <a:latin typeface="+mn-lt"/>
          <a:ea typeface="+mn-ea"/>
          <a:cs typeface="+mn-cs"/>
        </a:defRPr>
      </a:lvl5pPr>
      <a:lvl6pPr marL="2284178">
        <a:defRPr>
          <a:latin typeface="+mn-lt"/>
          <a:ea typeface="+mn-ea"/>
          <a:cs typeface="+mn-cs"/>
        </a:defRPr>
      </a:lvl6pPr>
      <a:lvl7pPr marL="2741014">
        <a:defRPr>
          <a:latin typeface="+mn-lt"/>
          <a:ea typeface="+mn-ea"/>
          <a:cs typeface="+mn-cs"/>
        </a:defRPr>
      </a:lvl7pPr>
      <a:lvl8pPr marL="3197849">
        <a:defRPr>
          <a:latin typeface="+mn-lt"/>
          <a:ea typeface="+mn-ea"/>
          <a:cs typeface="+mn-cs"/>
        </a:defRPr>
      </a:lvl8pPr>
      <a:lvl9pPr marL="365468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37" y="503891"/>
            <a:ext cx="9607921" cy="2630781"/>
          </a:xfrm>
        </p:spPr>
        <p:txBody>
          <a:bodyPr anchor="ctr" anchorCtr="0">
            <a:normAutofit/>
          </a:bodyPr>
          <a:lstStyle/>
          <a:p>
            <a:r>
              <a:rPr lang="en-US" sz="5289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7938" y="3639910"/>
            <a:ext cx="9607921" cy="1253679"/>
          </a:xfrm>
        </p:spPr>
        <p:txBody>
          <a:bodyPr>
            <a:normAutofit fontScale="77500" lnSpcReduction="20000"/>
          </a:bodyPr>
          <a:lstStyle/>
          <a:p>
            <a:r>
              <a:rPr lang="en-US" sz="6611" dirty="0">
                <a:solidFill>
                  <a:schemeClr val="bg1"/>
                </a:solidFill>
              </a:rPr>
              <a:t>Algorithms of Graph Problems</a:t>
            </a:r>
            <a:endParaRPr lang="en-US" sz="39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37937" y="5545461"/>
            <a:ext cx="9607921" cy="1253679"/>
          </a:xfrm>
          <a:prstGeom prst="rect">
            <a:avLst/>
          </a:prstGeom>
        </p:spPr>
        <p:txBody>
          <a:bodyPr vert="horz" lIns="100753" tIns="50377" rIns="100753" bIns="50377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577">
              <a:spcBef>
                <a:spcPts val="1102"/>
              </a:spcBef>
              <a:spcAft>
                <a:spcPts val="1322"/>
              </a:spcAft>
            </a:pPr>
            <a:r>
              <a:rPr lang="en-US" sz="6611" cap="small" dirty="0">
                <a:solidFill>
                  <a:prstClr val="white">
                    <a:lumMod val="75000"/>
                  </a:prstClr>
                </a:solidFill>
                <a:latin typeface="Segoe UI"/>
              </a:rPr>
              <a:t>Algorithms for fundamental graph problems</a:t>
            </a:r>
            <a:endParaRPr lang="en-US" sz="3526" b="1" cap="small" dirty="0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1ED3A5C-4CA3-4965-9AD1-AC7B29C654A8}"/>
              </a:ext>
            </a:extLst>
          </p:cNvPr>
          <p:cNvSpPr/>
          <p:nvPr/>
        </p:nvSpPr>
        <p:spPr>
          <a:xfrm>
            <a:off x="1155700" y="1263650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5204A9-4D9A-49ED-9883-1FA470E2FCED}"/>
              </a:ext>
            </a:extLst>
          </p:cNvPr>
          <p:cNvSpPr/>
          <p:nvPr/>
        </p:nvSpPr>
        <p:spPr>
          <a:xfrm>
            <a:off x="1155700" y="3473450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481525-5C31-43F9-BADC-B04BE88BAB43}"/>
              </a:ext>
            </a:extLst>
          </p:cNvPr>
          <p:cNvSpPr/>
          <p:nvPr/>
        </p:nvSpPr>
        <p:spPr>
          <a:xfrm>
            <a:off x="4127500" y="1263650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1B87BA-CDE6-4107-8B0E-C8702EEF0D66}"/>
              </a:ext>
            </a:extLst>
          </p:cNvPr>
          <p:cNvSpPr/>
          <p:nvPr/>
        </p:nvSpPr>
        <p:spPr>
          <a:xfrm>
            <a:off x="4127500" y="3500582"/>
            <a:ext cx="640080" cy="64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CEF7C4-BADD-41EA-B985-D9DFC8DB95B1}"/>
              </a:ext>
            </a:extLst>
          </p:cNvPr>
          <p:cNvCxnSpPr>
            <a:cxnSpLocks/>
            <a:stCxn id="34" idx="1"/>
            <a:endCxn id="28" idx="5"/>
          </p:cNvCxnSpPr>
          <p:nvPr/>
        </p:nvCxnSpPr>
        <p:spPr>
          <a:xfrm flipH="1" flipV="1">
            <a:off x="1702042" y="1809992"/>
            <a:ext cx="2519196" cy="178432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9D6B1-E328-4FD7-BEEC-52005D4D37AB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4447540" y="1903730"/>
            <a:ext cx="0" cy="159685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D835A9-473B-47F9-89A5-923157115ED0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1795780" y="3793490"/>
            <a:ext cx="2331720" cy="271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154FAFE-741F-46FF-A269-B0844F14895B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1795780" y="1583690"/>
            <a:ext cx="233172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0F0BAB3-9612-4BC4-8CA8-64C2338DC76A}"/>
              </a:ext>
            </a:extLst>
          </p:cNvPr>
          <p:cNvCxnSpPr>
            <a:cxnSpLocks/>
            <a:stCxn id="33" idx="0"/>
            <a:endCxn id="28" idx="0"/>
          </p:cNvCxnSpPr>
          <p:nvPr/>
        </p:nvCxnSpPr>
        <p:spPr>
          <a:xfrm rot="16200000" flipV="1">
            <a:off x="2961640" y="-222250"/>
            <a:ext cx="12700" cy="2971800"/>
          </a:xfrm>
          <a:prstGeom prst="curvedConnector3">
            <a:avLst>
              <a:gd name="adj1" fmla="val 425454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E0B10222-5E3F-43D3-9799-61517B36E6BE}"/>
              </a:ext>
            </a:extLst>
          </p:cNvPr>
          <p:cNvCxnSpPr>
            <a:cxnSpLocks/>
            <a:stCxn id="28" idx="2"/>
            <a:endCxn id="32" idx="2"/>
          </p:cNvCxnSpPr>
          <p:nvPr/>
        </p:nvCxnSpPr>
        <p:spPr>
          <a:xfrm rot="10800000" flipV="1">
            <a:off x="1155700" y="1583690"/>
            <a:ext cx="12700" cy="2209800"/>
          </a:xfrm>
          <a:prstGeom prst="curvedConnector3">
            <a:avLst>
              <a:gd name="adj1" fmla="val 5072732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CA17F45-F44F-4B6F-A352-F329DB936941}"/>
              </a:ext>
            </a:extLst>
          </p:cNvPr>
          <p:cNvCxnSpPr>
            <a:cxnSpLocks/>
            <a:stCxn id="32" idx="0"/>
            <a:endCxn id="28" idx="4"/>
          </p:cNvCxnSpPr>
          <p:nvPr/>
        </p:nvCxnSpPr>
        <p:spPr>
          <a:xfrm rot="5400000" flipH="1" flipV="1">
            <a:off x="690880" y="2688590"/>
            <a:ext cx="156972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D356CD-E442-4DCD-8FA9-BFF648731C0D}"/>
              </a:ext>
            </a:extLst>
          </p:cNvPr>
          <p:cNvSpPr txBox="1"/>
          <p:nvPr/>
        </p:nvSpPr>
        <p:spPr>
          <a:xfrm>
            <a:off x="479750" y="2479154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F0490B-9112-44A5-96D3-220828A36FBA}"/>
              </a:ext>
            </a:extLst>
          </p:cNvPr>
          <p:cNvSpPr txBox="1"/>
          <p:nvPr/>
        </p:nvSpPr>
        <p:spPr>
          <a:xfrm>
            <a:off x="3993265" y="2393846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A27309-337D-4A7A-8250-BEEE531A3BA8}"/>
              </a:ext>
            </a:extLst>
          </p:cNvPr>
          <p:cNvSpPr txBox="1"/>
          <p:nvPr/>
        </p:nvSpPr>
        <p:spPr>
          <a:xfrm>
            <a:off x="2656399" y="2126223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058BF-D765-46B8-8A62-FE71F448D91F}"/>
              </a:ext>
            </a:extLst>
          </p:cNvPr>
          <p:cNvSpPr txBox="1"/>
          <p:nvPr/>
        </p:nvSpPr>
        <p:spPr>
          <a:xfrm>
            <a:off x="2595754" y="3334908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BF0759-9D3E-4EFD-8327-27485305C3C0}"/>
              </a:ext>
            </a:extLst>
          </p:cNvPr>
          <p:cNvSpPr txBox="1"/>
          <p:nvPr/>
        </p:nvSpPr>
        <p:spPr>
          <a:xfrm>
            <a:off x="3285959" y="1125632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559FB9-0D55-4D0A-B8AD-72B21FDB3745}"/>
              </a:ext>
            </a:extLst>
          </p:cNvPr>
          <p:cNvSpPr txBox="1"/>
          <p:nvPr/>
        </p:nvSpPr>
        <p:spPr>
          <a:xfrm>
            <a:off x="1994838" y="728919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07731-10A8-44F2-9E6E-601B277EF745}"/>
              </a:ext>
            </a:extLst>
          </p:cNvPr>
          <p:cNvSpPr txBox="1"/>
          <p:nvPr/>
        </p:nvSpPr>
        <p:spPr>
          <a:xfrm>
            <a:off x="1420869" y="2186767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21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93700" y="1797050"/>
            <a:ext cx="4287830" cy="3411743"/>
            <a:chOff x="479750" y="728919"/>
            <a:chExt cx="4287830" cy="34117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34734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3500582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78432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59685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793490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425454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90"/>
              <a:ext cx="12700" cy="2209800"/>
            </a:xfrm>
            <a:prstGeom prst="curvedConnector3">
              <a:avLst>
                <a:gd name="adj1" fmla="val 507273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690880" y="2688590"/>
              <a:ext cx="1569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79750" y="2479154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3265" y="2393846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193565" y="3269150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53829" y="2128526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132442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05451"/>
              </p:ext>
            </p:extLst>
          </p:nvPr>
        </p:nvGraphicFramePr>
        <p:xfrm>
          <a:off x="6295426" y="1880992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54356" y="3341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332108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929573" y="277196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38755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132442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08483"/>
              </p:ext>
            </p:extLst>
          </p:nvPr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4545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33988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852548" y="277494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627895" y="1841936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68894"/>
              </p:ext>
            </p:extLst>
          </p:nvPr>
        </p:nvGraphicFramePr>
        <p:xfrm>
          <a:off x="6261100" y="121793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67810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8949"/>
              </p:ext>
            </p:extLst>
          </p:nvPr>
        </p:nvGraphicFramePr>
        <p:xfrm>
          <a:off x="1089753" y="4565577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27634C4-DDA8-401C-83FD-BAF361949087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3])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375E4622-B2DB-4C2E-80D8-F5156A24A65E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B0EC2216-2A82-49D2-B72B-089C0EF80794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519FD5A7-A6D8-4883-8BE0-2E03052328D1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E2EB3CA0-D772-4CEC-8098-C0A42598E667}"/>
              </a:ext>
            </a:extLst>
          </p:cNvPr>
          <p:cNvSpPr txBox="1">
            <a:spLocks/>
          </p:cNvSpPr>
          <p:nvPr/>
        </p:nvSpPr>
        <p:spPr>
          <a:xfrm>
            <a:off x="6114423" y="5890525"/>
            <a:ext cx="304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134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33988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809087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68136" y="278482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877957" y="20436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121793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67810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93603"/>
              </p:ext>
            </p:extLst>
          </p:nvPr>
        </p:nvGraphicFramePr>
        <p:xfrm>
          <a:off x="1089753" y="4565577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27634C4-DDA8-401C-83FD-BAF361949087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3])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B0EC2216-2A82-49D2-B72B-089C0EF80794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430401E0-992B-41AF-9F79-4CE423412F02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38569D99-BF6C-4EE6-90B6-5DAD0078484B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C7ABE075-C96F-4056-8869-96D03EE0ACCD}"/>
              </a:ext>
            </a:extLst>
          </p:cNvPr>
          <p:cNvSpPr txBox="1">
            <a:spLocks/>
          </p:cNvSpPr>
          <p:nvPr/>
        </p:nvSpPr>
        <p:spPr>
          <a:xfrm>
            <a:off x="6114423" y="5890525"/>
            <a:ext cx="304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511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650175" y="27680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928025" y="204874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95007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8676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782297" y="2788944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667665" y="186198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41402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1929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80406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∞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53718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860630" y="275428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2190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79612"/>
              </p:ext>
            </p:extLst>
          </p:nvPr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9002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1929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80406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2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5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6544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96613" y="1332108"/>
            <a:ext cx="4350591" cy="2884754"/>
            <a:chOff x="416989" y="728919"/>
            <a:chExt cx="435059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727268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5481819"/>
              </a:avLst>
            </a:prstGeom>
            <a:ln w="38100">
              <a:solidFill>
                <a:srgbClr val="432B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1698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860630" y="275428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2190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-317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0443"/>
              </p:ext>
            </p:extLst>
          </p:nvPr>
        </p:nvGraphicFramePr>
        <p:xfrm>
          <a:off x="6261100" y="14160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8762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34472"/>
              </p:ext>
            </p:extLst>
          </p:nvPr>
        </p:nvGraphicFramePr>
        <p:xfrm>
          <a:off x="1089753" y="4565577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1929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80406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6AD8AB6-458D-4586-AD58-FF2C4BC6B250}"/>
              </a:ext>
            </a:extLst>
          </p:cNvPr>
          <p:cNvSpPr txBox="1">
            <a:spLocks/>
          </p:cNvSpPr>
          <p:nvPr/>
        </p:nvSpPr>
        <p:spPr>
          <a:xfrm>
            <a:off x="5188781" y="543423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4]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4])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5BE3DAB1-AFA9-4B1C-9B6A-6672EEF98483}"/>
              </a:ext>
            </a:extLst>
          </p:cNvPr>
          <p:cNvSpPr txBox="1">
            <a:spLocks/>
          </p:cNvSpPr>
          <p:nvPr/>
        </p:nvSpPr>
        <p:spPr>
          <a:xfrm>
            <a:off x="4879363" y="4887399"/>
            <a:ext cx="4853939" cy="38214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589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to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4</a:t>
            </a:r>
            <a:r>
              <a:rPr lang="en-US" sz="2400" b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via </a:t>
            </a:r>
            <a:r>
              <a:rPr lang="en-US" sz="2400" b="1" i="1" kern="0" spc="-6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v</a:t>
            </a:r>
            <a:r>
              <a:rPr lang="en-US" sz="2400" b="1" i="1" kern="0" spc="-6" baseline="-25000" dirty="0">
                <a:solidFill>
                  <a:sysClr val="windowText" lastClr="00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endParaRPr lang="en-US" sz="2400" b="1" i="1" kern="0" baseline="-25000" dirty="0">
              <a:solidFill>
                <a:sysClr val="windowText" lastClr="000000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461F3D4-C9F0-4E05-BA63-4DBE0683AAE9}"/>
              </a:ext>
            </a:extLst>
          </p:cNvPr>
          <p:cNvSpPr txBox="1">
            <a:spLocks/>
          </p:cNvSpPr>
          <p:nvPr/>
        </p:nvSpPr>
        <p:spPr>
          <a:xfrm>
            <a:off x="7942115" y="5890525"/>
            <a:ext cx="1061281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5 + </a:t>
            </a:r>
            <a:r>
              <a:rPr lang="en-US" sz="28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808BC47-5596-4D30-96E9-CF979B4D4587}"/>
              </a:ext>
            </a:extLst>
          </p:cNvPr>
          <p:cNvSpPr txBox="1">
            <a:spLocks/>
          </p:cNvSpPr>
          <p:nvPr/>
        </p:nvSpPr>
        <p:spPr>
          <a:xfrm>
            <a:off x="6788981" y="6617268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C8104-19F3-40AF-BE7C-597E29B52811}"/>
              </a:ext>
            </a:extLst>
          </p:cNvPr>
          <p:cNvSpPr txBox="1">
            <a:spLocks/>
          </p:cNvSpPr>
          <p:nvPr/>
        </p:nvSpPr>
        <p:spPr>
          <a:xfrm>
            <a:off x="6114422" y="5890525"/>
            <a:ext cx="4514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>
              <a:spcBef>
                <a:spcPts val="100"/>
              </a:spcBef>
              <a:defRPr sz="2800" b="1" ker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1724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87450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444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F30754-9494-4E07-A8E6-AA30AF28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53713"/>
              </p:ext>
            </p:extLst>
          </p:nvPr>
        </p:nvGraphicFramePr>
        <p:xfrm>
          <a:off x="6261100" y="1263650"/>
          <a:ext cx="3308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83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616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3" name="object 2">
            <a:extLst>
              <a:ext uri="{FF2B5EF4-FFF2-40B4-BE49-F238E27FC236}">
                <a16:creationId xmlns:a16="http://schemas.microsoft.com/office/drawing/2014/main" id="{E352C4F3-65B3-4BAD-ABE1-165104F5D5A6}"/>
              </a:ext>
            </a:extLst>
          </p:cNvPr>
          <p:cNvSpPr txBox="1">
            <a:spLocks/>
          </p:cNvSpPr>
          <p:nvPr/>
        </p:nvSpPr>
        <p:spPr>
          <a:xfrm>
            <a:off x="5320030" y="2723824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12277"/>
              </p:ext>
            </p:extLst>
          </p:nvPr>
        </p:nvGraphicFramePr>
        <p:xfrm>
          <a:off x="1089753" y="4565577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148683" y="6025751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27634C4-DDA8-401C-83FD-BAF361949087}"/>
              </a:ext>
            </a:extLst>
          </p:cNvPr>
          <p:cNvSpPr txBox="1">
            <a:spLocks/>
          </p:cNvSpPr>
          <p:nvPr/>
        </p:nvSpPr>
        <p:spPr>
          <a:xfrm>
            <a:off x="4889500" y="46926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2]  &gt; A</a:t>
            </a:r>
            <a:r>
              <a:rPr lang="en-US" sz="2800" b="1" kern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+ A</a:t>
            </a:r>
            <a:r>
              <a:rPr lang="en-US" sz="2800" b="1" kern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375E4622-B2DB-4C2E-80D8-F5156A24A65E}"/>
              </a:ext>
            </a:extLst>
          </p:cNvPr>
          <p:cNvSpPr txBox="1">
            <a:spLocks/>
          </p:cNvSpPr>
          <p:nvPr/>
        </p:nvSpPr>
        <p:spPr>
          <a:xfrm>
            <a:off x="5880100" y="50634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∞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5 + 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080D72D-8F8E-407A-A672-F8C09A4D2145}"/>
              </a:ext>
            </a:extLst>
          </p:cNvPr>
          <p:cNvSpPr txBox="1">
            <a:spLocks/>
          </p:cNvSpPr>
          <p:nvPr/>
        </p:nvSpPr>
        <p:spPr>
          <a:xfrm>
            <a:off x="4889500" y="57375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2]  &gt;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1] +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4EF4CE00-A2BB-4687-AF0D-8B8314F99B34}"/>
              </a:ext>
            </a:extLst>
          </p:cNvPr>
          <p:cNvSpPr txBox="1">
            <a:spLocks/>
          </p:cNvSpPr>
          <p:nvPr/>
        </p:nvSpPr>
        <p:spPr>
          <a:xfrm>
            <a:off x="5880100" y="61302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&gt; 2 + 3</a:t>
            </a: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4A81CF9-7175-4A73-B7B2-8DDDA6FEF096}"/>
              </a:ext>
            </a:extLst>
          </p:cNvPr>
          <p:cNvSpPr txBox="1">
            <a:spLocks/>
          </p:cNvSpPr>
          <p:nvPr/>
        </p:nvSpPr>
        <p:spPr>
          <a:xfrm>
            <a:off x="4889500" y="679780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3]  &gt;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1] +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</a:t>
            </a: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7B28361F-C86E-46D6-B76A-6E9A29EB638B}"/>
              </a:ext>
            </a:extLst>
          </p:cNvPr>
          <p:cNvSpPr txBox="1">
            <a:spLocks/>
          </p:cNvSpPr>
          <p:nvPr/>
        </p:nvSpPr>
        <p:spPr>
          <a:xfrm>
            <a:off x="5880100" y="71208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&gt; 2 + ∞</a:t>
            </a:r>
          </a:p>
        </p:txBody>
      </p:sp>
    </p:spTree>
    <p:extLst>
      <p:ext uri="{BB962C8B-B14F-4D97-AF65-F5344CB8AC3E}">
        <p14:creationId xmlns:p14="http://schemas.microsoft.com/office/powerpoint/2010/main" val="200762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770" y="197569"/>
            <a:ext cx="853806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algn="ctr">
              <a:spcBef>
                <a:spcPts val="100"/>
              </a:spcBef>
            </a:pPr>
            <a:r>
              <a:rPr sz="4397" b="1" u="none" spc="-6" dirty="0"/>
              <a:t>Shortest</a:t>
            </a:r>
            <a:r>
              <a:rPr sz="4397" b="1" u="none" spc="-90" dirty="0"/>
              <a:t> </a:t>
            </a:r>
            <a:r>
              <a:rPr sz="4397" b="1" u="none" spc="-45" dirty="0"/>
              <a:t>Paths</a:t>
            </a:r>
            <a:endParaRPr sz="4397" b="1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1416050"/>
            <a:ext cx="9561180" cy="5552256"/>
          </a:xfrm>
          <a:prstGeom prst="rect">
            <a:avLst/>
          </a:prstGeom>
        </p:spPr>
        <p:txBody>
          <a:bodyPr vert="horz" wrap="square" lIns="0" tIns="39972" rIns="0" bIns="0" rtlCol="0">
            <a:spAutoFit/>
          </a:bodyPr>
          <a:lstStyle/>
          <a:p>
            <a:pPr marL="516478" marR="1614787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Dijkstra's algorithm and the  Bellman-Ford algorithm solve the</a:t>
            </a:r>
            <a:r>
              <a:rPr lang="en-US" sz="280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DejaVu Serif"/>
                <a:cs typeface="DejaVu Serif"/>
              </a:rPr>
              <a:t>single-source shortest paths problem</a:t>
            </a:r>
            <a:r>
              <a:rPr lang="en-US" sz="2800" b="1" i="1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</a:p>
          <a:p>
            <a:pPr marL="1020267" marR="1614787" lvl="1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91919"/>
                </a:solidFill>
                <a:latin typeface="DejaVu Serif"/>
                <a:cs typeface="DejaVu Serif"/>
              </a:rPr>
              <a:t>Here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we want shortest paths starting  from a single node.</a:t>
            </a:r>
            <a:endParaRPr sz="2800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277273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566528" algn="l"/>
              </a:tabLst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The </a:t>
            </a:r>
            <a:r>
              <a:rPr sz="2800" b="1" i="1" dirty="0">
                <a:solidFill>
                  <a:srgbClr val="0000FF"/>
                </a:solidFill>
                <a:latin typeface="DejaVu Serif"/>
                <a:cs typeface="DejaVu Serif"/>
              </a:rPr>
              <a:t>all-pairs shortest paths problem 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asks how to</a:t>
            </a:r>
            <a:r>
              <a:rPr lang="en-US" sz="28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find the shortest paths  between all possible pairs of nodes.</a:t>
            </a:r>
            <a:endParaRPr sz="2800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973678" marR="1176986" lvl="1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Can we solve this problem? </a:t>
            </a:r>
            <a:endParaRPr lang="en-US" sz="2800" dirty="0">
              <a:solidFill>
                <a:srgbClr val="191919"/>
              </a:solidFill>
              <a:latin typeface="DejaVu Serif"/>
              <a:cs typeface="DejaVu Serif"/>
            </a:endParaRPr>
          </a:p>
          <a:p>
            <a:pPr marL="973678" marR="1176986" lvl="1" indent="-503789" defTabSz="913671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How efficient is our solution?</a:t>
            </a:r>
            <a:endParaRPr sz="2800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87450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444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73920"/>
              </p:ext>
            </p:extLst>
          </p:nvPr>
        </p:nvGraphicFramePr>
        <p:xfrm>
          <a:off x="6108678" y="979004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5167608" y="2439178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3994"/>
              </p:ext>
            </p:extLst>
          </p:nvPr>
        </p:nvGraphicFramePr>
        <p:xfrm>
          <a:off x="1012630" y="4445992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71560" y="5906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4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369263" y="1187450"/>
            <a:ext cx="4277941" cy="2884754"/>
            <a:chOff x="489639" y="728919"/>
            <a:chExt cx="4277941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489639" y="2029233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44450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/>
        </p:nvGraphicFramePr>
        <p:xfrm>
          <a:off x="6108678" y="979004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5167608" y="2439178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41290"/>
              </p:ext>
            </p:extLst>
          </p:nvPr>
        </p:nvGraphicFramePr>
        <p:xfrm>
          <a:off x="1012630" y="4445992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71560" y="5906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1064CF64-D543-42D4-863B-2BE4E729694D}"/>
              </a:ext>
            </a:extLst>
          </p:cNvPr>
          <p:cNvSpPr txBox="1">
            <a:spLocks/>
          </p:cNvSpPr>
          <p:nvPr/>
        </p:nvSpPr>
        <p:spPr>
          <a:xfrm>
            <a:off x="4889500" y="46926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1]  &gt;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2] +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</a:t>
            </a: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99873F97-558F-4E6B-B7A5-807D4F98900E}"/>
              </a:ext>
            </a:extLst>
          </p:cNvPr>
          <p:cNvSpPr txBox="1">
            <a:spLocks/>
          </p:cNvSpPr>
          <p:nvPr/>
        </p:nvSpPr>
        <p:spPr>
          <a:xfrm>
            <a:off x="5880100" y="50634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dirty="0">
                <a:solidFill>
                  <a:srgbClr val="432BF5"/>
                </a:solidFill>
                <a:latin typeface="Arial Rounded MT Bold" panose="020F0704030504030204" pitchFamily="34" charset="0"/>
              </a:rPr>
              <a:t>5 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8+8</a:t>
            </a:r>
            <a:endParaRPr lang="en-US" sz="2800" dirty="0">
              <a:solidFill>
                <a:srgbClr val="432BF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BC95EB74-559F-480A-A4F4-718367959CA5}"/>
              </a:ext>
            </a:extLst>
          </p:cNvPr>
          <p:cNvSpPr txBox="1">
            <a:spLocks/>
          </p:cNvSpPr>
          <p:nvPr/>
        </p:nvSpPr>
        <p:spPr>
          <a:xfrm>
            <a:off x="4889500" y="57375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1]  &gt;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2] +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1]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09AD28B2-D202-4E28-A07C-36CA44425164}"/>
              </a:ext>
            </a:extLst>
          </p:cNvPr>
          <p:cNvSpPr txBox="1">
            <a:spLocks/>
          </p:cNvSpPr>
          <p:nvPr/>
        </p:nvSpPr>
        <p:spPr>
          <a:xfrm>
            <a:off x="5880100" y="61302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&gt; 5 + 8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4224E247-FD2C-475B-8BE8-F758F16D2FF5}"/>
              </a:ext>
            </a:extLst>
          </p:cNvPr>
          <p:cNvSpPr txBox="1">
            <a:spLocks/>
          </p:cNvSpPr>
          <p:nvPr/>
        </p:nvSpPr>
        <p:spPr>
          <a:xfrm>
            <a:off x="4889500" y="6797804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3]  &gt; A</a:t>
            </a:r>
            <a:r>
              <a:rPr lang="en-US" sz="28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 2] + A</a:t>
            </a:r>
            <a:r>
              <a:rPr lang="en-US" sz="28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</a:t>
            </a: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98DBF1DB-4BFC-43D1-AA9D-0EA8A69CFC7C}"/>
              </a:ext>
            </a:extLst>
          </p:cNvPr>
          <p:cNvSpPr txBox="1">
            <a:spLocks/>
          </p:cNvSpPr>
          <p:nvPr/>
        </p:nvSpPr>
        <p:spPr>
          <a:xfrm>
            <a:off x="5880100" y="71208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&gt; 5 + </a:t>
            </a:r>
            <a:r>
              <a:rPr lang="en-US" sz="2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237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213831" y="1187450"/>
            <a:ext cx="4433373" cy="2884754"/>
            <a:chOff x="334207" y="728919"/>
            <a:chExt cx="4433373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334207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8" y="275572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79" y="195665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69" y="2186767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296722" y="1583"/>
            <a:ext cx="9490355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/>
        </p:nvGraphicFramePr>
        <p:xfrm>
          <a:off x="6108678" y="979004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5167608" y="2439178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1750"/>
              </p:ext>
            </p:extLst>
          </p:nvPr>
        </p:nvGraphicFramePr>
        <p:xfrm>
          <a:off x="1012630" y="4445992"/>
          <a:ext cx="35574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490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11490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2277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0070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71560" y="5906166"/>
            <a:ext cx="1125255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 </a:t>
            </a:r>
            <a:r>
              <a:rPr lang="en-US" sz="36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=</a:t>
            </a:r>
            <a:endParaRPr lang="en-US" sz="36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1064CF64-D543-42D4-863B-2BE4E729694D}"/>
              </a:ext>
            </a:extLst>
          </p:cNvPr>
          <p:cNvSpPr txBox="1">
            <a:spLocks/>
          </p:cNvSpPr>
          <p:nvPr/>
        </p:nvSpPr>
        <p:spPr>
          <a:xfrm>
            <a:off x="4889500" y="46926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  &gt;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 + A</a:t>
            </a:r>
            <a:r>
              <a:rPr lang="en-US" sz="2800" b="1" kern="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3]</a:t>
            </a: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99873F97-558F-4E6B-B7A5-807D4F98900E}"/>
              </a:ext>
            </a:extLst>
          </p:cNvPr>
          <p:cNvSpPr txBox="1">
            <a:spLocks/>
          </p:cNvSpPr>
          <p:nvPr/>
        </p:nvSpPr>
        <p:spPr>
          <a:xfrm>
            <a:off x="5880100" y="50634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 + 2</a:t>
            </a:r>
            <a:endParaRPr 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BC95EB74-559F-480A-A4F4-718367959CA5}"/>
              </a:ext>
            </a:extLst>
          </p:cNvPr>
          <p:cNvSpPr txBox="1">
            <a:spLocks/>
          </p:cNvSpPr>
          <p:nvPr/>
        </p:nvSpPr>
        <p:spPr>
          <a:xfrm>
            <a:off x="4889500" y="5737550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4]  &gt;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 + A</a:t>
            </a:r>
            <a:r>
              <a:rPr lang="en-US" sz="2800" b="1" kern="0" baseline="3000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09AD28B2-D202-4E28-A07C-36CA44425164}"/>
              </a:ext>
            </a:extLst>
          </p:cNvPr>
          <p:cNvSpPr txBox="1">
            <a:spLocks/>
          </p:cNvSpPr>
          <p:nvPr/>
        </p:nvSpPr>
        <p:spPr>
          <a:xfrm>
            <a:off x="5880100" y="61302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432B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&gt; 3 + 15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4224E247-FD2C-475B-8BE8-F758F16D2FF5}"/>
              </a:ext>
            </a:extLst>
          </p:cNvPr>
          <p:cNvSpPr txBox="1">
            <a:spLocks/>
          </p:cNvSpPr>
          <p:nvPr/>
        </p:nvSpPr>
        <p:spPr>
          <a:xfrm>
            <a:off x="4889500" y="6769245"/>
            <a:ext cx="50292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4]  &gt;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2] + A</a:t>
            </a:r>
            <a:r>
              <a:rPr lang="en-US" sz="2800" b="1" kern="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4]</a:t>
            </a: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98DBF1DB-4BFC-43D1-AA9D-0EA8A69CFC7C}"/>
              </a:ext>
            </a:extLst>
          </p:cNvPr>
          <p:cNvSpPr txBox="1">
            <a:spLocks/>
          </p:cNvSpPr>
          <p:nvPr/>
        </p:nvSpPr>
        <p:spPr>
          <a:xfrm>
            <a:off x="5880100" y="7120854"/>
            <a:ext cx="1828800" cy="44370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&gt; 8 + 15</a:t>
            </a:r>
          </a:p>
        </p:txBody>
      </p:sp>
    </p:spTree>
    <p:extLst>
      <p:ext uri="{BB962C8B-B14F-4D97-AF65-F5344CB8AC3E}">
        <p14:creationId xmlns:p14="http://schemas.microsoft.com/office/powerpoint/2010/main" val="357490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6440430" y="286818"/>
            <a:ext cx="3461817" cy="3190045"/>
            <a:chOff x="334207" y="728919"/>
            <a:chExt cx="4433373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334207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9" y="275572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80" y="195665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70" y="218676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-42716" y="0"/>
            <a:ext cx="6269177" cy="566811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6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36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36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6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9821BBE-9291-4881-ADFB-597FE2A7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25639"/>
              </p:ext>
            </p:extLst>
          </p:nvPr>
        </p:nvGraphicFramePr>
        <p:xfrm>
          <a:off x="2987595" y="1390339"/>
          <a:ext cx="2429411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462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484522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484522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484522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123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25" name="object 2">
            <a:extLst>
              <a:ext uri="{FF2B5EF4-FFF2-40B4-BE49-F238E27FC236}">
                <a16:creationId xmlns:a16="http://schemas.microsoft.com/office/drawing/2014/main" id="{7356FD9D-7C60-413D-9EE1-70076868D938}"/>
              </a:ext>
            </a:extLst>
          </p:cNvPr>
          <p:cNvSpPr txBox="1">
            <a:spLocks/>
          </p:cNvSpPr>
          <p:nvPr/>
        </p:nvSpPr>
        <p:spPr>
          <a:xfrm>
            <a:off x="3006046" y="834005"/>
            <a:ext cx="2320539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1CB27F2B-595F-4B03-8785-D8DD3725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08932"/>
              </p:ext>
            </p:extLst>
          </p:nvPr>
        </p:nvGraphicFramePr>
        <p:xfrm>
          <a:off x="181554" y="4821068"/>
          <a:ext cx="242941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75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499346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499346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499346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615097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FD710262-CB67-4093-A785-A17BD3118DC4}"/>
              </a:ext>
            </a:extLst>
          </p:cNvPr>
          <p:cNvSpPr txBox="1">
            <a:spLocks/>
          </p:cNvSpPr>
          <p:nvPr/>
        </p:nvSpPr>
        <p:spPr>
          <a:xfrm>
            <a:off x="177163" y="4301763"/>
            <a:ext cx="2433802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DDD42877-2634-48F2-9566-9A88A342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90280"/>
              </p:ext>
            </p:extLst>
          </p:nvPr>
        </p:nvGraphicFramePr>
        <p:xfrm>
          <a:off x="177163" y="1351737"/>
          <a:ext cx="232054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08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464108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39" name="object 2">
            <a:extLst>
              <a:ext uri="{FF2B5EF4-FFF2-40B4-BE49-F238E27FC236}">
                <a16:creationId xmlns:a16="http://schemas.microsoft.com/office/drawing/2014/main" id="{B5D6281B-BFCD-45F2-979A-58BAD826A46D}"/>
              </a:ext>
            </a:extLst>
          </p:cNvPr>
          <p:cNvSpPr txBox="1">
            <a:spLocks/>
          </p:cNvSpPr>
          <p:nvPr/>
        </p:nvSpPr>
        <p:spPr>
          <a:xfrm>
            <a:off x="177163" y="845847"/>
            <a:ext cx="2320540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defPPr>
              <a:defRPr lang="en-US"/>
            </a:defPPr>
            <a:lvl1pPr marL="12689" algn="ctr">
              <a:spcBef>
                <a:spcPts val="100"/>
              </a:spcBef>
              <a:defRPr sz="2400" b="1" kern="0" spc="-6">
                <a:solidFill>
                  <a:sysClr val="windowText" lastClr="000000"/>
                </a:solidFill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A0 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3F74DBB4-6611-4567-8900-4D01004D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5077"/>
              </p:ext>
            </p:extLst>
          </p:nvPr>
        </p:nvGraphicFramePr>
        <p:xfrm>
          <a:off x="2991858" y="4821068"/>
          <a:ext cx="2429411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079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52808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50" name="object 2">
            <a:extLst>
              <a:ext uri="{FF2B5EF4-FFF2-40B4-BE49-F238E27FC236}">
                <a16:creationId xmlns:a16="http://schemas.microsoft.com/office/drawing/2014/main" id="{503E6CD3-B815-4D29-B943-43E61A553896}"/>
              </a:ext>
            </a:extLst>
          </p:cNvPr>
          <p:cNvSpPr txBox="1">
            <a:spLocks/>
          </p:cNvSpPr>
          <p:nvPr/>
        </p:nvSpPr>
        <p:spPr>
          <a:xfrm>
            <a:off x="2991858" y="4301763"/>
            <a:ext cx="2429410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3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49A2FCF4-4658-4324-9093-5DEB3DFC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25112"/>
              </p:ext>
            </p:extLst>
          </p:nvPr>
        </p:nvGraphicFramePr>
        <p:xfrm>
          <a:off x="6595655" y="4438295"/>
          <a:ext cx="330659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588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709501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52" name="object 2">
            <a:extLst>
              <a:ext uri="{FF2B5EF4-FFF2-40B4-BE49-F238E27FC236}">
                <a16:creationId xmlns:a16="http://schemas.microsoft.com/office/drawing/2014/main" id="{0CAE7578-CD6F-4513-96D4-C573EA909768}"/>
              </a:ext>
            </a:extLst>
          </p:cNvPr>
          <p:cNvSpPr txBox="1">
            <a:spLocks/>
          </p:cNvSpPr>
          <p:nvPr/>
        </p:nvSpPr>
        <p:spPr>
          <a:xfrm>
            <a:off x="6605572" y="3930650"/>
            <a:ext cx="3296675" cy="382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24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kern="0" spc="-6" baseline="30000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4</a:t>
            </a:r>
            <a:endParaRPr lang="en-US" sz="24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F61209-6991-46EE-9AE7-6424A72EB30D}"/>
              </a:ext>
            </a:extLst>
          </p:cNvPr>
          <p:cNvGrpSpPr/>
          <p:nvPr/>
        </p:nvGrpSpPr>
        <p:grpSpPr>
          <a:xfrm>
            <a:off x="469900" y="1624660"/>
            <a:ext cx="3461817" cy="3190045"/>
            <a:chOff x="334207" y="728919"/>
            <a:chExt cx="4433373" cy="28847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ED3A5C-4CA3-4965-9AD1-AC7B29C654A8}"/>
                </a:ext>
              </a:extLst>
            </p:cNvPr>
            <p:cNvSpPr/>
            <p:nvPr/>
          </p:nvSpPr>
          <p:spPr>
            <a:xfrm>
              <a:off x="1155700" y="1263650"/>
              <a:ext cx="640080" cy="640080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5204A9-4D9A-49ED-9883-1FA470E2FCED}"/>
                </a:ext>
              </a:extLst>
            </p:cNvPr>
            <p:cNvSpPr/>
            <p:nvPr/>
          </p:nvSpPr>
          <p:spPr>
            <a:xfrm>
              <a:off x="1155700" y="2946461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481525-5C31-43F9-BADC-B04BE88BAB43}"/>
                </a:ext>
              </a:extLst>
            </p:cNvPr>
            <p:cNvSpPr/>
            <p:nvPr/>
          </p:nvSpPr>
          <p:spPr>
            <a:xfrm>
              <a:off x="4127500" y="1263650"/>
              <a:ext cx="640080" cy="640080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1B87BA-CDE6-4107-8B0E-C8702EEF0D66}"/>
                </a:ext>
              </a:extLst>
            </p:cNvPr>
            <p:cNvSpPr/>
            <p:nvPr/>
          </p:nvSpPr>
          <p:spPr>
            <a:xfrm>
              <a:off x="4127500" y="2973593"/>
              <a:ext cx="640080" cy="64008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EF7C4-BADD-41EA-B985-D9DFC8DB95B1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1702042" y="1809992"/>
              <a:ext cx="2519196" cy="125733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39D6B1-E328-4FD7-BEEC-52005D4D37A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4447540" y="1903730"/>
              <a:ext cx="0" cy="106986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5D835A9-473B-47F9-89A5-923157115ED0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 flipV="1">
              <a:off x="1795780" y="3266501"/>
              <a:ext cx="2331720" cy="271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B154FAFE-741F-46FF-A269-B0844F14895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1795780" y="1583690"/>
              <a:ext cx="233172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0F0BAB3-9612-4BC4-8CA8-64C2338DC76A}"/>
                </a:ext>
              </a:extLst>
            </p:cNvPr>
            <p:cNvCxnSpPr>
              <a:cxnSpLocks/>
              <a:stCxn id="33" idx="0"/>
              <a:endCxn id="28" idx="0"/>
            </p:cNvCxnSpPr>
            <p:nvPr/>
          </p:nvCxnSpPr>
          <p:spPr>
            <a:xfrm rot="16200000" flipV="1">
              <a:off x="2961640" y="-222250"/>
              <a:ext cx="12700" cy="2971800"/>
            </a:xfrm>
            <a:prstGeom prst="curvedConnector3">
              <a:avLst>
                <a:gd name="adj1" fmla="val 5972724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E0B10222-5E3F-43D3-9799-61517B36E6BE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0800000" flipV="1">
              <a:off x="1155700" y="1583689"/>
              <a:ext cx="12700" cy="1682811"/>
            </a:xfrm>
            <a:prstGeom prst="curvedConnector3">
              <a:avLst>
                <a:gd name="adj1" fmla="val 6627276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9CA17F45-F44F-4B6F-A352-F329DB936941}"/>
                </a:ext>
              </a:extLst>
            </p:cNvPr>
            <p:cNvCxnSpPr>
              <a:cxnSpLocks/>
              <a:stCxn id="32" idx="0"/>
              <a:endCxn id="28" idx="4"/>
            </p:cNvCxnSpPr>
            <p:nvPr/>
          </p:nvCxnSpPr>
          <p:spPr>
            <a:xfrm rot="5400000" flipH="1" flipV="1">
              <a:off x="954375" y="2425096"/>
              <a:ext cx="1042731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D356CD-E442-4DCD-8FA9-BFF648731C0D}"/>
                </a:ext>
              </a:extLst>
            </p:cNvPr>
            <p:cNvSpPr txBox="1"/>
            <p:nvPr/>
          </p:nvSpPr>
          <p:spPr>
            <a:xfrm>
              <a:off x="334207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F0490B-9112-44A5-96D3-220828A36FBA}"/>
                </a:ext>
              </a:extLst>
            </p:cNvPr>
            <p:cNvSpPr txBox="1"/>
            <p:nvPr/>
          </p:nvSpPr>
          <p:spPr>
            <a:xfrm>
              <a:off x="3990975" y="206877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A27309-337D-4A7A-8250-BEEE531A3BA8}"/>
                </a:ext>
              </a:extLst>
            </p:cNvPr>
            <p:cNvSpPr txBox="1"/>
            <p:nvPr/>
          </p:nvSpPr>
          <p:spPr>
            <a:xfrm>
              <a:off x="2533319" y="2755727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C058BF-D765-46B8-8A62-FE71F448D91F}"/>
                </a:ext>
              </a:extLst>
            </p:cNvPr>
            <p:cNvSpPr txBox="1"/>
            <p:nvPr/>
          </p:nvSpPr>
          <p:spPr>
            <a:xfrm>
              <a:off x="2747480" y="195665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BF0759-9D3E-4EFD-8327-27485305C3C0}"/>
                </a:ext>
              </a:extLst>
            </p:cNvPr>
            <p:cNvSpPr txBox="1"/>
            <p:nvPr/>
          </p:nvSpPr>
          <p:spPr>
            <a:xfrm>
              <a:off x="3285959" y="1125632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559FB9-0D55-4D0A-B8AD-72B21FDB3745}"/>
                </a:ext>
              </a:extLst>
            </p:cNvPr>
            <p:cNvSpPr txBox="1"/>
            <p:nvPr/>
          </p:nvSpPr>
          <p:spPr>
            <a:xfrm>
              <a:off x="1994838" y="728919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707731-10A8-44F2-9E6E-601B277EF745}"/>
                </a:ext>
              </a:extLst>
            </p:cNvPr>
            <p:cNvSpPr txBox="1"/>
            <p:nvPr/>
          </p:nvSpPr>
          <p:spPr>
            <a:xfrm>
              <a:off x="1420870" y="2186768"/>
              <a:ext cx="442015" cy="51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9179B222-A22E-443F-A9EB-C9F8D4188B9B}"/>
              </a:ext>
            </a:extLst>
          </p:cNvPr>
          <p:cNvSpPr txBox="1">
            <a:spLocks/>
          </p:cNvSpPr>
          <p:nvPr/>
        </p:nvSpPr>
        <p:spPr>
          <a:xfrm>
            <a:off x="68118" y="87239"/>
            <a:ext cx="9944963" cy="84381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b="1" kern="0" spc="-5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5400" b="1" kern="0" spc="-5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5400" b="1" kern="0" spc="-65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0" spc="-6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54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49A2FCF4-4658-4324-9093-5DEB3DFC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2566"/>
              </p:ext>
            </p:extLst>
          </p:nvPr>
        </p:nvGraphicFramePr>
        <p:xfrm>
          <a:off x="4940668" y="1797185"/>
          <a:ext cx="458710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54">
                  <a:extLst>
                    <a:ext uri="{9D8B030D-6E8A-4147-A177-3AD203B41FA5}">
                      <a16:colId xmlns:a16="http://schemas.microsoft.com/office/drawing/2014/main" val="2783646997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2522001554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3393596867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1842956544"/>
                    </a:ext>
                  </a:extLst>
                </a:gridCol>
                <a:gridCol w="984263">
                  <a:extLst>
                    <a:ext uri="{9D8B030D-6E8A-4147-A177-3AD203B41FA5}">
                      <a16:colId xmlns:a16="http://schemas.microsoft.com/office/drawing/2014/main" val="38876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57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9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1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432BF5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8913"/>
                  </a:ext>
                </a:extLst>
              </a:tr>
            </a:tbl>
          </a:graphicData>
        </a:graphic>
      </p:graphicFrame>
      <p:sp>
        <p:nvSpPr>
          <p:cNvPr id="52" name="object 2">
            <a:extLst>
              <a:ext uri="{FF2B5EF4-FFF2-40B4-BE49-F238E27FC236}">
                <a16:creationId xmlns:a16="http://schemas.microsoft.com/office/drawing/2014/main" id="{0CAE7578-CD6F-4513-96D4-C573EA909768}"/>
              </a:ext>
            </a:extLst>
          </p:cNvPr>
          <p:cNvSpPr txBox="1">
            <a:spLocks/>
          </p:cNvSpPr>
          <p:nvPr/>
        </p:nvSpPr>
        <p:spPr>
          <a:xfrm>
            <a:off x="4940668" y="1263650"/>
            <a:ext cx="4587114" cy="505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 algn="ctr">
              <a:spcBef>
                <a:spcPts val="100"/>
              </a:spcBef>
            </a:pPr>
            <a:r>
              <a:rPr lang="en-US" sz="3200" b="1" kern="0" spc="-6" dirty="0">
                <a:solidFill>
                  <a:sysClr val="windowText" lastClr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All Pair Shortest Path</a:t>
            </a:r>
            <a:endParaRPr lang="en-US" sz="3200" b="1" kern="0" dirty="0">
              <a:solidFill>
                <a:sysClr val="windowText" lastClr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40BE94-9F7A-4320-89F0-E3BF2B053B19}"/>
              </a:ext>
            </a:extLst>
          </p:cNvPr>
          <p:cNvGrpSpPr/>
          <p:nvPr/>
        </p:nvGrpSpPr>
        <p:grpSpPr>
          <a:xfrm>
            <a:off x="815049" y="6154884"/>
            <a:ext cx="8534400" cy="1280966"/>
            <a:chOff x="165100" y="5901459"/>
            <a:chExt cx="8534400" cy="12809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CC6861-A1A5-4B8E-A2C2-66FC68ABAEB5}"/>
                </a:ext>
              </a:extLst>
            </p:cNvPr>
            <p:cNvSpPr txBox="1"/>
            <p:nvPr/>
          </p:nvSpPr>
          <p:spPr>
            <a:xfrm>
              <a:off x="165100" y="6161357"/>
              <a:ext cx="252444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>
                <a:lnSpc>
                  <a:spcPct val="150000"/>
                </a:lnSpc>
                <a:spcBef>
                  <a:spcPts val="100"/>
                </a:spcBef>
              </a:pP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3200" b="1" kern="0" spc="-6" baseline="30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3200" b="1" kern="0" spc="-6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sz="3200" b="1" kern="0" spc="-6" baseline="30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b="1" kern="0" spc="-6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en-US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83B3F-C28C-420F-A1C3-DAFB82106955}"/>
                </a:ext>
              </a:extLst>
            </p:cNvPr>
            <p:cNvGrpSpPr/>
            <p:nvPr/>
          </p:nvGrpSpPr>
          <p:grpSpPr>
            <a:xfrm>
              <a:off x="2624393" y="5901459"/>
              <a:ext cx="6075107" cy="1280966"/>
              <a:chOff x="2624393" y="5901459"/>
              <a:chExt cx="6075107" cy="128096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6E9E21-F3EF-4C60-92DE-6951A6E57223}"/>
                  </a:ext>
                </a:extLst>
              </p:cNvPr>
              <p:cNvSpPr txBox="1"/>
              <p:nvPr/>
            </p:nvSpPr>
            <p:spPr>
              <a:xfrm>
                <a:off x="3681812" y="5901459"/>
                <a:ext cx="501768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>
                  <a:spcBef>
                    <a:spcPts val="100"/>
                  </a:spcBef>
                </a:pP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k-1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3200" b="1" kern="0" spc="-6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i,j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3200" b="1" kern="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06A714-DEE1-4EEE-B0ED-786423E7B680}"/>
                  </a:ext>
                </a:extLst>
              </p:cNvPr>
              <p:cNvSpPr txBox="1"/>
              <p:nvPr/>
            </p:nvSpPr>
            <p:spPr>
              <a:xfrm>
                <a:off x="3671409" y="6597650"/>
                <a:ext cx="50263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>
                  <a:spcBef>
                    <a:spcPts val="100"/>
                  </a:spcBef>
                </a:pP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k-1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3200" b="1" kern="0" spc="-6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i,k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+ A</a:t>
                </a:r>
                <a:r>
                  <a:rPr lang="en-US" sz="3200" b="1" kern="0" spc="-6" baseline="300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k-1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3200" b="1" kern="0" spc="-6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k,j</a:t>
                </a:r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3200" b="1" kern="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06EB4-C0C0-4E6A-BA5F-893AF6BDD604}"/>
                  </a:ext>
                </a:extLst>
              </p:cNvPr>
              <p:cNvSpPr txBox="1"/>
              <p:nvPr/>
            </p:nvSpPr>
            <p:spPr>
              <a:xfrm>
                <a:off x="2624393" y="6225157"/>
                <a:ext cx="9457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kern="0" spc="-6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sz="32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B91181E0-5194-44CD-8D24-F38E863801EC}"/>
                  </a:ext>
                </a:extLst>
              </p:cNvPr>
              <p:cNvSpPr/>
              <p:nvPr/>
            </p:nvSpPr>
            <p:spPr>
              <a:xfrm>
                <a:off x="3504995" y="5903709"/>
                <a:ext cx="254628" cy="1238227"/>
              </a:xfrm>
              <a:prstGeom prst="leftBrace">
                <a:avLst>
                  <a:gd name="adj1" fmla="val 72180"/>
                  <a:gd name="adj2" fmla="val 50000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9" name="object 2">
            <a:extLst>
              <a:ext uri="{FF2B5EF4-FFF2-40B4-BE49-F238E27FC236}">
                <a16:creationId xmlns:a16="http://schemas.microsoft.com/office/drawing/2014/main" id="{9E03D432-30A9-4525-AE3C-748DA52DC5B8}"/>
              </a:ext>
            </a:extLst>
          </p:cNvPr>
          <p:cNvSpPr txBox="1">
            <a:spLocks/>
          </p:cNvSpPr>
          <p:nvPr/>
        </p:nvSpPr>
        <p:spPr>
          <a:xfrm>
            <a:off x="469900" y="5354484"/>
            <a:ext cx="9057874" cy="50525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689">
              <a:spcBef>
                <a:spcPts val="100"/>
              </a:spcBef>
            </a:pPr>
            <a:r>
              <a:rPr lang="en-US" sz="3200" b="1" i="1" kern="0" spc="-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formula that we have been using?</a:t>
            </a:r>
            <a:endParaRPr lang="en-US" sz="3200" b="1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0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1627" y="557697"/>
            <a:ext cx="455039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4397" spc="-6" dirty="0">
                <a:solidFill>
                  <a:srgbClr val="191919"/>
                </a:solidFill>
                <a:latin typeface="DejaVu Serif"/>
                <a:cs typeface="DejaVu Serif"/>
              </a:rPr>
              <a:t>The</a:t>
            </a:r>
            <a:r>
              <a:rPr sz="4397" spc="-8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4397" spc="-6" dirty="0">
                <a:solidFill>
                  <a:srgbClr val="191919"/>
                </a:solidFill>
                <a:latin typeface="DejaVu Serif"/>
                <a:cs typeface="DejaVu Serif"/>
              </a:rPr>
              <a:t>Recurrence</a:t>
            </a:r>
            <a:endParaRPr sz="4397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170" y="1730191"/>
            <a:ext cx="9071306" cy="2605167"/>
          </a:xfrm>
          <a:prstGeom prst="rect">
            <a:avLst/>
          </a:prstGeom>
        </p:spPr>
        <p:txBody>
          <a:bodyPr vert="horz" wrap="square" lIns="0" tIns="39972" rIns="0" bIns="0" rtlCol="0">
            <a:spAutoFit/>
          </a:bodyPr>
          <a:lstStyle/>
          <a:p>
            <a:pPr marL="516478" marR="5076" indent="-503789" defTabSz="913671">
              <a:lnSpc>
                <a:spcPts val="3726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Let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OPT(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spc="-6" dirty="0">
                <a:solidFill>
                  <a:srgbClr val="191919"/>
                </a:solidFill>
                <a:latin typeface="DejaVu Serif"/>
                <a:cs typeface="DejaVu Serif"/>
              </a:rPr>
              <a:t>j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spc="6" dirty="0">
                <a:solidFill>
                  <a:srgbClr val="191919"/>
                </a:solidFill>
                <a:latin typeface="DejaVu Serif"/>
                <a:cs typeface="DejaVu Serif"/>
              </a:rPr>
              <a:t>k</a:t>
            </a:r>
            <a:r>
              <a:rPr sz="3085" spc="6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be the length of the  shortest path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i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j 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where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the only  permitted internal nodes are </a:t>
            </a:r>
            <a:r>
              <a:rPr sz="3085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₁,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₂, …,</a:t>
            </a:r>
            <a:r>
              <a:rPr sz="3085" spc="6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vₖ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3085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2031014" indent="-503789" defTabSz="913671">
              <a:lnSpc>
                <a:spcPts val="3726"/>
              </a:lnSpc>
              <a:spcBef>
                <a:spcPts val="1459"/>
              </a:spcBef>
              <a:buFont typeface="Arial" panose="020B0604020202020204" pitchFamily="34" charset="0"/>
              <a:buChar char="•"/>
            </a:pPr>
            <a:r>
              <a:rPr sz="3085" b="1" spc="-6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OPT(</a:t>
            </a:r>
            <a:r>
              <a:rPr sz="3085" i="1" spc="-6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j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085" i="1" dirty="0">
                <a:solidFill>
                  <a:srgbClr val="191919"/>
                </a:solidFill>
                <a:latin typeface="DejaVu Serif"/>
                <a:cs typeface="DejaVu Serif"/>
              </a:rPr>
              <a:t>k</a:t>
            </a:r>
            <a:r>
              <a:rPr sz="308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satisfies</a:t>
            </a:r>
            <a:r>
              <a:rPr sz="3085" spc="-10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085" spc="-6" dirty="0">
                <a:solidFill>
                  <a:srgbClr val="191919"/>
                </a:solidFill>
                <a:latin typeface="DejaVu Serif"/>
                <a:cs typeface="DejaVu Serif"/>
              </a:rPr>
              <a:t>this  recurrence:</a:t>
            </a:r>
            <a:endParaRPr sz="3085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D8D23B-B12B-46A0-8EA0-176765FBAF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195" y="4539611"/>
            <a:ext cx="9212459" cy="28963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21" y="349250"/>
            <a:ext cx="9490355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>
              <a:spcBef>
                <a:spcPts val="100"/>
              </a:spcBef>
            </a:pPr>
            <a:r>
              <a:rPr sz="4397" b="1" u="none" spc="-6" dirty="0"/>
              <a:t>The </a:t>
            </a:r>
            <a:r>
              <a:rPr sz="4397" b="1" u="none" spc="-50" dirty="0"/>
              <a:t>Floyd-Warshall</a:t>
            </a:r>
            <a:r>
              <a:rPr sz="4397" b="1" u="none" spc="-65" dirty="0"/>
              <a:t> </a:t>
            </a:r>
            <a:r>
              <a:rPr sz="4397" b="1" u="none" spc="-6" dirty="0"/>
              <a:t>Algorithm</a:t>
            </a:r>
            <a:endParaRPr sz="4397" b="1" dirty="0"/>
          </a:p>
        </p:txBody>
      </p:sp>
      <p:sp>
        <p:nvSpPr>
          <p:cNvPr id="5" name="object 5"/>
          <p:cNvSpPr txBox="1"/>
          <p:nvPr/>
        </p:nvSpPr>
        <p:spPr>
          <a:xfrm>
            <a:off x="165100" y="1339850"/>
            <a:ext cx="9753599" cy="5695781"/>
          </a:xfrm>
          <a:prstGeom prst="rect">
            <a:avLst/>
          </a:prstGeom>
        </p:spPr>
        <p:txBody>
          <a:bodyPr vert="horz" wrap="square" lIns="0" tIns="11421" rIns="0" bIns="0" rtlCol="0">
            <a:spAutoFit/>
          </a:bodyPr>
          <a:lstStyle/>
          <a:p>
            <a:pPr marL="390531" marR="5076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DP be an </a:t>
            </a:r>
            <a:r>
              <a:rPr sz="2500" b="1" i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 </a:t>
            </a:r>
            <a:r>
              <a:rPr sz="2500" b="1" i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 (</a:t>
            </a:r>
            <a:r>
              <a:rPr sz="2500" b="1" i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table.  </a:t>
            </a:r>
            <a:endParaRPr lang="en-US" sz="2500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0531" marR="5076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700" lvl="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 = 0 if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5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700" lvl="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 =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i="1" baseline="-31746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i="1" baseline="-31746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if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(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500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)∈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5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700" lvl="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 = ∞ if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(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∉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90531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1 to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66152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DP[</a:t>
            </a:r>
            <a:r>
              <a:rPr lang="en-US" sz="2500" b="1" i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b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432B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US" sz="21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1]</a:t>
            </a:r>
            <a:r>
              <a:rPr lang="en-US" sz="21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US" sz="21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1] + DP[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1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1]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7842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row </a:t>
            </a:r>
            <a:r>
              <a:rPr lang="en-US" sz="2500" b="1" i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500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DP.</a:t>
            </a:r>
            <a:endParaRPr sz="25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AF186CFF-46BA-41D5-9F74-948BD68C0FE8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2" name="object 2"/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C02F1129-08EF-402A-841C-6CC07BEACFB3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D0EB22-3FD7-4B28-952A-2EBBEBF61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66F8AF-CF1D-4EA2-AD63-5EF9EB99C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528F6B-8F60-44D8-AEDA-A9FF6550B553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AFB3DA-813F-44E8-8EBD-100F20736C1A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300F1193-63B1-4E4A-B5EB-3F86EE98F62B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E323E0BE-EBA6-47DB-AC95-8B9332FF20B4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C955C026-A295-4E59-A0FC-DA984357FEB0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7574A797-FBBA-4F9C-B60A-35853CDDEACF}"/>
                </a:ext>
              </a:extLst>
            </p:cNvPr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0E415245-5031-41EE-86D5-8F32B958CA73}"/>
                </a:ext>
              </a:extLst>
            </p:cNvPr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8B731FE-3EB4-45D0-82C0-91C9F0E7037F}"/>
                </a:ext>
              </a:extLst>
            </p:cNvPr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DBD5319A-6425-4AEB-95E8-AE5831E68A6E}"/>
                </a:ext>
              </a:extLst>
            </p:cNvPr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45F7D959-6EAE-4A91-ADCD-52B89491ECF7}"/>
                </a:ext>
              </a:extLst>
            </p:cNvPr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F2A00584-4BC4-4462-8E55-F81F22B8DB61}"/>
                </a:ext>
              </a:extLst>
            </p:cNvPr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C33D024C-F943-4A27-B2EE-751EA1051FFF}"/>
                </a:ext>
              </a:extLst>
            </p:cNvPr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D0505822-B21E-4F0D-8D41-08E375D2C87A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DB60DAB7-DA14-4E7F-9CCB-39BF4B84550E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9D2C4194-25BE-4E26-B525-A32C72BC1775}"/>
                </a:ext>
              </a:extLst>
            </p:cNvPr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A410A2B0-AECA-4AC6-AB7A-4A469DECE109}"/>
                </a:ext>
              </a:extLst>
            </p:cNvPr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DDA37672-3837-4F16-AD26-1DDD8210A283}"/>
                </a:ext>
              </a:extLst>
            </p:cNvPr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0E4FB4B5-8177-4194-B1FF-8419D51E58A0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34034560-0D3C-48B4-9C09-E824E275D1EE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77FE1DEA-3A34-4589-9FF6-1C23B6C32417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0AF4C3B8-9210-49AE-9F5C-1DF435140B60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9">
              <a:extLst>
                <a:ext uri="{FF2B5EF4-FFF2-40B4-BE49-F238E27FC236}">
                  <a16:creationId xmlns:a16="http://schemas.microsoft.com/office/drawing/2014/main" id="{6A9898EF-FC43-487B-902B-FC83F71DDEE1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CD38AF-7B4D-4C6F-8303-87972B3FC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A58F8A-A1F7-4669-95AF-26EA0D536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4197391-51D9-4A6C-8B05-239BBC83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C32B16B-2B44-4D21-A9D0-7F504DB4E88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6052A2F2-C16E-441C-BC7F-03AA1BD8770D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76D11292-E106-4C20-BA7E-8D759D50A178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19BA14F-9752-4536-AE72-436C7920CA0B}"/>
              </a:ext>
            </a:extLst>
          </p:cNvPr>
          <p:cNvSpPr txBox="1"/>
          <p:nvPr/>
        </p:nvSpPr>
        <p:spPr>
          <a:xfrm>
            <a:off x="317469" y="4898391"/>
            <a:ext cx="7390129" cy="247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89" marR="5076" defTabSz="913671">
              <a:lnSpc>
                <a:spcPct val="15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432BF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0 if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)∈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∞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∉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3F8A1CD8-BA7E-4467-911B-1C5AFA542213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12D906F-EACF-44B8-9627-65F4B49D7965}"/>
                </a:ext>
              </a:extLst>
            </p:cNvPr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8EF68E64-EF07-4A38-A6E3-6BFF6CEB7DFD}"/>
                </a:ext>
              </a:extLst>
            </p:cNvPr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A53696D7-70D2-422B-83E5-8154FE755B1B}"/>
                </a:ext>
              </a:extLst>
            </p:cNvPr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58DDF3C6-3B41-4173-9D12-D906A176ED81}"/>
                </a:ext>
              </a:extLst>
            </p:cNvPr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E318222C-6196-4084-9454-2FFB320B2AB6}"/>
                </a:ext>
              </a:extLst>
            </p:cNvPr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BA20D93F-5177-474B-A518-AFBD7756E012}"/>
                </a:ext>
              </a:extLst>
            </p:cNvPr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42D1C231-BD35-4505-89B7-F7C956CDEE6F}"/>
                </a:ext>
              </a:extLst>
            </p:cNvPr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178B3E22-8B87-491C-A3EF-3CF8286563D3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1A67C081-B044-479C-91DC-94A95CFB068F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54D1C3AB-5BB9-496B-A999-D9A542AB9B71}"/>
                </a:ext>
              </a:extLst>
            </p:cNvPr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AF842194-5CF5-4207-8854-88AA63673058}"/>
                </a:ext>
              </a:extLst>
            </p:cNvPr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2320C36D-57C7-4E9F-910C-77B08D1F0631}"/>
                </a:ext>
              </a:extLst>
            </p:cNvPr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EEDE1C20-4E60-4608-9A9A-1E17DEF7A218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606C0B90-E201-4363-B7CE-C0D1ABD1592F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FC9E09B4-2710-48DE-869F-9F1C07BEFEDA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45753D4A-5391-4AF2-BAA5-FE9556CE5E7A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9">
              <a:extLst>
                <a:ext uri="{FF2B5EF4-FFF2-40B4-BE49-F238E27FC236}">
                  <a16:creationId xmlns:a16="http://schemas.microsoft.com/office/drawing/2014/main" id="{CBD61523-0303-457A-9A56-2FCAF3BD2E80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8C6DAD-A1B4-4929-AFDD-4B417B78A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B6BC0BC-9B6C-46F6-93A7-92DE22BB6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440A19-6F83-473E-98C9-EC37E117201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B17399E-DD93-4915-8730-10CCEF0E7DF7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C32E50D0-8AC1-4FAD-96F3-107061C86BDD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602F9230-A58C-414D-A4FC-12E889B528EB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BFC53F-1C23-46A2-B702-CE0ACF6FAC61}"/>
              </a:ext>
            </a:extLst>
          </p:cNvPr>
          <p:cNvSpPr txBox="1"/>
          <p:nvPr/>
        </p:nvSpPr>
        <p:spPr>
          <a:xfrm>
            <a:off x="317469" y="4898391"/>
            <a:ext cx="8515381" cy="247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89" marR="5076" defTabSz="913671">
              <a:lnSpc>
                <a:spcPct val="15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432BF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0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i="1" baseline="-31746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i="1" baseline="-31746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if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∈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∞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∉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72B335F-4985-48E5-BA7A-DDEA78F87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All pairs shortest paths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237F72C-0A55-4F3C-AAFC-DEF38A30A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116" y="1046485"/>
            <a:ext cx="9609081" cy="6355009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65563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47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E9A340CD-7801-4058-92BF-BC79C53F9212}"/>
              </a:ext>
            </a:extLst>
          </p:cNvPr>
          <p:cNvGrpSpPr/>
          <p:nvPr/>
        </p:nvGrpSpPr>
        <p:grpSpPr>
          <a:xfrm>
            <a:off x="5937250" y="2639521"/>
            <a:ext cx="2921287" cy="2846879"/>
            <a:chOff x="5937250" y="2639521"/>
            <a:chExt cx="2921287" cy="2846879"/>
          </a:xfrm>
        </p:grpSpPr>
        <p:sp>
          <p:nvSpPr>
            <p:cNvPr id="59" name="object 2">
              <a:extLst>
                <a:ext uri="{FF2B5EF4-FFF2-40B4-BE49-F238E27FC236}">
                  <a16:creationId xmlns:a16="http://schemas.microsoft.com/office/drawing/2014/main" id="{B696F0BD-7B82-44B0-8958-9637F4EFFAA0}"/>
                </a:ext>
              </a:extLst>
            </p:cNvPr>
            <p:cNvSpPr txBox="1"/>
            <p:nvPr/>
          </p:nvSpPr>
          <p:spPr>
            <a:xfrm>
              <a:off x="7018019" y="3662679"/>
              <a:ext cx="3721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FFCA129-2537-4B62-8E10-622B5E31CF35}"/>
                </a:ext>
              </a:extLst>
            </p:cNvPr>
            <p:cNvSpPr txBox="1"/>
            <p:nvPr/>
          </p:nvSpPr>
          <p:spPr>
            <a:xfrm>
              <a:off x="855853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>
                <a:latin typeface="DejaVu Serif"/>
                <a:cs typeface="DejaVu Serif"/>
              </a:endParaRPr>
            </a:p>
          </p:txBody>
        </p:sp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1ACE1404-62E7-43BB-9E0B-921F8EA8A886}"/>
                </a:ext>
              </a:extLst>
            </p:cNvPr>
            <p:cNvSpPr txBox="1"/>
            <p:nvPr/>
          </p:nvSpPr>
          <p:spPr>
            <a:xfrm>
              <a:off x="5937250" y="386969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2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CBBD1E4D-160D-43CB-A175-9F1D7FDAC1EF}"/>
                </a:ext>
              </a:extLst>
            </p:cNvPr>
            <p:cNvSpPr/>
            <p:nvPr/>
          </p:nvSpPr>
          <p:spPr>
            <a:xfrm>
              <a:off x="6057900" y="27279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u="none" spc="-15" dirty="0">
                  <a:latin typeface="DejaVu Serif"/>
                  <a:cs typeface="DejaVu Serif"/>
                </a:rPr>
                <a:t>v</a:t>
              </a:r>
              <a:r>
                <a:rPr lang="en-US" sz="4400" u="none" spc="-15" dirty="0"/>
                <a:t>₁</a:t>
              </a:r>
              <a:endParaRPr sz="4400" dirty="0"/>
            </a:p>
          </p:txBody>
        </p:sp>
        <p:sp>
          <p:nvSpPr>
            <p:cNvPr id="63" name="object 11">
              <a:extLst>
                <a:ext uri="{FF2B5EF4-FFF2-40B4-BE49-F238E27FC236}">
                  <a16:creationId xmlns:a16="http://schemas.microsoft.com/office/drawing/2014/main" id="{EF4BA8FB-C0FD-4422-8E2D-7ED7EB658341}"/>
                </a:ext>
              </a:extLst>
            </p:cNvPr>
            <p:cNvSpPr/>
            <p:nvPr/>
          </p:nvSpPr>
          <p:spPr>
            <a:xfrm>
              <a:off x="60579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B2F4D504-1E00-44D7-B666-1762D6F1A50E}"/>
                </a:ext>
              </a:extLst>
            </p:cNvPr>
            <p:cNvSpPr/>
            <p:nvPr/>
          </p:nvSpPr>
          <p:spPr>
            <a:xfrm>
              <a:off x="60579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938A8F6B-DBCC-4548-8E1C-3383FEE42102}"/>
                </a:ext>
              </a:extLst>
            </p:cNvPr>
            <p:cNvSpPr/>
            <p:nvPr/>
          </p:nvSpPr>
          <p:spPr>
            <a:xfrm>
              <a:off x="67437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5">
              <a:extLst>
                <a:ext uri="{FF2B5EF4-FFF2-40B4-BE49-F238E27FC236}">
                  <a16:creationId xmlns:a16="http://schemas.microsoft.com/office/drawing/2014/main" id="{7A09ED03-F946-4A10-9552-9A16A0B54BC7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20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40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40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60" y="45720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6">
              <a:extLst>
                <a:ext uri="{FF2B5EF4-FFF2-40B4-BE49-F238E27FC236}">
                  <a16:creationId xmlns:a16="http://schemas.microsoft.com/office/drawing/2014/main" id="{40DB9706-EABB-4A0B-B306-8528191C3235}"/>
                </a:ext>
              </a:extLst>
            </p:cNvPr>
            <p:cNvSpPr/>
            <p:nvPr/>
          </p:nvSpPr>
          <p:spPr>
            <a:xfrm>
              <a:off x="8115300" y="2743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59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79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40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20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7">
              <a:extLst>
                <a:ext uri="{FF2B5EF4-FFF2-40B4-BE49-F238E27FC236}">
                  <a16:creationId xmlns:a16="http://schemas.microsoft.com/office/drawing/2014/main" id="{7A2B4F48-9F18-415D-950E-0082FD7FCBFC}"/>
                </a:ext>
              </a:extLst>
            </p:cNvPr>
            <p:cNvSpPr/>
            <p:nvPr/>
          </p:nvSpPr>
          <p:spPr>
            <a:xfrm>
              <a:off x="81153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8">
              <a:extLst>
                <a:ext uri="{FF2B5EF4-FFF2-40B4-BE49-F238E27FC236}">
                  <a16:creationId xmlns:a16="http://schemas.microsoft.com/office/drawing/2014/main" id="{796A44BB-C905-45F1-A0A7-1891B95EB91A}"/>
                </a:ext>
              </a:extLst>
            </p:cNvPr>
            <p:cNvSpPr/>
            <p:nvPr/>
          </p:nvSpPr>
          <p:spPr>
            <a:xfrm>
              <a:off x="8801100" y="3429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9">
              <a:extLst>
                <a:ext uri="{FF2B5EF4-FFF2-40B4-BE49-F238E27FC236}">
                  <a16:creationId xmlns:a16="http://schemas.microsoft.com/office/drawing/2014/main" id="{D8EDF5DE-8C92-4B4A-A2B6-AB0827401314}"/>
                </a:ext>
              </a:extLst>
            </p:cNvPr>
            <p:cNvSpPr txBox="1"/>
            <p:nvPr/>
          </p:nvSpPr>
          <p:spPr>
            <a:xfrm>
              <a:off x="8140990" y="2770578"/>
              <a:ext cx="717547" cy="48805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dirty="0"/>
                <a:t>v₂</a:t>
              </a:r>
            </a:p>
          </p:txBody>
        </p:sp>
        <p:sp>
          <p:nvSpPr>
            <p:cNvPr id="71" name="object 20">
              <a:extLst>
                <a:ext uri="{FF2B5EF4-FFF2-40B4-BE49-F238E27FC236}">
                  <a16:creationId xmlns:a16="http://schemas.microsoft.com/office/drawing/2014/main" id="{6F92AD3D-EAC6-4439-98DE-DAC8D1C7AD27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39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19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4400" i="1" dirty="0"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</a:rPr>
                <a:t>v₃</a:t>
              </a:r>
              <a:endParaRPr sz="4400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endParaRPr>
            </a:p>
          </p:txBody>
        </p:sp>
        <p:sp>
          <p:nvSpPr>
            <p:cNvPr id="72" name="object 21">
              <a:extLst>
                <a:ext uri="{FF2B5EF4-FFF2-40B4-BE49-F238E27FC236}">
                  <a16:creationId xmlns:a16="http://schemas.microsoft.com/office/drawing/2014/main" id="{8B524BC9-8470-46E5-9246-BA391AE2FD60}"/>
                </a:ext>
              </a:extLst>
            </p:cNvPr>
            <p:cNvSpPr/>
            <p:nvPr/>
          </p:nvSpPr>
          <p:spPr>
            <a:xfrm>
              <a:off x="60579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19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39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5">
              <a:extLst>
                <a:ext uri="{FF2B5EF4-FFF2-40B4-BE49-F238E27FC236}">
                  <a16:creationId xmlns:a16="http://schemas.microsoft.com/office/drawing/2014/main" id="{1AE95D43-6D50-4E6E-8CF7-E462688E337E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5334" y="3036"/>
                  </a:lnTo>
                  <a:lnTo>
                    <a:pt x="250031" y="11906"/>
                  </a:lnTo>
                  <a:lnTo>
                    <a:pt x="207347" y="26253"/>
                  </a:lnTo>
                  <a:lnTo>
                    <a:pt x="167640" y="45719"/>
                  </a:lnTo>
                  <a:lnTo>
                    <a:pt x="131266" y="69949"/>
                  </a:lnTo>
                  <a:lnTo>
                    <a:pt x="98583" y="98583"/>
                  </a:lnTo>
                  <a:lnTo>
                    <a:pt x="69949" y="131266"/>
                  </a:lnTo>
                  <a:lnTo>
                    <a:pt x="45720" y="167639"/>
                  </a:lnTo>
                  <a:lnTo>
                    <a:pt x="26253" y="207347"/>
                  </a:lnTo>
                  <a:lnTo>
                    <a:pt x="11906" y="250031"/>
                  </a:lnTo>
                  <a:lnTo>
                    <a:pt x="3036" y="295334"/>
                  </a:lnTo>
                  <a:lnTo>
                    <a:pt x="0" y="342900"/>
                  </a:lnTo>
                  <a:lnTo>
                    <a:pt x="3036" y="390465"/>
                  </a:lnTo>
                  <a:lnTo>
                    <a:pt x="11906" y="435768"/>
                  </a:lnTo>
                  <a:lnTo>
                    <a:pt x="26253" y="478452"/>
                  </a:lnTo>
                  <a:lnTo>
                    <a:pt x="45720" y="518160"/>
                  </a:lnTo>
                  <a:lnTo>
                    <a:pt x="69949" y="554533"/>
                  </a:lnTo>
                  <a:lnTo>
                    <a:pt x="98583" y="587216"/>
                  </a:lnTo>
                  <a:lnTo>
                    <a:pt x="131266" y="615850"/>
                  </a:lnTo>
                  <a:lnTo>
                    <a:pt x="167640" y="640080"/>
                  </a:lnTo>
                  <a:lnTo>
                    <a:pt x="207347" y="659546"/>
                  </a:lnTo>
                  <a:lnTo>
                    <a:pt x="250031" y="673893"/>
                  </a:lnTo>
                  <a:lnTo>
                    <a:pt x="295334" y="682763"/>
                  </a:lnTo>
                  <a:lnTo>
                    <a:pt x="342900" y="685800"/>
                  </a:lnTo>
                  <a:lnTo>
                    <a:pt x="390465" y="682763"/>
                  </a:lnTo>
                  <a:lnTo>
                    <a:pt x="435768" y="673893"/>
                  </a:lnTo>
                  <a:lnTo>
                    <a:pt x="478452" y="659546"/>
                  </a:lnTo>
                  <a:lnTo>
                    <a:pt x="518159" y="640080"/>
                  </a:lnTo>
                  <a:lnTo>
                    <a:pt x="554533" y="615850"/>
                  </a:lnTo>
                  <a:lnTo>
                    <a:pt x="587216" y="587216"/>
                  </a:lnTo>
                  <a:lnTo>
                    <a:pt x="615850" y="554533"/>
                  </a:lnTo>
                  <a:lnTo>
                    <a:pt x="640079" y="518160"/>
                  </a:lnTo>
                  <a:lnTo>
                    <a:pt x="659546" y="478452"/>
                  </a:lnTo>
                  <a:lnTo>
                    <a:pt x="673893" y="435768"/>
                  </a:lnTo>
                  <a:lnTo>
                    <a:pt x="682763" y="390465"/>
                  </a:lnTo>
                  <a:lnTo>
                    <a:pt x="685800" y="342900"/>
                  </a:lnTo>
                  <a:lnTo>
                    <a:pt x="682763" y="295334"/>
                  </a:lnTo>
                  <a:lnTo>
                    <a:pt x="673893" y="250031"/>
                  </a:lnTo>
                  <a:lnTo>
                    <a:pt x="659546" y="207347"/>
                  </a:lnTo>
                  <a:lnTo>
                    <a:pt x="640079" y="167639"/>
                  </a:lnTo>
                  <a:lnTo>
                    <a:pt x="615850" y="131266"/>
                  </a:lnTo>
                  <a:lnTo>
                    <a:pt x="587216" y="98583"/>
                  </a:lnTo>
                  <a:lnTo>
                    <a:pt x="554533" y="69949"/>
                  </a:lnTo>
                  <a:lnTo>
                    <a:pt x="518159" y="45719"/>
                  </a:lnTo>
                  <a:lnTo>
                    <a:pt x="478452" y="26253"/>
                  </a:lnTo>
                  <a:lnTo>
                    <a:pt x="435768" y="11906"/>
                  </a:lnTo>
                  <a:lnTo>
                    <a:pt x="390465" y="30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6">
              <a:extLst>
                <a:ext uri="{FF2B5EF4-FFF2-40B4-BE49-F238E27FC236}">
                  <a16:creationId xmlns:a16="http://schemas.microsoft.com/office/drawing/2014/main" id="{D6BE43F8-2E9A-4065-B3E4-B051A35DBDE1}"/>
                </a:ext>
              </a:extLst>
            </p:cNvPr>
            <p:cNvSpPr/>
            <p:nvPr/>
          </p:nvSpPr>
          <p:spPr>
            <a:xfrm>
              <a:off x="8115300" y="4800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390465" y="3036"/>
                  </a:lnTo>
                  <a:lnTo>
                    <a:pt x="435768" y="11906"/>
                  </a:lnTo>
                  <a:lnTo>
                    <a:pt x="478452" y="26253"/>
                  </a:lnTo>
                  <a:lnTo>
                    <a:pt x="518159" y="45719"/>
                  </a:lnTo>
                  <a:lnTo>
                    <a:pt x="554533" y="69949"/>
                  </a:lnTo>
                  <a:lnTo>
                    <a:pt x="587216" y="98583"/>
                  </a:lnTo>
                  <a:lnTo>
                    <a:pt x="615850" y="131266"/>
                  </a:lnTo>
                  <a:lnTo>
                    <a:pt x="640079" y="167639"/>
                  </a:lnTo>
                  <a:lnTo>
                    <a:pt x="659546" y="207347"/>
                  </a:lnTo>
                  <a:lnTo>
                    <a:pt x="673893" y="250031"/>
                  </a:lnTo>
                  <a:lnTo>
                    <a:pt x="682763" y="295334"/>
                  </a:lnTo>
                  <a:lnTo>
                    <a:pt x="685800" y="342900"/>
                  </a:lnTo>
                  <a:lnTo>
                    <a:pt x="682763" y="390465"/>
                  </a:lnTo>
                  <a:lnTo>
                    <a:pt x="673893" y="435768"/>
                  </a:lnTo>
                  <a:lnTo>
                    <a:pt x="659546" y="478452"/>
                  </a:lnTo>
                  <a:lnTo>
                    <a:pt x="640079" y="518160"/>
                  </a:lnTo>
                  <a:lnTo>
                    <a:pt x="615850" y="554533"/>
                  </a:lnTo>
                  <a:lnTo>
                    <a:pt x="587216" y="587216"/>
                  </a:lnTo>
                  <a:lnTo>
                    <a:pt x="554533" y="615850"/>
                  </a:lnTo>
                  <a:lnTo>
                    <a:pt x="518159" y="640080"/>
                  </a:lnTo>
                  <a:lnTo>
                    <a:pt x="478452" y="659546"/>
                  </a:lnTo>
                  <a:lnTo>
                    <a:pt x="435768" y="673893"/>
                  </a:lnTo>
                  <a:lnTo>
                    <a:pt x="390465" y="682763"/>
                  </a:lnTo>
                  <a:lnTo>
                    <a:pt x="342900" y="685800"/>
                  </a:lnTo>
                  <a:lnTo>
                    <a:pt x="295334" y="682763"/>
                  </a:lnTo>
                  <a:lnTo>
                    <a:pt x="250031" y="673893"/>
                  </a:lnTo>
                  <a:lnTo>
                    <a:pt x="207347" y="659546"/>
                  </a:lnTo>
                  <a:lnTo>
                    <a:pt x="167640" y="640080"/>
                  </a:lnTo>
                  <a:lnTo>
                    <a:pt x="131266" y="615850"/>
                  </a:lnTo>
                  <a:lnTo>
                    <a:pt x="98583" y="587216"/>
                  </a:lnTo>
                  <a:lnTo>
                    <a:pt x="69949" y="554533"/>
                  </a:lnTo>
                  <a:lnTo>
                    <a:pt x="45720" y="518160"/>
                  </a:lnTo>
                  <a:lnTo>
                    <a:pt x="26253" y="478452"/>
                  </a:lnTo>
                  <a:lnTo>
                    <a:pt x="11906" y="435768"/>
                  </a:lnTo>
                  <a:lnTo>
                    <a:pt x="3036" y="390465"/>
                  </a:lnTo>
                  <a:lnTo>
                    <a:pt x="0" y="342900"/>
                  </a:lnTo>
                  <a:lnTo>
                    <a:pt x="3036" y="295334"/>
                  </a:lnTo>
                  <a:lnTo>
                    <a:pt x="11906" y="250031"/>
                  </a:lnTo>
                  <a:lnTo>
                    <a:pt x="26253" y="207347"/>
                  </a:lnTo>
                  <a:lnTo>
                    <a:pt x="45720" y="167639"/>
                  </a:lnTo>
                  <a:lnTo>
                    <a:pt x="69949" y="131266"/>
                  </a:lnTo>
                  <a:lnTo>
                    <a:pt x="98583" y="98583"/>
                  </a:lnTo>
                  <a:lnTo>
                    <a:pt x="131266" y="69949"/>
                  </a:lnTo>
                  <a:lnTo>
                    <a:pt x="167640" y="45719"/>
                  </a:lnTo>
                  <a:lnTo>
                    <a:pt x="207347" y="26253"/>
                  </a:lnTo>
                  <a:lnTo>
                    <a:pt x="250031" y="11906"/>
                  </a:lnTo>
                  <a:lnTo>
                    <a:pt x="295334" y="3036"/>
                  </a:lnTo>
                  <a:lnTo>
                    <a:pt x="3429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9">
              <a:extLst>
                <a:ext uri="{FF2B5EF4-FFF2-40B4-BE49-F238E27FC236}">
                  <a16:creationId xmlns:a16="http://schemas.microsoft.com/office/drawing/2014/main" id="{1D5E64C9-1346-4EB2-87A1-853B013794C6}"/>
                </a:ext>
              </a:extLst>
            </p:cNvPr>
            <p:cNvSpPr txBox="1"/>
            <p:nvPr/>
          </p:nvSpPr>
          <p:spPr>
            <a:xfrm>
              <a:off x="8115300" y="4725035"/>
              <a:ext cx="717550" cy="68352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algn="ctr">
                <a:defRPr sz="4400" i="1" u="none" spc="-15">
                  <a:latin typeface="DejaVu Serif"/>
                  <a:cs typeface="DejaVu Serif"/>
                </a:defRPr>
              </a:lvl1pPr>
            </a:lstStyle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  <a:endParaRPr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D3B80B7-02B2-4BF7-85E4-82628AE04E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5143500"/>
              <a:ext cx="13716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BCB09C9-38D1-4778-B27E-D8E440EA8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294" y="3429000"/>
              <a:ext cx="4906" cy="1374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60F6C6-E4FF-4F9E-8A21-6DD5BE394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448685"/>
              <a:ext cx="0" cy="133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E28E86D-48F7-47F0-BAB3-C484FDD303F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3087371"/>
              <a:ext cx="13322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bject 9">
              <a:extLst>
                <a:ext uri="{FF2B5EF4-FFF2-40B4-BE49-F238E27FC236}">
                  <a16:creationId xmlns:a16="http://schemas.microsoft.com/office/drawing/2014/main" id="{EB3CE345-3FBC-4CAF-A29C-B3AEB779ADFA}"/>
                </a:ext>
              </a:extLst>
            </p:cNvPr>
            <p:cNvSpPr txBox="1"/>
            <p:nvPr/>
          </p:nvSpPr>
          <p:spPr>
            <a:xfrm>
              <a:off x="7335489" y="4691380"/>
              <a:ext cx="25209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1</a:t>
              </a:r>
              <a:endParaRPr sz="2800" dirty="0">
                <a:latin typeface="DejaVu Serif"/>
                <a:cs typeface="DejaVu Serif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1697DDB2-3048-4B03-94D2-018B0E4C5701}"/>
                </a:ext>
              </a:extLst>
            </p:cNvPr>
            <p:cNvSpPr txBox="1"/>
            <p:nvPr/>
          </p:nvSpPr>
          <p:spPr>
            <a:xfrm>
              <a:off x="7335489" y="2639521"/>
              <a:ext cx="37210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dirty="0">
                  <a:solidFill>
                    <a:srgbClr val="191919"/>
                  </a:solidFill>
                  <a:latin typeface="DejaVu Serif"/>
                  <a:cs typeface="DejaVu Serif"/>
                </a:rPr>
                <a:t>-3</a:t>
              </a:r>
              <a:endParaRPr sz="2800" dirty="0">
                <a:latin typeface="DejaVu Serif"/>
                <a:cs typeface="DejaVu Serif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F53EEA2-10B5-4BF9-9AC4-8E5F703808CB}"/>
              </a:ext>
            </a:extLst>
          </p:cNvPr>
          <p:cNvSpPr txBox="1"/>
          <p:nvPr/>
        </p:nvSpPr>
        <p:spPr>
          <a:xfrm>
            <a:off x="317469" y="4898391"/>
            <a:ext cx="7390129" cy="247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89" marR="5076" defTabSz="913671">
              <a:lnSpc>
                <a:spcPct val="15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432BF5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from 1 to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</a:t>
            </a: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0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i="1" baseline="-31746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if </a:t>
            </a:r>
            <a:r>
              <a:rPr lang="en-CA" sz="2400" i="1" dirty="0" err="1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∈ </a:t>
            </a:r>
            <a:r>
              <a:rPr lang="en-CA" sz="2400" i="1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dirty="0">
                <a:solidFill>
                  <a:srgbClr val="19191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  <a:endParaRPr lang="en-CA" sz="2400" dirty="0">
              <a:solidFill>
                <a:prstClr val="black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462500" indent="-377842" defTabSz="91367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 DP[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][0] = ∞ if </a:t>
            </a:r>
            <a:r>
              <a:rPr lang="en-CA" sz="2400" b="1" i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≠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j 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 (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) ∉ </a:t>
            </a:r>
            <a:r>
              <a:rPr lang="en-CA" sz="2400" b="1" i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</a:t>
            </a:r>
            <a:r>
              <a:rPr lang="en-CA" sz="24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87E9554C-934C-4895-A571-92BA457572B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324BB-88FD-4E4E-A16E-62D16929F703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56375F-FA29-4B35-B79D-629138734B6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ACCB35-1A09-4E49-BA91-2526876B37F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2E1FBD0F-A96E-4A37-AB6A-BB878C2D834D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E147A4-8964-4FB2-B535-F840EFE1B5F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C111F-F144-40C1-B55C-F1EC7F9307F3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B1DB2-C6FE-4666-8D02-FBBD515605B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BF5DE7-9B11-4C73-AC54-541C43967BB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FEA92D-652E-4408-AB46-B83BCD65429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E8DBF8E7-0E6D-489D-BF7B-D4893D01DDE0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E0E8A-39FB-4B3E-B389-4CD9640D3E9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B35D0F6-FE1A-459B-BED9-21A4D1F283F0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4CB23E-FC7D-4825-BDEC-D1CAEC5D0E1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17E312-545D-4740-9385-F169CC2570B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ACE2FF-8C35-4378-91D2-4CB94D5D8E67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B7644711-45AF-4199-8F41-7DF282E21B28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D7B21-247A-4F80-8082-7A316CDF6A63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5A4FDA0-AD48-4E7A-9C52-3E306FCCFA5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88D0A-C304-4676-875E-936447AE475E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D61525-B7D7-4BA3-942F-C1D1391C2EF1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A6413-014A-407C-923F-3D11E83AAD0A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A39777E3-A1C0-4742-9B7F-13F0ABF6D5F4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F22278-654E-4141-8E64-A2B9D661B71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ED77856-B4D8-4B56-8967-8AA38E9892E1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E1EDB5-9B20-4870-B6F3-F1FCAF6757FE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D9244C-443F-40C9-8ED3-658B7BE584E8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2EDD19-C71E-42D1-AB8B-E2E36C0BB8E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97C98BF-0808-4304-A971-CA734CA6BD7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BE3084-3948-4BFF-966B-9D2C3871E7D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567ACF87-E27E-4A7E-AA1E-B9B40B29F07D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184C2F-69A5-405D-B89B-5E0EB83434A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EDDA7-51D3-4784-AE8D-447572378129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B7B816-7919-469A-B152-48D2B5BF889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9F2A9754-3E5E-4D73-B490-C9030FCA5229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FF41DC-9552-490C-BA3E-6446010DD7A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1B608-1822-4139-8E0F-72865B9C8FF1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60F0C9-063A-4F5F-BD47-040CE36A5162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B5F245-546D-4559-AA01-A8CE5F3B8A16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DED2E0-BE8A-4B44-B6D2-B3CA8F24448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0343BCAB-2366-49ED-B25E-7EBF7AD4FCA9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CEC58-479B-4A49-96FA-77040D170FF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344F9C4-34B1-4938-9630-812301BAA089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B2E315-F0EC-4810-914E-60831CFE899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163768-CB6E-4E50-813E-2031BE379D44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0CBDC2-F5DE-4E76-AF72-B8E6A892932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2C6784FD-E4C2-4860-B0A7-A8A7F67BFFA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7EE3AA-B50F-4422-9E7C-256537EFFB8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72B335F-4985-48E5-BA7A-DDEA78F87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 pairs shortest paths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237F72C-0A55-4F3C-AAFC-DEF38A30A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526" dirty="0"/>
              <a:t>Simple approach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Call Bellman-Ford |V| times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O(|V|</a:t>
            </a:r>
            <a:r>
              <a:rPr lang="en-US" altLang="en-US" baseline="30000" dirty="0"/>
              <a:t>2</a:t>
            </a:r>
            <a:r>
              <a:rPr lang="en-US" altLang="en-US" baseline="-25000" dirty="0"/>
              <a:t> </a:t>
            </a:r>
            <a:r>
              <a:rPr lang="en-US" altLang="en-US" dirty="0"/>
              <a:t>|E|)</a:t>
            </a:r>
          </a:p>
          <a:p>
            <a:pPr>
              <a:lnSpc>
                <a:spcPct val="150000"/>
              </a:lnSpc>
            </a:pPr>
            <a:r>
              <a:rPr lang="en-US" altLang="en-US" sz="3526" dirty="0"/>
              <a:t>Floyd-</a:t>
            </a:r>
            <a:r>
              <a:rPr lang="en-US" altLang="en-US" sz="3526" dirty="0" err="1"/>
              <a:t>Warshall</a:t>
            </a:r>
            <a:r>
              <a:rPr lang="en-US" altLang="en-US" sz="3526" dirty="0"/>
              <a:t> 	– </a:t>
            </a:r>
            <a:r>
              <a:rPr lang="el-GR" altLang="en-US" sz="3526" dirty="0">
                <a:cs typeface="Arial" panose="020B0604020202020204" pitchFamily="34" charset="0"/>
              </a:rPr>
              <a:t>Θ</a:t>
            </a:r>
            <a:r>
              <a:rPr lang="en-US" altLang="en-US" sz="3526" dirty="0"/>
              <a:t>(|V|</a:t>
            </a:r>
            <a:r>
              <a:rPr lang="en-US" altLang="en-US" sz="3526" baseline="30000" dirty="0"/>
              <a:t>3</a:t>
            </a:r>
            <a:r>
              <a:rPr lang="en-US" altLang="en-US" sz="3526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3526" dirty="0"/>
              <a:t>Johnson’s algorithm 	– O(|V|</a:t>
            </a:r>
            <a:r>
              <a:rPr lang="en-US" altLang="en-US" sz="3526" baseline="30000" dirty="0"/>
              <a:t>2</a:t>
            </a:r>
            <a:r>
              <a:rPr lang="en-US" altLang="en-US" sz="3526" dirty="0"/>
              <a:t> log |V| + |V| 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70815EE-485D-4A56-AAF3-5ECE83BC615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A236B4-BD57-4F7B-B8E4-48E578435B5B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6D808A-C253-4073-90A9-54C6414CC4B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E50C55-19F7-4D14-A7C7-B52754227A2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52F1A14A-E9F6-4726-B2D0-EB8F264BF35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27648B-B79F-4221-9D52-35B91C0E45AC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141730" y="6628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7529" y="594105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48035" y="3877035"/>
          <a:ext cx="3429000" cy="3427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D28FE60D-0AA5-4C95-A622-9851A54C23E3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5DC5C8-168F-4D82-A59C-F80A34F12974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681D1A-57A9-4C75-BB52-884468D64935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2C5B34-B428-4BFA-BAB0-D2C6C250D2A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F9ADD52D-4359-4376-AF75-F47AA303E490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3F0C3C-688B-4519-A484-D29B56DC077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25FDA292-EFC3-4B8F-9DE6-C6BCAB752CE4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C0C481-3B75-4167-89F6-9890237D2D4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90F57C1-2896-427D-8913-CC0591CC3C55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65A87-80F1-4065-90B6-410D7EB23919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1BE66C55-A9B5-402C-9EEC-4078BBD85A0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D38E588-B458-4285-96A3-20CC59E9E6AB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7E6FDCE9-1818-48D2-9239-6842E26CED9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63B565-6494-43CD-A3F2-453FF546997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150FAC-8E03-41A7-A8C8-BE7485E3793B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AD1D7D-E852-45B5-8D22-4BBDAE26561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45AC5BF9-412D-4310-BF75-E97FD9DE2A1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ECD0E4-0C8B-40B5-BDAF-FC2D6DE74C9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A2F081C-5FC5-46FA-BFA1-B505E0A19E7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6F5FB-C825-4BA8-BF81-3AD80C605AD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39528-02AD-4DEE-83C8-8E64E5D5CCA9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D6C157-0013-4E32-8FC4-CBBCD29F683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57828B64-7D71-4356-AA40-6ADE56A0944D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3F8542-BE28-4747-A0B3-654677487CA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716225A-F8F2-4EE3-BCD5-C9F6D765D419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9B8917-F107-4BB9-B98D-63A2B3CC855A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A7EB2E-2628-455D-AD15-44CB700302E6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40123E-BD04-4420-83DF-19CEA09D714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32F5D14-3874-45C8-83C4-E56C7944D95C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CE6BAA-80CE-4162-8448-E3A1DA67D56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DA6A9DA-FD11-4A3D-9EBE-DCE54E4776D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9A4A12-1C9F-4AC9-90D2-18BA5E95E6B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EC90DC-F172-4750-BA88-EB651333475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48F7CE-D1D5-4D0E-8428-F6FA66CAE38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A95A6176-7DC3-47C8-A0B5-C49C9D5EB7E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4F7A0-F7D7-4AC6-ADF4-2D94547947E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367EB3B-E405-496D-8A94-F6871942CE09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2B11B8-8E61-454C-8B23-332BD17D5119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B5BCF3-8653-4CFC-8FD2-99654D39D5AC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A9849F-F549-4288-BE2C-26193667709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D0149E15-6146-4F3C-AD70-D3E3A9CA599B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B854EB-8FE3-4D11-821A-F12B7FE682F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FE250-AEC8-4B16-88AB-92B8FAF3155D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2CD9FB-E289-4D9D-BE65-B9A5D887BDB0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402C20-B96E-4ACE-B25A-E7B9B601BEE3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D5D9EC-7F66-4B1E-B98E-F555BD3B3D8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EEE724C1-19F8-483E-ABD8-40916CB8FF0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2A93D9-F28D-4B91-8497-6D2F5C2ECCB0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9E49D13-9068-48B6-A29C-98A7B9DC63B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BB3F21-3A8B-4D5F-A89B-300B9D1B05F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DD325B-AA9C-4646-82D4-07B2185612F9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E0982D-976E-4578-84BC-9BAD2635701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5C385BD-1624-4D29-982E-50DFEE84D31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49A8AB-3FCD-4535-9033-FBD868FC404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64" y="3087950"/>
            <a:ext cx="9265152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algn="ctr">
              <a:spcBef>
                <a:spcPts val="100"/>
              </a:spcBef>
            </a:pPr>
            <a:r>
              <a:rPr sz="4397" b="1" u="none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All-Pairs </a:t>
            </a:r>
            <a:r>
              <a:rPr sz="4397" b="1" u="none" spc="-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Shortest</a:t>
            </a:r>
            <a:r>
              <a:rPr sz="4397" b="1" u="none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397" b="1" u="none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Paths</a:t>
            </a:r>
            <a:endParaRPr sz="439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939B151-1221-49EE-A8B8-8046D06A6F90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7AC892-9CA8-49C1-8A05-C0D2B0E1D299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A2CC5-7701-4FE0-BB44-1D8EA58F8CF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9B307D-D7BD-40C3-85D0-E4D8868C28A8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1A26D85-CA0F-4690-B962-2E2CEB63E749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F0C77B-7807-491F-BF74-687C48940FE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27DF642-27F0-46CF-A1BD-B32E300B089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E38EC4-B50D-42D0-BE14-937E0C2CECB5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CA4A1-E1C8-4986-9FA6-8957BC12C71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A54680-8016-4593-A967-A7090BCDA34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FC11AC6-FAE2-432E-ADCF-A211476AB86B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668E3E-21C3-4236-9AD9-6119D1AF6F3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B47B939-2E71-4F9F-91FC-DF2EA0FC217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0270D8-0163-4C48-90B2-F84405D6E98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804860-F2F2-4A86-BA11-DAFA7CF2C0BF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4652EB-A304-4352-B1F9-B121FC740FA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7477D519-3826-49BB-BB54-227201440D0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768EC-EAF7-4E98-9768-B9B485F0CB4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482662DC-BEBF-4079-8243-EDAC36D5FF85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27D5C1-B179-410F-8091-F8F11680CAB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0809AB2-D949-4BC9-AB2D-8423122AE68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6DCA6A-014B-421E-BC48-9F241FA7348D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CC4F5C96-612A-4EB1-A6C3-536F1E207A9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80D6C0-C5C1-4954-B21E-01263428C56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4F544-F0F9-4577-B1C7-FAAE3B0E295D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C5A3FE-1CB6-4832-B256-1FC2BF79F89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CAED1C-FC0A-4792-8D26-21722D8366AB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D50AF8-4975-46C2-851F-184B168B1A0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4A616F9-7A25-4F48-859C-57ACB832AE1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99AB8E-0A27-49DA-8E57-B53E86A03647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A246D045-B7D6-4791-AECD-CD1CFA50290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67BD08-8E01-4FEB-8E27-B266868EB89E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542C2C-F43E-4320-94BD-4154A5132912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C32EA5-6836-4D24-9381-DF0B910C1889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A522D6B-6CC6-4A2C-819A-C365D771485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62DE18-E755-41A6-A54D-0988540FF3A0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7A5A8623-021A-4EFA-A1F8-A20517AF866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2A7E91-A7F9-48E3-8F51-ABF9F7F5F15C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2A5F9E-CA02-43C2-BFBC-403E40E5CC56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82D4F2-8B3B-4E2A-8DE1-7656703A5A9F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42EB111A-9346-4E24-875D-90EB5E87FD93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78A6BA-CFC9-4130-9E95-9BDAD096C01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6765" y="220070"/>
          <a:ext cx="3429000" cy="3428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BA4A4-CF71-44DD-AD38-15B839D40D1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62B6D0-8012-41FB-800B-A5C3CB3FB5F3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323C26A-7332-4365-81B9-128FF1479C3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0F4EDD-498E-49D1-923A-9C72F524835A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3775C9FB-C826-4BAE-BCB8-AD1C85F2963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2172A-FE9E-43D2-8AB6-05B861C4DCF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724" y="557697"/>
            <a:ext cx="571083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>
              <a:spcBef>
                <a:spcPts val="100"/>
              </a:spcBef>
            </a:pPr>
            <a:r>
              <a:rPr sz="4397" u="none" spc="-6" dirty="0"/>
              <a:t>Intermediary</a:t>
            </a:r>
            <a:r>
              <a:rPr sz="4397" u="none" spc="-85" dirty="0"/>
              <a:t> </a:t>
            </a:r>
            <a:r>
              <a:rPr sz="4397" u="none" spc="-6" dirty="0"/>
              <a:t>Nodes</a:t>
            </a:r>
            <a:endParaRPr sz="4397"/>
          </a:p>
        </p:txBody>
      </p:sp>
      <p:sp>
        <p:nvSpPr>
          <p:cNvPr id="5" name="object 5"/>
          <p:cNvSpPr txBox="1"/>
          <p:nvPr/>
        </p:nvSpPr>
        <p:spPr>
          <a:xfrm>
            <a:off x="603170" y="1730192"/>
            <a:ext cx="8765160" cy="4551534"/>
          </a:xfrm>
          <a:prstGeom prst="rect">
            <a:avLst/>
          </a:prstGeom>
        </p:spPr>
        <p:txBody>
          <a:bodyPr vert="horz" wrap="square" lIns="0" tIns="39972" rIns="0" bIns="0" rtlCol="0">
            <a:spAutoFit/>
          </a:bodyPr>
          <a:lstStyle/>
          <a:p>
            <a:pPr marL="516478" marR="5076" indent="-503789" defTabSz="913671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path between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and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starts at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, 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passes through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some set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of intermediary  nodes, and ends at</a:t>
            </a:r>
            <a:r>
              <a:rPr sz="3198" spc="2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31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25380" indent="-503789" defTabSz="913671">
              <a:lnSpc>
                <a:spcPct val="150000"/>
              </a:lnSpc>
              <a:spcBef>
                <a:spcPts val="1304"/>
              </a:spcBef>
              <a:buFont typeface="Arial" panose="020B0604020202020204" pitchFamily="34" charset="0"/>
              <a:buChar char="•"/>
            </a:pP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If there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are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no negative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cycles,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there is  some shortest path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where no  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nodes will be revisited.</a:t>
            </a:r>
            <a:r>
              <a:rPr sz="3198" spc="5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198" i="1" spc="-6" dirty="0">
                <a:solidFill>
                  <a:srgbClr val="191919"/>
                </a:solidFill>
                <a:latin typeface="DejaVu Serif"/>
                <a:cs typeface="DejaVu Serif"/>
              </a:rPr>
              <a:t>(Why?)</a:t>
            </a:r>
            <a:endParaRPr sz="319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763955B-6383-4ADD-9D0E-248986FE125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A32D73-4EDA-4D13-B8E1-1970C2CDA959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898AF-AA61-4704-9777-AA67D008280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A4BBAB-E04E-49FD-8F2A-B2A5C9250CC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1865856A-0570-4724-B183-773E92DD19FF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677613-4D62-4B3C-BDDB-4F1889DA072C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40A27DB3-02C3-487F-A7BE-1160FA3A563A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D9319E-F2A0-412E-8E27-6C2548E381E1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8246940-165A-4CB9-9CD9-D374DFA36E52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785B3D-13D8-4C77-A9ED-D48ECC674B50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CB53482-F448-4F7F-B864-1E2C06A1086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5B4EDA-0DD7-44F6-B4C3-A1D2EF02102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5D95B002-4DD7-4028-B9BB-3509A728E603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9FFDA2-0CC7-44BC-89A4-CD4EA87A7C1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BC02C7-D2B1-4F80-BFE0-1FF019DA246C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B12FFA-7B2D-4DA6-A9F6-01EDD0A596DD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A391968A-BE46-49C7-8356-7A0A0175E0A4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EB85E-0F2F-40EE-B4BF-354D0E83C5F3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8997B26E-15EC-4E4C-9FBA-35C5DEAC7DC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FB9239-9BB7-461D-BA8D-B38E28FD18F6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BDC1430-E7E9-4AF4-8DC6-056BC4ACBC1C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15DDD7-CB56-4CFD-A2B7-26F50732667E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B20311AF-5DAB-4EB2-9B1B-9ADB38F668B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724AFE-AF71-4872-B299-85F93EED765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605AE97-2A21-4BB2-8F67-03D6D4CD8DC7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9552E7-62C8-4FA5-B83D-9268AD9B80C6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1C9418C-D236-45CD-964D-EFA9F03B489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8EAA16-0C9C-4ABE-BC65-F5589995792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671D33D-3564-447D-9E0C-AAEF5569472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672BB0-8B1F-4788-AD1E-441D2DF23606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0605F-3177-474E-997F-F1A8A27B9738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813381-9422-49BE-B292-4B7C7C2D0F23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1B7772B-E037-4CF8-A847-2F3C68BCECE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153F93-A383-4544-8BA6-AC67319AA25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FA38BEC-85F5-4730-9943-120E1010ABC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8DF5B37-2C80-4928-A0FB-667FEB8C5263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80F97D15-0A93-4373-9CA1-4FFE3D05A426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3A075E-D6C2-4FEC-A7F3-29D70C1536FB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96D269A-65D9-4C3C-A7B9-B46F28D4CE5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750A0-88BD-4345-96C9-3F4A669217B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7169810E-F9C0-41A8-994A-0AE6966FB22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1CBC124-FE66-4F3B-AB11-528BD3CCC56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19435"/>
          <a:ext cx="342900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72869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3100" y="468401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4685284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970" y="4685284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269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88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460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1670" y="45707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635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35EA1-3EBD-4422-AF4A-6F08AD4692B2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3F88C7-3B41-4A8D-A1C7-BFA31AFD3562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1BF2EB-FD56-4772-8EA8-CC87E1173EB1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70C5C2-A280-4E5A-B3E2-2CF95C012DC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3F474DC-F32A-4BEB-A790-C71FF42D816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D23B56-9FD3-49E5-B1E5-6E239DE85EF9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22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5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721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0811" y="4988812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2963" y="478324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6322" y="3548573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028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9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995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393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894" y="2727574"/>
            <a:ext cx="37116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-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7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7666" y="3343007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2155" y="4576409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-4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3399" y="4783246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-6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3500" y="5604245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1499" y="1602029"/>
            <a:ext cx="6852241" cy="479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71"/>
            <a:endParaRPr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7828" y="4576409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0950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553A50DD-188B-4549-B70C-F17EAEAD9C84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77E917-7B9E-48F3-8FF6-98078EB89301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09A5D5C-135F-47FD-81A2-AD47C742D6D3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E713C4-4E84-415C-81BD-E7FC0C77E543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A653456-3D0C-40F3-A865-F7F5C64B6B3E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337FDD-D3E3-4D0B-A261-22A2775630CF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360B33F1-8CD6-4C44-B71A-3DC2D9E0408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581DBA-D841-4989-8FEF-D3A0ABD51214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3EC03B-9F16-4BD9-B392-EAE4BF26329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DB2688-402A-46A3-A8BA-E60F9944074E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C1F83107-1F78-4C83-999D-91C9010D504B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04376E-2160-41CC-AECA-F92612B35EF0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F6701EC-4D75-4F51-A8E6-59F4EAD8F9CF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547593-E1FD-4AC0-9AFC-9EE14FF324D8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6D3C292-C620-4CC5-A0EB-1A48826DB43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124602F-9D4B-4480-BFAB-4E7C04579498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4E73DE34-0EBB-400A-B63F-BCDBD9CBC65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C04A56-3DE5-41B5-9FD7-BB79F3999204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C95B7607-9E29-49B1-A40A-74CC0E27DE85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B17774-BFFE-4126-AEDA-D06C1E0BAA4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92085F0-D9CD-4923-B381-5746A8BB8A44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0C2C9B-E7E4-4DDE-B6F4-757F2FBD30E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32505757-45AB-4F03-A277-8B8D396A01D8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11CEA4-B678-4F2B-80EE-15690C87627D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9D56249C-4427-4602-AB92-C79B7636DA91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0CFE5C-6BFB-4282-8E13-71E9BB95A3D5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7F76FC-D2BA-4094-B891-A311E0DFF91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E9F7AD-66EF-4AC5-87BB-F21523683DF9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871E31DC-3D60-4A75-8DD8-FB12B7B863F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C03A7C-A85B-429F-9118-6F52A15B696E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D4A0F4FC-FC4A-4FC5-A2D8-5DA7366BC734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80EA63-4478-422B-AD93-296D8ED6EE17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66EC59-C1FF-4FC0-AC0A-6EED5FBC375A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DCC3A8-BC78-4B91-AADD-1DC664C45901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09690F38-A3EA-4679-9449-6EC99B2E3441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E67B67-3316-4901-B969-27C08684FCD7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236303F9-3807-4B75-9F61-625F7705F0D2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161D80-2D48-461B-9FC1-E22BF1333B46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81634E6-8DC4-4F8A-B2F6-9DF9AA2139BE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FFA7DC0-1F1F-4E1B-AFAF-73A3129827E5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041FE57C-29FF-43CC-B1E0-9BABA8A17665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9C63A2-C2CB-4948-9163-7CF4519F54A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0457502-8086-4890-8310-876CF5D82878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415EFF-3909-4BCA-8273-B09C6F508D4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E038F1B-DECF-4184-91B1-AAA8977E523B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220922-F4B4-4000-B221-8C5666BE0572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7DDC1EAD-CA5D-4857-846A-E9F9A5271E84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CAA37F-6A1A-40F4-A7C2-9416E2999CD5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15B1CD22-38FC-4F11-A0AB-B939242BE77E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3B1A94-399F-42A0-BCAC-C8E40F47DA0A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40BC3D1-FC1A-4243-8D7A-C61E6461DA67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CA97FB-CC49-4878-B37E-2EE0DD39DFC7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E1964F85-640E-46E8-A85C-86BC421B642C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B141E83-9D38-4803-8644-852168D7A7C2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C36145BC-2658-4499-AAEE-9F1607A934A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8E9EAB-198A-40F6-9078-34A7D057F87D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843849-42CB-49F0-8084-3A24004E2667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C21E5A-9830-4C82-A64E-2EF2E2E7F4A7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1F7E7168-5B01-4ECD-964E-8E6C5155131A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1410BC-BDEA-4F80-B4D4-2100220B2438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22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5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721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0811" y="4988812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2963" y="478324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0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6322" y="3548573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028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9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995" y="1492900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393" y="2520736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894" y="2727574"/>
            <a:ext cx="37116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-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7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7666" y="3343007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2155" y="4576409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-4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3399" y="4783246"/>
            <a:ext cx="371798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-6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3500" y="5604245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7828" y="4576409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1499" y="1602029"/>
            <a:ext cx="6852241" cy="479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71"/>
            <a:endParaRPr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0950" y="2727574"/>
            <a:ext cx="251883" cy="44338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4736" y="1666745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₁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0410" y="1666745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76082" y="1666745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4736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0410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₅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6082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₆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0410" y="5778090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₈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6082" y="5778090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₉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50541" y="5778090"/>
            <a:ext cx="579902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spc="-6" dirty="0">
                <a:solidFill>
                  <a:srgbClr val="191919"/>
                </a:solidFill>
                <a:latin typeface="DejaVu Serif"/>
                <a:cs typeface="DejaVu Serif"/>
              </a:rPr>
              <a:t>₁₀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1754" y="3722418"/>
            <a:ext cx="418113" cy="504935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 defTabSz="913671">
              <a:spcBef>
                <a:spcPts val="100"/>
              </a:spcBef>
            </a:pPr>
            <a:r>
              <a:rPr sz="31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198" dirty="0">
                <a:solidFill>
                  <a:srgbClr val="191919"/>
                </a:solidFill>
                <a:latin typeface="DejaVu Serif"/>
                <a:cs typeface="DejaVu Serif"/>
              </a:rPr>
              <a:t>₇</a:t>
            </a:r>
            <a:endParaRPr sz="3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663E5C9-F79E-4FCC-8BFB-172AF617C3C7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ACFB1-14BF-4D01-A174-53BE2492BD15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4F0A33-00B0-480E-B245-DF4B093C57D4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7EFFE8-8499-4966-B8E8-646BF1AACC7B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E02A6091-25E8-41CB-AD2B-A3A4F21CD63D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38B7F2-C10A-4AB4-BB70-0208936DF181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3858FC75-BA33-4CBA-ABB6-BC32AE021EEC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A65646-780D-4E4D-BEAD-56695D78CAD1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21B583-BB8A-49E5-B2ED-0DC45CD8E51D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5513-4C64-4CB7-8649-93525C0D6D5A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88D19A39-8F33-4E2D-AE17-F379C5BB5EB7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C064F8-34EA-4123-951E-28748F663967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AD4B7B2-9484-4B6C-9316-65C5EA5C7996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364AD5-3425-42A2-924F-3BCE3FE34902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BADE95-1B16-4401-A737-6339C2CF7E00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47FBCA-3687-4171-9E2E-FE063BA329DC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5C45CB08-A6AF-446E-BA14-9B82FB2BB6C8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03560A-76C4-46AC-B5F5-80688F3C669D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0330" y="102768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0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8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-3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929" y="1026413"/>
            <a:ext cx="22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429" y="1026413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191919"/>
                </a:solidFill>
                <a:latin typeface="SimSun"/>
                <a:cs typeface="SimSun"/>
              </a:rPr>
              <a:t>-2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730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75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33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9129" y="91313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lnTo>
                  <a:pt x="6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45495" y="219435"/>
          <a:ext cx="3430270" cy="342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8035" y="3877035"/>
          <a:ext cx="3429000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BFB55D1-EE02-42DF-BD68-3836718C997B}"/>
              </a:ext>
            </a:extLst>
          </p:cNvPr>
          <p:cNvGrpSpPr/>
          <p:nvPr/>
        </p:nvGrpSpPr>
        <p:grpSpPr>
          <a:xfrm>
            <a:off x="3965400" y="221077"/>
            <a:ext cx="6030655" cy="2023751"/>
            <a:chOff x="165100" y="4089340"/>
            <a:chExt cx="6105237" cy="20237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C65B27-D52C-4DD8-BF2A-0F4D91C6A13B}"/>
                </a:ext>
              </a:extLst>
            </p:cNvPr>
            <p:cNvSpPr txBox="1"/>
            <p:nvPr/>
          </p:nvSpPr>
          <p:spPr>
            <a:xfrm>
              <a:off x="165100" y="4089340"/>
              <a:ext cx="6105237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89" defTabSz="913671">
                <a:spcAft>
                  <a:spcPts val="600"/>
                </a:spcAft>
              </a:pPr>
              <a:r>
                <a:rPr lang="en-US" sz="2200" b="1" dirty="0">
                  <a:solidFill>
                    <a:srgbClr val="432B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2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22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2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12689" defTabSz="913671">
                <a:spcAft>
                  <a:spcPts val="600"/>
                </a:spcAft>
              </a:pPr>
              <a:r>
                <a:rPr lang="en-US" sz="24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DP[</a:t>
              </a:r>
              <a:r>
                <a:rPr lang="en-US" sz="2000" b="1" i="1" dirty="0" err="1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][</a:t>
              </a:r>
              <a:r>
                <a:rPr lang="en-US" sz="2000" b="1" i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sz="2000" b="1" dirty="0">
                  <a:solidFill>
                    <a:srgbClr val="19191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</a:t>
              </a:r>
              <a:endParaRPr lang="en-US" sz="24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5D4F75-755D-4B8C-8F8D-4A8EEC8ADEF3}"/>
                </a:ext>
              </a:extLst>
            </p:cNvPr>
            <p:cNvGrpSpPr/>
            <p:nvPr/>
          </p:nvGrpSpPr>
          <p:grpSpPr>
            <a:xfrm>
              <a:off x="546100" y="5312872"/>
              <a:ext cx="5724237" cy="800219"/>
              <a:chOff x="2409536" y="5437666"/>
              <a:chExt cx="5724237" cy="80021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D32E08-1855-4123-8C7E-E7B125301F84}"/>
                  </a:ext>
                </a:extLst>
              </p:cNvPr>
              <p:cNvSpPr txBox="1"/>
              <p:nvPr/>
            </p:nvSpPr>
            <p:spPr>
              <a:xfrm>
                <a:off x="3099955" y="5437666"/>
                <a:ext cx="5033818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689" defTabSz="913671">
                  <a:spcAft>
                    <a:spcPts val="1200"/>
                  </a:spcAft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6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1],</a:t>
                </a:r>
              </a:p>
              <a:p>
                <a:pPr marL="12689" defTabSz="913671">
                  <a:spcAft>
                    <a:spcPts val="1200"/>
                  </a:spcAft>
                </a:pP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DP[</a:t>
                </a:r>
                <a:r>
                  <a:rPr lang="en-US" sz="1800" b="1" i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 + DP[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</a:t>
                </a:r>
                <a:r>
                  <a:rPr lang="en-US" sz="1800" b="1" i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18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1]</a:t>
                </a:r>
                <a:r>
                  <a:rPr lang="en-US" sz="2000" b="1" dirty="0">
                    <a:solidFill>
                      <a:srgbClr val="191919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F597AA4C-4926-452C-9BE5-5AF8F04AB736}"/>
                  </a:ext>
                </a:extLst>
              </p:cNvPr>
              <p:cNvSpPr/>
              <p:nvPr/>
            </p:nvSpPr>
            <p:spPr>
              <a:xfrm>
                <a:off x="2960255" y="5437666"/>
                <a:ext cx="191655" cy="758452"/>
              </a:xfrm>
              <a:prstGeom prst="leftBrace">
                <a:avLst>
                  <a:gd name="adj1" fmla="val 38827"/>
                  <a:gd name="adj2" fmla="val 451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C18DF9-D0AB-4104-A64F-A2BE8511DE9A}"/>
                  </a:ext>
                </a:extLst>
              </p:cNvPr>
              <p:cNvSpPr txBox="1"/>
              <p:nvPr/>
            </p:nvSpPr>
            <p:spPr>
              <a:xfrm>
                <a:off x="2409536" y="559342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019" y="3662679"/>
            <a:ext cx="37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-1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3700" y="5088890"/>
            <a:ext cx="151129" cy="10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48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853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429000"/>
            <a:ext cx="0" cy="1228090"/>
          </a:xfrm>
          <a:custGeom>
            <a:avLst/>
            <a:gdLst/>
            <a:ahLst/>
            <a:cxnLst/>
            <a:rect l="l" t="t" r="r" b="b"/>
            <a:pathLst>
              <a:path h="1228089">
                <a:moveTo>
                  <a:pt x="0" y="0"/>
                </a:moveTo>
                <a:lnTo>
                  <a:pt x="0" y="1228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9" y="4649470"/>
            <a:ext cx="1079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7250" y="3869690"/>
            <a:ext cx="25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37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100"/>
              </a:spcBef>
              <a:tabLst>
                <a:tab pos="5182235" algn="l"/>
                <a:tab pos="5897245" algn="l"/>
              </a:tabLst>
            </a:pPr>
            <a:r>
              <a:rPr sz="5400" i="1" u="none" spc="-15" baseline="-29320" dirty="0">
                <a:latin typeface="DejaVu Serif"/>
                <a:cs typeface="DejaVu Serif"/>
              </a:rPr>
              <a:t>v</a:t>
            </a:r>
            <a:r>
              <a:rPr sz="5400" u="none" spc="-15" baseline="-29320" dirty="0"/>
              <a:t>₁</a:t>
            </a:r>
            <a:r>
              <a:rPr sz="3600" spc="-10" dirty="0"/>
              <a:t> 	</a:t>
            </a:r>
            <a:r>
              <a:rPr sz="2800" spc="-5" dirty="0"/>
              <a:t>-3	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5300" y="2743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1100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790" y="27736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₂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79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79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8390" y="4831079"/>
            <a:ext cx="46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3600" dirty="0">
                <a:solidFill>
                  <a:srgbClr val="191919"/>
                </a:solidFill>
                <a:latin typeface="DejaVu Serif"/>
                <a:cs typeface="DejaVu Serif"/>
              </a:rPr>
              <a:t>₃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53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53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11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109" y="458977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265555" algn="l"/>
              </a:tabLst>
            </a:pP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1	</a:t>
            </a:r>
            <a:r>
              <a:rPr sz="5400" i="1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5400" spc="-15" baseline="-29320" dirty="0">
                <a:solidFill>
                  <a:srgbClr val="191919"/>
                </a:solidFill>
                <a:latin typeface="DejaVu Serif"/>
                <a:cs typeface="DejaVu Serif"/>
              </a:rPr>
              <a:t>₄</a:t>
            </a:r>
            <a:endParaRPr sz="5400" baseline="-2932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6765" y="2048235"/>
          <a:ext cx="3429000" cy="3427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₁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-3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₂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600" i="1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10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₃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-1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3600" i="1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v</a:t>
                      </a:r>
                      <a:r>
                        <a:rPr sz="3600" spc="-5" dirty="0">
                          <a:solidFill>
                            <a:srgbClr val="191919"/>
                          </a:solidFill>
                          <a:latin typeface="DejaVu Serif"/>
                          <a:cs typeface="DejaVu Serif"/>
                        </a:rPr>
                        <a:t>₄</a:t>
                      </a:r>
                      <a:endParaRPr sz="3600">
                        <a:latin typeface="DejaVu Serif"/>
                        <a:cs typeface="DejaVu Serif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∞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dirty="0">
                          <a:solidFill>
                            <a:srgbClr val="19191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554990"/>
            <a:ext cx="8785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u="none" spc="-5" dirty="0"/>
              <a:t>Time and Space</a:t>
            </a:r>
            <a:r>
              <a:rPr sz="4400" b="1" u="none" spc="-75" dirty="0"/>
              <a:t> </a:t>
            </a:r>
            <a:r>
              <a:rPr sz="4400" b="1" u="none" spc="-5" dirty="0"/>
              <a:t>Complexity</a:t>
            </a:r>
            <a:endParaRPr sz="44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599440" y="1728470"/>
            <a:ext cx="8785858" cy="9867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marR="5080" indent="-457200">
              <a:lnSpc>
                <a:spcPts val="3729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What is the time complexity of this  algorithm?</a:t>
            </a:r>
            <a:endParaRPr sz="3200" dirty="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862579"/>
            <a:ext cx="18008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O(</a:t>
            </a:r>
            <a:r>
              <a:rPr sz="28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</a:t>
            </a:r>
            <a:r>
              <a:rPr sz="2400" b="1" spc="-7" baseline="32986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800630"/>
            <a:ext cx="8785859" cy="9867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marR="5080" indent="-457200">
              <a:lnSpc>
                <a:spcPts val="3729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What is the 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space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complexity of </a:t>
            </a:r>
            <a:r>
              <a:rPr sz="3200" spc="-10" dirty="0">
                <a:solidFill>
                  <a:srgbClr val="191919"/>
                </a:solidFill>
                <a:latin typeface="DejaVu Serif"/>
                <a:cs typeface="DejaVu Serif"/>
              </a:rPr>
              <a:t>this 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algorithm?</a:t>
            </a:r>
            <a:endParaRPr sz="3200" dirty="0"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934739"/>
            <a:ext cx="19532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O(</a:t>
            </a:r>
            <a:r>
              <a:rPr sz="28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</a:t>
            </a:r>
            <a:r>
              <a:rPr sz="2400" b="1" spc="-7" baseline="31250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)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683250"/>
            <a:ext cx="8785858" cy="98809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marR="5080" indent="-457200">
              <a:lnSpc>
                <a:spcPts val="3740"/>
              </a:lnSpc>
              <a:spcBef>
                <a:spcPts val="305"/>
              </a:spcBef>
              <a:buFont typeface="Arial" panose="020B0604020202020204" pitchFamily="34" charset="0"/>
              <a:buChar char="•"/>
              <a:tabLst>
                <a:tab pos="3497579" algn="l"/>
                <a:tab pos="6759575" algn="l"/>
              </a:tabLst>
            </a:pP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spc="-10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re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3200" spc="-10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gl</a:t>
            </a:r>
            <a:r>
              <a:rPr sz="3200" spc="-420" dirty="0">
                <a:solidFill>
                  <a:srgbClr val="191919"/>
                </a:solidFill>
                <a:latin typeface="DejaVu Serif"/>
                <a:cs typeface="DejaVu Serif"/>
              </a:rPr>
              <a:t>y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o</a:t>
            </a:r>
            <a:r>
              <a:rPr lang="en-US" sz="32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p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nd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3200" spc="5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o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lang="en-US" sz="32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he number of</a:t>
            </a:r>
            <a:r>
              <a:rPr sz="32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200" spc="-5" dirty="0">
                <a:solidFill>
                  <a:srgbClr val="191919"/>
                </a:solidFill>
                <a:latin typeface="DejaVu Serif"/>
                <a:cs typeface="DejaVu Serif"/>
              </a:rPr>
              <a:t>edges!</a:t>
            </a:r>
            <a:endParaRPr sz="32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363394"/>
            <a:ext cx="617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u="none" spc="-10" dirty="0"/>
              <a:t>Further</a:t>
            </a:r>
            <a:r>
              <a:rPr sz="4400" b="1" u="none" spc="-35" dirty="0"/>
              <a:t> </a:t>
            </a:r>
            <a:r>
              <a:rPr sz="4400" b="1" u="none" spc="-10" dirty="0"/>
              <a:t>Algorithms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46100" y="1492250"/>
            <a:ext cx="9253220" cy="47065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95300" marR="419100" indent="-4572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2800" b="1" spc="-10" dirty="0">
                <a:solidFill>
                  <a:srgbClr val="0000FF"/>
                </a:solidFill>
                <a:latin typeface="DejaVu Serif"/>
                <a:cs typeface="DejaVu Serif"/>
              </a:rPr>
              <a:t>Johnson's </a:t>
            </a:r>
            <a:r>
              <a:rPr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Algorithm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combines Dijkstra's  algorithm and </a:t>
            </a:r>
            <a:r>
              <a:rPr sz="2800" spc="-20" dirty="0">
                <a:solidFill>
                  <a:srgbClr val="191919"/>
                </a:solidFill>
                <a:latin typeface="DejaVu Serif"/>
                <a:cs typeface="DejaVu Serif"/>
              </a:rPr>
              <a:t>Bellman-Ford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together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solve  the all-pairs shortest paths </a:t>
            </a:r>
            <a:r>
              <a:rPr sz="2800" spc="-10" dirty="0">
                <a:solidFill>
                  <a:srgbClr val="191919"/>
                </a:solidFill>
                <a:latin typeface="DejaVu Serif"/>
                <a:cs typeface="DejaVu Serif"/>
              </a:rPr>
              <a:t>problem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in 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arbitrary graphs with no negative</a:t>
            </a:r>
            <a:r>
              <a:rPr sz="2800" spc="-6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cycles.</a:t>
            </a:r>
            <a:endParaRPr sz="2800" dirty="0">
              <a:latin typeface="DejaVu Serif"/>
              <a:cs typeface="DejaVu Serif"/>
            </a:endParaRPr>
          </a:p>
          <a:p>
            <a:pPr marL="495300" marR="30480" indent="-457200">
              <a:lnSpc>
                <a:spcPct val="15000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Runtime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800" b="1" dirty="0">
                <a:solidFill>
                  <a:srgbClr val="191919"/>
                </a:solidFill>
                <a:latin typeface="DejaVu Serif"/>
                <a:cs typeface="DejaVu Serif"/>
              </a:rPr>
              <a:t>O(</a:t>
            </a:r>
            <a:r>
              <a:rPr sz="2800" b="1" i="1" dirty="0">
                <a:solidFill>
                  <a:srgbClr val="191919"/>
                </a:solidFill>
                <a:latin typeface="DejaVu Serif"/>
                <a:cs typeface="DejaVu Serif"/>
              </a:rPr>
              <a:t>mn </a:t>
            </a:r>
            <a:r>
              <a:rPr sz="2800" b="1" dirty="0">
                <a:solidFill>
                  <a:srgbClr val="191919"/>
                </a:solidFill>
                <a:latin typeface="DejaVu Serif"/>
                <a:cs typeface="DejaVu Serif"/>
              </a:rPr>
              <a:t>+ </a:t>
            </a:r>
            <a:r>
              <a:rPr sz="2800" b="1" i="1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2400" b="1" baseline="32986" dirty="0">
                <a:solidFill>
                  <a:srgbClr val="191919"/>
                </a:solidFill>
                <a:latin typeface="DejaVu Serif"/>
                <a:cs typeface="DejaVu Serif"/>
              </a:rPr>
              <a:t>2 </a:t>
            </a:r>
            <a:r>
              <a:rPr sz="2800" b="1" spc="-5" dirty="0">
                <a:solidFill>
                  <a:srgbClr val="191919"/>
                </a:solidFill>
                <a:latin typeface="DejaVu Serif"/>
                <a:cs typeface="DejaVu Serif"/>
              </a:rPr>
              <a:t>log </a:t>
            </a:r>
            <a:r>
              <a:rPr sz="2800" b="1" i="1" spc="-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2800" b="1" spc="-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800" spc="-10" dirty="0">
                <a:solidFill>
                  <a:srgbClr val="191919"/>
                </a:solidFill>
                <a:latin typeface="DejaVu Serif"/>
                <a:cs typeface="DejaVu Serif"/>
              </a:rPr>
              <a:t>when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implemented  with appropriate data</a:t>
            </a:r>
            <a:r>
              <a:rPr sz="2800" spc="-3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structures.</a:t>
            </a:r>
            <a:endParaRPr sz="2800" dirty="0">
              <a:latin typeface="DejaVu Serif"/>
              <a:cs typeface="DejaVu Serif"/>
            </a:endParaRPr>
          </a:p>
          <a:p>
            <a:pPr marL="495300" marR="929640" indent="-457200">
              <a:lnSpc>
                <a:spcPct val="1500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191919"/>
                </a:solidFill>
                <a:latin typeface="DejaVu Serif"/>
                <a:cs typeface="DejaVu Serif"/>
              </a:rPr>
              <a:t>How does that </a:t>
            </a:r>
            <a:r>
              <a:rPr sz="2800" spc="-10" dirty="0">
                <a:solidFill>
                  <a:srgbClr val="191919"/>
                </a:solidFill>
                <a:latin typeface="DejaVu Serif"/>
                <a:cs typeface="DejaVu Serif"/>
              </a:rPr>
              <a:t>compare </a:t>
            </a:r>
            <a:r>
              <a:rPr sz="2800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800" spc="-35" dirty="0">
                <a:solidFill>
                  <a:srgbClr val="191919"/>
                </a:solidFill>
                <a:latin typeface="DejaVu Serif"/>
                <a:cs typeface="DejaVu Serif"/>
              </a:rPr>
              <a:t>Floyd-Warshall?  </a:t>
            </a:r>
            <a:endParaRPr sz="28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724" y="557697"/>
            <a:ext cx="5710836" cy="689473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89">
              <a:spcBef>
                <a:spcPts val="100"/>
              </a:spcBef>
            </a:pPr>
            <a:r>
              <a:rPr sz="4397" u="none" spc="-6" dirty="0"/>
              <a:t>Intermediary</a:t>
            </a:r>
            <a:r>
              <a:rPr sz="4397" u="none" spc="-85" dirty="0"/>
              <a:t> </a:t>
            </a:r>
            <a:r>
              <a:rPr sz="4397" u="none" spc="-6" dirty="0"/>
              <a:t>Nodes</a:t>
            </a:r>
            <a:endParaRPr sz="4397"/>
          </a:p>
        </p:txBody>
      </p:sp>
      <p:sp>
        <p:nvSpPr>
          <p:cNvPr id="8" name="object 8"/>
          <p:cNvSpPr txBox="1"/>
          <p:nvPr/>
        </p:nvSpPr>
        <p:spPr>
          <a:xfrm>
            <a:off x="640605" y="1357490"/>
            <a:ext cx="8793075" cy="5856260"/>
          </a:xfrm>
          <a:prstGeom prst="rect">
            <a:avLst/>
          </a:prstGeom>
        </p:spPr>
        <p:txBody>
          <a:bodyPr vert="horz" wrap="square" lIns="0" tIns="178920" rIns="0" bIns="0" rtlCol="0">
            <a:spAutoFit/>
          </a:bodyPr>
          <a:lstStyle/>
          <a:p>
            <a:pPr marL="516478" indent="-503789" defTabSz="913671">
              <a:spcBef>
                <a:spcPts val="140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Number all nodes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₁,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₂,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…,</a:t>
            </a:r>
            <a:r>
              <a:rPr sz="2798" spc="-1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vₙ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defTabSz="913671">
              <a:lnSpc>
                <a:spcPts val="3247"/>
              </a:lnSpc>
              <a:spcBef>
                <a:spcPts val="150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no intermediary nodes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are</a:t>
            </a:r>
            <a:r>
              <a:rPr sz="2798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allowed?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defTabSz="913671">
              <a:lnSpc>
                <a:spcPts val="3247"/>
              </a:lnSpc>
              <a:spcBef>
                <a:spcPts val="140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only node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₁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can be an intermediary</a:t>
            </a:r>
            <a:r>
              <a:rPr sz="2798" spc="-10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node?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defTabSz="913671">
              <a:lnSpc>
                <a:spcPts val="3247"/>
              </a:lnSpc>
              <a:spcBef>
                <a:spcPts val="141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only nodes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₁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and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₂ can be intermediary  nodes?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516478" marR="5076" indent="-503789" algn="just" defTabSz="913671">
              <a:lnSpc>
                <a:spcPts val="3247"/>
              </a:lnSpc>
              <a:spcBef>
                <a:spcPts val="1419"/>
              </a:spcBef>
              <a:buFont typeface="Arial" panose="020B0604020202020204" pitchFamily="34" charset="0"/>
              <a:buChar char="•"/>
            </a:pP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What does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shortest path </a:t>
            </a:r>
            <a:r>
              <a:rPr sz="2798" spc="-10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u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look 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like  if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only nodes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₁, </a:t>
            </a:r>
            <a:r>
              <a:rPr sz="2798" i="1" spc="-6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₂, and </a:t>
            </a:r>
            <a:r>
              <a:rPr sz="279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798" dirty="0">
                <a:solidFill>
                  <a:srgbClr val="191919"/>
                </a:solidFill>
                <a:latin typeface="DejaVu Serif"/>
                <a:cs typeface="DejaVu Serif"/>
              </a:rPr>
              <a:t>₃ </a:t>
            </a:r>
            <a:r>
              <a:rPr sz="2798" spc="-6" dirty="0">
                <a:solidFill>
                  <a:srgbClr val="191919"/>
                </a:solidFill>
                <a:latin typeface="DejaVu Serif"/>
                <a:cs typeface="DejaVu Serif"/>
              </a:rPr>
              <a:t>can be intermediary  nodes?</a:t>
            </a:r>
            <a:endParaRPr sz="279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3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9645</Words>
  <Application>Microsoft Office PowerPoint</Application>
  <PresentationFormat>Custom</PresentationFormat>
  <Paragraphs>3812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86</vt:i4>
      </vt:variant>
    </vt:vector>
  </HeadingPairs>
  <TitlesOfParts>
    <vt:vector size="102" baseType="lpstr">
      <vt:lpstr>SimSun</vt:lpstr>
      <vt:lpstr>Arial</vt:lpstr>
      <vt:lpstr>Arial Rounded MT Bold</vt:lpstr>
      <vt:lpstr>Calibri</vt:lpstr>
      <vt:lpstr>Comic Sans MS</vt:lpstr>
      <vt:lpstr>Consolas</vt:lpstr>
      <vt:lpstr>Courier New</vt:lpstr>
      <vt:lpstr>DejaVu Serif</vt:lpstr>
      <vt:lpstr>Segoe UI</vt:lpstr>
      <vt:lpstr>Segoe UI Light</vt:lpstr>
      <vt:lpstr>Times New Roman</vt:lpstr>
      <vt:lpstr>Wingdings</vt:lpstr>
      <vt:lpstr>Office Theme</vt:lpstr>
      <vt:lpstr>WelcomeDoc</vt:lpstr>
      <vt:lpstr>Network</vt:lpstr>
      <vt:lpstr>1_Office Theme</vt:lpstr>
      <vt:lpstr>ECEG-5193: Algorithm Analysis and Design</vt:lpstr>
      <vt:lpstr>Shortest Paths</vt:lpstr>
      <vt:lpstr>All pairs shortest paths</vt:lpstr>
      <vt:lpstr>All pairs shortest paths</vt:lpstr>
      <vt:lpstr>All-Pairs Shortest Paths</vt:lpstr>
      <vt:lpstr>Intermediary Nodes</vt:lpstr>
      <vt:lpstr>PowerPoint Presentation</vt:lpstr>
      <vt:lpstr>PowerPoint Presentation</vt:lpstr>
      <vt:lpstr>Intermediary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Floyd-Warshall Algorithm</vt:lpstr>
      <vt:lpstr>PowerPoint Presentation</vt:lpstr>
      <vt:lpstr>PowerPoint Presentation</vt:lpstr>
      <vt:lpstr>PowerPoint Presentation</vt:lpstr>
      <vt:lpstr>PowerPoint Presentation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v₁  -3 </vt:lpstr>
      <vt:lpstr>Time and Space Complexity</vt:lpstr>
      <vt:lpstr>Further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Part Three</dc:title>
  <dc:creator>Keith Schwarz</dc:creator>
  <cp:lastModifiedBy>Tesfamichael Gebrehiwet</cp:lastModifiedBy>
  <cp:revision>35</cp:revision>
  <dcterms:created xsi:type="dcterms:W3CDTF">2022-01-06T09:27:21Z</dcterms:created>
  <dcterms:modified xsi:type="dcterms:W3CDTF">2022-01-10T07:19:33Z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2013-08-05T00:00:00Z</vt:filetime>
  </property>
  <property fmtid="{D5CDD505-2E9C-101B-9397-08002B2CF9AE}" pid="3" name="Creator">
    <vt:lpwstr>Impress</vt:lpwstr>
  </property>
  <property fmtid="{D5CDD505-2E9C-101B-9397-08002B2CF9AE}" pid="4" name="LastSaved">
    <vt:filetime>2013-08-05T00:00:00Z</vt:filetime>
  </property>
</Properties>
</file>