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50" r:id="rId5"/>
  </p:sldMasterIdLst>
  <p:notesMasterIdLst>
    <p:notesMasterId r:id="rId69"/>
  </p:notesMasterIdLst>
  <p:handoutMasterIdLst>
    <p:handoutMasterId r:id="rId70"/>
  </p:handoutMasterIdLst>
  <p:sldIdLst>
    <p:sldId id="25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7" r:id="rId27"/>
    <p:sldId id="285" r:id="rId28"/>
    <p:sldId id="288" r:id="rId29"/>
    <p:sldId id="283" r:id="rId30"/>
    <p:sldId id="284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617" r:id="rId42"/>
    <p:sldId id="300" r:id="rId43"/>
    <p:sldId id="301" r:id="rId44"/>
    <p:sldId id="302" r:id="rId45"/>
    <p:sldId id="604" r:id="rId46"/>
    <p:sldId id="605" r:id="rId47"/>
    <p:sldId id="613" r:id="rId48"/>
    <p:sldId id="607" r:id="rId49"/>
    <p:sldId id="606" r:id="rId50"/>
    <p:sldId id="614" r:id="rId51"/>
    <p:sldId id="608" r:id="rId52"/>
    <p:sldId id="615" r:id="rId53"/>
    <p:sldId id="609" r:id="rId54"/>
    <p:sldId id="616" r:id="rId55"/>
    <p:sldId id="610" r:id="rId56"/>
    <p:sldId id="611" r:id="rId57"/>
    <p:sldId id="612" r:id="rId58"/>
    <p:sldId id="603" r:id="rId59"/>
    <p:sldId id="304" r:id="rId60"/>
    <p:sldId id="305" r:id="rId61"/>
    <p:sldId id="306" r:id="rId62"/>
    <p:sldId id="307" r:id="rId63"/>
    <p:sldId id="308" r:id="rId64"/>
    <p:sldId id="310" r:id="rId65"/>
    <p:sldId id="311" r:id="rId66"/>
    <p:sldId id="312" r:id="rId67"/>
    <p:sldId id="31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duction" id="{9395325B-E78B-4E97-971D-A9F36C88EAAC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dit distance" id="{FCD7E65A-26A7-4778-AAAA-5741710ECA8B}">
          <p14:sldIdLst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7"/>
            <p14:sldId id="278"/>
            <p14:sldId id="279"/>
            <p14:sldId id="280"/>
            <p14:sldId id="287"/>
            <p14:sldId id="285"/>
            <p14:sldId id="288"/>
            <p14:sldId id="283"/>
            <p14:sldId id="284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tring Matching" id="{D6D3F6C5-5803-4BAF-8D7D-ABF3E1801186}">
          <p14:sldIdLst>
            <p14:sldId id="299"/>
            <p14:sldId id="617"/>
            <p14:sldId id="300"/>
            <p14:sldId id="301"/>
          </p14:sldIdLst>
        </p14:section>
        <p14:section name="Naive Implementation" id="{E36F770B-DF96-4EBF-BB84-318D80BE85D0}">
          <p14:sldIdLst>
            <p14:sldId id="302"/>
            <p14:sldId id="604"/>
            <p14:sldId id="605"/>
            <p14:sldId id="613"/>
            <p14:sldId id="607"/>
            <p14:sldId id="606"/>
            <p14:sldId id="614"/>
            <p14:sldId id="608"/>
            <p14:sldId id="615"/>
            <p14:sldId id="609"/>
            <p14:sldId id="616"/>
            <p14:sldId id="610"/>
            <p14:sldId id="611"/>
            <p14:sldId id="612"/>
            <p14:sldId id="6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E98-008B-4F98-98B5-A9B27A75D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524" y="620040"/>
            <a:ext cx="8182947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2555" y="3303447"/>
            <a:ext cx="8388221" cy="11377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String Processing Algorithms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480525" y="5032855"/>
            <a:ext cx="8290252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Processing Algorithms</a:t>
            </a:r>
            <a:endParaRPr lang="en-US" sz="2000" cap="small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5F5D085-B0D7-480A-A71D-A00123AD3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 distance </a:t>
            </a:r>
            <a:br>
              <a:rPr lang="en-US" altLang="en-US" dirty="0"/>
            </a:br>
            <a:r>
              <a:rPr lang="en-US" altLang="en-US" dirty="0"/>
              <a:t>(aka </a:t>
            </a:r>
            <a:r>
              <a:rPr lang="en-US" altLang="en-US" dirty="0" err="1"/>
              <a:t>Levenshtein</a:t>
            </a:r>
            <a:r>
              <a:rPr lang="en-US" altLang="en-US" dirty="0"/>
              <a:t> distance)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9D52BB8-8B45-457F-999D-6B54F2203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E6FC75D-BE5B-49DA-997C-B4C7B8F0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Insertion: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A524A54-2C94-4B2B-B64D-5B4574AA9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C1D365C4-D894-4B49-974E-0557B80C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2306781D-11E9-401E-BFF7-F2E9C0FC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9680BEF4-4CE7-40FC-80BC-BD2A8DAA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E4758FE6-9182-4992-9CC0-1F2CF340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ABACCED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08739E27-1A88-4E54-AF68-DA3C1420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102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 ‘C’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93BAF51A-B3A1-4001-ADE8-C34C0605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 ‘D’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3" grpId="0"/>
      <p:bldP spid="19465" grpId="0"/>
      <p:bldP spid="19466" grpId="0"/>
      <p:bldP spid="194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3C16ED-F112-4666-A447-ADD3FFE23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EC01E5-6874-4796-9476-3969511E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B9EE4FC-89ED-4B98-B0D8-830C9343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5F62E6C-C205-4562-B8CD-223FA465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D0FC35-8D6B-4294-A627-5A63C045B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83EBF1-7356-4992-A96F-8892EDBA3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54083AE6-525D-45AF-B723-3C1C9F46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D02191F3-6FCF-44D4-AB76-BB1486DC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BACED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ABF5F2BC-C1AC-43E7-B6CA-673FF72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997F0C57-337A-4A01-B062-D6E6DB52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BACED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399F9D5E-2CAF-41D7-9B39-397614E2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842D14-5C13-45EB-934F-203A4C5DA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D877AC-E53A-4F1D-A8E7-34005D07E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1FBE0ABA-0248-47B3-B5C2-559916C6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Deletion: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EAD1E341-0D52-4AA4-A3AF-E80A2FC53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25F51A91-1D55-44A2-98E6-09E8950D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668C1DEF-F7D5-44CC-B1A2-F6FBDEE6D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2536" name="AutoShape 8">
            <a:extLst>
              <a:ext uri="{FF2B5EF4-FFF2-40B4-BE49-F238E27FC236}">
                <a16:creationId xmlns:a16="http://schemas.microsoft.com/office/drawing/2014/main" id="{F4B45BCF-8B0C-46D5-B1EE-F7DF30DA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71E18B3A-7E9E-4162-85CB-0D930B10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BACE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900745D9-EFAA-4BFD-BDA6-20BCB4768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44FDA356-40C2-488C-9400-1C595861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 ‘D’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FBEE27-41F2-40C6-BB62-4C2CDBD6B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</a:t>
            </a:r>
            <a:br>
              <a:rPr lang="en-US" altLang="en-US"/>
            </a:br>
            <a:r>
              <a:rPr lang="en-US" altLang="en-US"/>
              <a:t>(aka Levenshtein distance)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203E444-3A04-4289-9CEA-AB60C4779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2090737"/>
          </a:xfrm>
        </p:spPr>
        <p:txBody>
          <a:bodyPr/>
          <a:lstStyle/>
          <a:p>
            <a:r>
              <a:rPr lang="en-US" altLang="en-US"/>
              <a:t>Edit distance between two strings is the minimum number of insertions, deletions and substitutions required to transform string s</a:t>
            </a:r>
            <a:r>
              <a:rPr lang="en-US" altLang="en-US" baseline="-25000"/>
              <a:t>1 </a:t>
            </a:r>
            <a:r>
              <a:rPr lang="en-US" altLang="en-US"/>
              <a:t>into string 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A6DF72B-D072-49CC-9F67-9FBD49D1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2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Substitution: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7FEDDB9-F5F6-4CA9-A289-8BBC12FC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ABACED</a:t>
            </a: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7499F12F-F277-493A-ABE7-DECD54B8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A2DC4A8-DC92-46FF-B068-EA6F2D8CD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ACCB84AA-79F2-4577-9F6A-B8D8AE49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E44E5543-35A0-4539-BAAB-17007F9C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ABADE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6C20A1D0-1D4F-41A4-ACC1-9A515E31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2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 ‘D’ for ‘C’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24F8104-4732-4ED6-9B29-9EA59012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10202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 ‘S’ for ‘D’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/>
      <p:bldP spid="23562" grpId="0"/>
      <p:bldP spid="235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4698E8-EBAC-4ACB-845E-BD259EE0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1A5D431-E811-4BB8-BF1C-AC298B31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Kitten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Mitten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A85235A3-1FC7-41F9-BF73-30659C3D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1C590718-801F-4E18-9B6C-0D63ADD99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16F96152-11CA-4A0A-83EC-85DE38AA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‘M’ for ‘K’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7DA212B-B371-4344-B6DC-DE4159E14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/>
      <p:bldP spid="245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A6C36A1-2792-44DC-B555-7F0B021AF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CCAC290-37F4-4C46-9994-14F1B492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Happy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Hilly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CD4AB09B-B019-4CD9-BF3A-6BB8C361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0CF65FA2-953D-4D41-A068-3FECE6F3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E5F7677-A0CF-4F86-A227-0C54CBB54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‘i’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45597FFC-536F-43C8-BC9A-C2DAAF67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ppy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0E75BC1A-B424-44B6-A462-A8848C34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‘l’ for ‘p’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B3AAD0DD-4714-4515-9979-32AEC37D1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Hi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py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CE2AA3D-D51F-47CC-A943-10189E3C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‘l’ for ‘p’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B692DF11-9E4C-4CE0-96A0-27EF8E63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Hil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  <p:bldP spid="26634" grpId="0"/>
      <p:bldP spid="26635" grpId="0"/>
      <p:bldP spid="26636" grpId="0"/>
      <p:bldP spid="266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0B284BC-3A14-4FD3-9F83-F5699CB3C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6EB4E1DD-BA53-482E-A038-0222793C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Banana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Car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D59F458-72FE-471A-9D9D-E5811F3CD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31537475-1C10-4C7F-8B32-3F1742E8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4E9DACF8-478B-40D0-9BC5-AE5F1B723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‘B’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4771E9D7-AE20-4D24-8BE5-7BBE7F64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anana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F52F5B3-74EF-40A5-9133-522EECF0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‘a’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5B71B8B-E302-45EF-B19E-44008E66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nana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744EBAA1-4A75-44A3-A784-B61D313C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‘n’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8C5FF15A-EAB5-45BD-B181-AA7868A4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naa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F6C3B68B-A308-4666-B6FB-81434712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‘C’ for ‘n’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FF51673-107C-4EAC-98FE-203FD9BD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aa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F3D8FEBE-CEDE-479B-9E4A-BB03BEA8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‘r’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E0494342-25F1-4B56-BCE8-5E0977B15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Ca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28680" grpId="0"/>
      <p:bldP spid="28681" grpId="0"/>
      <p:bldP spid="28682" grpId="0"/>
      <p:bldP spid="28683" grpId="0"/>
      <p:bldP spid="28684" grpId="0"/>
      <p:bldP spid="28685" grpId="0"/>
      <p:bldP spid="28686" grpId="0"/>
      <p:bldP spid="286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A15637-E935-41D4-A916-6168B3CD5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 distance examples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51B8B2A-817C-449B-9400-5D1815BF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2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4D6684E1-8D5C-41A1-8F8A-A74AA862F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309A9FF-F2C1-4A8B-857E-F42C69BA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4796BDDA-DC94-438E-A8AB-9BFC8A76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 ‘S’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E2D742CC-060A-4F73-9F6C-E9751276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imple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AEF5882-A98E-477F-A182-26DF98C8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‘A’ for ‘i’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22083576-30CD-446D-A8F8-C3E23800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mple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9F58E5B6-E3D5-47D7-9E0B-73192FF1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 ‘m’ for ‘p’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981043AE-981B-42AC-BE5C-397D9CE3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  <p:bldP spid="29705" grpId="0"/>
      <p:bldP spid="29706" grpId="0"/>
      <p:bldP spid="297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51C66F4-DADD-4780-828E-22D2FF23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edit distance symmetric?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7D734E-38A4-4C53-87A9-53B96D50E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that is, is Edit(s</a:t>
            </a:r>
            <a:r>
              <a:rPr lang="en-US" altLang="en-US" baseline="-25000"/>
              <a:t>1</a:t>
            </a:r>
            <a:r>
              <a:rPr lang="en-US" altLang="en-US"/>
              <a:t>, s</a:t>
            </a:r>
            <a:r>
              <a:rPr lang="en-US" altLang="en-US" baseline="-25000"/>
              <a:t>2</a:t>
            </a:r>
            <a:r>
              <a:rPr lang="en-US" altLang="en-US"/>
              <a:t>) = Edit(s</a:t>
            </a:r>
            <a:r>
              <a:rPr lang="en-US" altLang="en-US" baseline="-25000"/>
              <a:t>2</a:t>
            </a:r>
            <a:r>
              <a:rPr lang="en-US" altLang="en-US"/>
              <a:t>, s</a:t>
            </a:r>
            <a:r>
              <a:rPr lang="en-US" altLang="en-US" baseline="-25000"/>
              <a:t>1</a:t>
            </a:r>
            <a:r>
              <a:rPr lang="en-US" altLang="en-US"/>
              <a:t>)?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Why?</a:t>
            </a:r>
          </a:p>
          <a:p>
            <a:pPr lvl="1"/>
            <a:r>
              <a:rPr lang="en-US" altLang="en-US"/>
              <a:t>sub ‘i’ for ‘j’ </a:t>
            </a:r>
            <a:r>
              <a:rPr lang="en-US" altLang="en-US">
                <a:cs typeface="Arial" panose="020B0604020202020204" pitchFamily="34" charset="0"/>
              </a:rPr>
              <a:t>→ sub ‘j’ for ‘i’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delete ‘i’ → insert ‘i’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insert ‘i’ → delete ‘i’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69CAD445-D3CC-4CBB-AD02-5574200E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2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=? Edit(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Apple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0393CED-F944-41EE-BB0F-311FE67E0D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951" y="1710191"/>
            <a:ext cx="8808098" cy="2899131"/>
          </a:xfrm>
        </p:spPr>
        <p:txBody>
          <a:bodyPr anchor="ctr">
            <a:normAutofit/>
          </a:bodyPr>
          <a:lstStyle/>
          <a:p>
            <a:r>
              <a:rPr lang="en-US" altLang="en-US" sz="8800" b="1" dirty="0">
                <a:latin typeface="Times" panose="02020603050405020304" pitchFamily="18" charset="0"/>
                <a:cs typeface="Times" panose="02020603050405020304" pitchFamily="18" charset="0"/>
              </a:rPr>
              <a:t>String processing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7A9E30C-C484-4389-9D3D-EC0F8995E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C7B71789-A3D1-4CA4-BF7D-895D361CE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B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5A29419-DEEE-462F-818E-5D5AEB00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A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31FBAD82-AB9F-477D-8E6C-D114FFB0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2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Ideas?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0EDB523-5642-4F59-94DD-E64D0587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6320357-8E3B-43CF-9E7E-0496C300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D13C7DA-02C5-48D2-A0AC-4C5DB54E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E2F3714A-8F55-4188-A9CC-B2E2234A9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6EAB748B-C50E-472E-99FA-C0F733522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5FCC0A3-0C1B-481D-A1F3-487B286D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594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After all of the operations, X needs to equal 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8BF372B-8F71-40B8-8EA5-392A76ED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edit distance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8FE71AF-4175-4143-8375-A38CA57C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104A437-8967-4BD8-B64E-37E5AC9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FCFC0EFD-E74E-4871-A85C-1280388AE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42C6B6BD-62CF-4CD7-BF3D-A6A3B7353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B8A17C45-DE28-4F88-9B6E-2A3B6ADF0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Operations: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119478C1-5C7A-442A-93C8-C157EDE8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2"/>
            <a:ext cx="144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Insert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Substitute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157B77B-DAAC-48A7-B0CF-54014F440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1AAE6ED-323C-4D1E-BE39-4E925A2F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BD59A69-BCDE-42BA-9F4E-03A3706F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D621FEC4-9AE1-4755-B0BD-A81988041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B4208B48-3D58-4B46-B012-8B5D2FCFD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089DA249-417E-4214-801F-902388E4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5334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473DF5-0B11-482E-97C6-30341977A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8A1BD7CD-472A-4B60-8059-EAFD8D17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F5B1F31-402F-4958-B4F2-035F0C11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279D8915-DE37-4468-9268-941B995A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CCB61396-C2EA-4682-A02F-237E7883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3276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2CB2D26C-585A-4AE4-A682-68A831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C1676309-1236-4702-912B-5D6A0EDCE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2108160" imgH="228600" progId="Equation.3">
                  <p:embed/>
                </p:oleObj>
              </mc:Choice>
              <mc:Fallback>
                <p:oleObj name="Equation" r:id="rId3" imgW="2108160" imgH="228600" progId="Equation.3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C1676309-1236-4702-912B-5D6A0EDCE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1373892-C616-4D18-9831-A9ADE39D7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EA63DDE-45F5-4B34-8901-F1F140E4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77E2BF28-B831-452C-A879-B42A9C8A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09998B2A-EF17-4FE9-A7DA-FEF353EC2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1172FD5-6EF9-4792-A3A0-2481A4FD1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38E1D12F-8A9B-4387-AD8B-BD47E1F85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533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4E81C8-C2B2-4774-B1CA-A094471C4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45B4C33-3C1B-466F-8DDD-D6D253DA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D2B635B-BF31-4C6C-A379-6BB56C10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0165E55B-6AB9-4930-AD35-B080DC30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340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108160" imgH="228600" progId="Equation.3">
                  <p:embed/>
                </p:oleObj>
              </mc:Choice>
              <mc:Fallback>
                <p:oleObj name="Equation" r:id="rId3" imgW="2108160" imgH="228600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0165E55B-6AB9-4930-AD35-B080DC304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B3F44E0F-FE10-41E9-B348-18F23431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FDAEC2AF-CF5F-408D-9ED1-B4297C5B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2268D517-DCE5-4492-ACD1-FD1BB390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17E6D3-F79B-4D08-B09D-9D3A7BE0C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Substition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F8CBA74-4A38-473B-89E0-8EDE5DBE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B763A95-3C0B-4D81-BD52-E5E21EDB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5257870E-9E6D-494A-A94B-9DF8DE234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610E0E53-B932-4B7C-82B0-48BC1477B5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7600AC6-5892-4148-A71F-FA5A03D68411}"/>
              </a:ext>
            </a:extLst>
          </p:cNvPr>
          <p:cNvSpPr>
            <a:spLocks noChangeArrowheads="1"/>
          </p:cNvSpPr>
          <p:nvPr/>
        </p:nvSpPr>
        <p:spPr bwMode="auto">
          <a:xfrm rot="12226186">
            <a:off x="5181600" y="2667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7D2A9FA-06A6-4D3C-99C6-FEB0B78DB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Substition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EC1D309-EE20-499B-830F-00E79E66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B8F6D00-47D0-468A-99D2-2D618C60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DFA6A9ED-4A6A-4E70-BFC8-96142438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B26FB444-FBCD-4D02-AD8D-F43C6B45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A2EB2BAF-23A5-4966-B238-553568D4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3002BDE2-9546-4A11-9194-6F2983366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5334002"/>
          <a:ext cx="6237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2184120" imgH="228600" progId="Equation.3">
                  <p:embed/>
                </p:oleObj>
              </mc:Choice>
              <mc:Fallback>
                <p:oleObj name="Equation" r:id="rId3" imgW="2184120" imgH="2286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3002BDE2-9546-4A11-9194-6F2983366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334002"/>
                        <a:ext cx="6237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0C4355-4EDA-4E39-879C-D75A92EB9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Anything else?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DF7E938-27C5-4730-9B31-92896AE8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DC3D8873-B34F-48C9-AA65-0B00FA96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87B6F286-6EFA-4EBE-9D4F-34FE06F50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E12C369F-FC49-419F-9CC9-48D600BCE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10DD4F-56EB-4397-B129-2063FB62E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F094FFB-5C65-450E-8111-5B1FCF8EA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be an alphabet, e.g.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= ( , a, b, c, …, z)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 string is any member of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*, i.e. any sequence of 0 or more members of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this is a string</a:t>
            </a:r>
            <a:r>
              <a:rPr lang="en-US" altLang="en-US" dirty="0">
                <a:cs typeface="Arial" panose="020B0604020202020204" pitchFamily="34" charset="0"/>
              </a:rPr>
              <a:t>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this is also a string</a:t>
            </a:r>
            <a:r>
              <a:rPr lang="en-US" altLang="en-US" dirty="0">
                <a:cs typeface="Arial" panose="020B0604020202020204" pitchFamily="34" charset="0"/>
              </a:rPr>
              <a:t>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‘1234’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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pPr lvl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23F4B1B-295C-40C4-ABF7-EBB88C37E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211F726-A326-4347-98E6-E39D8C01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6F46162-3115-4369-9A9F-0360AF03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48E39DE3-C30C-4635-8E70-92603990C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0CD578E0-0A6D-472C-A4B9-AD06BD8FD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AFFAA8A-8482-4327-9781-C9C45120E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3840C6C5-2ED8-4669-AB46-C90AD606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89127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X = A B C B D A ?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BFB29A3-4763-4E4C-AC10-379D4BC0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36927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FF"/>
                </a:solidFill>
                <a:latin typeface="Arial" panose="020B0604020202020204" pitchFamily="34" charset="0"/>
              </a:rPr>
              <a:t>Y = B D C A B ?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E246D2B-04B0-4BFC-B43E-C2A5DB06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DDE3DD1-BB05-4D57-AD03-00BEB683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9FE202E1-9876-4849-8759-A437170B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2819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CC1640E8-6D58-4AF7-9524-C60C4A978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5334002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2006280" imgH="228600" progId="Equation.3">
                  <p:embed/>
                </p:oleObj>
              </mc:Choice>
              <mc:Fallback>
                <p:oleObj name="Equation" r:id="rId3" imgW="2006280" imgH="228600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CC1640E8-6D58-4AF7-9524-C60C4A978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34002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500E659-6712-4196-A0CC-44A04EA4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results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A700ECC9-FF00-45AE-A003-58B068248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81602"/>
          <a:ext cx="57292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3" imgW="2006280" imgH="228600" progId="Equation.3">
                  <p:embed/>
                </p:oleObj>
              </mc:Choice>
              <mc:Fallback>
                <p:oleObj name="Equation" r:id="rId3" imgW="2006280" imgH="2286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A700ECC9-FF00-45AE-A003-58B068248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2"/>
                        <a:ext cx="57292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F6C6E4AB-5757-4F15-810A-325F4556A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8115" y="4038602"/>
          <a:ext cx="62372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5" imgW="2184120" imgH="228600" progId="Equation.3">
                  <p:embed/>
                </p:oleObj>
              </mc:Choice>
              <mc:Fallback>
                <p:oleObj name="Equation" r:id="rId5" imgW="2184120" imgH="228600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F6C6E4AB-5757-4F15-810A-325F4556A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5" y="4038602"/>
                        <a:ext cx="62372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B7227A56-A9E5-4E6C-ADD1-ACEE6DEFC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95602"/>
          <a:ext cx="6019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7" imgW="2108160" imgH="228600" progId="Equation.3">
                  <p:embed/>
                </p:oleObj>
              </mc:Choice>
              <mc:Fallback>
                <p:oleObj name="Equation" r:id="rId7" imgW="2108160" imgH="228600" progId="Equation.3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B7227A56-A9E5-4E6C-ADD1-ACEE6DEFC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2"/>
                        <a:ext cx="6019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AB1BD4A5-6382-4459-AE93-33592F0EF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85938"/>
          <a:ext cx="6019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9" imgW="2108160" imgH="228600" progId="Equation.3">
                  <p:embed/>
                </p:oleObj>
              </mc:Choice>
              <mc:Fallback>
                <p:oleObj name="Equation" r:id="rId9" imgW="2108160" imgH="228600" progId="Equation.3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AB1BD4A5-6382-4459-AE93-33592F0EF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85938"/>
                        <a:ext cx="6019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>
            <a:extLst>
              <a:ext uri="{FF2B5EF4-FFF2-40B4-BE49-F238E27FC236}">
                <a16:creationId xmlns:a16="http://schemas.microsoft.com/office/drawing/2014/main" id="{0D25AAA7-067D-47F3-A17B-4FEB3163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Insert: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75FB7C5E-1D8C-4D3D-BADC-4E15CC8F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Delete: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DF733C7D-298F-4D7D-B043-0AB053A4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Substitute: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654725E7-A2F4-4ED1-A40C-038DC3EC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Equal: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ED20D98-94E5-46A6-9CFA-4B937DBF1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results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7BB87B8-1BCD-43A3-9AC1-311105E30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6788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4444920" imgH="711000" progId="Equation.3">
                  <p:embed/>
                </p:oleObj>
              </mc:Choice>
              <mc:Fallback>
                <p:oleObj name="Equation" r:id="rId3" imgW="4444920" imgH="7110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7BB87B8-1BCD-43A3-9AC1-311105E30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67881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2A1DB0E9-DCBA-4AB3-94F6-C3FF05BE3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Bitmap Image" r:id="rId5" imgW="4619048" imgH="2657846" progId="Paint.Picture">
                  <p:embed/>
                </p:oleObj>
              </mc:Choice>
              <mc:Fallback>
                <p:oleObj name="Bitmap Image" r:id="rId5" imgW="4619048" imgH="2657846" progId="Paint.Picture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2A1DB0E9-DCBA-4AB3-94F6-C3FF05BE3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97AB1AF-DE3B-40B9-91EA-F0BCBE53B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09085C38-DD82-46FD-AF46-524D3DEA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(nm)</a:t>
            </a:r>
            <a:endParaRPr lang="el-GR" alt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2EC1EAE4-59B9-4234-B3FE-B8DABB987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905000"/>
          <a:ext cx="6096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Bitmap Image" r:id="rId3" imgW="4619048" imgH="2657846" progId="Paint.Picture">
                  <p:embed/>
                </p:oleObj>
              </mc:Choice>
              <mc:Fallback>
                <p:oleObj name="Bitmap Image" r:id="rId3" imgW="4619048" imgH="2657846" progId="Paint.Picture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2EC1EAE4-59B9-4234-B3FE-B8DABB987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6096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C2A45F2-3743-4F8A-BDEF-57E2A28B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E97A9AC-7DB6-48AF-A1B2-96CD4057F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Only include insertions and deletions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does this do to substitutions?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Include swaps, i.e. swapping two adjacent characters counts as one edit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Weight insertion, deletion and substitution differently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Weight </a:t>
            </a:r>
            <a:r>
              <a:rPr lang="en-US" altLang="en-US" b="1"/>
              <a:t>specific</a:t>
            </a:r>
            <a:r>
              <a:rPr lang="en-US" altLang="en-US"/>
              <a:t> character insertion, deletion and substitutions differently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Length normalize the edit distance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39" y="1099562"/>
            <a:ext cx="8875274" cy="4853766"/>
          </a:xfrm>
        </p:spPr>
        <p:txBody>
          <a:bodyPr>
            <a:noAutofit/>
          </a:bodyPr>
          <a:lstStyle/>
          <a:p>
            <a:pPr algn="ctr"/>
            <a:r>
              <a:rPr lang="en-US" altLang="en-US" sz="16600"/>
              <a:t>String Matching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1B3BC1-5C72-4F42-B9DA-E7B79EA8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matching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EB5D53-E98A-4C1E-B0AC-700A61340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1F5686A-65A9-4C75-937A-D5CE5426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CB6C211D-8FF4-4917-B7FE-A9BA4DF8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DCABABBABABA</a:t>
            </a:r>
          </a:p>
        </p:txBody>
      </p:sp>
    </p:spTree>
    <p:extLst>
      <p:ext uri="{BB962C8B-B14F-4D97-AF65-F5344CB8AC3E}">
        <p14:creationId xmlns:p14="http://schemas.microsoft.com/office/powerpoint/2010/main" val="4172651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7B173C0-3A0D-4271-A74F-545D3CC0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matching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1B86850-9860-48F0-871B-262266B75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481137"/>
          </a:xfrm>
        </p:spPr>
        <p:txBody>
          <a:bodyPr>
            <a:normAutofit/>
          </a:bodyPr>
          <a:lstStyle/>
          <a:p>
            <a:r>
              <a:rPr lang="en-US" altLang="en-US"/>
              <a:t>Given a pattern string P of length m and a string S of length n, find</a:t>
            </a:r>
            <a:r>
              <a:rPr lang="en-US" altLang="en-US" b="1"/>
              <a:t> all </a:t>
            </a:r>
            <a:r>
              <a:rPr lang="en-US" altLang="en-US"/>
              <a:t>locations where P occurs in S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BE79AED-42CA-451D-B358-13B1C849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19BF81E1-1B7B-4B36-A4AC-A3DD3189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DC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BB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ABABA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4DB1DD2B-D1AA-49C8-9D52-4FA3AFEA0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E77B91B8-A91F-41CE-B3E1-7C8D9965C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2F968913-6740-4543-A553-D0CE11D1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B12BFE9-5A36-4FA2-9EA2-319B86A86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FF3D4CB-3A96-47EE-B34C-F7488DF5E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2035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grep/</a:t>
            </a:r>
            <a:r>
              <a:rPr lang="en-US" altLang="en-US" dirty="0" err="1"/>
              <a:t>egrep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search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find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java.lang.String.contains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4A35F0-BB19-4402-AB6E-6BA5AE0E0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D149A7C-2C14-49FD-8803-1ACE12651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138738"/>
          </a:xfrm>
        </p:spPr>
        <p:txBody>
          <a:bodyPr>
            <a:normAutofit/>
          </a:bodyPr>
          <a:lstStyle/>
          <a:p>
            <a:r>
              <a:rPr lang="en-US" altLang="en-US"/>
              <a:t>Given strings s</a:t>
            </a:r>
            <a:r>
              <a:rPr lang="en-US" altLang="en-US" baseline="-25000"/>
              <a:t>1</a:t>
            </a:r>
            <a:r>
              <a:rPr lang="en-US" altLang="en-US"/>
              <a:t> of length n and s</a:t>
            </a:r>
            <a:r>
              <a:rPr lang="en-US" altLang="en-US" baseline="-25000"/>
              <a:t>2</a:t>
            </a:r>
            <a:r>
              <a:rPr lang="en-US" altLang="en-US"/>
              <a:t> of length m</a:t>
            </a:r>
          </a:p>
          <a:p>
            <a:r>
              <a:rPr lang="en-US" altLang="en-US"/>
              <a:t>Equality: is s</a:t>
            </a:r>
            <a:r>
              <a:rPr lang="en-US" altLang="en-US" baseline="-25000"/>
              <a:t>1</a:t>
            </a:r>
            <a:r>
              <a:rPr lang="en-US" altLang="en-US"/>
              <a:t> = s</a:t>
            </a:r>
            <a:r>
              <a:rPr lang="en-US" altLang="en-US" baseline="-25000"/>
              <a:t>2</a:t>
            </a:r>
            <a:r>
              <a:rPr lang="en-US" altLang="en-US"/>
              <a:t>? (case sensitive or insensitive)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O(n) where n is length of shortest string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60E1906-8C92-408A-92EC-5F0F7715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903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8241CCB3-7D4F-49C8-8E64-C293DA7B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=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A17329D0-014E-4DA6-A2D6-D9E4703D3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another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05A63801-D9BF-4474-BEAE-F9B1D4DD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43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=?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3569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59206"/>
              </p:ext>
            </p:extLst>
          </p:nvPr>
        </p:nvGraphicFramePr>
        <p:xfrm>
          <a:off x="628650" y="4242609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7933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923"/>
              </p:ext>
            </p:extLst>
          </p:nvPr>
        </p:nvGraphicFramePr>
        <p:xfrm>
          <a:off x="628650" y="4242609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777688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9065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69485"/>
              </p:ext>
            </p:extLst>
          </p:nvPr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4295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877226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60066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4776"/>
              </p:ext>
            </p:extLst>
          </p:nvPr>
        </p:nvGraphicFramePr>
        <p:xfrm>
          <a:off x="1365768" y="4251940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827609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96789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20546"/>
              </p:ext>
            </p:extLst>
          </p:nvPr>
        </p:nvGraphicFramePr>
        <p:xfrm>
          <a:off x="2074894" y="4233278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5248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2074894" y="4233278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91519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99128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5687"/>
              </p:ext>
            </p:extLst>
          </p:nvPr>
        </p:nvGraphicFramePr>
        <p:xfrm>
          <a:off x="2840004" y="4223947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41732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2840004" y="4223947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389608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94382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71925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8123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3AC654-364A-42FF-828C-5E16A3215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E0D7C1-16C4-459C-A807-B6794691D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Concatenate (append): create string s</a:t>
            </a:r>
            <a:r>
              <a:rPr lang="en-US" altLang="en-US" baseline="-25000"/>
              <a:t>1</a:t>
            </a:r>
            <a:r>
              <a:rPr lang="en-US" altLang="en-US"/>
              <a:t>s</a:t>
            </a:r>
            <a:r>
              <a:rPr lang="en-US" altLang="en-US" baseline="-25000"/>
              <a:t>2</a:t>
            </a:r>
          </a:p>
          <a:p>
            <a:endParaRPr lang="en-US" altLang="en-US" baseline="-25000"/>
          </a:p>
          <a:p>
            <a:endParaRPr lang="en-US" altLang="en-US" baseline="-25000"/>
          </a:p>
          <a:p>
            <a:pPr lvl="1"/>
            <a:r>
              <a:rPr lang="en-US" altLang="en-US"/>
              <a:t>Running time</a:t>
            </a:r>
          </a:p>
          <a:p>
            <a:pPr lvl="2"/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(n+m)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69522B0-D643-49C0-B529-2D4D2B00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. ‘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/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548412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84560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4200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140511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30657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01051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367316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09FA10-2CA8-4649-9662-9DF5F211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74820"/>
              </p:ext>
            </p:extLst>
          </p:nvPr>
        </p:nvGraphicFramePr>
        <p:xfrm>
          <a:off x="628650" y="2703058"/>
          <a:ext cx="823542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75">
                  <a:extLst>
                    <a:ext uri="{9D8B030D-6E8A-4147-A177-3AD203B41FA5}">
                      <a16:colId xmlns:a16="http://schemas.microsoft.com/office/drawing/2014/main" val="281999814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108746985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89387808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2318705756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507650770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689277458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1425184572"/>
                    </a:ext>
                  </a:extLst>
                </a:gridCol>
                <a:gridCol w="748675">
                  <a:extLst>
                    <a:ext uri="{9D8B030D-6E8A-4147-A177-3AD203B41FA5}">
                      <a16:colId xmlns:a16="http://schemas.microsoft.com/office/drawing/2014/main" val="3103498911"/>
                    </a:ext>
                  </a:extLst>
                </a:gridCol>
              </a:tblGrid>
              <a:tr h="1094501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8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9BBD318-7CF0-4472-BEE0-C2312902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20948"/>
              </p:ext>
            </p:extLst>
          </p:nvPr>
        </p:nvGraphicFramePr>
        <p:xfrm>
          <a:off x="3605111" y="4214616"/>
          <a:ext cx="2282502" cy="79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4">
                  <a:extLst>
                    <a:ext uri="{9D8B030D-6E8A-4147-A177-3AD203B41FA5}">
                      <a16:colId xmlns:a16="http://schemas.microsoft.com/office/drawing/2014/main" val="699475437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4219104220"/>
                    </a:ext>
                  </a:extLst>
                </a:gridCol>
                <a:gridCol w="760834">
                  <a:extLst>
                    <a:ext uri="{9D8B030D-6E8A-4147-A177-3AD203B41FA5}">
                      <a16:colId xmlns:a16="http://schemas.microsoft.com/office/drawing/2014/main" val="1120060231"/>
                    </a:ext>
                  </a:extLst>
                </a:gridCol>
              </a:tblGrid>
              <a:tr h="79592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3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D5BA6D-135D-4BF3-B33B-E4A7874A983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69078"/>
            <a:ext cx="7886700" cy="73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sz="3200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835776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99E907D-0219-459A-A8F4-FCA5B077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implementation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BD62B6DA-5F4F-45FC-BC35-5DAD12E35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51681"/>
              </p:ext>
            </p:extLst>
          </p:nvPr>
        </p:nvGraphicFramePr>
        <p:xfrm>
          <a:off x="753868" y="2721719"/>
          <a:ext cx="7761482" cy="323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Bitmap Image" r:id="rId3" imgW="3067478" imgH="1276190" progId="Paint.Picture">
                  <p:embed/>
                </p:oleObj>
              </mc:Choice>
              <mc:Fallback>
                <p:oleObj name="Bitmap Image" r:id="rId3" imgW="3067478" imgH="1276190" progId="Paint.Picture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BD62B6DA-5F4F-45FC-BC35-5DAD12E35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68" y="2721719"/>
                        <a:ext cx="7761482" cy="323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C1952F24-317A-4226-AB4E-D761C1C84DFC}"/>
              </a:ext>
            </a:extLst>
          </p:cNvPr>
          <p:cNvSpPr txBox="1">
            <a:spLocks noChangeArrowheads="1"/>
          </p:cNvSpPr>
          <p:nvPr/>
        </p:nvSpPr>
        <p:spPr>
          <a:xfrm>
            <a:off x="753868" y="1842924"/>
            <a:ext cx="5721577" cy="49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r>
              <a:rPr lang="en-US" altLang="en-US" dirty="0">
                <a:solidFill>
                  <a:srgbClr val="3333FF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704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6593DB-333C-47C3-B54A-5EB336D4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845" y="145855"/>
            <a:ext cx="8479583" cy="796538"/>
          </a:xfrm>
        </p:spPr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730CCAC2-A8D2-4FCC-B9D6-ABC318601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114800"/>
            <a:ext cx="8229600" cy="246328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What is the cost of the equality check?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Best case: </a:t>
            </a:r>
            <a:r>
              <a:rPr lang="en-US" altLang="en-US" dirty="0">
                <a:solidFill>
                  <a:srgbClr val="0000FF"/>
                </a:solidFill>
              </a:rPr>
              <a:t>O(1)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Worst case: </a:t>
            </a:r>
            <a:r>
              <a:rPr lang="en-US" altLang="en-US" dirty="0">
                <a:solidFill>
                  <a:srgbClr val="0000FF"/>
                </a:solidFill>
              </a:rPr>
              <a:t>O(m)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D0953A93-401B-4F01-B8E9-796B839BF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70712"/>
              </p:ext>
            </p:extLst>
          </p:nvPr>
        </p:nvGraphicFramePr>
        <p:xfrm>
          <a:off x="646163" y="984717"/>
          <a:ext cx="6706359" cy="279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Bitmap Image" r:id="rId3" imgW="3067478" imgH="1276190" progId="Paint.Picture">
                  <p:embed/>
                </p:oleObj>
              </mc:Choice>
              <mc:Fallback>
                <p:oleObj name="Bitmap Image" r:id="rId3" imgW="3067478" imgH="1276190" progId="Paint.Picture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D0953A93-401B-4F01-B8E9-796B839BF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63" y="984717"/>
                        <a:ext cx="6706359" cy="2791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>
            <a:extLst>
              <a:ext uri="{FF2B5EF4-FFF2-40B4-BE49-F238E27FC236}">
                <a16:creationId xmlns:a16="http://schemas.microsoft.com/office/drawing/2014/main" id="{88BC4806-5EFD-4DD4-BFA3-845C98A3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2864498"/>
            <a:ext cx="7139473" cy="494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F200B0-63E5-4CCF-BD1E-4B00407A3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D79DA24-64C7-430E-A73F-8D217823E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5996" y="4114800"/>
            <a:ext cx="7834604" cy="2438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Best case</a:t>
            </a:r>
          </a:p>
          <a:p>
            <a:pPr lvl="1">
              <a:lnSpc>
                <a:spcPct val="90000"/>
              </a:lnSpc>
            </a:pP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dirty="0">
                <a:solidFill>
                  <a:srgbClr val="0000FF"/>
                </a:solidFill>
              </a:rPr>
              <a:t>(n)</a:t>
            </a:r>
            <a:r>
              <a:rPr lang="en-US" altLang="en-US" dirty="0"/>
              <a:t> – when the first character of the pattern does </a:t>
            </a:r>
            <a:r>
              <a:rPr lang="en-US" altLang="en-US" b="1" dirty="0"/>
              <a:t>not</a:t>
            </a:r>
            <a:r>
              <a:rPr lang="en-US" altLang="en-US" dirty="0"/>
              <a:t> occur in the string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Worst case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O((n-m+1)m)</a:t>
            </a:r>
            <a:endParaRPr lang="en-US" altLang="en-US" dirty="0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18A00D9-08F4-48B7-BA18-3C0359D72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99835"/>
              </p:ext>
            </p:extLst>
          </p:nvPr>
        </p:nvGraphicFramePr>
        <p:xfrm>
          <a:off x="775996" y="1317852"/>
          <a:ext cx="6270122" cy="261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Bitmap Image" r:id="rId3" imgW="3067478" imgH="1276190" progId="Paint.Picture">
                  <p:embed/>
                </p:oleObj>
              </mc:Choice>
              <mc:Fallback>
                <p:oleObj name="Bitmap Image" r:id="rId3" imgW="3067478" imgH="1276190" progId="Paint.Picture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518A00D9-08F4-48B7-BA18-3C0359D72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6" y="1317852"/>
                        <a:ext cx="6270122" cy="2610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990D4F0-476F-46A6-85DB-6E4F111AE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90D7826-13DE-41C5-AA25-BD8B2E9F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88E9E5C0-F78D-4BEF-843A-DA2F68B7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8912A3-AD21-4889-8726-C4D105B85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228CE758-0D61-4EF7-8CCA-A188948FF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ABD6DD5-389B-4F11-86ED-7EA92EED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53B1CA8E-52AF-4D90-BB3B-65A1A8ACE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83202B2-988F-4770-8F5E-FEBEAC538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2E3189A3-64BB-4D14-8D3D-C7A2DB2D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8BBC6E16-9F1D-493C-B4E8-16BD9587D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AAAA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AAAAAAAAA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4E06603E-64C1-4024-AA66-6E14D8C66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CB00EB-560C-4B60-8C78-2882DA3DF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8D98A6-DECE-43E4-91B7-1B2D026F6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Substitute: Exchange all occurrences of a particular character with another character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Running time</a:t>
            </a:r>
          </a:p>
          <a:p>
            <a:pPr lvl="2"/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(n)</a:t>
            </a:r>
          </a:p>
          <a:p>
            <a:pPr lvl="2"/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ADFDCC1-3C59-48AC-B4DB-D4E5AA06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19402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Substitute(‘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thxs xs a strxng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848169F-DA5C-449B-9D18-9F2BAEB7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Substitute(‘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banana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‘</a:t>
            </a:r>
            <a:r>
              <a:rPr lang="en-US" altLang="en-US" sz="2400">
                <a:solidFill>
                  <a:srgbClr val="9900FF"/>
                </a:solidFill>
                <a:latin typeface="Arial" panose="020B0604020202020204" pitchFamily="34" charset="0"/>
              </a:rPr>
              <a:t>o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bonono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523203A-78B5-497C-914D-E513F48D5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29461FD-0719-4167-8985-C04F9E93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816A997E-5368-4887-B53A-77464DBE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AAAAAAAAAAAAA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DFC82D42-37EE-46A2-8FB7-0EC0B9637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F3C71A2C-77B9-44E7-9ACF-DB04895E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86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repeated work!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5D61E3E-ABA8-44F5-A833-BEA40D5FF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2CE449F9-77C9-421A-9354-5A77ACDB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AAAA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1FA5A3F-9F4A-41DA-8C0D-6C2542A2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S = </a:t>
            </a:r>
            <a:r>
              <a:rPr lang="en-US" altLang="en-US" sz="2800">
                <a:solidFill>
                  <a:srgbClr val="00FF00"/>
                </a:solidFill>
                <a:latin typeface="Arial" panose="020B0604020202020204" pitchFamily="34" charset="0"/>
              </a:rPr>
              <a:t>AAAA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AAAAAAAAA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3F7A9584-1534-497E-A94E-12E0BCA3A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276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73C41659-259E-4F55-A181-34CADB1F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2"/>
            <a:ext cx="411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Ideally, after the first match, we’d know to just check the next character to see if it is an ‘A’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81A5B83-206D-48E1-95E0-146CC66F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FFA968C-4FDF-419A-BC58-E151C3F77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00137"/>
          </a:xfrm>
        </p:spPr>
        <p:txBody>
          <a:bodyPr/>
          <a:lstStyle/>
          <a:p>
            <a:r>
              <a:rPr lang="en-US" altLang="en-US"/>
              <a:t>Which of these patterns will have that problem?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CEDA3822-0C2B-439D-BCD6-AB65E276C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ABAB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7A84DE39-00D2-47D7-A8E2-F11F870FA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48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ABDC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D506F907-5A58-4B28-83C7-6A83EDD2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86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BAA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EE5E5834-ACCD-4532-B132-C1927C9D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2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ABBCDDCAABB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BF5A9FB-263B-4177-8FCC-57F14460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9F1266A-6357-4677-B9C6-D48873C19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00137"/>
          </a:xfrm>
        </p:spPr>
        <p:txBody>
          <a:bodyPr/>
          <a:lstStyle/>
          <a:p>
            <a:r>
              <a:rPr lang="en-US" altLang="en-US"/>
              <a:t>Which of these patterns will have that problem?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77B6315-E0BB-469D-9F3E-75573320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9C0485CA-CE14-421A-A2F0-11F2095B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48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ABDC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B2E9339C-44A6-45F9-8206-E03C7F57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86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BAA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BFF90ECE-2A8F-45D0-85A6-8DBC654E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2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0066"/>
                </a:solidFill>
                <a:latin typeface="Arial" panose="020B0604020202020204" pitchFamily="34" charset="0"/>
              </a:rPr>
              <a:t>P = ABBCDDCA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ABB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5BFF8218-3789-4798-A645-A9D9A6B9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2209800" cy="6858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28E89C73-966C-4710-929D-0EE2008B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4038600" cy="7620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D8352B30-566F-4377-8424-C3CCE2D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4290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A6FAA766-1284-4BF5-A6E9-56C2EBF6D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2" name="Text Box 12">
            <a:extLst>
              <a:ext uri="{FF2B5EF4-FFF2-40B4-BE49-F238E27FC236}">
                <a16:creationId xmlns:a16="http://schemas.microsoft.com/office/drawing/2014/main" id="{7F57F870-3A3F-41E6-B22E-ABA4C99C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2"/>
            <a:ext cx="266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If the pattern has a suffix that is also a prefix then we will have this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FCD84D-E127-4421-B39E-A1DA5DD6E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7912C5-63D7-4E21-85F3-1258CB2D8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Length: return the number of characters/symbols in the string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O(1) or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(n) depending on implementation</a:t>
            </a:r>
            <a:endParaRPr lang="el-GR" altLang="en-US">
              <a:cs typeface="Arial" panose="020B0604020202020204" pitchFamily="34" charset="0"/>
            </a:endParaRPr>
          </a:p>
          <a:p>
            <a:endParaRPr lang="en-US" altLang="en-U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3D187D5-2563-4BA3-A548-221DDF48E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19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Length(‘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16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C674749A-520B-4FA3-B3E4-54CFA26C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9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Length(‘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another 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759A989-9A31-4D83-A0D5-EE669B5AB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D6627D5-401C-4AA0-9245-88B37A248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757737"/>
          </a:xfrm>
        </p:spPr>
        <p:txBody>
          <a:bodyPr/>
          <a:lstStyle/>
          <a:p>
            <a:r>
              <a:rPr lang="en-US" altLang="en-US" sz="2600"/>
              <a:t>Prefix: Get the first j characters in the string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Running time</a:t>
            </a:r>
          </a:p>
          <a:p>
            <a:pPr lvl="1"/>
            <a:r>
              <a:rPr lang="el-GR" altLang="en-US" sz="2200">
                <a:cs typeface="Arial" panose="020B0604020202020204" pitchFamily="34" charset="0"/>
              </a:rPr>
              <a:t>Θ</a:t>
            </a:r>
            <a:r>
              <a:rPr lang="en-US" altLang="en-US" sz="2200">
                <a:cs typeface="Arial" panose="020B0604020202020204" pitchFamily="34" charset="0"/>
              </a:rPr>
              <a:t>(j)</a:t>
            </a:r>
            <a:endParaRPr lang="el-GR" altLang="en-US" sz="2200">
              <a:cs typeface="Arial" panose="020B0604020202020204" pitchFamily="34" charset="0"/>
            </a:endParaRPr>
          </a:p>
          <a:p>
            <a:r>
              <a:rPr lang="en-US" altLang="en-US" sz="2600"/>
              <a:t>Suffix: Get the last j characters in the string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Running time</a:t>
            </a:r>
          </a:p>
          <a:p>
            <a:pPr lvl="1"/>
            <a:r>
              <a:rPr lang="el-GR" altLang="en-US" sz="2200">
                <a:cs typeface="Arial" panose="020B0604020202020204" pitchFamily="34" charset="0"/>
              </a:rPr>
              <a:t>Θ</a:t>
            </a:r>
            <a:r>
              <a:rPr lang="en-US" altLang="en-US" sz="2200">
                <a:cs typeface="Arial" panose="020B0604020202020204" pitchFamily="34" charset="0"/>
              </a:rPr>
              <a:t>(j)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EEA6FAC-8453-4B54-B776-900F150D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Prefix(‘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4)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2B87167-6AE2-4D81-BF45-76BB314C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Suffix(‘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6)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E4896E-B36D-45FE-8E06-8344CFBD5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251B02B-D779-4DCF-984A-79D52773B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910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Substring – Get the characters between i and j inclusive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Running time</a:t>
            </a:r>
          </a:p>
          <a:p>
            <a:pPr lvl="1">
              <a:lnSpc>
                <a:spcPct val="90000"/>
              </a:lnSpc>
            </a:pP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(j - i)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Prefix?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Prefix(S, i) = Substring(S, 1, i)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Suffix?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Suffix(S, i) = Substring(S, i+1, length(n))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AD289BF2-489A-4701-A6F5-FD7F1B60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Substring(‘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this is 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’, 4, 8)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‘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is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15068</TotalTime>
  <Words>1695</Words>
  <Application>Microsoft Office PowerPoint</Application>
  <PresentationFormat>On-screen Show (4:3)</PresentationFormat>
  <Paragraphs>497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Calibri Light</vt:lpstr>
      <vt:lpstr>Segoe UI</vt:lpstr>
      <vt:lpstr>Segoe UI Light</vt:lpstr>
      <vt:lpstr>Times</vt:lpstr>
      <vt:lpstr>WelcomeDoc</vt:lpstr>
      <vt:lpstr>Network</vt:lpstr>
      <vt:lpstr>Equation</vt:lpstr>
      <vt:lpstr>Bitmap Image</vt:lpstr>
      <vt:lpstr>ECEG-5193: Algorithm Analysis and Design</vt:lpstr>
      <vt:lpstr>String processing algorithms</vt:lpstr>
      <vt:lpstr>Strings</vt:lpstr>
      <vt:lpstr>String operations</vt:lpstr>
      <vt:lpstr>String operations</vt:lpstr>
      <vt:lpstr>String operations</vt:lpstr>
      <vt:lpstr>String operations</vt:lpstr>
      <vt:lpstr>String operations</vt:lpstr>
      <vt:lpstr>String operations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 (aka Levenshtein distance)</vt:lpstr>
      <vt:lpstr>Edit distance examples</vt:lpstr>
      <vt:lpstr>Edit distance examples</vt:lpstr>
      <vt:lpstr>Edit distance examples</vt:lpstr>
      <vt:lpstr>Edit distance examples</vt:lpstr>
      <vt:lpstr>Is edit distance symmetric?</vt:lpstr>
      <vt:lpstr>Calculating edit distance</vt:lpstr>
      <vt:lpstr>Calculating edit distance</vt:lpstr>
      <vt:lpstr>Calculating edit distance</vt:lpstr>
      <vt:lpstr>Insert</vt:lpstr>
      <vt:lpstr>Insert</vt:lpstr>
      <vt:lpstr>Delete</vt:lpstr>
      <vt:lpstr>Delete</vt:lpstr>
      <vt:lpstr>Substition</vt:lpstr>
      <vt:lpstr>Substition</vt:lpstr>
      <vt:lpstr>Anything else?</vt:lpstr>
      <vt:lpstr>Equal</vt:lpstr>
      <vt:lpstr>Equal</vt:lpstr>
      <vt:lpstr>Combining results</vt:lpstr>
      <vt:lpstr>Combining results</vt:lpstr>
      <vt:lpstr>Running time</vt:lpstr>
      <vt:lpstr>Variants</vt:lpstr>
      <vt:lpstr>String Matching</vt:lpstr>
      <vt:lpstr>String matching</vt:lpstr>
      <vt:lpstr>String matching</vt:lpstr>
      <vt:lpstr>Uses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Running time?</vt:lpstr>
      <vt:lpstr>Running time?</vt:lpstr>
      <vt:lpstr>Worst case</vt:lpstr>
      <vt:lpstr>Worst case</vt:lpstr>
      <vt:lpstr>Worst case</vt:lpstr>
      <vt:lpstr>Worst case</vt:lpstr>
      <vt:lpstr>Worst case</vt:lpstr>
      <vt:lpstr>Patterns</vt:lpstr>
      <vt:lpstr>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217</cp:revision>
  <dcterms:created xsi:type="dcterms:W3CDTF">2021-10-24T06:23:43Z</dcterms:created>
  <dcterms:modified xsi:type="dcterms:W3CDTF">2022-01-24T06:07:00Z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