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750" r:id="rId5"/>
  </p:sldMasterIdLst>
  <p:notesMasterIdLst>
    <p:notesMasterId r:id="rId82"/>
  </p:notesMasterIdLst>
  <p:handoutMasterIdLst>
    <p:handoutMasterId r:id="rId83"/>
  </p:handoutMasterIdLst>
  <p:sldIdLst>
    <p:sldId id="256" r:id="rId6"/>
    <p:sldId id="299" r:id="rId7"/>
    <p:sldId id="617" r:id="rId8"/>
    <p:sldId id="300" r:id="rId9"/>
    <p:sldId id="301" r:id="rId10"/>
    <p:sldId id="302" r:id="rId11"/>
    <p:sldId id="660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5" r:id="rId25"/>
    <p:sldId id="526" r:id="rId26"/>
    <p:sldId id="527" r:id="rId27"/>
    <p:sldId id="528" r:id="rId28"/>
    <p:sldId id="529" r:id="rId29"/>
    <p:sldId id="554" r:id="rId30"/>
    <p:sldId id="555" r:id="rId31"/>
    <p:sldId id="556" r:id="rId32"/>
    <p:sldId id="557" r:id="rId33"/>
    <p:sldId id="315" r:id="rId34"/>
    <p:sldId id="618" r:id="rId35"/>
    <p:sldId id="317" r:id="rId36"/>
    <p:sldId id="319" r:id="rId37"/>
    <p:sldId id="318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8" r:id="rId55"/>
    <p:sldId id="339" r:id="rId56"/>
    <p:sldId id="340" r:id="rId57"/>
    <p:sldId id="341" r:id="rId58"/>
    <p:sldId id="342" r:id="rId59"/>
    <p:sldId id="665" r:id="rId60"/>
    <p:sldId id="666" r:id="rId61"/>
    <p:sldId id="664" r:id="rId62"/>
    <p:sldId id="668" r:id="rId63"/>
    <p:sldId id="667" r:id="rId64"/>
    <p:sldId id="669" r:id="rId65"/>
    <p:sldId id="670" r:id="rId66"/>
    <p:sldId id="671" r:id="rId67"/>
    <p:sldId id="662" r:id="rId68"/>
    <p:sldId id="343" r:id="rId69"/>
    <p:sldId id="344" r:id="rId70"/>
    <p:sldId id="345" r:id="rId71"/>
    <p:sldId id="346" r:id="rId72"/>
    <p:sldId id="347" r:id="rId73"/>
    <p:sldId id="349" r:id="rId74"/>
    <p:sldId id="348" r:id="rId75"/>
    <p:sldId id="350" r:id="rId76"/>
    <p:sldId id="351" r:id="rId77"/>
    <p:sldId id="352" r:id="rId78"/>
    <p:sldId id="672" r:id="rId79"/>
    <p:sldId id="673" r:id="rId80"/>
    <p:sldId id="353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." id="{BE522E7F-458A-4311-8F44-7D064B9C79E8}">
          <p14:sldIdLst>
            <p14:sldId id="256"/>
          </p14:sldIdLst>
        </p14:section>
        <p14:section name="String Matching" id="{D6D3F6C5-5803-4BAF-8D7D-ABF3E1801186}">
          <p14:sldIdLst>
            <p14:sldId id="299"/>
            <p14:sldId id="617"/>
            <p14:sldId id="300"/>
            <p14:sldId id="301"/>
          </p14:sldIdLst>
        </p14:section>
        <p14:section name="Naive Implementation" id="{E36F770B-DF96-4EBF-BB84-318D80BE85D0}">
          <p14:sldIdLst>
            <p14:sldId id="302"/>
            <p14:sldId id="660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54"/>
            <p14:sldId id="555"/>
            <p14:sldId id="556"/>
            <p14:sldId id="557"/>
          </p14:sldIdLst>
        </p14:section>
        <p14:section name="Finite State Automata" id="{B69CE528-5B1F-4C88-9372-49D6515F4A64}">
          <p14:sldIdLst>
            <p14:sldId id="315"/>
            <p14:sldId id="618"/>
            <p14:sldId id="317"/>
            <p14:sldId id="319"/>
            <p14:sldId id="318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</p14:sldIdLst>
        </p14:section>
        <p14:section name="Suffix function" id="{8FBD40B0-B408-4E82-8BE5-4288B0CF6062}">
          <p14:sldIdLst>
            <p14:sldId id="333"/>
            <p14:sldId id="334"/>
            <p14:sldId id="335"/>
            <p14:sldId id="336"/>
            <p14:sldId id="338"/>
            <p14:sldId id="339"/>
            <p14:sldId id="340"/>
            <p14:sldId id="341"/>
            <p14:sldId id="342"/>
            <p14:sldId id="665"/>
            <p14:sldId id="666"/>
            <p14:sldId id="664"/>
            <p14:sldId id="668"/>
            <p14:sldId id="667"/>
            <p14:sldId id="669"/>
            <p14:sldId id="670"/>
            <p14:sldId id="671"/>
            <p14:sldId id="662"/>
            <p14:sldId id="343"/>
            <p14:sldId id="344"/>
            <p14:sldId id="345"/>
            <p14:sldId id="346"/>
            <p14:sldId id="347"/>
            <p14:sldId id="349"/>
            <p14:sldId id="348"/>
            <p14:sldId id="350"/>
            <p14:sldId id="351"/>
            <p14:sldId id="352"/>
            <p14:sldId id="672"/>
            <p14:sldId id="673"/>
            <p14:sldId id="3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5F5F5"/>
    <a:srgbClr val="D24726"/>
    <a:srgbClr val="FF9B45"/>
    <a:srgbClr val="DD462F"/>
    <a:srgbClr val="404040"/>
    <a:srgbClr val="923922"/>
    <a:srgbClr val="D2B4A6"/>
    <a:srgbClr val="F8CFB6"/>
    <a:srgbClr val="F8C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3" autoAdjust="0"/>
    <p:restoredTop sz="95256" autoAdjust="0"/>
  </p:normalViewPr>
  <p:slideViewPr>
    <p:cSldViewPr snapToGrid="0">
      <p:cViewPr varScale="1">
        <p:scale>
          <a:sx n="79" d="100"/>
          <a:sy n="79" d="100"/>
        </p:scale>
        <p:origin x="148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commentAuthors" Target="commentAuthor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theme" Target="theme/theme1.xml"/><Relationship Id="rId61" Type="http://schemas.openxmlformats.org/officeDocument/2006/relationships/slide" Target="slides/slide56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9" tIns="46154" rIns="92309" bIns="4615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8A37A5-69E7-1C40-9955-1F2E70B7729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MS PGothic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MS PGothic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9" tIns="46154" rIns="92309" bIns="4615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403BA6-CEBE-5840-92C3-F0DCF2A22E7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MS PGothic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MS PGothic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9" tIns="46154" rIns="92309" bIns="4615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EF53FB-A19F-9E49-8C26-97BEF256AC5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MS PGothic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MS PGothic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9" tIns="46154" rIns="92309" bIns="4615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0B107-33BE-844A-8895-0968CD590A7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MS PGothic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MS PGothic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9" tIns="46154" rIns="92309" bIns="4615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506DA4-0731-3142-BAC8-E472863C4BA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MS PGothic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MS PGothic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9" tIns="46154" rIns="92309" bIns="4615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4A76F-65FD-4245-BED3-40D63EF59A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MS PGothic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MS PGothic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9" tIns="46154" rIns="92309" bIns="4615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A81F45-48D4-104A-AED7-7DFD2BABCF1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MS PGothic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MS PGothic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9" tIns="46154" rIns="92309" bIns="4615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C988E2-6AB8-EC47-BAE5-8007C4A5236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MS PGothic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MS PGothic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9" tIns="46154" rIns="92309" bIns="4615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F348BA-3137-5F48-91D9-99CE4172431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MS PGothic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MS PGothic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9" tIns="46154" rIns="92309" bIns="4615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025D0D-F956-2F40-A64B-B2B27246B4C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MS PGothic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MS PGothic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9" tIns="46154" rIns="92309" bIns="4615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8C8B9F-734D-3E4A-98BD-575AE31D07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MS PGothic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MS PGothic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9" tIns="46154" rIns="92309" bIns="4615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025D0D-F956-2F40-A64B-B2B27246B4C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MS PGothic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MS PGothic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9" tIns="46154" rIns="92309" bIns="4615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025D0D-F956-2F40-A64B-B2B27246B4C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MS PGothic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MS PGothic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9" tIns="46154" rIns="92309" bIns="4615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025D0D-F956-2F40-A64B-B2B27246B4C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MS PGothic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MS PGothic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9" tIns="46154" rIns="92309" bIns="4615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025D0D-F956-2F40-A64B-B2B27246B4C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MS PGothic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MS PGothic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9" tIns="46154" rIns="92309" bIns="4615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8C8B9F-734D-3E4A-98BD-575AE31D07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MS PGothic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MS PGothic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9" tIns="46154" rIns="92309" bIns="4615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77725-7452-4549-8725-A8365F01885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MS PGothic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MS PGothic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9" tIns="46154" rIns="92309" bIns="4615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D85CCF-B790-274F-94C7-2FB6C074E92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MS PGothic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MS PGothic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9" tIns="46154" rIns="92309" bIns="4615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F06BB-0627-7E4D-9520-E101D612A1A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MS PGothic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MS PGothic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9" tIns="46154" rIns="92309" bIns="4615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A68BD-0BE0-B344-ACCF-176672244B1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MS PGothic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MS PGothic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9" tIns="46154" rIns="92309" bIns="4615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73F23-7568-AF42-9595-B11FDF43203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MS PGothic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MS PGothic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9" tIns="46154" rIns="92309" bIns="4615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59DA92-ADCC-704F-A789-1A59320267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MS PGothic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MS PGothic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07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5E046C0-752F-4422-A98B-E0249A1F94F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155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284269-6B43-4DC6-89CA-BB41994C40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578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4003DED-A764-4A1B-A2A2-37FD595E9C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897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82842A-34A0-4466-8DF0-90A71FB7D8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7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2520E72-F411-4C5D-B837-D4C406BB0D7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322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>
              <a:defRPr sz="28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>
              <a:defRPr sz="24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>
              <a:defRPr sz="20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>
              <a:defRPr sz="20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C07E76-0AF7-44F0-BECA-9178376F1BD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783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91FA70E-97E2-4185-B2EB-B1817BFBDD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64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5174475-019F-499D-8DF7-D3AC3D49004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92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0FE18CC-405D-4068-803A-E3537D679C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79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463E7CD-ECD7-4F5D-88A7-0991242C78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82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622" y="1435608"/>
            <a:ext cx="331241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1928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7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524" y="620040"/>
            <a:ext cx="8182947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2555" y="3303447"/>
            <a:ext cx="8388221" cy="113779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String Processing Algorithms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480525" y="5032855"/>
            <a:ext cx="8290252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cap="small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Processing Algorithms</a:t>
            </a:r>
            <a:endParaRPr lang="en-US" sz="2000" cap="small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80963" y="547688"/>
            <a:ext cx="304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 y x y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31788" y="211138"/>
            <a:ext cx="81486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String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=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 x y x y x y y x y x y x y y x y x y x x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2209800" y="914400"/>
            <a:ext cx="3152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y x y y x y x y x 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80963" y="547688"/>
            <a:ext cx="304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 y x y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331788" y="211138"/>
            <a:ext cx="81486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String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= x 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y x y x y y x y x y x y y x y x y x x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2192338" y="912813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2438400" y="1277938"/>
            <a:ext cx="31527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 x y y x y x y x x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80963" y="547688"/>
            <a:ext cx="304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 y x y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331788" y="211138"/>
            <a:ext cx="81486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String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= x y 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 y x 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y y x y x y x y y x y x y x x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2192338" y="912813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2462213" y="1277938"/>
            <a:ext cx="6429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</a:t>
            </a: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2713038" y="1643063"/>
            <a:ext cx="31527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 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 y x 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80963" y="547688"/>
            <a:ext cx="304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 y x y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331788" y="211138"/>
            <a:ext cx="81486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String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= x y x 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 y x y y x y x y x y y x y x y x x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2192338" y="912813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2462213" y="1277938"/>
            <a:ext cx="6429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</a:t>
            </a: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2741613" y="1643063"/>
            <a:ext cx="14795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 y y</a:t>
            </a:r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3016250" y="2008188"/>
            <a:ext cx="31527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y x y y x y x y x 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80963" y="547688"/>
            <a:ext cx="304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 y x y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331788" y="211138"/>
            <a:ext cx="81486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String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= x y x x 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 y x y y x y x y 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y x y x y x x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2192338" y="912813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2462213" y="1277938"/>
            <a:ext cx="6429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2741613" y="1643063"/>
            <a:ext cx="14795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 y y</a:t>
            </a: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3016250" y="2008188"/>
            <a:ext cx="3635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3289300" y="2374900"/>
            <a:ext cx="31527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 y y x y x y 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Helvetica" charset="0"/>
              <a:ea typeface="MS PGothic" charset="0"/>
              <a:cs typeface="Helvetica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80963" y="547688"/>
            <a:ext cx="304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 y x y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331788" y="211138"/>
            <a:ext cx="81486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String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=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 y x x y 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 y y x y x y x y y x y x y x x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2192338" y="912813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2462213" y="1277938"/>
            <a:ext cx="6429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2741613" y="1643063"/>
            <a:ext cx="14795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 y y</a:t>
            </a: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3016250" y="2008188"/>
            <a:ext cx="3635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3289300" y="2374900"/>
            <a:ext cx="31527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 y y x y x y x x</a:t>
            </a: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3563938" y="2740025"/>
            <a:ext cx="31527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y x y y x y x y x 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80963" y="547688"/>
            <a:ext cx="304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 y x y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331788" y="211138"/>
            <a:ext cx="81486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String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= x y x x y x 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 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 y x y x y y x y x y x x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2192338" y="912813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2462213" y="1277938"/>
            <a:ext cx="6429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2741613" y="1643063"/>
            <a:ext cx="14795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 y y</a:t>
            </a: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3016250" y="2008188"/>
            <a:ext cx="3635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3289300" y="2374900"/>
            <a:ext cx="31527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 y y x y x y x x</a:t>
            </a:r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3563938" y="2740025"/>
            <a:ext cx="36353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3838575" y="3105150"/>
            <a:ext cx="31527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y y x y x y x 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80963" y="547688"/>
            <a:ext cx="304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 y x y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31788" y="211138"/>
            <a:ext cx="81486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String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= x y x x y x y 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y x y x y x y y x y x y x x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2192338" y="912813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2462213" y="1277938"/>
            <a:ext cx="6429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2741613" y="1643063"/>
            <a:ext cx="14795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 y y</a:t>
            </a: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3016250" y="2008188"/>
            <a:ext cx="3635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3289300" y="2374900"/>
            <a:ext cx="31527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 y y x y x y x x</a:t>
            </a:r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3563938" y="2740025"/>
            <a:ext cx="36353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3838575" y="3105150"/>
            <a:ext cx="9223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</a:t>
            </a:r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4113213" y="3471863"/>
            <a:ext cx="31527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y x y y x y x y x x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80963" y="547688"/>
            <a:ext cx="304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 y x y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331788" y="211138"/>
            <a:ext cx="81486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String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= x y x x y x y x 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 y x y x y y x y x y x x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2192338" y="912813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2462213" y="1277938"/>
            <a:ext cx="6429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2741613" y="1643063"/>
            <a:ext cx="14795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 y y</a:t>
            </a: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3016250" y="2008188"/>
            <a:ext cx="3635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3289300" y="2374900"/>
            <a:ext cx="31527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 y y x y x y x x</a:t>
            </a: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3563938" y="2740025"/>
            <a:ext cx="36353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3838575" y="3105150"/>
            <a:ext cx="9223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</a:t>
            </a:r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4113213" y="3471863"/>
            <a:ext cx="3635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</a:p>
        </p:txBody>
      </p:sp>
      <p:sp>
        <p:nvSpPr>
          <p:cNvPr id="21517" name="Rectangle 12"/>
          <p:cNvSpPr>
            <a:spLocks noChangeArrowheads="1"/>
          </p:cNvSpPr>
          <p:nvPr/>
        </p:nvSpPr>
        <p:spPr bwMode="auto">
          <a:xfrm>
            <a:off x="4386263" y="3836988"/>
            <a:ext cx="31527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y x y y x y x y x x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80963" y="547688"/>
            <a:ext cx="304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 y x y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31788" y="211138"/>
            <a:ext cx="81486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String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= x y x x y x y x y 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 y x 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y y x y x y x x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2192338" y="912813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2462213" y="1277938"/>
            <a:ext cx="6429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</a:t>
            </a: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2741613" y="1643063"/>
            <a:ext cx="14795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 y y</a:t>
            </a:r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3016250" y="2008188"/>
            <a:ext cx="3635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3289300" y="2374900"/>
            <a:ext cx="31527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 y y x y x y x x</a:t>
            </a: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3563938" y="2740025"/>
            <a:ext cx="36353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</a:p>
        </p:txBody>
      </p:sp>
      <p:sp>
        <p:nvSpPr>
          <p:cNvPr id="22539" name="Rectangle 10"/>
          <p:cNvSpPr>
            <a:spLocks noChangeArrowheads="1"/>
          </p:cNvSpPr>
          <p:nvPr/>
        </p:nvSpPr>
        <p:spPr bwMode="auto">
          <a:xfrm>
            <a:off x="3838575" y="3105150"/>
            <a:ext cx="9223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</a:t>
            </a:r>
          </a:p>
        </p:txBody>
      </p:sp>
      <p:sp>
        <p:nvSpPr>
          <p:cNvPr id="22540" name="Rectangle 11"/>
          <p:cNvSpPr>
            <a:spLocks noChangeArrowheads="1"/>
          </p:cNvSpPr>
          <p:nvPr/>
        </p:nvSpPr>
        <p:spPr bwMode="auto">
          <a:xfrm>
            <a:off x="4113213" y="3471863"/>
            <a:ext cx="3635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</a:p>
        </p:txBody>
      </p:sp>
      <p:sp>
        <p:nvSpPr>
          <p:cNvPr id="22541" name="Rectangle 12"/>
          <p:cNvSpPr>
            <a:spLocks noChangeArrowheads="1"/>
          </p:cNvSpPr>
          <p:nvPr/>
        </p:nvSpPr>
        <p:spPr bwMode="auto">
          <a:xfrm>
            <a:off x="4386263" y="3836988"/>
            <a:ext cx="3635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</a:p>
        </p:txBody>
      </p:sp>
      <p:sp>
        <p:nvSpPr>
          <p:cNvPr id="22542" name="Rectangle 13"/>
          <p:cNvSpPr>
            <a:spLocks noChangeArrowheads="1"/>
          </p:cNvSpPr>
          <p:nvPr/>
        </p:nvSpPr>
        <p:spPr bwMode="auto">
          <a:xfrm>
            <a:off x="4660900" y="4202113"/>
            <a:ext cx="31527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 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 y x 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41B3BC1-5C72-4F42-B9DA-E7B79EA88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539" y="1099562"/>
            <a:ext cx="8875274" cy="4853766"/>
          </a:xfrm>
        </p:spPr>
        <p:txBody>
          <a:bodyPr>
            <a:noAutofit/>
          </a:bodyPr>
          <a:lstStyle/>
          <a:p>
            <a:pPr algn="ctr"/>
            <a:r>
              <a:rPr lang="en-US" altLang="en-US" sz="16600"/>
              <a:t>String Matching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80963" y="547688"/>
            <a:ext cx="304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 y x y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331788" y="211138"/>
            <a:ext cx="81486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String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= x y x x y x y x y y 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 y x y y x y x y x x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192338" y="912813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2462213" y="1277938"/>
            <a:ext cx="6429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</a:t>
            </a: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2741613" y="1643063"/>
            <a:ext cx="14795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 y y</a:t>
            </a: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3016250" y="2008188"/>
            <a:ext cx="3635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3289300" y="2374900"/>
            <a:ext cx="31527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 y y x y x y x x</a:t>
            </a:r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3563938" y="2740025"/>
            <a:ext cx="36353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</a:p>
        </p:txBody>
      </p:sp>
      <p:sp>
        <p:nvSpPr>
          <p:cNvPr id="23563" name="Rectangle 10"/>
          <p:cNvSpPr>
            <a:spLocks noChangeArrowheads="1"/>
          </p:cNvSpPr>
          <p:nvPr/>
        </p:nvSpPr>
        <p:spPr bwMode="auto">
          <a:xfrm>
            <a:off x="3838575" y="3105150"/>
            <a:ext cx="9223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</a:t>
            </a:r>
          </a:p>
        </p:txBody>
      </p:sp>
      <p:sp>
        <p:nvSpPr>
          <p:cNvPr id="23564" name="Rectangle 11"/>
          <p:cNvSpPr>
            <a:spLocks noChangeArrowheads="1"/>
          </p:cNvSpPr>
          <p:nvPr/>
        </p:nvSpPr>
        <p:spPr bwMode="auto">
          <a:xfrm>
            <a:off x="4113213" y="3471863"/>
            <a:ext cx="3635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</a:p>
        </p:txBody>
      </p:sp>
      <p:sp>
        <p:nvSpPr>
          <p:cNvPr id="23565" name="Rectangle 12"/>
          <p:cNvSpPr>
            <a:spLocks noChangeArrowheads="1"/>
          </p:cNvSpPr>
          <p:nvPr/>
        </p:nvSpPr>
        <p:spPr bwMode="auto">
          <a:xfrm>
            <a:off x="4386263" y="3836988"/>
            <a:ext cx="3635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</a:p>
        </p:txBody>
      </p:sp>
      <p:sp>
        <p:nvSpPr>
          <p:cNvPr id="23566" name="Rectangle 13"/>
          <p:cNvSpPr>
            <a:spLocks noChangeArrowheads="1"/>
          </p:cNvSpPr>
          <p:nvPr/>
        </p:nvSpPr>
        <p:spPr bwMode="auto">
          <a:xfrm>
            <a:off x="4660900" y="4202113"/>
            <a:ext cx="14795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 y y</a:t>
            </a:r>
          </a:p>
        </p:txBody>
      </p:sp>
      <p:sp>
        <p:nvSpPr>
          <p:cNvPr id="23567" name="Rectangle 14"/>
          <p:cNvSpPr>
            <a:spLocks noChangeArrowheads="1"/>
          </p:cNvSpPr>
          <p:nvPr/>
        </p:nvSpPr>
        <p:spPr bwMode="auto">
          <a:xfrm>
            <a:off x="4935538" y="4568825"/>
            <a:ext cx="31527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y x y y x y x y x x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80963" y="547688"/>
            <a:ext cx="304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 y x y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331788" y="211138"/>
            <a:ext cx="81486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String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= x y x x y x y x y y x 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 y x y y x y x y x x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MS PGothic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2192338" y="9144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2462213" y="1277938"/>
            <a:ext cx="6429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</a:t>
            </a: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2741613" y="1643063"/>
            <a:ext cx="14795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 y y</a:t>
            </a: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3016250" y="2008188"/>
            <a:ext cx="3635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3289300" y="2374900"/>
            <a:ext cx="31527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 y y x y x y x x</a:t>
            </a: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3563938" y="2740025"/>
            <a:ext cx="36353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3838575" y="3105150"/>
            <a:ext cx="9223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</a:t>
            </a: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4113213" y="3471863"/>
            <a:ext cx="3635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4386263" y="3836988"/>
            <a:ext cx="3635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4660900" y="4202113"/>
            <a:ext cx="14795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 y y</a:t>
            </a:r>
          </a:p>
        </p:txBody>
      </p:sp>
      <p:sp>
        <p:nvSpPr>
          <p:cNvPr id="24591" name="Rectangle 14"/>
          <p:cNvSpPr>
            <a:spLocks noChangeArrowheads="1"/>
          </p:cNvSpPr>
          <p:nvPr/>
        </p:nvSpPr>
        <p:spPr bwMode="auto">
          <a:xfrm>
            <a:off x="4935538" y="4568825"/>
            <a:ext cx="36353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</a:p>
        </p:txBody>
      </p:sp>
      <p:sp>
        <p:nvSpPr>
          <p:cNvPr id="24592" name="Rectangle 15"/>
          <p:cNvSpPr>
            <a:spLocks noChangeArrowheads="1"/>
          </p:cNvSpPr>
          <p:nvPr/>
        </p:nvSpPr>
        <p:spPr bwMode="auto">
          <a:xfrm>
            <a:off x="5210175" y="4933950"/>
            <a:ext cx="31527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 y y x y x y x x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Helvetica" charset="0"/>
              <a:ea typeface="MS PGothic" charset="0"/>
              <a:cs typeface="Helvetica" charset="0"/>
            </a:endParaRPr>
          </a:p>
        </p:txBody>
      </p:sp>
      <p:sp>
        <p:nvSpPr>
          <p:cNvPr id="24593" name="Line 16"/>
          <p:cNvSpPr>
            <a:spLocks noChangeShapeType="1"/>
          </p:cNvSpPr>
          <p:nvPr/>
        </p:nvSpPr>
        <p:spPr bwMode="auto">
          <a:xfrm>
            <a:off x="3378200" y="547688"/>
            <a:ext cx="0" cy="21939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MS PGothic" charset="0"/>
            </a:endParaRPr>
          </a:p>
        </p:txBody>
      </p:sp>
      <p:sp>
        <p:nvSpPr>
          <p:cNvPr id="24594" name="Line 17"/>
          <p:cNvSpPr>
            <a:spLocks noChangeShapeType="1"/>
          </p:cNvSpPr>
          <p:nvPr/>
        </p:nvSpPr>
        <p:spPr bwMode="auto">
          <a:xfrm>
            <a:off x="3378200" y="547688"/>
            <a:ext cx="0" cy="21939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MS PGothic" charset="0"/>
            </a:endParaRPr>
          </a:p>
        </p:txBody>
      </p:sp>
      <p:sp>
        <p:nvSpPr>
          <p:cNvPr id="24595" name="Text Box 18"/>
          <p:cNvSpPr txBox="1">
            <a:spLocks noChangeArrowheads="1"/>
          </p:cNvSpPr>
          <p:nvPr/>
        </p:nvSpPr>
        <p:spPr bwMode="auto">
          <a:xfrm>
            <a:off x="573088" y="2952750"/>
            <a:ext cx="2487612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Worst-case time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O(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mn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80963" y="547688"/>
            <a:ext cx="304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 y 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y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31788" y="211138"/>
            <a:ext cx="827881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+mn-cs"/>
              </a:rPr>
              <a:t>String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+mn-cs"/>
              </a:rPr>
              <a:t>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+mn-cs"/>
              </a:rPr>
              <a:t> = x y x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+mn-cs"/>
              </a:rPr>
              <a:t> y x y x y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+mn-cs"/>
              </a:rPr>
              <a:t> x 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+mn-cs"/>
              </a:rPr>
              <a:t>x y x y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+mn-cs"/>
              </a:rPr>
              <a:t> x y x y x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+mn-cs"/>
              </a:rPr>
              <a:t>x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2192338" y="9144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2466975" y="1277938"/>
            <a:ext cx="6381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2741613" y="1643063"/>
            <a:ext cx="14668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y x 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y</a:t>
            </a:r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3016250" y="2008188"/>
            <a:ext cx="3619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3289300" y="2374900"/>
            <a:ext cx="31242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y x y x y 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</a:p>
        </p:txBody>
      </p:sp>
      <p:sp>
        <p:nvSpPr>
          <p:cNvPr id="25610" name="Rectangle 9"/>
          <p:cNvSpPr>
            <a:spLocks noChangeArrowheads="1"/>
          </p:cNvSpPr>
          <p:nvPr/>
        </p:nvSpPr>
        <p:spPr bwMode="auto">
          <a:xfrm>
            <a:off x="3563938" y="2740025"/>
            <a:ext cx="3619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</a:p>
        </p:txBody>
      </p:sp>
      <p:sp>
        <p:nvSpPr>
          <p:cNvPr id="25611" name="Rectangle 10"/>
          <p:cNvSpPr>
            <a:spLocks noChangeArrowheads="1"/>
          </p:cNvSpPr>
          <p:nvPr/>
        </p:nvSpPr>
        <p:spPr bwMode="auto">
          <a:xfrm>
            <a:off x="3838575" y="3105150"/>
            <a:ext cx="9144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</a:t>
            </a:r>
          </a:p>
        </p:txBody>
      </p:sp>
      <p:sp>
        <p:nvSpPr>
          <p:cNvPr id="25612" name="Rectangle 11"/>
          <p:cNvSpPr>
            <a:spLocks noChangeArrowheads="1"/>
          </p:cNvSpPr>
          <p:nvPr/>
        </p:nvSpPr>
        <p:spPr bwMode="auto">
          <a:xfrm>
            <a:off x="4113213" y="3471863"/>
            <a:ext cx="3619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</a:p>
        </p:txBody>
      </p:sp>
      <p:sp>
        <p:nvSpPr>
          <p:cNvPr id="25613" name="Rectangle 12"/>
          <p:cNvSpPr>
            <a:spLocks noChangeArrowheads="1"/>
          </p:cNvSpPr>
          <p:nvPr/>
        </p:nvSpPr>
        <p:spPr bwMode="auto">
          <a:xfrm>
            <a:off x="4386263" y="3836988"/>
            <a:ext cx="3619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</a:p>
        </p:txBody>
      </p:sp>
      <p:sp>
        <p:nvSpPr>
          <p:cNvPr id="25614" name="Rectangle 13"/>
          <p:cNvSpPr>
            <a:spLocks noChangeArrowheads="1"/>
          </p:cNvSpPr>
          <p:nvPr/>
        </p:nvSpPr>
        <p:spPr bwMode="auto">
          <a:xfrm>
            <a:off x="4660900" y="4202113"/>
            <a:ext cx="14668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 y y</a:t>
            </a:r>
          </a:p>
        </p:txBody>
      </p:sp>
      <p:sp>
        <p:nvSpPr>
          <p:cNvPr id="25615" name="Rectangle 14"/>
          <p:cNvSpPr>
            <a:spLocks noChangeArrowheads="1"/>
          </p:cNvSpPr>
          <p:nvPr/>
        </p:nvSpPr>
        <p:spPr bwMode="auto">
          <a:xfrm>
            <a:off x="4935538" y="4568825"/>
            <a:ext cx="3619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</a:t>
            </a:r>
          </a:p>
        </p:txBody>
      </p:sp>
      <p:sp>
        <p:nvSpPr>
          <p:cNvPr id="25616" name="Rectangle 15"/>
          <p:cNvSpPr>
            <a:spLocks noChangeArrowheads="1"/>
          </p:cNvSpPr>
          <p:nvPr/>
        </p:nvSpPr>
        <p:spPr bwMode="auto">
          <a:xfrm>
            <a:off x="5210175" y="4933950"/>
            <a:ext cx="31242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y y x y x y x x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Helvetica" charset="0"/>
              <a:ea typeface="MS PGothic" charset="0"/>
              <a:cs typeface="Helvetica" charset="0"/>
            </a:endParaRPr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>
            <a:off x="3378200" y="547688"/>
            <a:ext cx="0" cy="21939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MS PGothic" charset="0"/>
            </a:endParaRPr>
          </a:p>
        </p:txBody>
      </p:sp>
      <p:sp>
        <p:nvSpPr>
          <p:cNvPr id="25618" name="Line 17"/>
          <p:cNvSpPr>
            <a:spLocks noChangeShapeType="1"/>
          </p:cNvSpPr>
          <p:nvPr/>
        </p:nvSpPr>
        <p:spPr bwMode="auto">
          <a:xfrm>
            <a:off x="4038600" y="609600"/>
            <a:ext cx="0" cy="21939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MS PGothic" charset="0"/>
            </a:endParaRPr>
          </a:p>
        </p:txBody>
      </p:sp>
      <p:sp>
        <p:nvSpPr>
          <p:cNvPr id="25619" name="Text Box 18"/>
          <p:cNvSpPr txBox="1">
            <a:spLocks noChangeArrowheads="1"/>
          </p:cNvSpPr>
          <p:nvPr/>
        </p:nvSpPr>
        <p:spPr bwMode="auto">
          <a:xfrm>
            <a:off x="5029200" y="1066800"/>
            <a:ext cx="2878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Lots of wasted work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MS PGothic" charset="0"/>
            </a:endParaRPr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 flipH="1">
            <a:off x="3124200" y="1279525"/>
            <a:ext cx="1811338" cy="244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MS PGothic" charset="0"/>
            </a:endParaRPr>
          </a:p>
        </p:txBody>
      </p:sp>
      <p:sp>
        <p:nvSpPr>
          <p:cNvPr id="25621" name="Line 20"/>
          <p:cNvSpPr>
            <a:spLocks noChangeShapeType="1"/>
          </p:cNvSpPr>
          <p:nvPr/>
        </p:nvSpPr>
        <p:spPr bwMode="auto">
          <a:xfrm flipV="1">
            <a:off x="80963" y="2009775"/>
            <a:ext cx="528637" cy="12509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MS PGothic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971800" y="2133600"/>
            <a:ext cx="363538" cy="359569"/>
          </a:xfrm>
          <a:prstGeom prst="ellips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437467" y="1346200"/>
            <a:ext cx="1464733" cy="922867"/>
          </a:xfrm>
          <a:custGeom>
            <a:avLst/>
            <a:gdLst>
              <a:gd name="connsiteX0" fmla="*/ 1464733 w 1464733"/>
              <a:gd name="connsiteY0" fmla="*/ 0 h 922867"/>
              <a:gd name="connsiteX1" fmla="*/ 897466 w 1464733"/>
              <a:gd name="connsiteY1" fmla="*/ 770467 h 922867"/>
              <a:gd name="connsiteX2" fmla="*/ 0 w 1464733"/>
              <a:gd name="connsiteY2" fmla="*/ 922867 h 922867"/>
              <a:gd name="connsiteX3" fmla="*/ 0 w 1464733"/>
              <a:gd name="connsiteY3" fmla="*/ 922867 h 92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4733" h="922867">
                <a:moveTo>
                  <a:pt x="1464733" y="0"/>
                </a:moveTo>
                <a:cubicBezTo>
                  <a:pt x="1303160" y="308328"/>
                  <a:pt x="1141588" y="616656"/>
                  <a:pt x="897466" y="770467"/>
                </a:cubicBezTo>
                <a:cubicBezTo>
                  <a:pt x="653344" y="924278"/>
                  <a:pt x="0" y="922867"/>
                  <a:pt x="0" y="922867"/>
                </a:cubicBezTo>
                <a:lnTo>
                  <a:pt x="0" y="922867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249333" y="1430867"/>
            <a:ext cx="1528652" cy="2370666"/>
          </a:xfrm>
          <a:custGeom>
            <a:avLst/>
            <a:gdLst>
              <a:gd name="connsiteX0" fmla="*/ 0 w 1528652"/>
              <a:gd name="connsiteY0" fmla="*/ 0 h 2370666"/>
              <a:gd name="connsiteX1" fmla="*/ 1337734 w 1528652"/>
              <a:gd name="connsiteY1" fmla="*/ 685800 h 2370666"/>
              <a:gd name="connsiteX2" fmla="*/ 1473200 w 1528652"/>
              <a:gd name="connsiteY2" fmla="*/ 1608666 h 2370666"/>
              <a:gd name="connsiteX3" fmla="*/ 889000 w 1528652"/>
              <a:gd name="connsiteY3" fmla="*/ 2370666 h 237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8652" h="2370666">
                <a:moveTo>
                  <a:pt x="0" y="0"/>
                </a:moveTo>
                <a:cubicBezTo>
                  <a:pt x="546100" y="208844"/>
                  <a:pt x="1092201" y="417689"/>
                  <a:pt x="1337734" y="685800"/>
                </a:cubicBezTo>
                <a:cubicBezTo>
                  <a:pt x="1583267" y="953911"/>
                  <a:pt x="1547989" y="1327855"/>
                  <a:pt x="1473200" y="1608666"/>
                </a:cubicBezTo>
                <a:cubicBezTo>
                  <a:pt x="1398411" y="1889477"/>
                  <a:pt x="1143705" y="2130071"/>
                  <a:pt x="889000" y="2370666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493621" y="2709174"/>
            <a:ext cx="2666827" cy="2386404"/>
          </a:xfrm>
          <a:custGeom>
            <a:avLst/>
            <a:gdLst>
              <a:gd name="connsiteX0" fmla="*/ 11579 w 2666827"/>
              <a:gd name="connsiteY0" fmla="*/ 177959 h 2386404"/>
              <a:gd name="connsiteX1" fmla="*/ 866712 w 2666827"/>
              <a:gd name="connsiteY1" fmla="*/ 161026 h 2386404"/>
              <a:gd name="connsiteX2" fmla="*/ 2500779 w 2666827"/>
              <a:gd name="connsiteY2" fmla="*/ 1253226 h 2386404"/>
              <a:gd name="connsiteX3" fmla="*/ 2492312 w 2666827"/>
              <a:gd name="connsiteY3" fmla="*/ 2133759 h 2386404"/>
              <a:gd name="connsiteX4" fmla="*/ 1442446 w 2666827"/>
              <a:gd name="connsiteY4" fmla="*/ 2370826 h 2386404"/>
              <a:gd name="connsiteX5" fmla="*/ 443379 w 2666827"/>
              <a:gd name="connsiteY5" fmla="*/ 1786626 h 2386404"/>
              <a:gd name="connsiteX6" fmla="*/ 11579 w 2666827"/>
              <a:gd name="connsiteY6" fmla="*/ 177959 h 2386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6827" h="2386404">
                <a:moveTo>
                  <a:pt x="11579" y="177959"/>
                </a:moveTo>
                <a:cubicBezTo>
                  <a:pt x="82134" y="-92974"/>
                  <a:pt x="451845" y="-18185"/>
                  <a:pt x="866712" y="161026"/>
                </a:cubicBezTo>
                <a:cubicBezTo>
                  <a:pt x="1281579" y="340237"/>
                  <a:pt x="2229846" y="924437"/>
                  <a:pt x="2500779" y="1253226"/>
                </a:cubicBezTo>
                <a:cubicBezTo>
                  <a:pt x="2771712" y="1582015"/>
                  <a:pt x="2668701" y="1947492"/>
                  <a:pt x="2492312" y="2133759"/>
                </a:cubicBezTo>
                <a:cubicBezTo>
                  <a:pt x="2315923" y="2320026"/>
                  <a:pt x="1783935" y="2428682"/>
                  <a:pt x="1442446" y="2370826"/>
                </a:cubicBezTo>
                <a:cubicBezTo>
                  <a:pt x="1100957" y="2312970"/>
                  <a:pt x="680446" y="2152104"/>
                  <a:pt x="443379" y="1786626"/>
                </a:cubicBezTo>
                <a:cubicBezTo>
                  <a:pt x="206312" y="1421148"/>
                  <a:pt x="-58976" y="448892"/>
                  <a:pt x="11579" y="177959"/>
                </a:cubicBezTo>
                <a:close/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2057400" y="1066800"/>
            <a:ext cx="1096169" cy="740833"/>
          </a:xfrm>
          <a:prstGeom prst="ellips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Calibri" charset="0"/>
              </a:rPr>
              <a:t>Better Pattern Matching via Finite Automata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Build a FSA for the pattern (preprocessing)  of size O(</a:t>
            </a:r>
            <a:r>
              <a:rPr lang="en-US" sz="2800" b="1" dirty="0">
                <a:latin typeface="Calibri" charset="0"/>
              </a:rPr>
              <a:t>m</a:t>
            </a:r>
            <a:r>
              <a:rPr lang="en-US" sz="2800" dirty="0">
                <a:latin typeface="Calibri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Keep track of the </a:t>
            </a:r>
            <a:r>
              <a:rPr lang="ja-JP" altLang="en-US" sz="2400" dirty="0">
                <a:latin typeface="Calibri" charset="0"/>
              </a:rPr>
              <a:t>‘</a:t>
            </a:r>
            <a:r>
              <a:rPr lang="en-US" sz="2400" dirty="0">
                <a:latin typeface="Calibri" charset="0"/>
              </a:rPr>
              <a:t>longest match currently active</a:t>
            </a:r>
            <a:r>
              <a:rPr lang="ja-JP" altLang="en-US" sz="2400" dirty="0">
                <a:latin typeface="Calibri" charset="0"/>
              </a:rPr>
              <a:t>’</a:t>
            </a:r>
            <a:endParaRPr lang="en-US" sz="2400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The FSA will have only </a:t>
            </a:r>
            <a:r>
              <a:rPr lang="en-US" sz="2400" b="1" dirty="0">
                <a:latin typeface="Calibri" charset="0"/>
              </a:rPr>
              <a:t>m</a:t>
            </a:r>
            <a:r>
              <a:rPr lang="en-US" sz="2400" dirty="0">
                <a:latin typeface="Calibri" charset="0"/>
              </a:rPr>
              <a:t>+1 states  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Run the DFA on the string  </a:t>
            </a:r>
            <a:r>
              <a:rPr lang="en-US" sz="2800" b="1" dirty="0">
                <a:latin typeface="Calibri" charset="0"/>
              </a:rPr>
              <a:t>n</a:t>
            </a:r>
            <a:r>
              <a:rPr lang="en-US" sz="2800" dirty="0">
                <a:solidFill>
                  <a:schemeClr val="accent2"/>
                </a:solidFill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steps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Obvious construction method for FSA will be O(</a:t>
            </a:r>
            <a:r>
              <a:rPr lang="en-US" sz="2800" b="1" dirty="0">
                <a:latin typeface="Calibri" charset="0"/>
              </a:rPr>
              <a:t>m</a:t>
            </a:r>
            <a:r>
              <a:rPr lang="en-US" sz="2800" b="1" baseline="30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) but can be done in O(</a:t>
            </a:r>
            <a:r>
              <a:rPr lang="en-US" sz="2800" b="1" dirty="0">
                <a:latin typeface="Calibri" charset="0"/>
              </a:rPr>
              <a:t>m</a:t>
            </a:r>
            <a:r>
              <a:rPr lang="en-US" sz="2800" dirty="0">
                <a:latin typeface="Calibri" charset="0"/>
              </a:rPr>
              <a:t>) time.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Total O(</a:t>
            </a:r>
            <a:r>
              <a:rPr lang="en-US" sz="2800" b="1" dirty="0" err="1">
                <a:latin typeface="Calibri" charset="0"/>
              </a:rPr>
              <a:t>m+n</a:t>
            </a:r>
            <a:r>
              <a:rPr lang="en-US" sz="2800" dirty="0">
                <a:latin typeface="Calibri" charset="0"/>
              </a:rPr>
              <a:t>) time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Building a FSA for the pattern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914400" y="1522413"/>
            <a:ext cx="48228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Pattern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p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=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 y y x y x y x x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Helvetica" charset="0"/>
              <a:ea typeface="MS PGothic" charset="0"/>
              <a:cs typeface="Helvetica" charset="0"/>
            </a:endParaRPr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658813" y="3382963"/>
            <a:ext cx="7562850" cy="371475"/>
            <a:chOff x="388" y="2559"/>
            <a:chExt cx="4764" cy="234"/>
          </a:xfrm>
        </p:grpSpPr>
        <p:sp>
          <p:nvSpPr>
            <p:cNvPr id="27680" name="Text Box 5"/>
            <p:cNvSpPr txBox="1">
              <a:spLocks noChangeArrowheads="1"/>
            </p:cNvSpPr>
            <p:nvPr/>
          </p:nvSpPr>
          <p:spPr bwMode="auto">
            <a:xfrm>
              <a:off x="1761" y="25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y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1" name="Text Box 6"/>
            <p:cNvSpPr txBox="1">
              <a:spLocks noChangeArrowheads="1"/>
            </p:cNvSpPr>
            <p:nvPr/>
          </p:nvSpPr>
          <p:spPr bwMode="auto">
            <a:xfrm>
              <a:off x="2219" y="256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y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2" name="Text Box 7"/>
            <p:cNvSpPr txBox="1">
              <a:spLocks noChangeArrowheads="1"/>
            </p:cNvSpPr>
            <p:nvPr/>
          </p:nvSpPr>
          <p:spPr bwMode="auto">
            <a:xfrm>
              <a:off x="3134" y="256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y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3" name="Text Box 8"/>
            <p:cNvSpPr txBox="1">
              <a:spLocks noChangeArrowheads="1"/>
            </p:cNvSpPr>
            <p:nvPr/>
          </p:nvSpPr>
          <p:spPr bwMode="auto">
            <a:xfrm>
              <a:off x="4506" y="25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x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4" name="Text Box 9"/>
            <p:cNvSpPr txBox="1">
              <a:spLocks noChangeArrowheads="1"/>
            </p:cNvSpPr>
            <p:nvPr/>
          </p:nvSpPr>
          <p:spPr bwMode="auto">
            <a:xfrm>
              <a:off x="2676" y="25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x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5" name="Text Box 10"/>
            <p:cNvSpPr txBox="1">
              <a:spLocks noChangeArrowheads="1"/>
            </p:cNvSpPr>
            <p:nvPr/>
          </p:nvSpPr>
          <p:spPr bwMode="auto">
            <a:xfrm>
              <a:off x="388" y="25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x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6" name="Text Box 11"/>
            <p:cNvSpPr txBox="1">
              <a:spLocks noChangeArrowheads="1"/>
            </p:cNvSpPr>
            <p:nvPr/>
          </p:nvSpPr>
          <p:spPr bwMode="auto">
            <a:xfrm>
              <a:off x="3591" y="25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x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7" name="Text Box 12"/>
            <p:cNvSpPr txBox="1">
              <a:spLocks noChangeArrowheads="1"/>
            </p:cNvSpPr>
            <p:nvPr/>
          </p:nvSpPr>
          <p:spPr bwMode="auto">
            <a:xfrm>
              <a:off x="846" y="25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y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8" name="Text Box 13"/>
            <p:cNvSpPr txBox="1">
              <a:spLocks noChangeArrowheads="1"/>
            </p:cNvSpPr>
            <p:nvPr/>
          </p:nvSpPr>
          <p:spPr bwMode="auto">
            <a:xfrm>
              <a:off x="1303" y="256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x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9" name="Text Box 14"/>
            <p:cNvSpPr txBox="1">
              <a:spLocks noChangeArrowheads="1"/>
            </p:cNvSpPr>
            <p:nvPr/>
          </p:nvSpPr>
          <p:spPr bwMode="auto">
            <a:xfrm>
              <a:off x="4049" y="256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y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90" name="Text Box 15"/>
            <p:cNvSpPr txBox="1">
              <a:spLocks noChangeArrowheads="1"/>
            </p:cNvSpPr>
            <p:nvPr/>
          </p:nvSpPr>
          <p:spPr bwMode="auto">
            <a:xfrm>
              <a:off x="4964" y="2559"/>
              <a:ext cx="1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x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</p:grpSp>
      <p:grpSp>
        <p:nvGrpSpPr>
          <p:cNvPr id="27665" name="Group 27"/>
          <p:cNvGrpSpPr>
            <a:grpSpLocks/>
          </p:cNvGrpSpPr>
          <p:nvPr/>
        </p:nvGrpSpPr>
        <p:grpSpPr bwMode="auto">
          <a:xfrm>
            <a:off x="609600" y="3714750"/>
            <a:ext cx="7808913" cy="0"/>
            <a:chOff x="360" y="2100"/>
            <a:chExt cx="4919" cy="0"/>
          </a:xfrm>
        </p:grpSpPr>
        <p:sp>
          <p:nvSpPr>
            <p:cNvPr id="27669" name="Line 28"/>
            <p:cNvSpPr>
              <a:spLocks noChangeShapeType="1"/>
            </p:cNvSpPr>
            <p:nvPr/>
          </p:nvSpPr>
          <p:spPr bwMode="auto">
            <a:xfrm>
              <a:off x="360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0" name="Line 29"/>
            <p:cNvSpPr>
              <a:spLocks noChangeShapeType="1"/>
            </p:cNvSpPr>
            <p:nvPr/>
          </p:nvSpPr>
          <p:spPr bwMode="auto">
            <a:xfrm>
              <a:off x="811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1" name="Line 30"/>
            <p:cNvSpPr>
              <a:spLocks noChangeShapeType="1"/>
            </p:cNvSpPr>
            <p:nvPr/>
          </p:nvSpPr>
          <p:spPr bwMode="auto">
            <a:xfrm>
              <a:off x="1263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2" name="Line 31"/>
            <p:cNvSpPr>
              <a:spLocks noChangeShapeType="1"/>
            </p:cNvSpPr>
            <p:nvPr/>
          </p:nvSpPr>
          <p:spPr bwMode="auto">
            <a:xfrm>
              <a:off x="1714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3" name="Line 32"/>
            <p:cNvSpPr>
              <a:spLocks noChangeShapeType="1"/>
            </p:cNvSpPr>
            <p:nvPr/>
          </p:nvSpPr>
          <p:spPr bwMode="auto">
            <a:xfrm>
              <a:off x="2166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4" name="Line 33"/>
            <p:cNvSpPr>
              <a:spLocks noChangeShapeType="1"/>
            </p:cNvSpPr>
            <p:nvPr/>
          </p:nvSpPr>
          <p:spPr bwMode="auto">
            <a:xfrm>
              <a:off x="2618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5" name="Line 34"/>
            <p:cNvSpPr>
              <a:spLocks noChangeShapeType="1"/>
            </p:cNvSpPr>
            <p:nvPr/>
          </p:nvSpPr>
          <p:spPr bwMode="auto">
            <a:xfrm>
              <a:off x="3069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6" name="Line 35"/>
            <p:cNvSpPr>
              <a:spLocks noChangeShapeType="1"/>
            </p:cNvSpPr>
            <p:nvPr/>
          </p:nvSpPr>
          <p:spPr bwMode="auto">
            <a:xfrm>
              <a:off x="3521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7" name="Line 36"/>
            <p:cNvSpPr>
              <a:spLocks noChangeShapeType="1"/>
            </p:cNvSpPr>
            <p:nvPr/>
          </p:nvSpPr>
          <p:spPr bwMode="auto">
            <a:xfrm>
              <a:off x="3972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8" name="Line 37"/>
            <p:cNvSpPr>
              <a:spLocks noChangeShapeType="1"/>
            </p:cNvSpPr>
            <p:nvPr/>
          </p:nvSpPr>
          <p:spPr bwMode="auto">
            <a:xfrm>
              <a:off x="4424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9" name="Line 38"/>
            <p:cNvSpPr>
              <a:spLocks noChangeShapeType="1"/>
            </p:cNvSpPr>
            <p:nvPr/>
          </p:nvSpPr>
          <p:spPr bwMode="auto">
            <a:xfrm>
              <a:off x="4876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8418513" y="3569495"/>
            <a:ext cx="344487" cy="31670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4572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2484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000877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6962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26670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971677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2192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3419477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105277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8006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5626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Building a FSA for the pattern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914400" y="1522413"/>
            <a:ext cx="48228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Pattern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p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=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 y y x y x y x x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Helvetica" charset="0"/>
              <a:ea typeface="MS PGothic" charset="0"/>
              <a:cs typeface="Helvetica" charset="0"/>
            </a:endParaRPr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658813" y="3382963"/>
            <a:ext cx="7562850" cy="371475"/>
            <a:chOff x="388" y="2559"/>
            <a:chExt cx="4764" cy="234"/>
          </a:xfrm>
        </p:grpSpPr>
        <p:sp>
          <p:nvSpPr>
            <p:cNvPr id="27680" name="Text Box 5"/>
            <p:cNvSpPr txBox="1">
              <a:spLocks noChangeArrowheads="1"/>
            </p:cNvSpPr>
            <p:nvPr/>
          </p:nvSpPr>
          <p:spPr bwMode="auto">
            <a:xfrm>
              <a:off x="1761" y="25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y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1" name="Text Box 6"/>
            <p:cNvSpPr txBox="1">
              <a:spLocks noChangeArrowheads="1"/>
            </p:cNvSpPr>
            <p:nvPr/>
          </p:nvSpPr>
          <p:spPr bwMode="auto">
            <a:xfrm>
              <a:off x="2219" y="256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y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2" name="Text Box 7"/>
            <p:cNvSpPr txBox="1">
              <a:spLocks noChangeArrowheads="1"/>
            </p:cNvSpPr>
            <p:nvPr/>
          </p:nvSpPr>
          <p:spPr bwMode="auto">
            <a:xfrm>
              <a:off x="3134" y="256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y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3" name="Text Box 8"/>
            <p:cNvSpPr txBox="1">
              <a:spLocks noChangeArrowheads="1"/>
            </p:cNvSpPr>
            <p:nvPr/>
          </p:nvSpPr>
          <p:spPr bwMode="auto">
            <a:xfrm>
              <a:off x="4506" y="25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x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4" name="Text Box 9"/>
            <p:cNvSpPr txBox="1">
              <a:spLocks noChangeArrowheads="1"/>
            </p:cNvSpPr>
            <p:nvPr/>
          </p:nvSpPr>
          <p:spPr bwMode="auto">
            <a:xfrm>
              <a:off x="2676" y="25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x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5" name="Text Box 10"/>
            <p:cNvSpPr txBox="1">
              <a:spLocks noChangeArrowheads="1"/>
            </p:cNvSpPr>
            <p:nvPr/>
          </p:nvSpPr>
          <p:spPr bwMode="auto">
            <a:xfrm>
              <a:off x="388" y="25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x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6" name="Text Box 11"/>
            <p:cNvSpPr txBox="1">
              <a:spLocks noChangeArrowheads="1"/>
            </p:cNvSpPr>
            <p:nvPr/>
          </p:nvSpPr>
          <p:spPr bwMode="auto">
            <a:xfrm>
              <a:off x="3591" y="25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x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7" name="Text Box 12"/>
            <p:cNvSpPr txBox="1">
              <a:spLocks noChangeArrowheads="1"/>
            </p:cNvSpPr>
            <p:nvPr/>
          </p:nvSpPr>
          <p:spPr bwMode="auto">
            <a:xfrm>
              <a:off x="846" y="25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y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8" name="Text Box 13"/>
            <p:cNvSpPr txBox="1">
              <a:spLocks noChangeArrowheads="1"/>
            </p:cNvSpPr>
            <p:nvPr/>
          </p:nvSpPr>
          <p:spPr bwMode="auto">
            <a:xfrm>
              <a:off x="1303" y="256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x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9" name="Text Box 14"/>
            <p:cNvSpPr txBox="1">
              <a:spLocks noChangeArrowheads="1"/>
            </p:cNvSpPr>
            <p:nvPr/>
          </p:nvSpPr>
          <p:spPr bwMode="auto">
            <a:xfrm>
              <a:off x="4049" y="256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y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90" name="Text Box 15"/>
            <p:cNvSpPr txBox="1">
              <a:spLocks noChangeArrowheads="1"/>
            </p:cNvSpPr>
            <p:nvPr/>
          </p:nvSpPr>
          <p:spPr bwMode="auto">
            <a:xfrm>
              <a:off x="4964" y="2559"/>
              <a:ext cx="1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x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</p:grpSp>
      <p:grpSp>
        <p:nvGrpSpPr>
          <p:cNvPr id="27665" name="Group 27"/>
          <p:cNvGrpSpPr>
            <a:grpSpLocks/>
          </p:cNvGrpSpPr>
          <p:nvPr/>
        </p:nvGrpSpPr>
        <p:grpSpPr bwMode="auto">
          <a:xfrm>
            <a:off x="609600" y="3714750"/>
            <a:ext cx="7808913" cy="0"/>
            <a:chOff x="360" y="2100"/>
            <a:chExt cx="4919" cy="0"/>
          </a:xfrm>
        </p:grpSpPr>
        <p:sp>
          <p:nvSpPr>
            <p:cNvPr id="27669" name="Line 28"/>
            <p:cNvSpPr>
              <a:spLocks noChangeShapeType="1"/>
            </p:cNvSpPr>
            <p:nvPr/>
          </p:nvSpPr>
          <p:spPr bwMode="auto">
            <a:xfrm>
              <a:off x="360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0" name="Line 29"/>
            <p:cNvSpPr>
              <a:spLocks noChangeShapeType="1"/>
            </p:cNvSpPr>
            <p:nvPr/>
          </p:nvSpPr>
          <p:spPr bwMode="auto">
            <a:xfrm>
              <a:off x="811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1" name="Line 30"/>
            <p:cNvSpPr>
              <a:spLocks noChangeShapeType="1"/>
            </p:cNvSpPr>
            <p:nvPr/>
          </p:nvSpPr>
          <p:spPr bwMode="auto">
            <a:xfrm>
              <a:off x="1263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2" name="Line 31"/>
            <p:cNvSpPr>
              <a:spLocks noChangeShapeType="1"/>
            </p:cNvSpPr>
            <p:nvPr/>
          </p:nvSpPr>
          <p:spPr bwMode="auto">
            <a:xfrm>
              <a:off x="1714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3" name="Line 32"/>
            <p:cNvSpPr>
              <a:spLocks noChangeShapeType="1"/>
            </p:cNvSpPr>
            <p:nvPr/>
          </p:nvSpPr>
          <p:spPr bwMode="auto">
            <a:xfrm>
              <a:off x="2166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4" name="Line 33"/>
            <p:cNvSpPr>
              <a:spLocks noChangeShapeType="1"/>
            </p:cNvSpPr>
            <p:nvPr/>
          </p:nvSpPr>
          <p:spPr bwMode="auto">
            <a:xfrm>
              <a:off x="2618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5" name="Line 34"/>
            <p:cNvSpPr>
              <a:spLocks noChangeShapeType="1"/>
            </p:cNvSpPr>
            <p:nvPr/>
          </p:nvSpPr>
          <p:spPr bwMode="auto">
            <a:xfrm>
              <a:off x="3069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6" name="Line 35"/>
            <p:cNvSpPr>
              <a:spLocks noChangeShapeType="1"/>
            </p:cNvSpPr>
            <p:nvPr/>
          </p:nvSpPr>
          <p:spPr bwMode="auto">
            <a:xfrm>
              <a:off x="3521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7" name="Line 36"/>
            <p:cNvSpPr>
              <a:spLocks noChangeShapeType="1"/>
            </p:cNvSpPr>
            <p:nvPr/>
          </p:nvSpPr>
          <p:spPr bwMode="auto">
            <a:xfrm>
              <a:off x="3972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8" name="Line 37"/>
            <p:cNvSpPr>
              <a:spLocks noChangeShapeType="1"/>
            </p:cNvSpPr>
            <p:nvPr/>
          </p:nvSpPr>
          <p:spPr bwMode="auto">
            <a:xfrm>
              <a:off x="4424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9" name="Line 38"/>
            <p:cNvSpPr>
              <a:spLocks noChangeShapeType="1"/>
            </p:cNvSpPr>
            <p:nvPr/>
          </p:nvSpPr>
          <p:spPr bwMode="auto">
            <a:xfrm>
              <a:off x="4876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8418513" y="3569495"/>
            <a:ext cx="344487" cy="31670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4572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2484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000877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6962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26670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971677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2192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3419477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105277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8006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5626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82061" y="3230068"/>
            <a:ext cx="435899" cy="410599"/>
          </a:xfrm>
          <a:custGeom>
            <a:avLst/>
            <a:gdLst>
              <a:gd name="connsiteX0" fmla="*/ 210606 w 435899"/>
              <a:gd name="connsiteY0" fmla="*/ 410599 h 410599"/>
              <a:gd name="connsiteX1" fmla="*/ 430739 w 435899"/>
              <a:gd name="connsiteY1" fmla="*/ 63465 h 410599"/>
              <a:gd name="connsiteX2" fmla="*/ 15872 w 435899"/>
              <a:gd name="connsiteY2" fmla="*/ 29599 h 410599"/>
              <a:gd name="connsiteX3" fmla="*/ 125939 w 435899"/>
              <a:gd name="connsiteY3" fmla="*/ 385199 h 410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899" h="410599">
                <a:moveTo>
                  <a:pt x="210606" y="410599"/>
                </a:moveTo>
                <a:cubicBezTo>
                  <a:pt x="336900" y="268782"/>
                  <a:pt x="463195" y="126965"/>
                  <a:pt x="430739" y="63465"/>
                </a:cubicBezTo>
                <a:cubicBezTo>
                  <a:pt x="398283" y="-35"/>
                  <a:pt x="66672" y="-24023"/>
                  <a:pt x="15872" y="29599"/>
                </a:cubicBezTo>
                <a:cubicBezTo>
                  <a:pt x="-34928" y="83221"/>
                  <a:pt x="45505" y="234210"/>
                  <a:pt x="125939" y="385199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2895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371268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Building a FSA for the pattern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914400" y="1522413"/>
            <a:ext cx="48228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Pattern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p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=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 y y x y x y x x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Helvetica" charset="0"/>
              <a:ea typeface="MS PGothic" charset="0"/>
              <a:cs typeface="Helvetica" charset="0"/>
            </a:endParaRPr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658813" y="3382963"/>
            <a:ext cx="7562850" cy="371475"/>
            <a:chOff x="388" y="2559"/>
            <a:chExt cx="4764" cy="234"/>
          </a:xfrm>
        </p:grpSpPr>
        <p:sp>
          <p:nvSpPr>
            <p:cNvPr id="27680" name="Text Box 5"/>
            <p:cNvSpPr txBox="1">
              <a:spLocks noChangeArrowheads="1"/>
            </p:cNvSpPr>
            <p:nvPr/>
          </p:nvSpPr>
          <p:spPr bwMode="auto">
            <a:xfrm>
              <a:off x="1761" y="25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y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1" name="Text Box 6"/>
            <p:cNvSpPr txBox="1">
              <a:spLocks noChangeArrowheads="1"/>
            </p:cNvSpPr>
            <p:nvPr/>
          </p:nvSpPr>
          <p:spPr bwMode="auto">
            <a:xfrm>
              <a:off x="2219" y="256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y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2" name="Text Box 7"/>
            <p:cNvSpPr txBox="1">
              <a:spLocks noChangeArrowheads="1"/>
            </p:cNvSpPr>
            <p:nvPr/>
          </p:nvSpPr>
          <p:spPr bwMode="auto">
            <a:xfrm>
              <a:off x="3134" y="256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y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3" name="Text Box 8"/>
            <p:cNvSpPr txBox="1">
              <a:spLocks noChangeArrowheads="1"/>
            </p:cNvSpPr>
            <p:nvPr/>
          </p:nvSpPr>
          <p:spPr bwMode="auto">
            <a:xfrm>
              <a:off x="4506" y="25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x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4" name="Text Box 9"/>
            <p:cNvSpPr txBox="1">
              <a:spLocks noChangeArrowheads="1"/>
            </p:cNvSpPr>
            <p:nvPr/>
          </p:nvSpPr>
          <p:spPr bwMode="auto">
            <a:xfrm>
              <a:off x="2676" y="25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x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5" name="Text Box 10"/>
            <p:cNvSpPr txBox="1">
              <a:spLocks noChangeArrowheads="1"/>
            </p:cNvSpPr>
            <p:nvPr/>
          </p:nvSpPr>
          <p:spPr bwMode="auto">
            <a:xfrm>
              <a:off x="388" y="25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x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6" name="Text Box 11"/>
            <p:cNvSpPr txBox="1">
              <a:spLocks noChangeArrowheads="1"/>
            </p:cNvSpPr>
            <p:nvPr/>
          </p:nvSpPr>
          <p:spPr bwMode="auto">
            <a:xfrm>
              <a:off x="3591" y="25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x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7" name="Text Box 12"/>
            <p:cNvSpPr txBox="1">
              <a:spLocks noChangeArrowheads="1"/>
            </p:cNvSpPr>
            <p:nvPr/>
          </p:nvSpPr>
          <p:spPr bwMode="auto">
            <a:xfrm>
              <a:off x="846" y="25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y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8" name="Text Box 13"/>
            <p:cNvSpPr txBox="1">
              <a:spLocks noChangeArrowheads="1"/>
            </p:cNvSpPr>
            <p:nvPr/>
          </p:nvSpPr>
          <p:spPr bwMode="auto">
            <a:xfrm>
              <a:off x="1303" y="256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x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9" name="Text Box 14"/>
            <p:cNvSpPr txBox="1">
              <a:spLocks noChangeArrowheads="1"/>
            </p:cNvSpPr>
            <p:nvPr/>
          </p:nvSpPr>
          <p:spPr bwMode="auto">
            <a:xfrm>
              <a:off x="4049" y="256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y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90" name="Text Box 15"/>
            <p:cNvSpPr txBox="1">
              <a:spLocks noChangeArrowheads="1"/>
            </p:cNvSpPr>
            <p:nvPr/>
          </p:nvSpPr>
          <p:spPr bwMode="auto">
            <a:xfrm>
              <a:off x="4964" y="2559"/>
              <a:ext cx="1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x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</p:grpSp>
      <p:grpSp>
        <p:nvGrpSpPr>
          <p:cNvPr id="27665" name="Group 27"/>
          <p:cNvGrpSpPr>
            <a:grpSpLocks/>
          </p:cNvGrpSpPr>
          <p:nvPr/>
        </p:nvGrpSpPr>
        <p:grpSpPr bwMode="auto">
          <a:xfrm>
            <a:off x="609600" y="3714750"/>
            <a:ext cx="7808913" cy="0"/>
            <a:chOff x="360" y="2100"/>
            <a:chExt cx="4919" cy="0"/>
          </a:xfrm>
        </p:grpSpPr>
        <p:sp>
          <p:nvSpPr>
            <p:cNvPr id="27669" name="Line 28"/>
            <p:cNvSpPr>
              <a:spLocks noChangeShapeType="1"/>
            </p:cNvSpPr>
            <p:nvPr/>
          </p:nvSpPr>
          <p:spPr bwMode="auto">
            <a:xfrm>
              <a:off x="360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0" name="Line 29"/>
            <p:cNvSpPr>
              <a:spLocks noChangeShapeType="1"/>
            </p:cNvSpPr>
            <p:nvPr/>
          </p:nvSpPr>
          <p:spPr bwMode="auto">
            <a:xfrm>
              <a:off x="811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1" name="Line 30"/>
            <p:cNvSpPr>
              <a:spLocks noChangeShapeType="1"/>
            </p:cNvSpPr>
            <p:nvPr/>
          </p:nvSpPr>
          <p:spPr bwMode="auto">
            <a:xfrm>
              <a:off x="1263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2" name="Line 31"/>
            <p:cNvSpPr>
              <a:spLocks noChangeShapeType="1"/>
            </p:cNvSpPr>
            <p:nvPr/>
          </p:nvSpPr>
          <p:spPr bwMode="auto">
            <a:xfrm>
              <a:off x="1714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3" name="Line 32"/>
            <p:cNvSpPr>
              <a:spLocks noChangeShapeType="1"/>
            </p:cNvSpPr>
            <p:nvPr/>
          </p:nvSpPr>
          <p:spPr bwMode="auto">
            <a:xfrm>
              <a:off x="2166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4" name="Line 33"/>
            <p:cNvSpPr>
              <a:spLocks noChangeShapeType="1"/>
            </p:cNvSpPr>
            <p:nvPr/>
          </p:nvSpPr>
          <p:spPr bwMode="auto">
            <a:xfrm>
              <a:off x="2618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5" name="Line 34"/>
            <p:cNvSpPr>
              <a:spLocks noChangeShapeType="1"/>
            </p:cNvSpPr>
            <p:nvPr/>
          </p:nvSpPr>
          <p:spPr bwMode="auto">
            <a:xfrm>
              <a:off x="3069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6" name="Line 35"/>
            <p:cNvSpPr>
              <a:spLocks noChangeShapeType="1"/>
            </p:cNvSpPr>
            <p:nvPr/>
          </p:nvSpPr>
          <p:spPr bwMode="auto">
            <a:xfrm>
              <a:off x="3521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7" name="Line 36"/>
            <p:cNvSpPr>
              <a:spLocks noChangeShapeType="1"/>
            </p:cNvSpPr>
            <p:nvPr/>
          </p:nvSpPr>
          <p:spPr bwMode="auto">
            <a:xfrm>
              <a:off x="3972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8" name="Line 37"/>
            <p:cNvSpPr>
              <a:spLocks noChangeShapeType="1"/>
            </p:cNvSpPr>
            <p:nvPr/>
          </p:nvSpPr>
          <p:spPr bwMode="auto">
            <a:xfrm>
              <a:off x="4424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9" name="Line 38"/>
            <p:cNvSpPr>
              <a:spLocks noChangeShapeType="1"/>
            </p:cNvSpPr>
            <p:nvPr/>
          </p:nvSpPr>
          <p:spPr bwMode="auto">
            <a:xfrm>
              <a:off x="4876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8418513" y="3569495"/>
            <a:ext cx="344487" cy="31670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4572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2484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000877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6962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26670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971677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2192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3419477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105277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8006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5626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82061" y="3230068"/>
            <a:ext cx="435899" cy="410599"/>
          </a:xfrm>
          <a:custGeom>
            <a:avLst/>
            <a:gdLst>
              <a:gd name="connsiteX0" fmla="*/ 210606 w 435899"/>
              <a:gd name="connsiteY0" fmla="*/ 410599 h 410599"/>
              <a:gd name="connsiteX1" fmla="*/ 430739 w 435899"/>
              <a:gd name="connsiteY1" fmla="*/ 63465 h 410599"/>
              <a:gd name="connsiteX2" fmla="*/ 15872 w 435899"/>
              <a:gd name="connsiteY2" fmla="*/ 29599 h 410599"/>
              <a:gd name="connsiteX3" fmla="*/ 125939 w 435899"/>
              <a:gd name="connsiteY3" fmla="*/ 385199 h 410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899" h="410599">
                <a:moveTo>
                  <a:pt x="210606" y="410599"/>
                </a:moveTo>
                <a:cubicBezTo>
                  <a:pt x="336900" y="268782"/>
                  <a:pt x="463195" y="126965"/>
                  <a:pt x="430739" y="63465"/>
                </a:cubicBezTo>
                <a:cubicBezTo>
                  <a:pt x="398283" y="-35"/>
                  <a:pt x="66672" y="-24023"/>
                  <a:pt x="15872" y="29599"/>
                </a:cubicBezTo>
                <a:cubicBezTo>
                  <a:pt x="-34928" y="83221"/>
                  <a:pt x="45505" y="234210"/>
                  <a:pt x="125939" y="385199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116563" y="3118752"/>
            <a:ext cx="499558" cy="521915"/>
          </a:xfrm>
          <a:custGeom>
            <a:avLst/>
            <a:gdLst>
              <a:gd name="connsiteX0" fmla="*/ 263504 w 499558"/>
              <a:gd name="connsiteY0" fmla="*/ 521915 h 521915"/>
              <a:gd name="connsiteX1" fmla="*/ 492104 w 499558"/>
              <a:gd name="connsiteY1" fmla="*/ 39315 h 521915"/>
              <a:gd name="connsiteX2" fmla="*/ 17970 w 499558"/>
              <a:gd name="connsiteY2" fmla="*/ 81648 h 521915"/>
              <a:gd name="connsiteX3" fmla="*/ 144970 w 499558"/>
              <a:gd name="connsiteY3" fmla="*/ 504981 h 52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558" h="521915">
                <a:moveTo>
                  <a:pt x="263504" y="521915"/>
                </a:moveTo>
                <a:cubicBezTo>
                  <a:pt x="398265" y="317304"/>
                  <a:pt x="533026" y="112693"/>
                  <a:pt x="492104" y="39315"/>
                </a:cubicBezTo>
                <a:cubicBezTo>
                  <a:pt x="451182" y="-34063"/>
                  <a:pt x="75826" y="4037"/>
                  <a:pt x="17970" y="81648"/>
                </a:cubicBezTo>
                <a:cubicBezTo>
                  <a:pt x="-39886" y="159259"/>
                  <a:pt x="52542" y="332120"/>
                  <a:pt x="144970" y="50498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2895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rPr>
              <a:t>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23918" y="2819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rPr>
              <a:t>x</a:t>
            </a:r>
          </a:p>
        </p:txBody>
      </p:sp>
      <p:sp>
        <p:nvSpPr>
          <p:cNvPr id="7" name="Freeform 6"/>
          <p:cNvSpPr/>
          <p:nvPr/>
        </p:nvSpPr>
        <p:spPr>
          <a:xfrm>
            <a:off x="609600" y="3801533"/>
            <a:ext cx="1430867" cy="381131"/>
          </a:xfrm>
          <a:custGeom>
            <a:avLst/>
            <a:gdLst>
              <a:gd name="connsiteX0" fmla="*/ 1430867 w 1430867"/>
              <a:gd name="connsiteY0" fmla="*/ 33867 h 381131"/>
              <a:gd name="connsiteX1" fmla="*/ 660400 w 1430867"/>
              <a:gd name="connsiteY1" fmla="*/ 381000 h 381131"/>
              <a:gd name="connsiteX2" fmla="*/ 0 w 1430867"/>
              <a:gd name="connsiteY2" fmla="*/ 0 h 38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0867" h="381131">
                <a:moveTo>
                  <a:pt x="1430867" y="33867"/>
                </a:moveTo>
                <a:cubicBezTo>
                  <a:pt x="1164872" y="210255"/>
                  <a:pt x="898878" y="386644"/>
                  <a:pt x="660400" y="381000"/>
                </a:cubicBezTo>
                <a:cubicBezTo>
                  <a:pt x="421922" y="375356"/>
                  <a:pt x="210961" y="187678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3918" y="4126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rPr>
              <a:t>y</a:t>
            </a:r>
          </a:p>
        </p:txBody>
      </p:sp>
      <p:sp>
        <p:nvSpPr>
          <p:cNvPr id="8" name="Freeform 7"/>
          <p:cNvSpPr/>
          <p:nvPr/>
        </p:nvSpPr>
        <p:spPr>
          <a:xfrm>
            <a:off x="1380067" y="3301966"/>
            <a:ext cx="1329266" cy="355634"/>
          </a:xfrm>
          <a:custGeom>
            <a:avLst/>
            <a:gdLst>
              <a:gd name="connsiteX0" fmla="*/ 1329266 w 1329266"/>
              <a:gd name="connsiteY0" fmla="*/ 338701 h 355634"/>
              <a:gd name="connsiteX1" fmla="*/ 702733 w 1329266"/>
              <a:gd name="connsiteY1" fmla="*/ 34 h 355634"/>
              <a:gd name="connsiteX2" fmla="*/ 0 w 1329266"/>
              <a:gd name="connsiteY2" fmla="*/ 355634 h 35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9266" h="355634">
                <a:moveTo>
                  <a:pt x="1329266" y="338701"/>
                </a:moveTo>
                <a:cubicBezTo>
                  <a:pt x="1126771" y="167956"/>
                  <a:pt x="924277" y="-2788"/>
                  <a:pt x="702733" y="34"/>
                </a:cubicBezTo>
                <a:cubicBezTo>
                  <a:pt x="481189" y="2856"/>
                  <a:pt x="240594" y="179245"/>
                  <a:pt x="0" y="35563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85918" y="2971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rPr>
              <a:t>x</a:t>
            </a:r>
          </a:p>
        </p:txBody>
      </p:sp>
      <p:sp>
        <p:nvSpPr>
          <p:cNvPr id="14" name="Freeform 13"/>
          <p:cNvSpPr/>
          <p:nvPr/>
        </p:nvSpPr>
        <p:spPr>
          <a:xfrm>
            <a:off x="2819400" y="3793067"/>
            <a:ext cx="685800" cy="321890"/>
          </a:xfrm>
          <a:custGeom>
            <a:avLst/>
            <a:gdLst>
              <a:gd name="connsiteX0" fmla="*/ 685800 w 685800"/>
              <a:gd name="connsiteY0" fmla="*/ 33866 h 321890"/>
              <a:gd name="connsiteX1" fmla="*/ 330200 w 685800"/>
              <a:gd name="connsiteY1" fmla="*/ 321733 h 321890"/>
              <a:gd name="connsiteX2" fmla="*/ 0 w 685800"/>
              <a:gd name="connsiteY2" fmla="*/ 0 h 32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321890">
                <a:moveTo>
                  <a:pt x="685800" y="33866"/>
                </a:moveTo>
                <a:cubicBezTo>
                  <a:pt x="565150" y="180621"/>
                  <a:pt x="444500" y="327377"/>
                  <a:pt x="330200" y="321733"/>
                </a:cubicBezTo>
                <a:cubicBezTo>
                  <a:pt x="215900" y="316089"/>
                  <a:pt x="107950" y="158044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71800" y="4050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41875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Building a FSA for the pattern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914400" y="1522413"/>
            <a:ext cx="48228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Pattern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p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=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 y y x y x y x x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Helvetica" charset="0"/>
              <a:ea typeface="MS PGothic" charset="0"/>
              <a:cs typeface="Helvetica" charset="0"/>
            </a:endParaRPr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658813" y="3382963"/>
            <a:ext cx="7562850" cy="371475"/>
            <a:chOff x="388" y="2559"/>
            <a:chExt cx="4764" cy="234"/>
          </a:xfrm>
        </p:grpSpPr>
        <p:sp>
          <p:nvSpPr>
            <p:cNvPr id="27680" name="Text Box 5"/>
            <p:cNvSpPr txBox="1">
              <a:spLocks noChangeArrowheads="1"/>
            </p:cNvSpPr>
            <p:nvPr/>
          </p:nvSpPr>
          <p:spPr bwMode="auto">
            <a:xfrm>
              <a:off x="1761" y="25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y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1" name="Text Box 6"/>
            <p:cNvSpPr txBox="1">
              <a:spLocks noChangeArrowheads="1"/>
            </p:cNvSpPr>
            <p:nvPr/>
          </p:nvSpPr>
          <p:spPr bwMode="auto">
            <a:xfrm>
              <a:off x="2219" y="256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y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2" name="Text Box 7"/>
            <p:cNvSpPr txBox="1">
              <a:spLocks noChangeArrowheads="1"/>
            </p:cNvSpPr>
            <p:nvPr/>
          </p:nvSpPr>
          <p:spPr bwMode="auto">
            <a:xfrm>
              <a:off x="3134" y="256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y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3" name="Text Box 8"/>
            <p:cNvSpPr txBox="1">
              <a:spLocks noChangeArrowheads="1"/>
            </p:cNvSpPr>
            <p:nvPr/>
          </p:nvSpPr>
          <p:spPr bwMode="auto">
            <a:xfrm>
              <a:off x="4506" y="25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x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4" name="Text Box 9"/>
            <p:cNvSpPr txBox="1">
              <a:spLocks noChangeArrowheads="1"/>
            </p:cNvSpPr>
            <p:nvPr/>
          </p:nvSpPr>
          <p:spPr bwMode="auto">
            <a:xfrm>
              <a:off x="2676" y="25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x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5" name="Text Box 10"/>
            <p:cNvSpPr txBox="1">
              <a:spLocks noChangeArrowheads="1"/>
            </p:cNvSpPr>
            <p:nvPr/>
          </p:nvSpPr>
          <p:spPr bwMode="auto">
            <a:xfrm>
              <a:off x="388" y="25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x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6" name="Text Box 11"/>
            <p:cNvSpPr txBox="1">
              <a:spLocks noChangeArrowheads="1"/>
            </p:cNvSpPr>
            <p:nvPr/>
          </p:nvSpPr>
          <p:spPr bwMode="auto">
            <a:xfrm>
              <a:off x="3591" y="25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x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7" name="Text Box 12"/>
            <p:cNvSpPr txBox="1">
              <a:spLocks noChangeArrowheads="1"/>
            </p:cNvSpPr>
            <p:nvPr/>
          </p:nvSpPr>
          <p:spPr bwMode="auto">
            <a:xfrm>
              <a:off x="846" y="25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y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8" name="Text Box 13"/>
            <p:cNvSpPr txBox="1">
              <a:spLocks noChangeArrowheads="1"/>
            </p:cNvSpPr>
            <p:nvPr/>
          </p:nvSpPr>
          <p:spPr bwMode="auto">
            <a:xfrm>
              <a:off x="1303" y="256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x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9" name="Text Box 14"/>
            <p:cNvSpPr txBox="1">
              <a:spLocks noChangeArrowheads="1"/>
            </p:cNvSpPr>
            <p:nvPr/>
          </p:nvSpPr>
          <p:spPr bwMode="auto">
            <a:xfrm>
              <a:off x="4049" y="256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y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90" name="Text Box 15"/>
            <p:cNvSpPr txBox="1">
              <a:spLocks noChangeArrowheads="1"/>
            </p:cNvSpPr>
            <p:nvPr/>
          </p:nvSpPr>
          <p:spPr bwMode="auto">
            <a:xfrm>
              <a:off x="4964" y="2559"/>
              <a:ext cx="1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x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</p:grpSp>
      <p:grpSp>
        <p:nvGrpSpPr>
          <p:cNvPr id="27665" name="Group 27"/>
          <p:cNvGrpSpPr>
            <a:grpSpLocks/>
          </p:cNvGrpSpPr>
          <p:nvPr/>
        </p:nvGrpSpPr>
        <p:grpSpPr bwMode="auto">
          <a:xfrm>
            <a:off x="609600" y="3714750"/>
            <a:ext cx="7808913" cy="0"/>
            <a:chOff x="360" y="2100"/>
            <a:chExt cx="4919" cy="0"/>
          </a:xfrm>
        </p:grpSpPr>
        <p:sp>
          <p:nvSpPr>
            <p:cNvPr id="27669" name="Line 28"/>
            <p:cNvSpPr>
              <a:spLocks noChangeShapeType="1"/>
            </p:cNvSpPr>
            <p:nvPr/>
          </p:nvSpPr>
          <p:spPr bwMode="auto">
            <a:xfrm>
              <a:off x="360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0" name="Line 29"/>
            <p:cNvSpPr>
              <a:spLocks noChangeShapeType="1"/>
            </p:cNvSpPr>
            <p:nvPr/>
          </p:nvSpPr>
          <p:spPr bwMode="auto">
            <a:xfrm>
              <a:off x="811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1" name="Line 30"/>
            <p:cNvSpPr>
              <a:spLocks noChangeShapeType="1"/>
            </p:cNvSpPr>
            <p:nvPr/>
          </p:nvSpPr>
          <p:spPr bwMode="auto">
            <a:xfrm>
              <a:off x="1263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2" name="Line 31"/>
            <p:cNvSpPr>
              <a:spLocks noChangeShapeType="1"/>
            </p:cNvSpPr>
            <p:nvPr/>
          </p:nvSpPr>
          <p:spPr bwMode="auto">
            <a:xfrm>
              <a:off x="1714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3" name="Line 32"/>
            <p:cNvSpPr>
              <a:spLocks noChangeShapeType="1"/>
            </p:cNvSpPr>
            <p:nvPr/>
          </p:nvSpPr>
          <p:spPr bwMode="auto">
            <a:xfrm>
              <a:off x="2166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4" name="Line 33"/>
            <p:cNvSpPr>
              <a:spLocks noChangeShapeType="1"/>
            </p:cNvSpPr>
            <p:nvPr/>
          </p:nvSpPr>
          <p:spPr bwMode="auto">
            <a:xfrm>
              <a:off x="2618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5" name="Line 34"/>
            <p:cNvSpPr>
              <a:spLocks noChangeShapeType="1"/>
            </p:cNvSpPr>
            <p:nvPr/>
          </p:nvSpPr>
          <p:spPr bwMode="auto">
            <a:xfrm>
              <a:off x="3069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6" name="Line 35"/>
            <p:cNvSpPr>
              <a:spLocks noChangeShapeType="1"/>
            </p:cNvSpPr>
            <p:nvPr/>
          </p:nvSpPr>
          <p:spPr bwMode="auto">
            <a:xfrm>
              <a:off x="3521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7" name="Line 36"/>
            <p:cNvSpPr>
              <a:spLocks noChangeShapeType="1"/>
            </p:cNvSpPr>
            <p:nvPr/>
          </p:nvSpPr>
          <p:spPr bwMode="auto">
            <a:xfrm>
              <a:off x="3972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8" name="Line 37"/>
            <p:cNvSpPr>
              <a:spLocks noChangeShapeType="1"/>
            </p:cNvSpPr>
            <p:nvPr/>
          </p:nvSpPr>
          <p:spPr bwMode="auto">
            <a:xfrm>
              <a:off x="4424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9" name="Line 38"/>
            <p:cNvSpPr>
              <a:spLocks noChangeShapeType="1"/>
            </p:cNvSpPr>
            <p:nvPr/>
          </p:nvSpPr>
          <p:spPr bwMode="auto">
            <a:xfrm>
              <a:off x="4876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8418513" y="3569495"/>
            <a:ext cx="344487" cy="31670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4572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2484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000877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6962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26670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971677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2192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3419477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105277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8006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5626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82061" y="3230068"/>
            <a:ext cx="435899" cy="410599"/>
          </a:xfrm>
          <a:custGeom>
            <a:avLst/>
            <a:gdLst>
              <a:gd name="connsiteX0" fmla="*/ 210606 w 435899"/>
              <a:gd name="connsiteY0" fmla="*/ 410599 h 410599"/>
              <a:gd name="connsiteX1" fmla="*/ 430739 w 435899"/>
              <a:gd name="connsiteY1" fmla="*/ 63465 h 410599"/>
              <a:gd name="connsiteX2" fmla="*/ 15872 w 435899"/>
              <a:gd name="connsiteY2" fmla="*/ 29599 h 410599"/>
              <a:gd name="connsiteX3" fmla="*/ 125939 w 435899"/>
              <a:gd name="connsiteY3" fmla="*/ 385199 h 410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899" h="410599">
                <a:moveTo>
                  <a:pt x="210606" y="410599"/>
                </a:moveTo>
                <a:cubicBezTo>
                  <a:pt x="336900" y="268782"/>
                  <a:pt x="463195" y="126965"/>
                  <a:pt x="430739" y="63465"/>
                </a:cubicBezTo>
                <a:cubicBezTo>
                  <a:pt x="398283" y="-35"/>
                  <a:pt x="66672" y="-24023"/>
                  <a:pt x="15872" y="29599"/>
                </a:cubicBezTo>
                <a:cubicBezTo>
                  <a:pt x="-34928" y="83221"/>
                  <a:pt x="45505" y="234210"/>
                  <a:pt x="125939" y="385199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116563" y="3118752"/>
            <a:ext cx="499558" cy="521915"/>
          </a:xfrm>
          <a:custGeom>
            <a:avLst/>
            <a:gdLst>
              <a:gd name="connsiteX0" fmla="*/ 263504 w 499558"/>
              <a:gd name="connsiteY0" fmla="*/ 521915 h 521915"/>
              <a:gd name="connsiteX1" fmla="*/ 492104 w 499558"/>
              <a:gd name="connsiteY1" fmla="*/ 39315 h 521915"/>
              <a:gd name="connsiteX2" fmla="*/ 17970 w 499558"/>
              <a:gd name="connsiteY2" fmla="*/ 81648 h 521915"/>
              <a:gd name="connsiteX3" fmla="*/ 144970 w 499558"/>
              <a:gd name="connsiteY3" fmla="*/ 504981 h 52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558" h="521915">
                <a:moveTo>
                  <a:pt x="263504" y="521915"/>
                </a:moveTo>
                <a:cubicBezTo>
                  <a:pt x="398265" y="317304"/>
                  <a:pt x="533026" y="112693"/>
                  <a:pt x="492104" y="39315"/>
                </a:cubicBezTo>
                <a:cubicBezTo>
                  <a:pt x="451182" y="-34063"/>
                  <a:pt x="75826" y="4037"/>
                  <a:pt x="17970" y="81648"/>
                </a:cubicBezTo>
                <a:cubicBezTo>
                  <a:pt x="-39886" y="159259"/>
                  <a:pt x="52542" y="332120"/>
                  <a:pt x="144970" y="50498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2895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rPr>
              <a:t>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23918" y="2819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rPr>
              <a:t>x</a:t>
            </a:r>
          </a:p>
        </p:txBody>
      </p:sp>
      <p:sp>
        <p:nvSpPr>
          <p:cNvPr id="7" name="Freeform 6"/>
          <p:cNvSpPr/>
          <p:nvPr/>
        </p:nvSpPr>
        <p:spPr>
          <a:xfrm>
            <a:off x="609600" y="3801533"/>
            <a:ext cx="1430867" cy="381131"/>
          </a:xfrm>
          <a:custGeom>
            <a:avLst/>
            <a:gdLst>
              <a:gd name="connsiteX0" fmla="*/ 1430867 w 1430867"/>
              <a:gd name="connsiteY0" fmla="*/ 33867 h 381131"/>
              <a:gd name="connsiteX1" fmla="*/ 660400 w 1430867"/>
              <a:gd name="connsiteY1" fmla="*/ 381000 h 381131"/>
              <a:gd name="connsiteX2" fmla="*/ 0 w 1430867"/>
              <a:gd name="connsiteY2" fmla="*/ 0 h 38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0867" h="381131">
                <a:moveTo>
                  <a:pt x="1430867" y="33867"/>
                </a:moveTo>
                <a:cubicBezTo>
                  <a:pt x="1164872" y="210255"/>
                  <a:pt x="898878" y="386644"/>
                  <a:pt x="660400" y="381000"/>
                </a:cubicBezTo>
                <a:cubicBezTo>
                  <a:pt x="421922" y="375356"/>
                  <a:pt x="210961" y="187678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3918" y="4126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rPr>
              <a:t>y</a:t>
            </a:r>
          </a:p>
        </p:txBody>
      </p:sp>
      <p:sp>
        <p:nvSpPr>
          <p:cNvPr id="8" name="Freeform 7"/>
          <p:cNvSpPr/>
          <p:nvPr/>
        </p:nvSpPr>
        <p:spPr>
          <a:xfrm>
            <a:off x="1380067" y="3301966"/>
            <a:ext cx="1329266" cy="355634"/>
          </a:xfrm>
          <a:custGeom>
            <a:avLst/>
            <a:gdLst>
              <a:gd name="connsiteX0" fmla="*/ 1329266 w 1329266"/>
              <a:gd name="connsiteY0" fmla="*/ 338701 h 355634"/>
              <a:gd name="connsiteX1" fmla="*/ 702733 w 1329266"/>
              <a:gd name="connsiteY1" fmla="*/ 34 h 355634"/>
              <a:gd name="connsiteX2" fmla="*/ 0 w 1329266"/>
              <a:gd name="connsiteY2" fmla="*/ 355634 h 35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9266" h="355634">
                <a:moveTo>
                  <a:pt x="1329266" y="338701"/>
                </a:moveTo>
                <a:cubicBezTo>
                  <a:pt x="1126771" y="167956"/>
                  <a:pt x="924277" y="-2788"/>
                  <a:pt x="702733" y="34"/>
                </a:cubicBezTo>
                <a:cubicBezTo>
                  <a:pt x="481189" y="2856"/>
                  <a:pt x="240594" y="179245"/>
                  <a:pt x="0" y="35563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819400" y="3793067"/>
            <a:ext cx="685800" cy="321890"/>
          </a:xfrm>
          <a:custGeom>
            <a:avLst/>
            <a:gdLst>
              <a:gd name="connsiteX0" fmla="*/ 685800 w 685800"/>
              <a:gd name="connsiteY0" fmla="*/ 33866 h 321890"/>
              <a:gd name="connsiteX1" fmla="*/ 330200 w 685800"/>
              <a:gd name="connsiteY1" fmla="*/ 321733 h 321890"/>
              <a:gd name="connsiteX2" fmla="*/ 0 w 685800"/>
              <a:gd name="connsiteY2" fmla="*/ 0 h 32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321890">
                <a:moveTo>
                  <a:pt x="685800" y="33866"/>
                </a:moveTo>
                <a:cubicBezTo>
                  <a:pt x="565150" y="180621"/>
                  <a:pt x="444500" y="327377"/>
                  <a:pt x="330200" y="321733"/>
                </a:cubicBezTo>
                <a:cubicBezTo>
                  <a:pt x="215900" y="316089"/>
                  <a:pt x="107950" y="158044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71800" y="4050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rPr>
              <a:t>x</a:t>
            </a:r>
          </a:p>
        </p:txBody>
      </p:sp>
      <p:sp>
        <p:nvSpPr>
          <p:cNvPr id="9" name="Freeform 8"/>
          <p:cNvSpPr/>
          <p:nvPr/>
        </p:nvSpPr>
        <p:spPr>
          <a:xfrm>
            <a:off x="575733" y="3835400"/>
            <a:ext cx="3581400" cy="925996"/>
          </a:xfrm>
          <a:custGeom>
            <a:avLst/>
            <a:gdLst>
              <a:gd name="connsiteX0" fmla="*/ 3581400 w 3581400"/>
              <a:gd name="connsiteY0" fmla="*/ 0 h 925996"/>
              <a:gd name="connsiteX1" fmla="*/ 2302934 w 3581400"/>
              <a:gd name="connsiteY1" fmla="*/ 846667 h 925996"/>
              <a:gd name="connsiteX2" fmla="*/ 745067 w 3581400"/>
              <a:gd name="connsiteY2" fmla="*/ 795867 h 925996"/>
              <a:gd name="connsiteX3" fmla="*/ 0 w 3581400"/>
              <a:gd name="connsiteY3" fmla="*/ 16933 h 92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925996">
                <a:moveTo>
                  <a:pt x="3581400" y="0"/>
                </a:moveTo>
                <a:cubicBezTo>
                  <a:pt x="3178528" y="357011"/>
                  <a:pt x="2775656" y="714023"/>
                  <a:pt x="2302934" y="846667"/>
                </a:cubicBezTo>
                <a:cubicBezTo>
                  <a:pt x="1830212" y="979312"/>
                  <a:pt x="1128889" y="934156"/>
                  <a:pt x="745067" y="795867"/>
                </a:cubicBezTo>
                <a:cubicBezTo>
                  <a:pt x="361245" y="657578"/>
                  <a:pt x="180622" y="337255"/>
                  <a:pt x="0" y="16933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00318" y="4583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rPr>
              <a:t>y</a:t>
            </a:r>
          </a:p>
        </p:txBody>
      </p:sp>
      <p:sp>
        <p:nvSpPr>
          <p:cNvPr id="10" name="Freeform 9"/>
          <p:cNvSpPr/>
          <p:nvPr/>
        </p:nvSpPr>
        <p:spPr>
          <a:xfrm>
            <a:off x="1405467" y="2920996"/>
            <a:ext cx="3403600" cy="736604"/>
          </a:xfrm>
          <a:custGeom>
            <a:avLst/>
            <a:gdLst>
              <a:gd name="connsiteX0" fmla="*/ 3403600 w 3403600"/>
              <a:gd name="connsiteY0" fmla="*/ 736604 h 736604"/>
              <a:gd name="connsiteX1" fmla="*/ 1456266 w 3403600"/>
              <a:gd name="connsiteY1" fmla="*/ 4 h 736604"/>
              <a:gd name="connsiteX2" fmla="*/ 0 w 3403600"/>
              <a:gd name="connsiteY2" fmla="*/ 728137 h 73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3600" h="736604">
                <a:moveTo>
                  <a:pt x="3403600" y="736604"/>
                </a:moveTo>
                <a:cubicBezTo>
                  <a:pt x="2713566" y="369009"/>
                  <a:pt x="2023533" y="1415"/>
                  <a:pt x="1456266" y="4"/>
                </a:cubicBezTo>
                <a:cubicBezTo>
                  <a:pt x="888999" y="-1407"/>
                  <a:pt x="444499" y="363365"/>
                  <a:pt x="0" y="72813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66918" y="3124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rPr>
              <a:t>x</a:t>
            </a:r>
          </a:p>
        </p:txBody>
      </p:sp>
      <p:sp>
        <p:nvSpPr>
          <p:cNvPr id="11" name="Freeform 10"/>
          <p:cNvSpPr/>
          <p:nvPr/>
        </p:nvSpPr>
        <p:spPr>
          <a:xfrm>
            <a:off x="524933" y="3852333"/>
            <a:ext cx="5088467" cy="1246265"/>
          </a:xfrm>
          <a:custGeom>
            <a:avLst/>
            <a:gdLst>
              <a:gd name="connsiteX0" fmla="*/ 5088467 w 5088467"/>
              <a:gd name="connsiteY0" fmla="*/ 0 h 1246265"/>
              <a:gd name="connsiteX1" fmla="*/ 3268134 w 5088467"/>
              <a:gd name="connsiteY1" fmla="*/ 1176867 h 1246265"/>
              <a:gd name="connsiteX2" fmla="*/ 897467 w 5088467"/>
              <a:gd name="connsiteY2" fmla="*/ 990600 h 1246265"/>
              <a:gd name="connsiteX3" fmla="*/ 0 w 5088467"/>
              <a:gd name="connsiteY3" fmla="*/ 8467 h 124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8467" h="1246265">
                <a:moveTo>
                  <a:pt x="5088467" y="0"/>
                </a:moveTo>
                <a:cubicBezTo>
                  <a:pt x="4527550" y="505883"/>
                  <a:pt x="3966634" y="1011767"/>
                  <a:pt x="3268134" y="1176867"/>
                </a:cubicBezTo>
                <a:cubicBezTo>
                  <a:pt x="2569634" y="1341967"/>
                  <a:pt x="1442156" y="1185333"/>
                  <a:pt x="897467" y="990600"/>
                </a:cubicBezTo>
                <a:cubicBezTo>
                  <a:pt x="352778" y="795867"/>
                  <a:pt x="176389" y="402167"/>
                  <a:pt x="0" y="846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00518" y="4572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rPr>
              <a:t>y</a:t>
            </a:r>
          </a:p>
        </p:txBody>
      </p:sp>
      <p:sp>
        <p:nvSpPr>
          <p:cNvPr id="13" name="Freeform 12"/>
          <p:cNvSpPr/>
          <p:nvPr/>
        </p:nvSpPr>
        <p:spPr>
          <a:xfrm>
            <a:off x="1456267" y="2695625"/>
            <a:ext cx="4834466" cy="945042"/>
          </a:xfrm>
          <a:custGeom>
            <a:avLst/>
            <a:gdLst>
              <a:gd name="connsiteX0" fmla="*/ 4834466 w 4834466"/>
              <a:gd name="connsiteY0" fmla="*/ 945042 h 945042"/>
              <a:gd name="connsiteX1" fmla="*/ 2861733 w 4834466"/>
              <a:gd name="connsiteY1" fmla="*/ 47575 h 945042"/>
              <a:gd name="connsiteX2" fmla="*/ 863600 w 4834466"/>
              <a:gd name="connsiteY2" fmla="*/ 208442 h 945042"/>
              <a:gd name="connsiteX3" fmla="*/ 0 w 4834466"/>
              <a:gd name="connsiteY3" fmla="*/ 928108 h 94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4466" h="945042">
                <a:moveTo>
                  <a:pt x="4834466" y="945042"/>
                </a:moveTo>
                <a:cubicBezTo>
                  <a:pt x="4179005" y="557692"/>
                  <a:pt x="3523544" y="170342"/>
                  <a:pt x="2861733" y="47575"/>
                </a:cubicBezTo>
                <a:cubicBezTo>
                  <a:pt x="2199922" y="-75192"/>
                  <a:pt x="1340556" y="61686"/>
                  <a:pt x="863600" y="208442"/>
                </a:cubicBezTo>
                <a:cubicBezTo>
                  <a:pt x="386644" y="355198"/>
                  <a:pt x="193322" y="641653"/>
                  <a:pt x="0" y="928108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62318" y="2819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rPr>
              <a:t>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91118" y="2895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97476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Building a FSA for the pattern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914400" y="1522413"/>
            <a:ext cx="48228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Pattern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p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=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  <a:cs typeface="Helvetica" charset="0"/>
              </a:rPr>
              <a:t>x y x y y x y x y x x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Helvetica" charset="0"/>
              <a:ea typeface="MS PGothic" charset="0"/>
              <a:cs typeface="Helvetica" charset="0"/>
            </a:endParaRPr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658813" y="3382963"/>
            <a:ext cx="7562850" cy="371475"/>
            <a:chOff x="388" y="2559"/>
            <a:chExt cx="4764" cy="234"/>
          </a:xfrm>
        </p:grpSpPr>
        <p:sp>
          <p:nvSpPr>
            <p:cNvPr id="27680" name="Text Box 5"/>
            <p:cNvSpPr txBox="1">
              <a:spLocks noChangeArrowheads="1"/>
            </p:cNvSpPr>
            <p:nvPr/>
          </p:nvSpPr>
          <p:spPr bwMode="auto">
            <a:xfrm>
              <a:off x="1761" y="25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y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1" name="Text Box 6"/>
            <p:cNvSpPr txBox="1">
              <a:spLocks noChangeArrowheads="1"/>
            </p:cNvSpPr>
            <p:nvPr/>
          </p:nvSpPr>
          <p:spPr bwMode="auto">
            <a:xfrm>
              <a:off x="2219" y="256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y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2" name="Text Box 7"/>
            <p:cNvSpPr txBox="1">
              <a:spLocks noChangeArrowheads="1"/>
            </p:cNvSpPr>
            <p:nvPr/>
          </p:nvSpPr>
          <p:spPr bwMode="auto">
            <a:xfrm>
              <a:off x="3134" y="256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y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3" name="Text Box 8"/>
            <p:cNvSpPr txBox="1">
              <a:spLocks noChangeArrowheads="1"/>
            </p:cNvSpPr>
            <p:nvPr/>
          </p:nvSpPr>
          <p:spPr bwMode="auto">
            <a:xfrm>
              <a:off x="4506" y="25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x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4" name="Text Box 9"/>
            <p:cNvSpPr txBox="1">
              <a:spLocks noChangeArrowheads="1"/>
            </p:cNvSpPr>
            <p:nvPr/>
          </p:nvSpPr>
          <p:spPr bwMode="auto">
            <a:xfrm>
              <a:off x="2676" y="25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x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5" name="Text Box 10"/>
            <p:cNvSpPr txBox="1">
              <a:spLocks noChangeArrowheads="1"/>
            </p:cNvSpPr>
            <p:nvPr/>
          </p:nvSpPr>
          <p:spPr bwMode="auto">
            <a:xfrm>
              <a:off x="388" y="25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x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6" name="Text Box 11"/>
            <p:cNvSpPr txBox="1">
              <a:spLocks noChangeArrowheads="1"/>
            </p:cNvSpPr>
            <p:nvPr/>
          </p:nvSpPr>
          <p:spPr bwMode="auto">
            <a:xfrm>
              <a:off x="3591" y="25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x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7" name="Text Box 12"/>
            <p:cNvSpPr txBox="1">
              <a:spLocks noChangeArrowheads="1"/>
            </p:cNvSpPr>
            <p:nvPr/>
          </p:nvSpPr>
          <p:spPr bwMode="auto">
            <a:xfrm>
              <a:off x="846" y="25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y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8" name="Text Box 13"/>
            <p:cNvSpPr txBox="1">
              <a:spLocks noChangeArrowheads="1"/>
            </p:cNvSpPr>
            <p:nvPr/>
          </p:nvSpPr>
          <p:spPr bwMode="auto">
            <a:xfrm>
              <a:off x="1303" y="256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x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89" name="Text Box 14"/>
            <p:cNvSpPr txBox="1">
              <a:spLocks noChangeArrowheads="1"/>
            </p:cNvSpPr>
            <p:nvPr/>
          </p:nvSpPr>
          <p:spPr bwMode="auto">
            <a:xfrm>
              <a:off x="4049" y="256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y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  <p:sp>
          <p:nvSpPr>
            <p:cNvPr id="27690" name="Text Box 15"/>
            <p:cNvSpPr txBox="1">
              <a:spLocks noChangeArrowheads="1"/>
            </p:cNvSpPr>
            <p:nvPr/>
          </p:nvSpPr>
          <p:spPr bwMode="auto">
            <a:xfrm>
              <a:off x="4964" y="2559"/>
              <a:ext cx="1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Helvetica" charset="0"/>
                  <a:ea typeface="MS PGothic" charset="0"/>
                </a:rPr>
                <a:t>x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endParaRPr>
            </a:p>
          </p:txBody>
        </p:sp>
      </p:grpSp>
      <p:grpSp>
        <p:nvGrpSpPr>
          <p:cNvPr id="27665" name="Group 27"/>
          <p:cNvGrpSpPr>
            <a:grpSpLocks/>
          </p:cNvGrpSpPr>
          <p:nvPr/>
        </p:nvGrpSpPr>
        <p:grpSpPr bwMode="auto">
          <a:xfrm>
            <a:off x="609600" y="3714750"/>
            <a:ext cx="7808913" cy="0"/>
            <a:chOff x="360" y="2100"/>
            <a:chExt cx="4919" cy="0"/>
          </a:xfrm>
        </p:grpSpPr>
        <p:sp>
          <p:nvSpPr>
            <p:cNvPr id="27669" name="Line 28"/>
            <p:cNvSpPr>
              <a:spLocks noChangeShapeType="1"/>
            </p:cNvSpPr>
            <p:nvPr/>
          </p:nvSpPr>
          <p:spPr bwMode="auto">
            <a:xfrm>
              <a:off x="360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0" name="Line 29"/>
            <p:cNvSpPr>
              <a:spLocks noChangeShapeType="1"/>
            </p:cNvSpPr>
            <p:nvPr/>
          </p:nvSpPr>
          <p:spPr bwMode="auto">
            <a:xfrm>
              <a:off x="811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1" name="Line 30"/>
            <p:cNvSpPr>
              <a:spLocks noChangeShapeType="1"/>
            </p:cNvSpPr>
            <p:nvPr/>
          </p:nvSpPr>
          <p:spPr bwMode="auto">
            <a:xfrm>
              <a:off x="1263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2" name="Line 31"/>
            <p:cNvSpPr>
              <a:spLocks noChangeShapeType="1"/>
            </p:cNvSpPr>
            <p:nvPr/>
          </p:nvSpPr>
          <p:spPr bwMode="auto">
            <a:xfrm>
              <a:off x="1714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3" name="Line 32"/>
            <p:cNvSpPr>
              <a:spLocks noChangeShapeType="1"/>
            </p:cNvSpPr>
            <p:nvPr/>
          </p:nvSpPr>
          <p:spPr bwMode="auto">
            <a:xfrm>
              <a:off x="2166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4" name="Line 33"/>
            <p:cNvSpPr>
              <a:spLocks noChangeShapeType="1"/>
            </p:cNvSpPr>
            <p:nvPr/>
          </p:nvSpPr>
          <p:spPr bwMode="auto">
            <a:xfrm>
              <a:off x="2618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5" name="Line 34"/>
            <p:cNvSpPr>
              <a:spLocks noChangeShapeType="1"/>
            </p:cNvSpPr>
            <p:nvPr/>
          </p:nvSpPr>
          <p:spPr bwMode="auto">
            <a:xfrm>
              <a:off x="3069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6" name="Line 35"/>
            <p:cNvSpPr>
              <a:spLocks noChangeShapeType="1"/>
            </p:cNvSpPr>
            <p:nvPr/>
          </p:nvSpPr>
          <p:spPr bwMode="auto">
            <a:xfrm>
              <a:off x="3521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7" name="Line 36"/>
            <p:cNvSpPr>
              <a:spLocks noChangeShapeType="1"/>
            </p:cNvSpPr>
            <p:nvPr/>
          </p:nvSpPr>
          <p:spPr bwMode="auto">
            <a:xfrm>
              <a:off x="3972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8" name="Line 37"/>
            <p:cNvSpPr>
              <a:spLocks noChangeShapeType="1"/>
            </p:cNvSpPr>
            <p:nvPr/>
          </p:nvSpPr>
          <p:spPr bwMode="auto">
            <a:xfrm>
              <a:off x="4424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  <p:sp>
          <p:nvSpPr>
            <p:cNvPr id="27679" name="Line 38"/>
            <p:cNvSpPr>
              <a:spLocks noChangeShapeType="1"/>
            </p:cNvSpPr>
            <p:nvPr/>
          </p:nvSpPr>
          <p:spPr bwMode="auto">
            <a:xfrm>
              <a:off x="4876" y="2100"/>
              <a:ext cx="4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8418513" y="3569495"/>
            <a:ext cx="344487" cy="31670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4572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2484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000877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6962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26670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971677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2192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3419477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105277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8006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562600" y="3657600"/>
            <a:ext cx="161923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82061" y="3230068"/>
            <a:ext cx="435899" cy="410599"/>
          </a:xfrm>
          <a:custGeom>
            <a:avLst/>
            <a:gdLst>
              <a:gd name="connsiteX0" fmla="*/ 210606 w 435899"/>
              <a:gd name="connsiteY0" fmla="*/ 410599 h 410599"/>
              <a:gd name="connsiteX1" fmla="*/ 430739 w 435899"/>
              <a:gd name="connsiteY1" fmla="*/ 63465 h 410599"/>
              <a:gd name="connsiteX2" fmla="*/ 15872 w 435899"/>
              <a:gd name="connsiteY2" fmla="*/ 29599 h 410599"/>
              <a:gd name="connsiteX3" fmla="*/ 125939 w 435899"/>
              <a:gd name="connsiteY3" fmla="*/ 385199 h 410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899" h="410599">
                <a:moveTo>
                  <a:pt x="210606" y="410599"/>
                </a:moveTo>
                <a:cubicBezTo>
                  <a:pt x="336900" y="268782"/>
                  <a:pt x="463195" y="126965"/>
                  <a:pt x="430739" y="63465"/>
                </a:cubicBezTo>
                <a:cubicBezTo>
                  <a:pt x="398283" y="-35"/>
                  <a:pt x="66672" y="-24023"/>
                  <a:pt x="15872" y="29599"/>
                </a:cubicBezTo>
                <a:cubicBezTo>
                  <a:pt x="-34928" y="83221"/>
                  <a:pt x="45505" y="234210"/>
                  <a:pt x="125939" y="385199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116563" y="3118752"/>
            <a:ext cx="499558" cy="521915"/>
          </a:xfrm>
          <a:custGeom>
            <a:avLst/>
            <a:gdLst>
              <a:gd name="connsiteX0" fmla="*/ 263504 w 499558"/>
              <a:gd name="connsiteY0" fmla="*/ 521915 h 521915"/>
              <a:gd name="connsiteX1" fmla="*/ 492104 w 499558"/>
              <a:gd name="connsiteY1" fmla="*/ 39315 h 521915"/>
              <a:gd name="connsiteX2" fmla="*/ 17970 w 499558"/>
              <a:gd name="connsiteY2" fmla="*/ 81648 h 521915"/>
              <a:gd name="connsiteX3" fmla="*/ 144970 w 499558"/>
              <a:gd name="connsiteY3" fmla="*/ 504981 h 52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558" h="521915">
                <a:moveTo>
                  <a:pt x="263504" y="521915"/>
                </a:moveTo>
                <a:cubicBezTo>
                  <a:pt x="398265" y="317304"/>
                  <a:pt x="533026" y="112693"/>
                  <a:pt x="492104" y="39315"/>
                </a:cubicBezTo>
                <a:cubicBezTo>
                  <a:pt x="451182" y="-34063"/>
                  <a:pt x="75826" y="4037"/>
                  <a:pt x="17970" y="81648"/>
                </a:cubicBezTo>
                <a:cubicBezTo>
                  <a:pt x="-39886" y="159259"/>
                  <a:pt x="52542" y="332120"/>
                  <a:pt x="144970" y="50498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2895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rPr>
              <a:t>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23918" y="2819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rPr>
              <a:t>x</a:t>
            </a:r>
          </a:p>
        </p:txBody>
      </p:sp>
      <p:sp>
        <p:nvSpPr>
          <p:cNvPr id="7" name="Freeform 6"/>
          <p:cNvSpPr/>
          <p:nvPr/>
        </p:nvSpPr>
        <p:spPr>
          <a:xfrm>
            <a:off x="609600" y="3801533"/>
            <a:ext cx="1430867" cy="381131"/>
          </a:xfrm>
          <a:custGeom>
            <a:avLst/>
            <a:gdLst>
              <a:gd name="connsiteX0" fmla="*/ 1430867 w 1430867"/>
              <a:gd name="connsiteY0" fmla="*/ 33867 h 381131"/>
              <a:gd name="connsiteX1" fmla="*/ 660400 w 1430867"/>
              <a:gd name="connsiteY1" fmla="*/ 381000 h 381131"/>
              <a:gd name="connsiteX2" fmla="*/ 0 w 1430867"/>
              <a:gd name="connsiteY2" fmla="*/ 0 h 38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0867" h="381131">
                <a:moveTo>
                  <a:pt x="1430867" y="33867"/>
                </a:moveTo>
                <a:cubicBezTo>
                  <a:pt x="1164872" y="210255"/>
                  <a:pt x="898878" y="386644"/>
                  <a:pt x="660400" y="381000"/>
                </a:cubicBezTo>
                <a:cubicBezTo>
                  <a:pt x="421922" y="375356"/>
                  <a:pt x="210961" y="187678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3918" y="4126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rPr>
              <a:t>y</a:t>
            </a:r>
          </a:p>
        </p:txBody>
      </p:sp>
      <p:sp>
        <p:nvSpPr>
          <p:cNvPr id="8" name="Freeform 7"/>
          <p:cNvSpPr/>
          <p:nvPr/>
        </p:nvSpPr>
        <p:spPr>
          <a:xfrm>
            <a:off x="1380067" y="3301966"/>
            <a:ext cx="1329266" cy="355634"/>
          </a:xfrm>
          <a:custGeom>
            <a:avLst/>
            <a:gdLst>
              <a:gd name="connsiteX0" fmla="*/ 1329266 w 1329266"/>
              <a:gd name="connsiteY0" fmla="*/ 338701 h 355634"/>
              <a:gd name="connsiteX1" fmla="*/ 702733 w 1329266"/>
              <a:gd name="connsiteY1" fmla="*/ 34 h 355634"/>
              <a:gd name="connsiteX2" fmla="*/ 0 w 1329266"/>
              <a:gd name="connsiteY2" fmla="*/ 355634 h 35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9266" h="355634">
                <a:moveTo>
                  <a:pt x="1329266" y="338701"/>
                </a:moveTo>
                <a:cubicBezTo>
                  <a:pt x="1126771" y="167956"/>
                  <a:pt x="924277" y="-2788"/>
                  <a:pt x="702733" y="34"/>
                </a:cubicBezTo>
                <a:cubicBezTo>
                  <a:pt x="481189" y="2856"/>
                  <a:pt x="240594" y="179245"/>
                  <a:pt x="0" y="35563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819400" y="3793067"/>
            <a:ext cx="685800" cy="321890"/>
          </a:xfrm>
          <a:custGeom>
            <a:avLst/>
            <a:gdLst>
              <a:gd name="connsiteX0" fmla="*/ 685800 w 685800"/>
              <a:gd name="connsiteY0" fmla="*/ 33866 h 321890"/>
              <a:gd name="connsiteX1" fmla="*/ 330200 w 685800"/>
              <a:gd name="connsiteY1" fmla="*/ 321733 h 321890"/>
              <a:gd name="connsiteX2" fmla="*/ 0 w 685800"/>
              <a:gd name="connsiteY2" fmla="*/ 0 h 32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321890">
                <a:moveTo>
                  <a:pt x="685800" y="33866"/>
                </a:moveTo>
                <a:cubicBezTo>
                  <a:pt x="565150" y="180621"/>
                  <a:pt x="444500" y="327377"/>
                  <a:pt x="330200" y="321733"/>
                </a:cubicBezTo>
                <a:cubicBezTo>
                  <a:pt x="215900" y="316089"/>
                  <a:pt x="107950" y="158044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71800" y="4050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rPr>
              <a:t>x</a:t>
            </a:r>
          </a:p>
        </p:txBody>
      </p:sp>
      <p:sp>
        <p:nvSpPr>
          <p:cNvPr id="9" name="Freeform 8"/>
          <p:cNvSpPr/>
          <p:nvPr/>
        </p:nvSpPr>
        <p:spPr>
          <a:xfrm>
            <a:off x="575733" y="3835400"/>
            <a:ext cx="3581400" cy="925996"/>
          </a:xfrm>
          <a:custGeom>
            <a:avLst/>
            <a:gdLst>
              <a:gd name="connsiteX0" fmla="*/ 3581400 w 3581400"/>
              <a:gd name="connsiteY0" fmla="*/ 0 h 925996"/>
              <a:gd name="connsiteX1" fmla="*/ 2302934 w 3581400"/>
              <a:gd name="connsiteY1" fmla="*/ 846667 h 925996"/>
              <a:gd name="connsiteX2" fmla="*/ 745067 w 3581400"/>
              <a:gd name="connsiteY2" fmla="*/ 795867 h 925996"/>
              <a:gd name="connsiteX3" fmla="*/ 0 w 3581400"/>
              <a:gd name="connsiteY3" fmla="*/ 16933 h 92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925996">
                <a:moveTo>
                  <a:pt x="3581400" y="0"/>
                </a:moveTo>
                <a:cubicBezTo>
                  <a:pt x="3178528" y="357011"/>
                  <a:pt x="2775656" y="714023"/>
                  <a:pt x="2302934" y="846667"/>
                </a:cubicBezTo>
                <a:cubicBezTo>
                  <a:pt x="1830212" y="979312"/>
                  <a:pt x="1128889" y="934156"/>
                  <a:pt x="745067" y="795867"/>
                </a:cubicBezTo>
                <a:cubicBezTo>
                  <a:pt x="361245" y="657578"/>
                  <a:pt x="180622" y="337255"/>
                  <a:pt x="0" y="16933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00318" y="4583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rPr>
              <a:t>y</a:t>
            </a:r>
          </a:p>
        </p:txBody>
      </p:sp>
      <p:sp>
        <p:nvSpPr>
          <p:cNvPr id="10" name="Freeform 9"/>
          <p:cNvSpPr/>
          <p:nvPr/>
        </p:nvSpPr>
        <p:spPr>
          <a:xfrm>
            <a:off x="1405467" y="2920996"/>
            <a:ext cx="3403600" cy="736604"/>
          </a:xfrm>
          <a:custGeom>
            <a:avLst/>
            <a:gdLst>
              <a:gd name="connsiteX0" fmla="*/ 3403600 w 3403600"/>
              <a:gd name="connsiteY0" fmla="*/ 736604 h 736604"/>
              <a:gd name="connsiteX1" fmla="*/ 1456266 w 3403600"/>
              <a:gd name="connsiteY1" fmla="*/ 4 h 736604"/>
              <a:gd name="connsiteX2" fmla="*/ 0 w 3403600"/>
              <a:gd name="connsiteY2" fmla="*/ 728137 h 73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3600" h="736604">
                <a:moveTo>
                  <a:pt x="3403600" y="736604"/>
                </a:moveTo>
                <a:cubicBezTo>
                  <a:pt x="2713566" y="369009"/>
                  <a:pt x="2023533" y="1415"/>
                  <a:pt x="1456266" y="4"/>
                </a:cubicBezTo>
                <a:cubicBezTo>
                  <a:pt x="888999" y="-1407"/>
                  <a:pt x="444499" y="363365"/>
                  <a:pt x="0" y="72813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9318" y="3288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rPr>
              <a:t>x</a:t>
            </a:r>
          </a:p>
        </p:txBody>
      </p:sp>
      <p:sp>
        <p:nvSpPr>
          <p:cNvPr id="11" name="Freeform 10"/>
          <p:cNvSpPr/>
          <p:nvPr/>
        </p:nvSpPr>
        <p:spPr>
          <a:xfrm>
            <a:off x="524933" y="3852333"/>
            <a:ext cx="5088467" cy="1246265"/>
          </a:xfrm>
          <a:custGeom>
            <a:avLst/>
            <a:gdLst>
              <a:gd name="connsiteX0" fmla="*/ 5088467 w 5088467"/>
              <a:gd name="connsiteY0" fmla="*/ 0 h 1246265"/>
              <a:gd name="connsiteX1" fmla="*/ 3268134 w 5088467"/>
              <a:gd name="connsiteY1" fmla="*/ 1176867 h 1246265"/>
              <a:gd name="connsiteX2" fmla="*/ 897467 w 5088467"/>
              <a:gd name="connsiteY2" fmla="*/ 990600 h 1246265"/>
              <a:gd name="connsiteX3" fmla="*/ 0 w 5088467"/>
              <a:gd name="connsiteY3" fmla="*/ 8467 h 124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8467" h="1246265">
                <a:moveTo>
                  <a:pt x="5088467" y="0"/>
                </a:moveTo>
                <a:cubicBezTo>
                  <a:pt x="4527550" y="505883"/>
                  <a:pt x="3966634" y="1011767"/>
                  <a:pt x="3268134" y="1176867"/>
                </a:cubicBezTo>
                <a:cubicBezTo>
                  <a:pt x="2569634" y="1341967"/>
                  <a:pt x="1442156" y="1185333"/>
                  <a:pt x="897467" y="990600"/>
                </a:cubicBezTo>
                <a:cubicBezTo>
                  <a:pt x="352778" y="795867"/>
                  <a:pt x="176389" y="402167"/>
                  <a:pt x="0" y="846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00518" y="4572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rPr>
              <a:t>y</a:t>
            </a:r>
          </a:p>
        </p:txBody>
      </p:sp>
      <p:sp>
        <p:nvSpPr>
          <p:cNvPr id="13" name="Freeform 12"/>
          <p:cNvSpPr/>
          <p:nvPr/>
        </p:nvSpPr>
        <p:spPr>
          <a:xfrm>
            <a:off x="1456267" y="2695625"/>
            <a:ext cx="4834466" cy="945042"/>
          </a:xfrm>
          <a:custGeom>
            <a:avLst/>
            <a:gdLst>
              <a:gd name="connsiteX0" fmla="*/ 4834466 w 4834466"/>
              <a:gd name="connsiteY0" fmla="*/ 945042 h 945042"/>
              <a:gd name="connsiteX1" fmla="*/ 2861733 w 4834466"/>
              <a:gd name="connsiteY1" fmla="*/ 47575 h 945042"/>
              <a:gd name="connsiteX2" fmla="*/ 863600 w 4834466"/>
              <a:gd name="connsiteY2" fmla="*/ 208442 h 945042"/>
              <a:gd name="connsiteX3" fmla="*/ 0 w 4834466"/>
              <a:gd name="connsiteY3" fmla="*/ 928108 h 94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4466" h="945042">
                <a:moveTo>
                  <a:pt x="4834466" y="945042"/>
                </a:moveTo>
                <a:cubicBezTo>
                  <a:pt x="4179005" y="557692"/>
                  <a:pt x="3523544" y="170342"/>
                  <a:pt x="2861733" y="47575"/>
                </a:cubicBezTo>
                <a:cubicBezTo>
                  <a:pt x="2199922" y="-75192"/>
                  <a:pt x="1340556" y="61686"/>
                  <a:pt x="863600" y="208442"/>
                </a:cubicBezTo>
                <a:cubicBezTo>
                  <a:pt x="386644" y="355198"/>
                  <a:pt x="193322" y="641653"/>
                  <a:pt x="0" y="928108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491118" y="2895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rPr>
              <a:t>x</a:t>
            </a:r>
          </a:p>
        </p:txBody>
      </p:sp>
      <p:sp>
        <p:nvSpPr>
          <p:cNvPr id="12" name="Freeform 11"/>
          <p:cNvSpPr/>
          <p:nvPr/>
        </p:nvSpPr>
        <p:spPr>
          <a:xfrm>
            <a:off x="4267200" y="3793067"/>
            <a:ext cx="2785533" cy="719682"/>
          </a:xfrm>
          <a:custGeom>
            <a:avLst/>
            <a:gdLst>
              <a:gd name="connsiteX0" fmla="*/ 2785533 w 2785533"/>
              <a:gd name="connsiteY0" fmla="*/ 16933 h 719682"/>
              <a:gd name="connsiteX1" fmla="*/ 1524000 w 2785533"/>
              <a:gd name="connsiteY1" fmla="*/ 719666 h 719682"/>
              <a:gd name="connsiteX2" fmla="*/ 0 w 2785533"/>
              <a:gd name="connsiteY2" fmla="*/ 0 h 719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5533" h="719682">
                <a:moveTo>
                  <a:pt x="2785533" y="16933"/>
                </a:moveTo>
                <a:cubicBezTo>
                  <a:pt x="2386894" y="369710"/>
                  <a:pt x="1988255" y="722488"/>
                  <a:pt x="1524000" y="719666"/>
                </a:cubicBezTo>
                <a:cubicBezTo>
                  <a:pt x="1059745" y="716844"/>
                  <a:pt x="529872" y="358422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589867" y="3776133"/>
            <a:ext cx="4191000" cy="955658"/>
          </a:xfrm>
          <a:custGeom>
            <a:avLst/>
            <a:gdLst>
              <a:gd name="connsiteX0" fmla="*/ 4191000 w 4191000"/>
              <a:gd name="connsiteY0" fmla="*/ 25400 h 955658"/>
              <a:gd name="connsiteX1" fmla="*/ 3073400 w 4191000"/>
              <a:gd name="connsiteY1" fmla="*/ 880534 h 955658"/>
              <a:gd name="connsiteX2" fmla="*/ 1515533 w 4191000"/>
              <a:gd name="connsiteY2" fmla="*/ 812800 h 955658"/>
              <a:gd name="connsiteX3" fmla="*/ 0 w 4191000"/>
              <a:gd name="connsiteY3" fmla="*/ 0 h 95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0" h="955658">
                <a:moveTo>
                  <a:pt x="4191000" y="25400"/>
                </a:moveTo>
                <a:cubicBezTo>
                  <a:pt x="3855155" y="387350"/>
                  <a:pt x="3519311" y="749301"/>
                  <a:pt x="3073400" y="880534"/>
                </a:cubicBezTo>
                <a:cubicBezTo>
                  <a:pt x="2627489" y="1011767"/>
                  <a:pt x="2027766" y="959556"/>
                  <a:pt x="1515533" y="812800"/>
                </a:cubicBezTo>
                <a:cubicBezTo>
                  <a:pt x="1003300" y="666044"/>
                  <a:pt x="501650" y="333022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077200" y="3059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rPr>
              <a:t>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81800" y="3886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rPr>
              <a:t>y</a:t>
            </a:r>
          </a:p>
        </p:txBody>
      </p:sp>
      <p:sp>
        <p:nvSpPr>
          <p:cNvPr id="17" name="Freeform 16"/>
          <p:cNvSpPr/>
          <p:nvPr/>
        </p:nvSpPr>
        <p:spPr>
          <a:xfrm>
            <a:off x="2074333" y="2652476"/>
            <a:ext cx="6409267" cy="988191"/>
          </a:xfrm>
          <a:custGeom>
            <a:avLst/>
            <a:gdLst>
              <a:gd name="connsiteX0" fmla="*/ 6409267 w 6409267"/>
              <a:gd name="connsiteY0" fmla="*/ 928924 h 988191"/>
              <a:gd name="connsiteX1" fmla="*/ 4546600 w 6409267"/>
              <a:gd name="connsiteY1" fmla="*/ 56857 h 988191"/>
              <a:gd name="connsiteX2" fmla="*/ 1464734 w 6409267"/>
              <a:gd name="connsiteY2" fmla="*/ 183857 h 988191"/>
              <a:gd name="connsiteX3" fmla="*/ 0 w 6409267"/>
              <a:gd name="connsiteY3" fmla="*/ 988191 h 988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9267" h="988191">
                <a:moveTo>
                  <a:pt x="6409267" y="928924"/>
                </a:moveTo>
                <a:cubicBezTo>
                  <a:pt x="5889978" y="554979"/>
                  <a:pt x="5370689" y="181035"/>
                  <a:pt x="4546600" y="56857"/>
                </a:cubicBezTo>
                <a:cubicBezTo>
                  <a:pt x="3722511" y="-67321"/>
                  <a:pt x="2222501" y="28635"/>
                  <a:pt x="1464734" y="183857"/>
                </a:cubicBezTo>
                <a:cubicBezTo>
                  <a:pt x="706967" y="339079"/>
                  <a:pt x="353483" y="663635"/>
                  <a:pt x="0" y="988191"/>
                </a:cubicBezTo>
              </a:path>
            </a:pathLst>
          </a:custGeom>
          <a:noFill/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319918" y="4114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rPr>
              <a:t>y</a:t>
            </a:r>
          </a:p>
        </p:txBody>
      </p:sp>
      <p:sp>
        <p:nvSpPr>
          <p:cNvPr id="18" name="Freeform 17"/>
          <p:cNvSpPr/>
          <p:nvPr/>
        </p:nvSpPr>
        <p:spPr>
          <a:xfrm>
            <a:off x="1481667" y="2099511"/>
            <a:ext cx="7086600" cy="1456489"/>
          </a:xfrm>
          <a:custGeom>
            <a:avLst/>
            <a:gdLst>
              <a:gd name="connsiteX0" fmla="*/ 7086600 w 7086600"/>
              <a:gd name="connsiteY0" fmla="*/ 1431089 h 1456489"/>
              <a:gd name="connsiteX1" fmla="*/ 6451600 w 7086600"/>
              <a:gd name="connsiteY1" fmla="*/ 550556 h 1456489"/>
              <a:gd name="connsiteX2" fmla="*/ 5520266 w 7086600"/>
              <a:gd name="connsiteY2" fmla="*/ 178022 h 1456489"/>
              <a:gd name="connsiteX3" fmla="*/ 3953933 w 7086600"/>
              <a:gd name="connsiteY3" fmla="*/ 8689 h 1456489"/>
              <a:gd name="connsiteX4" fmla="*/ 1261533 w 7086600"/>
              <a:gd name="connsiteY4" fmla="*/ 432022 h 1456489"/>
              <a:gd name="connsiteX5" fmla="*/ 0 w 7086600"/>
              <a:gd name="connsiteY5" fmla="*/ 1456489 h 145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86600" h="1456489">
                <a:moveTo>
                  <a:pt x="7086600" y="1431089"/>
                </a:moveTo>
                <a:cubicBezTo>
                  <a:pt x="6899628" y="1095244"/>
                  <a:pt x="6712656" y="759400"/>
                  <a:pt x="6451600" y="550556"/>
                </a:cubicBezTo>
                <a:cubicBezTo>
                  <a:pt x="6190544" y="341712"/>
                  <a:pt x="5936544" y="268333"/>
                  <a:pt x="5520266" y="178022"/>
                </a:cubicBezTo>
                <a:cubicBezTo>
                  <a:pt x="5103988" y="87711"/>
                  <a:pt x="4663722" y="-33644"/>
                  <a:pt x="3953933" y="8689"/>
                </a:cubicBezTo>
                <a:cubicBezTo>
                  <a:pt x="3244144" y="51022"/>
                  <a:pt x="1920522" y="190722"/>
                  <a:pt x="1261533" y="432022"/>
                </a:cubicBezTo>
                <a:cubicBezTo>
                  <a:pt x="602544" y="673322"/>
                  <a:pt x="301272" y="1064905"/>
                  <a:pt x="0" y="1456489"/>
                </a:cubicBezTo>
              </a:path>
            </a:pathLst>
          </a:custGeom>
          <a:noFill/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62318" y="2819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rPr>
              <a:t>x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921581" y="23262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73244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0F56F12A-A842-41CF-BE0B-B61455217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507" y="773991"/>
            <a:ext cx="8822986" cy="1677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9600" dirty="0"/>
              <a:t>FSA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0C00E4D0-4874-40C7-B000-BA528F5D87E2}"/>
              </a:ext>
            </a:extLst>
          </p:cNvPr>
          <p:cNvSpPr txBox="1">
            <a:spLocks noChangeArrowheads="1"/>
          </p:cNvSpPr>
          <p:nvPr/>
        </p:nvSpPr>
        <p:spPr>
          <a:xfrm>
            <a:off x="321014" y="2807072"/>
            <a:ext cx="8822986" cy="3418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pPr algn="ctr"/>
            <a:r>
              <a:rPr lang="en-US" altLang="en-US" sz="9600" dirty="0"/>
              <a:t>Finite State Automata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41B3BC1-5C72-4F42-B9DA-E7B79EA88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matching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3EB5D53-E98A-4C1E-B0AC-700A613404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5"/>
            <a:ext cx="8229600" cy="1481137"/>
          </a:xfrm>
        </p:spPr>
        <p:txBody>
          <a:bodyPr>
            <a:normAutofit/>
          </a:bodyPr>
          <a:lstStyle/>
          <a:p>
            <a:r>
              <a:rPr lang="en-US" altLang="en-US"/>
              <a:t>Given a pattern string P of length m and a string S of length n, find</a:t>
            </a:r>
            <a:r>
              <a:rPr lang="en-US" altLang="en-US" b="1"/>
              <a:t> all </a:t>
            </a:r>
            <a:r>
              <a:rPr lang="en-US" altLang="en-US"/>
              <a:t>locations where P occurs in S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21F5686A-65A9-4C75-937A-D5CE54269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352802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330066"/>
                </a:solidFill>
                <a:latin typeface="Arial" panose="020B0604020202020204" pitchFamily="34" charset="0"/>
              </a:rPr>
              <a:t>P = ABA</a:t>
            </a:r>
          </a:p>
        </p:txBody>
      </p:sp>
      <p:sp>
        <p:nvSpPr>
          <p:cNvPr id="56325" name="Text Box 5">
            <a:extLst>
              <a:ext uri="{FF2B5EF4-FFF2-40B4-BE49-F238E27FC236}">
                <a16:creationId xmlns:a16="http://schemas.microsoft.com/office/drawing/2014/main" id="{CB6C211D-8FF4-4917-B7FE-A9BA4DF85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267202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 = DCABABBABABA</a:t>
            </a:r>
          </a:p>
        </p:txBody>
      </p:sp>
    </p:spTree>
    <p:extLst>
      <p:ext uri="{BB962C8B-B14F-4D97-AF65-F5344CB8AC3E}">
        <p14:creationId xmlns:p14="http://schemas.microsoft.com/office/powerpoint/2010/main" val="4172651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0F56F12A-A842-41CF-BE0B-B61455217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 altLang="en-US" dirty="0"/>
              <a:t>Finite State Automata (FSA)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C32071CB-F2EC-401C-982B-F6D0C6868B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58212"/>
            <a:ext cx="8229600" cy="16464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An FSA is defined by 5 components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Q is the set of states</a:t>
            </a:r>
          </a:p>
        </p:txBody>
      </p:sp>
      <p:grpSp>
        <p:nvGrpSpPr>
          <p:cNvPr id="72710" name="Group 6">
            <a:extLst>
              <a:ext uri="{FF2B5EF4-FFF2-40B4-BE49-F238E27FC236}">
                <a16:creationId xmlns:a16="http://schemas.microsoft.com/office/drawing/2014/main" id="{C5E53ECD-49EB-4945-993E-80BD2CFDD8AB}"/>
              </a:ext>
            </a:extLst>
          </p:cNvPr>
          <p:cNvGrpSpPr>
            <a:grpSpLocks/>
          </p:cNvGrpSpPr>
          <p:nvPr/>
        </p:nvGrpSpPr>
        <p:grpSpPr bwMode="auto">
          <a:xfrm>
            <a:off x="1670178" y="3611345"/>
            <a:ext cx="740229" cy="626703"/>
            <a:chOff x="1152" y="1872"/>
            <a:chExt cx="384" cy="339"/>
          </a:xfrm>
        </p:grpSpPr>
        <p:sp>
          <p:nvSpPr>
            <p:cNvPr id="72708" name="Oval 4">
              <a:extLst>
                <a:ext uri="{FF2B5EF4-FFF2-40B4-BE49-F238E27FC236}">
                  <a16:creationId xmlns:a16="http://schemas.microsoft.com/office/drawing/2014/main" id="{D63518C6-6A39-4601-B52F-3619F5826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2709" name="Text Box 5">
              <a:extLst>
                <a:ext uri="{FF2B5EF4-FFF2-40B4-BE49-F238E27FC236}">
                  <a16:creationId xmlns:a16="http://schemas.microsoft.com/office/drawing/2014/main" id="{D8EB63C4-F73C-43CA-B7A0-6DF72EA001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sz="2400" baseline="-25000">
                  <a:solidFill>
                    <a:schemeClr val="bg1"/>
                  </a:solidFill>
                  <a:latin typeface="Arial" panose="020B0604020202020204" pitchFamily="34" charset="0"/>
                </a:rPr>
                <a:t>0</a:t>
              </a:r>
              <a:endParaRPr lang="en-US" altLang="en-US" sz="24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2711" name="Group 7">
            <a:extLst>
              <a:ext uri="{FF2B5EF4-FFF2-40B4-BE49-F238E27FC236}">
                <a16:creationId xmlns:a16="http://schemas.microsoft.com/office/drawing/2014/main" id="{B0BA20DF-C17E-4BFD-ABCF-9128E35CD502}"/>
              </a:ext>
            </a:extLst>
          </p:cNvPr>
          <p:cNvGrpSpPr>
            <a:grpSpLocks/>
          </p:cNvGrpSpPr>
          <p:nvPr/>
        </p:nvGrpSpPr>
        <p:grpSpPr bwMode="auto">
          <a:xfrm>
            <a:off x="2432178" y="3611345"/>
            <a:ext cx="740229" cy="626703"/>
            <a:chOff x="1152" y="1872"/>
            <a:chExt cx="384" cy="339"/>
          </a:xfrm>
        </p:grpSpPr>
        <p:sp>
          <p:nvSpPr>
            <p:cNvPr id="72712" name="Oval 8">
              <a:extLst>
                <a:ext uri="{FF2B5EF4-FFF2-40B4-BE49-F238E27FC236}">
                  <a16:creationId xmlns:a16="http://schemas.microsoft.com/office/drawing/2014/main" id="{94377258-68A5-41D9-8633-1E230A073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2713" name="Text Box 9">
              <a:extLst>
                <a:ext uri="{FF2B5EF4-FFF2-40B4-BE49-F238E27FC236}">
                  <a16:creationId xmlns:a16="http://schemas.microsoft.com/office/drawing/2014/main" id="{55AE447E-0980-4A98-A8D6-953F07DBC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sz="2400" baseline="-2500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72714" name="Group 10">
            <a:extLst>
              <a:ext uri="{FF2B5EF4-FFF2-40B4-BE49-F238E27FC236}">
                <a16:creationId xmlns:a16="http://schemas.microsoft.com/office/drawing/2014/main" id="{B2D85EFD-20D0-4531-90C2-F8D48F55871E}"/>
              </a:ext>
            </a:extLst>
          </p:cNvPr>
          <p:cNvGrpSpPr>
            <a:grpSpLocks/>
          </p:cNvGrpSpPr>
          <p:nvPr/>
        </p:nvGrpSpPr>
        <p:grpSpPr bwMode="auto">
          <a:xfrm>
            <a:off x="3194178" y="3611345"/>
            <a:ext cx="740229" cy="626703"/>
            <a:chOff x="1152" y="1872"/>
            <a:chExt cx="384" cy="339"/>
          </a:xfrm>
        </p:grpSpPr>
        <p:sp>
          <p:nvSpPr>
            <p:cNvPr id="72715" name="Oval 11">
              <a:extLst>
                <a:ext uri="{FF2B5EF4-FFF2-40B4-BE49-F238E27FC236}">
                  <a16:creationId xmlns:a16="http://schemas.microsoft.com/office/drawing/2014/main" id="{E2922E66-FD58-428F-9EC8-32404E01C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2716" name="Text Box 12">
              <a:extLst>
                <a:ext uri="{FF2B5EF4-FFF2-40B4-BE49-F238E27FC236}">
                  <a16:creationId xmlns:a16="http://schemas.microsoft.com/office/drawing/2014/main" id="{EA834C6D-127F-4B28-BD3A-B6188438C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sz="2400" baseline="-2500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endParaRPr lang="en-US" altLang="en-US" sz="24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2717" name="Group 13">
            <a:extLst>
              <a:ext uri="{FF2B5EF4-FFF2-40B4-BE49-F238E27FC236}">
                <a16:creationId xmlns:a16="http://schemas.microsoft.com/office/drawing/2014/main" id="{C6A9B194-C669-44FF-9E27-122C2FE8C809}"/>
              </a:ext>
            </a:extLst>
          </p:cNvPr>
          <p:cNvGrpSpPr>
            <a:grpSpLocks/>
          </p:cNvGrpSpPr>
          <p:nvPr/>
        </p:nvGrpSpPr>
        <p:grpSpPr bwMode="auto">
          <a:xfrm>
            <a:off x="5022978" y="3611345"/>
            <a:ext cx="740229" cy="626703"/>
            <a:chOff x="1152" y="1872"/>
            <a:chExt cx="384" cy="339"/>
          </a:xfrm>
        </p:grpSpPr>
        <p:sp>
          <p:nvSpPr>
            <p:cNvPr id="72718" name="Oval 14">
              <a:extLst>
                <a:ext uri="{FF2B5EF4-FFF2-40B4-BE49-F238E27FC236}">
                  <a16:creationId xmlns:a16="http://schemas.microsoft.com/office/drawing/2014/main" id="{47B4877E-C125-4F7E-B58A-93DA94100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2719" name="Text Box 15">
              <a:extLst>
                <a:ext uri="{FF2B5EF4-FFF2-40B4-BE49-F238E27FC236}">
                  <a16:creationId xmlns:a16="http://schemas.microsoft.com/office/drawing/2014/main" id="{C9869032-1F62-4109-842B-5D54B055B7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sz="2400" baseline="-25000">
                  <a:solidFill>
                    <a:schemeClr val="bg1"/>
                  </a:solidFill>
                  <a:latin typeface="Arial" panose="020B0604020202020204" pitchFamily="34" charset="0"/>
                </a:rPr>
                <a:t>n</a:t>
              </a:r>
              <a:endParaRPr lang="en-US" altLang="en-US" sz="24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2720" name="Text Box 16">
            <a:extLst>
              <a:ext uri="{FF2B5EF4-FFF2-40B4-BE49-F238E27FC236}">
                <a16:creationId xmlns:a16="http://schemas.microsoft.com/office/drawing/2014/main" id="{4C3D6187-24C3-419F-8846-9FC7C08E4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0735" y="3382741"/>
            <a:ext cx="120287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540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8226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34FA11E7-4E4C-4442-8D98-1801A9163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 altLang="en-US"/>
              <a:t>Finite State Automata (FSA)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2802E2C1-180C-4CF1-A768-6452BEC4FF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2"/>
            <a:ext cx="8229600" cy="4411663"/>
          </a:xfrm>
        </p:spPr>
        <p:txBody>
          <a:bodyPr>
            <a:normAutofit/>
          </a:bodyPr>
          <a:lstStyle/>
          <a:p>
            <a:r>
              <a:rPr lang="en-US" altLang="en-US"/>
              <a:t>An FSA is defined by 5 components</a:t>
            </a:r>
          </a:p>
          <a:p>
            <a:pPr lvl="1"/>
            <a:r>
              <a:rPr lang="en-US" altLang="en-US"/>
              <a:t>Q is the set of states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q</a:t>
            </a:r>
            <a:r>
              <a:rPr lang="en-US" altLang="en-US" baseline="-25000"/>
              <a:t>0</a:t>
            </a:r>
            <a:r>
              <a:rPr lang="en-US" altLang="en-US"/>
              <a:t> is the start state</a:t>
            </a:r>
          </a:p>
          <a:p>
            <a:pPr lvl="1"/>
            <a:r>
              <a:rPr lang="en-US" altLang="en-US"/>
              <a:t>A </a:t>
            </a:r>
            <a:r>
              <a:rPr lang="en-US" altLang="en-US">
                <a:sym typeface="Symbol" panose="05050102010706020507" pitchFamily="18" charset="2"/>
              </a:rPr>
              <a:t> Q, is the set of accepting states where |A| &gt; 0</a:t>
            </a:r>
          </a:p>
          <a:p>
            <a:pPr lvl="1"/>
            <a:r>
              <a:rPr lang="el-GR" altLang="en-US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 is the alphabet (e.g. {A, B}</a:t>
            </a:r>
          </a:p>
          <a:p>
            <a:pPr lvl="1"/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 is the transition function from Q x </a:t>
            </a:r>
            <a:r>
              <a:rPr lang="el-GR" altLang="en-US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 to Q</a:t>
            </a:r>
          </a:p>
        </p:txBody>
      </p:sp>
      <p:grpSp>
        <p:nvGrpSpPr>
          <p:cNvPr id="74756" name="Group 4">
            <a:extLst>
              <a:ext uri="{FF2B5EF4-FFF2-40B4-BE49-F238E27FC236}">
                <a16:creationId xmlns:a16="http://schemas.microsoft.com/office/drawing/2014/main" id="{3F6ABD21-DCA3-4ED0-977D-268449B1DA2B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209800"/>
            <a:ext cx="609600" cy="533400"/>
            <a:chOff x="1152" y="1872"/>
            <a:chExt cx="384" cy="336"/>
          </a:xfrm>
        </p:grpSpPr>
        <p:sp>
          <p:nvSpPr>
            <p:cNvPr id="74757" name="Oval 5">
              <a:extLst>
                <a:ext uri="{FF2B5EF4-FFF2-40B4-BE49-F238E27FC236}">
                  <a16:creationId xmlns:a16="http://schemas.microsoft.com/office/drawing/2014/main" id="{A1BF53DB-2FEB-4F96-83DC-FC28A3752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4758" name="Text Box 6">
              <a:extLst>
                <a:ext uri="{FF2B5EF4-FFF2-40B4-BE49-F238E27FC236}">
                  <a16:creationId xmlns:a16="http://schemas.microsoft.com/office/drawing/2014/main" id="{030A13FC-9575-4CD3-950E-615757C8D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="1" baseline="-25000">
                  <a:solidFill>
                    <a:schemeClr val="bg1"/>
                  </a:solidFill>
                  <a:latin typeface="Arial" panose="020B0604020202020204" pitchFamily="34" charset="0"/>
                </a:rPr>
                <a:t>0</a:t>
              </a:r>
              <a:endParaRPr lang="en-US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4759" name="Group 7">
            <a:extLst>
              <a:ext uri="{FF2B5EF4-FFF2-40B4-BE49-F238E27FC236}">
                <a16:creationId xmlns:a16="http://schemas.microsoft.com/office/drawing/2014/main" id="{EFC21387-A790-4EFB-BB6B-A717965E5BAB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209800"/>
            <a:ext cx="609600" cy="533400"/>
            <a:chOff x="1152" y="1872"/>
            <a:chExt cx="384" cy="336"/>
          </a:xfrm>
        </p:grpSpPr>
        <p:sp>
          <p:nvSpPr>
            <p:cNvPr id="74760" name="Oval 8">
              <a:extLst>
                <a:ext uri="{FF2B5EF4-FFF2-40B4-BE49-F238E27FC236}">
                  <a16:creationId xmlns:a16="http://schemas.microsoft.com/office/drawing/2014/main" id="{8E5B21B8-8381-43C4-8A25-F121DBC37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4761" name="Text Box 9">
              <a:extLst>
                <a:ext uri="{FF2B5EF4-FFF2-40B4-BE49-F238E27FC236}">
                  <a16:creationId xmlns:a16="http://schemas.microsoft.com/office/drawing/2014/main" id="{4BA95B96-585F-439F-98A1-015608817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="1" baseline="-2500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74762" name="Group 10">
            <a:extLst>
              <a:ext uri="{FF2B5EF4-FFF2-40B4-BE49-F238E27FC236}">
                <a16:creationId xmlns:a16="http://schemas.microsoft.com/office/drawing/2014/main" id="{484B1982-01D1-4E3F-B53E-78E9B27DE51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209800"/>
            <a:ext cx="609600" cy="533400"/>
            <a:chOff x="1152" y="1872"/>
            <a:chExt cx="384" cy="336"/>
          </a:xfrm>
        </p:grpSpPr>
        <p:sp>
          <p:nvSpPr>
            <p:cNvPr id="74763" name="Oval 11">
              <a:extLst>
                <a:ext uri="{FF2B5EF4-FFF2-40B4-BE49-F238E27FC236}">
                  <a16:creationId xmlns:a16="http://schemas.microsoft.com/office/drawing/2014/main" id="{FD29A611-6F8E-4E83-9AF2-CB033471E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4764" name="Text Box 12">
              <a:extLst>
                <a:ext uri="{FF2B5EF4-FFF2-40B4-BE49-F238E27FC236}">
                  <a16:creationId xmlns:a16="http://schemas.microsoft.com/office/drawing/2014/main" id="{524EBB14-F198-42BF-9196-D4056F01B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="1" baseline="-2500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endParaRPr lang="en-US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4765" name="Group 13">
            <a:extLst>
              <a:ext uri="{FF2B5EF4-FFF2-40B4-BE49-F238E27FC236}">
                <a16:creationId xmlns:a16="http://schemas.microsoft.com/office/drawing/2014/main" id="{81098B85-6918-4FEF-817F-CC6D15DF4475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209800"/>
            <a:ext cx="609600" cy="533400"/>
            <a:chOff x="1152" y="1872"/>
            <a:chExt cx="384" cy="336"/>
          </a:xfrm>
        </p:grpSpPr>
        <p:sp>
          <p:nvSpPr>
            <p:cNvPr id="74766" name="Oval 14">
              <a:extLst>
                <a:ext uri="{FF2B5EF4-FFF2-40B4-BE49-F238E27FC236}">
                  <a16:creationId xmlns:a16="http://schemas.microsoft.com/office/drawing/2014/main" id="{6937B3BC-0446-4C9A-B5E5-0F4EAC543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4767" name="Text Box 15">
              <a:extLst>
                <a:ext uri="{FF2B5EF4-FFF2-40B4-BE49-F238E27FC236}">
                  <a16:creationId xmlns:a16="http://schemas.microsoft.com/office/drawing/2014/main" id="{19EC0A2B-D969-4CAE-B871-CEB79912A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="1" baseline="-25000">
                  <a:solidFill>
                    <a:schemeClr val="bg1"/>
                  </a:solidFill>
                  <a:latin typeface="Arial" panose="020B0604020202020204" pitchFamily="34" charset="0"/>
                </a:rPr>
                <a:t>n</a:t>
              </a:r>
              <a:endParaRPr lang="en-US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4768" name="Text Box 16">
            <a:extLst>
              <a:ext uri="{FF2B5EF4-FFF2-40B4-BE49-F238E27FC236}">
                <a16:creationId xmlns:a16="http://schemas.microsoft.com/office/drawing/2014/main" id="{87373662-AD5E-4E2A-A4BF-D5EF03EE7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981200"/>
            <a:ext cx="99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400" b="1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</a:p>
        </p:txBody>
      </p:sp>
      <p:grpSp>
        <p:nvGrpSpPr>
          <p:cNvPr id="74791" name="Group 39">
            <a:extLst>
              <a:ext uri="{FF2B5EF4-FFF2-40B4-BE49-F238E27FC236}">
                <a16:creationId xmlns:a16="http://schemas.microsoft.com/office/drawing/2014/main" id="{AE3FE298-2C64-4809-892A-7419F58B520C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953000"/>
            <a:ext cx="1219200" cy="1828800"/>
            <a:chOff x="1584" y="3120"/>
            <a:chExt cx="768" cy="1152"/>
          </a:xfrm>
        </p:grpSpPr>
        <p:sp>
          <p:nvSpPr>
            <p:cNvPr id="74770" name="Text Box 18">
              <a:extLst>
                <a:ext uri="{FF2B5EF4-FFF2-40B4-BE49-F238E27FC236}">
                  <a16:creationId xmlns:a16="http://schemas.microsoft.com/office/drawing/2014/main" id="{3D98966F-48BB-407A-8BF1-2F999F74F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120"/>
              <a:ext cx="768" cy="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Q </a:t>
              </a:r>
              <a:r>
                <a:rPr lang="el-GR" altLang="en-US" sz="2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Σ</a:t>
              </a: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  Q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q</a:t>
              </a:r>
              <a:r>
                <a:rPr lang="en-US" altLang="en-US" sz="20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0</a:t>
              </a: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A   q</a:t>
              </a:r>
              <a:r>
                <a:rPr lang="en-US" altLang="en-US" sz="20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b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</a:b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q</a:t>
              </a:r>
              <a:r>
                <a:rPr lang="en-US" altLang="en-US" sz="20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0</a:t>
              </a: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B   q</a:t>
              </a:r>
              <a:r>
                <a:rPr lang="en-US" altLang="en-US" sz="20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b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</a:b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q</a:t>
              </a:r>
              <a:r>
                <a:rPr lang="en-US" altLang="en-US" sz="20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A   q</a:t>
              </a:r>
              <a:r>
                <a:rPr lang="en-US" altLang="en-US" sz="20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endParaRPr lang="en-US" altLang="en-US" sz="28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74771" name="Text Box 19">
              <a:extLst>
                <a:ext uri="{FF2B5EF4-FFF2-40B4-BE49-F238E27FC236}">
                  <a16:creationId xmlns:a16="http://schemas.microsoft.com/office/drawing/2014/main" id="{50F503A4-F4D1-43F4-9C82-C7E8290A1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830"/>
              <a:ext cx="52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4000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74772" name="Line 20">
              <a:extLst>
                <a:ext uri="{FF2B5EF4-FFF2-40B4-BE49-F238E27FC236}">
                  <a16:creationId xmlns:a16="http://schemas.microsoft.com/office/drawing/2014/main" id="{3FA5C687-48B1-449C-8ACA-AEB4F6365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36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4773" name="Line 21">
              <a:extLst>
                <a:ext uri="{FF2B5EF4-FFF2-40B4-BE49-F238E27FC236}">
                  <a16:creationId xmlns:a16="http://schemas.microsoft.com/office/drawing/2014/main" id="{ECA74DE4-4931-4CA4-9ADB-702C5B808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16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4792" name="Group 40">
            <a:extLst>
              <a:ext uri="{FF2B5EF4-FFF2-40B4-BE49-F238E27FC236}">
                <a16:creationId xmlns:a16="http://schemas.microsoft.com/office/drawing/2014/main" id="{3C1F697E-7E92-41E8-8D8F-BF43A9457949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891090"/>
            <a:ext cx="4191000" cy="1343025"/>
            <a:chOff x="2688" y="3081"/>
            <a:chExt cx="2640" cy="846"/>
          </a:xfrm>
        </p:grpSpPr>
        <p:grpSp>
          <p:nvGrpSpPr>
            <p:cNvPr id="74774" name="Group 22">
              <a:extLst>
                <a:ext uri="{FF2B5EF4-FFF2-40B4-BE49-F238E27FC236}">
                  <a16:creationId xmlns:a16="http://schemas.microsoft.com/office/drawing/2014/main" id="{B688267C-84F1-4FE5-94FC-C11CF4937D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3504"/>
              <a:ext cx="384" cy="336"/>
              <a:chOff x="1152" y="1872"/>
              <a:chExt cx="384" cy="336"/>
            </a:xfrm>
          </p:grpSpPr>
          <p:sp>
            <p:nvSpPr>
              <p:cNvPr id="74775" name="Oval 23">
                <a:extLst>
                  <a:ext uri="{FF2B5EF4-FFF2-40B4-BE49-F238E27FC236}">
                    <a16:creationId xmlns:a16="http://schemas.microsoft.com/office/drawing/2014/main" id="{6C5A3589-A3A5-42CA-8AD7-66A3AB04B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872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4776" name="Text Box 24">
                <a:extLst>
                  <a:ext uri="{FF2B5EF4-FFF2-40B4-BE49-F238E27FC236}">
                    <a16:creationId xmlns:a16="http://schemas.microsoft.com/office/drawing/2014/main" id="{99D35461-7AB0-45C6-9634-48BBC35F77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192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n-US" altLang="en-US" b="1" baseline="-25000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0</a:t>
                </a:r>
                <a:endParaRPr lang="en-US" altLang="en-US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4777" name="Group 25">
              <a:extLst>
                <a:ext uri="{FF2B5EF4-FFF2-40B4-BE49-F238E27FC236}">
                  <a16:creationId xmlns:a16="http://schemas.microsoft.com/office/drawing/2014/main" id="{255574F2-D3B0-40D7-A18C-3F57C134BE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3504"/>
              <a:ext cx="384" cy="336"/>
              <a:chOff x="1152" y="1872"/>
              <a:chExt cx="384" cy="336"/>
            </a:xfrm>
          </p:grpSpPr>
          <p:sp>
            <p:nvSpPr>
              <p:cNvPr id="74778" name="Oval 26">
                <a:extLst>
                  <a:ext uri="{FF2B5EF4-FFF2-40B4-BE49-F238E27FC236}">
                    <a16:creationId xmlns:a16="http://schemas.microsoft.com/office/drawing/2014/main" id="{C84610F9-ACA0-4B27-A6BC-95D572CE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872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4779" name="Text Box 27">
                <a:extLst>
                  <a:ext uri="{FF2B5EF4-FFF2-40B4-BE49-F238E27FC236}">
                    <a16:creationId xmlns:a16="http://schemas.microsoft.com/office/drawing/2014/main" id="{2BF0A66C-359D-4915-B82C-060B703B69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192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b="1">
                    <a:solidFill>
                      <a:schemeClr val="bg1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n-US" altLang="en-US" b="1" baseline="-25000">
                    <a:solidFill>
                      <a:schemeClr val="bg1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74780" name="Group 28">
              <a:extLst>
                <a:ext uri="{FF2B5EF4-FFF2-40B4-BE49-F238E27FC236}">
                  <a16:creationId xmlns:a16="http://schemas.microsoft.com/office/drawing/2014/main" id="{EE383EAF-8634-45AE-86A2-428666B760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3504"/>
              <a:ext cx="384" cy="336"/>
              <a:chOff x="1152" y="1872"/>
              <a:chExt cx="384" cy="336"/>
            </a:xfrm>
          </p:grpSpPr>
          <p:sp>
            <p:nvSpPr>
              <p:cNvPr id="74781" name="Oval 29">
                <a:extLst>
                  <a:ext uri="{FF2B5EF4-FFF2-40B4-BE49-F238E27FC236}">
                    <a16:creationId xmlns:a16="http://schemas.microsoft.com/office/drawing/2014/main" id="{05E43478-8479-4513-94F7-609D57313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872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4782" name="Text Box 30">
                <a:extLst>
                  <a:ext uri="{FF2B5EF4-FFF2-40B4-BE49-F238E27FC236}">
                    <a16:creationId xmlns:a16="http://schemas.microsoft.com/office/drawing/2014/main" id="{3ADD4669-CC33-4484-A2EB-84ABF8670B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192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b="1">
                    <a:solidFill>
                      <a:schemeClr val="bg1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n-US" altLang="en-US" b="1" baseline="-25000">
                    <a:solidFill>
                      <a:schemeClr val="bg1"/>
                    </a:solidFill>
                    <a:latin typeface="Arial" panose="020B0604020202020204" pitchFamily="34" charset="0"/>
                  </a:rPr>
                  <a:t>2</a:t>
                </a:r>
                <a:endParaRPr lang="en-US" altLang="en-US" b="1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4783" name="Line 31">
              <a:extLst>
                <a:ext uri="{FF2B5EF4-FFF2-40B4-BE49-F238E27FC236}">
                  <a16:creationId xmlns:a16="http://schemas.microsoft.com/office/drawing/2014/main" id="{737DF150-8FA9-4834-B91F-E642E534C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6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4784" name="Text Box 32">
              <a:extLst>
                <a:ext uri="{FF2B5EF4-FFF2-40B4-BE49-F238E27FC236}">
                  <a16:creationId xmlns:a16="http://schemas.microsoft.com/office/drawing/2014/main" id="{013985C8-4522-4DD1-94F5-E3B7E3403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6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74785" name="Freeform 33">
              <a:extLst>
                <a:ext uri="{FF2B5EF4-FFF2-40B4-BE49-F238E27FC236}">
                  <a16:creationId xmlns:a16="http://schemas.microsoft.com/office/drawing/2014/main" id="{35711B1B-8A3F-4D96-BC1B-20E9A8A75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3304"/>
              <a:ext cx="1248" cy="248"/>
            </a:xfrm>
            <a:custGeom>
              <a:avLst/>
              <a:gdLst>
                <a:gd name="T0" fmla="*/ 0 w 1248"/>
                <a:gd name="T1" fmla="*/ 248 h 248"/>
                <a:gd name="T2" fmla="*/ 768 w 1248"/>
                <a:gd name="T3" fmla="*/ 8 h 248"/>
                <a:gd name="T4" fmla="*/ 1248 w 1248"/>
                <a:gd name="T5" fmla="*/ 20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8" h="248">
                  <a:moveTo>
                    <a:pt x="0" y="248"/>
                  </a:moveTo>
                  <a:cubicBezTo>
                    <a:pt x="280" y="132"/>
                    <a:pt x="560" y="16"/>
                    <a:pt x="768" y="8"/>
                  </a:cubicBezTo>
                  <a:cubicBezTo>
                    <a:pt x="976" y="0"/>
                    <a:pt x="1112" y="100"/>
                    <a:pt x="124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4786" name="Text Box 34">
              <a:extLst>
                <a:ext uri="{FF2B5EF4-FFF2-40B4-BE49-F238E27FC236}">
                  <a16:creationId xmlns:a16="http://schemas.microsoft.com/office/drawing/2014/main" id="{6B4F68C0-50A8-4E97-ACA0-586E7456B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081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74788" name="Freeform 36">
              <a:extLst>
                <a:ext uri="{FF2B5EF4-FFF2-40B4-BE49-F238E27FC236}">
                  <a16:creationId xmlns:a16="http://schemas.microsoft.com/office/drawing/2014/main" id="{AA70DC8A-1DDA-474E-B547-CF3378DD2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3400"/>
              <a:ext cx="296" cy="248"/>
            </a:xfrm>
            <a:custGeom>
              <a:avLst/>
              <a:gdLst>
                <a:gd name="T0" fmla="*/ 0 w 296"/>
                <a:gd name="T1" fmla="*/ 104 h 248"/>
                <a:gd name="T2" fmla="*/ 144 w 296"/>
                <a:gd name="T3" fmla="*/ 8 h 248"/>
                <a:gd name="T4" fmla="*/ 288 w 296"/>
                <a:gd name="T5" fmla="*/ 152 h 248"/>
                <a:gd name="T6" fmla="*/ 192 w 296"/>
                <a:gd name="T7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" h="248">
                  <a:moveTo>
                    <a:pt x="0" y="104"/>
                  </a:moveTo>
                  <a:cubicBezTo>
                    <a:pt x="48" y="52"/>
                    <a:pt x="96" y="0"/>
                    <a:pt x="144" y="8"/>
                  </a:cubicBezTo>
                  <a:cubicBezTo>
                    <a:pt x="192" y="16"/>
                    <a:pt x="280" y="112"/>
                    <a:pt x="288" y="152"/>
                  </a:cubicBezTo>
                  <a:cubicBezTo>
                    <a:pt x="296" y="192"/>
                    <a:pt x="244" y="220"/>
                    <a:pt x="192" y="2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4789" name="Text Box 37">
              <a:extLst>
                <a:ext uri="{FF2B5EF4-FFF2-40B4-BE49-F238E27FC236}">
                  <a16:creationId xmlns:a16="http://schemas.microsoft.com/office/drawing/2014/main" id="{5B25E316-9E94-467C-901B-8C20863EB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369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74790" name="Text Box 38">
              <a:extLst>
                <a:ext uri="{FF2B5EF4-FFF2-40B4-BE49-F238E27FC236}">
                  <a16:creationId xmlns:a16="http://schemas.microsoft.com/office/drawing/2014/main" id="{EC468556-D015-4337-9891-EFB83205A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312"/>
              <a:ext cx="62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4400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74797" name="Group 45">
            <a:extLst>
              <a:ext uri="{FF2B5EF4-FFF2-40B4-BE49-F238E27FC236}">
                <a16:creationId xmlns:a16="http://schemas.microsoft.com/office/drawing/2014/main" id="{1460D7A0-F969-4582-8294-FB6429A16D7B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2400300"/>
            <a:ext cx="685800" cy="685800"/>
            <a:chOff x="4800" y="1776"/>
            <a:chExt cx="432" cy="432"/>
          </a:xfrm>
        </p:grpSpPr>
        <p:grpSp>
          <p:nvGrpSpPr>
            <p:cNvPr id="74793" name="Group 41">
              <a:extLst>
                <a:ext uri="{FF2B5EF4-FFF2-40B4-BE49-F238E27FC236}">
                  <a16:creationId xmlns:a16="http://schemas.microsoft.com/office/drawing/2014/main" id="{19A6D81D-FF66-4D49-A0D0-EE7482DC2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1824"/>
              <a:ext cx="384" cy="336"/>
              <a:chOff x="1152" y="1872"/>
              <a:chExt cx="384" cy="336"/>
            </a:xfrm>
          </p:grpSpPr>
          <p:sp>
            <p:nvSpPr>
              <p:cNvPr id="74794" name="Oval 42">
                <a:extLst>
                  <a:ext uri="{FF2B5EF4-FFF2-40B4-BE49-F238E27FC236}">
                    <a16:creationId xmlns:a16="http://schemas.microsoft.com/office/drawing/2014/main" id="{1611D0AD-BDC4-4675-85D9-22E27B6EE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872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4795" name="Text Box 43">
                <a:extLst>
                  <a:ext uri="{FF2B5EF4-FFF2-40B4-BE49-F238E27FC236}">
                    <a16:creationId xmlns:a16="http://schemas.microsoft.com/office/drawing/2014/main" id="{9DEDB2CA-7974-4FFF-A92A-032D5DEC40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192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b="1">
                    <a:solidFill>
                      <a:schemeClr val="bg1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n-US" altLang="en-US" b="1" baseline="-25000">
                    <a:solidFill>
                      <a:schemeClr val="bg1"/>
                    </a:solidFill>
                    <a:latin typeface="Arial" panose="020B0604020202020204" pitchFamily="34" charset="0"/>
                  </a:rPr>
                  <a:t>7</a:t>
                </a:r>
                <a:endParaRPr lang="en-US" altLang="en-US" b="1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4796" name="Oval 44">
              <a:extLst>
                <a:ext uri="{FF2B5EF4-FFF2-40B4-BE49-F238E27FC236}">
                  <a16:creationId xmlns:a16="http://schemas.microsoft.com/office/drawing/2014/main" id="{8D569380-183A-4001-B986-ECFAF09A2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776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Oval 2">
            <a:extLst>
              <a:ext uri="{FF2B5EF4-FFF2-40B4-BE49-F238E27FC236}">
                <a16:creationId xmlns:a16="http://schemas.microsoft.com/office/drawing/2014/main" id="{34887BF4-794B-4C1A-9088-3316B1548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5268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8E8E2872-D797-40D1-83E5-6F3E393DE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US" altLang="en-US"/>
              <a:t>FSA operation</a:t>
            </a:r>
          </a:p>
        </p:txBody>
      </p:sp>
      <p:grpSp>
        <p:nvGrpSpPr>
          <p:cNvPr id="76804" name="Group 4">
            <a:extLst>
              <a:ext uri="{FF2B5EF4-FFF2-40B4-BE49-F238E27FC236}">
                <a16:creationId xmlns:a16="http://schemas.microsoft.com/office/drawing/2014/main" id="{9A5E4A86-0AF4-49F5-9BAE-0550B426353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528888"/>
            <a:ext cx="609600" cy="533400"/>
            <a:chOff x="1152" y="1872"/>
            <a:chExt cx="384" cy="336"/>
          </a:xfrm>
        </p:grpSpPr>
        <p:sp>
          <p:nvSpPr>
            <p:cNvPr id="76805" name="Oval 5">
              <a:extLst>
                <a:ext uri="{FF2B5EF4-FFF2-40B4-BE49-F238E27FC236}">
                  <a16:creationId xmlns:a16="http://schemas.microsoft.com/office/drawing/2014/main" id="{254A508B-17D0-4B6D-A3C2-121782ECD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6806" name="Text Box 6">
              <a:extLst>
                <a:ext uri="{FF2B5EF4-FFF2-40B4-BE49-F238E27FC236}">
                  <a16:creationId xmlns:a16="http://schemas.microsoft.com/office/drawing/2014/main" id="{E209BE23-70F6-49B3-B5B3-1FC5A0C53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="1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0</a:t>
              </a:r>
              <a:endParaRPr lang="en-US" altLang="en-US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6807" name="Group 7">
            <a:extLst>
              <a:ext uri="{FF2B5EF4-FFF2-40B4-BE49-F238E27FC236}">
                <a16:creationId xmlns:a16="http://schemas.microsoft.com/office/drawing/2014/main" id="{6B995AEE-6E49-4B83-A261-7A93A09CCBAA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528888"/>
            <a:ext cx="609600" cy="533400"/>
            <a:chOff x="1152" y="1872"/>
            <a:chExt cx="384" cy="336"/>
          </a:xfrm>
        </p:grpSpPr>
        <p:sp>
          <p:nvSpPr>
            <p:cNvPr id="76808" name="Oval 8">
              <a:extLst>
                <a:ext uri="{FF2B5EF4-FFF2-40B4-BE49-F238E27FC236}">
                  <a16:creationId xmlns:a16="http://schemas.microsoft.com/office/drawing/2014/main" id="{61D8F9EF-9B22-42F0-92A8-DAF389FB2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6809" name="Text Box 9">
              <a:extLst>
                <a:ext uri="{FF2B5EF4-FFF2-40B4-BE49-F238E27FC236}">
                  <a16:creationId xmlns:a16="http://schemas.microsoft.com/office/drawing/2014/main" id="{E4637EE2-7BF9-4173-B01B-8B74FB177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="1" baseline="-2500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76810" name="Group 10">
            <a:extLst>
              <a:ext uri="{FF2B5EF4-FFF2-40B4-BE49-F238E27FC236}">
                <a16:creationId xmlns:a16="http://schemas.microsoft.com/office/drawing/2014/main" id="{1C118350-CF9B-402A-95A2-4136EEF1D76C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528888"/>
            <a:ext cx="609600" cy="533400"/>
            <a:chOff x="1152" y="1872"/>
            <a:chExt cx="384" cy="336"/>
          </a:xfrm>
        </p:grpSpPr>
        <p:sp>
          <p:nvSpPr>
            <p:cNvPr id="76811" name="Oval 11">
              <a:extLst>
                <a:ext uri="{FF2B5EF4-FFF2-40B4-BE49-F238E27FC236}">
                  <a16:creationId xmlns:a16="http://schemas.microsoft.com/office/drawing/2014/main" id="{9CC0B476-3C16-42D3-85B3-DE5134F1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6812" name="Text Box 12">
              <a:extLst>
                <a:ext uri="{FF2B5EF4-FFF2-40B4-BE49-F238E27FC236}">
                  <a16:creationId xmlns:a16="http://schemas.microsoft.com/office/drawing/2014/main" id="{45886A88-687B-4B09-9E5D-C1BA8F1EC8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="1" baseline="-2500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76813" name="Line 13">
            <a:extLst>
              <a:ext uri="{FF2B5EF4-FFF2-40B4-BE49-F238E27FC236}">
                <a16:creationId xmlns:a16="http://schemas.microsoft.com/office/drawing/2014/main" id="{01A2D249-7A4C-4E8B-B8E1-FA2DCA01DA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7574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6814" name="Text Box 14">
            <a:extLst>
              <a:ext uri="{FF2B5EF4-FFF2-40B4-BE49-F238E27FC236}">
                <a16:creationId xmlns:a16="http://schemas.microsoft.com/office/drawing/2014/main" id="{CDF75868-5644-4490-AD44-E5142AB16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6815" name="Line 15">
            <a:extLst>
              <a:ext uri="{FF2B5EF4-FFF2-40B4-BE49-F238E27FC236}">
                <a16:creationId xmlns:a16="http://schemas.microsoft.com/office/drawing/2014/main" id="{394FEC63-FDFC-4977-A74C-EA87A6558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7574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6816" name="Text Box 16">
            <a:extLst>
              <a:ext uri="{FF2B5EF4-FFF2-40B4-BE49-F238E27FC236}">
                <a16:creationId xmlns:a16="http://schemas.microsoft.com/office/drawing/2014/main" id="{42D933F2-34D8-458F-9E58-9687B790D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76817" name="Group 17">
            <a:extLst>
              <a:ext uri="{FF2B5EF4-FFF2-40B4-BE49-F238E27FC236}">
                <a16:creationId xmlns:a16="http://schemas.microsoft.com/office/drawing/2014/main" id="{93C3A3C7-8419-4FB0-8074-5F410DC99F4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528888"/>
            <a:ext cx="609600" cy="533400"/>
            <a:chOff x="1152" y="1872"/>
            <a:chExt cx="384" cy="336"/>
          </a:xfrm>
        </p:grpSpPr>
        <p:sp>
          <p:nvSpPr>
            <p:cNvPr id="76818" name="Oval 18">
              <a:extLst>
                <a:ext uri="{FF2B5EF4-FFF2-40B4-BE49-F238E27FC236}">
                  <a16:creationId xmlns:a16="http://schemas.microsoft.com/office/drawing/2014/main" id="{EE4107AC-FC7A-4CE8-952D-3BA2EA4CE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6819" name="Text Box 19">
              <a:extLst>
                <a:ext uri="{FF2B5EF4-FFF2-40B4-BE49-F238E27FC236}">
                  <a16:creationId xmlns:a16="http://schemas.microsoft.com/office/drawing/2014/main" id="{BC64779D-A173-4A8B-856C-CBAA473A9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="1" baseline="-2500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76820" name="Line 20">
            <a:extLst>
              <a:ext uri="{FF2B5EF4-FFF2-40B4-BE49-F238E27FC236}">
                <a16:creationId xmlns:a16="http://schemas.microsoft.com/office/drawing/2014/main" id="{26681B14-6B83-46EC-BD2C-76CA2AF643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7574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6821" name="Text Box 21">
            <a:extLst>
              <a:ext uri="{FF2B5EF4-FFF2-40B4-BE49-F238E27FC236}">
                <a16:creationId xmlns:a16="http://schemas.microsoft.com/office/drawing/2014/main" id="{59040431-F290-4065-864F-0B268741B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6822" name="Freeform 22">
            <a:extLst>
              <a:ext uri="{FF2B5EF4-FFF2-40B4-BE49-F238E27FC236}">
                <a16:creationId xmlns:a16="http://schemas.microsoft.com/office/drawing/2014/main" id="{D89BDADF-AC39-45FA-AE3C-71AE76ABDC52}"/>
              </a:ext>
            </a:extLst>
          </p:cNvPr>
          <p:cNvSpPr>
            <a:spLocks/>
          </p:cNvSpPr>
          <p:nvPr/>
        </p:nvSpPr>
        <p:spPr bwMode="auto">
          <a:xfrm>
            <a:off x="1790700" y="2198688"/>
            <a:ext cx="495300" cy="406400"/>
          </a:xfrm>
          <a:custGeom>
            <a:avLst/>
            <a:gdLst>
              <a:gd name="T0" fmla="*/ 120 w 312"/>
              <a:gd name="T1" fmla="*/ 256 h 256"/>
              <a:gd name="T2" fmla="*/ 24 w 312"/>
              <a:gd name="T3" fmla="*/ 112 h 256"/>
              <a:gd name="T4" fmla="*/ 264 w 312"/>
              <a:gd name="T5" fmla="*/ 16 h 256"/>
              <a:gd name="T6" fmla="*/ 312 w 312"/>
              <a:gd name="T7" fmla="*/ 20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56">
                <a:moveTo>
                  <a:pt x="120" y="256"/>
                </a:moveTo>
                <a:cubicBezTo>
                  <a:pt x="60" y="204"/>
                  <a:pt x="0" y="152"/>
                  <a:pt x="24" y="112"/>
                </a:cubicBezTo>
                <a:cubicBezTo>
                  <a:pt x="48" y="72"/>
                  <a:pt x="216" y="0"/>
                  <a:pt x="264" y="16"/>
                </a:cubicBezTo>
                <a:cubicBezTo>
                  <a:pt x="312" y="32"/>
                  <a:pt x="312" y="120"/>
                  <a:pt x="312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6823" name="Text Box 23">
            <a:extLst>
              <a:ext uri="{FF2B5EF4-FFF2-40B4-BE49-F238E27FC236}">
                <a16:creationId xmlns:a16="http://schemas.microsoft.com/office/drawing/2014/main" id="{4D498B47-B47B-49DC-884F-4A9258F01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3357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6824" name="Freeform 24">
            <a:extLst>
              <a:ext uri="{FF2B5EF4-FFF2-40B4-BE49-F238E27FC236}">
                <a16:creationId xmlns:a16="http://schemas.microsoft.com/office/drawing/2014/main" id="{9D6CBC14-7A35-4A0C-8246-EB6DCA6F49D6}"/>
              </a:ext>
            </a:extLst>
          </p:cNvPr>
          <p:cNvSpPr>
            <a:spLocks/>
          </p:cNvSpPr>
          <p:nvPr/>
        </p:nvSpPr>
        <p:spPr bwMode="auto">
          <a:xfrm>
            <a:off x="2933700" y="2198688"/>
            <a:ext cx="495300" cy="406400"/>
          </a:xfrm>
          <a:custGeom>
            <a:avLst/>
            <a:gdLst>
              <a:gd name="T0" fmla="*/ 120 w 312"/>
              <a:gd name="T1" fmla="*/ 256 h 256"/>
              <a:gd name="T2" fmla="*/ 24 w 312"/>
              <a:gd name="T3" fmla="*/ 112 h 256"/>
              <a:gd name="T4" fmla="*/ 264 w 312"/>
              <a:gd name="T5" fmla="*/ 16 h 256"/>
              <a:gd name="T6" fmla="*/ 312 w 312"/>
              <a:gd name="T7" fmla="*/ 20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56">
                <a:moveTo>
                  <a:pt x="120" y="256"/>
                </a:moveTo>
                <a:cubicBezTo>
                  <a:pt x="60" y="204"/>
                  <a:pt x="0" y="152"/>
                  <a:pt x="24" y="112"/>
                </a:cubicBezTo>
                <a:cubicBezTo>
                  <a:pt x="48" y="72"/>
                  <a:pt x="216" y="0"/>
                  <a:pt x="264" y="16"/>
                </a:cubicBezTo>
                <a:cubicBezTo>
                  <a:pt x="312" y="32"/>
                  <a:pt x="312" y="120"/>
                  <a:pt x="312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6825" name="Text Box 25">
            <a:extLst>
              <a:ext uri="{FF2B5EF4-FFF2-40B4-BE49-F238E27FC236}">
                <a16:creationId xmlns:a16="http://schemas.microsoft.com/office/drawing/2014/main" id="{AC249B88-223F-4E27-90BC-E9A262826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919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6826" name="Freeform 26">
            <a:extLst>
              <a:ext uri="{FF2B5EF4-FFF2-40B4-BE49-F238E27FC236}">
                <a16:creationId xmlns:a16="http://schemas.microsoft.com/office/drawing/2014/main" id="{11CCDF35-1145-418A-B0D3-C481B95AFF95}"/>
              </a:ext>
            </a:extLst>
          </p:cNvPr>
          <p:cNvSpPr>
            <a:spLocks/>
          </p:cNvSpPr>
          <p:nvPr/>
        </p:nvSpPr>
        <p:spPr bwMode="auto">
          <a:xfrm>
            <a:off x="2209800" y="3062288"/>
            <a:ext cx="2133600" cy="457200"/>
          </a:xfrm>
          <a:custGeom>
            <a:avLst/>
            <a:gdLst>
              <a:gd name="T0" fmla="*/ 1344 w 1344"/>
              <a:gd name="T1" fmla="*/ 0 h 288"/>
              <a:gd name="T2" fmla="*/ 720 w 1344"/>
              <a:gd name="T3" fmla="*/ 288 h 288"/>
              <a:gd name="T4" fmla="*/ 0 w 1344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288">
                <a:moveTo>
                  <a:pt x="1344" y="0"/>
                </a:moveTo>
                <a:cubicBezTo>
                  <a:pt x="1144" y="144"/>
                  <a:pt x="944" y="288"/>
                  <a:pt x="720" y="288"/>
                </a:cubicBezTo>
                <a:cubicBezTo>
                  <a:pt x="496" y="288"/>
                  <a:pt x="248" y="14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6827" name="Text Box 27">
            <a:extLst>
              <a:ext uri="{FF2B5EF4-FFF2-40B4-BE49-F238E27FC236}">
                <a16:creationId xmlns:a16="http://schemas.microsoft.com/office/drawing/2014/main" id="{C3EF027F-481D-44D5-A42E-4C6DACBC7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519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6828" name="Freeform 28">
            <a:extLst>
              <a:ext uri="{FF2B5EF4-FFF2-40B4-BE49-F238E27FC236}">
                <a16:creationId xmlns:a16="http://schemas.microsoft.com/office/drawing/2014/main" id="{64FE3033-8E15-4B7A-9638-5277FD75BAF9}"/>
              </a:ext>
            </a:extLst>
          </p:cNvPr>
          <p:cNvSpPr>
            <a:spLocks/>
          </p:cNvSpPr>
          <p:nvPr/>
        </p:nvSpPr>
        <p:spPr bwMode="auto">
          <a:xfrm>
            <a:off x="3505200" y="2211388"/>
            <a:ext cx="1676400" cy="393700"/>
          </a:xfrm>
          <a:custGeom>
            <a:avLst/>
            <a:gdLst>
              <a:gd name="T0" fmla="*/ 1056 w 1056"/>
              <a:gd name="T1" fmla="*/ 200 h 248"/>
              <a:gd name="T2" fmla="*/ 624 w 1056"/>
              <a:gd name="T3" fmla="*/ 8 h 248"/>
              <a:gd name="T4" fmla="*/ 0 w 1056"/>
              <a:gd name="T5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248">
                <a:moveTo>
                  <a:pt x="1056" y="200"/>
                </a:moveTo>
                <a:cubicBezTo>
                  <a:pt x="928" y="100"/>
                  <a:pt x="800" y="0"/>
                  <a:pt x="624" y="8"/>
                </a:cubicBezTo>
                <a:cubicBezTo>
                  <a:pt x="448" y="16"/>
                  <a:pt x="224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6829" name="Text Box 29">
            <a:extLst>
              <a:ext uri="{FF2B5EF4-FFF2-40B4-BE49-F238E27FC236}">
                <a16:creationId xmlns:a16="http://schemas.microsoft.com/office/drawing/2014/main" id="{70C6AD7C-678B-45A5-AA57-79E22D7ED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367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6830" name="Freeform 30">
            <a:extLst>
              <a:ext uri="{FF2B5EF4-FFF2-40B4-BE49-F238E27FC236}">
                <a16:creationId xmlns:a16="http://schemas.microsoft.com/office/drawing/2014/main" id="{34888A87-D544-4347-B45E-E9F5FBFECABB}"/>
              </a:ext>
            </a:extLst>
          </p:cNvPr>
          <p:cNvSpPr>
            <a:spLocks/>
          </p:cNvSpPr>
          <p:nvPr/>
        </p:nvSpPr>
        <p:spPr bwMode="auto">
          <a:xfrm>
            <a:off x="4495800" y="3062288"/>
            <a:ext cx="914400" cy="317500"/>
          </a:xfrm>
          <a:custGeom>
            <a:avLst/>
            <a:gdLst>
              <a:gd name="T0" fmla="*/ 576 w 576"/>
              <a:gd name="T1" fmla="*/ 48 h 200"/>
              <a:gd name="T2" fmla="*/ 288 w 576"/>
              <a:gd name="T3" fmla="*/ 192 h 200"/>
              <a:gd name="T4" fmla="*/ 0 w 576"/>
              <a:gd name="T5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00">
                <a:moveTo>
                  <a:pt x="576" y="48"/>
                </a:moveTo>
                <a:cubicBezTo>
                  <a:pt x="480" y="124"/>
                  <a:pt x="384" y="200"/>
                  <a:pt x="288" y="192"/>
                </a:cubicBezTo>
                <a:cubicBezTo>
                  <a:pt x="192" y="184"/>
                  <a:pt x="96" y="9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6831" name="Text Box 31">
            <a:extLst>
              <a:ext uri="{FF2B5EF4-FFF2-40B4-BE49-F238E27FC236}">
                <a16:creationId xmlns:a16="http://schemas.microsoft.com/office/drawing/2014/main" id="{51D72B73-FB68-4524-B376-F817B9C29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5737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6834" name="Text Box 34">
            <a:extLst>
              <a:ext uri="{FF2B5EF4-FFF2-40B4-BE49-F238E27FC236}">
                <a16:creationId xmlns:a16="http://schemas.microsoft.com/office/drawing/2014/main" id="{F28E8733-FD05-405D-962F-97A88ACD2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14802"/>
            <a:ext cx="76200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An FSA starts at state q</a:t>
            </a:r>
            <a:r>
              <a:rPr lang="en-US" altLang="en-US" sz="2000" baseline="-25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and reads the characters of the input string one at a time.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If the automaton is in state q and reads character a, then it transitions to state 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(q,a).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If the FSA reaches an accepting state (q 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A), then the FSA has found a match.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7" name="Oval 11">
            <a:extLst>
              <a:ext uri="{FF2B5EF4-FFF2-40B4-BE49-F238E27FC236}">
                <a16:creationId xmlns:a16="http://schemas.microsoft.com/office/drawing/2014/main" id="{6162113E-3960-4309-A7AA-9B2FD5C81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5268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47A7C539-6ECC-4293-B56A-48CE033908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US" altLang="en-US"/>
              <a:t>FSA operation</a:t>
            </a:r>
          </a:p>
        </p:txBody>
      </p:sp>
      <p:grpSp>
        <p:nvGrpSpPr>
          <p:cNvPr id="75781" name="Group 5">
            <a:extLst>
              <a:ext uri="{FF2B5EF4-FFF2-40B4-BE49-F238E27FC236}">
                <a16:creationId xmlns:a16="http://schemas.microsoft.com/office/drawing/2014/main" id="{3376E5A9-0A24-4078-8DDD-8BD03A54D1BC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528888"/>
            <a:ext cx="609600" cy="533400"/>
            <a:chOff x="1152" y="1872"/>
            <a:chExt cx="384" cy="336"/>
          </a:xfrm>
        </p:grpSpPr>
        <p:sp>
          <p:nvSpPr>
            <p:cNvPr id="75782" name="Oval 6">
              <a:extLst>
                <a:ext uri="{FF2B5EF4-FFF2-40B4-BE49-F238E27FC236}">
                  <a16:creationId xmlns:a16="http://schemas.microsoft.com/office/drawing/2014/main" id="{3ED8B408-096A-4915-836F-3B4FBB4A2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783" name="Text Box 7">
              <a:extLst>
                <a:ext uri="{FF2B5EF4-FFF2-40B4-BE49-F238E27FC236}">
                  <a16:creationId xmlns:a16="http://schemas.microsoft.com/office/drawing/2014/main" id="{3940939A-5E68-4CA7-A235-45824B881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="1" baseline="-25000">
                  <a:solidFill>
                    <a:schemeClr val="bg1"/>
                  </a:solidFill>
                  <a:latin typeface="Arial" panose="020B0604020202020204" pitchFamily="34" charset="0"/>
                </a:rPr>
                <a:t>0</a:t>
              </a:r>
              <a:endParaRPr lang="en-US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5784" name="Group 8">
            <a:extLst>
              <a:ext uri="{FF2B5EF4-FFF2-40B4-BE49-F238E27FC236}">
                <a16:creationId xmlns:a16="http://schemas.microsoft.com/office/drawing/2014/main" id="{FAD7C259-A18A-4E3A-B4CA-21597A0CB53A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528888"/>
            <a:ext cx="609600" cy="533400"/>
            <a:chOff x="1152" y="1872"/>
            <a:chExt cx="384" cy="336"/>
          </a:xfrm>
        </p:grpSpPr>
        <p:sp>
          <p:nvSpPr>
            <p:cNvPr id="75785" name="Oval 9">
              <a:extLst>
                <a:ext uri="{FF2B5EF4-FFF2-40B4-BE49-F238E27FC236}">
                  <a16:creationId xmlns:a16="http://schemas.microsoft.com/office/drawing/2014/main" id="{4028D890-819C-4323-8B61-A164491FE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786" name="Text Box 10">
              <a:extLst>
                <a:ext uri="{FF2B5EF4-FFF2-40B4-BE49-F238E27FC236}">
                  <a16:creationId xmlns:a16="http://schemas.microsoft.com/office/drawing/2014/main" id="{3D6C6470-1EA8-4B3F-940A-BF4F47BA5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="1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75788" name="Group 12">
            <a:extLst>
              <a:ext uri="{FF2B5EF4-FFF2-40B4-BE49-F238E27FC236}">
                <a16:creationId xmlns:a16="http://schemas.microsoft.com/office/drawing/2014/main" id="{083E44A1-6728-41E0-A2EB-532DDB19142F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528888"/>
            <a:ext cx="609600" cy="533400"/>
            <a:chOff x="1152" y="1872"/>
            <a:chExt cx="384" cy="336"/>
          </a:xfrm>
        </p:grpSpPr>
        <p:sp>
          <p:nvSpPr>
            <p:cNvPr id="75789" name="Oval 13">
              <a:extLst>
                <a:ext uri="{FF2B5EF4-FFF2-40B4-BE49-F238E27FC236}">
                  <a16:creationId xmlns:a16="http://schemas.microsoft.com/office/drawing/2014/main" id="{7F4B4B3C-44FE-4B1B-90D0-1473CEEE4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790" name="Text Box 14">
              <a:extLst>
                <a:ext uri="{FF2B5EF4-FFF2-40B4-BE49-F238E27FC236}">
                  <a16:creationId xmlns:a16="http://schemas.microsoft.com/office/drawing/2014/main" id="{29C2911C-59AF-417A-8CC2-74489D4FA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="1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75791" name="Line 15">
            <a:extLst>
              <a:ext uri="{FF2B5EF4-FFF2-40B4-BE49-F238E27FC236}">
                <a16:creationId xmlns:a16="http://schemas.microsoft.com/office/drawing/2014/main" id="{8E38CE39-5123-4DC9-B255-6A4C58DF2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7574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92" name="Text Box 16">
            <a:extLst>
              <a:ext uri="{FF2B5EF4-FFF2-40B4-BE49-F238E27FC236}">
                <a16:creationId xmlns:a16="http://schemas.microsoft.com/office/drawing/2014/main" id="{7C67DBDD-96F3-4990-83FC-C5CF8C65A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5793" name="Line 17">
            <a:extLst>
              <a:ext uri="{FF2B5EF4-FFF2-40B4-BE49-F238E27FC236}">
                <a16:creationId xmlns:a16="http://schemas.microsoft.com/office/drawing/2014/main" id="{6923B505-A5A7-4BB9-92A1-A5B484DFE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7574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94" name="Text Box 18">
            <a:extLst>
              <a:ext uri="{FF2B5EF4-FFF2-40B4-BE49-F238E27FC236}">
                <a16:creationId xmlns:a16="http://schemas.microsoft.com/office/drawing/2014/main" id="{C314EE86-B103-4435-9599-73EE6430E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75795" name="Group 19">
            <a:extLst>
              <a:ext uri="{FF2B5EF4-FFF2-40B4-BE49-F238E27FC236}">
                <a16:creationId xmlns:a16="http://schemas.microsoft.com/office/drawing/2014/main" id="{9B3617E6-82C2-408B-8A9D-209BE077E604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528888"/>
            <a:ext cx="609600" cy="533400"/>
            <a:chOff x="1152" y="1872"/>
            <a:chExt cx="384" cy="336"/>
          </a:xfrm>
        </p:grpSpPr>
        <p:sp>
          <p:nvSpPr>
            <p:cNvPr id="75796" name="Oval 20">
              <a:extLst>
                <a:ext uri="{FF2B5EF4-FFF2-40B4-BE49-F238E27FC236}">
                  <a16:creationId xmlns:a16="http://schemas.microsoft.com/office/drawing/2014/main" id="{F0CDACF0-4A9C-43A0-9F37-E60698298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797" name="Text Box 21">
              <a:extLst>
                <a:ext uri="{FF2B5EF4-FFF2-40B4-BE49-F238E27FC236}">
                  <a16:creationId xmlns:a16="http://schemas.microsoft.com/office/drawing/2014/main" id="{7B2EF192-D3B5-4976-B46C-84219F9DF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="1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75801" name="Line 25">
            <a:extLst>
              <a:ext uri="{FF2B5EF4-FFF2-40B4-BE49-F238E27FC236}">
                <a16:creationId xmlns:a16="http://schemas.microsoft.com/office/drawing/2014/main" id="{37BEA4D1-6640-4D70-AD66-70A130A47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7574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803" name="Text Box 27">
            <a:extLst>
              <a:ext uri="{FF2B5EF4-FFF2-40B4-BE49-F238E27FC236}">
                <a16:creationId xmlns:a16="http://schemas.microsoft.com/office/drawing/2014/main" id="{BD0C50A8-E75F-4614-9C00-15B9907E9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5805" name="Freeform 29">
            <a:extLst>
              <a:ext uri="{FF2B5EF4-FFF2-40B4-BE49-F238E27FC236}">
                <a16:creationId xmlns:a16="http://schemas.microsoft.com/office/drawing/2014/main" id="{12A5041F-42D6-42B0-83AE-ED3D87634963}"/>
              </a:ext>
            </a:extLst>
          </p:cNvPr>
          <p:cNvSpPr>
            <a:spLocks/>
          </p:cNvSpPr>
          <p:nvPr/>
        </p:nvSpPr>
        <p:spPr bwMode="auto">
          <a:xfrm>
            <a:off x="1790700" y="2198688"/>
            <a:ext cx="495300" cy="406400"/>
          </a:xfrm>
          <a:custGeom>
            <a:avLst/>
            <a:gdLst>
              <a:gd name="T0" fmla="*/ 120 w 312"/>
              <a:gd name="T1" fmla="*/ 256 h 256"/>
              <a:gd name="T2" fmla="*/ 24 w 312"/>
              <a:gd name="T3" fmla="*/ 112 h 256"/>
              <a:gd name="T4" fmla="*/ 264 w 312"/>
              <a:gd name="T5" fmla="*/ 16 h 256"/>
              <a:gd name="T6" fmla="*/ 312 w 312"/>
              <a:gd name="T7" fmla="*/ 20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56">
                <a:moveTo>
                  <a:pt x="120" y="256"/>
                </a:moveTo>
                <a:cubicBezTo>
                  <a:pt x="60" y="204"/>
                  <a:pt x="0" y="152"/>
                  <a:pt x="24" y="112"/>
                </a:cubicBezTo>
                <a:cubicBezTo>
                  <a:pt x="48" y="72"/>
                  <a:pt x="216" y="0"/>
                  <a:pt x="264" y="16"/>
                </a:cubicBezTo>
                <a:cubicBezTo>
                  <a:pt x="312" y="32"/>
                  <a:pt x="312" y="120"/>
                  <a:pt x="312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806" name="Text Box 30">
            <a:extLst>
              <a:ext uri="{FF2B5EF4-FFF2-40B4-BE49-F238E27FC236}">
                <a16:creationId xmlns:a16="http://schemas.microsoft.com/office/drawing/2014/main" id="{FE24C515-DA3E-457A-AD60-C141A0D36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3357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5808" name="Freeform 32">
            <a:extLst>
              <a:ext uri="{FF2B5EF4-FFF2-40B4-BE49-F238E27FC236}">
                <a16:creationId xmlns:a16="http://schemas.microsoft.com/office/drawing/2014/main" id="{CEAD490C-172F-4E49-A115-016FA66870B0}"/>
              </a:ext>
            </a:extLst>
          </p:cNvPr>
          <p:cNvSpPr>
            <a:spLocks/>
          </p:cNvSpPr>
          <p:nvPr/>
        </p:nvSpPr>
        <p:spPr bwMode="auto">
          <a:xfrm>
            <a:off x="2933700" y="2198688"/>
            <a:ext cx="495300" cy="406400"/>
          </a:xfrm>
          <a:custGeom>
            <a:avLst/>
            <a:gdLst>
              <a:gd name="T0" fmla="*/ 120 w 312"/>
              <a:gd name="T1" fmla="*/ 256 h 256"/>
              <a:gd name="T2" fmla="*/ 24 w 312"/>
              <a:gd name="T3" fmla="*/ 112 h 256"/>
              <a:gd name="T4" fmla="*/ 264 w 312"/>
              <a:gd name="T5" fmla="*/ 16 h 256"/>
              <a:gd name="T6" fmla="*/ 312 w 312"/>
              <a:gd name="T7" fmla="*/ 20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56">
                <a:moveTo>
                  <a:pt x="120" y="256"/>
                </a:moveTo>
                <a:cubicBezTo>
                  <a:pt x="60" y="204"/>
                  <a:pt x="0" y="152"/>
                  <a:pt x="24" y="112"/>
                </a:cubicBezTo>
                <a:cubicBezTo>
                  <a:pt x="48" y="72"/>
                  <a:pt x="216" y="0"/>
                  <a:pt x="264" y="16"/>
                </a:cubicBezTo>
                <a:cubicBezTo>
                  <a:pt x="312" y="32"/>
                  <a:pt x="312" y="120"/>
                  <a:pt x="312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809" name="Text Box 33">
            <a:extLst>
              <a:ext uri="{FF2B5EF4-FFF2-40B4-BE49-F238E27FC236}">
                <a16:creationId xmlns:a16="http://schemas.microsoft.com/office/drawing/2014/main" id="{6E34C5BE-16C3-4841-9283-A7FE47E8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919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5810" name="Freeform 34">
            <a:extLst>
              <a:ext uri="{FF2B5EF4-FFF2-40B4-BE49-F238E27FC236}">
                <a16:creationId xmlns:a16="http://schemas.microsoft.com/office/drawing/2014/main" id="{F0CBF78F-903E-46DF-88CD-F9D6C319EB9B}"/>
              </a:ext>
            </a:extLst>
          </p:cNvPr>
          <p:cNvSpPr>
            <a:spLocks/>
          </p:cNvSpPr>
          <p:nvPr/>
        </p:nvSpPr>
        <p:spPr bwMode="auto">
          <a:xfrm>
            <a:off x="2209800" y="3062288"/>
            <a:ext cx="2133600" cy="457200"/>
          </a:xfrm>
          <a:custGeom>
            <a:avLst/>
            <a:gdLst>
              <a:gd name="T0" fmla="*/ 1344 w 1344"/>
              <a:gd name="T1" fmla="*/ 0 h 288"/>
              <a:gd name="T2" fmla="*/ 720 w 1344"/>
              <a:gd name="T3" fmla="*/ 288 h 288"/>
              <a:gd name="T4" fmla="*/ 0 w 1344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288">
                <a:moveTo>
                  <a:pt x="1344" y="0"/>
                </a:moveTo>
                <a:cubicBezTo>
                  <a:pt x="1144" y="144"/>
                  <a:pt x="944" y="288"/>
                  <a:pt x="720" y="288"/>
                </a:cubicBezTo>
                <a:cubicBezTo>
                  <a:pt x="496" y="288"/>
                  <a:pt x="248" y="14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811" name="Text Box 35">
            <a:extLst>
              <a:ext uri="{FF2B5EF4-FFF2-40B4-BE49-F238E27FC236}">
                <a16:creationId xmlns:a16="http://schemas.microsoft.com/office/drawing/2014/main" id="{0BEA8F63-352B-439D-B014-16CDF3F4D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519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5812" name="Freeform 36">
            <a:extLst>
              <a:ext uri="{FF2B5EF4-FFF2-40B4-BE49-F238E27FC236}">
                <a16:creationId xmlns:a16="http://schemas.microsoft.com/office/drawing/2014/main" id="{2DC42FA6-EA51-4E5D-8BED-2DF7240AA25E}"/>
              </a:ext>
            </a:extLst>
          </p:cNvPr>
          <p:cNvSpPr>
            <a:spLocks/>
          </p:cNvSpPr>
          <p:nvPr/>
        </p:nvSpPr>
        <p:spPr bwMode="auto">
          <a:xfrm>
            <a:off x="3505200" y="2211388"/>
            <a:ext cx="1676400" cy="393700"/>
          </a:xfrm>
          <a:custGeom>
            <a:avLst/>
            <a:gdLst>
              <a:gd name="T0" fmla="*/ 1056 w 1056"/>
              <a:gd name="T1" fmla="*/ 200 h 248"/>
              <a:gd name="T2" fmla="*/ 624 w 1056"/>
              <a:gd name="T3" fmla="*/ 8 h 248"/>
              <a:gd name="T4" fmla="*/ 0 w 1056"/>
              <a:gd name="T5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248">
                <a:moveTo>
                  <a:pt x="1056" y="200"/>
                </a:moveTo>
                <a:cubicBezTo>
                  <a:pt x="928" y="100"/>
                  <a:pt x="800" y="0"/>
                  <a:pt x="624" y="8"/>
                </a:cubicBezTo>
                <a:cubicBezTo>
                  <a:pt x="448" y="16"/>
                  <a:pt x="224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813" name="Text Box 37">
            <a:extLst>
              <a:ext uri="{FF2B5EF4-FFF2-40B4-BE49-F238E27FC236}">
                <a16:creationId xmlns:a16="http://schemas.microsoft.com/office/drawing/2014/main" id="{E6B74062-4A50-46D2-8AB0-0C36CBBD0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367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5814" name="Freeform 38">
            <a:extLst>
              <a:ext uri="{FF2B5EF4-FFF2-40B4-BE49-F238E27FC236}">
                <a16:creationId xmlns:a16="http://schemas.microsoft.com/office/drawing/2014/main" id="{D5CA30E0-4982-4B97-B3E8-675354C696B4}"/>
              </a:ext>
            </a:extLst>
          </p:cNvPr>
          <p:cNvSpPr>
            <a:spLocks/>
          </p:cNvSpPr>
          <p:nvPr/>
        </p:nvSpPr>
        <p:spPr bwMode="auto">
          <a:xfrm>
            <a:off x="4495800" y="3062288"/>
            <a:ext cx="914400" cy="317500"/>
          </a:xfrm>
          <a:custGeom>
            <a:avLst/>
            <a:gdLst>
              <a:gd name="T0" fmla="*/ 576 w 576"/>
              <a:gd name="T1" fmla="*/ 48 h 200"/>
              <a:gd name="T2" fmla="*/ 288 w 576"/>
              <a:gd name="T3" fmla="*/ 192 h 200"/>
              <a:gd name="T4" fmla="*/ 0 w 576"/>
              <a:gd name="T5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00">
                <a:moveTo>
                  <a:pt x="576" y="48"/>
                </a:moveTo>
                <a:cubicBezTo>
                  <a:pt x="480" y="124"/>
                  <a:pt x="384" y="200"/>
                  <a:pt x="288" y="192"/>
                </a:cubicBezTo>
                <a:cubicBezTo>
                  <a:pt x="192" y="184"/>
                  <a:pt x="96" y="9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815" name="Text Box 39">
            <a:extLst>
              <a:ext uri="{FF2B5EF4-FFF2-40B4-BE49-F238E27FC236}">
                <a16:creationId xmlns:a16="http://schemas.microsoft.com/office/drawing/2014/main" id="{DD8CA759-A648-47FC-8D79-6CF91E701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5737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5816" name="Text Box 40">
            <a:extLst>
              <a:ext uri="{FF2B5EF4-FFF2-40B4-BE49-F238E27FC236}">
                <a16:creationId xmlns:a16="http://schemas.microsoft.com/office/drawing/2014/main" id="{353210B1-FB53-4F32-A604-19421140A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1910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What pattern does this represent?</a:t>
            </a:r>
          </a:p>
        </p:txBody>
      </p:sp>
      <p:sp>
        <p:nvSpPr>
          <p:cNvPr id="75817" name="Text Box 41">
            <a:extLst>
              <a:ext uri="{FF2B5EF4-FFF2-40B4-BE49-F238E27FC236}">
                <a16:creationId xmlns:a16="http://schemas.microsoft.com/office/drawing/2014/main" id="{C901FDF9-5A33-48CF-A11A-C040B46C0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19202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9900FF"/>
                </a:solidFill>
                <a:latin typeface="Arial" panose="020B0604020202020204" pitchFamily="34" charset="0"/>
              </a:rPr>
              <a:t>P = ABA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Oval 2">
            <a:extLst>
              <a:ext uri="{FF2B5EF4-FFF2-40B4-BE49-F238E27FC236}">
                <a16:creationId xmlns:a16="http://schemas.microsoft.com/office/drawing/2014/main" id="{5ADFE3D2-D00C-4D11-8BD5-24AEC50B4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5268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15B4BA65-0892-4789-9B3C-A07149C07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US" altLang="en-US"/>
              <a:t>FSA operation</a:t>
            </a:r>
          </a:p>
        </p:txBody>
      </p:sp>
      <p:grpSp>
        <p:nvGrpSpPr>
          <p:cNvPr id="78852" name="Group 4">
            <a:extLst>
              <a:ext uri="{FF2B5EF4-FFF2-40B4-BE49-F238E27FC236}">
                <a16:creationId xmlns:a16="http://schemas.microsoft.com/office/drawing/2014/main" id="{2E11D741-744F-4F68-8787-4E475525291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528888"/>
            <a:ext cx="609600" cy="533400"/>
            <a:chOff x="1152" y="1872"/>
            <a:chExt cx="384" cy="336"/>
          </a:xfrm>
        </p:grpSpPr>
        <p:sp>
          <p:nvSpPr>
            <p:cNvPr id="78853" name="Oval 5">
              <a:extLst>
                <a:ext uri="{FF2B5EF4-FFF2-40B4-BE49-F238E27FC236}">
                  <a16:creationId xmlns:a16="http://schemas.microsoft.com/office/drawing/2014/main" id="{B1CE5AC7-9288-4885-A37F-D77FF0246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854" name="Text Box 6">
              <a:extLst>
                <a:ext uri="{FF2B5EF4-FFF2-40B4-BE49-F238E27FC236}">
                  <a16:creationId xmlns:a16="http://schemas.microsoft.com/office/drawing/2014/main" id="{5ACF1A7E-199D-4924-BF4A-77289B628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8855" name="Group 7">
            <a:extLst>
              <a:ext uri="{FF2B5EF4-FFF2-40B4-BE49-F238E27FC236}">
                <a16:creationId xmlns:a16="http://schemas.microsoft.com/office/drawing/2014/main" id="{5A64F2D6-11B9-48C7-98CB-84725394148D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528888"/>
            <a:ext cx="609600" cy="533400"/>
            <a:chOff x="1152" y="1872"/>
            <a:chExt cx="384" cy="336"/>
          </a:xfrm>
        </p:grpSpPr>
        <p:sp>
          <p:nvSpPr>
            <p:cNvPr id="78856" name="Oval 8">
              <a:extLst>
                <a:ext uri="{FF2B5EF4-FFF2-40B4-BE49-F238E27FC236}">
                  <a16:creationId xmlns:a16="http://schemas.microsoft.com/office/drawing/2014/main" id="{E1D9417F-F834-496D-B953-E919770D6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857" name="Text Box 9">
              <a:extLst>
                <a:ext uri="{FF2B5EF4-FFF2-40B4-BE49-F238E27FC236}">
                  <a16:creationId xmlns:a16="http://schemas.microsoft.com/office/drawing/2014/main" id="{7AC926C9-F9B6-49BE-996E-0C7670413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="1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78858" name="Group 10">
            <a:extLst>
              <a:ext uri="{FF2B5EF4-FFF2-40B4-BE49-F238E27FC236}">
                <a16:creationId xmlns:a16="http://schemas.microsoft.com/office/drawing/2014/main" id="{262A7690-A501-4804-B319-E7EE71FD7E2B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528888"/>
            <a:ext cx="609600" cy="533400"/>
            <a:chOff x="1152" y="1872"/>
            <a:chExt cx="384" cy="336"/>
          </a:xfrm>
        </p:grpSpPr>
        <p:sp>
          <p:nvSpPr>
            <p:cNvPr id="78859" name="Oval 11">
              <a:extLst>
                <a:ext uri="{FF2B5EF4-FFF2-40B4-BE49-F238E27FC236}">
                  <a16:creationId xmlns:a16="http://schemas.microsoft.com/office/drawing/2014/main" id="{0144A884-EC1A-4E89-87D2-57A63E0BE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860" name="Text Box 12">
              <a:extLst>
                <a:ext uri="{FF2B5EF4-FFF2-40B4-BE49-F238E27FC236}">
                  <a16:creationId xmlns:a16="http://schemas.microsoft.com/office/drawing/2014/main" id="{4FC702EE-52AA-4109-9FF4-471BFC29B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="1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78861" name="Line 13">
            <a:extLst>
              <a:ext uri="{FF2B5EF4-FFF2-40B4-BE49-F238E27FC236}">
                <a16:creationId xmlns:a16="http://schemas.microsoft.com/office/drawing/2014/main" id="{64E75A47-8B10-4F9C-9A98-91525FCDF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7574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62" name="Text Box 14">
            <a:extLst>
              <a:ext uri="{FF2B5EF4-FFF2-40B4-BE49-F238E27FC236}">
                <a16:creationId xmlns:a16="http://schemas.microsoft.com/office/drawing/2014/main" id="{23C8B773-32FB-43D2-9794-C21F26B69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8863" name="Line 15">
            <a:extLst>
              <a:ext uri="{FF2B5EF4-FFF2-40B4-BE49-F238E27FC236}">
                <a16:creationId xmlns:a16="http://schemas.microsoft.com/office/drawing/2014/main" id="{891A57F7-F8DC-489D-9CA4-C0F7D977E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7574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64" name="Text Box 16">
            <a:extLst>
              <a:ext uri="{FF2B5EF4-FFF2-40B4-BE49-F238E27FC236}">
                <a16:creationId xmlns:a16="http://schemas.microsoft.com/office/drawing/2014/main" id="{257193DB-0FA4-4FDF-848C-6919FC03A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78865" name="Group 17">
            <a:extLst>
              <a:ext uri="{FF2B5EF4-FFF2-40B4-BE49-F238E27FC236}">
                <a16:creationId xmlns:a16="http://schemas.microsoft.com/office/drawing/2014/main" id="{00616D45-C6D3-47DF-8098-14195CC1F22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528888"/>
            <a:ext cx="609600" cy="533400"/>
            <a:chOff x="1152" y="1872"/>
            <a:chExt cx="384" cy="336"/>
          </a:xfrm>
        </p:grpSpPr>
        <p:sp>
          <p:nvSpPr>
            <p:cNvPr id="78866" name="Oval 18">
              <a:extLst>
                <a:ext uri="{FF2B5EF4-FFF2-40B4-BE49-F238E27FC236}">
                  <a16:creationId xmlns:a16="http://schemas.microsoft.com/office/drawing/2014/main" id="{E138BC15-A44E-47D3-8F2C-CA664960B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867" name="Text Box 19">
              <a:extLst>
                <a:ext uri="{FF2B5EF4-FFF2-40B4-BE49-F238E27FC236}">
                  <a16:creationId xmlns:a16="http://schemas.microsoft.com/office/drawing/2014/main" id="{22414DEA-1E2E-4B8C-A7FE-02C7DD60A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="1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78868" name="Line 20">
            <a:extLst>
              <a:ext uri="{FF2B5EF4-FFF2-40B4-BE49-F238E27FC236}">
                <a16:creationId xmlns:a16="http://schemas.microsoft.com/office/drawing/2014/main" id="{F86BADE6-D267-4815-9248-F96BBBCFD1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7574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69" name="Text Box 21">
            <a:extLst>
              <a:ext uri="{FF2B5EF4-FFF2-40B4-BE49-F238E27FC236}">
                <a16:creationId xmlns:a16="http://schemas.microsoft.com/office/drawing/2014/main" id="{B763D878-8F05-44A5-AAD4-60872E40C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8870" name="Freeform 22">
            <a:extLst>
              <a:ext uri="{FF2B5EF4-FFF2-40B4-BE49-F238E27FC236}">
                <a16:creationId xmlns:a16="http://schemas.microsoft.com/office/drawing/2014/main" id="{7683538A-47BB-4254-A1C9-9E28F4249523}"/>
              </a:ext>
            </a:extLst>
          </p:cNvPr>
          <p:cNvSpPr>
            <a:spLocks/>
          </p:cNvSpPr>
          <p:nvPr/>
        </p:nvSpPr>
        <p:spPr bwMode="auto">
          <a:xfrm>
            <a:off x="1790700" y="2198688"/>
            <a:ext cx="495300" cy="406400"/>
          </a:xfrm>
          <a:custGeom>
            <a:avLst/>
            <a:gdLst>
              <a:gd name="T0" fmla="*/ 120 w 312"/>
              <a:gd name="T1" fmla="*/ 256 h 256"/>
              <a:gd name="T2" fmla="*/ 24 w 312"/>
              <a:gd name="T3" fmla="*/ 112 h 256"/>
              <a:gd name="T4" fmla="*/ 264 w 312"/>
              <a:gd name="T5" fmla="*/ 16 h 256"/>
              <a:gd name="T6" fmla="*/ 312 w 312"/>
              <a:gd name="T7" fmla="*/ 20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56">
                <a:moveTo>
                  <a:pt x="120" y="256"/>
                </a:moveTo>
                <a:cubicBezTo>
                  <a:pt x="60" y="204"/>
                  <a:pt x="0" y="152"/>
                  <a:pt x="24" y="112"/>
                </a:cubicBezTo>
                <a:cubicBezTo>
                  <a:pt x="48" y="72"/>
                  <a:pt x="216" y="0"/>
                  <a:pt x="264" y="16"/>
                </a:cubicBezTo>
                <a:cubicBezTo>
                  <a:pt x="312" y="32"/>
                  <a:pt x="312" y="120"/>
                  <a:pt x="312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71" name="Text Box 23">
            <a:extLst>
              <a:ext uri="{FF2B5EF4-FFF2-40B4-BE49-F238E27FC236}">
                <a16:creationId xmlns:a16="http://schemas.microsoft.com/office/drawing/2014/main" id="{95DDCBF9-3CF9-4EF5-966D-EE754E41B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3357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8872" name="Freeform 24">
            <a:extLst>
              <a:ext uri="{FF2B5EF4-FFF2-40B4-BE49-F238E27FC236}">
                <a16:creationId xmlns:a16="http://schemas.microsoft.com/office/drawing/2014/main" id="{67AEEE04-C65F-478C-95E8-EEC9E16F74A2}"/>
              </a:ext>
            </a:extLst>
          </p:cNvPr>
          <p:cNvSpPr>
            <a:spLocks/>
          </p:cNvSpPr>
          <p:nvPr/>
        </p:nvSpPr>
        <p:spPr bwMode="auto">
          <a:xfrm>
            <a:off x="2933700" y="2198688"/>
            <a:ext cx="495300" cy="406400"/>
          </a:xfrm>
          <a:custGeom>
            <a:avLst/>
            <a:gdLst>
              <a:gd name="T0" fmla="*/ 120 w 312"/>
              <a:gd name="T1" fmla="*/ 256 h 256"/>
              <a:gd name="T2" fmla="*/ 24 w 312"/>
              <a:gd name="T3" fmla="*/ 112 h 256"/>
              <a:gd name="T4" fmla="*/ 264 w 312"/>
              <a:gd name="T5" fmla="*/ 16 h 256"/>
              <a:gd name="T6" fmla="*/ 312 w 312"/>
              <a:gd name="T7" fmla="*/ 20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56">
                <a:moveTo>
                  <a:pt x="120" y="256"/>
                </a:moveTo>
                <a:cubicBezTo>
                  <a:pt x="60" y="204"/>
                  <a:pt x="0" y="152"/>
                  <a:pt x="24" y="112"/>
                </a:cubicBezTo>
                <a:cubicBezTo>
                  <a:pt x="48" y="72"/>
                  <a:pt x="216" y="0"/>
                  <a:pt x="264" y="16"/>
                </a:cubicBezTo>
                <a:cubicBezTo>
                  <a:pt x="312" y="32"/>
                  <a:pt x="312" y="120"/>
                  <a:pt x="312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73" name="Text Box 25">
            <a:extLst>
              <a:ext uri="{FF2B5EF4-FFF2-40B4-BE49-F238E27FC236}">
                <a16:creationId xmlns:a16="http://schemas.microsoft.com/office/drawing/2014/main" id="{75223408-DD26-49AB-A000-33C0D8A6C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919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8874" name="Freeform 26">
            <a:extLst>
              <a:ext uri="{FF2B5EF4-FFF2-40B4-BE49-F238E27FC236}">
                <a16:creationId xmlns:a16="http://schemas.microsoft.com/office/drawing/2014/main" id="{2131B385-AEE2-4393-98DA-1BEC51B8410D}"/>
              </a:ext>
            </a:extLst>
          </p:cNvPr>
          <p:cNvSpPr>
            <a:spLocks/>
          </p:cNvSpPr>
          <p:nvPr/>
        </p:nvSpPr>
        <p:spPr bwMode="auto">
          <a:xfrm>
            <a:off x="2209800" y="3062288"/>
            <a:ext cx="2133600" cy="457200"/>
          </a:xfrm>
          <a:custGeom>
            <a:avLst/>
            <a:gdLst>
              <a:gd name="T0" fmla="*/ 1344 w 1344"/>
              <a:gd name="T1" fmla="*/ 0 h 288"/>
              <a:gd name="T2" fmla="*/ 720 w 1344"/>
              <a:gd name="T3" fmla="*/ 288 h 288"/>
              <a:gd name="T4" fmla="*/ 0 w 1344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288">
                <a:moveTo>
                  <a:pt x="1344" y="0"/>
                </a:moveTo>
                <a:cubicBezTo>
                  <a:pt x="1144" y="144"/>
                  <a:pt x="944" y="288"/>
                  <a:pt x="720" y="288"/>
                </a:cubicBezTo>
                <a:cubicBezTo>
                  <a:pt x="496" y="288"/>
                  <a:pt x="248" y="14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75" name="Text Box 27">
            <a:extLst>
              <a:ext uri="{FF2B5EF4-FFF2-40B4-BE49-F238E27FC236}">
                <a16:creationId xmlns:a16="http://schemas.microsoft.com/office/drawing/2014/main" id="{F960DAE8-1D84-4BDB-8802-C123BAA11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519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8876" name="Freeform 28">
            <a:extLst>
              <a:ext uri="{FF2B5EF4-FFF2-40B4-BE49-F238E27FC236}">
                <a16:creationId xmlns:a16="http://schemas.microsoft.com/office/drawing/2014/main" id="{1CE1321B-11DB-4503-87D5-BAFB6A0B49AA}"/>
              </a:ext>
            </a:extLst>
          </p:cNvPr>
          <p:cNvSpPr>
            <a:spLocks/>
          </p:cNvSpPr>
          <p:nvPr/>
        </p:nvSpPr>
        <p:spPr bwMode="auto">
          <a:xfrm>
            <a:off x="3505200" y="2211388"/>
            <a:ext cx="1676400" cy="393700"/>
          </a:xfrm>
          <a:custGeom>
            <a:avLst/>
            <a:gdLst>
              <a:gd name="T0" fmla="*/ 1056 w 1056"/>
              <a:gd name="T1" fmla="*/ 200 h 248"/>
              <a:gd name="T2" fmla="*/ 624 w 1056"/>
              <a:gd name="T3" fmla="*/ 8 h 248"/>
              <a:gd name="T4" fmla="*/ 0 w 1056"/>
              <a:gd name="T5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248">
                <a:moveTo>
                  <a:pt x="1056" y="200"/>
                </a:moveTo>
                <a:cubicBezTo>
                  <a:pt x="928" y="100"/>
                  <a:pt x="800" y="0"/>
                  <a:pt x="624" y="8"/>
                </a:cubicBezTo>
                <a:cubicBezTo>
                  <a:pt x="448" y="16"/>
                  <a:pt x="224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77" name="Text Box 29">
            <a:extLst>
              <a:ext uri="{FF2B5EF4-FFF2-40B4-BE49-F238E27FC236}">
                <a16:creationId xmlns:a16="http://schemas.microsoft.com/office/drawing/2014/main" id="{6038C362-260B-4CFE-96F4-8AC5DA892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367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8878" name="Freeform 30">
            <a:extLst>
              <a:ext uri="{FF2B5EF4-FFF2-40B4-BE49-F238E27FC236}">
                <a16:creationId xmlns:a16="http://schemas.microsoft.com/office/drawing/2014/main" id="{815CCEB1-9F9C-4C9E-A66D-2CCA40D77BFE}"/>
              </a:ext>
            </a:extLst>
          </p:cNvPr>
          <p:cNvSpPr>
            <a:spLocks/>
          </p:cNvSpPr>
          <p:nvPr/>
        </p:nvSpPr>
        <p:spPr bwMode="auto">
          <a:xfrm>
            <a:off x="4495800" y="3062288"/>
            <a:ext cx="914400" cy="317500"/>
          </a:xfrm>
          <a:custGeom>
            <a:avLst/>
            <a:gdLst>
              <a:gd name="T0" fmla="*/ 576 w 576"/>
              <a:gd name="T1" fmla="*/ 48 h 200"/>
              <a:gd name="T2" fmla="*/ 288 w 576"/>
              <a:gd name="T3" fmla="*/ 192 h 200"/>
              <a:gd name="T4" fmla="*/ 0 w 576"/>
              <a:gd name="T5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00">
                <a:moveTo>
                  <a:pt x="576" y="48"/>
                </a:moveTo>
                <a:cubicBezTo>
                  <a:pt x="480" y="124"/>
                  <a:pt x="384" y="200"/>
                  <a:pt x="288" y="192"/>
                </a:cubicBezTo>
                <a:cubicBezTo>
                  <a:pt x="192" y="184"/>
                  <a:pt x="96" y="9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79" name="Text Box 31">
            <a:extLst>
              <a:ext uri="{FF2B5EF4-FFF2-40B4-BE49-F238E27FC236}">
                <a16:creationId xmlns:a16="http://schemas.microsoft.com/office/drawing/2014/main" id="{3E82D3FE-987E-4B64-8278-8FE65E241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5737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8880" name="Text Box 32">
            <a:extLst>
              <a:ext uri="{FF2B5EF4-FFF2-40B4-BE49-F238E27FC236}">
                <a16:creationId xmlns:a16="http://schemas.microsoft.com/office/drawing/2014/main" id="{CA76878C-9932-4AF4-A210-BF41216DB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19202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9900FF"/>
                </a:solidFill>
                <a:latin typeface="Arial" panose="020B0604020202020204" pitchFamily="34" charset="0"/>
              </a:rPr>
              <a:t>P = ABA</a:t>
            </a:r>
          </a:p>
        </p:txBody>
      </p:sp>
      <p:sp>
        <p:nvSpPr>
          <p:cNvPr id="78881" name="Text Box 33">
            <a:extLst>
              <a:ext uri="{FF2B5EF4-FFF2-40B4-BE49-F238E27FC236}">
                <a16:creationId xmlns:a16="http://schemas.microsoft.com/office/drawing/2014/main" id="{51FD2B04-72DF-4295-8B83-948AA3FB3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00602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 = BABABBABABA</a:t>
            </a:r>
          </a:p>
        </p:txBody>
      </p:sp>
      <p:sp>
        <p:nvSpPr>
          <p:cNvPr id="78882" name="Line 34">
            <a:extLst>
              <a:ext uri="{FF2B5EF4-FFF2-40B4-BE49-F238E27FC236}">
                <a16:creationId xmlns:a16="http://schemas.microsoft.com/office/drawing/2014/main" id="{1480D3B4-C624-4B6F-A3A7-C467E0E2BB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52578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Oval 2">
            <a:extLst>
              <a:ext uri="{FF2B5EF4-FFF2-40B4-BE49-F238E27FC236}">
                <a16:creationId xmlns:a16="http://schemas.microsoft.com/office/drawing/2014/main" id="{EBCE8BD4-147A-4697-98D7-9AEE29047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5268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908365F-4B3F-4E2C-B726-5B8B718E96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US" altLang="en-US"/>
              <a:t>FSA operation</a:t>
            </a:r>
          </a:p>
        </p:txBody>
      </p:sp>
      <p:grpSp>
        <p:nvGrpSpPr>
          <p:cNvPr id="79876" name="Group 4">
            <a:extLst>
              <a:ext uri="{FF2B5EF4-FFF2-40B4-BE49-F238E27FC236}">
                <a16:creationId xmlns:a16="http://schemas.microsoft.com/office/drawing/2014/main" id="{4CD74B60-0093-4CD6-B1D4-443C6F3672D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528888"/>
            <a:ext cx="609600" cy="533400"/>
            <a:chOff x="1152" y="1872"/>
            <a:chExt cx="384" cy="336"/>
          </a:xfrm>
        </p:grpSpPr>
        <p:sp>
          <p:nvSpPr>
            <p:cNvPr id="79877" name="Oval 5">
              <a:extLst>
                <a:ext uri="{FF2B5EF4-FFF2-40B4-BE49-F238E27FC236}">
                  <a16:creationId xmlns:a16="http://schemas.microsoft.com/office/drawing/2014/main" id="{76C8D4FA-019C-4C2A-BB66-890FB61E6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878" name="Text Box 6">
              <a:extLst>
                <a:ext uri="{FF2B5EF4-FFF2-40B4-BE49-F238E27FC236}">
                  <a16:creationId xmlns:a16="http://schemas.microsoft.com/office/drawing/2014/main" id="{A2EC696A-78EC-4C4C-9FCD-15A34DFDC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9879" name="Group 7">
            <a:extLst>
              <a:ext uri="{FF2B5EF4-FFF2-40B4-BE49-F238E27FC236}">
                <a16:creationId xmlns:a16="http://schemas.microsoft.com/office/drawing/2014/main" id="{CAFCDF88-9203-4FEB-AE92-50AA016884D1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528888"/>
            <a:ext cx="609600" cy="533400"/>
            <a:chOff x="1152" y="1872"/>
            <a:chExt cx="384" cy="336"/>
          </a:xfrm>
        </p:grpSpPr>
        <p:sp>
          <p:nvSpPr>
            <p:cNvPr id="79880" name="Oval 8">
              <a:extLst>
                <a:ext uri="{FF2B5EF4-FFF2-40B4-BE49-F238E27FC236}">
                  <a16:creationId xmlns:a16="http://schemas.microsoft.com/office/drawing/2014/main" id="{E37D65F8-02BC-4EAE-8786-8D784AE5C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881" name="Text Box 9">
              <a:extLst>
                <a:ext uri="{FF2B5EF4-FFF2-40B4-BE49-F238E27FC236}">
                  <a16:creationId xmlns:a16="http://schemas.microsoft.com/office/drawing/2014/main" id="{FCB4D4EF-9D28-4DD5-8438-2857541F9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79882" name="Group 10">
            <a:extLst>
              <a:ext uri="{FF2B5EF4-FFF2-40B4-BE49-F238E27FC236}">
                <a16:creationId xmlns:a16="http://schemas.microsoft.com/office/drawing/2014/main" id="{C4852E86-9A02-4101-AE8D-3C19190D7F20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528888"/>
            <a:ext cx="609600" cy="533400"/>
            <a:chOff x="1152" y="1872"/>
            <a:chExt cx="384" cy="336"/>
          </a:xfrm>
        </p:grpSpPr>
        <p:sp>
          <p:nvSpPr>
            <p:cNvPr id="79883" name="Oval 11">
              <a:extLst>
                <a:ext uri="{FF2B5EF4-FFF2-40B4-BE49-F238E27FC236}">
                  <a16:creationId xmlns:a16="http://schemas.microsoft.com/office/drawing/2014/main" id="{E6FBD9F2-A183-48B2-9FFE-C8DA2547E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884" name="Text Box 12">
              <a:extLst>
                <a:ext uri="{FF2B5EF4-FFF2-40B4-BE49-F238E27FC236}">
                  <a16:creationId xmlns:a16="http://schemas.microsoft.com/office/drawing/2014/main" id="{D6635E7D-D151-4086-85F1-FF310D605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79885" name="Line 13">
            <a:extLst>
              <a:ext uri="{FF2B5EF4-FFF2-40B4-BE49-F238E27FC236}">
                <a16:creationId xmlns:a16="http://schemas.microsoft.com/office/drawing/2014/main" id="{9DA37EF4-D9D8-4D0F-8EA1-99F16567E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7574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86" name="Text Box 14">
            <a:extLst>
              <a:ext uri="{FF2B5EF4-FFF2-40B4-BE49-F238E27FC236}">
                <a16:creationId xmlns:a16="http://schemas.microsoft.com/office/drawing/2014/main" id="{21AD74F6-F59A-4006-838C-FCEBE7A28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9887" name="Line 15">
            <a:extLst>
              <a:ext uri="{FF2B5EF4-FFF2-40B4-BE49-F238E27FC236}">
                <a16:creationId xmlns:a16="http://schemas.microsoft.com/office/drawing/2014/main" id="{47D74383-5F31-4BE1-A4F8-15336275F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7574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88" name="Text Box 16">
            <a:extLst>
              <a:ext uri="{FF2B5EF4-FFF2-40B4-BE49-F238E27FC236}">
                <a16:creationId xmlns:a16="http://schemas.microsoft.com/office/drawing/2014/main" id="{C07DBF70-F0EE-49BD-BC62-8BCC8CA44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79889" name="Group 17">
            <a:extLst>
              <a:ext uri="{FF2B5EF4-FFF2-40B4-BE49-F238E27FC236}">
                <a16:creationId xmlns:a16="http://schemas.microsoft.com/office/drawing/2014/main" id="{D107B470-A04B-4957-AA77-5BDBD5D6F31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528888"/>
            <a:ext cx="609600" cy="533400"/>
            <a:chOff x="1152" y="1872"/>
            <a:chExt cx="384" cy="336"/>
          </a:xfrm>
        </p:grpSpPr>
        <p:sp>
          <p:nvSpPr>
            <p:cNvPr id="79890" name="Oval 18">
              <a:extLst>
                <a:ext uri="{FF2B5EF4-FFF2-40B4-BE49-F238E27FC236}">
                  <a16:creationId xmlns:a16="http://schemas.microsoft.com/office/drawing/2014/main" id="{4DF01189-5408-40BD-986E-8105C0469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891" name="Text Box 19">
              <a:extLst>
                <a:ext uri="{FF2B5EF4-FFF2-40B4-BE49-F238E27FC236}">
                  <a16:creationId xmlns:a16="http://schemas.microsoft.com/office/drawing/2014/main" id="{3054725D-C3FD-43E5-8575-E80A4D4AB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79892" name="Line 20">
            <a:extLst>
              <a:ext uri="{FF2B5EF4-FFF2-40B4-BE49-F238E27FC236}">
                <a16:creationId xmlns:a16="http://schemas.microsoft.com/office/drawing/2014/main" id="{7F163AA3-290A-41CA-BEA0-98C4DE03E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7574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93" name="Text Box 21">
            <a:extLst>
              <a:ext uri="{FF2B5EF4-FFF2-40B4-BE49-F238E27FC236}">
                <a16:creationId xmlns:a16="http://schemas.microsoft.com/office/drawing/2014/main" id="{6902E6E6-6CEC-4240-8CD1-4367C5FE6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9894" name="Freeform 22">
            <a:extLst>
              <a:ext uri="{FF2B5EF4-FFF2-40B4-BE49-F238E27FC236}">
                <a16:creationId xmlns:a16="http://schemas.microsoft.com/office/drawing/2014/main" id="{D548C870-D980-4C95-AB60-277D7C958DBE}"/>
              </a:ext>
            </a:extLst>
          </p:cNvPr>
          <p:cNvSpPr>
            <a:spLocks/>
          </p:cNvSpPr>
          <p:nvPr/>
        </p:nvSpPr>
        <p:spPr bwMode="auto">
          <a:xfrm>
            <a:off x="1790700" y="2198688"/>
            <a:ext cx="495300" cy="406400"/>
          </a:xfrm>
          <a:custGeom>
            <a:avLst/>
            <a:gdLst>
              <a:gd name="T0" fmla="*/ 120 w 312"/>
              <a:gd name="T1" fmla="*/ 256 h 256"/>
              <a:gd name="T2" fmla="*/ 24 w 312"/>
              <a:gd name="T3" fmla="*/ 112 h 256"/>
              <a:gd name="T4" fmla="*/ 264 w 312"/>
              <a:gd name="T5" fmla="*/ 16 h 256"/>
              <a:gd name="T6" fmla="*/ 312 w 312"/>
              <a:gd name="T7" fmla="*/ 20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56">
                <a:moveTo>
                  <a:pt x="120" y="256"/>
                </a:moveTo>
                <a:cubicBezTo>
                  <a:pt x="60" y="204"/>
                  <a:pt x="0" y="152"/>
                  <a:pt x="24" y="112"/>
                </a:cubicBezTo>
                <a:cubicBezTo>
                  <a:pt x="48" y="72"/>
                  <a:pt x="216" y="0"/>
                  <a:pt x="264" y="16"/>
                </a:cubicBezTo>
                <a:cubicBezTo>
                  <a:pt x="312" y="32"/>
                  <a:pt x="312" y="120"/>
                  <a:pt x="312" y="20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95" name="Text Box 23">
            <a:extLst>
              <a:ext uri="{FF2B5EF4-FFF2-40B4-BE49-F238E27FC236}">
                <a16:creationId xmlns:a16="http://schemas.microsoft.com/office/drawing/2014/main" id="{F233E654-63A3-482B-BC96-68D4E15F6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3357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9896" name="Freeform 24">
            <a:extLst>
              <a:ext uri="{FF2B5EF4-FFF2-40B4-BE49-F238E27FC236}">
                <a16:creationId xmlns:a16="http://schemas.microsoft.com/office/drawing/2014/main" id="{3FF875EE-ECAC-43DA-9E98-0CE966E487F5}"/>
              </a:ext>
            </a:extLst>
          </p:cNvPr>
          <p:cNvSpPr>
            <a:spLocks/>
          </p:cNvSpPr>
          <p:nvPr/>
        </p:nvSpPr>
        <p:spPr bwMode="auto">
          <a:xfrm>
            <a:off x="2933700" y="2198688"/>
            <a:ext cx="495300" cy="406400"/>
          </a:xfrm>
          <a:custGeom>
            <a:avLst/>
            <a:gdLst>
              <a:gd name="T0" fmla="*/ 120 w 312"/>
              <a:gd name="T1" fmla="*/ 256 h 256"/>
              <a:gd name="T2" fmla="*/ 24 w 312"/>
              <a:gd name="T3" fmla="*/ 112 h 256"/>
              <a:gd name="T4" fmla="*/ 264 w 312"/>
              <a:gd name="T5" fmla="*/ 16 h 256"/>
              <a:gd name="T6" fmla="*/ 312 w 312"/>
              <a:gd name="T7" fmla="*/ 20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56">
                <a:moveTo>
                  <a:pt x="120" y="256"/>
                </a:moveTo>
                <a:cubicBezTo>
                  <a:pt x="60" y="204"/>
                  <a:pt x="0" y="152"/>
                  <a:pt x="24" y="112"/>
                </a:cubicBezTo>
                <a:cubicBezTo>
                  <a:pt x="48" y="72"/>
                  <a:pt x="216" y="0"/>
                  <a:pt x="264" y="16"/>
                </a:cubicBezTo>
                <a:cubicBezTo>
                  <a:pt x="312" y="32"/>
                  <a:pt x="312" y="120"/>
                  <a:pt x="312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97" name="Text Box 25">
            <a:extLst>
              <a:ext uri="{FF2B5EF4-FFF2-40B4-BE49-F238E27FC236}">
                <a16:creationId xmlns:a16="http://schemas.microsoft.com/office/drawing/2014/main" id="{F9EAEC63-BF9A-40FA-ABE5-4002E22F9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919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9898" name="Freeform 26">
            <a:extLst>
              <a:ext uri="{FF2B5EF4-FFF2-40B4-BE49-F238E27FC236}">
                <a16:creationId xmlns:a16="http://schemas.microsoft.com/office/drawing/2014/main" id="{C9F1D6D2-096A-43F8-B4AC-F7C9A19FB31B}"/>
              </a:ext>
            </a:extLst>
          </p:cNvPr>
          <p:cNvSpPr>
            <a:spLocks/>
          </p:cNvSpPr>
          <p:nvPr/>
        </p:nvSpPr>
        <p:spPr bwMode="auto">
          <a:xfrm>
            <a:off x="2209800" y="3062288"/>
            <a:ext cx="2133600" cy="457200"/>
          </a:xfrm>
          <a:custGeom>
            <a:avLst/>
            <a:gdLst>
              <a:gd name="T0" fmla="*/ 1344 w 1344"/>
              <a:gd name="T1" fmla="*/ 0 h 288"/>
              <a:gd name="T2" fmla="*/ 720 w 1344"/>
              <a:gd name="T3" fmla="*/ 288 h 288"/>
              <a:gd name="T4" fmla="*/ 0 w 1344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288">
                <a:moveTo>
                  <a:pt x="1344" y="0"/>
                </a:moveTo>
                <a:cubicBezTo>
                  <a:pt x="1144" y="144"/>
                  <a:pt x="944" y="288"/>
                  <a:pt x="720" y="288"/>
                </a:cubicBezTo>
                <a:cubicBezTo>
                  <a:pt x="496" y="288"/>
                  <a:pt x="248" y="14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99" name="Text Box 27">
            <a:extLst>
              <a:ext uri="{FF2B5EF4-FFF2-40B4-BE49-F238E27FC236}">
                <a16:creationId xmlns:a16="http://schemas.microsoft.com/office/drawing/2014/main" id="{378DAC00-39F3-49C5-BFF4-8F2EB68A0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519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9900" name="Freeform 28">
            <a:extLst>
              <a:ext uri="{FF2B5EF4-FFF2-40B4-BE49-F238E27FC236}">
                <a16:creationId xmlns:a16="http://schemas.microsoft.com/office/drawing/2014/main" id="{AC75DABE-6F1A-4F1C-94AC-79117C5F8515}"/>
              </a:ext>
            </a:extLst>
          </p:cNvPr>
          <p:cNvSpPr>
            <a:spLocks/>
          </p:cNvSpPr>
          <p:nvPr/>
        </p:nvSpPr>
        <p:spPr bwMode="auto">
          <a:xfrm>
            <a:off x="3505200" y="2211388"/>
            <a:ext cx="1676400" cy="393700"/>
          </a:xfrm>
          <a:custGeom>
            <a:avLst/>
            <a:gdLst>
              <a:gd name="T0" fmla="*/ 1056 w 1056"/>
              <a:gd name="T1" fmla="*/ 200 h 248"/>
              <a:gd name="T2" fmla="*/ 624 w 1056"/>
              <a:gd name="T3" fmla="*/ 8 h 248"/>
              <a:gd name="T4" fmla="*/ 0 w 1056"/>
              <a:gd name="T5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248">
                <a:moveTo>
                  <a:pt x="1056" y="200"/>
                </a:moveTo>
                <a:cubicBezTo>
                  <a:pt x="928" y="100"/>
                  <a:pt x="800" y="0"/>
                  <a:pt x="624" y="8"/>
                </a:cubicBezTo>
                <a:cubicBezTo>
                  <a:pt x="448" y="16"/>
                  <a:pt x="224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901" name="Text Box 29">
            <a:extLst>
              <a:ext uri="{FF2B5EF4-FFF2-40B4-BE49-F238E27FC236}">
                <a16:creationId xmlns:a16="http://schemas.microsoft.com/office/drawing/2014/main" id="{DFFE01BE-3C4E-451F-9B56-AF8CBCD79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367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9902" name="Freeform 30">
            <a:extLst>
              <a:ext uri="{FF2B5EF4-FFF2-40B4-BE49-F238E27FC236}">
                <a16:creationId xmlns:a16="http://schemas.microsoft.com/office/drawing/2014/main" id="{318EFD82-76D5-46FC-87C9-AB195E4AAF16}"/>
              </a:ext>
            </a:extLst>
          </p:cNvPr>
          <p:cNvSpPr>
            <a:spLocks/>
          </p:cNvSpPr>
          <p:nvPr/>
        </p:nvSpPr>
        <p:spPr bwMode="auto">
          <a:xfrm>
            <a:off x="4495800" y="3062288"/>
            <a:ext cx="914400" cy="317500"/>
          </a:xfrm>
          <a:custGeom>
            <a:avLst/>
            <a:gdLst>
              <a:gd name="T0" fmla="*/ 576 w 576"/>
              <a:gd name="T1" fmla="*/ 48 h 200"/>
              <a:gd name="T2" fmla="*/ 288 w 576"/>
              <a:gd name="T3" fmla="*/ 192 h 200"/>
              <a:gd name="T4" fmla="*/ 0 w 576"/>
              <a:gd name="T5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00">
                <a:moveTo>
                  <a:pt x="576" y="48"/>
                </a:moveTo>
                <a:cubicBezTo>
                  <a:pt x="480" y="124"/>
                  <a:pt x="384" y="200"/>
                  <a:pt x="288" y="192"/>
                </a:cubicBezTo>
                <a:cubicBezTo>
                  <a:pt x="192" y="184"/>
                  <a:pt x="96" y="9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903" name="Text Box 31">
            <a:extLst>
              <a:ext uri="{FF2B5EF4-FFF2-40B4-BE49-F238E27FC236}">
                <a16:creationId xmlns:a16="http://schemas.microsoft.com/office/drawing/2014/main" id="{78CE0F3B-BAD6-4EC5-BEDA-3B52B0573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5737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9904" name="Text Box 32">
            <a:extLst>
              <a:ext uri="{FF2B5EF4-FFF2-40B4-BE49-F238E27FC236}">
                <a16:creationId xmlns:a16="http://schemas.microsoft.com/office/drawing/2014/main" id="{A50451B5-9CEE-496C-9506-50EE64253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19202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9900FF"/>
                </a:solidFill>
                <a:latin typeface="Arial" panose="020B0604020202020204" pitchFamily="34" charset="0"/>
              </a:rPr>
              <a:t>P = ABA</a:t>
            </a:r>
          </a:p>
        </p:txBody>
      </p:sp>
      <p:sp>
        <p:nvSpPr>
          <p:cNvPr id="79905" name="Text Box 33">
            <a:extLst>
              <a:ext uri="{FF2B5EF4-FFF2-40B4-BE49-F238E27FC236}">
                <a16:creationId xmlns:a16="http://schemas.microsoft.com/office/drawing/2014/main" id="{E33B4497-68B4-45AF-B7D1-653B41DF8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00602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 = BABABBABABA</a:t>
            </a:r>
          </a:p>
        </p:txBody>
      </p:sp>
      <p:sp>
        <p:nvSpPr>
          <p:cNvPr id="79906" name="Line 34">
            <a:extLst>
              <a:ext uri="{FF2B5EF4-FFF2-40B4-BE49-F238E27FC236}">
                <a16:creationId xmlns:a16="http://schemas.microsoft.com/office/drawing/2014/main" id="{B8D82252-AA6E-4D12-9C13-4D0A64B92B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52578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Oval 2">
            <a:extLst>
              <a:ext uri="{FF2B5EF4-FFF2-40B4-BE49-F238E27FC236}">
                <a16:creationId xmlns:a16="http://schemas.microsoft.com/office/drawing/2014/main" id="{2D524928-6D8D-4C63-B725-845B90A08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5268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E3A3E8D0-9DCA-4BD7-BED3-D0B6DA226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US" altLang="en-US"/>
              <a:t>FSA operation</a:t>
            </a:r>
          </a:p>
        </p:txBody>
      </p:sp>
      <p:grpSp>
        <p:nvGrpSpPr>
          <p:cNvPr id="80900" name="Group 4">
            <a:extLst>
              <a:ext uri="{FF2B5EF4-FFF2-40B4-BE49-F238E27FC236}">
                <a16:creationId xmlns:a16="http://schemas.microsoft.com/office/drawing/2014/main" id="{A3330287-C0EF-4DB8-8E17-2281CFDCE76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528888"/>
            <a:ext cx="609600" cy="533400"/>
            <a:chOff x="1152" y="1872"/>
            <a:chExt cx="384" cy="336"/>
          </a:xfrm>
        </p:grpSpPr>
        <p:sp>
          <p:nvSpPr>
            <p:cNvPr id="80901" name="Oval 5">
              <a:extLst>
                <a:ext uri="{FF2B5EF4-FFF2-40B4-BE49-F238E27FC236}">
                  <a16:creationId xmlns:a16="http://schemas.microsoft.com/office/drawing/2014/main" id="{D26E2CD7-C7B8-4888-A1C7-014517EED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02" name="Text Box 6">
              <a:extLst>
                <a:ext uri="{FF2B5EF4-FFF2-40B4-BE49-F238E27FC236}">
                  <a16:creationId xmlns:a16="http://schemas.microsoft.com/office/drawing/2014/main" id="{3116D264-54C0-4984-A017-12C1847EA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0903" name="Group 7">
            <a:extLst>
              <a:ext uri="{FF2B5EF4-FFF2-40B4-BE49-F238E27FC236}">
                <a16:creationId xmlns:a16="http://schemas.microsoft.com/office/drawing/2014/main" id="{D661D1C2-99DA-4634-8AF3-DEA902FA105B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528888"/>
            <a:ext cx="609600" cy="533400"/>
            <a:chOff x="1152" y="1872"/>
            <a:chExt cx="384" cy="336"/>
          </a:xfrm>
        </p:grpSpPr>
        <p:sp>
          <p:nvSpPr>
            <p:cNvPr id="80904" name="Oval 8">
              <a:extLst>
                <a:ext uri="{FF2B5EF4-FFF2-40B4-BE49-F238E27FC236}">
                  <a16:creationId xmlns:a16="http://schemas.microsoft.com/office/drawing/2014/main" id="{618675BC-1AE7-44FA-9A04-FBAFC95FC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05" name="Text Box 9">
              <a:extLst>
                <a:ext uri="{FF2B5EF4-FFF2-40B4-BE49-F238E27FC236}">
                  <a16:creationId xmlns:a16="http://schemas.microsoft.com/office/drawing/2014/main" id="{1EFDF0CA-0568-4DA2-AA8B-2A7044652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80906" name="Group 10">
            <a:extLst>
              <a:ext uri="{FF2B5EF4-FFF2-40B4-BE49-F238E27FC236}">
                <a16:creationId xmlns:a16="http://schemas.microsoft.com/office/drawing/2014/main" id="{4BCB69E3-52F9-4AC3-87D4-10932072B42D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528888"/>
            <a:ext cx="609600" cy="533400"/>
            <a:chOff x="1152" y="1872"/>
            <a:chExt cx="384" cy="336"/>
          </a:xfrm>
        </p:grpSpPr>
        <p:sp>
          <p:nvSpPr>
            <p:cNvPr id="80907" name="Oval 11">
              <a:extLst>
                <a:ext uri="{FF2B5EF4-FFF2-40B4-BE49-F238E27FC236}">
                  <a16:creationId xmlns:a16="http://schemas.microsoft.com/office/drawing/2014/main" id="{82F37254-3B3F-475B-9BCA-5E3B07ACB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08" name="Text Box 12">
              <a:extLst>
                <a:ext uri="{FF2B5EF4-FFF2-40B4-BE49-F238E27FC236}">
                  <a16:creationId xmlns:a16="http://schemas.microsoft.com/office/drawing/2014/main" id="{F04C9C71-EF4C-4A30-AFEC-533E2D9F2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80909" name="Line 13">
            <a:extLst>
              <a:ext uri="{FF2B5EF4-FFF2-40B4-BE49-F238E27FC236}">
                <a16:creationId xmlns:a16="http://schemas.microsoft.com/office/drawing/2014/main" id="{0E581F00-ECD6-41FE-BA68-360835F43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757488"/>
            <a:ext cx="60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10" name="Text Box 14">
            <a:extLst>
              <a:ext uri="{FF2B5EF4-FFF2-40B4-BE49-F238E27FC236}">
                <a16:creationId xmlns:a16="http://schemas.microsoft.com/office/drawing/2014/main" id="{C31DE997-CC24-4A1B-9A53-18069B2F9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0911" name="Line 15">
            <a:extLst>
              <a:ext uri="{FF2B5EF4-FFF2-40B4-BE49-F238E27FC236}">
                <a16:creationId xmlns:a16="http://schemas.microsoft.com/office/drawing/2014/main" id="{B3CCB7EB-3DD1-46E3-9173-24BDB4F0D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7574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12" name="Text Box 16">
            <a:extLst>
              <a:ext uri="{FF2B5EF4-FFF2-40B4-BE49-F238E27FC236}">
                <a16:creationId xmlns:a16="http://schemas.microsoft.com/office/drawing/2014/main" id="{C055D075-DEFF-4F31-8E10-90A3F38E1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80913" name="Group 17">
            <a:extLst>
              <a:ext uri="{FF2B5EF4-FFF2-40B4-BE49-F238E27FC236}">
                <a16:creationId xmlns:a16="http://schemas.microsoft.com/office/drawing/2014/main" id="{1B1BF3B3-5052-4E33-ABE1-9178C7BEA2D9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528888"/>
            <a:ext cx="609600" cy="533400"/>
            <a:chOff x="1152" y="1872"/>
            <a:chExt cx="384" cy="336"/>
          </a:xfrm>
        </p:grpSpPr>
        <p:sp>
          <p:nvSpPr>
            <p:cNvPr id="80914" name="Oval 18">
              <a:extLst>
                <a:ext uri="{FF2B5EF4-FFF2-40B4-BE49-F238E27FC236}">
                  <a16:creationId xmlns:a16="http://schemas.microsoft.com/office/drawing/2014/main" id="{D93BEA31-998C-4321-B287-DF213CED4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15" name="Text Box 19">
              <a:extLst>
                <a:ext uri="{FF2B5EF4-FFF2-40B4-BE49-F238E27FC236}">
                  <a16:creationId xmlns:a16="http://schemas.microsoft.com/office/drawing/2014/main" id="{BDEE3199-3D9D-4A3A-82C0-6382BE27B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80916" name="Line 20">
            <a:extLst>
              <a:ext uri="{FF2B5EF4-FFF2-40B4-BE49-F238E27FC236}">
                <a16:creationId xmlns:a16="http://schemas.microsoft.com/office/drawing/2014/main" id="{3CE7F4F3-2E9E-4599-86BB-2A1F9A7AA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7574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17" name="Text Box 21">
            <a:extLst>
              <a:ext uri="{FF2B5EF4-FFF2-40B4-BE49-F238E27FC236}">
                <a16:creationId xmlns:a16="http://schemas.microsoft.com/office/drawing/2014/main" id="{52323DCC-DF92-4A66-86F5-2CBE57087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0918" name="Freeform 22">
            <a:extLst>
              <a:ext uri="{FF2B5EF4-FFF2-40B4-BE49-F238E27FC236}">
                <a16:creationId xmlns:a16="http://schemas.microsoft.com/office/drawing/2014/main" id="{1A39E5D5-5C55-4D2B-9E56-BAD41345FA82}"/>
              </a:ext>
            </a:extLst>
          </p:cNvPr>
          <p:cNvSpPr>
            <a:spLocks/>
          </p:cNvSpPr>
          <p:nvPr/>
        </p:nvSpPr>
        <p:spPr bwMode="auto">
          <a:xfrm>
            <a:off x="1790700" y="2198688"/>
            <a:ext cx="495300" cy="406400"/>
          </a:xfrm>
          <a:custGeom>
            <a:avLst/>
            <a:gdLst>
              <a:gd name="T0" fmla="*/ 120 w 312"/>
              <a:gd name="T1" fmla="*/ 256 h 256"/>
              <a:gd name="T2" fmla="*/ 24 w 312"/>
              <a:gd name="T3" fmla="*/ 112 h 256"/>
              <a:gd name="T4" fmla="*/ 264 w 312"/>
              <a:gd name="T5" fmla="*/ 16 h 256"/>
              <a:gd name="T6" fmla="*/ 312 w 312"/>
              <a:gd name="T7" fmla="*/ 20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56">
                <a:moveTo>
                  <a:pt x="120" y="256"/>
                </a:moveTo>
                <a:cubicBezTo>
                  <a:pt x="60" y="204"/>
                  <a:pt x="0" y="152"/>
                  <a:pt x="24" y="112"/>
                </a:cubicBezTo>
                <a:cubicBezTo>
                  <a:pt x="48" y="72"/>
                  <a:pt x="216" y="0"/>
                  <a:pt x="264" y="16"/>
                </a:cubicBezTo>
                <a:cubicBezTo>
                  <a:pt x="312" y="32"/>
                  <a:pt x="312" y="120"/>
                  <a:pt x="312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19" name="Text Box 23">
            <a:extLst>
              <a:ext uri="{FF2B5EF4-FFF2-40B4-BE49-F238E27FC236}">
                <a16:creationId xmlns:a16="http://schemas.microsoft.com/office/drawing/2014/main" id="{39476337-B5B5-4DA9-B210-08E95666A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3357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0920" name="Freeform 24">
            <a:extLst>
              <a:ext uri="{FF2B5EF4-FFF2-40B4-BE49-F238E27FC236}">
                <a16:creationId xmlns:a16="http://schemas.microsoft.com/office/drawing/2014/main" id="{7DE90985-73FD-4425-9E50-14A9855212B6}"/>
              </a:ext>
            </a:extLst>
          </p:cNvPr>
          <p:cNvSpPr>
            <a:spLocks/>
          </p:cNvSpPr>
          <p:nvPr/>
        </p:nvSpPr>
        <p:spPr bwMode="auto">
          <a:xfrm>
            <a:off x="2933700" y="2198688"/>
            <a:ext cx="495300" cy="406400"/>
          </a:xfrm>
          <a:custGeom>
            <a:avLst/>
            <a:gdLst>
              <a:gd name="T0" fmla="*/ 120 w 312"/>
              <a:gd name="T1" fmla="*/ 256 h 256"/>
              <a:gd name="T2" fmla="*/ 24 w 312"/>
              <a:gd name="T3" fmla="*/ 112 h 256"/>
              <a:gd name="T4" fmla="*/ 264 w 312"/>
              <a:gd name="T5" fmla="*/ 16 h 256"/>
              <a:gd name="T6" fmla="*/ 312 w 312"/>
              <a:gd name="T7" fmla="*/ 20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56">
                <a:moveTo>
                  <a:pt x="120" y="256"/>
                </a:moveTo>
                <a:cubicBezTo>
                  <a:pt x="60" y="204"/>
                  <a:pt x="0" y="152"/>
                  <a:pt x="24" y="112"/>
                </a:cubicBezTo>
                <a:cubicBezTo>
                  <a:pt x="48" y="72"/>
                  <a:pt x="216" y="0"/>
                  <a:pt x="264" y="16"/>
                </a:cubicBezTo>
                <a:cubicBezTo>
                  <a:pt x="312" y="32"/>
                  <a:pt x="312" y="120"/>
                  <a:pt x="312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21" name="Text Box 25">
            <a:extLst>
              <a:ext uri="{FF2B5EF4-FFF2-40B4-BE49-F238E27FC236}">
                <a16:creationId xmlns:a16="http://schemas.microsoft.com/office/drawing/2014/main" id="{574DBBC6-3FC2-4C77-9655-4A4625126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919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0922" name="Freeform 26">
            <a:extLst>
              <a:ext uri="{FF2B5EF4-FFF2-40B4-BE49-F238E27FC236}">
                <a16:creationId xmlns:a16="http://schemas.microsoft.com/office/drawing/2014/main" id="{40673E41-063C-41EB-ACEB-839654A4ACB4}"/>
              </a:ext>
            </a:extLst>
          </p:cNvPr>
          <p:cNvSpPr>
            <a:spLocks/>
          </p:cNvSpPr>
          <p:nvPr/>
        </p:nvSpPr>
        <p:spPr bwMode="auto">
          <a:xfrm>
            <a:off x="2209800" y="3062288"/>
            <a:ext cx="2133600" cy="457200"/>
          </a:xfrm>
          <a:custGeom>
            <a:avLst/>
            <a:gdLst>
              <a:gd name="T0" fmla="*/ 1344 w 1344"/>
              <a:gd name="T1" fmla="*/ 0 h 288"/>
              <a:gd name="T2" fmla="*/ 720 w 1344"/>
              <a:gd name="T3" fmla="*/ 288 h 288"/>
              <a:gd name="T4" fmla="*/ 0 w 1344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288">
                <a:moveTo>
                  <a:pt x="1344" y="0"/>
                </a:moveTo>
                <a:cubicBezTo>
                  <a:pt x="1144" y="144"/>
                  <a:pt x="944" y="288"/>
                  <a:pt x="720" y="288"/>
                </a:cubicBezTo>
                <a:cubicBezTo>
                  <a:pt x="496" y="288"/>
                  <a:pt x="248" y="14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23" name="Text Box 27">
            <a:extLst>
              <a:ext uri="{FF2B5EF4-FFF2-40B4-BE49-F238E27FC236}">
                <a16:creationId xmlns:a16="http://schemas.microsoft.com/office/drawing/2014/main" id="{70658FEC-6C46-4F56-951B-14EA3889E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519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0924" name="Freeform 28">
            <a:extLst>
              <a:ext uri="{FF2B5EF4-FFF2-40B4-BE49-F238E27FC236}">
                <a16:creationId xmlns:a16="http://schemas.microsoft.com/office/drawing/2014/main" id="{7BAD083A-F1C4-488F-B573-03660981AF59}"/>
              </a:ext>
            </a:extLst>
          </p:cNvPr>
          <p:cNvSpPr>
            <a:spLocks/>
          </p:cNvSpPr>
          <p:nvPr/>
        </p:nvSpPr>
        <p:spPr bwMode="auto">
          <a:xfrm>
            <a:off x="3505200" y="2211388"/>
            <a:ext cx="1676400" cy="393700"/>
          </a:xfrm>
          <a:custGeom>
            <a:avLst/>
            <a:gdLst>
              <a:gd name="T0" fmla="*/ 1056 w 1056"/>
              <a:gd name="T1" fmla="*/ 200 h 248"/>
              <a:gd name="T2" fmla="*/ 624 w 1056"/>
              <a:gd name="T3" fmla="*/ 8 h 248"/>
              <a:gd name="T4" fmla="*/ 0 w 1056"/>
              <a:gd name="T5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248">
                <a:moveTo>
                  <a:pt x="1056" y="200"/>
                </a:moveTo>
                <a:cubicBezTo>
                  <a:pt x="928" y="100"/>
                  <a:pt x="800" y="0"/>
                  <a:pt x="624" y="8"/>
                </a:cubicBezTo>
                <a:cubicBezTo>
                  <a:pt x="448" y="16"/>
                  <a:pt x="224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25" name="Text Box 29">
            <a:extLst>
              <a:ext uri="{FF2B5EF4-FFF2-40B4-BE49-F238E27FC236}">
                <a16:creationId xmlns:a16="http://schemas.microsoft.com/office/drawing/2014/main" id="{F915BCA3-D409-4583-9B01-FB9D511FE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367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0926" name="Freeform 30">
            <a:extLst>
              <a:ext uri="{FF2B5EF4-FFF2-40B4-BE49-F238E27FC236}">
                <a16:creationId xmlns:a16="http://schemas.microsoft.com/office/drawing/2014/main" id="{B733E3C5-B1F5-4E4B-B4AD-C0AE2AF9C0D7}"/>
              </a:ext>
            </a:extLst>
          </p:cNvPr>
          <p:cNvSpPr>
            <a:spLocks/>
          </p:cNvSpPr>
          <p:nvPr/>
        </p:nvSpPr>
        <p:spPr bwMode="auto">
          <a:xfrm>
            <a:off x="4495800" y="3062288"/>
            <a:ext cx="914400" cy="317500"/>
          </a:xfrm>
          <a:custGeom>
            <a:avLst/>
            <a:gdLst>
              <a:gd name="T0" fmla="*/ 576 w 576"/>
              <a:gd name="T1" fmla="*/ 48 h 200"/>
              <a:gd name="T2" fmla="*/ 288 w 576"/>
              <a:gd name="T3" fmla="*/ 192 h 200"/>
              <a:gd name="T4" fmla="*/ 0 w 576"/>
              <a:gd name="T5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00">
                <a:moveTo>
                  <a:pt x="576" y="48"/>
                </a:moveTo>
                <a:cubicBezTo>
                  <a:pt x="480" y="124"/>
                  <a:pt x="384" y="200"/>
                  <a:pt x="288" y="192"/>
                </a:cubicBezTo>
                <a:cubicBezTo>
                  <a:pt x="192" y="184"/>
                  <a:pt x="96" y="9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27" name="Text Box 31">
            <a:extLst>
              <a:ext uri="{FF2B5EF4-FFF2-40B4-BE49-F238E27FC236}">
                <a16:creationId xmlns:a16="http://schemas.microsoft.com/office/drawing/2014/main" id="{30D63AEF-A5AD-4FB2-9A3C-B467BF22E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5737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0928" name="Text Box 32">
            <a:extLst>
              <a:ext uri="{FF2B5EF4-FFF2-40B4-BE49-F238E27FC236}">
                <a16:creationId xmlns:a16="http://schemas.microsoft.com/office/drawing/2014/main" id="{4FE12941-755D-4A4D-9FA1-469B921CB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19202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9900FF"/>
                </a:solidFill>
                <a:latin typeface="Arial" panose="020B0604020202020204" pitchFamily="34" charset="0"/>
              </a:rPr>
              <a:t>P = ABA</a:t>
            </a:r>
          </a:p>
        </p:txBody>
      </p:sp>
      <p:sp>
        <p:nvSpPr>
          <p:cNvPr id="80929" name="Text Box 33">
            <a:extLst>
              <a:ext uri="{FF2B5EF4-FFF2-40B4-BE49-F238E27FC236}">
                <a16:creationId xmlns:a16="http://schemas.microsoft.com/office/drawing/2014/main" id="{FBB59C95-4B73-4978-B370-78B6DEF05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00602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 = BABABBABABA</a:t>
            </a:r>
          </a:p>
        </p:txBody>
      </p:sp>
      <p:sp>
        <p:nvSpPr>
          <p:cNvPr id="80930" name="Line 34">
            <a:extLst>
              <a:ext uri="{FF2B5EF4-FFF2-40B4-BE49-F238E27FC236}">
                <a16:creationId xmlns:a16="http://schemas.microsoft.com/office/drawing/2014/main" id="{7F1620D9-CE40-497E-9324-FD9706EE1A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52578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Oval 2">
            <a:extLst>
              <a:ext uri="{FF2B5EF4-FFF2-40B4-BE49-F238E27FC236}">
                <a16:creationId xmlns:a16="http://schemas.microsoft.com/office/drawing/2014/main" id="{3693FCED-5897-45A2-B120-53217A926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5268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35373D87-CBB3-4C00-A5B4-613E8EC53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US" altLang="en-US"/>
              <a:t>FSA operation</a:t>
            </a:r>
          </a:p>
        </p:txBody>
      </p:sp>
      <p:grpSp>
        <p:nvGrpSpPr>
          <p:cNvPr id="81924" name="Group 4">
            <a:extLst>
              <a:ext uri="{FF2B5EF4-FFF2-40B4-BE49-F238E27FC236}">
                <a16:creationId xmlns:a16="http://schemas.microsoft.com/office/drawing/2014/main" id="{1D62CBFC-00B5-42CC-915D-2614C1B526D3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528888"/>
            <a:ext cx="609600" cy="533400"/>
            <a:chOff x="1152" y="1872"/>
            <a:chExt cx="384" cy="336"/>
          </a:xfrm>
        </p:grpSpPr>
        <p:sp>
          <p:nvSpPr>
            <p:cNvPr id="81925" name="Oval 5">
              <a:extLst>
                <a:ext uri="{FF2B5EF4-FFF2-40B4-BE49-F238E27FC236}">
                  <a16:creationId xmlns:a16="http://schemas.microsoft.com/office/drawing/2014/main" id="{2A88C4CB-CE95-428C-9266-4213FE744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926" name="Text Box 6">
              <a:extLst>
                <a:ext uri="{FF2B5EF4-FFF2-40B4-BE49-F238E27FC236}">
                  <a16:creationId xmlns:a16="http://schemas.microsoft.com/office/drawing/2014/main" id="{572D992E-AC0F-40DE-9C47-D2282E387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1927" name="Group 7">
            <a:extLst>
              <a:ext uri="{FF2B5EF4-FFF2-40B4-BE49-F238E27FC236}">
                <a16:creationId xmlns:a16="http://schemas.microsoft.com/office/drawing/2014/main" id="{890C4F41-1E30-4644-B4A1-A9FB0B1A5B4A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528888"/>
            <a:ext cx="609600" cy="533400"/>
            <a:chOff x="1152" y="1872"/>
            <a:chExt cx="384" cy="336"/>
          </a:xfrm>
        </p:grpSpPr>
        <p:sp>
          <p:nvSpPr>
            <p:cNvPr id="81928" name="Oval 8">
              <a:extLst>
                <a:ext uri="{FF2B5EF4-FFF2-40B4-BE49-F238E27FC236}">
                  <a16:creationId xmlns:a16="http://schemas.microsoft.com/office/drawing/2014/main" id="{D8F8FD6F-E45F-468B-A555-48E6E247A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929" name="Text Box 9">
              <a:extLst>
                <a:ext uri="{FF2B5EF4-FFF2-40B4-BE49-F238E27FC236}">
                  <a16:creationId xmlns:a16="http://schemas.microsoft.com/office/drawing/2014/main" id="{6E84E870-9E43-4A45-8474-57C4ECDA7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81930" name="Group 10">
            <a:extLst>
              <a:ext uri="{FF2B5EF4-FFF2-40B4-BE49-F238E27FC236}">
                <a16:creationId xmlns:a16="http://schemas.microsoft.com/office/drawing/2014/main" id="{BAD57228-34C3-4784-B2CF-4A3AC14AE73E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528888"/>
            <a:ext cx="609600" cy="533400"/>
            <a:chOff x="1152" y="1872"/>
            <a:chExt cx="384" cy="336"/>
          </a:xfrm>
        </p:grpSpPr>
        <p:sp>
          <p:nvSpPr>
            <p:cNvPr id="81931" name="Oval 11">
              <a:extLst>
                <a:ext uri="{FF2B5EF4-FFF2-40B4-BE49-F238E27FC236}">
                  <a16:creationId xmlns:a16="http://schemas.microsoft.com/office/drawing/2014/main" id="{2DBED60A-3BD9-4258-AAA0-264333097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932" name="Text Box 12">
              <a:extLst>
                <a:ext uri="{FF2B5EF4-FFF2-40B4-BE49-F238E27FC236}">
                  <a16:creationId xmlns:a16="http://schemas.microsoft.com/office/drawing/2014/main" id="{896650F3-CB7D-4793-A385-463C49589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81933" name="Line 13">
            <a:extLst>
              <a:ext uri="{FF2B5EF4-FFF2-40B4-BE49-F238E27FC236}">
                <a16:creationId xmlns:a16="http://schemas.microsoft.com/office/drawing/2014/main" id="{CAB5F607-9A9E-44F2-BCC8-A811C227A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7574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934" name="Text Box 14">
            <a:extLst>
              <a:ext uri="{FF2B5EF4-FFF2-40B4-BE49-F238E27FC236}">
                <a16:creationId xmlns:a16="http://schemas.microsoft.com/office/drawing/2014/main" id="{6B2BACE3-B966-4180-B1C8-3AFC1F3B0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1935" name="Line 15">
            <a:extLst>
              <a:ext uri="{FF2B5EF4-FFF2-40B4-BE49-F238E27FC236}">
                <a16:creationId xmlns:a16="http://schemas.microsoft.com/office/drawing/2014/main" id="{2A0EBDBD-9335-40D1-A252-966BEA707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757488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936" name="Text Box 16">
            <a:extLst>
              <a:ext uri="{FF2B5EF4-FFF2-40B4-BE49-F238E27FC236}">
                <a16:creationId xmlns:a16="http://schemas.microsoft.com/office/drawing/2014/main" id="{25F9DDA4-EC0D-4D7B-A57E-2869EA126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81937" name="Group 17">
            <a:extLst>
              <a:ext uri="{FF2B5EF4-FFF2-40B4-BE49-F238E27FC236}">
                <a16:creationId xmlns:a16="http://schemas.microsoft.com/office/drawing/2014/main" id="{165E67FC-4036-459E-AD40-AC499079DA1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528888"/>
            <a:ext cx="609600" cy="533400"/>
            <a:chOff x="1152" y="1872"/>
            <a:chExt cx="384" cy="336"/>
          </a:xfrm>
        </p:grpSpPr>
        <p:sp>
          <p:nvSpPr>
            <p:cNvPr id="81938" name="Oval 18">
              <a:extLst>
                <a:ext uri="{FF2B5EF4-FFF2-40B4-BE49-F238E27FC236}">
                  <a16:creationId xmlns:a16="http://schemas.microsoft.com/office/drawing/2014/main" id="{BBFBADBE-720A-4E69-B248-7328A9A9E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939" name="Text Box 19">
              <a:extLst>
                <a:ext uri="{FF2B5EF4-FFF2-40B4-BE49-F238E27FC236}">
                  <a16:creationId xmlns:a16="http://schemas.microsoft.com/office/drawing/2014/main" id="{CABD6295-A54A-4CDD-BA70-B6492484A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81940" name="Line 20">
            <a:extLst>
              <a:ext uri="{FF2B5EF4-FFF2-40B4-BE49-F238E27FC236}">
                <a16:creationId xmlns:a16="http://schemas.microsoft.com/office/drawing/2014/main" id="{AAFAD195-9F23-4C60-B2B3-746522C87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7574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941" name="Text Box 21">
            <a:extLst>
              <a:ext uri="{FF2B5EF4-FFF2-40B4-BE49-F238E27FC236}">
                <a16:creationId xmlns:a16="http://schemas.microsoft.com/office/drawing/2014/main" id="{7F49BE8D-E51B-4832-8AF5-08880854B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1942" name="Freeform 22">
            <a:extLst>
              <a:ext uri="{FF2B5EF4-FFF2-40B4-BE49-F238E27FC236}">
                <a16:creationId xmlns:a16="http://schemas.microsoft.com/office/drawing/2014/main" id="{13EC2114-172A-4546-809A-51CAC5EB7B39}"/>
              </a:ext>
            </a:extLst>
          </p:cNvPr>
          <p:cNvSpPr>
            <a:spLocks/>
          </p:cNvSpPr>
          <p:nvPr/>
        </p:nvSpPr>
        <p:spPr bwMode="auto">
          <a:xfrm>
            <a:off x="1790700" y="2198688"/>
            <a:ext cx="495300" cy="406400"/>
          </a:xfrm>
          <a:custGeom>
            <a:avLst/>
            <a:gdLst>
              <a:gd name="T0" fmla="*/ 120 w 312"/>
              <a:gd name="T1" fmla="*/ 256 h 256"/>
              <a:gd name="T2" fmla="*/ 24 w 312"/>
              <a:gd name="T3" fmla="*/ 112 h 256"/>
              <a:gd name="T4" fmla="*/ 264 w 312"/>
              <a:gd name="T5" fmla="*/ 16 h 256"/>
              <a:gd name="T6" fmla="*/ 312 w 312"/>
              <a:gd name="T7" fmla="*/ 20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56">
                <a:moveTo>
                  <a:pt x="120" y="256"/>
                </a:moveTo>
                <a:cubicBezTo>
                  <a:pt x="60" y="204"/>
                  <a:pt x="0" y="152"/>
                  <a:pt x="24" y="112"/>
                </a:cubicBezTo>
                <a:cubicBezTo>
                  <a:pt x="48" y="72"/>
                  <a:pt x="216" y="0"/>
                  <a:pt x="264" y="16"/>
                </a:cubicBezTo>
                <a:cubicBezTo>
                  <a:pt x="312" y="32"/>
                  <a:pt x="312" y="120"/>
                  <a:pt x="312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943" name="Text Box 23">
            <a:extLst>
              <a:ext uri="{FF2B5EF4-FFF2-40B4-BE49-F238E27FC236}">
                <a16:creationId xmlns:a16="http://schemas.microsoft.com/office/drawing/2014/main" id="{51520635-1562-4940-A9EA-DFA08D939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3357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1944" name="Freeform 24">
            <a:extLst>
              <a:ext uri="{FF2B5EF4-FFF2-40B4-BE49-F238E27FC236}">
                <a16:creationId xmlns:a16="http://schemas.microsoft.com/office/drawing/2014/main" id="{08B73D30-55AE-47B9-9E67-29C0180F1E06}"/>
              </a:ext>
            </a:extLst>
          </p:cNvPr>
          <p:cNvSpPr>
            <a:spLocks/>
          </p:cNvSpPr>
          <p:nvPr/>
        </p:nvSpPr>
        <p:spPr bwMode="auto">
          <a:xfrm>
            <a:off x="2933700" y="2198688"/>
            <a:ext cx="495300" cy="406400"/>
          </a:xfrm>
          <a:custGeom>
            <a:avLst/>
            <a:gdLst>
              <a:gd name="T0" fmla="*/ 120 w 312"/>
              <a:gd name="T1" fmla="*/ 256 h 256"/>
              <a:gd name="T2" fmla="*/ 24 w 312"/>
              <a:gd name="T3" fmla="*/ 112 h 256"/>
              <a:gd name="T4" fmla="*/ 264 w 312"/>
              <a:gd name="T5" fmla="*/ 16 h 256"/>
              <a:gd name="T6" fmla="*/ 312 w 312"/>
              <a:gd name="T7" fmla="*/ 20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56">
                <a:moveTo>
                  <a:pt x="120" y="256"/>
                </a:moveTo>
                <a:cubicBezTo>
                  <a:pt x="60" y="204"/>
                  <a:pt x="0" y="152"/>
                  <a:pt x="24" y="112"/>
                </a:cubicBezTo>
                <a:cubicBezTo>
                  <a:pt x="48" y="72"/>
                  <a:pt x="216" y="0"/>
                  <a:pt x="264" y="16"/>
                </a:cubicBezTo>
                <a:cubicBezTo>
                  <a:pt x="312" y="32"/>
                  <a:pt x="312" y="120"/>
                  <a:pt x="312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945" name="Text Box 25">
            <a:extLst>
              <a:ext uri="{FF2B5EF4-FFF2-40B4-BE49-F238E27FC236}">
                <a16:creationId xmlns:a16="http://schemas.microsoft.com/office/drawing/2014/main" id="{D4989C85-2A58-4CC9-A188-1D496C023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919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1946" name="Freeform 26">
            <a:extLst>
              <a:ext uri="{FF2B5EF4-FFF2-40B4-BE49-F238E27FC236}">
                <a16:creationId xmlns:a16="http://schemas.microsoft.com/office/drawing/2014/main" id="{A89AFCA7-EE45-466A-865F-D5B30A774FB9}"/>
              </a:ext>
            </a:extLst>
          </p:cNvPr>
          <p:cNvSpPr>
            <a:spLocks/>
          </p:cNvSpPr>
          <p:nvPr/>
        </p:nvSpPr>
        <p:spPr bwMode="auto">
          <a:xfrm>
            <a:off x="2209800" y="3062288"/>
            <a:ext cx="2133600" cy="457200"/>
          </a:xfrm>
          <a:custGeom>
            <a:avLst/>
            <a:gdLst>
              <a:gd name="T0" fmla="*/ 1344 w 1344"/>
              <a:gd name="T1" fmla="*/ 0 h 288"/>
              <a:gd name="T2" fmla="*/ 720 w 1344"/>
              <a:gd name="T3" fmla="*/ 288 h 288"/>
              <a:gd name="T4" fmla="*/ 0 w 1344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288">
                <a:moveTo>
                  <a:pt x="1344" y="0"/>
                </a:moveTo>
                <a:cubicBezTo>
                  <a:pt x="1144" y="144"/>
                  <a:pt x="944" y="288"/>
                  <a:pt x="720" y="288"/>
                </a:cubicBezTo>
                <a:cubicBezTo>
                  <a:pt x="496" y="288"/>
                  <a:pt x="248" y="14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947" name="Text Box 27">
            <a:extLst>
              <a:ext uri="{FF2B5EF4-FFF2-40B4-BE49-F238E27FC236}">
                <a16:creationId xmlns:a16="http://schemas.microsoft.com/office/drawing/2014/main" id="{BD218AA6-B646-4745-A2D9-49868C70D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519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1948" name="Freeform 28">
            <a:extLst>
              <a:ext uri="{FF2B5EF4-FFF2-40B4-BE49-F238E27FC236}">
                <a16:creationId xmlns:a16="http://schemas.microsoft.com/office/drawing/2014/main" id="{827DB593-B906-453A-A282-B52A6FF2652D}"/>
              </a:ext>
            </a:extLst>
          </p:cNvPr>
          <p:cNvSpPr>
            <a:spLocks/>
          </p:cNvSpPr>
          <p:nvPr/>
        </p:nvSpPr>
        <p:spPr bwMode="auto">
          <a:xfrm>
            <a:off x="3505200" y="2211388"/>
            <a:ext cx="1676400" cy="393700"/>
          </a:xfrm>
          <a:custGeom>
            <a:avLst/>
            <a:gdLst>
              <a:gd name="T0" fmla="*/ 1056 w 1056"/>
              <a:gd name="T1" fmla="*/ 200 h 248"/>
              <a:gd name="T2" fmla="*/ 624 w 1056"/>
              <a:gd name="T3" fmla="*/ 8 h 248"/>
              <a:gd name="T4" fmla="*/ 0 w 1056"/>
              <a:gd name="T5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248">
                <a:moveTo>
                  <a:pt x="1056" y="200"/>
                </a:moveTo>
                <a:cubicBezTo>
                  <a:pt x="928" y="100"/>
                  <a:pt x="800" y="0"/>
                  <a:pt x="624" y="8"/>
                </a:cubicBezTo>
                <a:cubicBezTo>
                  <a:pt x="448" y="16"/>
                  <a:pt x="224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949" name="Text Box 29">
            <a:extLst>
              <a:ext uri="{FF2B5EF4-FFF2-40B4-BE49-F238E27FC236}">
                <a16:creationId xmlns:a16="http://schemas.microsoft.com/office/drawing/2014/main" id="{262E1308-0F7E-4C99-8B12-28F09AF56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367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1950" name="Freeform 30">
            <a:extLst>
              <a:ext uri="{FF2B5EF4-FFF2-40B4-BE49-F238E27FC236}">
                <a16:creationId xmlns:a16="http://schemas.microsoft.com/office/drawing/2014/main" id="{152B6F1A-BB63-48DB-9D88-410D7174A8C6}"/>
              </a:ext>
            </a:extLst>
          </p:cNvPr>
          <p:cNvSpPr>
            <a:spLocks/>
          </p:cNvSpPr>
          <p:nvPr/>
        </p:nvSpPr>
        <p:spPr bwMode="auto">
          <a:xfrm>
            <a:off x="4495800" y="3062288"/>
            <a:ext cx="914400" cy="317500"/>
          </a:xfrm>
          <a:custGeom>
            <a:avLst/>
            <a:gdLst>
              <a:gd name="T0" fmla="*/ 576 w 576"/>
              <a:gd name="T1" fmla="*/ 48 h 200"/>
              <a:gd name="T2" fmla="*/ 288 w 576"/>
              <a:gd name="T3" fmla="*/ 192 h 200"/>
              <a:gd name="T4" fmla="*/ 0 w 576"/>
              <a:gd name="T5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00">
                <a:moveTo>
                  <a:pt x="576" y="48"/>
                </a:moveTo>
                <a:cubicBezTo>
                  <a:pt x="480" y="124"/>
                  <a:pt x="384" y="200"/>
                  <a:pt x="288" y="192"/>
                </a:cubicBezTo>
                <a:cubicBezTo>
                  <a:pt x="192" y="184"/>
                  <a:pt x="96" y="9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951" name="Text Box 31">
            <a:extLst>
              <a:ext uri="{FF2B5EF4-FFF2-40B4-BE49-F238E27FC236}">
                <a16:creationId xmlns:a16="http://schemas.microsoft.com/office/drawing/2014/main" id="{7AAE651A-1034-4102-9C3D-9D6FC5EA3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5737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1952" name="Text Box 32">
            <a:extLst>
              <a:ext uri="{FF2B5EF4-FFF2-40B4-BE49-F238E27FC236}">
                <a16:creationId xmlns:a16="http://schemas.microsoft.com/office/drawing/2014/main" id="{653EF452-3004-432E-A36C-225C3D307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19202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9900FF"/>
                </a:solidFill>
                <a:latin typeface="Arial" panose="020B0604020202020204" pitchFamily="34" charset="0"/>
              </a:rPr>
              <a:t>P = ABA</a:t>
            </a:r>
          </a:p>
        </p:txBody>
      </p:sp>
      <p:sp>
        <p:nvSpPr>
          <p:cNvPr id="81953" name="Text Box 33">
            <a:extLst>
              <a:ext uri="{FF2B5EF4-FFF2-40B4-BE49-F238E27FC236}">
                <a16:creationId xmlns:a16="http://schemas.microsoft.com/office/drawing/2014/main" id="{C636774F-1364-491B-A8AA-E76BA5FF2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00602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 = BABABBABABA</a:t>
            </a:r>
          </a:p>
        </p:txBody>
      </p:sp>
      <p:sp>
        <p:nvSpPr>
          <p:cNvPr id="81954" name="Line 34">
            <a:extLst>
              <a:ext uri="{FF2B5EF4-FFF2-40B4-BE49-F238E27FC236}">
                <a16:creationId xmlns:a16="http://schemas.microsoft.com/office/drawing/2014/main" id="{35FAEC79-703E-40F6-A12E-E22525D6F7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52578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Oval 2">
            <a:extLst>
              <a:ext uri="{FF2B5EF4-FFF2-40B4-BE49-F238E27FC236}">
                <a16:creationId xmlns:a16="http://schemas.microsoft.com/office/drawing/2014/main" id="{62A59A14-C6D1-40AA-9A2D-145E2BFC1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5268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5B0AA6B8-1AD5-4578-B8C9-2A84F504A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US" altLang="en-US"/>
              <a:t>FSA operation</a:t>
            </a:r>
          </a:p>
        </p:txBody>
      </p:sp>
      <p:grpSp>
        <p:nvGrpSpPr>
          <p:cNvPr id="82948" name="Group 4">
            <a:extLst>
              <a:ext uri="{FF2B5EF4-FFF2-40B4-BE49-F238E27FC236}">
                <a16:creationId xmlns:a16="http://schemas.microsoft.com/office/drawing/2014/main" id="{46801D35-8084-47FC-976C-2372EC46000D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528888"/>
            <a:ext cx="609600" cy="533400"/>
            <a:chOff x="1152" y="1872"/>
            <a:chExt cx="384" cy="336"/>
          </a:xfrm>
        </p:grpSpPr>
        <p:sp>
          <p:nvSpPr>
            <p:cNvPr id="82949" name="Oval 5">
              <a:extLst>
                <a:ext uri="{FF2B5EF4-FFF2-40B4-BE49-F238E27FC236}">
                  <a16:creationId xmlns:a16="http://schemas.microsoft.com/office/drawing/2014/main" id="{94B1A913-0BF8-4715-A050-7B496BCC3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950" name="Text Box 6">
              <a:extLst>
                <a:ext uri="{FF2B5EF4-FFF2-40B4-BE49-F238E27FC236}">
                  <a16:creationId xmlns:a16="http://schemas.microsoft.com/office/drawing/2014/main" id="{B5AA62F2-AE4D-437F-97C8-C32F1CDE7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2951" name="Group 7">
            <a:extLst>
              <a:ext uri="{FF2B5EF4-FFF2-40B4-BE49-F238E27FC236}">
                <a16:creationId xmlns:a16="http://schemas.microsoft.com/office/drawing/2014/main" id="{DBC527C0-6A6F-4B81-9FFB-4E83D6B8AE95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528888"/>
            <a:ext cx="609600" cy="533400"/>
            <a:chOff x="1152" y="1872"/>
            <a:chExt cx="384" cy="336"/>
          </a:xfrm>
        </p:grpSpPr>
        <p:sp>
          <p:nvSpPr>
            <p:cNvPr id="82952" name="Oval 8">
              <a:extLst>
                <a:ext uri="{FF2B5EF4-FFF2-40B4-BE49-F238E27FC236}">
                  <a16:creationId xmlns:a16="http://schemas.microsoft.com/office/drawing/2014/main" id="{2B02020A-6C12-4AA1-9898-2DFFFB622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953" name="Text Box 9">
              <a:extLst>
                <a:ext uri="{FF2B5EF4-FFF2-40B4-BE49-F238E27FC236}">
                  <a16:creationId xmlns:a16="http://schemas.microsoft.com/office/drawing/2014/main" id="{ED2830C4-C06A-4EEA-90D9-D60C4CB78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82954" name="Group 10">
            <a:extLst>
              <a:ext uri="{FF2B5EF4-FFF2-40B4-BE49-F238E27FC236}">
                <a16:creationId xmlns:a16="http://schemas.microsoft.com/office/drawing/2014/main" id="{8F7DEDB8-A7CF-487F-AAA5-B374E3564BE3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528888"/>
            <a:ext cx="609600" cy="533400"/>
            <a:chOff x="1152" y="1872"/>
            <a:chExt cx="384" cy="336"/>
          </a:xfrm>
        </p:grpSpPr>
        <p:sp>
          <p:nvSpPr>
            <p:cNvPr id="82955" name="Oval 11">
              <a:extLst>
                <a:ext uri="{FF2B5EF4-FFF2-40B4-BE49-F238E27FC236}">
                  <a16:creationId xmlns:a16="http://schemas.microsoft.com/office/drawing/2014/main" id="{17338656-73B0-4921-A156-A2CAD69B9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956" name="Text Box 12">
              <a:extLst>
                <a:ext uri="{FF2B5EF4-FFF2-40B4-BE49-F238E27FC236}">
                  <a16:creationId xmlns:a16="http://schemas.microsoft.com/office/drawing/2014/main" id="{E7CCA32F-A7CE-4A8C-AC52-1BEF1F311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82957" name="Line 13">
            <a:extLst>
              <a:ext uri="{FF2B5EF4-FFF2-40B4-BE49-F238E27FC236}">
                <a16:creationId xmlns:a16="http://schemas.microsoft.com/office/drawing/2014/main" id="{9F1420C4-D9F9-4DB3-AB89-3B640F13EE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7574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58" name="Text Box 14">
            <a:extLst>
              <a:ext uri="{FF2B5EF4-FFF2-40B4-BE49-F238E27FC236}">
                <a16:creationId xmlns:a16="http://schemas.microsoft.com/office/drawing/2014/main" id="{1B868A8D-7B45-4F27-AEC9-9BF4A85CF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2959" name="Line 15">
            <a:extLst>
              <a:ext uri="{FF2B5EF4-FFF2-40B4-BE49-F238E27FC236}">
                <a16:creationId xmlns:a16="http://schemas.microsoft.com/office/drawing/2014/main" id="{2F4C7A31-6715-48D5-BA65-476419692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7574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60" name="Text Box 16">
            <a:extLst>
              <a:ext uri="{FF2B5EF4-FFF2-40B4-BE49-F238E27FC236}">
                <a16:creationId xmlns:a16="http://schemas.microsoft.com/office/drawing/2014/main" id="{09F05883-2B26-4267-81DC-170D50DA7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82961" name="Group 17">
            <a:extLst>
              <a:ext uri="{FF2B5EF4-FFF2-40B4-BE49-F238E27FC236}">
                <a16:creationId xmlns:a16="http://schemas.microsoft.com/office/drawing/2014/main" id="{C53D5F2A-8888-4E88-B62A-92D2EAC59CD0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528888"/>
            <a:ext cx="609600" cy="533400"/>
            <a:chOff x="1152" y="1872"/>
            <a:chExt cx="384" cy="336"/>
          </a:xfrm>
        </p:grpSpPr>
        <p:sp>
          <p:nvSpPr>
            <p:cNvPr id="82962" name="Oval 18">
              <a:extLst>
                <a:ext uri="{FF2B5EF4-FFF2-40B4-BE49-F238E27FC236}">
                  <a16:creationId xmlns:a16="http://schemas.microsoft.com/office/drawing/2014/main" id="{12340E06-BB91-40D3-93F2-AB864EF67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963" name="Text Box 19">
              <a:extLst>
                <a:ext uri="{FF2B5EF4-FFF2-40B4-BE49-F238E27FC236}">
                  <a16:creationId xmlns:a16="http://schemas.microsoft.com/office/drawing/2014/main" id="{A03D6C1E-8238-4329-AB7E-23B7AB867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82964" name="Line 20">
            <a:extLst>
              <a:ext uri="{FF2B5EF4-FFF2-40B4-BE49-F238E27FC236}">
                <a16:creationId xmlns:a16="http://schemas.microsoft.com/office/drawing/2014/main" id="{272AE773-EB15-420B-B5CE-868AA0BE6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757488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65" name="Text Box 21">
            <a:extLst>
              <a:ext uri="{FF2B5EF4-FFF2-40B4-BE49-F238E27FC236}">
                <a16:creationId xmlns:a16="http://schemas.microsoft.com/office/drawing/2014/main" id="{A5B19684-9726-4765-BD40-058121C9C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2966" name="Freeform 22">
            <a:extLst>
              <a:ext uri="{FF2B5EF4-FFF2-40B4-BE49-F238E27FC236}">
                <a16:creationId xmlns:a16="http://schemas.microsoft.com/office/drawing/2014/main" id="{C5C080D2-C6A8-4AF6-A19E-215E776DE437}"/>
              </a:ext>
            </a:extLst>
          </p:cNvPr>
          <p:cNvSpPr>
            <a:spLocks/>
          </p:cNvSpPr>
          <p:nvPr/>
        </p:nvSpPr>
        <p:spPr bwMode="auto">
          <a:xfrm>
            <a:off x="1790700" y="2198688"/>
            <a:ext cx="495300" cy="406400"/>
          </a:xfrm>
          <a:custGeom>
            <a:avLst/>
            <a:gdLst>
              <a:gd name="T0" fmla="*/ 120 w 312"/>
              <a:gd name="T1" fmla="*/ 256 h 256"/>
              <a:gd name="T2" fmla="*/ 24 w 312"/>
              <a:gd name="T3" fmla="*/ 112 h 256"/>
              <a:gd name="T4" fmla="*/ 264 w 312"/>
              <a:gd name="T5" fmla="*/ 16 h 256"/>
              <a:gd name="T6" fmla="*/ 312 w 312"/>
              <a:gd name="T7" fmla="*/ 20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56">
                <a:moveTo>
                  <a:pt x="120" y="256"/>
                </a:moveTo>
                <a:cubicBezTo>
                  <a:pt x="60" y="204"/>
                  <a:pt x="0" y="152"/>
                  <a:pt x="24" y="112"/>
                </a:cubicBezTo>
                <a:cubicBezTo>
                  <a:pt x="48" y="72"/>
                  <a:pt x="216" y="0"/>
                  <a:pt x="264" y="16"/>
                </a:cubicBezTo>
                <a:cubicBezTo>
                  <a:pt x="312" y="32"/>
                  <a:pt x="312" y="120"/>
                  <a:pt x="312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67" name="Text Box 23">
            <a:extLst>
              <a:ext uri="{FF2B5EF4-FFF2-40B4-BE49-F238E27FC236}">
                <a16:creationId xmlns:a16="http://schemas.microsoft.com/office/drawing/2014/main" id="{8E5BAA6C-AC47-49FC-96A8-10D63BDA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3357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2968" name="Freeform 24">
            <a:extLst>
              <a:ext uri="{FF2B5EF4-FFF2-40B4-BE49-F238E27FC236}">
                <a16:creationId xmlns:a16="http://schemas.microsoft.com/office/drawing/2014/main" id="{B2685F01-6CB7-4923-82B3-E35EE1C47137}"/>
              </a:ext>
            </a:extLst>
          </p:cNvPr>
          <p:cNvSpPr>
            <a:spLocks/>
          </p:cNvSpPr>
          <p:nvPr/>
        </p:nvSpPr>
        <p:spPr bwMode="auto">
          <a:xfrm>
            <a:off x="2933700" y="2198688"/>
            <a:ext cx="495300" cy="406400"/>
          </a:xfrm>
          <a:custGeom>
            <a:avLst/>
            <a:gdLst>
              <a:gd name="T0" fmla="*/ 120 w 312"/>
              <a:gd name="T1" fmla="*/ 256 h 256"/>
              <a:gd name="T2" fmla="*/ 24 w 312"/>
              <a:gd name="T3" fmla="*/ 112 h 256"/>
              <a:gd name="T4" fmla="*/ 264 w 312"/>
              <a:gd name="T5" fmla="*/ 16 h 256"/>
              <a:gd name="T6" fmla="*/ 312 w 312"/>
              <a:gd name="T7" fmla="*/ 20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56">
                <a:moveTo>
                  <a:pt x="120" y="256"/>
                </a:moveTo>
                <a:cubicBezTo>
                  <a:pt x="60" y="204"/>
                  <a:pt x="0" y="152"/>
                  <a:pt x="24" y="112"/>
                </a:cubicBezTo>
                <a:cubicBezTo>
                  <a:pt x="48" y="72"/>
                  <a:pt x="216" y="0"/>
                  <a:pt x="264" y="16"/>
                </a:cubicBezTo>
                <a:cubicBezTo>
                  <a:pt x="312" y="32"/>
                  <a:pt x="312" y="120"/>
                  <a:pt x="312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69" name="Text Box 25">
            <a:extLst>
              <a:ext uri="{FF2B5EF4-FFF2-40B4-BE49-F238E27FC236}">
                <a16:creationId xmlns:a16="http://schemas.microsoft.com/office/drawing/2014/main" id="{CB6E1724-26BC-46F5-8E73-45F7612E7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919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2970" name="Freeform 26">
            <a:extLst>
              <a:ext uri="{FF2B5EF4-FFF2-40B4-BE49-F238E27FC236}">
                <a16:creationId xmlns:a16="http://schemas.microsoft.com/office/drawing/2014/main" id="{BA6930CD-9FE0-46F4-ABE6-D5125F3C6DF9}"/>
              </a:ext>
            </a:extLst>
          </p:cNvPr>
          <p:cNvSpPr>
            <a:spLocks/>
          </p:cNvSpPr>
          <p:nvPr/>
        </p:nvSpPr>
        <p:spPr bwMode="auto">
          <a:xfrm>
            <a:off x="2209800" y="3062288"/>
            <a:ext cx="2133600" cy="457200"/>
          </a:xfrm>
          <a:custGeom>
            <a:avLst/>
            <a:gdLst>
              <a:gd name="T0" fmla="*/ 1344 w 1344"/>
              <a:gd name="T1" fmla="*/ 0 h 288"/>
              <a:gd name="T2" fmla="*/ 720 w 1344"/>
              <a:gd name="T3" fmla="*/ 288 h 288"/>
              <a:gd name="T4" fmla="*/ 0 w 1344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288">
                <a:moveTo>
                  <a:pt x="1344" y="0"/>
                </a:moveTo>
                <a:cubicBezTo>
                  <a:pt x="1144" y="144"/>
                  <a:pt x="944" y="288"/>
                  <a:pt x="720" y="288"/>
                </a:cubicBezTo>
                <a:cubicBezTo>
                  <a:pt x="496" y="288"/>
                  <a:pt x="248" y="14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71" name="Text Box 27">
            <a:extLst>
              <a:ext uri="{FF2B5EF4-FFF2-40B4-BE49-F238E27FC236}">
                <a16:creationId xmlns:a16="http://schemas.microsoft.com/office/drawing/2014/main" id="{4AF3E6B7-236C-469E-9927-A5D0747DE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519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2972" name="Freeform 28">
            <a:extLst>
              <a:ext uri="{FF2B5EF4-FFF2-40B4-BE49-F238E27FC236}">
                <a16:creationId xmlns:a16="http://schemas.microsoft.com/office/drawing/2014/main" id="{6A2277B6-FD02-480D-A400-46BA6DF4694B}"/>
              </a:ext>
            </a:extLst>
          </p:cNvPr>
          <p:cNvSpPr>
            <a:spLocks/>
          </p:cNvSpPr>
          <p:nvPr/>
        </p:nvSpPr>
        <p:spPr bwMode="auto">
          <a:xfrm>
            <a:off x="3505200" y="2211388"/>
            <a:ext cx="1676400" cy="393700"/>
          </a:xfrm>
          <a:custGeom>
            <a:avLst/>
            <a:gdLst>
              <a:gd name="T0" fmla="*/ 1056 w 1056"/>
              <a:gd name="T1" fmla="*/ 200 h 248"/>
              <a:gd name="T2" fmla="*/ 624 w 1056"/>
              <a:gd name="T3" fmla="*/ 8 h 248"/>
              <a:gd name="T4" fmla="*/ 0 w 1056"/>
              <a:gd name="T5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248">
                <a:moveTo>
                  <a:pt x="1056" y="200"/>
                </a:moveTo>
                <a:cubicBezTo>
                  <a:pt x="928" y="100"/>
                  <a:pt x="800" y="0"/>
                  <a:pt x="624" y="8"/>
                </a:cubicBezTo>
                <a:cubicBezTo>
                  <a:pt x="448" y="16"/>
                  <a:pt x="224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73" name="Text Box 29">
            <a:extLst>
              <a:ext uri="{FF2B5EF4-FFF2-40B4-BE49-F238E27FC236}">
                <a16:creationId xmlns:a16="http://schemas.microsoft.com/office/drawing/2014/main" id="{8E6D0C5F-6839-4B54-BB5B-46B5E87EE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367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2974" name="Freeform 30">
            <a:extLst>
              <a:ext uri="{FF2B5EF4-FFF2-40B4-BE49-F238E27FC236}">
                <a16:creationId xmlns:a16="http://schemas.microsoft.com/office/drawing/2014/main" id="{C2215A69-E6C0-4F59-92B1-8CE14B7C2F65}"/>
              </a:ext>
            </a:extLst>
          </p:cNvPr>
          <p:cNvSpPr>
            <a:spLocks/>
          </p:cNvSpPr>
          <p:nvPr/>
        </p:nvSpPr>
        <p:spPr bwMode="auto">
          <a:xfrm>
            <a:off x="4495800" y="3062288"/>
            <a:ext cx="914400" cy="317500"/>
          </a:xfrm>
          <a:custGeom>
            <a:avLst/>
            <a:gdLst>
              <a:gd name="T0" fmla="*/ 576 w 576"/>
              <a:gd name="T1" fmla="*/ 48 h 200"/>
              <a:gd name="T2" fmla="*/ 288 w 576"/>
              <a:gd name="T3" fmla="*/ 192 h 200"/>
              <a:gd name="T4" fmla="*/ 0 w 576"/>
              <a:gd name="T5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00">
                <a:moveTo>
                  <a:pt x="576" y="48"/>
                </a:moveTo>
                <a:cubicBezTo>
                  <a:pt x="480" y="124"/>
                  <a:pt x="384" y="200"/>
                  <a:pt x="288" y="192"/>
                </a:cubicBezTo>
                <a:cubicBezTo>
                  <a:pt x="192" y="184"/>
                  <a:pt x="96" y="9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75" name="Text Box 31">
            <a:extLst>
              <a:ext uri="{FF2B5EF4-FFF2-40B4-BE49-F238E27FC236}">
                <a16:creationId xmlns:a16="http://schemas.microsoft.com/office/drawing/2014/main" id="{57F9D9B1-D6FC-47A9-BE0B-F5F5F3C9B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5737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2976" name="Text Box 32">
            <a:extLst>
              <a:ext uri="{FF2B5EF4-FFF2-40B4-BE49-F238E27FC236}">
                <a16:creationId xmlns:a16="http://schemas.microsoft.com/office/drawing/2014/main" id="{9482BDDD-11BA-40AC-98CF-CA94E572F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19202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9900FF"/>
                </a:solidFill>
                <a:latin typeface="Arial" panose="020B0604020202020204" pitchFamily="34" charset="0"/>
              </a:rPr>
              <a:t>P = ABA</a:t>
            </a:r>
          </a:p>
        </p:txBody>
      </p:sp>
      <p:sp>
        <p:nvSpPr>
          <p:cNvPr id="82977" name="Text Box 33">
            <a:extLst>
              <a:ext uri="{FF2B5EF4-FFF2-40B4-BE49-F238E27FC236}">
                <a16:creationId xmlns:a16="http://schemas.microsoft.com/office/drawing/2014/main" id="{6102000D-B12C-4C3E-87F9-05DB697C4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00602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 = B</a:t>
            </a:r>
            <a:r>
              <a:rPr lang="en-US" altLang="en-US" sz="2800">
                <a:solidFill>
                  <a:srgbClr val="00FF00"/>
                </a:solidFill>
                <a:latin typeface="Arial" panose="020B0604020202020204" pitchFamily="34" charset="0"/>
              </a:rPr>
              <a:t>ABA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BBABABA</a:t>
            </a:r>
          </a:p>
        </p:txBody>
      </p:sp>
      <p:sp>
        <p:nvSpPr>
          <p:cNvPr id="82978" name="Line 34">
            <a:extLst>
              <a:ext uri="{FF2B5EF4-FFF2-40B4-BE49-F238E27FC236}">
                <a16:creationId xmlns:a16="http://schemas.microsoft.com/office/drawing/2014/main" id="{4D2C39EE-7BCD-4084-AE33-898C69DDF3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52578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Oval 2">
            <a:extLst>
              <a:ext uri="{FF2B5EF4-FFF2-40B4-BE49-F238E27FC236}">
                <a16:creationId xmlns:a16="http://schemas.microsoft.com/office/drawing/2014/main" id="{F54E0908-D04A-4916-9369-C8BE72278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5268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470C278D-1273-4044-982F-C43317744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US" altLang="en-US"/>
              <a:t>FSA operation</a:t>
            </a:r>
          </a:p>
        </p:txBody>
      </p:sp>
      <p:grpSp>
        <p:nvGrpSpPr>
          <p:cNvPr id="83972" name="Group 4">
            <a:extLst>
              <a:ext uri="{FF2B5EF4-FFF2-40B4-BE49-F238E27FC236}">
                <a16:creationId xmlns:a16="http://schemas.microsoft.com/office/drawing/2014/main" id="{F88D5AFD-3E9D-4BD0-B888-E5CF9D82670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528888"/>
            <a:ext cx="609600" cy="533400"/>
            <a:chOff x="1152" y="1872"/>
            <a:chExt cx="384" cy="336"/>
          </a:xfrm>
        </p:grpSpPr>
        <p:sp>
          <p:nvSpPr>
            <p:cNvPr id="83973" name="Oval 5">
              <a:extLst>
                <a:ext uri="{FF2B5EF4-FFF2-40B4-BE49-F238E27FC236}">
                  <a16:creationId xmlns:a16="http://schemas.microsoft.com/office/drawing/2014/main" id="{87C8156C-E6BD-4F95-A6C3-3B3332BA8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974" name="Text Box 6">
              <a:extLst>
                <a:ext uri="{FF2B5EF4-FFF2-40B4-BE49-F238E27FC236}">
                  <a16:creationId xmlns:a16="http://schemas.microsoft.com/office/drawing/2014/main" id="{194813E5-1EE3-4562-B5CC-13608B012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3975" name="Group 7">
            <a:extLst>
              <a:ext uri="{FF2B5EF4-FFF2-40B4-BE49-F238E27FC236}">
                <a16:creationId xmlns:a16="http://schemas.microsoft.com/office/drawing/2014/main" id="{92643839-7A0A-43C4-B2BA-267159424B51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528888"/>
            <a:ext cx="609600" cy="533400"/>
            <a:chOff x="1152" y="1872"/>
            <a:chExt cx="384" cy="336"/>
          </a:xfrm>
        </p:grpSpPr>
        <p:sp>
          <p:nvSpPr>
            <p:cNvPr id="83976" name="Oval 8">
              <a:extLst>
                <a:ext uri="{FF2B5EF4-FFF2-40B4-BE49-F238E27FC236}">
                  <a16:creationId xmlns:a16="http://schemas.microsoft.com/office/drawing/2014/main" id="{253282B0-2094-43F7-8955-05B98559C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977" name="Text Box 9">
              <a:extLst>
                <a:ext uri="{FF2B5EF4-FFF2-40B4-BE49-F238E27FC236}">
                  <a16:creationId xmlns:a16="http://schemas.microsoft.com/office/drawing/2014/main" id="{FC52B8C8-B4AE-43E1-8298-049FA0058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83978" name="Group 10">
            <a:extLst>
              <a:ext uri="{FF2B5EF4-FFF2-40B4-BE49-F238E27FC236}">
                <a16:creationId xmlns:a16="http://schemas.microsoft.com/office/drawing/2014/main" id="{09121907-A786-4991-B1C9-F0179DE80C74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528888"/>
            <a:ext cx="609600" cy="533400"/>
            <a:chOff x="1152" y="1872"/>
            <a:chExt cx="384" cy="336"/>
          </a:xfrm>
        </p:grpSpPr>
        <p:sp>
          <p:nvSpPr>
            <p:cNvPr id="83979" name="Oval 11">
              <a:extLst>
                <a:ext uri="{FF2B5EF4-FFF2-40B4-BE49-F238E27FC236}">
                  <a16:creationId xmlns:a16="http://schemas.microsoft.com/office/drawing/2014/main" id="{1CFBFD00-B313-4AA2-8B30-61822CB48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980" name="Text Box 12">
              <a:extLst>
                <a:ext uri="{FF2B5EF4-FFF2-40B4-BE49-F238E27FC236}">
                  <a16:creationId xmlns:a16="http://schemas.microsoft.com/office/drawing/2014/main" id="{5521D1B1-70A5-49A3-BB0E-7D0B91B7E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83981" name="Line 13">
            <a:extLst>
              <a:ext uri="{FF2B5EF4-FFF2-40B4-BE49-F238E27FC236}">
                <a16:creationId xmlns:a16="http://schemas.microsoft.com/office/drawing/2014/main" id="{95DD2B58-C53E-4ADC-94A2-85E7DA9BB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7574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82" name="Text Box 14">
            <a:extLst>
              <a:ext uri="{FF2B5EF4-FFF2-40B4-BE49-F238E27FC236}">
                <a16:creationId xmlns:a16="http://schemas.microsoft.com/office/drawing/2014/main" id="{08D6819A-2266-49E0-BD7A-56B3B2390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3983" name="Line 15">
            <a:extLst>
              <a:ext uri="{FF2B5EF4-FFF2-40B4-BE49-F238E27FC236}">
                <a16:creationId xmlns:a16="http://schemas.microsoft.com/office/drawing/2014/main" id="{11351AE5-7D54-445C-BA06-9BFE206DB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7574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84" name="Text Box 16">
            <a:extLst>
              <a:ext uri="{FF2B5EF4-FFF2-40B4-BE49-F238E27FC236}">
                <a16:creationId xmlns:a16="http://schemas.microsoft.com/office/drawing/2014/main" id="{F73B0477-227F-40BE-A2B1-97090A000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83985" name="Group 17">
            <a:extLst>
              <a:ext uri="{FF2B5EF4-FFF2-40B4-BE49-F238E27FC236}">
                <a16:creationId xmlns:a16="http://schemas.microsoft.com/office/drawing/2014/main" id="{BF5FFAFF-43F0-435F-B368-22A4593880A9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528888"/>
            <a:ext cx="609600" cy="533400"/>
            <a:chOff x="1152" y="1872"/>
            <a:chExt cx="384" cy="336"/>
          </a:xfrm>
        </p:grpSpPr>
        <p:sp>
          <p:nvSpPr>
            <p:cNvPr id="83986" name="Oval 18">
              <a:extLst>
                <a:ext uri="{FF2B5EF4-FFF2-40B4-BE49-F238E27FC236}">
                  <a16:creationId xmlns:a16="http://schemas.microsoft.com/office/drawing/2014/main" id="{B64E5946-EE4C-4E8B-B022-F1B65338C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987" name="Text Box 19">
              <a:extLst>
                <a:ext uri="{FF2B5EF4-FFF2-40B4-BE49-F238E27FC236}">
                  <a16:creationId xmlns:a16="http://schemas.microsoft.com/office/drawing/2014/main" id="{402CCFB7-62E9-428A-AAA1-11308EA8CB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83988" name="Line 20">
            <a:extLst>
              <a:ext uri="{FF2B5EF4-FFF2-40B4-BE49-F238E27FC236}">
                <a16:creationId xmlns:a16="http://schemas.microsoft.com/office/drawing/2014/main" id="{64A30017-D730-4818-B7AB-30D604FC5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7574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89" name="Text Box 21">
            <a:extLst>
              <a:ext uri="{FF2B5EF4-FFF2-40B4-BE49-F238E27FC236}">
                <a16:creationId xmlns:a16="http://schemas.microsoft.com/office/drawing/2014/main" id="{D45AE001-38C5-450C-B593-097EBBD6C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3990" name="Freeform 22">
            <a:extLst>
              <a:ext uri="{FF2B5EF4-FFF2-40B4-BE49-F238E27FC236}">
                <a16:creationId xmlns:a16="http://schemas.microsoft.com/office/drawing/2014/main" id="{2D454860-A5F6-4F2E-99A8-A6E59B4935CA}"/>
              </a:ext>
            </a:extLst>
          </p:cNvPr>
          <p:cNvSpPr>
            <a:spLocks/>
          </p:cNvSpPr>
          <p:nvPr/>
        </p:nvSpPr>
        <p:spPr bwMode="auto">
          <a:xfrm>
            <a:off x="1790700" y="2198688"/>
            <a:ext cx="495300" cy="406400"/>
          </a:xfrm>
          <a:custGeom>
            <a:avLst/>
            <a:gdLst>
              <a:gd name="T0" fmla="*/ 120 w 312"/>
              <a:gd name="T1" fmla="*/ 256 h 256"/>
              <a:gd name="T2" fmla="*/ 24 w 312"/>
              <a:gd name="T3" fmla="*/ 112 h 256"/>
              <a:gd name="T4" fmla="*/ 264 w 312"/>
              <a:gd name="T5" fmla="*/ 16 h 256"/>
              <a:gd name="T6" fmla="*/ 312 w 312"/>
              <a:gd name="T7" fmla="*/ 20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56">
                <a:moveTo>
                  <a:pt x="120" y="256"/>
                </a:moveTo>
                <a:cubicBezTo>
                  <a:pt x="60" y="204"/>
                  <a:pt x="0" y="152"/>
                  <a:pt x="24" y="112"/>
                </a:cubicBezTo>
                <a:cubicBezTo>
                  <a:pt x="48" y="72"/>
                  <a:pt x="216" y="0"/>
                  <a:pt x="264" y="16"/>
                </a:cubicBezTo>
                <a:cubicBezTo>
                  <a:pt x="312" y="32"/>
                  <a:pt x="312" y="120"/>
                  <a:pt x="312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91" name="Text Box 23">
            <a:extLst>
              <a:ext uri="{FF2B5EF4-FFF2-40B4-BE49-F238E27FC236}">
                <a16:creationId xmlns:a16="http://schemas.microsoft.com/office/drawing/2014/main" id="{29644CEE-7AAF-40BF-9173-6816F022A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3357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3992" name="Freeform 24">
            <a:extLst>
              <a:ext uri="{FF2B5EF4-FFF2-40B4-BE49-F238E27FC236}">
                <a16:creationId xmlns:a16="http://schemas.microsoft.com/office/drawing/2014/main" id="{4E54B7A8-0263-47DB-92A6-85DDC849B860}"/>
              </a:ext>
            </a:extLst>
          </p:cNvPr>
          <p:cNvSpPr>
            <a:spLocks/>
          </p:cNvSpPr>
          <p:nvPr/>
        </p:nvSpPr>
        <p:spPr bwMode="auto">
          <a:xfrm>
            <a:off x="2933700" y="2198688"/>
            <a:ext cx="495300" cy="406400"/>
          </a:xfrm>
          <a:custGeom>
            <a:avLst/>
            <a:gdLst>
              <a:gd name="T0" fmla="*/ 120 w 312"/>
              <a:gd name="T1" fmla="*/ 256 h 256"/>
              <a:gd name="T2" fmla="*/ 24 w 312"/>
              <a:gd name="T3" fmla="*/ 112 h 256"/>
              <a:gd name="T4" fmla="*/ 264 w 312"/>
              <a:gd name="T5" fmla="*/ 16 h 256"/>
              <a:gd name="T6" fmla="*/ 312 w 312"/>
              <a:gd name="T7" fmla="*/ 20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56">
                <a:moveTo>
                  <a:pt x="120" y="256"/>
                </a:moveTo>
                <a:cubicBezTo>
                  <a:pt x="60" y="204"/>
                  <a:pt x="0" y="152"/>
                  <a:pt x="24" y="112"/>
                </a:cubicBezTo>
                <a:cubicBezTo>
                  <a:pt x="48" y="72"/>
                  <a:pt x="216" y="0"/>
                  <a:pt x="264" y="16"/>
                </a:cubicBezTo>
                <a:cubicBezTo>
                  <a:pt x="312" y="32"/>
                  <a:pt x="312" y="120"/>
                  <a:pt x="312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93" name="Text Box 25">
            <a:extLst>
              <a:ext uri="{FF2B5EF4-FFF2-40B4-BE49-F238E27FC236}">
                <a16:creationId xmlns:a16="http://schemas.microsoft.com/office/drawing/2014/main" id="{AEF9332B-E82D-4CAB-B01D-3DC016881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919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3994" name="Freeform 26">
            <a:extLst>
              <a:ext uri="{FF2B5EF4-FFF2-40B4-BE49-F238E27FC236}">
                <a16:creationId xmlns:a16="http://schemas.microsoft.com/office/drawing/2014/main" id="{7307A035-062D-4844-94BD-668C5A93EE0D}"/>
              </a:ext>
            </a:extLst>
          </p:cNvPr>
          <p:cNvSpPr>
            <a:spLocks/>
          </p:cNvSpPr>
          <p:nvPr/>
        </p:nvSpPr>
        <p:spPr bwMode="auto">
          <a:xfrm>
            <a:off x="2209800" y="3062288"/>
            <a:ext cx="2133600" cy="457200"/>
          </a:xfrm>
          <a:custGeom>
            <a:avLst/>
            <a:gdLst>
              <a:gd name="T0" fmla="*/ 1344 w 1344"/>
              <a:gd name="T1" fmla="*/ 0 h 288"/>
              <a:gd name="T2" fmla="*/ 720 w 1344"/>
              <a:gd name="T3" fmla="*/ 288 h 288"/>
              <a:gd name="T4" fmla="*/ 0 w 1344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288">
                <a:moveTo>
                  <a:pt x="1344" y="0"/>
                </a:moveTo>
                <a:cubicBezTo>
                  <a:pt x="1144" y="144"/>
                  <a:pt x="944" y="288"/>
                  <a:pt x="720" y="288"/>
                </a:cubicBezTo>
                <a:cubicBezTo>
                  <a:pt x="496" y="288"/>
                  <a:pt x="248" y="14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95" name="Text Box 27">
            <a:extLst>
              <a:ext uri="{FF2B5EF4-FFF2-40B4-BE49-F238E27FC236}">
                <a16:creationId xmlns:a16="http://schemas.microsoft.com/office/drawing/2014/main" id="{42BD18BE-199A-4D79-B880-3CC740670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519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3996" name="Freeform 28">
            <a:extLst>
              <a:ext uri="{FF2B5EF4-FFF2-40B4-BE49-F238E27FC236}">
                <a16:creationId xmlns:a16="http://schemas.microsoft.com/office/drawing/2014/main" id="{152A56E4-22D6-4325-AE96-DC4AF48FA6A8}"/>
              </a:ext>
            </a:extLst>
          </p:cNvPr>
          <p:cNvSpPr>
            <a:spLocks/>
          </p:cNvSpPr>
          <p:nvPr/>
        </p:nvSpPr>
        <p:spPr bwMode="auto">
          <a:xfrm>
            <a:off x="3505200" y="2211388"/>
            <a:ext cx="1676400" cy="393700"/>
          </a:xfrm>
          <a:custGeom>
            <a:avLst/>
            <a:gdLst>
              <a:gd name="T0" fmla="*/ 1056 w 1056"/>
              <a:gd name="T1" fmla="*/ 200 h 248"/>
              <a:gd name="T2" fmla="*/ 624 w 1056"/>
              <a:gd name="T3" fmla="*/ 8 h 248"/>
              <a:gd name="T4" fmla="*/ 0 w 1056"/>
              <a:gd name="T5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248">
                <a:moveTo>
                  <a:pt x="1056" y="200"/>
                </a:moveTo>
                <a:cubicBezTo>
                  <a:pt x="928" y="100"/>
                  <a:pt x="800" y="0"/>
                  <a:pt x="624" y="8"/>
                </a:cubicBezTo>
                <a:cubicBezTo>
                  <a:pt x="448" y="16"/>
                  <a:pt x="224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97" name="Text Box 29">
            <a:extLst>
              <a:ext uri="{FF2B5EF4-FFF2-40B4-BE49-F238E27FC236}">
                <a16:creationId xmlns:a16="http://schemas.microsoft.com/office/drawing/2014/main" id="{DB226933-5543-4642-A21A-9CA47CA74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367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3998" name="Freeform 30">
            <a:extLst>
              <a:ext uri="{FF2B5EF4-FFF2-40B4-BE49-F238E27FC236}">
                <a16:creationId xmlns:a16="http://schemas.microsoft.com/office/drawing/2014/main" id="{98C9422A-D6FA-445B-99E5-640C77DDC429}"/>
              </a:ext>
            </a:extLst>
          </p:cNvPr>
          <p:cNvSpPr>
            <a:spLocks/>
          </p:cNvSpPr>
          <p:nvPr/>
        </p:nvSpPr>
        <p:spPr bwMode="auto">
          <a:xfrm>
            <a:off x="4495800" y="3062288"/>
            <a:ext cx="914400" cy="317500"/>
          </a:xfrm>
          <a:custGeom>
            <a:avLst/>
            <a:gdLst>
              <a:gd name="T0" fmla="*/ 576 w 576"/>
              <a:gd name="T1" fmla="*/ 48 h 200"/>
              <a:gd name="T2" fmla="*/ 288 w 576"/>
              <a:gd name="T3" fmla="*/ 192 h 200"/>
              <a:gd name="T4" fmla="*/ 0 w 576"/>
              <a:gd name="T5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00">
                <a:moveTo>
                  <a:pt x="576" y="48"/>
                </a:moveTo>
                <a:cubicBezTo>
                  <a:pt x="480" y="124"/>
                  <a:pt x="384" y="200"/>
                  <a:pt x="288" y="192"/>
                </a:cubicBezTo>
                <a:cubicBezTo>
                  <a:pt x="192" y="184"/>
                  <a:pt x="96" y="92"/>
                  <a:pt x="0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99" name="Text Box 31">
            <a:extLst>
              <a:ext uri="{FF2B5EF4-FFF2-40B4-BE49-F238E27FC236}">
                <a16:creationId xmlns:a16="http://schemas.microsoft.com/office/drawing/2014/main" id="{F052749A-044A-4D26-A994-1E3033443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5737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4000" name="Text Box 32">
            <a:extLst>
              <a:ext uri="{FF2B5EF4-FFF2-40B4-BE49-F238E27FC236}">
                <a16:creationId xmlns:a16="http://schemas.microsoft.com/office/drawing/2014/main" id="{CF0CB230-A0F6-4602-B5C8-B0187EB11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19202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9900FF"/>
                </a:solidFill>
                <a:latin typeface="Arial" panose="020B0604020202020204" pitchFamily="34" charset="0"/>
              </a:rPr>
              <a:t>P = ABA</a:t>
            </a:r>
          </a:p>
        </p:txBody>
      </p:sp>
      <p:sp>
        <p:nvSpPr>
          <p:cNvPr id="84001" name="Text Box 33">
            <a:extLst>
              <a:ext uri="{FF2B5EF4-FFF2-40B4-BE49-F238E27FC236}">
                <a16:creationId xmlns:a16="http://schemas.microsoft.com/office/drawing/2014/main" id="{9F538BC2-EA91-4D7A-91C4-3500EEE47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00602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 = BABABBABABA</a:t>
            </a:r>
          </a:p>
        </p:txBody>
      </p:sp>
      <p:sp>
        <p:nvSpPr>
          <p:cNvPr id="84002" name="Line 34">
            <a:extLst>
              <a:ext uri="{FF2B5EF4-FFF2-40B4-BE49-F238E27FC236}">
                <a16:creationId xmlns:a16="http://schemas.microsoft.com/office/drawing/2014/main" id="{C379A7E0-B44A-4154-BF51-FD66B08B53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52578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77B173C0-3A0D-4271-A74F-545D3CC0C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matching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1B86850-9860-48F0-871B-262266B756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5"/>
            <a:ext cx="8229600" cy="1481137"/>
          </a:xfrm>
        </p:spPr>
        <p:txBody>
          <a:bodyPr>
            <a:normAutofit/>
          </a:bodyPr>
          <a:lstStyle/>
          <a:p>
            <a:r>
              <a:rPr lang="en-US" altLang="en-US"/>
              <a:t>Given a pattern string P of length m and a string S of length n, find</a:t>
            </a:r>
            <a:r>
              <a:rPr lang="en-US" altLang="en-US" b="1"/>
              <a:t> all </a:t>
            </a:r>
            <a:r>
              <a:rPr lang="en-US" altLang="en-US"/>
              <a:t>locations where P occurs in S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8BE79AED-42CA-451D-B358-13B1C849E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352802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330066"/>
                </a:solidFill>
                <a:latin typeface="Arial" panose="020B0604020202020204" pitchFamily="34" charset="0"/>
              </a:rPr>
              <a:t>P = ABA</a:t>
            </a: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19BF81E1-1B7B-4B36-A4AC-A3DD3189A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267202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 = DC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ABA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BB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ABABA</a:t>
            </a:r>
          </a:p>
        </p:txBody>
      </p:sp>
      <p:sp>
        <p:nvSpPr>
          <p:cNvPr id="57350" name="Line 6">
            <a:extLst>
              <a:ext uri="{FF2B5EF4-FFF2-40B4-BE49-F238E27FC236}">
                <a16:creationId xmlns:a16="http://schemas.microsoft.com/office/drawing/2014/main" id="{4DB1DD2B-D1AA-49C8-9D52-4FA3AFEA09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48006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51" name="Line 7">
            <a:extLst>
              <a:ext uri="{FF2B5EF4-FFF2-40B4-BE49-F238E27FC236}">
                <a16:creationId xmlns:a16="http://schemas.microsoft.com/office/drawing/2014/main" id="{E77B91B8-A91F-41CE-B3E1-7C8D9965C8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48006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52" name="Line 8">
            <a:extLst>
              <a:ext uri="{FF2B5EF4-FFF2-40B4-BE49-F238E27FC236}">
                <a16:creationId xmlns:a16="http://schemas.microsoft.com/office/drawing/2014/main" id="{2F968913-6740-4543-A553-D0CE11D172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48006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Oval 2">
            <a:extLst>
              <a:ext uri="{FF2B5EF4-FFF2-40B4-BE49-F238E27FC236}">
                <a16:creationId xmlns:a16="http://schemas.microsoft.com/office/drawing/2014/main" id="{5EDF1FB4-A5E3-4839-BE79-89390FEBB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5268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A856E81E-0BFF-4B43-9D72-C6C93D3AD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US" altLang="en-US"/>
              <a:t>FSA operation</a:t>
            </a:r>
          </a:p>
        </p:txBody>
      </p:sp>
      <p:grpSp>
        <p:nvGrpSpPr>
          <p:cNvPr id="84996" name="Group 4">
            <a:extLst>
              <a:ext uri="{FF2B5EF4-FFF2-40B4-BE49-F238E27FC236}">
                <a16:creationId xmlns:a16="http://schemas.microsoft.com/office/drawing/2014/main" id="{4E03B91C-42DE-4E69-9BEB-E2E139C527CC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528888"/>
            <a:ext cx="609600" cy="533400"/>
            <a:chOff x="1152" y="1872"/>
            <a:chExt cx="384" cy="336"/>
          </a:xfrm>
        </p:grpSpPr>
        <p:sp>
          <p:nvSpPr>
            <p:cNvPr id="84997" name="Oval 5">
              <a:extLst>
                <a:ext uri="{FF2B5EF4-FFF2-40B4-BE49-F238E27FC236}">
                  <a16:creationId xmlns:a16="http://schemas.microsoft.com/office/drawing/2014/main" id="{4C7DED5F-36F9-471D-97BD-10C0CDA89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4998" name="Text Box 6">
              <a:extLst>
                <a:ext uri="{FF2B5EF4-FFF2-40B4-BE49-F238E27FC236}">
                  <a16:creationId xmlns:a16="http://schemas.microsoft.com/office/drawing/2014/main" id="{1A9A319F-0D7A-4504-BEC4-9F9F6BE2B1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4999" name="Group 7">
            <a:extLst>
              <a:ext uri="{FF2B5EF4-FFF2-40B4-BE49-F238E27FC236}">
                <a16:creationId xmlns:a16="http://schemas.microsoft.com/office/drawing/2014/main" id="{210B04EA-E55C-4D2C-A2BF-E140168E5DC2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528888"/>
            <a:ext cx="609600" cy="533400"/>
            <a:chOff x="1152" y="1872"/>
            <a:chExt cx="384" cy="336"/>
          </a:xfrm>
        </p:grpSpPr>
        <p:sp>
          <p:nvSpPr>
            <p:cNvPr id="85000" name="Oval 8">
              <a:extLst>
                <a:ext uri="{FF2B5EF4-FFF2-40B4-BE49-F238E27FC236}">
                  <a16:creationId xmlns:a16="http://schemas.microsoft.com/office/drawing/2014/main" id="{1F3F93FE-E687-46CD-ADFF-CF6D266E5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001" name="Text Box 9">
              <a:extLst>
                <a:ext uri="{FF2B5EF4-FFF2-40B4-BE49-F238E27FC236}">
                  <a16:creationId xmlns:a16="http://schemas.microsoft.com/office/drawing/2014/main" id="{203CB12E-FD92-489C-811E-F66711F88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85002" name="Group 10">
            <a:extLst>
              <a:ext uri="{FF2B5EF4-FFF2-40B4-BE49-F238E27FC236}">
                <a16:creationId xmlns:a16="http://schemas.microsoft.com/office/drawing/2014/main" id="{E48E1AA4-918A-4106-AB56-229F61AD63B3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528888"/>
            <a:ext cx="609600" cy="533400"/>
            <a:chOff x="1152" y="1872"/>
            <a:chExt cx="384" cy="336"/>
          </a:xfrm>
        </p:grpSpPr>
        <p:sp>
          <p:nvSpPr>
            <p:cNvPr id="85003" name="Oval 11">
              <a:extLst>
                <a:ext uri="{FF2B5EF4-FFF2-40B4-BE49-F238E27FC236}">
                  <a16:creationId xmlns:a16="http://schemas.microsoft.com/office/drawing/2014/main" id="{6A6CDB00-033B-45FF-9722-720447C99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004" name="Text Box 12">
              <a:extLst>
                <a:ext uri="{FF2B5EF4-FFF2-40B4-BE49-F238E27FC236}">
                  <a16:creationId xmlns:a16="http://schemas.microsoft.com/office/drawing/2014/main" id="{107B9040-417E-415C-BD47-84793171E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85005" name="Line 13">
            <a:extLst>
              <a:ext uri="{FF2B5EF4-FFF2-40B4-BE49-F238E27FC236}">
                <a16:creationId xmlns:a16="http://schemas.microsoft.com/office/drawing/2014/main" id="{6E245D2E-7335-48A0-B512-947B614E90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7574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6" name="Text Box 14">
            <a:extLst>
              <a:ext uri="{FF2B5EF4-FFF2-40B4-BE49-F238E27FC236}">
                <a16:creationId xmlns:a16="http://schemas.microsoft.com/office/drawing/2014/main" id="{ACAEA27E-643A-4CE4-8D97-232F216AC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5007" name="Line 15">
            <a:extLst>
              <a:ext uri="{FF2B5EF4-FFF2-40B4-BE49-F238E27FC236}">
                <a16:creationId xmlns:a16="http://schemas.microsoft.com/office/drawing/2014/main" id="{6064742D-7FAC-4B30-BABE-4262E0351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7574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8" name="Text Box 16">
            <a:extLst>
              <a:ext uri="{FF2B5EF4-FFF2-40B4-BE49-F238E27FC236}">
                <a16:creationId xmlns:a16="http://schemas.microsoft.com/office/drawing/2014/main" id="{370827E6-355E-461F-AB66-63BBFED19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85009" name="Group 17">
            <a:extLst>
              <a:ext uri="{FF2B5EF4-FFF2-40B4-BE49-F238E27FC236}">
                <a16:creationId xmlns:a16="http://schemas.microsoft.com/office/drawing/2014/main" id="{9BC628CD-838A-4998-AEEA-3D9E36C586B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528888"/>
            <a:ext cx="609600" cy="533400"/>
            <a:chOff x="1152" y="1872"/>
            <a:chExt cx="384" cy="336"/>
          </a:xfrm>
        </p:grpSpPr>
        <p:sp>
          <p:nvSpPr>
            <p:cNvPr id="85010" name="Oval 18">
              <a:extLst>
                <a:ext uri="{FF2B5EF4-FFF2-40B4-BE49-F238E27FC236}">
                  <a16:creationId xmlns:a16="http://schemas.microsoft.com/office/drawing/2014/main" id="{35C6480F-6123-4A7A-AD87-1471878D0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011" name="Text Box 19">
              <a:extLst>
                <a:ext uri="{FF2B5EF4-FFF2-40B4-BE49-F238E27FC236}">
                  <a16:creationId xmlns:a16="http://schemas.microsoft.com/office/drawing/2014/main" id="{39A20C0B-D461-4604-81C0-77EB0509E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85012" name="Line 20">
            <a:extLst>
              <a:ext uri="{FF2B5EF4-FFF2-40B4-BE49-F238E27FC236}">
                <a16:creationId xmlns:a16="http://schemas.microsoft.com/office/drawing/2014/main" id="{D077A1B7-0BB2-4559-84F7-E2973810F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7574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13" name="Text Box 21">
            <a:extLst>
              <a:ext uri="{FF2B5EF4-FFF2-40B4-BE49-F238E27FC236}">
                <a16:creationId xmlns:a16="http://schemas.microsoft.com/office/drawing/2014/main" id="{F01EFDBD-CB29-4985-8170-FB8E26D1F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5014" name="Freeform 22">
            <a:extLst>
              <a:ext uri="{FF2B5EF4-FFF2-40B4-BE49-F238E27FC236}">
                <a16:creationId xmlns:a16="http://schemas.microsoft.com/office/drawing/2014/main" id="{45B3FF89-2AD1-4641-BE0F-97E3A1548D6C}"/>
              </a:ext>
            </a:extLst>
          </p:cNvPr>
          <p:cNvSpPr>
            <a:spLocks/>
          </p:cNvSpPr>
          <p:nvPr/>
        </p:nvSpPr>
        <p:spPr bwMode="auto">
          <a:xfrm>
            <a:off x="1790700" y="2198688"/>
            <a:ext cx="495300" cy="406400"/>
          </a:xfrm>
          <a:custGeom>
            <a:avLst/>
            <a:gdLst>
              <a:gd name="T0" fmla="*/ 120 w 312"/>
              <a:gd name="T1" fmla="*/ 256 h 256"/>
              <a:gd name="T2" fmla="*/ 24 w 312"/>
              <a:gd name="T3" fmla="*/ 112 h 256"/>
              <a:gd name="T4" fmla="*/ 264 w 312"/>
              <a:gd name="T5" fmla="*/ 16 h 256"/>
              <a:gd name="T6" fmla="*/ 312 w 312"/>
              <a:gd name="T7" fmla="*/ 20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56">
                <a:moveTo>
                  <a:pt x="120" y="256"/>
                </a:moveTo>
                <a:cubicBezTo>
                  <a:pt x="60" y="204"/>
                  <a:pt x="0" y="152"/>
                  <a:pt x="24" y="112"/>
                </a:cubicBezTo>
                <a:cubicBezTo>
                  <a:pt x="48" y="72"/>
                  <a:pt x="216" y="0"/>
                  <a:pt x="264" y="16"/>
                </a:cubicBezTo>
                <a:cubicBezTo>
                  <a:pt x="312" y="32"/>
                  <a:pt x="312" y="120"/>
                  <a:pt x="312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15" name="Text Box 23">
            <a:extLst>
              <a:ext uri="{FF2B5EF4-FFF2-40B4-BE49-F238E27FC236}">
                <a16:creationId xmlns:a16="http://schemas.microsoft.com/office/drawing/2014/main" id="{77850F87-4487-4164-940D-3F8CE3A75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3357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5016" name="Freeform 24">
            <a:extLst>
              <a:ext uri="{FF2B5EF4-FFF2-40B4-BE49-F238E27FC236}">
                <a16:creationId xmlns:a16="http://schemas.microsoft.com/office/drawing/2014/main" id="{DB06C4B8-E39C-4036-ACF5-88D6C881CE56}"/>
              </a:ext>
            </a:extLst>
          </p:cNvPr>
          <p:cNvSpPr>
            <a:spLocks/>
          </p:cNvSpPr>
          <p:nvPr/>
        </p:nvSpPr>
        <p:spPr bwMode="auto">
          <a:xfrm>
            <a:off x="2933700" y="2198688"/>
            <a:ext cx="495300" cy="406400"/>
          </a:xfrm>
          <a:custGeom>
            <a:avLst/>
            <a:gdLst>
              <a:gd name="T0" fmla="*/ 120 w 312"/>
              <a:gd name="T1" fmla="*/ 256 h 256"/>
              <a:gd name="T2" fmla="*/ 24 w 312"/>
              <a:gd name="T3" fmla="*/ 112 h 256"/>
              <a:gd name="T4" fmla="*/ 264 w 312"/>
              <a:gd name="T5" fmla="*/ 16 h 256"/>
              <a:gd name="T6" fmla="*/ 312 w 312"/>
              <a:gd name="T7" fmla="*/ 20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56">
                <a:moveTo>
                  <a:pt x="120" y="256"/>
                </a:moveTo>
                <a:cubicBezTo>
                  <a:pt x="60" y="204"/>
                  <a:pt x="0" y="152"/>
                  <a:pt x="24" y="112"/>
                </a:cubicBezTo>
                <a:cubicBezTo>
                  <a:pt x="48" y="72"/>
                  <a:pt x="216" y="0"/>
                  <a:pt x="264" y="16"/>
                </a:cubicBezTo>
                <a:cubicBezTo>
                  <a:pt x="312" y="32"/>
                  <a:pt x="312" y="120"/>
                  <a:pt x="312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17" name="Text Box 25">
            <a:extLst>
              <a:ext uri="{FF2B5EF4-FFF2-40B4-BE49-F238E27FC236}">
                <a16:creationId xmlns:a16="http://schemas.microsoft.com/office/drawing/2014/main" id="{06A226B7-1861-40F4-883D-B19E71184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919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5018" name="Freeform 26">
            <a:extLst>
              <a:ext uri="{FF2B5EF4-FFF2-40B4-BE49-F238E27FC236}">
                <a16:creationId xmlns:a16="http://schemas.microsoft.com/office/drawing/2014/main" id="{2DA2A151-A685-4804-96F4-1BCA839AB60A}"/>
              </a:ext>
            </a:extLst>
          </p:cNvPr>
          <p:cNvSpPr>
            <a:spLocks/>
          </p:cNvSpPr>
          <p:nvPr/>
        </p:nvSpPr>
        <p:spPr bwMode="auto">
          <a:xfrm>
            <a:off x="2209800" y="3062288"/>
            <a:ext cx="2133600" cy="457200"/>
          </a:xfrm>
          <a:custGeom>
            <a:avLst/>
            <a:gdLst>
              <a:gd name="T0" fmla="*/ 1344 w 1344"/>
              <a:gd name="T1" fmla="*/ 0 h 288"/>
              <a:gd name="T2" fmla="*/ 720 w 1344"/>
              <a:gd name="T3" fmla="*/ 288 h 288"/>
              <a:gd name="T4" fmla="*/ 0 w 1344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288">
                <a:moveTo>
                  <a:pt x="1344" y="0"/>
                </a:moveTo>
                <a:cubicBezTo>
                  <a:pt x="1144" y="144"/>
                  <a:pt x="944" y="288"/>
                  <a:pt x="720" y="288"/>
                </a:cubicBezTo>
                <a:cubicBezTo>
                  <a:pt x="496" y="288"/>
                  <a:pt x="248" y="144"/>
                  <a:pt x="0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19" name="Text Box 27">
            <a:extLst>
              <a:ext uri="{FF2B5EF4-FFF2-40B4-BE49-F238E27FC236}">
                <a16:creationId xmlns:a16="http://schemas.microsoft.com/office/drawing/2014/main" id="{DF28BC5B-FBE7-4EA4-922A-A8A1FF344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519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5020" name="Freeform 28">
            <a:extLst>
              <a:ext uri="{FF2B5EF4-FFF2-40B4-BE49-F238E27FC236}">
                <a16:creationId xmlns:a16="http://schemas.microsoft.com/office/drawing/2014/main" id="{B7764DA8-5EDF-42F1-8FA7-261617BE9EE2}"/>
              </a:ext>
            </a:extLst>
          </p:cNvPr>
          <p:cNvSpPr>
            <a:spLocks/>
          </p:cNvSpPr>
          <p:nvPr/>
        </p:nvSpPr>
        <p:spPr bwMode="auto">
          <a:xfrm>
            <a:off x="3505200" y="2211388"/>
            <a:ext cx="1676400" cy="393700"/>
          </a:xfrm>
          <a:custGeom>
            <a:avLst/>
            <a:gdLst>
              <a:gd name="T0" fmla="*/ 1056 w 1056"/>
              <a:gd name="T1" fmla="*/ 200 h 248"/>
              <a:gd name="T2" fmla="*/ 624 w 1056"/>
              <a:gd name="T3" fmla="*/ 8 h 248"/>
              <a:gd name="T4" fmla="*/ 0 w 1056"/>
              <a:gd name="T5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248">
                <a:moveTo>
                  <a:pt x="1056" y="200"/>
                </a:moveTo>
                <a:cubicBezTo>
                  <a:pt x="928" y="100"/>
                  <a:pt x="800" y="0"/>
                  <a:pt x="624" y="8"/>
                </a:cubicBezTo>
                <a:cubicBezTo>
                  <a:pt x="448" y="16"/>
                  <a:pt x="224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21" name="Text Box 29">
            <a:extLst>
              <a:ext uri="{FF2B5EF4-FFF2-40B4-BE49-F238E27FC236}">
                <a16:creationId xmlns:a16="http://schemas.microsoft.com/office/drawing/2014/main" id="{398A41C5-7D86-4069-8689-E50E62A80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367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5022" name="Freeform 30">
            <a:extLst>
              <a:ext uri="{FF2B5EF4-FFF2-40B4-BE49-F238E27FC236}">
                <a16:creationId xmlns:a16="http://schemas.microsoft.com/office/drawing/2014/main" id="{FC0A89ED-B74C-49E3-AAC9-928E03357333}"/>
              </a:ext>
            </a:extLst>
          </p:cNvPr>
          <p:cNvSpPr>
            <a:spLocks/>
          </p:cNvSpPr>
          <p:nvPr/>
        </p:nvSpPr>
        <p:spPr bwMode="auto">
          <a:xfrm>
            <a:off x="4495800" y="3062288"/>
            <a:ext cx="914400" cy="317500"/>
          </a:xfrm>
          <a:custGeom>
            <a:avLst/>
            <a:gdLst>
              <a:gd name="T0" fmla="*/ 576 w 576"/>
              <a:gd name="T1" fmla="*/ 48 h 200"/>
              <a:gd name="T2" fmla="*/ 288 w 576"/>
              <a:gd name="T3" fmla="*/ 192 h 200"/>
              <a:gd name="T4" fmla="*/ 0 w 576"/>
              <a:gd name="T5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00">
                <a:moveTo>
                  <a:pt x="576" y="48"/>
                </a:moveTo>
                <a:cubicBezTo>
                  <a:pt x="480" y="124"/>
                  <a:pt x="384" y="200"/>
                  <a:pt x="288" y="192"/>
                </a:cubicBezTo>
                <a:cubicBezTo>
                  <a:pt x="192" y="184"/>
                  <a:pt x="96" y="9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23" name="Text Box 31">
            <a:extLst>
              <a:ext uri="{FF2B5EF4-FFF2-40B4-BE49-F238E27FC236}">
                <a16:creationId xmlns:a16="http://schemas.microsoft.com/office/drawing/2014/main" id="{38833A6F-A3D0-4565-ADED-E6DA6A72A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5737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5024" name="Text Box 32">
            <a:extLst>
              <a:ext uri="{FF2B5EF4-FFF2-40B4-BE49-F238E27FC236}">
                <a16:creationId xmlns:a16="http://schemas.microsoft.com/office/drawing/2014/main" id="{5011E359-E121-4BBC-94B4-3560DD7F8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19202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9900FF"/>
                </a:solidFill>
                <a:latin typeface="Arial" panose="020B0604020202020204" pitchFamily="34" charset="0"/>
              </a:rPr>
              <a:t>P = ABA</a:t>
            </a:r>
          </a:p>
        </p:txBody>
      </p:sp>
      <p:sp>
        <p:nvSpPr>
          <p:cNvPr id="85025" name="Text Box 33">
            <a:extLst>
              <a:ext uri="{FF2B5EF4-FFF2-40B4-BE49-F238E27FC236}">
                <a16:creationId xmlns:a16="http://schemas.microsoft.com/office/drawing/2014/main" id="{F33979BB-6873-45F1-A204-6EAC18C13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00602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 = BABABBABABA</a:t>
            </a:r>
          </a:p>
        </p:txBody>
      </p:sp>
      <p:sp>
        <p:nvSpPr>
          <p:cNvPr id="85026" name="Line 34">
            <a:extLst>
              <a:ext uri="{FF2B5EF4-FFF2-40B4-BE49-F238E27FC236}">
                <a16:creationId xmlns:a16="http://schemas.microsoft.com/office/drawing/2014/main" id="{01CD09AC-0E86-4D96-A329-EAB478FEE1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52578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Oval 2">
            <a:extLst>
              <a:ext uri="{FF2B5EF4-FFF2-40B4-BE49-F238E27FC236}">
                <a16:creationId xmlns:a16="http://schemas.microsoft.com/office/drawing/2014/main" id="{15F5BD40-725D-4695-AABC-690148F21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5268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85216199-F1C3-4F8A-B8E5-4811BEFBB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US" altLang="en-US"/>
              <a:t>FSA operation</a:t>
            </a:r>
          </a:p>
        </p:txBody>
      </p:sp>
      <p:grpSp>
        <p:nvGrpSpPr>
          <p:cNvPr id="86020" name="Group 4">
            <a:extLst>
              <a:ext uri="{FF2B5EF4-FFF2-40B4-BE49-F238E27FC236}">
                <a16:creationId xmlns:a16="http://schemas.microsoft.com/office/drawing/2014/main" id="{0C428484-8E7E-4C7E-8A8A-EAACCBB1EDA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528888"/>
            <a:ext cx="609600" cy="533400"/>
            <a:chOff x="1152" y="1872"/>
            <a:chExt cx="384" cy="336"/>
          </a:xfrm>
        </p:grpSpPr>
        <p:sp>
          <p:nvSpPr>
            <p:cNvPr id="86021" name="Oval 5">
              <a:extLst>
                <a:ext uri="{FF2B5EF4-FFF2-40B4-BE49-F238E27FC236}">
                  <a16:creationId xmlns:a16="http://schemas.microsoft.com/office/drawing/2014/main" id="{8F186A57-ACE3-41DA-A890-88437A48B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6022" name="Text Box 6">
              <a:extLst>
                <a:ext uri="{FF2B5EF4-FFF2-40B4-BE49-F238E27FC236}">
                  <a16:creationId xmlns:a16="http://schemas.microsoft.com/office/drawing/2014/main" id="{A4F9851E-79FA-463D-AC77-07626D08A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6023" name="Group 7">
            <a:extLst>
              <a:ext uri="{FF2B5EF4-FFF2-40B4-BE49-F238E27FC236}">
                <a16:creationId xmlns:a16="http://schemas.microsoft.com/office/drawing/2014/main" id="{C6C88A51-FDAA-48CC-8BDB-80A510C21F3C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528888"/>
            <a:ext cx="609600" cy="533400"/>
            <a:chOff x="1152" y="1872"/>
            <a:chExt cx="384" cy="336"/>
          </a:xfrm>
        </p:grpSpPr>
        <p:sp>
          <p:nvSpPr>
            <p:cNvPr id="86024" name="Oval 8">
              <a:extLst>
                <a:ext uri="{FF2B5EF4-FFF2-40B4-BE49-F238E27FC236}">
                  <a16:creationId xmlns:a16="http://schemas.microsoft.com/office/drawing/2014/main" id="{B856823B-6C69-4273-8B8C-AA6BA64D0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6025" name="Text Box 9">
              <a:extLst>
                <a:ext uri="{FF2B5EF4-FFF2-40B4-BE49-F238E27FC236}">
                  <a16:creationId xmlns:a16="http://schemas.microsoft.com/office/drawing/2014/main" id="{9F0CD377-476A-44B7-8A9E-10EBB5C1C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86026" name="Group 10">
            <a:extLst>
              <a:ext uri="{FF2B5EF4-FFF2-40B4-BE49-F238E27FC236}">
                <a16:creationId xmlns:a16="http://schemas.microsoft.com/office/drawing/2014/main" id="{279F6A29-DCC8-4154-8145-2B473DB99A3B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528888"/>
            <a:ext cx="609600" cy="533400"/>
            <a:chOff x="1152" y="1872"/>
            <a:chExt cx="384" cy="336"/>
          </a:xfrm>
        </p:grpSpPr>
        <p:sp>
          <p:nvSpPr>
            <p:cNvPr id="86027" name="Oval 11">
              <a:extLst>
                <a:ext uri="{FF2B5EF4-FFF2-40B4-BE49-F238E27FC236}">
                  <a16:creationId xmlns:a16="http://schemas.microsoft.com/office/drawing/2014/main" id="{899D0323-562D-4DE9-A616-24AB169B1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6028" name="Text Box 12">
              <a:extLst>
                <a:ext uri="{FF2B5EF4-FFF2-40B4-BE49-F238E27FC236}">
                  <a16:creationId xmlns:a16="http://schemas.microsoft.com/office/drawing/2014/main" id="{2B219757-635D-4B96-862C-62436288D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86029" name="Line 13">
            <a:extLst>
              <a:ext uri="{FF2B5EF4-FFF2-40B4-BE49-F238E27FC236}">
                <a16:creationId xmlns:a16="http://schemas.microsoft.com/office/drawing/2014/main" id="{12178E7B-B7D1-48D9-86BF-3633F4435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757488"/>
            <a:ext cx="60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30" name="Text Box 14">
            <a:extLst>
              <a:ext uri="{FF2B5EF4-FFF2-40B4-BE49-F238E27FC236}">
                <a16:creationId xmlns:a16="http://schemas.microsoft.com/office/drawing/2014/main" id="{646BE8A5-652E-4603-9381-382376C43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6031" name="Line 15">
            <a:extLst>
              <a:ext uri="{FF2B5EF4-FFF2-40B4-BE49-F238E27FC236}">
                <a16:creationId xmlns:a16="http://schemas.microsoft.com/office/drawing/2014/main" id="{F3E9A796-432B-464D-8387-FA392B106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7574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32" name="Text Box 16">
            <a:extLst>
              <a:ext uri="{FF2B5EF4-FFF2-40B4-BE49-F238E27FC236}">
                <a16:creationId xmlns:a16="http://schemas.microsoft.com/office/drawing/2014/main" id="{D587BBAB-C291-4045-AF98-F2FCC79AF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86033" name="Group 17">
            <a:extLst>
              <a:ext uri="{FF2B5EF4-FFF2-40B4-BE49-F238E27FC236}">
                <a16:creationId xmlns:a16="http://schemas.microsoft.com/office/drawing/2014/main" id="{33C94AA9-80C3-4FC0-A297-8B2C44DC4C44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528888"/>
            <a:ext cx="609600" cy="533400"/>
            <a:chOff x="1152" y="1872"/>
            <a:chExt cx="384" cy="336"/>
          </a:xfrm>
        </p:grpSpPr>
        <p:sp>
          <p:nvSpPr>
            <p:cNvPr id="86034" name="Oval 18">
              <a:extLst>
                <a:ext uri="{FF2B5EF4-FFF2-40B4-BE49-F238E27FC236}">
                  <a16:creationId xmlns:a16="http://schemas.microsoft.com/office/drawing/2014/main" id="{DA1BF806-4C2B-4A0F-980C-618381CF8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6035" name="Text Box 19">
              <a:extLst>
                <a:ext uri="{FF2B5EF4-FFF2-40B4-BE49-F238E27FC236}">
                  <a16:creationId xmlns:a16="http://schemas.microsoft.com/office/drawing/2014/main" id="{FDCD0F83-B5C6-4745-B20C-30581F23F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86036" name="Line 20">
            <a:extLst>
              <a:ext uri="{FF2B5EF4-FFF2-40B4-BE49-F238E27FC236}">
                <a16:creationId xmlns:a16="http://schemas.microsoft.com/office/drawing/2014/main" id="{81859016-E16E-4078-92A7-FE579EF4A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7574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37" name="Text Box 21">
            <a:extLst>
              <a:ext uri="{FF2B5EF4-FFF2-40B4-BE49-F238E27FC236}">
                <a16:creationId xmlns:a16="http://schemas.microsoft.com/office/drawing/2014/main" id="{ABBEC2F9-1B4D-4F1C-9400-676A5F48E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6038" name="Freeform 22">
            <a:extLst>
              <a:ext uri="{FF2B5EF4-FFF2-40B4-BE49-F238E27FC236}">
                <a16:creationId xmlns:a16="http://schemas.microsoft.com/office/drawing/2014/main" id="{7F2BEA5A-716F-4AB1-940D-3A7B67054B93}"/>
              </a:ext>
            </a:extLst>
          </p:cNvPr>
          <p:cNvSpPr>
            <a:spLocks/>
          </p:cNvSpPr>
          <p:nvPr/>
        </p:nvSpPr>
        <p:spPr bwMode="auto">
          <a:xfrm>
            <a:off x="1790700" y="2198688"/>
            <a:ext cx="495300" cy="406400"/>
          </a:xfrm>
          <a:custGeom>
            <a:avLst/>
            <a:gdLst>
              <a:gd name="T0" fmla="*/ 120 w 312"/>
              <a:gd name="T1" fmla="*/ 256 h 256"/>
              <a:gd name="T2" fmla="*/ 24 w 312"/>
              <a:gd name="T3" fmla="*/ 112 h 256"/>
              <a:gd name="T4" fmla="*/ 264 w 312"/>
              <a:gd name="T5" fmla="*/ 16 h 256"/>
              <a:gd name="T6" fmla="*/ 312 w 312"/>
              <a:gd name="T7" fmla="*/ 20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56">
                <a:moveTo>
                  <a:pt x="120" y="256"/>
                </a:moveTo>
                <a:cubicBezTo>
                  <a:pt x="60" y="204"/>
                  <a:pt x="0" y="152"/>
                  <a:pt x="24" y="112"/>
                </a:cubicBezTo>
                <a:cubicBezTo>
                  <a:pt x="48" y="72"/>
                  <a:pt x="216" y="0"/>
                  <a:pt x="264" y="16"/>
                </a:cubicBezTo>
                <a:cubicBezTo>
                  <a:pt x="312" y="32"/>
                  <a:pt x="312" y="120"/>
                  <a:pt x="312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39" name="Text Box 23">
            <a:extLst>
              <a:ext uri="{FF2B5EF4-FFF2-40B4-BE49-F238E27FC236}">
                <a16:creationId xmlns:a16="http://schemas.microsoft.com/office/drawing/2014/main" id="{DC9BDC4B-8B30-4619-BE65-BAAD08AEE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3357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6040" name="Freeform 24">
            <a:extLst>
              <a:ext uri="{FF2B5EF4-FFF2-40B4-BE49-F238E27FC236}">
                <a16:creationId xmlns:a16="http://schemas.microsoft.com/office/drawing/2014/main" id="{5A5953A2-8869-4468-A973-5D900CDB2192}"/>
              </a:ext>
            </a:extLst>
          </p:cNvPr>
          <p:cNvSpPr>
            <a:spLocks/>
          </p:cNvSpPr>
          <p:nvPr/>
        </p:nvSpPr>
        <p:spPr bwMode="auto">
          <a:xfrm>
            <a:off x="2933700" y="2198688"/>
            <a:ext cx="495300" cy="406400"/>
          </a:xfrm>
          <a:custGeom>
            <a:avLst/>
            <a:gdLst>
              <a:gd name="T0" fmla="*/ 120 w 312"/>
              <a:gd name="T1" fmla="*/ 256 h 256"/>
              <a:gd name="T2" fmla="*/ 24 w 312"/>
              <a:gd name="T3" fmla="*/ 112 h 256"/>
              <a:gd name="T4" fmla="*/ 264 w 312"/>
              <a:gd name="T5" fmla="*/ 16 h 256"/>
              <a:gd name="T6" fmla="*/ 312 w 312"/>
              <a:gd name="T7" fmla="*/ 20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56">
                <a:moveTo>
                  <a:pt x="120" y="256"/>
                </a:moveTo>
                <a:cubicBezTo>
                  <a:pt x="60" y="204"/>
                  <a:pt x="0" y="152"/>
                  <a:pt x="24" y="112"/>
                </a:cubicBezTo>
                <a:cubicBezTo>
                  <a:pt x="48" y="72"/>
                  <a:pt x="216" y="0"/>
                  <a:pt x="264" y="16"/>
                </a:cubicBezTo>
                <a:cubicBezTo>
                  <a:pt x="312" y="32"/>
                  <a:pt x="312" y="120"/>
                  <a:pt x="312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41" name="Text Box 25">
            <a:extLst>
              <a:ext uri="{FF2B5EF4-FFF2-40B4-BE49-F238E27FC236}">
                <a16:creationId xmlns:a16="http://schemas.microsoft.com/office/drawing/2014/main" id="{6C16CC14-2671-4408-92D3-7E3EFCD9C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919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6042" name="Freeform 26">
            <a:extLst>
              <a:ext uri="{FF2B5EF4-FFF2-40B4-BE49-F238E27FC236}">
                <a16:creationId xmlns:a16="http://schemas.microsoft.com/office/drawing/2014/main" id="{1B22A5B6-488E-4F6F-8E00-8922A2F556E5}"/>
              </a:ext>
            </a:extLst>
          </p:cNvPr>
          <p:cNvSpPr>
            <a:spLocks/>
          </p:cNvSpPr>
          <p:nvPr/>
        </p:nvSpPr>
        <p:spPr bwMode="auto">
          <a:xfrm>
            <a:off x="2209800" y="3062288"/>
            <a:ext cx="2133600" cy="457200"/>
          </a:xfrm>
          <a:custGeom>
            <a:avLst/>
            <a:gdLst>
              <a:gd name="T0" fmla="*/ 1344 w 1344"/>
              <a:gd name="T1" fmla="*/ 0 h 288"/>
              <a:gd name="T2" fmla="*/ 720 w 1344"/>
              <a:gd name="T3" fmla="*/ 288 h 288"/>
              <a:gd name="T4" fmla="*/ 0 w 1344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288">
                <a:moveTo>
                  <a:pt x="1344" y="0"/>
                </a:moveTo>
                <a:cubicBezTo>
                  <a:pt x="1144" y="144"/>
                  <a:pt x="944" y="288"/>
                  <a:pt x="720" y="288"/>
                </a:cubicBezTo>
                <a:cubicBezTo>
                  <a:pt x="496" y="288"/>
                  <a:pt x="248" y="14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43" name="Text Box 27">
            <a:extLst>
              <a:ext uri="{FF2B5EF4-FFF2-40B4-BE49-F238E27FC236}">
                <a16:creationId xmlns:a16="http://schemas.microsoft.com/office/drawing/2014/main" id="{4CB58E2B-10D9-4CC4-BC28-D7FB9A218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519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6044" name="Freeform 28">
            <a:extLst>
              <a:ext uri="{FF2B5EF4-FFF2-40B4-BE49-F238E27FC236}">
                <a16:creationId xmlns:a16="http://schemas.microsoft.com/office/drawing/2014/main" id="{0FDA86B2-B729-4D50-BAEE-9C4D8D7AC2E2}"/>
              </a:ext>
            </a:extLst>
          </p:cNvPr>
          <p:cNvSpPr>
            <a:spLocks/>
          </p:cNvSpPr>
          <p:nvPr/>
        </p:nvSpPr>
        <p:spPr bwMode="auto">
          <a:xfrm>
            <a:off x="3505200" y="2211388"/>
            <a:ext cx="1676400" cy="393700"/>
          </a:xfrm>
          <a:custGeom>
            <a:avLst/>
            <a:gdLst>
              <a:gd name="T0" fmla="*/ 1056 w 1056"/>
              <a:gd name="T1" fmla="*/ 200 h 248"/>
              <a:gd name="T2" fmla="*/ 624 w 1056"/>
              <a:gd name="T3" fmla="*/ 8 h 248"/>
              <a:gd name="T4" fmla="*/ 0 w 1056"/>
              <a:gd name="T5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248">
                <a:moveTo>
                  <a:pt x="1056" y="200"/>
                </a:moveTo>
                <a:cubicBezTo>
                  <a:pt x="928" y="100"/>
                  <a:pt x="800" y="0"/>
                  <a:pt x="624" y="8"/>
                </a:cubicBezTo>
                <a:cubicBezTo>
                  <a:pt x="448" y="16"/>
                  <a:pt x="224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45" name="Text Box 29">
            <a:extLst>
              <a:ext uri="{FF2B5EF4-FFF2-40B4-BE49-F238E27FC236}">
                <a16:creationId xmlns:a16="http://schemas.microsoft.com/office/drawing/2014/main" id="{FC1E5CEF-A9B0-4FEA-8DE1-56D7008B7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367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6046" name="Freeform 30">
            <a:extLst>
              <a:ext uri="{FF2B5EF4-FFF2-40B4-BE49-F238E27FC236}">
                <a16:creationId xmlns:a16="http://schemas.microsoft.com/office/drawing/2014/main" id="{E33FC7C1-9AC2-46A7-8737-06DF113DD32C}"/>
              </a:ext>
            </a:extLst>
          </p:cNvPr>
          <p:cNvSpPr>
            <a:spLocks/>
          </p:cNvSpPr>
          <p:nvPr/>
        </p:nvSpPr>
        <p:spPr bwMode="auto">
          <a:xfrm>
            <a:off x="4495800" y="3062288"/>
            <a:ext cx="914400" cy="317500"/>
          </a:xfrm>
          <a:custGeom>
            <a:avLst/>
            <a:gdLst>
              <a:gd name="T0" fmla="*/ 576 w 576"/>
              <a:gd name="T1" fmla="*/ 48 h 200"/>
              <a:gd name="T2" fmla="*/ 288 w 576"/>
              <a:gd name="T3" fmla="*/ 192 h 200"/>
              <a:gd name="T4" fmla="*/ 0 w 576"/>
              <a:gd name="T5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00">
                <a:moveTo>
                  <a:pt x="576" y="48"/>
                </a:moveTo>
                <a:cubicBezTo>
                  <a:pt x="480" y="124"/>
                  <a:pt x="384" y="200"/>
                  <a:pt x="288" y="192"/>
                </a:cubicBezTo>
                <a:cubicBezTo>
                  <a:pt x="192" y="184"/>
                  <a:pt x="96" y="9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47" name="Text Box 31">
            <a:extLst>
              <a:ext uri="{FF2B5EF4-FFF2-40B4-BE49-F238E27FC236}">
                <a16:creationId xmlns:a16="http://schemas.microsoft.com/office/drawing/2014/main" id="{31B83F3A-4763-4639-BFCD-0B5913375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5737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6048" name="Text Box 32">
            <a:extLst>
              <a:ext uri="{FF2B5EF4-FFF2-40B4-BE49-F238E27FC236}">
                <a16:creationId xmlns:a16="http://schemas.microsoft.com/office/drawing/2014/main" id="{FB66A843-1C5C-4C5B-8260-B81EB502B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19202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9900FF"/>
                </a:solidFill>
                <a:latin typeface="Arial" panose="020B0604020202020204" pitchFamily="34" charset="0"/>
              </a:rPr>
              <a:t>P = ABA</a:t>
            </a:r>
          </a:p>
        </p:txBody>
      </p:sp>
      <p:sp>
        <p:nvSpPr>
          <p:cNvPr id="86049" name="Text Box 33">
            <a:extLst>
              <a:ext uri="{FF2B5EF4-FFF2-40B4-BE49-F238E27FC236}">
                <a16:creationId xmlns:a16="http://schemas.microsoft.com/office/drawing/2014/main" id="{DEFCB36A-5BB6-4981-A2C8-B1E882902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00602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 = BABABBABABA</a:t>
            </a:r>
          </a:p>
        </p:txBody>
      </p:sp>
      <p:sp>
        <p:nvSpPr>
          <p:cNvPr id="86050" name="Line 34">
            <a:extLst>
              <a:ext uri="{FF2B5EF4-FFF2-40B4-BE49-F238E27FC236}">
                <a16:creationId xmlns:a16="http://schemas.microsoft.com/office/drawing/2014/main" id="{6D7A6BDC-5FB4-4EF6-A2BF-AAA5325B17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2578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Oval 2">
            <a:extLst>
              <a:ext uri="{FF2B5EF4-FFF2-40B4-BE49-F238E27FC236}">
                <a16:creationId xmlns:a16="http://schemas.microsoft.com/office/drawing/2014/main" id="{9825FE57-4A6A-49CF-A0C6-9B2E94FF4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5268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11638190-AF29-4F5E-8F08-E5A02FF23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US" altLang="en-US"/>
              <a:t>FSA operation</a:t>
            </a:r>
          </a:p>
        </p:txBody>
      </p:sp>
      <p:grpSp>
        <p:nvGrpSpPr>
          <p:cNvPr id="87044" name="Group 4">
            <a:extLst>
              <a:ext uri="{FF2B5EF4-FFF2-40B4-BE49-F238E27FC236}">
                <a16:creationId xmlns:a16="http://schemas.microsoft.com/office/drawing/2014/main" id="{3B8B4426-3BF6-45BC-817D-081702D28A5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528888"/>
            <a:ext cx="609600" cy="533400"/>
            <a:chOff x="1152" y="1872"/>
            <a:chExt cx="384" cy="336"/>
          </a:xfrm>
        </p:grpSpPr>
        <p:sp>
          <p:nvSpPr>
            <p:cNvPr id="87045" name="Oval 5">
              <a:extLst>
                <a:ext uri="{FF2B5EF4-FFF2-40B4-BE49-F238E27FC236}">
                  <a16:creationId xmlns:a16="http://schemas.microsoft.com/office/drawing/2014/main" id="{CAE71D51-3F7F-4C72-860A-65626F3B6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7046" name="Text Box 6">
              <a:extLst>
                <a:ext uri="{FF2B5EF4-FFF2-40B4-BE49-F238E27FC236}">
                  <a16:creationId xmlns:a16="http://schemas.microsoft.com/office/drawing/2014/main" id="{A6F0684C-B9F7-45DF-8155-BA33EC3AE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7047" name="Group 7">
            <a:extLst>
              <a:ext uri="{FF2B5EF4-FFF2-40B4-BE49-F238E27FC236}">
                <a16:creationId xmlns:a16="http://schemas.microsoft.com/office/drawing/2014/main" id="{DEEC1559-CF50-4A17-A373-4E0247D96907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528888"/>
            <a:ext cx="609600" cy="533400"/>
            <a:chOff x="1152" y="1872"/>
            <a:chExt cx="384" cy="336"/>
          </a:xfrm>
        </p:grpSpPr>
        <p:sp>
          <p:nvSpPr>
            <p:cNvPr id="87048" name="Oval 8">
              <a:extLst>
                <a:ext uri="{FF2B5EF4-FFF2-40B4-BE49-F238E27FC236}">
                  <a16:creationId xmlns:a16="http://schemas.microsoft.com/office/drawing/2014/main" id="{C06052E0-537E-4E99-8BCC-5B3B553A7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7049" name="Text Box 9">
              <a:extLst>
                <a:ext uri="{FF2B5EF4-FFF2-40B4-BE49-F238E27FC236}">
                  <a16:creationId xmlns:a16="http://schemas.microsoft.com/office/drawing/2014/main" id="{C93999FC-EE76-4B21-8E2C-3F546C29C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87050" name="Group 10">
            <a:extLst>
              <a:ext uri="{FF2B5EF4-FFF2-40B4-BE49-F238E27FC236}">
                <a16:creationId xmlns:a16="http://schemas.microsoft.com/office/drawing/2014/main" id="{C488E17D-0332-4CCC-B8B4-B9015A243458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528888"/>
            <a:ext cx="609600" cy="533400"/>
            <a:chOff x="1152" y="1872"/>
            <a:chExt cx="384" cy="336"/>
          </a:xfrm>
        </p:grpSpPr>
        <p:sp>
          <p:nvSpPr>
            <p:cNvPr id="87051" name="Oval 11">
              <a:extLst>
                <a:ext uri="{FF2B5EF4-FFF2-40B4-BE49-F238E27FC236}">
                  <a16:creationId xmlns:a16="http://schemas.microsoft.com/office/drawing/2014/main" id="{D58A3493-3F86-4996-8CFC-9DEBE6A88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7052" name="Text Box 12">
              <a:extLst>
                <a:ext uri="{FF2B5EF4-FFF2-40B4-BE49-F238E27FC236}">
                  <a16:creationId xmlns:a16="http://schemas.microsoft.com/office/drawing/2014/main" id="{199CE9E8-8D8C-44A3-82AC-F38C0489A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87053" name="Line 13">
            <a:extLst>
              <a:ext uri="{FF2B5EF4-FFF2-40B4-BE49-F238E27FC236}">
                <a16:creationId xmlns:a16="http://schemas.microsoft.com/office/drawing/2014/main" id="{97CC260F-1D49-4788-9695-8A6CA5486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7574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54" name="Text Box 14">
            <a:extLst>
              <a:ext uri="{FF2B5EF4-FFF2-40B4-BE49-F238E27FC236}">
                <a16:creationId xmlns:a16="http://schemas.microsoft.com/office/drawing/2014/main" id="{84C450C4-1678-4451-B2C1-A633BD11C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7055" name="Line 15">
            <a:extLst>
              <a:ext uri="{FF2B5EF4-FFF2-40B4-BE49-F238E27FC236}">
                <a16:creationId xmlns:a16="http://schemas.microsoft.com/office/drawing/2014/main" id="{4BB1910B-D956-44DD-A317-29AEA6FA1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757488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56" name="Text Box 16">
            <a:extLst>
              <a:ext uri="{FF2B5EF4-FFF2-40B4-BE49-F238E27FC236}">
                <a16:creationId xmlns:a16="http://schemas.microsoft.com/office/drawing/2014/main" id="{C814EC9F-9D0F-4FC3-9CF9-812249B03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87057" name="Group 17">
            <a:extLst>
              <a:ext uri="{FF2B5EF4-FFF2-40B4-BE49-F238E27FC236}">
                <a16:creationId xmlns:a16="http://schemas.microsoft.com/office/drawing/2014/main" id="{BAC134B6-EA18-44D0-ADD1-618BBEB6237A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528888"/>
            <a:ext cx="609600" cy="533400"/>
            <a:chOff x="1152" y="1872"/>
            <a:chExt cx="384" cy="336"/>
          </a:xfrm>
        </p:grpSpPr>
        <p:sp>
          <p:nvSpPr>
            <p:cNvPr id="87058" name="Oval 18">
              <a:extLst>
                <a:ext uri="{FF2B5EF4-FFF2-40B4-BE49-F238E27FC236}">
                  <a16:creationId xmlns:a16="http://schemas.microsoft.com/office/drawing/2014/main" id="{DAC0D169-2994-4CF2-AB45-E765FFE74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7059" name="Text Box 19">
              <a:extLst>
                <a:ext uri="{FF2B5EF4-FFF2-40B4-BE49-F238E27FC236}">
                  <a16:creationId xmlns:a16="http://schemas.microsoft.com/office/drawing/2014/main" id="{F3F88101-38EA-4AF1-BE92-443656CD1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87060" name="Line 20">
            <a:extLst>
              <a:ext uri="{FF2B5EF4-FFF2-40B4-BE49-F238E27FC236}">
                <a16:creationId xmlns:a16="http://schemas.microsoft.com/office/drawing/2014/main" id="{9E7BD98E-DE53-420C-AE74-3807655E19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7574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61" name="Text Box 21">
            <a:extLst>
              <a:ext uri="{FF2B5EF4-FFF2-40B4-BE49-F238E27FC236}">
                <a16:creationId xmlns:a16="http://schemas.microsoft.com/office/drawing/2014/main" id="{EE9B9C80-6E41-4B5D-AB3B-A3B041B57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7062" name="Freeform 22">
            <a:extLst>
              <a:ext uri="{FF2B5EF4-FFF2-40B4-BE49-F238E27FC236}">
                <a16:creationId xmlns:a16="http://schemas.microsoft.com/office/drawing/2014/main" id="{CBF699E5-FBE2-4111-900D-B7B00388E4E8}"/>
              </a:ext>
            </a:extLst>
          </p:cNvPr>
          <p:cNvSpPr>
            <a:spLocks/>
          </p:cNvSpPr>
          <p:nvPr/>
        </p:nvSpPr>
        <p:spPr bwMode="auto">
          <a:xfrm>
            <a:off x="1790700" y="2198688"/>
            <a:ext cx="495300" cy="406400"/>
          </a:xfrm>
          <a:custGeom>
            <a:avLst/>
            <a:gdLst>
              <a:gd name="T0" fmla="*/ 120 w 312"/>
              <a:gd name="T1" fmla="*/ 256 h 256"/>
              <a:gd name="T2" fmla="*/ 24 w 312"/>
              <a:gd name="T3" fmla="*/ 112 h 256"/>
              <a:gd name="T4" fmla="*/ 264 w 312"/>
              <a:gd name="T5" fmla="*/ 16 h 256"/>
              <a:gd name="T6" fmla="*/ 312 w 312"/>
              <a:gd name="T7" fmla="*/ 20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56">
                <a:moveTo>
                  <a:pt x="120" y="256"/>
                </a:moveTo>
                <a:cubicBezTo>
                  <a:pt x="60" y="204"/>
                  <a:pt x="0" y="152"/>
                  <a:pt x="24" y="112"/>
                </a:cubicBezTo>
                <a:cubicBezTo>
                  <a:pt x="48" y="72"/>
                  <a:pt x="216" y="0"/>
                  <a:pt x="264" y="16"/>
                </a:cubicBezTo>
                <a:cubicBezTo>
                  <a:pt x="312" y="32"/>
                  <a:pt x="312" y="120"/>
                  <a:pt x="312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63" name="Text Box 23">
            <a:extLst>
              <a:ext uri="{FF2B5EF4-FFF2-40B4-BE49-F238E27FC236}">
                <a16:creationId xmlns:a16="http://schemas.microsoft.com/office/drawing/2014/main" id="{5B63FCB2-718F-4898-BB57-1A915D2E0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3357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7064" name="Freeform 24">
            <a:extLst>
              <a:ext uri="{FF2B5EF4-FFF2-40B4-BE49-F238E27FC236}">
                <a16:creationId xmlns:a16="http://schemas.microsoft.com/office/drawing/2014/main" id="{607D7A1B-0662-49AE-A9F7-674FCEA9EFEC}"/>
              </a:ext>
            </a:extLst>
          </p:cNvPr>
          <p:cNvSpPr>
            <a:spLocks/>
          </p:cNvSpPr>
          <p:nvPr/>
        </p:nvSpPr>
        <p:spPr bwMode="auto">
          <a:xfrm>
            <a:off x="2933700" y="2198688"/>
            <a:ext cx="495300" cy="406400"/>
          </a:xfrm>
          <a:custGeom>
            <a:avLst/>
            <a:gdLst>
              <a:gd name="T0" fmla="*/ 120 w 312"/>
              <a:gd name="T1" fmla="*/ 256 h 256"/>
              <a:gd name="T2" fmla="*/ 24 w 312"/>
              <a:gd name="T3" fmla="*/ 112 h 256"/>
              <a:gd name="T4" fmla="*/ 264 w 312"/>
              <a:gd name="T5" fmla="*/ 16 h 256"/>
              <a:gd name="T6" fmla="*/ 312 w 312"/>
              <a:gd name="T7" fmla="*/ 20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56">
                <a:moveTo>
                  <a:pt x="120" y="256"/>
                </a:moveTo>
                <a:cubicBezTo>
                  <a:pt x="60" y="204"/>
                  <a:pt x="0" y="152"/>
                  <a:pt x="24" y="112"/>
                </a:cubicBezTo>
                <a:cubicBezTo>
                  <a:pt x="48" y="72"/>
                  <a:pt x="216" y="0"/>
                  <a:pt x="264" y="16"/>
                </a:cubicBezTo>
                <a:cubicBezTo>
                  <a:pt x="312" y="32"/>
                  <a:pt x="312" y="120"/>
                  <a:pt x="312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65" name="Text Box 25">
            <a:extLst>
              <a:ext uri="{FF2B5EF4-FFF2-40B4-BE49-F238E27FC236}">
                <a16:creationId xmlns:a16="http://schemas.microsoft.com/office/drawing/2014/main" id="{ACC6F1D9-FCD3-4279-AAAB-7B98AD8A0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919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7066" name="Freeform 26">
            <a:extLst>
              <a:ext uri="{FF2B5EF4-FFF2-40B4-BE49-F238E27FC236}">
                <a16:creationId xmlns:a16="http://schemas.microsoft.com/office/drawing/2014/main" id="{38F5EBF9-9B13-4945-A019-04C71145883D}"/>
              </a:ext>
            </a:extLst>
          </p:cNvPr>
          <p:cNvSpPr>
            <a:spLocks/>
          </p:cNvSpPr>
          <p:nvPr/>
        </p:nvSpPr>
        <p:spPr bwMode="auto">
          <a:xfrm>
            <a:off x="2209800" y="3062288"/>
            <a:ext cx="2133600" cy="457200"/>
          </a:xfrm>
          <a:custGeom>
            <a:avLst/>
            <a:gdLst>
              <a:gd name="T0" fmla="*/ 1344 w 1344"/>
              <a:gd name="T1" fmla="*/ 0 h 288"/>
              <a:gd name="T2" fmla="*/ 720 w 1344"/>
              <a:gd name="T3" fmla="*/ 288 h 288"/>
              <a:gd name="T4" fmla="*/ 0 w 1344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288">
                <a:moveTo>
                  <a:pt x="1344" y="0"/>
                </a:moveTo>
                <a:cubicBezTo>
                  <a:pt x="1144" y="144"/>
                  <a:pt x="944" y="288"/>
                  <a:pt x="720" y="288"/>
                </a:cubicBezTo>
                <a:cubicBezTo>
                  <a:pt x="496" y="288"/>
                  <a:pt x="248" y="14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67" name="Text Box 27">
            <a:extLst>
              <a:ext uri="{FF2B5EF4-FFF2-40B4-BE49-F238E27FC236}">
                <a16:creationId xmlns:a16="http://schemas.microsoft.com/office/drawing/2014/main" id="{B3190E48-F4AC-4517-BEEA-CC70589AB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519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7068" name="Freeform 28">
            <a:extLst>
              <a:ext uri="{FF2B5EF4-FFF2-40B4-BE49-F238E27FC236}">
                <a16:creationId xmlns:a16="http://schemas.microsoft.com/office/drawing/2014/main" id="{61335DCA-947A-4836-892F-A5E47DA9E0FD}"/>
              </a:ext>
            </a:extLst>
          </p:cNvPr>
          <p:cNvSpPr>
            <a:spLocks/>
          </p:cNvSpPr>
          <p:nvPr/>
        </p:nvSpPr>
        <p:spPr bwMode="auto">
          <a:xfrm>
            <a:off x="3505200" y="2211388"/>
            <a:ext cx="1676400" cy="393700"/>
          </a:xfrm>
          <a:custGeom>
            <a:avLst/>
            <a:gdLst>
              <a:gd name="T0" fmla="*/ 1056 w 1056"/>
              <a:gd name="T1" fmla="*/ 200 h 248"/>
              <a:gd name="T2" fmla="*/ 624 w 1056"/>
              <a:gd name="T3" fmla="*/ 8 h 248"/>
              <a:gd name="T4" fmla="*/ 0 w 1056"/>
              <a:gd name="T5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248">
                <a:moveTo>
                  <a:pt x="1056" y="200"/>
                </a:moveTo>
                <a:cubicBezTo>
                  <a:pt x="928" y="100"/>
                  <a:pt x="800" y="0"/>
                  <a:pt x="624" y="8"/>
                </a:cubicBezTo>
                <a:cubicBezTo>
                  <a:pt x="448" y="16"/>
                  <a:pt x="224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69" name="Text Box 29">
            <a:extLst>
              <a:ext uri="{FF2B5EF4-FFF2-40B4-BE49-F238E27FC236}">
                <a16:creationId xmlns:a16="http://schemas.microsoft.com/office/drawing/2014/main" id="{5DA33469-BC79-4A81-B656-443AC0DC7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367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7070" name="Freeform 30">
            <a:extLst>
              <a:ext uri="{FF2B5EF4-FFF2-40B4-BE49-F238E27FC236}">
                <a16:creationId xmlns:a16="http://schemas.microsoft.com/office/drawing/2014/main" id="{6C1858A0-3B22-4981-A6CF-D7DED402011A}"/>
              </a:ext>
            </a:extLst>
          </p:cNvPr>
          <p:cNvSpPr>
            <a:spLocks/>
          </p:cNvSpPr>
          <p:nvPr/>
        </p:nvSpPr>
        <p:spPr bwMode="auto">
          <a:xfrm>
            <a:off x="4495800" y="3062288"/>
            <a:ext cx="914400" cy="317500"/>
          </a:xfrm>
          <a:custGeom>
            <a:avLst/>
            <a:gdLst>
              <a:gd name="T0" fmla="*/ 576 w 576"/>
              <a:gd name="T1" fmla="*/ 48 h 200"/>
              <a:gd name="T2" fmla="*/ 288 w 576"/>
              <a:gd name="T3" fmla="*/ 192 h 200"/>
              <a:gd name="T4" fmla="*/ 0 w 576"/>
              <a:gd name="T5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00">
                <a:moveTo>
                  <a:pt x="576" y="48"/>
                </a:moveTo>
                <a:cubicBezTo>
                  <a:pt x="480" y="124"/>
                  <a:pt x="384" y="200"/>
                  <a:pt x="288" y="192"/>
                </a:cubicBezTo>
                <a:cubicBezTo>
                  <a:pt x="192" y="184"/>
                  <a:pt x="96" y="9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71" name="Text Box 31">
            <a:extLst>
              <a:ext uri="{FF2B5EF4-FFF2-40B4-BE49-F238E27FC236}">
                <a16:creationId xmlns:a16="http://schemas.microsoft.com/office/drawing/2014/main" id="{276F5CCA-E7D9-4287-AB4D-269324C40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5737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7072" name="Text Box 32">
            <a:extLst>
              <a:ext uri="{FF2B5EF4-FFF2-40B4-BE49-F238E27FC236}">
                <a16:creationId xmlns:a16="http://schemas.microsoft.com/office/drawing/2014/main" id="{88E0F38E-4FD2-4897-9624-074ED1CFA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19202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9900FF"/>
                </a:solidFill>
                <a:latin typeface="Arial" panose="020B0604020202020204" pitchFamily="34" charset="0"/>
              </a:rPr>
              <a:t>P = ABA</a:t>
            </a:r>
          </a:p>
        </p:txBody>
      </p:sp>
      <p:sp>
        <p:nvSpPr>
          <p:cNvPr id="87073" name="Text Box 33">
            <a:extLst>
              <a:ext uri="{FF2B5EF4-FFF2-40B4-BE49-F238E27FC236}">
                <a16:creationId xmlns:a16="http://schemas.microsoft.com/office/drawing/2014/main" id="{C1202F1D-6C44-41DA-8893-B75C6D300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00602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 = BABABBABABA</a:t>
            </a:r>
          </a:p>
        </p:txBody>
      </p:sp>
      <p:sp>
        <p:nvSpPr>
          <p:cNvPr id="87074" name="Line 34">
            <a:extLst>
              <a:ext uri="{FF2B5EF4-FFF2-40B4-BE49-F238E27FC236}">
                <a16:creationId xmlns:a16="http://schemas.microsoft.com/office/drawing/2014/main" id="{F98B61B6-B69E-46BE-9EEC-FFA07AD8D7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52578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Oval 2">
            <a:extLst>
              <a:ext uri="{FF2B5EF4-FFF2-40B4-BE49-F238E27FC236}">
                <a16:creationId xmlns:a16="http://schemas.microsoft.com/office/drawing/2014/main" id="{30318802-C5E0-46FF-86F8-7324F673B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5268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FED5192B-B774-4EE8-AA80-00AA5A7CD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US" altLang="en-US"/>
              <a:t>FSA operation</a:t>
            </a:r>
          </a:p>
        </p:txBody>
      </p:sp>
      <p:grpSp>
        <p:nvGrpSpPr>
          <p:cNvPr id="88068" name="Group 4">
            <a:extLst>
              <a:ext uri="{FF2B5EF4-FFF2-40B4-BE49-F238E27FC236}">
                <a16:creationId xmlns:a16="http://schemas.microsoft.com/office/drawing/2014/main" id="{993E46AF-D9E9-47BE-B875-86230EA5C4D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528888"/>
            <a:ext cx="609600" cy="533400"/>
            <a:chOff x="1152" y="1872"/>
            <a:chExt cx="384" cy="336"/>
          </a:xfrm>
        </p:grpSpPr>
        <p:sp>
          <p:nvSpPr>
            <p:cNvPr id="88069" name="Oval 5">
              <a:extLst>
                <a:ext uri="{FF2B5EF4-FFF2-40B4-BE49-F238E27FC236}">
                  <a16:creationId xmlns:a16="http://schemas.microsoft.com/office/drawing/2014/main" id="{4DB1BBF0-BA80-4BC2-958D-1B3034EEF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070" name="Text Box 6">
              <a:extLst>
                <a:ext uri="{FF2B5EF4-FFF2-40B4-BE49-F238E27FC236}">
                  <a16:creationId xmlns:a16="http://schemas.microsoft.com/office/drawing/2014/main" id="{7CE37898-7B14-45A3-8FDD-688D36C94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8071" name="Group 7">
            <a:extLst>
              <a:ext uri="{FF2B5EF4-FFF2-40B4-BE49-F238E27FC236}">
                <a16:creationId xmlns:a16="http://schemas.microsoft.com/office/drawing/2014/main" id="{650F9116-C935-4446-8A25-2CC2AE42BAA9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528888"/>
            <a:ext cx="609600" cy="533400"/>
            <a:chOff x="1152" y="1872"/>
            <a:chExt cx="384" cy="336"/>
          </a:xfrm>
        </p:grpSpPr>
        <p:sp>
          <p:nvSpPr>
            <p:cNvPr id="88072" name="Oval 8">
              <a:extLst>
                <a:ext uri="{FF2B5EF4-FFF2-40B4-BE49-F238E27FC236}">
                  <a16:creationId xmlns:a16="http://schemas.microsoft.com/office/drawing/2014/main" id="{88AD701F-E8B6-421B-89E8-CC9D82CA4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073" name="Text Box 9">
              <a:extLst>
                <a:ext uri="{FF2B5EF4-FFF2-40B4-BE49-F238E27FC236}">
                  <a16:creationId xmlns:a16="http://schemas.microsoft.com/office/drawing/2014/main" id="{5AD7D75A-A0DA-4E6F-8FDD-72BFE8E9A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88074" name="Group 10">
            <a:extLst>
              <a:ext uri="{FF2B5EF4-FFF2-40B4-BE49-F238E27FC236}">
                <a16:creationId xmlns:a16="http://schemas.microsoft.com/office/drawing/2014/main" id="{FF83A2C2-3A59-4906-ACE4-19B317F28DAB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528888"/>
            <a:ext cx="609600" cy="533400"/>
            <a:chOff x="1152" y="1872"/>
            <a:chExt cx="384" cy="336"/>
          </a:xfrm>
        </p:grpSpPr>
        <p:sp>
          <p:nvSpPr>
            <p:cNvPr id="88075" name="Oval 11">
              <a:extLst>
                <a:ext uri="{FF2B5EF4-FFF2-40B4-BE49-F238E27FC236}">
                  <a16:creationId xmlns:a16="http://schemas.microsoft.com/office/drawing/2014/main" id="{BED62EA7-D028-4D02-BED5-7560A31AB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076" name="Text Box 12">
              <a:extLst>
                <a:ext uri="{FF2B5EF4-FFF2-40B4-BE49-F238E27FC236}">
                  <a16:creationId xmlns:a16="http://schemas.microsoft.com/office/drawing/2014/main" id="{FD188998-13A3-4785-829F-43ECE9EDD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88077" name="Line 13">
            <a:extLst>
              <a:ext uri="{FF2B5EF4-FFF2-40B4-BE49-F238E27FC236}">
                <a16:creationId xmlns:a16="http://schemas.microsoft.com/office/drawing/2014/main" id="{3ED192A2-50FC-4140-A9E2-710ABBCF8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7574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078" name="Text Box 14">
            <a:extLst>
              <a:ext uri="{FF2B5EF4-FFF2-40B4-BE49-F238E27FC236}">
                <a16:creationId xmlns:a16="http://schemas.microsoft.com/office/drawing/2014/main" id="{F17768DF-2019-48B8-ABA4-A764B43B2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8079" name="Line 15">
            <a:extLst>
              <a:ext uri="{FF2B5EF4-FFF2-40B4-BE49-F238E27FC236}">
                <a16:creationId xmlns:a16="http://schemas.microsoft.com/office/drawing/2014/main" id="{0EA3A8DC-92DC-457D-A6CF-DFDC8B70EA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7574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080" name="Text Box 16">
            <a:extLst>
              <a:ext uri="{FF2B5EF4-FFF2-40B4-BE49-F238E27FC236}">
                <a16:creationId xmlns:a16="http://schemas.microsoft.com/office/drawing/2014/main" id="{05284430-1449-4DB0-891A-78C57AEBB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88081" name="Group 17">
            <a:extLst>
              <a:ext uri="{FF2B5EF4-FFF2-40B4-BE49-F238E27FC236}">
                <a16:creationId xmlns:a16="http://schemas.microsoft.com/office/drawing/2014/main" id="{F8555BF5-C5EF-4682-A484-624E29E7498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528888"/>
            <a:ext cx="609600" cy="533400"/>
            <a:chOff x="1152" y="1872"/>
            <a:chExt cx="384" cy="336"/>
          </a:xfrm>
        </p:grpSpPr>
        <p:sp>
          <p:nvSpPr>
            <p:cNvPr id="88082" name="Oval 18">
              <a:extLst>
                <a:ext uri="{FF2B5EF4-FFF2-40B4-BE49-F238E27FC236}">
                  <a16:creationId xmlns:a16="http://schemas.microsoft.com/office/drawing/2014/main" id="{7374608D-455B-4848-80A5-26B62858D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083" name="Text Box 19">
              <a:extLst>
                <a:ext uri="{FF2B5EF4-FFF2-40B4-BE49-F238E27FC236}">
                  <a16:creationId xmlns:a16="http://schemas.microsoft.com/office/drawing/2014/main" id="{D1A36B1A-D891-41DB-ACDF-BF34801BA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88084" name="Line 20">
            <a:extLst>
              <a:ext uri="{FF2B5EF4-FFF2-40B4-BE49-F238E27FC236}">
                <a16:creationId xmlns:a16="http://schemas.microsoft.com/office/drawing/2014/main" id="{E5FF9D47-825F-4A10-A60A-B1DBE6BC9E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757488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085" name="Text Box 21">
            <a:extLst>
              <a:ext uri="{FF2B5EF4-FFF2-40B4-BE49-F238E27FC236}">
                <a16:creationId xmlns:a16="http://schemas.microsoft.com/office/drawing/2014/main" id="{71A37EA9-DCCC-4593-A2D9-179D60C38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8086" name="Freeform 22">
            <a:extLst>
              <a:ext uri="{FF2B5EF4-FFF2-40B4-BE49-F238E27FC236}">
                <a16:creationId xmlns:a16="http://schemas.microsoft.com/office/drawing/2014/main" id="{82C28EAA-74CA-48CC-A852-54EE9D68C812}"/>
              </a:ext>
            </a:extLst>
          </p:cNvPr>
          <p:cNvSpPr>
            <a:spLocks/>
          </p:cNvSpPr>
          <p:nvPr/>
        </p:nvSpPr>
        <p:spPr bwMode="auto">
          <a:xfrm>
            <a:off x="1790700" y="2198688"/>
            <a:ext cx="495300" cy="406400"/>
          </a:xfrm>
          <a:custGeom>
            <a:avLst/>
            <a:gdLst>
              <a:gd name="T0" fmla="*/ 120 w 312"/>
              <a:gd name="T1" fmla="*/ 256 h 256"/>
              <a:gd name="T2" fmla="*/ 24 w 312"/>
              <a:gd name="T3" fmla="*/ 112 h 256"/>
              <a:gd name="T4" fmla="*/ 264 w 312"/>
              <a:gd name="T5" fmla="*/ 16 h 256"/>
              <a:gd name="T6" fmla="*/ 312 w 312"/>
              <a:gd name="T7" fmla="*/ 20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56">
                <a:moveTo>
                  <a:pt x="120" y="256"/>
                </a:moveTo>
                <a:cubicBezTo>
                  <a:pt x="60" y="204"/>
                  <a:pt x="0" y="152"/>
                  <a:pt x="24" y="112"/>
                </a:cubicBezTo>
                <a:cubicBezTo>
                  <a:pt x="48" y="72"/>
                  <a:pt x="216" y="0"/>
                  <a:pt x="264" y="16"/>
                </a:cubicBezTo>
                <a:cubicBezTo>
                  <a:pt x="312" y="32"/>
                  <a:pt x="312" y="120"/>
                  <a:pt x="312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087" name="Text Box 23">
            <a:extLst>
              <a:ext uri="{FF2B5EF4-FFF2-40B4-BE49-F238E27FC236}">
                <a16:creationId xmlns:a16="http://schemas.microsoft.com/office/drawing/2014/main" id="{0147CA3A-D087-41D3-988B-B2E8BFCC4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3357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8088" name="Freeform 24">
            <a:extLst>
              <a:ext uri="{FF2B5EF4-FFF2-40B4-BE49-F238E27FC236}">
                <a16:creationId xmlns:a16="http://schemas.microsoft.com/office/drawing/2014/main" id="{5BCE3915-1748-46BA-B09C-8E104E96BA11}"/>
              </a:ext>
            </a:extLst>
          </p:cNvPr>
          <p:cNvSpPr>
            <a:spLocks/>
          </p:cNvSpPr>
          <p:nvPr/>
        </p:nvSpPr>
        <p:spPr bwMode="auto">
          <a:xfrm>
            <a:off x="2933700" y="2198688"/>
            <a:ext cx="495300" cy="406400"/>
          </a:xfrm>
          <a:custGeom>
            <a:avLst/>
            <a:gdLst>
              <a:gd name="T0" fmla="*/ 120 w 312"/>
              <a:gd name="T1" fmla="*/ 256 h 256"/>
              <a:gd name="T2" fmla="*/ 24 w 312"/>
              <a:gd name="T3" fmla="*/ 112 h 256"/>
              <a:gd name="T4" fmla="*/ 264 w 312"/>
              <a:gd name="T5" fmla="*/ 16 h 256"/>
              <a:gd name="T6" fmla="*/ 312 w 312"/>
              <a:gd name="T7" fmla="*/ 20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56">
                <a:moveTo>
                  <a:pt x="120" y="256"/>
                </a:moveTo>
                <a:cubicBezTo>
                  <a:pt x="60" y="204"/>
                  <a:pt x="0" y="152"/>
                  <a:pt x="24" y="112"/>
                </a:cubicBezTo>
                <a:cubicBezTo>
                  <a:pt x="48" y="72"/>
                  <a:pt x="216" y="0"/>
                  <a:pt x="264" y="16"/>
                </a:cubicBezTo>
                <a:cubicBezTo>
                  <a:pt x="312" y="32"/>
                  <a:pt x="312" y="120"/>
                  <a:pt x="312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089" name="Text Box 25">
            <a:extLst>
              <a:ext uri="{FF2B5EF4-FFF2-40B4-BE49-F238E27FC236}">
                <a16:creationId xmlns:a16="http://schemas.microsoft.com/office/drawing/2014/main" id="{0288D112-89EE-4437-AB44-915E46AEF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919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8090" name="Freeform 26">
            <a:extLst>
              <a:ext uri="{FF2B5EF4-FFF2-40B4-BE49-F238E27FC236}">
                <a16:creationId xmlns:a16="http://schemas.microsoft.com/office/drawing/2014/main" id="{2C7E25D7-5974-4A98-AAC6-244FCEE7B540}"/>
              </a:ext>
            </a:extLst>
          </p:cNvPr>
          <p:cNvSpPr>
            <a:spLocks/>
          </p:cNvSpPr>
          <p:nvPr/>
        </p:nvSpPr>
        <p:spPr bwMode="auto">
          <a:xfrm>
            <a:off x="2209800" y="3062288"/>
            <a:ext cx="2133600" cy="457200"/>
          </a:xfrm>
          <a:custGeom>
            <a:avLst/>
            <a:gdLst>
              <a:gd name="T0" fmla="*/ 1344 w 1344"/>
              <a:gd name="T1" fmla="*/ 0 h 288"/>
              <a:gd name="T2" fmla="*/ 720 w 1344"/>
              <a:gd name="T3" fmla="*/ 288 h 288"/>
              <a:gd name="T4" fmla="*/ 0 w 1344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288">
                <a:moveTo>
                  <a:pt x="1344" y="0"/>
                </a:moveTo>
                <a:cubicBezTo>
                  <a:pt x="1144" y="144"/>
                  <a:pt x="944" y="288"/>
                  <a:pt x="720" y="288"/>
                </a:cubicBezTo>
                <a:cubicBezTo>
                  <a:pt x="496" y="288"/>
                  <a:pt x="248" y="14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091" name="Text Box 27">
            <a:extLst>
              <a:ext uri="{FF2B5EF4-FFF2-40B4-BE49-F238E27FC236}">
                <a16:creationId xmlns:a16="http://schemas.microsoft.com/office/drawing/2014/main" id="{EBBC68D0-3178-4C8F-8B76-1BBCFD6E9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519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8092" name="Freeform 28">
            <a:extLst>
              <a:ext uri="{FF2B5EF4-FFF2-40B4-BE49-F238E27FC236}">
                <a16:creationId xmlns:a16="http://schemas.microsoft.com/office/drawing/2014/main" id="{02A143ED-E708-45E4-9537-E1FEDC28FA43}"/>
              </a:ext>
            </a:extLst>
          </p:cNvPr>
          <p:cNvSpPr>
            <a:spLocks/>
          </p:cNvSpPr>
          <p:nvPr/>
        </p:nvSpPr>
        <p:spPr bwMode="auto">
          <a:xfrm>
            <a:off x="3505200" y="2211388"/>
            <a:ext cx="1676400" cy="393700"/>
          </a:xfrm>
          <a:custGeom>
            <a:avLst/>
            <a:gdLst>
              <a:gd name="T0" fmla="*/ 1056 w 1056"/>
              <a:gd name="T1" fmla="*/ 200 h 248"/>
              <a:gd name="T2" fmla="*/ 624 w 1056"/>
              <a:gd name="T3" fmla="*/ 8 h 248"/>
              <a:gd name="T4" fmla="*/ 0 w 1056"/>
              <a:gd name="T5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248">
                <a:moveTo>
                  <a:pt x="1056" y="200"/>
                </a:moveTo>
                <a:cubicBezTo>
                  <a:pt x="928" y="100"/>
                  <a:pt x="800" y="0"/>
                  <a:pt x="624" y="8"/>
                </a:cubicBezTo>
                <a:cubicBezTo>
                  <a:pt x="448" y="16"/>
                  <a:pt x="224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093" name="Text Box 29">
            <a:extLst>
              <a:ext uri="{FF2B5EF4-FFF2-40B4-BE49-F238E27FC236}">
                <a16:creationId xmlns:a16="http://schemas.microsoft.com/office/drawing/2014/main" id="{9861A52F-A474-4966-BA46-F837B875A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367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8094" name="Freeform 30">
            <a:extLst>
              <a:ext uri="{FF2B5EF4-FFF2-40B4-BE49-F238E27FC236}">
                <a16:creationId xmlns:a16="http://schemas.microsoft.com/office/drawing/2014/main" id="{FC8DCA86-B2FD-41CC-B1BB-A45CD414FB5F}"/>
              </a:ext>
            </a:extLst>
          </p:cNvPr>
          <p:cNvSpPr>
            <a:spLocks/>
          </p:cNvSpPr>
          <p:nvPr/>
        </p:nvSpPr>
        <p:spPr bwMode="auto">
          <a:xfrm>
            <a:off x="4495800" y="3062288"/>
            <a:ext cx="914400" cy="317500"/>
          </a:xfrm>
          <a:custGeom>
            <a:avLst/>
            <a:gdLst>
              <a:gd name="T0" fmla="*/ 576 w 576"/>
              <a:gd name="T1" fmla="*/ 48 h 200"/>
              <a:gd name="T2" fmla="*/ 288 w 576"/>
              <a:gd name="T3" fmla="*/ 192 h 200"/>
              <a:gd name="T4" fmla="*/ 0 w 576"/>
              <a:gd name="T5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00">
                <a:moveTo>
                  <a:pt x="576" y="48"/>
                </a:moveTo>
                <a:cubicBezTo>
                  <a:pt x="480" y="124"/>
                  <a:pt x="384" y="200"/>
                  <a:pt x="288" y="192"/>
                </a:cubicBezTo>
                <a:cubicBezTo>
                  <a:pt x="192" y="184"/>
                  <a:pt x="96" y="9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095" name="Text Box 31">
            <a:extLst>
              <a:ext uri="{FF2B5EF4-FFF2-40B4-BE49-F238E27FC236}">
                <a16:creationId xmlns:a16="http://schemas.microsoft.com/office/drawing/2014/main" id="{F750CE32-EF3E-46E0-BF55-73E8E6BC5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5737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8096" name="Text Box 32">
            <a:extLst>
              <a:ext uri="{FF2B5EF4-FFF2-40B4-BE49-F238E27FC236}">
                <a16:creationId xmlns:a16="http://schemas.microsoft.com/office/drawing/2014/main" id="{D2EAE817-FA91-42E9-8461-77F7A2B65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19202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9900FF"/>
                </a:solidFill>
                <a:latin typeface="Arial" panose="020B0604020202020204" pitchFamily="34" charset="0"/>
              </a:rPr>
              <a:t>P = ABA</a:t>
            </a:r>
          </a:p>
        </p:txBody>
      </p:sp>
      <p:sp>
        <p:nvSpPr>
          <p:cNvPr id="88097" name="Text Box 33">
            <a:extLst>
              <a:ext uri="{FF2B5EF4-FFF2-40B4-BE49-F238E27FC236}">
                <a16:creationId xmlns:a16="http://schemas.microsoft.com/office/drawing/2014/main" id="{B56F9980-F557-4EFF-9859-185E28ECE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00602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 = BABABB</a:t>
            </a:r>
            <a:r>
              <a:rPr lang="en-US" altLang="en-US" sz="2800">
                <a:solidFill>
                  <a:srgbClr val="00FF00"/>
                </a:solidFill>
                <a:latin typeface="Arial" panose="020B0604020202020204" pitchFamily="34" charset="0"/>
              </a:rPr>
              <a:t>ABA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BA</a:t>
            </a:r>
          </a:p>
        </p:txBody>
      </p:sp>
      <p:sp>
        <p:nvSpPr>
          <p:cNvPr id="88098" name="Line 34">
            <a:extLst>
              <a:ext uri="{FF2B5EF4-FFF2-40B4-BE49-F238E27FC236}">
                <a16:creationId xmlns:a16="http://schemas.microsoft.com/office/drawing/2014/main" id="{31613D2F-71E2-4B7D-B14E-AA2A134A1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2578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Oval 2">
            <a:extLst>
              <a:ext uri="{FF2B5EF4-FFF2-40B4-BE49-F238E27FC236}">
                <a16:creationId xmlns:a16="http://schemas.microsoft.com/office/drawing/2014/main" id="{C193CFF7-F89A-42E5-A039-B3293DCF7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5268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EFE50B5C-C296-4197-8DBF-CB851138B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US" altLang="en-US"/>
              <a:t>FSA operation</a:t>
            </a:r>
          </a:p>
        </p:txBody>
      </p:sp>
      <p:grpSp>
        <p:nvGrpSpPr>
          <p:cNvPr id="89092" name="Group 4">
            <a:extLst>
              <a:ext uri="{FF2B5EF4-FFF2-40B4-BE49-F238E27FC236}">
                <a16:creationId xmlns:a16="http://schemas.microsoft.com/office/drawing/2014/main" id="{D5FECFFE-E514-4C57-A407-40DFFCBF813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528888"/>
            <a:ext cx="609600" cy="533400"/>
            <a:chOff x="1152" y="1872"/>
            <a:chExt cx="384" cy="336"/>
          </a:xfrm>
        </p:grpSpPr>
        <p:sp>
          <p:nvSpPr>
            <p:cNvPr id="89093" name="Oval 5">
              <a:extLst>
                <a:ext uri="{FF2B5EF4-FFF2-40B4-BE49-F238E27FC236}">
                  <a16:creationId xmlns:a16="http://schemas.microsoft.com/office/drawing/2014/main" id="{4E4D0E6A-D617-4CCA-86A5-9F08A56C9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94" name="Text Box 6">
              <a:extLst>
                <a:ext uri="{FF2B5EF4-FFF2-40B4-BE49-F238E27FC236}">
                  <a16:creationId xmlns:a16="http://schemas.microsoft.com/office/drawing/2014/main" id="{0CE41CB1-3311-4FC7-9F0D-D06D42000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9095" name="Group 7">
            <a:extLst>
              <a:ext uri="{FF2B5EF4-FFF2-40B4-BE49-F238E27FC236}">
                <a16:creationId xmlns:a16="http://schemas.microsoft.com/office/drawing/2014/main" id="{8F2FD74D-D4D8-494B-9BC7-2866DE65F3AE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528888"/>
            <a:ext cx="609600" cy="533400"/>
            <a:chOff x="1152" y="1872"/>
            <a:chExt cx="384" cy="336"/>
          </a:xfrm>
        </p:grpSpPr>
        <p:sp>
          <p:nvSpPr>
            <p:cNvPr id="89096" name="Oval 8">
              <a:extLst>
                <a:ext uri="{FF2B5EF4-FFF2-40B4-BE49-F238E27FC236}">
                  <a16:creationId xmlns:a16="http://schemas.microsoft.com/office/drawing/2014/main" id="{C3E075D6-8274-4AF1-93A9-2D4596D6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97" name="Text Box 9">
              <a:extLst>
                <a:ext uri="{FF2B5EF4-FFF2-40B4-BE49-F238E27FC236}">
                  <a16:creationId xmlns:a16="http://schemas.microsoft.com/office/drawing/2014/main" id="{979C6A1E-2FD7-4EC4-BB39-FF1B2B8F4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89098" name="Group 10">
            <a:extLst>
              <a:ext uri="{FF2B5EF4-FFF2-40B4-BE49-F238E27FC236}">
                <a16:creationId xmlns:a16="http://schemas.microsoft.com/office/drawing/2014/main" id="{0DBB00CA-F52F-422A-923F-9090FD411A32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528888"/>
            <a:ext cx="609600" cy="533400"/>
            <a:chOff x="1152" y="1872"/>
            <a:chExt cx="384" cy="336"/>
          </a:xfrm>
        </p:grpSpPr>
        <p:sp>
          <p:nvSpPr>
            <p:cNvPr id="89099" name="Oval 11">
              <a:extLst>
                <a:ext uri="{FF2B5EF4-FFF2-40B4-BE49-F238E27FC236}">
                  <a16:creationId xmlns:a16="http://schemas.microsoft.com/office/drawing/2014/main" id="{70EA899C-6181-407D-A26D-51B9B25DA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00" name="Text Box 12">
              <a:extLst>
                <a:ext uri="{FF2B5EF4-FFF2-40B4-BE49-F238E27FC236}">
                  <a16:creationId xmlns:a16="http://schemas.microsoft.com/office/drawing/2014/main" id="{FA4DF3FA-F7D2-4C7E-902A-48B549B11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89101" name="Line 13">
            <a:extLst>
              <a:ext uri="{FF2B5EF4-FFF2-40B4-BE49-F238E27FC236}">
                <a16:creationId xmlns:a16="http://schemas.microsoft.com/office/drawing/2014/main" id="{F3E3F111-EE94-4094-B12D-997D703EE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7574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102" name="Text Box 14">
            <a:extLst>
              <a:ext uri="{FF2B5EF4-FFF2-40B4-BE49-F238E27FC236}">
                <a16:creationId xmlns:a16="http://schemas.microsoft.com/office/drawing/2014/main" id="{F37CF9FC-99DD-4DDD-9A07-A474C840C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9103" name="Line 15">
            <a:extLst>
              <a:ext uri="{FF2B5EF4-FFF2-40B4-BE49-F238E27FC236}">
                <a16:creationId xmlns:a16="http://schemas.microsoft.com/office/drawing/2014/main" id="{6F93195A-9427-4FBC-BF47-954B90BEF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7574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104" name="Text Box 16">
            <a:extLst>
              <a:ext uri="{FF2B5EF4-FFF2-40B4-BE49-F238E27FC236}">
                <a16:creationId xmlns:a16="http://schemas.microsoft.com/office/drawing/2014/main" id="{962F3AF1-CEF7-4D42-B413-78EC07F96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89105" name="Group 17">
            <a:extLst>
              <a:ext uri="{FF2B5EF4-FFF2-40B4-BE49-F238E27FC236}">
                <a16:creationId xmlns:a16="http://schemas.microsoft.com/office/drawing/2014/main" id="{E503B5A6-EA02-46D4-931C-B8CA9F9A6745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528888"/>
            <a:ext cx="609600" cy="533400"/>
            <a:chOff x="1152" y="1872"/>
            <a:chExt cx="384" cy="336"/>
          </a:xfrm>
        </p:grpSpPr>
        <p:sp>
          <p:nvSpPr>
            <p:cNvPr id="89106" name="Oval 18">
              <a:extLst>
                <a:ext uri="{FF2B5EF4-FFF2-40B4-BE49-F238E27FC236}">
                  <a16:creationId xmlns:a16="http://schemas.microsoft.com/office/drawing/2014/main" id="{B3F5818D-11F2-4421-8E57-5B7014412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07" name="Text Box 19">
              <a:extLst>
                <a:ext uri="{FF2B5EF4-FFF2-40B4-BE49-F238E27FC236}">
                  <a16:creationId xmlns:a16="http://schemas.microsoft.com/office/drawing/2014/main" id="{2175B57D-D20E-40A8-A1C5-B0F63D5A0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89108" name="Line 20">
            <a:extLst>
              <a:ext uri="{FF2B5EF4-FFF2-40B4-BE49-F238E27FC236}">
                <a16:creationId xmlns:a16="http://schemas.microsoft.com/office/drawing/2014/main" id="{461700A1-A5D0-4371-BBC4-5D05445BC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7574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109" name="Text Box 21">
            <a:extLst>
              <a:ext uri="{FF2B5EF4-FFF2-40B4-BE49-F238E27FC236}">
                <a16:creationId xmlns:a16="http://schemas.microsoft.com/office/drawing/2014/main" id="{429690B7-645F-4BEA-82A4-F8B23FF0B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9110" name="Freeform 22">
            <a:extLst>
              <a:ext uri="{FF2B5EF4-FFF2-40B4-BE49-F238E27FC236}">
                <a16:creationId xmlns:a16="http://schemas.microsoft.com/office/drawing/2014/main" id="{688C1BEC-C97D-488B-A9AC-82EAE7ECB365}"/>
              </a:ext>
            </a:extLst>
          </p:cNvPr>
          <p:cNvSpPr>
            <a:spLocks/>
          </p:cNvSpPr>
          <p:nvPr/>
        </p:nvSpPr>
        <p:spPr bwMode="auto">
          <a:xfrm>
            <a:off x="1790700" y="2198688"/>
            <a:ext cx="495300" cy="406400"/>
          </a:xfrm>
          <a:custGeom>
            <a:avLst/>
            <a:gdLst>
              <a:gd name="T0" fmla="*/ 120 w 312"/>
              <a:gd name="T1" fmla="*/ 256 h 256"/>
              <a:gd name="T2" fmla="*/ 24 w 312"/>
              <a:gd name="T3" fmla="*/ 112 h 256"/>
              <a:gd name="T4" fmla="*/ 264 w 312"/>
              <a:gd name="T5" fmla="*/ 16 h 256"/>
              <a:gd name="T6" fmla="*/ 312 w 312"/>
              <a:gd name="T7" fmla="*/ 20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56">
                <a:moveTo>
                  <a:pt x="120" y="256"/>
                </a:moveTo>
                <a:cubicBezTo>
                  <a:pt x="60" y="204"/>
                  <a:pt x="0" y="152"/>
                  <a:pt x="24" y="112"/>
                </a:cubicBezTo>
                <a:cubicBezTo>
                  <a:pt x="48" y="72"/>
                  <a:pt x="216" y="0"/>
                  <a:pt x="264" y="16"/>
                </a:cubicBezTo>
                <a:cubicBezTo>
                  <a:pt x="312" y="32"/>
                  <a:pt x="312" y="120"/>
                  <a:pt x="312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111" name="Text Box 23">
            <a:extLst>
              <a:ext uri="{FF2B5EF4-FFF2-40B4-BE49-F238E27FC236}">
                <a16:creationId xmlns:a16="http://schemas.microsoft.com/office/drawing/2014/main" id="{102712E0-8633-403B-BD49-E63301A1C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3357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9112" name="Freeform 24">
            <a:extLst>
              <a:ext uri="{FF2B5EF4-FFF2-40B4-BE49-F238E27FC236}">
                <a16:creationId xmlns:a16="http://schemas.microsoft.com/office/drawing/2014/main" id="{ADDB7ED3-DE4B-431F-995D-FE172C74EB87}"/>
              </a:ext>
            </a:extLst>
          </p:cNvPr>
          <p:cNvSpPr>
            <a:spLocks/>
          </p:cNvSpPr>
          <p:nvPr/>
        </p:nvSpPr>
        <p:spPr bwMode="auto">
          <a:xfrm>
            <a:off x="2933700" y="2198688"/>
            <a:ext cx="495300" cy="406400"/>
          </a:xfrm>
          <a:custGeom>
            <a:avLst/>
            <a:gdLst>
              <a:gd name="T0" fmla="*/ 120 w 312"/>
              <a:gd name="T1" fmla="*/ 256 h 256"/>
              <a:gd name="T2" fmla="*/ 24 w 312"/>
              <a:gd name="T3" fmla="*/ 112 h 256"/>
              <a:gd name="T4" fmla="*/ 264 w 312"/>
              <a:gd name="T5" fmla="*/ 16 h 256"/>
              <a:gd name="T6" fmla="*/ 312 w 312"/>
              <a:gd name="T7" fmla="*/ 20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56">
                <a:moveTo>
                  <a:pt x="120" y="256"/>
                </a:moveTo>
                <a:cubicBezTo>
                  <a:pt x="60" y="204"/>
                  <a:pt x="0" y="152"/>
                  <a:pt x="24" y="112"/>
                </a:cubicBezTo>
                <a:cubicBezTo>
                  <a:pt x="48" y="72"/>
                  <a:pt x="216" y="0"/>
                  <a:pt x="264" y="16"/>
                </a:cubicBezTo>
                <a:cubicBezTo>
                  <a:pt x="312" y="32"/>
                  <a:pt x="312" y="120"/>
                  <a:pt x="312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113" name="Text Box 25">
            <a:extLst>
              <a:ext uri="{FF2B5EF4-FFF2-40B4-BE49-F238E27FC236}">
                <a16:creationId xmlns:a16="http://schemas.microsoft.com/office/drawing/2014/main" id="{2B47E094-8AB4-4C2D-A89D-017897F7B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919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9114" name="Freeform 26">
            <a:extLst>
              <a:ext uri="{FF2B5EF4-FFF2-40B4-BE49-F238E27FC236}">
                <a16:creationId xmlns:a16="http://schemas.microsoft.com/office/drawing/2014/main" id="{424BC117-4E8B-43AF-B8B0-6E9429957A52}"/>
              </a:ext>
            </a:extLst>
          </p:cNvPr>
          <p:cNvSpPr>
            <a:spLocks/>
          </p:cNvSpPr>
          <p:nvPr/>
        </p:nvSpPr>
        <p:spPr bwMode="auto">
          <a:xfrm>
            <a:off x="2209800" y="3062288"/>
            <a:ext cx="2133600" cy="457200"/>
          </a:xfrm>
          <a:custGeom>
            <a:avLst/>
            <a:gdLst>
              <a:gd name="T0" fmla="*/ 1344 w 1344"/>
              <a:gd name="T1" fmla="*/ 0 h 288"/>
              <a:gd name="T2" fmla="*/ 720 w 1344"/>
              <a:gd name="T3" fmla="*/ 288 h 288"/>
              <a:gd name="T4" fmla="*/ 0 w 1344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288">
                <a:moveTo>
                  <a:pt x="1344" y="0"/>
                </a:moveTo>
                <a:cubicBezTo>
                  <a:pt x="1144" y="144"/>
                  <a:pt x="944" y="288"/>
                  <a:pt x="720" y="288"/>
                </a:cubicBezTo>
                <a:cubicBezTo>
                  <a:pt x="496" y="288"/>
                  <a:pt x="248" y="14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115" name="Text Box 27">
            <a:extLst>
              <a:ext uri="{FF2B5EF4-FFF2-40B4-BE49-F238E27FC236}">
                <a16:creationId xmlns:a16="http://schemas.microsoft.com/office/drawing/2014/main" id="{A7F451BA-2DB9-401A-95CC-6F2328C05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519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9116" name="Freeform 28">
            <a:extLst>
              <a:ext uri="{FF2B5EF4-FFF2-40B4-BE49-F238E27FC236}">
                <a16:creationId xmlns:a16="http://schemas.microsoft.com/office/drawing/2014/main" id="{45038FD6-6049-4AAA-92E6-EB738E536127}"/>
              </a:ext>
            </a:extLst>
          </p:cNvPr>
          <p:cNvSpPr>
            <a:spLocks/>
          </p:cNvSpPr>
          <p:nvPr/>
        </p:nvSpPr>
        <p:spPr bwMode="auto">
          <a:xfrm>
            <a:off x="3505200" y="2211388"/>
            <a:ext cx="1676400" cy="393700"/>
          </a:xfrm>
          <a:custGeom>
            <a:avLst/>
            <a:gdLst>
              <a:gd name="T0" fmla="*/ 1056 w 1056"/>
              <a:gd name="T1" fmla="*/ 200 h 248"/>
              <a:gd name="T2" fmla="*/ 624 w 1056"/>
              <a:gd name="T3" fmla="*/ 8 h 248"/>
              <a:gd name="T4" fmla="*/ 0 w 1056"/>
              <a:gd name="T5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248">
                <a:moveTo>
                  <a:pt x="1056" y="200"/>
                </a:moveTo>
                <a:cubicBezTo>
                  <a:pt x="928" y="100"/>
                  <a:pt x="800" y="0"/>
                  <a:pt x="624" y="8"/>
                </a:cubicBezTo>
                <a:cubicBezTo>
                  <a:pt x="448" y="16"/>
                  <a:pt x="224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117" name="Text Box 29">
            <a:extLst>
              <a:ext uri="{FF2B5EF4-FFF2-40B4-BE49-F238E27FC236}">
                <a16:creationId xmlns:a16="http://schemas.microsoft.com/office/drawing/2014/main" id="{761B92D2-403F-4EDB-A0CE-8AF25F5EC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367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9118" name="Freeform 30">
            <a:extLst>
              <a:ext uri="{FF2B5EF4-FFF2-40B4-BE49-F238E27FC236}">
                <a16:creationId xmlns:a16="http://schemas.microsoft.com/office/drawing/2014/main" id="{E525F735-D1CF-4602-9018-53A9B45F97FE}"/>
              </a:ext>
            </a:extLst>
          </p:cNvPr>
          <p:cNvSpPr>
            <a:spLocks/>
          </p:cNvSpPr>
          <p:nvPr/>
        </p:nvSpPr>
        <p:spPr bwMode="auto">
          <a:xfrm>
            <a:off x="4495800" y="3062288"/>
            <a:ext cx="914400" cy="317500"/>
          </a:xfrm>
          <a:custGeom>
            <a:avLst/>
            <a:gdLst>
              <a:gd name="T0" fmla="*/ 576 w 576"/>
              <a:gd name="T1" fmla="*/ 48 h 200"/>
              <a:gd name="T2" fmla="*/ 288 w 576"/>
              <a:gd name="T3" fmla="*/ 192 h 200"/>
              <a:gd name="T4" fmla="*/ 0 w 576"/>
              <a:gd name="T5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00">
                <a:moveTo>
                  <a:pt x="576" y="48"/>
                </a:moveTo>
                <a:cubicBezTo>
                  <a:pt x="480" y="124"/>
                  <a:pt x="384" y="200"/>
                  <a:pt x="288" y="192"/>
                </a:cubicBezTo>
                <a:cubicBezTo>
                  <a:pt x="192" y="184"/>
                  <a:pt x="96" y="92"/>
                  <a:pt x="0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119" name="Text Box 31">
            <a:extLst>
              <a:ext uri="{FF2B5EF4-FFF2-40B4-BE49-F238E27FC236}">
                <a16:creationId xmlns:a16="http://schemas.microsoft.com/office/drawing/2014/main" id="{20F2EAD3-C9D4-4CF5-B6D1-2A6BC04BF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5737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9120" name="Text Box 32">
            <a:extLst>
              <a:ext uri="{FF2B5EF4-FFF2-40B4-BE49-F238E27FC236}">
                <a16:creationId xmlns:a16="http://schemas.microsoft.com/office/drawing/2014/main" id="{5EE785B0-E72D-4C3B-848B-AA893C972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19202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9900FF"/>
                </a:solidFill>
                <a:latin typeface="Arial" panose="020B0604020202020204" pitchFamily="34" charset="0"/>
              </a:rPr>
              <a:t>P = ABA</a:t>
            </a:r>
          </a:p>
        </p:txBody>
      </p:sp>
      <p:sp>
        <p:nvSpPr>
          <p:cNvPr id="89121" name="Text Box 33">
            <a:extLst>
              <a:ext uri="{FF2B5EF4-FFF2-40B4-BE49-F238E27FC236}">
                <a16:creationId xmlns:a16="http://schemas.microsoft.com/office/drawing/2014/main" id="{BE231415-45DE-4326-AA40-B1DA3F295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00602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 = BABABBABABA</a:t>
            </a:r>
          </a:p>
        </p:txBody>
      </p:sp>
      <p:sp>
        <p:nvSpPr>
          <p:cNvPr id="89122" name="Line 34">
            <a:extLst>
              <a:ext uri="{FF2B5EF4-FFF2-40B4-BE49-F238E27FC236}">
                <a16:creationId xmlns:a16="http://schemas.microsoft.com/office/drawing/2014/main" id="{DF3B3CC8-C57F-44F0-A9C4-A35B18115D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52578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Oval 2">
            <a:extLst>
              <a:ext uri="{FF2B5EF4-FFF2-40B4-BE49-F238E27FC236}">
                <a16:creationId xmlns:a16="http://schemas.microsoft.com/office/drawing/2014/main" id="{9E2F773C-F80A-4941-9A42-20B120ABD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5268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D163FF15-596B-43B9-AA4B-0C374B314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US" altLang="en-US"/>
              <a:t>FSA operation</a:t>
            </a:r>
          </a:p>
        </p:txBody>
      </p:sp>
      <p:grpSp>
        <p:nvGrpSpPr>
          <p:cNvPr id="90116" name="Group 4">
            <a:extLst>
              <a:ext uri="{FF2B5EF4-FFF2-40B4-BE49-F238E27FC236}">
                <a16:creationId xmlns:a16="http://schemas.microsoft.com/office/drawing/2014/main" id="{10690517-00EE-410B-ACB6-A90792F7BF1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528888"/>
            <a:ext cx="609600" cy="533400"/>
            <a:chOff x="1152" y="1872"/>
            <a:chExt cx="384" cy="336"/>
          </a:xfrm>
        </p:grpSpPr>
        <p:sp>
          <p:nvSpPr>
            <p:cNvPr id="90117" name="Oval 5">
              <a:extLst>
                <a:ext uri="{FF2B5EF4-FFF2-40B4-BE49-F238E27FC236}">
                  <a16:creationId xmlns:a16="http://schemas.microsoft.com/office/drawing/2014/main" id="{E4B72F82-1B1A-4C16-9D4B-12A902323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0118" name="Text Box 6">
              <a:extLst>
                <a:ext uri="{FF2B5EF4-FFF2-40B4-BE49-F238E27FC236}">
                  <a16:creationId xmlns:a16="http://schemas.microsoft.com/office/drawing/2014/main" id="{EF2EAD05-6BE0-4C43-8E41-65A87AEA2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0119" name="Group 7">
            <a:extLst>
              <a:ext uri="{FF2B5EF4-FFF2-40B4-BE49-F238E27FC236}">
                <a16:creationId xmlns:a16="http://schemas.microsoft.com/office/drawing/2014/main" id="{62175CD5-023C-419A-878A-61C8ED31C640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528888"/>
            <a:ext cx="609600" cy="533400"/>
            <a:chOff x="1152" y="1872"/>
            <a:chExt cx="384" cy="336"/>
          </a:xfrm>
        </p:grpSpPr>
        <p:sp>
          <p:nvSpPr>
            <p:cNvPr id="90120" name="Oval 8">
              <a:extLst>
                <a:ext uri="{FF2B5EF4-FFF2-40B4-BE49-F238E27FC236}">
                  <a16:creationId xmlns:a16="http://schemas.microsoft.com/office/drawing/2014/main" id="{57B143C9-20C4-408A-A097-33E5F656E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0121" name="Text Box 9">
              <a:extLst>
                <a:ext uri="{FF2B5EF4-FFF2-40B4-BE49-F238E27FC236}">
                  <a16:creationId xmlns:a16="http://schemas.microsoft.com/office/drawing/2014/main" id="{77DE67AB-64BE-4386-98A7-7D9D6819A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90122" name="Group 10">
            <a:extLst>
              <a:ext uri="{FF2B5EF4-FFF2-40B4-BE49-F238E27FC236}">
                <a16:creationId xmlns:a16="http://schemas.microsoft.com/office/drawing/2014/main" id="{DF4E4907-A0D6-44FB-AB7C-ABF1EF495135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528888"/>
            <a:ext cx="609600" cy="533400"/>
            <a:chOff x="1152" y="1872"/>
            <a:chExt cx="384" cy="336"/>
          </a:xfrm>
        </p:grpSpPr>
        <p:sp>
          <p:nvSpPr>
            <p:cNvPr id="90123" name="Oval 11">
              <a:extLst>
                <a:ext uri="{FF2B5EF4-FFF2-40B4-BE49-F238E27FC236}">
                  <a16:creationId xmlns:a16="http://schemas.microsoft.com/office/drawing/2014/main" id="{A7B06C25-53F7-4AE9-8D9F-F6699890C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0124" name="Text Box 12">
              <a:extLst>
                <a:ext uri="{FF2B5EF4-FFF2-40B4-BE49-F238E27FC236}">
                  <a16:creationId xmlns:a16="http://schemas.microsoft.com/office/drawing/2014/main" id="{1E5A3E03-4534-4910-A0B0-DB29C5745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90125" name="Line 13">
            <a:extLst>
              <a:ext uri="{FF2B5EF4-FFF2-40B4-BE49-F238E27FC236}">
                <a16:creationId xmlns:a16="http://schemas.microsoft.com/office/drawing/2014/main" id="{DF56DA4E-E038-40D3-873A-C38A86F19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7574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26" name="Text Box 14">
            <a:extLst>
              <a:ext uri="{FF2B5EF4-FFF2-40B4-BE49-F238E27FC236}">
                <a16:creationId xmlns:a16="http://schemas.microsoft.com/office/drawing/2014/main" id="{535065FF-A3C2-4116-9D29-FA259C42A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90127" name="Line 15">
            <a:extLst>
              <a:ext uri="{FF2B5EF4-FFF2-40B4-BE49-F238E27FC236}">
                <a16:creationId xmlns:a16="http://schemas.microsoft.com/office/drawing/2014/main" id="{779CA657-24B3-4D40-AF69-F13A85A8DC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7574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28" name="Text Box 16">
            <a:extLst>
              <a:ext uri="{FF2B5EF4-FFF2-40B4-BE49-F238E27FC236}">
                <a16:creationId xmlns:a16="http://schemas.microsoft.com/office/drawing/2014/main" id="{6CED49B2-CC9A-4B78-ADC4-3D89F3958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90129" name="Group 17">
            <a:extLst>
              <a:ext uri="{FF2B5EF4-FFF2-40B4-BE49-F238E27FC236}">
                <a16:creationId xmlns:a16="http://schemas.microsoft.com/office/drawing/2014/main" id="{07E4FC78-559D-47B5-B2F2-94235DE337A5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528888"/>
            <a:ext cx="609600" cy="533400"/>
            <a:chOff x="1152" y="1872"/>
            <a:chExt cx="384" cy="336"/>
          </a:xfrm>
        </p:grpSpPr>
        <p:sp>
          <p:nvSpPr>
            <p:cNvPr id="90130" name="Oval 18">
              <a:extLst>
                <a:ext uri="{FF2B5EF4-FFF2-40B4-BE49-F238E27FC236}">
                  <a16:creationId xmlns:a16="http://schemas.microsoft.com/office/drawing/2014/main" id="{63E2EBF3-52C2-41CC-82C3-25B020733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0131" name="Text Box 19">
              <a:extLst>
                <a:ext uri="{FF2B5EF4-FFF2-40B4-BE49-F238E27FC236}">
                  <a16:creationId xmlns:a16="http://schemas.microsoft.com/office/drawing/2014/main" id="{FF54BF23-7073-43CD-AB2B-7B8A8218D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90132" name="Line 20">
            <a:extLst>
              <a:ext uri="{FF2B5EF4-FFF2-40B4-BE49-F238E27FC236}">
                <a16:creationId xmlns:a16="http://schemas.microsoft.com/office/drawing/2014/main" id="{4B0D8958-BD2D-4DD7-8494-B28A8DB6E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757488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33" name="Text Box 21">
            <a:extLst>
              <a:ext uri="{FF2B5EF4-FFF2-40B4-BE49-F238E27FC236}">
                <a16:creationId xmlns:a16="http://schemas.microsoft.com/office/drawing/2014/main" id="{9588C1DF-7D9B-4ACE-B2A6-BFAA8B2F2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90134" name="Freeform 22">
            <a:extLst>
              <a:ext uri="{FF2B5EF4-FFF2-40B4-BE49-F238E27FC236}">
                <a16:creationId xmlns:a16="http://schemas.microsoft.com/office/drawing/2014/main" id="{38133B09-0BE5-4B35-9080-DDCDEBD85402}"/>
              </a:ext>
            </a:extLst>
          </p:cNvPr>
          <p:cNvSpPr>
            <a:spLocks/>
          </p:cNvSpPr>
          <p:nvPr/>
        </p:nvSpPr>
        <p:spPr bwMode="auto">
          <a:xfrm>
            <a:off x="1790700" y="2198688"/>
            <a:ext cx="495300" cy="406400"/>
          </a:xfrm>
          <a:custGeom>
            <a:avLst/>
            <a:gdLst>
              <a:gd name="T0" fmla="*/ 120 w 312"/>
              <a:gd name="T1" fmla="*/ 256 h 256"/>
              <a:gd name="T2" fmla="*/ 24 w 312"/>
              <a:gd name="T3" fmla="*/ 112 h 256"/>
              <a:gd name="T4" fmla="*/ 264 w 312"/>
              <a:gd name="T5" fmla="*/ 16 h 256"/>
              <a:gd name="T6" fmla="*/ 312 w 312"/>
              <a:gd name="T7" fmla="*/ 20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56">
                <a:moveTo>
                  <a:pt x="120" y="256"/>
                </a:moveTo>
                <a:cubicBezTo>
                  <a:pt x="60" y="204"/>
                  <a:pt x="0" y="152"/>
                  <a:pt x="24" y="112"/>
                </a:cubicBezTo>
                <a:cubicBezTo>
                  <a:pt x="48" y="72"/>
                  <a:pt x="216" y="0"/>
                  <a:pt x="264" y="16"/>
                </a:cubicBezTo>
                <a:cubicBezTo>
                  <a:pt x="312" y="32"/>
                  <a:pt x="312" y="120"/>
                  <a:pt x="312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35" name="Text Box 23">
            <a:extLst>
              <a:ext uri="{FF2B5EF4-FFF2-40B4-BE49-F238E27FC236}">
                <a16:creationId xmlns:a16="http://schemas.microsoft.com/office/drawing/2014/main" id="{92911A8E-83BE-415E-87FA-1D5CC3617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3357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90136" name="Freeform 24">
            <a:extLst>
              <a:ext uri="{FF2B5EF4-FFF2-40B4-BE49-F238E27FC236}">
                <a16:creationId xmlns:a16="http://schemas.microsoft.com/office/drawing/2014/main" id="{63B3E37A-199A-44F2-B15D-D782EF7D5339}"/>
              </a:ext>
            </a:extLst>
          </p:cNvPr>
          <p:cNvSpPr>
            <a:spLocks/>
          </p:cNvSpPr>
          <p:nvPr/>
        </p:nvSpPr>
        <p:spPr bwMode="auto">
          <a:xfrm>
            <a:off x="2933700" y="2198688"/>
            <a:ext cx="495300" cy="406400"/>
          </a:xfrm>
          <a:custGeom>
            <a:avLst/>
            <a:gdLst>
              <a:gd name="T0" fmla="*/ 120 w 312"/>
              <a:gd name="T1" fmla="*/ 256 h 256"/>
              <a:gd name="T2" fmla="*/ 24 w 312"/>
              <a:gd name="T3" fmla="*/ 112 h 256"/>
              <a:gd name="T4" fmla="*/ 264 w 312"/>
              <a:gd name="T5" fmla="*/ 16 h 256"/>
              <a:gd name="T6" fmla="*/ 312 w 312"/>
              <a:gd name="T7" fmla="*/ 20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56">
                <a:moveTo>
                  <a:pt x="120" y="256"/>
                </a:moveTo>
                <a:cubicBezTo>
                  <a:pt x="60" y="204"/>
                  <a:pt x="0" y="152"/>
                  <a:pt x="24" y="112"/>
                </a:cubicBezTo>
                <a:cubicBezTo>
                  <a:pt x="48" y="72"/>
                  <a:pt x="216" y="0"/>
                  <a:pt x="264" y="16"/>
                </a:cubicBezTo>
                <a:cubicBezTo>
                  <a:pt x="312" y="32"/>
                  <a:pt x="312" y="120"/>
                  <a:pt x="312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37" name="Text Box 25">
            <a:extLst>
              <a:ext uri="{FF2B5EF4-FFF2-40B4-BE49-F238E27FC236}">
                <a16:creationId xmlns:a16="http://schemas.microsoft.com/office/drawing/2014/main" id="{C39BB383-31BD-42EF-B559-52091B3F9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919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90138" name="Freeform 26">
            <a:extLst>
              <a:ext uri="{FF2B5EF4-FFF2-40B4-BE49-F238E27FC236}">
                <a16:creationId xmlns:a16="http://schemas.microsoft.com/office/drawing/2014/main" id="{B6CBB4CF-80C4-4BFD-9344-FEE477911C6D}"/>
              </a:ext>
            </a:extLst>
          </p:cNvPr>
          <p:cNvSpPr>
            <a:spLocks/>
          </p:cNvSpPr>
          <p:nvPr/>
        </p:nvSpPr>
        <p:spPr bwMode="auto">
          <a:xfrm>
            <a:off x="2209800" y="3062288"/>
            <a:ext cx="2133600" cy="457200"/>
          </a:xfrm>
          <a:custGeom>
            <a:avLst/>
            <a:gdLst>
              <a:gd name="T0" fmla="*/ 1344 w 1344"/>
              <a:gd name="T1" fmla="*/ 0 h 288"/>
              <a:gd name="T2" fmla="*/ 720 w 1344"/>
              <a:gd name="T3" fmla="*/ 288 h 288"/>
              <a:gd name="T4" fmla="*/ 0 w 1344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288">
                <a:moveTo>
                  <a:pt x="1344" y="0"/>
                </a:moveTo>
                <a:cubicBezTo>
                  <a:pt x="1144" y="144"/>
                  <a:pt x="944" y="288"/>
                  <a:pt x="720" y="288"/>
                </a:cubicBezTo>
                <a:cubicBezTo>
                  <a:pt x="496" y="288"/>
                  <a:pt x="248" y="14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39" name="Text Box 27">
            <a:extLst>
              <a:ext uri="{FF2B5EF4-FFF2-40B4-BE49-F238E27FC236}">
                <a16:creationId xmlns:a16="http://schemas.microsoft.com/office/drawing/2014/main" id="{6DC7F9ED-1481-4E7D-A737-BB41C876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519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90140" name="Freeform 28">
            <a:extLst>
              <a:ext uri="{FF2B5EF4-FFF2-40B4-BE49-F238E27FC236}">
                <a16:creationId xmlns:a16="http://schemas.microsoft.com/office/drawing/2014/main" id="{7DB81BEF-4F16-4271-AC5F-3E2FA47F0D33}"/>
              </a:ext>
            </a:extLst>
          </p:cNvPr>
          <p:cNvSpPr>
            <a:spLocks/>
          </p:cNvSpPr>
          <p:nvPr/>
        </p:nvSpPr>
        <p:spPr bwMode="auto">
          <a:xfrm>
            <a:off x="3505200" y="2211388"/>
            <a:ext cx="1676400" cy="393700"/>
          </a:xfrm>
          <a:custGeom>
            <a:avLst/>
            <a:gdLst>
              <a:gd name="T0" fmla="*/ 1056 w 1056"/>
              <a:gd name="T1" fmla="*/ 200 h 248"/>
              <a:gd name="T2" fmla="*/ 624 w 1056"/>
              <a:gd name="T3" fmla="*/ 8 h 248"/>
              <a:gd name="T4" fmla="*/ 0 w 1056"/>
              <a:gd name="T5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248">
                <a:moveTo>
                  <a:pt x="1056" y="200"/>
                </a:moveTo>
                <a:cubicBezTo>
                  <a:pt x="928" y="100"/>
                  <a:pt x="800" y="0"/>
                  <a:pt x="624" y="8"/>
                </a:cubicBezTo>
                <a:cubicBezTo>
                  <a:pt x="448" y="16"/>
                  <a:pt x="224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41" name="Text Box 29">
            <a:extLst>
              <a:ext uri="{FF2B5EF4-FFF2-40B4-BE49-F238E27FC236}">
                <a16:creationId xmlns:a16="http://schemas.microsoft.com/office/drawing/2014/main" id="{88DA580E-5FA4-4FAC-A75E-55247C350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367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90142" name="Freeform 30">
            <a:extLst>
              <a:ext uri="{FF2B5EF4-FFF2-40B4-BE49-F238E27FC236}">
                <a16:creationId xmlns:a16="http://schemas.microsoft.com/office/drawing/2014/main" id="{0ADD9162-F52B-44E1-8B97-3FC6DE4025BE}"/>
              </a:ext>
            </a:extLst>
          </p:cNvPr>
          <p:cNvSpPr>
            <a:spLocks/>
          </p:cNvSpPr>
          <p:nvPr/>
        </p:nvSpPr>
        <p:spPr bwMode="auto">
          <a:xfrm>
            <a:off x="4495800" y="3062288"/>
            <a:ext cx="914400" cy="317500"/>
          </a:xfrm>
          <a:custGeom>
            <a:avLst/>
            <a:gdLst>
              <a:gd name="T0" fmla="*/ 576 w 576"/>
              <a:gd name="T1" fmla="*/ 48 h 200"/>
              <a:gd name="T2" fmla="*/ 288 w 576"/>
              <a:gd name="T3" fmla="*/ 192 h 200"/>
              <a:gd name="T4" fmla="*/ 0 w 576"/>
              <a:gd name="T5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00">
                <a:moveTo>
                  <a:pt x="576" y="48"/>
                </a:moveTo>
                <a:cubicBezTo>
                  <a:pt x="480" y="124"/>
                  <a:pt x="384" y="200"/>
                  <a:pt x="288" y="192"/>
                </a:cubicBezTo>
                <a:cubicBezTo>
                  <a:pt x="192" y="184"/>
                  <a:pt x="96" y="9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43" name="Text Box 31">
            <a:extLst>
              <a:ext uri="{FF2B5EF4-FFF2-40B4-BE49-F238E27FC236}">
                <a16:creationId xmlns:a16="http://schemas.microsoft.com/office/drawing/2014/main" id="{D205C8F8-7C82-4E48-873D-5573C8870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5737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90144" name="Text Box 32">
            <a:extLst>
              <a:ext uri="{FF2B5EF4-FFF2-40B4-BE49-F238E27FC236}">
                <a16:creationId xmlns:a16="http://schemas.microsoft.com/office/drawing/2014/main" id="{E04F4F72-C3F3-44F5-BF4E-DBD686384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19202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9900FF"/>
                </a:solidFill>
                <a:latin typeface="Arial" panose="020B0604020202020204" pitchFamily="34" charset="0"/>
              </a:rPr>
              <a:t>P = ABA</a:t>
            </a:r>
          </a:p>
        </p:txBody>
      </p:sp>
      <p:sp>
        <p:nvSpPr>
          <p:cNvPr id="90145" name="Text Box 33">
            <a:extLst>
              <a:ext uri="{FF2B5EF4-FFF2-40B4-BE49-F238E27FC236}">
                <a16:creationId xmlns:a16="http://schemas.microsoft.com/office/drawing/2014/main" id="{CF506406-6A7C-4CA4-80CE-53E41588D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00602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 = BABABBAB</a:t>
            </a:r>
            <a:r>
              <a:rPr lang="en-US" altLang="en-US" sz="2800">
                <a:solidFill>
                  <a:srgbClr val="00FF00"/>
                </a:solidFill>
                <a:latin typeface="Arial" panose="020B0604020202020204" pitchFamily="34" charset="0"/>
              </a:rPr>
              <a:t>ABA</a:t>
            </a:r>
          </a:p>
        </p:txBody>
      </p:sp>
      <p:sp>
        <p:nvSpPr>
          <p:cNvPr id="90146" name="Line 34">
            <a:extLst>
              <a:ext uri="{FF2B5EF4-FFF2-40B4-BE49-F238E27FC236}">
                <a16:creationId xmlns:a16="http://schemas.microsoft.com/office/drawing/2014/main" id="{62EA8F24-8FD7-4216-A0D2-36606FB723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2578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721F8EE4-2684-4478-8489-B9AE640D2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Suffix function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92368720-BC20-4DE8-B7AE-9DE6EF3CBE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i="1" dirty="0"/>
              <a:t>suffix function</a:t>
            </a:r>
            <a:r>
              <a:rPr lang="en-US" altLang="en-US" dirty="0"/>
              <a:t>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dirty="0">
                <a:cs typeface="Arial" panose="020B0604020202020204" pitchFamily="34" charset="0"/>
              </a:rPr>
              <a:t>(x, y) is the length of the longest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suffix of x </a:t>
            </a:r>
            <a:r>
              <a:rPr lang="en-US" altLang="en-US" dirty="0">
                <a:cs typeface="Arial" panose="020B0604020202020204" pitchFamily="34" charset="0"/>
              </a:rPr>
              <a:t>that is a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prefix of y</a:t>
            </a:r>
            <a:endParaRPr lang="el-GR" altLang="en-US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91140" name="Object 4">
            <a:extLst>
              <a:ext uri="{FF2B5EF4-FFF2-40B4-BE49-F238E27FC236}">
                <a16:creationId xmlns:a16="http://schemas.microsoft.com/office/drawing/2014/main" id="{EDCEBB89-85BE-4159-A3DB-96D436A667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1165" y="3011488"/>
          <a:ext cx="479107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Equation" r:id="rId3" imgW="1854000" imgH="279360" progId="Equation.3">
                  <p:embed/>
                </p:oleObj>
              </mc:Choice>
              <mc:Fallback>
                <p:oleObj name="Equation" r:id="rId3" imgW="1854000" imgH="279360" progId="Equation.3">
                  <p:embed/>
                  <p:pic>
                    <p:nvPicPr>
                      <p:cNvPr id="91140" name="Object 4">
                        <a:extLst>
                          <a:ext uri="{FF2B5EF4-FFF2-40B4-BE49-F238E27FC236}">
                            <a16:creationId xmlns:a16="http://schemas.microsoft.com/office/drawing/2014/main" id="{EDCEBB89-85BE-4159-A3DB-96D436A667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5" y="3011488"/>
                        <a:ext cx="4791075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Text Box 5">
            <a:extLst>
              <a:ext uri="{FF2B5EF4-FFF2-40B4-BE49-F238E27FC236}">
                <a16:creationId xmlns:a16="http://schemas.microsoft.com/office/drawing/2014/main" id="{91D78A95-5565-406D-B89F-61511A509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343400"/>
            <a:ext cx="525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en-US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en-US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3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abcdab</a:t>
            </a:r>
            <a:r>
              <a:rPr lang="en-US" altLang="en-US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ababcd</a:t>
            </a:r>
            <a:r>
              <a:rPr lang="en-US" altLang="en-US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alt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l-GR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EF20D283-8F5C-4954-BB7C-CA2F359E5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Suffix function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68120CE9-1BA5-4D83-A239-CBB3278555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i="1"/>
              <a:t>suffix function</a:t>
            </a:r>
            <a:r>
              <a:rPr lang="en-US" altLang="en-US"/>
              <a:t> </a:t>
            </a:r>
            <a:r>
              <a:rPr lang="el-GR" altLang="en-US">
                <a:cs typeface="Arial" panose="020B0604020202020204" pitchFamily="34" charset="0"/>
              </a:rPr>
              <a:t>σ</a:t>
            </a:r>
            <a:r>
              <a:rPr lang="en-US" altLang="en-US">
                <a:cs typeface="Arial" panose="020B0604020202020204" pitchFamily="34" charset="0"/>
              </a:rPr>
              <a:t>(x,y) is the length of the longest suffix of x that is a prefix of y</a:t>
            </a:r>
            <a:endParaRPr lang="el-GR" altLang="en-US">
              <a:cs typeface="Arial" panose="020B0604020202020204" pitchFamily="34" charset="0"/>
            </a:endParaRPr>
          </a:p>
        </p:txBody>
      </p:sp>
      <p:graphicFrame>
        <p:nvGraphicFramePr>
          <p:cNvPr id="92164" name="Object 4">
            <a:extLst>
              <a:ext uri="{FF2B5EF4-FFF2-40B4-BE49-F238E27FC236}">
                <a16:creationId xmlns:a16="http://schemas.microsoft.com/office/drawing/2014/main" id="{75F2C6A4-35E5-4666-A342-7E270AFBBC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1165" y="3011488"/>
          <a:ext cx="479107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3" imgW="1854000" imgH="279360" progId="Equation.3">
                  <p:embed/>
                </p:oleObj>
              </mc:Choice>
              <mc:Fallback>
                <p:oleObj name="Equation" r:id="rId3" imgW="1854000" imgH="279360" progId="Equation.3">
                  <p:embed/>
                  <p:pic>
                    <p:nvPicPr>
                      <p:cNvPr id="92164" name="Object 4">
                        <a:extLst>
                          <a:ext uri="{FF2B5EF4-FFF2-40B4-BE49-F238E27FC236}">
                            <a16:creationId xmlns:a16="http://schemas.microsoft.com/office/drawing/2014/main" id="{75F2C6A4-35E5-4666-A342-7E270AFBBC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5" y="3011488"/>
                        <a:ext cx="4791075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5" name="Text Box 5">
            <a:extLst>
              <a:ext uri="{FF2B5EF4-FFF2-40B4-BE49-F238E27FC236}">
                <a16:creationId xmlns:a16="http://schemas.microsoft.com/office/drawing/2014/main" id="{479431F8-3AD6-4AF1-9B1C-BC9F52E8B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343400"/>
            <a:ext cx="525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en-US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en-US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3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abcd</a:t>
            </a:r>
            <a:r>
              <a:rPr lang="en-US" altLang="en-US" sz="360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altLang="en-US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60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altLang="en-US" sz="3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abcd</a:t>
            </a:r>
            <a:r>
              <a:rPr lang="en-US" altLang="en-US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alt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l-GR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A46C7F49-3C32-465F-8497-87E49262B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Suffix function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F42DBBD3-9C4E-497D-ADFE-1E2F6C35F1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i="1"/>
              <a:t>suffix function</a:t>
            </a:r>
            <a:r>
              <a:rPr lang="en-US" altLang="en-US"/>
              <a:t> </a:t>
            </a:r>
            <a:r>
              <a:rPr lang="el-GR" altLang="en-US">
                <a:cs typeface="Arial" panose="020B0604020202020204" pitchFamily="34" charset="0"/>
              </a:rPr>
              <a:t>σ</a:t>
            </a:r>
            <a:r>
              <a:rPr lang="en-US" altLang="en-US">
                <a:cs typeface="Arial" panose="020B0604020202020204" pitchFamily="34" charset="0"/>
              </a:rPr>
              <a:t>(x,y) is the index of the longest suffix of x that is a prefix of y</a:t>
            </a:r>
            <a:endParaRPr lang="el-GR" altLang="en-US">
              <a:cs typeface="Arial" panose="020B0604020202020204" pitchFamily="34" charset="0"/>
            </a:endParaRPr>
          </a:p>
        </p:txBody>
      </p:sp>
      <p:sp>
        <p:nvSpPr>
          <p:cNvPr id="93189" name="Text Box 5">
            <a:extLst>
              <a:ext uri="{FF2B5EF4-FFF2-40B4-BE49-F238E27FC236}">
                <a16:creationId xmlns:a16="http://schemas.microsoft.com/office/drawing/2014/main" id="{F2DAB6DD-6307-4FCD-8442-83F6A2BD3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343400"/>
            <a:ext cx="525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en-US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en-US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3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daabac</a:t>
            </a:r>
            <a:r>
              <a:rPr lang="en-US" altLang="en-US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abacac</a:t>
            </a:r>
            <a:r>
              <a:rPr lang="en-US" altLang="en-US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alt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l-GR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3190" name="Object 6">
            <a:extLst>
              <a:ext uri="{FF2B5EF4-FFF2-40B4-BE49-F238E27FC236}">
                <a16:creationId xmlns:a16="http://schemas.microsoft.com/office/drawing/2014/main" id="{2F7C9E47-EE3E-46E9-8726-3FB9C99C50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1165" y="3011488"/>
          <a:ext cx="479107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Equation" r:id="rId3" imgW="1854000" imgH="279360" progId="Equation.3">
                  <p:embed/>
                </p:oleObj>
              </mc:Choice>
              <mc:Fallback>
                <p:oleObj name="Equation" r:id="rId3" imgW="1854000" imgH="279360" progId="Equation.3">
                  <p:embed/>
                  <p:pic>
                    <p:nvPicPr>
                      <p:cNvPr id="93190" name="Object 6">
                        <a:extLst>
                          <a:ext uri="{FF2B5EF4-FFF2-40B4-BE49-F238E27FC236}">
                            <a16:creationId xmlns:a16="http://schemas.microsoft.com/office/drawing/2014/main" id="{2F7C9E47-EE3E-46E9-8726-3FB9C99C50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5" y="3011488"/>
                        <a:ext cx="4791075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EB2E4D4F-3EAD-4C69-8BF5-AF09213B4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Suffix function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AE5F348E-7517-4806-95C9-CB6F4952A5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 i="1"/>
              <a:t>suffix function</a:t>
            </a:r>
            <a:r>
              <a:rPr lang="en-US" altLang="en-US"/>
              <a:t> </a:t>
            </a:r>
            <a:r>
              <a:rPr lang="el-GR" altLang="en-US"/>
              <a:t>σ</a:t>
            </a:r>
            <a:r>
              <a:rPr lang="en-US" altLang="en-US"/>
              <a:t>(x,y) is the length of the longest suffix of x that is a prefix of y</a:t>
            </a:r>
            <a:endParaRPr lang="el-GR" altLang="en-US"/>
          </a:p>
        </p:txBody>
      </p:sp>
      <p:sp>
        <p:nvSpPr>
          <p:cNvPr id="94213" name="Text Box 5">
            <a:extLst>
              <a:ext uri="{FF2B5EF4-FFF2-40B4-BE49-F238E27FC236}">
                <a16:creationId xmlns:a16="http://schemas.microsoft.com/office/drawing/2014/main" id="{483A69BA-338D-4E9F-89F7-BC3980013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343400"/>
            <a:ext cx="525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en-US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en-US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3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lang="en-US" altLang="en-US" sz="360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abac</a:t>
            </a:r>
            <a:r>
              <a:rPr lang="en-US" altLang="en-US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60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abac</a:t>
            </a:r>
            <a:r>
              <a:rPr lang="en-US" altLang="en-US" sz="3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lang="en-US" altLang="en-US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alt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l-GR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4216" name="Object 8">
            <a:extLst>
              <a:ext uri="{FF2B5EF4-FFF2-40B4-BE49-F238E27FC236}">
                <a16:creationId xmlns:a16="http://schemas.microsoft.com/office/drawing/2014/main" id="{FFAA2962-39E5-4323-8830-F251F6088A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1165" y="3011488"/>
          <a:ext cx="479107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Equation" r:id="rId3" imgW="1854000" imgH="279360" progId="Equation.3">
                  <p:embed/>
                </p:oleObj>
              </mc:Choice>
              <mc:Fallback>
                <p:oleObj name="Equation" r:id="rId3" imgW="1854000" imgH="279360" progId="Equation.3">
                  <p:embed/>
                  <p:pic>
                    <p:nvPicPr>
                      <p:cNvPr id="94216" name="Object 8">
                        <a:extLst>
                          <a:ext uri="{FF2B5EF4-FFF2-40B4-BE49-F238E27FC236}">
                            <a16:creationId xmlns:a16="http://schemas.microsoft.com/office/drawing/2014/main" id="{FFAA2962-39E5-4323-8830-F251F6088A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5" y="3011488"/>
                        <a:ext cx="4791075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EB12BFE9-5A36-4FA2-9EA2-319B86A86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DFF3D4CB-3A96-47EE-B34C-F7488DF5ED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20351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grep/</a:t>
            </a:r>
            <a:r>
              <a:rPr lang="en-US" altLang="en-US" dirty="0" err="1"/>
              <a:t>egrep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search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find</a:t>
            </a:r>
          </a:p>
          <a:p>
            <a:pPr>
              <a:lnSpc>
                <a:spcPct val="150000"/>
              </a:lnSpc>
            </a:pPr>
            <a:r>
              <a:rPr lang="en-US" altLang="en-US" dirty="0" err="1"/>
              <a:t>java.lang.String.contains</a:t>
            </a:r>
            <a:r>
              <a:rPr lang="en-US" altLang="en-US" dirty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A6BF8574-550C-4561-883A-875BB8C82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Suffix function</a:t>
            </a:r>
          </a:p>
        </p:txBody>
      </p:sp>
      <p:sp>
        <p:nvSpPr>
          <p:cNvPr id="96263" name="Rectangle 7">
            <a:extLst>
              <a:ext uri="{FF2B5EF4-FFF2-40B4-BE49-F238E27FC236}">
                <a16:creationId xmlns:a16="http://schemas.microsoft.com/office/drawing/2014/main" id="{CCD2670F-4723-489D-9281-5C30087B3F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i="1" dirty="0"/>
              <a:t>suffix function</a:t>
            </a:r>
            <a:r>
              <a:rPr lang="en-US" altLang="en-US" dirty="0"/>
              <a:t> </a:t>
            </a:r>
            <a:r>
              <a:rPr lang="el-GR" altLang="en-US" dirty="0"/>
              <a:t>σ</a:t>
            </a:r>
            <a:r>
              <a:rPr lang="en-US" altLang="en-US" dirty="0"/>
              <a:t>(x, y) is the length of the longest suffix of x that is a prefix of y</a:t>
            </a:r>
            <a:endParaRPr lang="el-GR" altLang="en-US" dirty="0"/>
          </a:p>
        </p:txBody>
      </p:sp>
      <p:sp>
        <p:nvSpPr>
          <p:cNvPr id="96261" name="Text Box 5">
            <a:extLst>
              <a:ext uri="{FF2B5EF4-FFF2-40B4-BE49-F238E27FC236}">
                <a16:creationId xmlns:a16="http://schemas.microsoft.com/office/drawing/2014/main" id="{D18D06B7-E720-4B66-BCA6-63F4173F8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343400"/>
            <a:ext cx="525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en-US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en-US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3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dabb</a:t>
            </a:r>
            <a:r>
              <a:rPr lang="en-US" altLang="en-US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abacd</a:t>
            </a:r>
            <a:r>
              <a:rPr lang="en-US" altLang="en-US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alt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l-GR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6264" name="Object 8">
            <a:extLst>
              <a:ext uri="{FF2B5EF4-FFF2-40B4-BE49-F238E27FC236}">
                <a16:creationId xmlns:a16="http://schemas.microsoft.com/office/drawing/2014/main" id="{3ADE85F0-E8E2-4443-8ACF-9321DD0FE3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1165" y="3011488"/>
          <a:ext cx="479107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" name="Equation" r:id="rId3" imgW="1854000" imgH="279360" progId="Equation.3">
                  <p:embed/>
                </p:oleObj>
              </mc:Choice>
              <mc:Fallback>
                <p:oleObj name="Equation" r:id="rId3" imgW="1854000" imgH="279360" progId="Equation.3">
                  <p:embed/>
                  <p:pic>
                    <p:nvPicPr>
                      <p:cNvPr id="96264" name="Object 8">
                        <a:extLst>
                          <a:ext uri="{FF2B5EF4-FFF2-40B4-BE49-F238E27FC236}">
                            <a16:creationId xmlns:a16="http://schemas.microsoft.com/office/drawing/2014/main" id="{3ADE85F0-E8E2-4443-8ACF-9321DD0FE3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5" y="3011488"/>
                        <a:ext cx="4791075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40F3B27A-87C5-4D8A-BFC6-70F8A787E9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Suffix function</a:t>
            </a:r>
          </a:p>
        </p:txBody>
      </p:sp>
      <p:sp>
        <p:nvSpPr>
          <p:cNvPr id="97287" name="Rectangle 7">
            <a:extLst>
              <a:ext uri="{FF2B5EF4-FFF2-40B4-BE49-F238E27FC236}">
                <a16:creationId xmlns:a16="http://schemas.microsoft.com/office/drawing/2014/main" id="{7074DFCC-C845-415D-B7B0-F6C1D61325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 i="1"/>
              <a:t>suffix function</a:t>
            </a:r>
            <a:r>
              <a:rPr lang="en-US" altLang="en-US"/>
              <a:t> </a:t>
            </a:r>
            <a:r>
              <a:rPr lang="el-GR" altLang="en-US"/>
              <a:t>σ</a:t>
            </a:r>
            <a:r>
              <a:rPr lang="en-US" altLang="en-US"/>
              <a:t>(x,y) is the length of the longest suffix of x that is a prefix of y</a:t>
            </a:r>
            <a:endParaRPr lang="el-GR" altLang="en-US"/>
          </a:p>
        </p:txBody>
      </p:sp>
      <p:sp>
        <p:nvSpPr>
          <p:cNvPr id="97285" name="Text Box 5">
            <a:extLst>
              <a:ext uri="{FF2B5EF4-FFF2-40B4-BE49-F238E27FC236}">
                <a16:creationId xmlns:a16="http://schemas.microsoft.com/office/drawing/2014/main" id="{A87A8EA7-1EDA-4576-92AA-E1CAB0A59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343400"/>
            <a:ext cx="525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en-US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en-US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3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dabb</a:t>
            </a:r>
            <a:r>
              <a:rPr lang="en-US" altLang="en-US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abacd</a:t>
            </a:r>
            <a:r>
              <a:rPr lang="en-US" altLang="en-US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alt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l-GR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7288" name="Object 8">
            <a:extLst>
              <a:ext uri="{FF2B5EF4-FFF2-40B4-BE49-F238E27FC236}">
                <a16:creationId xmlns:a16="http://schemas.microsoft.com/office/drawing/2014/main" id="{E3ECAD39-97C5-4289-BDAF-6E4B593FBA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1165" y="3011488"/>
          <a:ext cx="479107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Equation" r:id="rId3" imgW="1854000" imgH="279360" progId="Equation.3">
                  <p:embed/>
                </p:oleObj>
              </mc:Choice>
              <mc:Fallback>
                <p:oleObj name="Equation" r:id="rId3" imgW="1854000" imgH="279360" progId="Equation.3">
                  <p:embed/>
                  <p:pic>
                    <p:nvPicPr>
                      <p:cNvPr id="97288" name="Object 8">
                        <a:extLst>
                          <a:ext uri="{FF2B5EF4-FFF2-40B4-BE49-F238E27FC236}">
                            <a16:creationId xmlns:a16="http://schemas.microsoft.com/office/drawing/2014/main" id="{E3ECAD39-97C5-4289-BDAF-6E4B593FBA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5" y="3011488"/>
                        <a:ext cx="4791075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CB6B684E-89F9-4D92-87E7-EC74A3304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a string matching automata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FDFCF9AF-166A-4FE7-B09D-A68325BF14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5"/>
            <a:ext cx="8229600" cy="947737"/>
          </a:xfrm>
        </p:spPr>
        <p:txBody>
          <a:bodyPr/>
          <a:lstStyle/>
          <a:p>
            <a:r>
              <a:rPr lang="en-US" altLang="en-US" sz="2600"/>
              <a:t>Given a pattern P = p</a:t>
            </a:r>
            <a:r>
              <a:rPr lang="en-US" altLang="en-US" sz="2600" baseline="-25000"/>
              <a:t>1</a:t>
            </a:r>
            <a:r>
              <a:rPr lang="en-US" altLang="en-US" sz="2600"/>
              <a:t>, p</a:t>
            </a:r>
            <a:r>
              <a:rPr lang="en-US" altLang="en-US" sz="2600" baseline="-25000"/>
              <a:t>2</a:t>
            </a:r>
            <a:r>
              <a:rPr lang="en-US" altLang="en-US" sz="2600"/>
              <a:t>, …, p</a:t>
            </a:r>
            <a:r>
              <a:rPr lang="en-US" altLang="en-US" sz="2600" baseline="-25000"/>
              <a:t>m</a:t>
            </a:r>
            <a:r>
              <a:rPr lang="en-US" altLang="en-US" sz="2600"/>
              <a:t>, we’d like to build an FSA that recognizes P in strings</a:t>
            </a:r>
          </a:p>
        </p:txBody>
      </p:sp>
      <p:sp>
        <p:nvSpPr>
          <p:cNvPr id="98308" name="Text Box 4">
            <a:extLst>
              <a:ext uri="{FF2B5EF4-FFF2-40B4-BE49-F238E27FC236}">
                <a16:creationId xmlns:a16="http://schemas.microsoft.com/office/drawing/2014/main" id="{4240CDB9-8063-4C00-ABEC-DF65C4BEA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971800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9900FF"/>
                </a:solidFill>
                <a:latin typeface="Arial" panose="020B0604020202020204" pitchFamily="34" charset="0"/>
              </a:rPr>
              <a:t>P = ababaca</a:t>
            </a:r>
          </a:p>
        </p:txBody>
      </p:sp>
      <p:sp>
        <p:nvSpPr>
          <p:cNvPr id="98309" name="Text Box 5">
            <a:extLst>
              <a:ext uri="{FF2B5EF4-FFF2-40B4-BE49-F238E27FC236}">
                <a16:creationId xmlns:a16="http://schemas.microsoft.com/office/drawing/2014/main" id="{6E11F5EA-C2B0-4535-80FE-7F5ACD166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00600"/>
            <a:ext cx="152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Ideas?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FAE73AEC-FE47-4681-B41C-37E8B88A18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 altLang="en-US" sz="3100"/>
              <a:t>Building a string matching automata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6325A1EB-F7AC-462A-9E73-53F18A333D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Q = q</a:t>
            </a:r>
            <a:r>
              <a:rPr lang="en-US" altLang="en-US" baseline="-25000"/>
              <a:t>1</a:t>
            </a:r>
            <a:r>
              <a:rPr lang="en-US" altLang="en-US"/>
              <a:t>, q</a:t>
            </a:r>
            <a:r>
              <a:rPr lang="en-US" altLang="en-US" baseline="-25000"/>
              <a:t>2</a:t>
            </a:r>
            <a:r>
              <a:rPr lang="en-US" altLang="en-US"/>
              <a:t>, …, q</a:t>
            </a:r>
            <a:r>
              <a:rPr lang="en-US" altLang="en-US" baseline="-25000"/>
              <a:t>m</a:t>
            </a:r>
            <a:r>
              <a:rPr lang="en-US" altLang="en-US"/>
              <a:t> corresponding to each symbol, plus a q</a:t>
            </a:r>
            <a:r>
              <a:rPr lang="en-US" altLang="en-US" baseline="-25000"/>
              <a:t>0</a:t>
            </a:r>
            <a:r>
              <a:rPr lang="en-US" altLang="en-US"/>
              <a:t> starting state</a:t>
            </a:r>
          </a:p>
          <a:p>
            <a:r>
              <a:rPr lang="en-US" altLang="en-US"/>
              <a:t>the set of accepting states, A = {q</a:t>
            </a:r>
            <a:r>
              <a:rPr lang="en-US" altLang="en-US" baseline="-25000"/>
              <a:t>m</a:t>
            </a:r>
            <a:r>
              <a:rPr lang="en-US" altLang="en-US"/>
              <a:t>}</a:t>
            </a:r>
          </a:p>
          <a:p>
            <a:r>
              <a:rPr lang="en-US" altLang="en-US"/>
              <a:t>vocab </a:t>
            </a:r>
            <a:r>
              <a:rPr lang="el-GR" altLang="en-US">
                <a:cs typeface="Arial" panose="020B0604020202020204" pitchFamily="34" charset="0"/>
              </a:rPr>
              <a:t>Σ</a:t>
            </a:r>
            <a:r>
              <a:rPr lang="en-US" altLang="en-US">
                <a:cs typeface="Arial" panose="020B0604020202020204" pitchFamily="34" charset="0"/>
              </a:rPr>
              <a:t> all symbols in P, plus one more representing all symbols not in P</a:t>
            </a:r>
          </a:p>
          <a:p>
            <a:r>
              <a:rPr lang="en-US" altLang="en-US">
                <a:cs typeface="Arial" panose="020B0604020202020204" pitchFamily="34" charset="0"/>
              </a:rPr>
              <a:t>The transition function for q 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en-US">
                <a:cs typeface="Arial" panose="020B0604020202020204" pitchFamily="34" charset="0"/>
              </a:rPr>
              <a:t> Q and a 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l-GR" altLang="en-US">
                <a:cs typeface="Arial" panose="020B0604020202020204" pitchFamily="34" charset="0"/>
              </a:rPr>
              <a:t>Σ</a:t>
            </a:r>
            <a:r>
              <a:rPr lang="en-US" altLang="en-US">
                <a:cs typeface="Arial" panose="020B0604020202020204" pitchFamily="34" charset="0"/>
              </a:rPr>
              <a:t> is defined as:</a:t>
            </a:r>
          </a:p>
          <a:p>
            <a:pPr lvl="1"/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(q, a) = </a:t>
            </a:r>
            <a:r>
              <a:rPr lang="el-GR" altLang="en-US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(p</a:t>
            </a:r>
            <a:r>
              <a:rPr lang="en-US" altLang="en-US" baseline="-25000">
                <a:cs typeface="Arial" panose="020B0604020202020204" pitchFamily="34" charset="0"/>
                <a:sym typeface="Symbol" panose="05050102010706020507" pitchFamily="18" charset="2"/>
              </a:rPr>
              <a:t>1…q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a, P)</a:t>
            </a:r>
            <a:endParaRPr lang="el-GR" altLang="en-US">
              <a:cs typeface="Arial" panose="020B0604020202020204" pitchFamily="34" charset="0"/>
              <a:sym typeface="Symbol" panose="05050102010706020507" pitchFamily="18" charset="2"/>
            </a:endParaRP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E82D2BAE-1D37-45A9-AD07-F586F1C7F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44565"/>
            <a:ext cx="2819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9900FF"/>
                </a:solidFill>
                <a:latin typeface="Arial" panose="020B0604020202020204" pitchFamily="34" charset="0"/>
              </a:rPr>
              <a:t>P = ababaca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1BE3EDE1-B233-4CC7-8AF2-368FB33FB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 altLang="en-US"/>
              <a:t>Transition function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CF0CBFDA-5EE3-42A1-A13A-A7121FB674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0438" y="950118"/>
            <a:ext cx="8229600" cy="719138"/>
          </a:xfrm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(q, a) = </a:t>
            </a:r>
            <a:r>
              <a:rPr lang="el-GR" altLang="en-US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(p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1…</a:t>
            </a:r>
            <a:r>
              <a:rPr lang="en-US" altLang="en-US" baseline="-25000" dirty="0" err="1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P)</a:t>
            </a:r>
            <a:endParaRPr lang="en-US" altLang="en-US" dirty="0"/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0EF5371B-9920-4A35-8DBD-65968C4EB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30" y="2143125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9900FF"/>
                </a:solidFill>
                <a:latin typeface="Arial" panose="020B0604020202020204" pitchFamily="34" charset="0"/>
              </a:rPr>
              <a:t>P = </a:t>
            </a:r>
            <a:r>
              <a:rPr lang="en-US" altLang="en-US" sz="3200" dirty="0" err="1">
                <a:solidFill>
                  <a:srgbClr val="9900FF"/>
                </a:solidFill>
                <a:latin typeface="Arial" panose="020B0604020202020204" pitchFamily="34" charset="0"/>
              </a:rPr>
              <a:t>baca</a:t>
            </a:r>
            <a:endParaRPr lang="en-US" altLang="en-US" sz="3200" dirty="0">
              <a:solidFill>
                <a:srgbClr val="9900FF"/>
              </a:solidFill>
              <a:latin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CDABA4D-3333-4BB4-BACD-60A2E921B044}"/>
              </a:ext>
            </a:extLst>
          </p:cNvPr>
          <p:cNvSpPr/>
          <p:nvPr/>
        </p:nvSpPr>
        <p:spPr>
          <a:xfrm>
            <a:off x="845866" y="3793788"/>
            <a:ext cx="539141" cy="535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  <a:endParaRPr lang="en-US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0E3EBA5-12E4-4E0C-A91E-2B1A9225ABEC}"/>
              </a:ext>
            </a:extLst>
          </p:cNvPr>
          <p:cNvSpPr/>
          <p:nvPr/>
        </p:nvSpPr>
        <p:spPr>
          <a:xfrm>
            <a:off x="2008765" y="3793787"/>
            <a:ext cx="500970" cy="535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  <a:endParaRPr lang="en-US" b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88B0FE3-C79A-443A-A3F1-9CCF93EC4472}"/>
              </a:ext>
            </a:extLst>
          </p:cNvPr>
          <p:cNvSpPr/>
          <p:nvPr/>
        </p:nvSpPr>
        <p:spPr>
          <a:xfrm>
            <a:off x="3060169" y="3798651"/>
            <a:ext cx="500970" cy="535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  <a:endParaRPr lang="en-US" b="1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8D283-6F37-47FF-8FD6-A885456EE5EB}"/>
              </a:ext>
            </a:extLst>
          </p:cNvPr>
          <p:cNvSpPr/>
          <p:nvPr/>
        </p:nvSpPr>
        <p:spPr>
          <a:xfrm>
            <a:off x="4140748" y="3793787"/>
            <a:ext cx="500970" cy="535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  <a:endParaRPr lang="en-US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853FA50-3C60-474B-9501-D032F3F9813C}"/>
              </a:ext>
            </a:extLst>
          </p:cNvPr>
          <p:cNvCxnSpPr>
            <a:stCxn id="2" idx="6"/>
            <a:endCxn id="42" idx="2"/>
          </p:cNvCxnSpPr>
          <p:nvPr/>
        </p:nvCxnSpPr>
        <p:spPr>
          <a:xfrm flipV="1">
            <a:off x="1385007" y="4061298"/>
            <a:ext cx="623758" cy="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5452BD-F288-4C5D-AF12-E9E82317872A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>
            <a:off x="2509735" y="4061298"/>
            <a:ext cx="550434" cy="486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0D21C6-9EDB-4B3A-9F8C-8D3303BDAA01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 flipV="1">
            <a:off x="3561139" y="4061298"/>
            <a:ext cx="579609" cy="486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DC6BCAF-022B-40BA-86F2-2903DE328EFB}"/>
              </a:ext>
            </a:extLst>
          </p:cNvPr>
          <p:cNvCxnSpPr>
            <a:cxnSpLocks/>
            <a:stCxn id="44" idx="6"/>
            <a:endCxn id="53" idx="2"/>
          </p:cNvCxnSpPr>
          <p:nvPr/>
        </p:nvCxnSpPr>
        <p:spPr>
          <a:xfrm flipV="1">
            <a:off x="4641718" y="4057637"/>
            <a:ext cx="470408" cy="366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54668E0-31F5-440A-B36B-850FC12131AA}"/>
              </a:ext>
            </a:extLst>
          </p:cNvPr>
          <p:cNvGrpSpPr/>
          <p:nvPr/>
        </p:nvGrpSpPr>
        <p:grpSpPr>
          <a:xfrm>
            <a:off x="5112126" y="3692849"/>
            <a:ext cx="663918" cy="729575"/>
            <a:chOff x="6505367" y="4737370"/>
            <a:chExt cx="663918" cy="72957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CA41A88-37D9-4C42-9CE9-B9E42E2483F1}"/>
                </a:ext>
              </a:extLst>
            </p:cNvPr>
            <p:cNvSpPr/>
            <p:nvPr/>
          </p:nvSpPr>
          <p:spPr>
            <a:xfrm>
              <a:off x="6584008" y="4823024"/>
              <a:ext cx="500970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  <a:endParaRPr lang="en-US" b="1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C15B833-D447-4060-80C8-AF0EEF6A42CB}"/>
                </a:ext>
              </a:extLst>
            </p:cNvPr>
            <p:cNvSpPr/>
            <p:nvPr/>
          </p:nvSpPr>
          <p:spPr>
            <a:xfrm>
              <a:off x="6505367" y="4737370"/>
              <a:ext cx="663918" cy="72957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AC92B06-D64E-4330-8700-8FD649B56923}"/>
              </a:ext>
            </a:extLst>
          </p:cNvPr>
          <p:cNvSpPr txBox="1"/>
          <p:nvPr/>
        </p:nvSpPr>
        <p:spPr>
          <a:xfrm>
            <a:off x="1547622" y="4071534"/>
            <a:ext cx="16511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1927C8-7D2C-4221-AAA8-47F3EE4F9D79}"/>
              </a:ext>
            </a:extLst>
          </p:cNvPr>
          <p:cNvSpPr txBox="1"/>
          <p:nvPr/>
        </p:nvSpPr>
        <p:spPr>
          <a:xfrm>
            <a:off x="2687267" y="4066161"/>
            <a:ext cx="15228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BBD1CF-935C-4405-88BF-0B013533BB21}"/>
              </a:ext>
            </a:extLst>
          </p:cNvPr>
          <p:cNvSpPr txBox="1"/>
          <p:nvPr/>
        </p:nvSpPr>
        <p:spPr>
          <a:xfrm>
            <a:off x="3720200" y="4100734"/>
            <a:ext cx="1282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C5B2E5A-9CE9-4FFC-899D-CDFBAB49254F}"/>
              </a:ext>
            </a:extLst>
          </p:cNvPr>
          <p:cNvSpPr txBox="1"/>
          <p:nvPr/>
        </p:nvSpPr>
        <p:spPr>
          <a:xfrm>
            <a:off x="4800779" y="4053092"/>
            <a:ext cx="15228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1BE3EDE1-B233-4CC7-8AF2-368FB33FB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 altLang="en-US"/>
              <a:t>Transition function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CF0CBFDA-5EE3-42A1-A13A-A7121FB674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0438" y="950118"/>
            <a:ext cx="8229600" cy="719138"/>
          </a:xfrm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(q, a) = </a:t>
            </a:r>
            <a:r>
              <a:rPr lang="el-GR" altLang="en-US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(p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1…</a:t>
            </a:r>
            <a:r>
              <a:rPr lang="en-US" altLang="en-US" baseline="-25000" dirty="0" err="1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P)</a:t>
            </a:r>
            <a:endParaRPr lang="en-US" altLang="en-US" dirty="0"/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0EF5371B-9920-4A35-8DBD-65968C4EB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30" y="2143125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9900FF"/>
                </a:solidFill>
                <a:latin typeface="Arial" panose="020B0604020202020204" pitchFamily="34" charset="0"/>
              </a:rPr>
              <a:t>P = </a:t>
            </a:r>
            <a:r>
              <a:rPr lang="en-US" altLang="en-US" sz="3200" dirty="0" err="1">
                <a:solidFill>
                  <a:srgbClr val="9900FF"/>
                </a:solidFill>
                <a:latin typeface="Arial" panose="020B0604020202020204" pitchFamily="34" charset="0"/>
              </a:rPr>
              <a:t>baca</a:t>
            </a:r>
            <a:endParaRPr lang="en-US" altLang="en-US" sz="3200" dirty="0">
              <a:solidFill>
                <a:srgbClr val="99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1455" name="Group 79">
            <a:extLst>
              <a:ext uri="{FF2B5EF4-FFF2-40B4-BE49-F238E27FC236}">
                <a16:creationId xmlns:a16="http://schemas.microsoft.com/office/drawing/2014/main" id="{177C6C89-E9BC-491D-989B-6C97E6EBA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45334"/>
              </p:ext>
            </p:extLst>
          </p:nvPr>
        </p:nvGraphicFramePr>
        <p:xfrm>
          <a:off x="672830" y="3482502"/>
          <a:ext cx="3200400" cy="30480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30318874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463529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0898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29945149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7746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88378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12272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50020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98499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632851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845EFA1-9A7F-4088-94E7-FE653B18D39F}"/>
              </a:ext>
            </a:extLst>
          </p:cNvPr>
          <p:cNvGrpSpPr/>
          <p:nvPr/>
        </p:nvGrpSpPr>
        <p:grpSpPr>
          <a:xfrm>
            <a:off x="4094904" y="1964987"/>
            <a:ext cx="4930178" cy="728376"/>
            <a:chOff x="4094904" y="1964987"/>
            <a:chExt cx="4930178" cy="72837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CDABA4D-3333-4BB4-BACD-60A2E921B044}"/>
                </a:ext>
              </a:extLst>
            </p:cNvPr>
            <p:cNvSpPr/>
            <p:nvPr/>
          </p:nvSpPr>
          <p:spPr>
            <a:xfrm>
              <a:off x="4094904" y="2046285"/>
              <a:ext cx="539141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  <a:endParaRPr lang="en-US" b="1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0E3EBA5-12E4-4E0C-A91E-2B1A9225ABEC}"/>
                </a:ext>
              </a:extLst>
            </p:cNvPr>
            <p:cNvSpPr/>
            <p:nvPr/>
          </p:nvSpPr>
          <p:spPr>
            <a:xfrm>
              <a:off x="5257803" y="2046284"/>
              <a:ext cx="500970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  <a:endParaRPr lang="en-US" b="1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88B0FE3-C79A-443A-A3F1-9CCF93EC4472}"/>
                </a:ext>
              </a:extLst>
            </p:cNvPr>
            <p:cNvSpPr/>
            <p:nvPr/>
          </p:nvSpPr>
          <p:spPr>
            <a:xfrm>
              <a:off x="6309207" y="2051148"/>
              <a:ext cx="500970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  <a:endParaRPr lang="en-US" b="1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E8D283-6F37-47FF-8FD6-A885456EE5EB}"/>
                </a:ext>
              </a:extLst>
            </p:cNvPr>
            <p:cNvSpPr/>
            <p:nvPr/>
          </p:nvSpPr>
          <p:spPr>
            <a:xfrm>
              <a:off x="7389786" y="2046284"/>
              <a:ext cx="500970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  <a:endParaRPr lang="en-US" b="1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853FA50-3C60-474B-9501-D032F3F9813C}"/>
                </a:ext>
              </a:extLst>
            </p:cNvPr>
            <p:cNvCxnSpPr>
              <a:stCxn id="2" idx="6"/>
              <a:endCxn id="42" idx="2"/>
            </p:cNvCxnSpPr>
            <p:nvPr/>
          </p:nvCxnSpPr>
          <p:spPr>
            <a:xfrm flipV="1">
              <a:off x="4634045" y="2313795"/>
              <a:ext cx="623758" cy="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45452BD-F288-4C5D-AF12-E9E82317872A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>
            <a:xfrm>
              <a:off x="5758773" y="2313795"/>
              <a:ext cx="550434" cy="486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20D21C6-9EDB-4B3A-9F8C-8D3303BDAA01}"/>
                </a:ext>
              </a:extLst>
            </p:cNvPr>
            <p:cNvCxnSpPr>
              <a:cxnSpLocks/>
              <a:stCxn id="43" idx="6"/>
              <a:endCxn id="44" idx="2"/>
            </p:cNvCxnSpPr>
            <p:nvPr/>
          </p:nvCxnSpPr>
          <p:spPr>
            <a:xfrm flipV="1">
              <a:off x="6810177" y="2313795"/>
              <a:ext cx="579609" cy="486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DC6BCAF-022B-40BA-86F2-2903DE328EFB}"/>
                </a:ext>
              </a:extLst>
            </p:cNvPr>
            <p:cNvCxnSpPr>
              <a:cxnSpLocks/>
              <a:stCxn id="44" idx="6"/>
              <a:endCxn id="53" idx="2"/>
            </p:cNvCxnSpPr>
            <p:nvPr/>
          </p:nvCxnSpPr>
          <p:spPr>
            <a:xfrm flipV="1">
              <a:off x="7890756" y="2310319"/>
              <a:ext cx="470408" cy="3476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54668E0-31F5-440A-B36B-850FC12131AA}"/>
                </a:ext>
              </a:extLst>
            </p:cNvPr>
            <p:cNvGrpSpPr/>
            <p:nvPr/>
          </p:nvGrpSpPr>
          <p:grpSpPr>
            <a:xfrm>
              <a:off x="8361164" y="1964987"/>
              <a:ext cx="663918" cy="690664"/>
              <a:chOff x="6505367" y="4757011"/>
              <a:chExt cx="663918" cy="690664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CA41A88-37D9-4C42-9CE9-B9E42E2483F1}"/>
                  </a:ext>
                </a:extLst>
              </p:cNvPr>
              <p:cNvSpPr/>
              <p:nvPr/>
            </p:nvSpPr>
            <p:spPr>
              <a:xfrm>
                <a:off x="6584008" y="4823024"/>
                <a:ext cx="500970" cy="5350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4</a:t>
                </a:r>
                <a:endParaRPr lang="en-US" b="1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C15B833-D447-4060-80C8-AF0EEF6A42CB}"/>
                  </a:ext>
                </a:extLst>
              </p:cNvPr>
              <p:cNvSpPr/>
              <p:nvPr/>
            </p:nvSpPr>
            <p:spPr>
              <a:xfrm>
                <a:off x="6505367" y="4757011"/>
                <a:ext cx="663918" cy="69066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AC92B06-D64E-4330-8700-8FD649B56923}"/>
                </a:ext>
              </a:extLst>
            </p:cNvPr>
            <p:cNvSpPr txBox="1"/>
            <p:nvPr/>
          </p:nvSpPr>
          <p:spPr>
            <a:xfrm>
              <a:off x="4796660" y="2324031"/>
              <a:ext cx="16511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11927C8-7D2C-4221-AAA8-47F3EE4F9D79}"/>
                </a:ext>
              </a:extLst>
            </p:cNvPr>
            <p:cNvSpPr txBox="1"/>
            <p:nvPr/>
          </p:nvSpPr>
          <p:spPr>
            <a:xfrm>
              <a:off x="5936305" y="2318658"/>
              <a:ext cx="15228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ABBD1CF-935C-4405-88BF-0B013533BB21}"/>
                </a:ext>
              </a:extLst>
            </p:cNvPr>
            <p:cNvSpPr txBox="1"/>
            <p:nvPr/>
          </p:nvSpPr>
          <p:spPr>
            <a:xfrm>
              <a:off x="6969238" y="2298510"/>
              <a:ext cx="12824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C5B2E5A-9CE9-4FFC-899D-CDFBAB49254F}"/>
                </a:ext>
              </a:extLst>
            </p:cNvPr>
            <p:cNvSpPr txBox="1"/>
            <p:nvPr/>
          </p:nvSpPr>
          <p:spPr>
            <a:xfrm>
              <a:off x="8049817" y="2305589"/>
              <a:ext cx="15228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A29B4BE-E264-49A6-B5CE-557D103F18A5}"/>
              </a:ext>
            </a:extLst>
          </p:cNvPr>
          <p:cNvSpPr/>
          <p:nvPr/>
        </p:nvSpPr>
        <p:spPr>
          <a:xfrm>
            <a:off x="490438" y="3979595"/>
            <a:ext cx="3604466" cy="535021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269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1BE3EDE1-B233-4CC7-8AF2-368FB33FB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 altLang="en-US"/>
              <a:t>Transition function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CF0CBFDA-5EE3-42A1-A13A-A7121FB674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0438" y="950118"/>
            <a:ext cx="8229600" cy="719138"/>
          </a:xfrm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(q, a) = </a:t>
            </a:r>
            <a:r>
              <a:rPr lang="el-GR" altLang="en-US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(p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1…</a:t>
            </a:r>
            <a:r>
              <a:rPr lang="en-US" altLang="en-US" baseline="-25000" dirty="0" err="1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P)</a:t>
            </a:r>
            <a:endParaRPr lang="en-US" altLang="en-US" dirty="0"/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0EF5371B-9920-4A35-8DBD-65968C4EB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30" y="2143125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9900FF"/>
                </a:solidFill>
                <a:latin typeface="Arial" panose="020B0604020202020204" pitchFamily="34" charset="0"/>
              </a:rPr>
              <a:t>P = </a:t>
            </a:r>
            <a:r>
              <a:rPr lang="en-US" altLang="en-US" sz="3200" dirty="0" err="1">
                <a:solidFill>
                  <a:srgbClr val="9900FF"/>
                </a:solidFill>
                <a:latin typeface="Arial" panose="020B0604020202020204" pitchFamily="34" charset="0"/>
              </a:rPr>
              <a:t>baca</a:t>
            </a:r>
            <a:endParaRPr lang="en-US" altLang="en-US" sz="3200" dirty="0">
              <a:solidFill>
                <a:srgbClr val="99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1455" name="Group 79">
            <a:extLst>
              <a:ext uri="{FF2B5EF4-FFF2-40B4-BE49-F238E27FC236}">
                <a16:creationId xmlns:a16="http://schemas.microsoft.com/office/drawing/2014/main" id="{177C6C89-E9BC-491D-989B-6C97E6EBA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321268"/>
              </p:ext>
            </p:extLst>
          </p:nvPr>
        </p:nvGraphicFramePr>
        <p:xfrm>
          <a:off x="672830" y="3482502"/>
          <a:ext cx="3200400" cy="30480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30318874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463529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0898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29945149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7746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88378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12272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50020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98499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632851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845EFA1-9A7F-4088-94E7-FE653B18D39F}"/>
              </a:ext>
            </a:extLst>
          </p:cNvPr>
          <p:cNvGrpSpPr/>
          <p:nvPr/>
        </p:nvGrpSpPr>
        <p:grpSpPr>
          <a:xfrm>
            <a:off x="4094904" y="1964987"/>
            <a:ext cx="4930178" cy="728376"/>
            <a:chOff x="4094904" y="1964987"/>
            <a:chExt cx="4930178" cy="72837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CDABA4D-3333-4BB4-BACD-60A2E921B044}"/>
                </a:ext>
              </a:extLst>
            </p:cNvPr>
            <p:cNvSpPr/>
            <p:nvPr/>
          </p:nvSpPr>
          <p:spPr>
            <a:xfrm>
              <a:off x="4094904" y="2046285"/>
              <a:ext cx="539141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  <a:endParaRPr lang="en-US" b="1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0E3EBA5-12E4-4E0C-A91E-2B1A9225ABEC}"/>
                </a:ext>
              </a:extLst>
            </p:cNvPr>
            <p:cNvSpPr/>
            <p:nvPr/>
          </p:nvSpPr>
          <p:spPr>
            <a:xfrm>
              <a:off x="5257803" y="2046284"/>
              <a:ext cx="500970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  <a:endParaRPr lang="en-US" b="1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88B0FE3-C79A-443A-A3F1-9CCF93EC4472}"/>
                </a:ext>
              </a:extLst>
            </p:cNvPr>
            <p:cNvSpPr/>
            <p:nvPr/>
          </p:nvSpPr>
          <p:spPr>
            <a:xfrm>
              <a:off x="6309207" y="2051148"/>
              <a:ext cx="500970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  <a:endParaRPr lang="en-US" b="1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E8D283-6F37-47FF-8FD6-A885456EE5EB}"/>
                </a:ext>
              </a:extLst>
            </p:cNvPr>
            <p:cNvSpPr/>
            <p:nvPr/>
          </p:nvSpPr>
          <p:spPr>
            <a:xfrm>
              <a:off x="7389786" y="2046284"/>
              <a:ext cx="500970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  <a:endParaRPr lang="en-US" b="1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853FA50-3C60-474B-9501-D032F3F9813C}"/>
                </a:ext>
              </a:extLst>
            </p:cNvPr>
            <p:cNvCxnSpPr>
              <a:stCxn id="2" idx="6"/>
              <a:endCxn id="42" idx="2"/>
            </p:cNvCxnSpPr>
            <p:nvPr/>
          </p:nvCxnSpPr>
          <p:spPr>
            <a:xfrm flipV="1">
              <a:off x="4634045" y="2313795"/>
              <a:ext cx="623758" cy="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45452BD-F288-4C5D-AF12-E9E82317872A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>
            <a:xfrm>
              <a:off x="5758773" y="2313795"/>
              <a:ext cx="550434" cy="486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20D21C6-9EDB-4B3A-9F8C-8D3303BDAA01}"/>
                </a:ext>
              </a:extLst>
            </p:cNvPr>
            <p:cNvCxnSpPr>
              <a:cxnSpLocks/>
              <a:stCxn id="43" idx="6"/>
              <a:endCxn id="44" idx="2"/>
            </p:cNvCxnSpPr>
            <p:nvPr/>
          </p:nvCxnSpPr>
          <p:spPr>
            <a:xfrm flipV="1">
              <a:off x="6810177" y="2313795"/>
              <a:ext cx="579609" cy="486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DC6BCAF-022B-40BA-86F2-2903DE328EFB}"/>
                </a:ext>
              </a:extLst>
            </p:cNvPr>
            <p:cNvCxnSpPr>
              <a:cxnSpLocks/>
              <a:stCxn id="44" idx="6"/>
              <a:endCxn id="53" idx="2"/>
            </p:cNvCxnSpPr>
            <p:nvPr/>
          </p:nvCxnSpPr>
          <p:spPr>
            <a:xfrm flipV="1">
              <a:off x="7890756" y="2310319"/>
              <a:ext cx="470408" cy="3476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54668E0-31F5-440A-B36B-850FC12131AA}"/>
                </a:ext>
              </a:extLst>
            </p:cNvPr>
            <p:cNvGrpSpPr/>
            <p:nvPr/>
          </p:nvGrpSpPr>
          <p:grpSpPr>
            <a:xfrm>
              <a:off x="8361164" y="1964987"/>
              <a:ext cx="663918" cy="690664"/>
              <a:chOff x="6505367" y="4757011"/>
              <a:chExt cx="663918" cy="690664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CA41A88-37D9-4C42-9CE9-B9E42E2483F1}"/>
                  </a:ext>
                </a:extLst>
              </p:cNvPr>
              <p:cNvSpPr/>
              <p:nvPr/>
            </p:nvSpPr>
            <p:spPr>
              <a:xfrm>
                <a:off x="6584008" y="4823024"/>
                <a:ext cx="500970" cy="5350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4</a:t>
                </a:r>
                <a:endParaRPr lang="en-US" b="1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C15B833-D447-4060-80C8-AF0EEF6A42CB}"/>
                  </a:ext>
                </a:extLst>
              </p:cNvPr>
              <p:cNvSpPr/>
              <p:nvPr/>
            </p:nvSpPr>
            <p:spPr>
              <a:xfrm>
                <a:off x="6505367" y="4757011"/>
                <a:ext cx="663918" cy="69066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AC92B06-D64E-4330-8700-8FD649B56923}"/>
                </a:ext>
              </a:extLst>
            </p:cNvPr>
            <p:cNvSpPr txBox="1"/>
            <p:nvPr/>
          </p:nvSpPr>
          <p:spPr>
            <a:xfrm>
              <a:off x="4796660" y="2324031"/>
              <a:ext cx="16511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11927C8-7D2C-4221-AAA8-47F3EE4F9D79}"/>
                </a:ext>
              </a:extLst>
            </p:cNvPr>
            <p:cNvSpPr txBox="1"/>
            <p:nvPr/>
          </p:nvSpPr>
          <p:spPr>
            <a:xfrm>
              <a:off x="5936305" y="2318658"/>
              <a:ext cx="15228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ABBD1CF-935C-4405-88BF-0B013533BB21}"/>
                </a:ext>
              </a:extLst>
            </p:cNvPr>
            <p:cNvSpPr txBox="1"/>
            <p:nvPr/>
          </p:nvSpPr>
          <p:spPr>
            <a:xfrm>
              <a:off x="6969238" y="2298510"/>
              <a:ext cx="12824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C5B2E5A-9CE9-4FFC-899D-CDFBAB49254F}"/>
                </a:ext>
              </a:extLst>
            </p:cNvPr>
            <p:cNvSpPr txBox="1"/>
            <p:nvPr/>
          </p:nvSpPr>
          <p:spPr>
            <a:xfrm>
              <a:off x="8049817" y="2305589"/>
              <a:ext cx="15228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A29B4BE-E264-49A6-B5CE-557D103F18A5}"/>
              </a:ext>
            </a:extLst>
          </p:cNvPr>
          <p:cNvSpPr/>
          <p:nvPr/>
        </p:nvSpPr>
        <p:spPr>
          <a:xfrm>
            <a:off x="490438" y="4471481"/>
            <a:ext cx="3604466" cy="535021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777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1BE3EDE1-B233-4CC7-8AF2-368FB33FB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 altLang="en-US"/>
              <a:t>Transition function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CF0CBFDA-5EE3-42A1-A13A-A7121FB674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0438" y="950118"/>
            <a:ext cx="8229600" cy="719138"/>
          </a:xfrm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(q, a) = </a:t>
            </a:r>
            <a:r>
              <a:rPr lang="el-GR" altLang="en-US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(p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1…</a:t>
            </a:r>
            <a:r>
              <a:rPr lang="en-US" altLang="en-US" baseline="-25000" dirty="0" err="1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P)</a:t>
            </a:r>
            <a:endParaRPr lang="en-US" altLang="en-US" dirty="0"/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0EF5371B-9920-4A35-8DBD-65968C4EB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30" y="2143125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9900FF"/>
                </a:solidFill>
                <a:latin typeface="Arial" panose="020B0604020202020204" pitchFamily="34" charset="0"/>
              </a:rPr>
              <a:t>P = </a:t>
            </a:r>
            <a:r>
              <a:rPr lang="en-US" altLang="en-US" sz="3200" dirty="0" err="1">
                <a:solidFill>
                  <a:srgbClr val="9900FF"/>
                </a:solidFill>
                <a:latin typeface="Arial" panose="020B0604020202020204" pitchFamily="34" charset="0"/>
              </a:rPr>
              <a:t>baca</a:t>
            </a:r>
            <a:endParaRPr lang="en-US" altLang="en-US" sz="3200" dirty="0">
              <a:solidFill>
                <a:srgbClr val="99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1455" name="Group 79">
            <a:extLst>
              <a:ext uri="{FF2B5EF4-FFF2-40B4-BE49-F238E27FC236}">
                <a16:creationId xmlns:a16="http://schemas.microsoft.com/office/drawing/2014/main" id="{177C6C89-E9BC-491D-989B-6C97E6EBA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550912"/>
              </p:ext>
            </p:extLst>
          </p:nvPr>
        </p:nvGraphicFramePr>
        <p:xfrm>
          <a:off x="672830" y="3482502"/>
          <a:ext cx="3200400" cy="30480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30318874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463529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0898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29945149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7746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88378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12272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50020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98499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632851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845EFA1-9A7F-4088-94E7-FE653B18D39F}"/>
              </a:ext>
            </a:extLst>
          </p:cNvPr>
          <p:cNvGrpSpPr/>
          <p:nvPr/>
        </p:nvGrpSpPr>
        <p:grpSpPr>
          <a:xfrm>
            <a:off x="4094904" y="1964987"/>
            <a:ext cx="4930178" cy="728376"/>
            <a:chOff x="4094904" y="1964987"/>
            <a:chExt cx="4930178" cy="72837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CDABA4D-3333-4BB4-BACD-60A2E921B044}"/>
                </a:ext>
              </a:extLst>
            </p:cNvPr>
            <p:cNvSpPr/>
            <p:nvPr/>
          </p:nvSpPr>
          <p:spPr>
            <a:xfrm>
              <a:off x="4094904" y="2046285"/>
              <a:ext cx="539141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  <a:endParaRPr lang="en-US" b="1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0E3EBA5-12E4-4E0C-A91E-2B1A9225ABEC}"/>
                </a:ext>
              </a:extLst>
            </p:cNvPr>
            <p:cNvSpPr/>
            <p:nvPr/>
          </p:nvSpPr>
          <p:spPr>
            <a:xfrm>
              <a:off x="5257803" y="2046284"/>
              <a:ext cx="500970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  <a:endParaRPr lang="en-US" b="1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88B0FE3-C79A-443A-A3F1-9CCF93EC4472}"/>
                </a:ext>
              </a:extLst>
            </p:cNvPr>
            <p:cNvSpPr/>
            <p:nvPr/>
          </p:nvSpPr>
          <p:spPr>
            <a:xfrm>
              <a:off x="6309207" y="2051148"/>
              <a:ext cx="500970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  <a:endParaRPr lang="en-US" b="1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E8D283-6F37-47FF-8FD6-A885456EE5EB}"/>
                </a:ext>
              </a:extLst>
            </p:cNvPr>
            <p:cNvSpPr/>
            <p:nvPr/>
          </p:nvSpPr>
          <p:spPr>
            <a:xfrm>
              <a:off x="7389786" y="2046284"/>
              <a:ext cx="500970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  <a:endParaRPr lang="en-US" b="1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853FA50-3C60-474B-9501-D032F3F9813C}"/>
                </a:ext>
              </a:extLst>
            </p:cNvPr>
            <p:cNvCxnSpPr>
              <a:stCxn id="2" idx="6"/>
              <a:endCxn id="42" idx="2"/>
            </p:cNvCxnSpPr>
            <p:nvPr/>
          </p:nvCxnSpPr>
          <p:spPr>
            <a:xfrm flipV="1">
              <a:off x="4634045" y="2313795"/>
              <a:ext cx="623758" cy="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45452BD-F288-4C5D-AF12-E9E82317872A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>
            <a:xfrm>
              <a:off x="5758773" y="2313795"/>
              <a:ext cx="550434" cy="486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20D21C6-9EDB-4B3A-9F8C-8D3303BDAA01}"/>
                </a:ext>
              </a:extLst>
            </p:cNvPr>
            <p:cNvCxnSpPr>
              <a:cxnSpLocks/>
              <a:stCxn id="43" idx="6"/>
              <a:endCxn id="44" idx="2"/>
            </p:cNvCxnSpPr>
            <p:nvPr/>
          </p:nvCxnSpPr>
          <p:spPr>
            <a:xfrm flipV="1">
              <a:off x="6810177" y="2313795"/>
              <a:ext cx="579609" cy="486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DC6BCAF-022B-40BA-86F2-2903DE328EFB}"/>
                </a:ext>
              </a:extLst>
            </p:cNvPr>
            <p:cNvCxnSpPr>
              <a:cxnSpLocks/>
              <a:stCxn id="44" idx="6"/>
              <a:endCxn id="53" idx="2"/>
            </p:cNvCxnSpPr>
            <p:nvPr/>
          </p:nvCxnSpPr>
          <p:spPr>
            <a:xfrm flipV="1">
              <a:off x="7890756" y="2310319"/>
              <a:ext cx="470408" cy="3476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54668E0-31F5-440A-B36B-850FC12131AA}"/>
                </a:ext>
              </a:extLst>
            </p:cNvPr>
            <p:cNvGrpSpPr/>
            <p:nvPr/>
          </p:nvGrpSpPr>
          <p:grpSpPr>
            <a:xfrm>
              <a:off x="8361164" y="1964987"/>
              <a:ext cx="663918" cy="690664"/>
              <a:chOff x="6505367" y="4757011"/>
              <a:chExt cx="663918" cy="690664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CA41A88-37D9-4C42-9CE9-B9E42E2483F1}"/>
                  </a:ext>
                </a:extLst>
              </p:cNvPr>
              <p:cNvSpPr/>
              <p:nvPr/>
            </p:nvSpPr>
            <p:spPr>
              <a:xfrm>
                <a:off x="6584008" y="4823024"/>
                <a:ext cx="500970" cy="5350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4</a:t>
                </a:r>
                <a:endParaRPr lang="en-US" b="1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C15B833-D447-4060-80C8-AF0EEF6A42CB}"/>
                  </a:ext>
                </a:extLst>
              </p:cNvPr>
              <p:cNvSpPr/>
              <p:nvPr/>
            </p:nvSpPr>
            <p:spPr>
              <a:xfrm>
                <a:off x="6505367" y="4757011"/>
                <a:ext cx="663918" cy="69066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AC92B06-D64E-4330-8700-8FD649B56923}"/>
                </a:ext>
              </a:extLst>
            </p:cNvPr>
            <p:cNvSpPr txBox="1"/>
            <p:nvPr/>
          </p:nvSpPr>
          <p:spPr>
            <a:xfrm>
              <a:off x="4796660" y="2324031"/>
              <a:ext cx="16511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11927C8-7D2C-4221-AAA8-47F3EE4F9D79}"/>
                </a:ext>
              </a:extLst>
            </p:cNvPr>
            <p:cNvSpPr txBox="1"/>
            <p:nvPr/>
          </p:nvSpPr>
          <p:spPr>
            <a:xfrm>
              <a:off x="5936305" y="2318658"/>
              <a:ext cx="15228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ABBD1CF-935C-4405-88BF-0B013533BB21}"/>
                </a:ext>
              </a:extLst>
            </p:cNvPr>
            <p:cNvSpPr txBox="1"/>
            <p:nvPr/>
          </p:nvSpPr>
          <p:spPr>
            <a:xfrm>
              <a:off x="6969238" y="2298510"/>
              <a:ext cx="12824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C5B2E5A-9CE9-4FFC-899D-CDFBAB49254F}"/>
                </a:ext>
              </a:extLst>
            </p:cNvPr>
            <p:cNvSpPr txBox="1"/>
            <p:nvPr/>
          </p:nvSpPr>
          <p:spPr>
            <a:xfrm>
              <a:off x="8049817" y="2305589"/>
              <a:ext cx="15228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1536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1BE3EDE1-B233-4CC7-8AF2-368FB33FB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 altLang="en-US"/>
              <a:t>Transition function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CF0CBFDA-5EE3-42A1-A13A-A7121FB674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0438" y="950118"/>
            <a:ext cx="8229600" cy="719138"/>
          </a:xfrm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(q, a) = </a:t>
            </a:r>
            <a:r>
              <a:rPr lang="el-GR" altLang="en-US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(p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1…</a:t>
            </a:r>
            <a:r>
              <a:rPr lang="en-US" altLang="en-US" baseline="-25000" dirty="0" err="1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P)</a:t>
            </a:r>
            <a:endParaRPr lang="en-US" altLang="en-US" dirty="0"/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0EF5371B-9920-4A35-8DBD-65968C4EB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30" y="2143125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9900FF"/>
                </a:solidFill>
                <a:latin typeface="Arial" panose="020B0604020202020204" pitchFamily="34" charset="0"/>
              </a:rPr>
              <a:t>P = </a:t>
            </a:r>
            <a:r>
              <a:rPr lang="en-US" altLang="en-US" sz="3200" dirty="0" err="1">
                <a:solidFill>
                  <a:srgbClr val="9900FF"/>
                </a:solidFill>
                <a:latin typeface="Arial" panose="020B0604020202020204" pitchFamily="34" charset="0"/>
              </a:rPr>
              <a:t>baca</a:t>
            </a:r>
            <a:endParaRPr lang="en-US" altLang="en-US" sz="3200" dirty="0">
              <a:solidFill>
                <a:srgbClr val="99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1455" name="Group 79">
            <a:extLst>
              <a:ext uri="{FF2B5EF4-FFF2-40B4-BE49-F238E27FC236}">
                <a16:creationId xmlns:a16="http://schemas.microsoft.com/office/drawing/2014/main" id="{177C6C89-E9BC-491D-989B-6C97E6EBA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101797"/>
              </p:ext>
            </p:extLst>
          </p:nvPr>
        </p:nvGraphicFramePr>
        <p:xfrm>
          <a:off x="672830" y="3482502"/>
          <a:ext cx="3200400" cy="30480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30318874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463529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0898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29945149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7746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88378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12272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50020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98499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632851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845EFA1-9A7F-4088-94E7-FE653B18D39F}"/>
              </a:ext>
            </a:extLst>
          </p:cNvPr>
          <p:cNvGrpSpPr/>
          <p:nvPr/>
        </p:nvGrpSpPr>
        <p:grpSpPr>
          <a:xfrm>
            <a:off x="4094904" y="2101179"/>
            <a:ext cx="4930178" cy="728376"/>
            <a:chOff x="4094904" y="1964987"/>
            <a:chExt cx="4930178" cy="72837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CDABA4D-3333-4BB4-BACD-60A2E921B044}"/>
                </a:ext>
              </a:extLst>
            </p:cNvPr>
            <p:cNvSpPr/>
            <p:nvPr/>
          </p:nvSpPr>
          <p:spPr>
            <a:xfrm>
              <a:off x="4094904" y="2046285"/>
              <a:ext cx="539141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  <a:endParaRPr lang="en-US" b="1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0E3EBA5-12E4-4E0C-A91E-2B1A9225ABEC}"/>
                </a:ext>
              </a:extLst>
            </p:cNvPr>
            <p:cNvSpPr/>
            <p:nvPr/>
          </p:nvSpPr>
          <p:spPr>
            <a:xfrm>
              <a:off x="5257803" y="2046284"/>
              <a:ext cx="500970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  <a:endParaRPr lang="en-US" b="1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88B0FE3-C79A-443A-A3F1-9CCF93EC4472}"/>
                </a:ext>
              </a:extLst>
            </p:cNvPr>
            <p:cNvSpPr/>
            <p:nvPr/>
          </p:nvSpPr>
          <p:spPr>
            <a:xfrm>
              <a:off x="6309207" y="2051148"/>
              <a:ext cx="500970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  <a:endParaRPr lang="en-US" b="1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E8D283-6F37-47FF-8FD6-A885456EE5EB}"/>
                </a:ext>
              </a:extLst>
            </p:cNvPr>
            <p:cNvSpPr/>
            <p:nvPr/>
          </p:nvSpPr>
          <p:spPr>
            <a:xfrm>
              <a:off x="7389786" y="2046284"/>
              <a:ext cx="500970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  <a:endParaRPr lang="en-US" b="1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853FA50-3C60-474B-9501-D032F3F9813C}"/>
                </a:ext>
              </a:extLst>
            </p:cNvPr>
            <p:cNvCxnSpPr>
              <a:stCxn id="2" idx="6"/>
              <a:endCxn id="42" idx="2"/>
            </p:cNvCxnSpPr>
            <p:nvPr/>
          </p:nvCxnSpPr>
          <p:spPr>
            <a:xfrm flipV="1">
              <a:off x="4634045" y="2313795"/>
              <a:ext cx="623758" cy="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45452BD-F288-4C5D-AF12-E9E82317872A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>
            <a:xfrm>
              <a:off x="5758773" y="2313795"/>
              <a:ext cx="550434" cy="486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20D21C6-9EDB-4B3A-9F8C-8D3303BDAA01}"/>
                </a:ext>
              </a:extLst>
            </p:cNvPr>
            <p:cNvCxnSpPr>
              <a:cxnSpLocks/>
              <a:stCxn id="43" idx="6"/>
              <a:endCxn id="44" idx="2"/>
            </p:cNvCxnSpPr>
            <p:nvPr/>
          </p:nvCxnSpPr>
          <p:spPr>
            <a:xfrm flipV="1">
              <a:off x="6810177" y="2313795"/>
              <a:ext cx="579609" cy="486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DC6BCAF-022B-40BA-86F2-2903DE328EFB}"/>
                </a:ext>
              </a:extLst>
            </p:cNvPr>
            <p:cNvCxnSpPr>
              <a:cxnSpLocks/>
              <a:stCxn id="44" idx="6"/>
              <a:endCxn id="53" idx="2"/>
            </p:cNvCxnSpPr>
            <p:nvPr/>
          </p:nvCxnSpPr>
          <p:spPr>
            <a:xfrm flipV="1">
              <a:off x="7890756" y="2310319"/>
              <a:ext cx="470408" cy="3476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54668E0-31F5-440A-B36B-850FC12131AA}"/>
                </a:ext>
              </a:extLst>
            </p:cNvPr>
            <p:cNvGrpSpPr/>
            <p:nvPr/>
          </p:nvGrpSpPr>
          <p:grpSpPr>
            <a:xfrm>
              <a:off x="8361164" y="1964987"/>
              <a:ext cx="663918" cy="690664"/>
              <a:chOff x="6505367" y="4757011"/>
              <a:chExt cx="663918" cy="690664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CA41A88-37D9-4C42-9CE9-B9E42E2483F1}"/>
                  </a:ext>
                </a:extLst>
              </p:cNvPr>
              <p:cNvSpPr/>
              <p:nvPr/>
            </p:nvSpPr>
            <p:spPr>
              <a:xfrm>
                <a:off x="6584008" y="4823024"/>
                <a:ext cx="500970" cy="5350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4</a:t>
                </a:r>
                <a:endParaRPr lang="en-US" b="1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C15B833-D447-4060-80C8-AF0EEF6A42CB}"/>
                  </a:ext>
                </a:extLst>
              </p:cNvPr>
              <p:cNvSpPr/>
              <p:nvPr/>
            </p:nvSpPr>
            <p:spPr>
              <a:xfrm>
                <a:off x="6505367" y="4757011"/>
                <a:ext cx="663918" cy="69066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AC92B06-D64E-4330-8700-8FD649B56923}"/>
                </a:ext>
              </a:extLst>
            </p:cNvPr>
            <p:cNvSpPr txBox="1"/>
            <p:nvPr/>
          </p:nvSpPr>
          <p:spPr>
            <a:xfrm>
              <a:off x="4796660" y="2324031"/>
              <a:ext cx="16511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11927C8-7D2C-4221-AAA8-47F3EE4F9D79}"/>
                </a:ext>
              </a:extLst>
            </p:cNvPr>
            <p:cNvSpPr txBox="1"/>
            <p:nvPr/>
          </p:nvSpPr>
          <p:spPr>
            <a:xfrm>
              <a:off x="5936305" y="2318658"/>
              <a:ext cx="15228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ABBD1CF-935C-4405-88BF-0B013533BB21}"/>
                </a:ext>
              </a:extLst>
            </p:cNvPr>
            <p:cNvSpPr txBox="1"/>
            <p:nvPr/>
          </p:nvSpPr>
          <p:spPr>
            <a:xfrm>
              <a:off x="6969238" y="2298510"/>
              <a:ext cx="12824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C5B2E5A-9CE9-4FFC-899D-CDFBAB49254F}"/>
                </a:ext>
              </a:extLst>
            </p:cNvPr>
            <p:cNvSpPr txBox="1"/>
            <p:nvPr/>
          </p:nvSpPr>
          <p:spPr>
            <a:xfrm>
              <a:off x="8049817" y="2305589"/>
              <a:ext cx="15228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</p:grp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77BD89C0-6150-4B3A-81F9-B32EA39C6192}"/>
              </a:ext>
            </a:extLst>
          </p:cNvPr>
          <p:cNvCxnSpPr>
            <a:cxnSpLocks/>
            <a:stCxn id="2" idx="7"/>
            <a:endCxn id="2" idx="2"/>
          </p:cNvCxnSpPr>
          <p:nvPr/>
        </p:nvCxnSpPr>
        <p:spPr>
          <a:xfrm rot="16200000" flipH="1" flipV="1">
            <a:off x="4230417" y="2125315"/>
            <a:ext cx="189159" cy="460186"/>
          </a:xfrm>
          <a:prstGeom prst="curvedConnector4">
            <a:avLst>
              <a:gd name="adj1" fmla="val -193129"/>
              <a:gd name="adj2" fmla="val 149676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3">
            <a:extLst>
              <a:ext uri="{FF2B5EF4-FFF2-40B4-BE49-F238E27FC236}">
                <a16:creationId xmlns:a16="http://schemas.microsoft.com/office/drawing/2014/main" id="{A46D048A-D4D6-44DD-B011-C6E7B662F824}"/>
              </a:ext>
            </a:extLst>
          </p:cNvPr>
          <p:cNvSpPr txBox="1">
            <a:spLocks noChangeArrowheads="1"/>
          </p:cNvSpPr>
          <p:nvPr/>
        </p:nvSpPr>
        <p:spPr>
          <a:xfrm>
            <a:off x="4255041" y="1579112"/>
            <a:ext cx="918455" cy="609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b="1" i="1" dirty="0"/>
              <a:t>a , d</a:t>
            </a:r>
          </a:p>
        </p:txBody>
      </p:sp>
    </p:spTree>
    <p:extLst>
      <p:ext uri="{BB962C8B-B14F-4D97-AF65-F5344CB8AC3E}">
        <p14:creationId xmlns:p14="http://schemas.microsoft.com/office/powerpoint/2010/main" val="401017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455" name="Group 79">
            <a:extLst>
              <a:ext uri="{FF2B5EF4-FFF2-40B4-BE49-F238E27FC236}">
                <a16:creationId xmlns:a16="http://schemas.microsoft.com/office/drawing/2014/main" id="{177C6C89-E9BC-491D-989B-6C97E6EBA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858184"/>
              </p:ext>
            </p:extLst>
          </p:nvPr>
        </p:nvGraphicFramePr>
        <p:xfrm>
          <a:off x="672830" y="3482502"/>
          <a:ext cx="3200400" cy="30480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30318874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463529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0898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29945149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7746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88378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12272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50020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98499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632851"/>
                  </a:ext>
                </a:extLst>
              </a:tr>
            </a:tbl>
          </a:graphicData>
        </a:graphic>
      </p:graphicFrame>
      <p:sp>
        <p:nvSpPr>
          <p:cNvPr id="101378" name="Rectangle 2">
            <a:extLst>
              <a:ext uri="{FF2B5EF4-FFF2-40B4-BE49-F238E27FC236}">
                <a16:creationId xmlns:a16="http://schemas.microsoft.com/office/drawing/2014/main" id="{1BE3EDE1-B233-4CC7-8AF2-368FB33FB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 altLang="en-US"/>
              <a:t>Transition function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CF0CBFDA-5EE3-42A1-A13A-A7121FB674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0438" y="1026241"/>
            <a:ext cx="3967941" cy="719138"/>
          </a:xfrm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(q, a) = </a:t>
            </a:r>
            <a:r>
              <a:rPr lang="el-GR" altLang="en-US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(p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1…</a:t>
            </a:r>
            <a:r>
              <a:rPr lang="en-US" altLang="en-US" baseline="-25000" dirty="0" err="1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P)</a:t>
            </a:r>
            <a:endParaRPr lang="en-US" altLang="en-US" dirty="0"/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0EF5371B-9920-4A35-8DBD-65968C4EB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30" y="2143125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9900FF"/>
                </a:solidFill>
                <a:latin typeface="Arial" panose="020B0604020202020204" pitchFamily="34" charset="0"/>
              </a:rPr>
              <a:t>P = </a:t>
            </a:r>
            <a:r>
              <a:rPr lang="en-US" altLang="en-US" sz="3200" dirty="0" err="1">
                <a:solidFill>
                  <a:srgbClr val="9900FF"/>
                </a:solidFill>
                <a:latin typeface="Arial" panose="020B0604020202020204" pitchFamily="34" charset="0"/>
              </a:rPr>
              <a:t>baca</a:t>
            </a:r>
            <a:endParaRPr lang="en-US" altLang="en-US" sz="3200" dirty="0">
              <a:solidFill>
                <a:srgbClr val="9900FF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935656-0367-4F10-9149-8232C0BEB3F7}"/>
              </a:ext>
            </a:extLst>
          </p:cNvPr>
          <p:cNvSpPr txBox="1"/>
          <p:nvPr/>
        </p:nvSpPr>
        <p:spPr>
          <a:xfrm>
            <a:off x="4458379" y="408278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bb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0A899F-E031-4DC5-B876-D6FF6AADB06C}"/>
              </a:ext>
            </a:extLst>
          </p:cNvPr>
          <p:cNvSpPr txBox="1"/>
          <p:nvPr/>
        </p:nvSpPr>
        <p:spPr>
          <a:xfrm>
            <a:off x="3944815" y="4366900"/>
            <a:ext cx="29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4A08D3-D454-4CEF-9333-B13F3EF16C3C}"/>
              </a:ext>
            </a:extLst>
          </p:cNvPr>
          <p:cNvSpPr txBox="1"/>
          <p:nvPr/>
        </p:nvSpPr>
        <p:spPr>
          <a:xfrm>
            <a:off x="4458379" y="489401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bc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B2E377-62FA-4DD6-8CB1-194FE4C00456}"/>
              </a:ext>
            </a:extLst>
          </p:cNvPr>
          <p:cNvSpPr txBox="1"/>
          <p:nvPr/>
        </p:nvSpPr>
        <p:spPr>
          <a:xfrm>
            <a:off x="2796999" y="4483282"/>
            <a:ext cx="419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9AD141-7197-4938-B0B8-F0D9E1742434}"/>
              </a:ext>
            </a:extLst>
          </p:cNvPr>
          <p:cNvSpPr txBox="1"/>
          <p:nvPr/>
        </p:nvSpPr>
        <p:spPr>
          <a:xfrm>
            <a:off x="3370908" y="4466063"/>
            <a:ext cx="419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05EA3D4-C8C6-42AC-9504-53F76FAE1024}"/>
              </a:ext>
            </a:extLst>
          </p:cNvPr>
          <p:cNvGrpSpPr/>
          <p:nvPr/>
        </p:nvGrpSpPr>
        <p:grpSpPr>
          <a:xfrm>
            <a:off x="4094904" y="2209329"/>
            <a:ext cx="4930178" cy="728376"/>
            <a:chOff x="4094904" y="1964987"/>
            <a:chExt cx="4930178" cy="728376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FA3D97F-13B6-41C6-B0C8-7C5ABEE384E6}"/>
                </a:ext>
              </a:extLst>
            </p:cNvPr>
            <p:cNvSpPr/>
            <p:nvPr/>
          </p:nvSpPr>
          <p:spPr>
            <a:xfrm>
              <a:off x="4094904" y="2046285"/>
              <a:ext cx="539141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  <a:endParaRPr lang="en-US" b="1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BF7FE28-2934-49E2-8316-57134D41A433}"/>
                </a:ext>
              </a:extLst>
            </p:cNvPr>
            <p:cNvSpPr/>
            <p:nvPr/>
          </p:nvSpPr>
          <p:spPr>
            <a:xfrm>
              <a:off x="5257803" y="2046284"/>
              <a:ext cx="500970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  <a:endParaRPr lang="en-US" b="1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ABAAE89-D3AC-4588-862B-192C8C79A3F4}"/>
                </a:ext>
              </a:extLst>
            </p:cNvPr>
            <p:cNvSpPr/>
            <p:nvPr/>
          </p:nvSpPr>
          <p:spPr>
            <a:xfrm>
              <a:off x="6309207" y="2051148"/>
              <a:ext cx="500970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  <a:endParaRPr lang="en-US" b="1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C7857E9-6AD9-42B9-8331-2ADF2634679B}"/>
                </a:ext>
              </a:extLst>
            </p:cNvPr>
            <p:cNvSpPr/>
            <p:nvPr/>
          </p:nvSpPr>
          <p:spPr>
            <a:xfrm>
              <a:off x="7389786" y="2046284"/>
              <a:ext cx="500970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  <a:endParaRPr lang="en-US" b="1" dirty="0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D4F7F3D-8288-4882-B3A3-7B818E35AF3D}"/>
                </a:ext>
              </a:extLst>
            </p:cNvPr>
            <p:cNvCxnSpPr>
              <a:stCxn id="80" idx="6"/>
              <a:endCxn id="81" idx="2"/>
            </p:cNvCxnSpPr>
            <p:nvPr/>
          </p:nvCxnSpPr>
          <p:spPr>
            <a:xfrm flipV="1">
              <a:off x="4634045" y="2313795"/>
              <a:ext cx="623758" cy="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934097D-4345-4783-9444-E61C3AFA6A8C}"/>
                </a:ext>
              </a:extLst>
            </p:cNvPr>
            <p:cNvCxnSpPr>
              <a:cxnSpLocks/>
              <a:stCxn id="81" idx="6"/>
              <a:endCxn id="82" idx="2"/>
            </p:cNvCxnSpPr>
            <p:nvPr/>
          </p:nvCxnSpPr>
          <p:spPr>
            <a:xfrm>
              <a:off x="5758773" y="2313795"/>
              <a:ext cx="550434" cy="486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699AB71-2849-4A51-B254-88311241DD5B}"/>
                </a:ext>
              </a:extLst>
            </p:cNvPr>
            <p:cNvCxnSpPr>
              <a:cxnSpLocks/>
              <a:stCxn id="82" idx="6"/>
              <a:endCxn id="83" idx="2"/>
            </p:cNvCxnSpPr>
            <p:nvPr/>
          </p:nvCxnSpPr>
          <p:spPr>
            <a:xfrm flipV="1">
              <a:off x="6810177" y="2313795"/>
              <a:ext cx="579609" cy="486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10F26F2-19D9-4D07-896E-BE0E6FA0A5F9}"/>
                </a:ext>
              </a:extLst>
            </p:cNvPr>
            <p:cNvCxnSpPr>
              <a:cxnSpLocks/>
              <a:stCxn id="83" idx="6"/>
              <a:endCxn id="94" idx="2"/>
            </p:cNvCxnSpPr>
            <p:nvPr/>
          </p:nvCxnSpPr>
          <p:spPr>
            <a:xfrm flipV="1">
              <a:off x="7890756" y="2310319"/>
              <a:ext cx="470408" cy="3476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12B8FC6-E93C-4763-9501-154EBC3920AA}"/>
                </a:ext>
              </a:extLst>
            </p:cNvPr>
            <p:cNvGrpSpPr/>
            <p:nvPr/>
          </p:nvGrpSpPr>
          <p:grpSpPr>
            <a:xfrm>
              <a:off x="8361164" y="1964987"/>
              <a:ext cx="663918" cy="690664"/>
              <a:chOff x="6505367" y="4757011"/>
              <a:chExt cx="663918" cy="69066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61F8C6C2-2629-41E0-BC7B-7F5B1D8A265D}"/>
                  </a:ext>
                </a:extLst>
              </p:cNvPr>
              <p:cNvSpPr/>
              <p:nvPr/>
            </p:nvSpPr>
            <p:spPr>
              <a:xfrm>
                <a:off x="6584008" y="4823024"/>
                <a:ext cx="500970" cy="5350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4</a:t>
                </a:r>
                <a:endParaRPr lang="en-US" b="1" dirty="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E423F06-3D4E-4FDD-BDE1-4ED9CE177FF0}"/>
                  </a:ext>
                </a:extLst>
              </p:cNvPr>
              <p:cNvSpPr/>
              <p:nvPr/>
            </p:nvSpPr>
            <p:spPr>
              <a:xfrm>
                <a:off x="6505367" y="4757011"/>
                <a:ext cx="663918" cy="69066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D16975D-518B-4277-9953-B1058A8D8C67}"/>
                </a:ext>
              </a:extLst>
            </p:cNvPr>
            <p:cNvSpPr txBox="1"/>
            <p:nvPr/>
          </p:nvSpPr>
          <p:spPr>
            <a:xfrm>
              <a:off x="4796660" y="2324031"/>
              <a:ext cx="16511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0C2B774-0D5A-4AAE-9453-BEE2EAA4EA8A}"/>
                </a:ext>
              </a:extLst>
            </p:cNvPr>
            <p:cNvSpPr txBox="1"/>
            <p:nvPr/>
          </p:nvSpPr>
          <p:spPr>
            <a:xfrm>
              <a:off x="5936305" y="2318658"/>
              <a:ext cx="15228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2BB83A3-3848-4D29-8729-3F621320AFFB}"/>
                </a:ext>
              </a:extLst>
            </p:cNvPr>
            <p:cNvSpPr txBox="1"/>
            <p:nvPr/>
          </p:nvSpPr>
          <p:spPr>
            <a:xfrm>
              <a:off x="6969238" y="2298510"/>
              <a:ext cx="12824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5635519-F02D-4E8D-B68B-A1EDFA054F60}"/>
                </a:ext>
              </a:extLst>
            </p:cNvPr>
            <p:cNvSpPr txBox="1"/>
            <p:nvPr/>
          </p:nvSpPr>
          <p:spPr>
            <a:xfrm>
              <a:off x="8049817" y="2305589"/>
              <a:ext cx="15228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</p:grp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FB4F3068-C009-447C-84B7-7CC72E1184C7}"/>
              </a:ext>
            </a:extLst>
          </p:cNvPr>
          <p:cNvCxnSpPr>
            <a:cxnSpLocks/>
            <a:stCxn id="80" idx="7"/>
            <a:endCxn id="80" idx="1"/>
          </p:cNvCxnSpPr>
          <p:nvPr/>
        </p:nvCxnSpPr>
        <p:spPr>
          <a:xfrm rot="16200000" flipV="1">
            <a:off x="4364475" y="2178363"/>
            <a:ext cx="12700" cy="381231"/>
          </a:xfrm>
          <a:prstGeom prst="curvedConnector3">
            <a:avLst>
              <a:gd name="adj1" fmla="val 3106307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3">
            <a:extLst>
              <a:ext uri="{FF2B5EF4-FFF2-40B4-BE49-F238E27FC236}">
                <a16:creationId xmlns:a16="http://schemas.microsoft.com/office/drawing/2014/main" id="{7071CC7F-2284-495E-8452-C0E951183938}"/>
              </a:ext>
            </a:extLst>
          </p:cNvPr>
          <p:cNvSpPr txBox="1">
            <a:spLocks noChangeArrowheads="1"/>
          </p:cNvSpPr>
          <p:nvPr/>
        </p:nvSpPr>
        <p:spPr>
          <a:xfrm>
            <a:off x="4458379" y="1727081"/>
            <a:ext cx="706729" cy="609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b="1" i="1" dirty="0"/>
              <a:t>a , c</a:t>
            </a:r>
          </a:p>
        </p:txBody>
      </p: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3E6D97E7-5FB3-4D6E-BBFE-6B932E887CC0}"/>
              </a:ext>
            </a:extLst>
          </p:cNvPr>
          <p:cNvCxnSpPr>
            <a:cxnSpLocks/>
            <a:stCxn id="81" idx="7"/>
            <a:endCxn id="81" idx="1"/>
          </p:cNvCxnSpPr>
          <p:nvPr/>
        </p:nvCxnSpPr>
        <p:spPr>
          <a:xfrm rot="16200000" flipV="1">
            <a:off x="5508288" y="2191858"/>
            <a:ext cx="12700" cy="354240"/>
          </a:xfrm>
          <a:prstGeom prst="curvedConnector3">
            <a:avLst>
              <a:gd name="adj1" fmla="val 3565882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3">
            <a:extLst>
              <a:ext uri="{FF2B5EF4-FFF2-40B4-BE49-F238E27FC236}">
                <a16:creationId xmlns:a16="http://schemas.microsoft.com/office/drawing/2014/main" id="{32FB9F99-DEBC-42C3-A9B1-4D13A424C84A}"/>
              </a:ext>
            </a:extLst>
          </p:cNvPr>
          <p:cNvSpPr txBox="1">
            <a:spLocks noChangeArrowheads="1"/>
          </p:cNvSpPr>
          <p:nvPr/>
        </p:nvSpPr>
        <p:spPr>
          <a:xfrm>
            <a:off x="5533020" y="1745186"/>
            <a:ext cx="500970" cy="53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b="1" i="1" dirty="0"/>
              <a:t>b</a:t>
            </a: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E0753657-B0C6-4F7C-A15E-9147DDEDBDCB}"/>
              </a:ext>
            </a:extLst>
          </p:cNvPr>
          <p:cNvCxnSpPr>
            <a:cxnSpLocks/>
            <a:stCxn id="81" idx="4"/>
            <a:endCxn id="80" idx="5"/>
          </p:cNvCxnSpPr>
          <p:nvPr/>
        </p:nvCxnSpPr>
        <p:spPr>
          <a:xfrm rot="5400000" flipH="1">
            <a:off x="4992513" y="2309873"/>
            <a:ext cx="78351" cy="953198"/>
          </a:xfrm>
          <a:prstGeom prst="curvedConnector3">
            <a:avLst>
              <a:gd name="adj1" fmla="val -378677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3">
            <a:extLst>
              <a:ext uri="{FF2B5EF4-FFF2-40B4-BE49-F238E27FC236}">
                <a16:creationId xmlns:a16="http://schemas.microsoft.com/office/drawing/2014/main" id="{F11AD855-6829-4035-B1F4-7AC3505D373D}"/>
              </a:ext>
            </a:extLst>
          </p:cNvPr>
          <p:cNvSpPr txBox="1">
            <a:spLocks noChangeArrowheads="1"/>
          </p:cNvSpPr>
          <p:nvPr/>
        </p:nvSpPr>
        <p:spPr>
          <a:xfrm>
            <a:off x="4910327" y="2896742"/>
            <a:ext cx="500970" cy="53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b="1" i="1" dirty="0"/>
              <a:t>c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8BF3A24-CFBB-45F1-A2CC-E59BBCDAB926}"/>
              </a:ext>
            </a:extLst>
          </p:cNvPr>
          <p:cNvGrpSpPr/>
          <p:nvPr/>
        </p:nvGrpSpPr>
        <p:grpSpPr>
          <a:xfrm>
            <a:off x="539083" y="3920295"/>
            <a:ext cx="4833696" cy="1619608"/>
            <a:chOff x="539083" y="3920295"/>
            <a:chExt cx="4833696" cy="161960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A2987CE-CCB5-4546-9631-1DDA530211B7}"/>
                </a:ext>
              </a:extLst>
            </p:cNvPr>
            <p:cNvCxnSpPr>
              <a:cxnSpLocks/>
              <a:stCxn id="5" idx="0"/>
              <a:endCxn id="6" idx="0"/>
            </p:cNvCxnSpPr>
            <p:nvPr/>
          </p:nvCxnSpPr>
          <p:spPr>
            <a:xfrm flipV="1">
              <a:off x="3982675" y="3920295"/>
              <a:ext cx="24302" cy="515690"/>
            </a:xfrm>
            <a:prstGeom prst="line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0ED28E8-F63A-41CF-9BC7-8BE7ADB741AA}"/>
                </a:ext>
              </a:extLst>
            </p:cNvPr>
            <p:cNvCxnSpPr>
              <a:cxnSpLocks/>
              <a:stCxn id="5" idx="2"/>
              <a:endCxn id="6" idx="1"/>
            </p:cNvCxnSpPr>
            <p:nvPr/>
          </p:nvCxnSpPr>
          <p:spPr>
            <a:xfrm>
              <a:off x="3982675" y="4981220"/>
              <a:ext cx="24302" cy="558683"/>
            </a:xfrm>
            <a:prstGeom prst="line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9BFFEE6-2208-47F1-ADC1-DB81FCDA67BF}"/>
                </a:ext>
              </a:extLst>
            </p:cNvPr>
            <p:cNvGrpSpPr/>
            <p:nvPr/>
          </p:nvGrpSpPr>
          <p:grpSpPr>
            <a:xfrm>
              <a:off x="539083" y="3920295"/>
              <a:ext cx="4833696" cy="1619608"/>
              <a:chOff x="539083" y="4007477"/>
              <a:chExt cx="5997904" cy="1532425"/>
            </a:xfrm>
          </p:grpSpPr>
          <p:sp>
            <p:nvSpPr>
              <p:cNvPr id="5" name="Left Bracket 4">
                <a:extLst>
                  <a:ext uri="{FF2B5EF4-FFF2-40B4-BE49-F238E27FC236}">
                    <a16:creationId xmlns:a16="http://schemas.microsoft.com/office/drawing/2014/main" id="{1AA4EDC1-26DE-44DD-B967-B31703226D8C}"/>
                  </a:ext>
                </a:extLst>
              </p:cNvPr>
              <p:cNvSpPr/>
              <p:nvPr/>
            </p:nvSpPr>
            <p:spPr>
              <a:xfrm>
                <a:off x="539083" y="4495408"/>
                <a:ext cx="4272990" cy="515885"/>
              </a:xfrm>
              <a:prstGeom prst="leftBracket">
                <a:avLst>
                  <a:gd name="adj" fmla="val 0"/>
                </a:avLst>
              </a:prstGeom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ight Bracket 5">
                <a:extLst>
                  <a:ext uri="{FF2B5EF4-FFF2-40B4-BE49-F238E27FC236}">
                    <a16:creationId xmlns:a16="http://schemas.microsoft.com/office/drawing/2014/main" id="{F824C694-EA90-4531-8A8A-F50025B7D844}"/>
                  </a:ext>
                </a:extLst>
              </p:cNvPr>
              <p:cNvSpPr/>
              <p:nvPr/>
            </p:nvSpPr>
            <p:spPr>
              <a:xfrm>
                <a:off x="4842228" y="4007477"/>
                <a:ext cx="1694759" cy="1532425"/>
              </a:xfrm>
              <a:prstGeom prst="rightBracket">
                <a:avLst>
                  <a:gd name="adj" fmla="val 0"/>
                </a:avLst>
              </a:prstGeom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863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2" grpId="0"/>
      <p:bldP spid="63" grpId="0"/>
      <p:bldP spid="72" grpId="0"/>
      <p:bldP spid="73" grpId="0"/>
      <p:bldP spid="101" grpId="0"/>
      <p:bldP spid="1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99E907D-0219-459A-A8F4-FCA5B077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136525"/>
            <a:ext cx="7886700" cy="856342"/>
          </a:xfrm>
        </p:spPr>
        <p:txBody>
          <a:bodyPr/>
          <a:lstStyle/>
          <a:p>
            <a:r>
              <a:rPr lang="en-US" altLang="en-US" dirty="0"/>
              <a:t>Naive implementation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6D5BA6D-135D-4BF3-B33B-E4A7874A983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974778"/>
            <a:ext cx="7886700" cy="738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r>
              <a:rPr lang="en-US" altLang="en-US" sz="3200" dirty="0"/>
              <a:t>Pattern Matching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D03D52C-AE3F-4E84-84A3-6F322C49723A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831120"/>
            <a:ext cx="7772400" cy="44529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</a:t>
            </a:r>
          </a:p>
          <a:p>
            <a:pPr lvl="1"/>
            <a:r>
              <a:rPr lang="en-US" dirty="0"/>
              <a:t>a string  </a:t>
            </a:r>
            <a:r>
              <a:rPr lang="en-US" b="1" dirty="0"/>
              <a:t>s</a:t>
            </a:r>
            <a:r>
              <a:rPr lang="en-US" dirty="0"/>
              <a:t>  of </a:t>
            </a:r>
            <a:r>
              <a:rPr lang="en-US" b="1" dirty="0"/>
              <a:t>n</a:t>
            </a:r>
            <a:r>
              <a:rPr lang="en-US" dirty="0"/>
              <a:t> characters</a:t>
            </a:r>
          </a:p>
          <a:p>
            <a:pPr lvl="1"/>
            <a:r>
              <a:rPr lang="en-US" dirty="0"/>
              <a:t>a pattern  </a:t>
            </a:r>
            <a:r>
              <a:rPr lang="en-US" b="1" dirty="0"/>
              <a:t>p</a:t>
            </a:r>
            <a:r>
              <a:rPr lang="en-US" dirty="0"/>
              <a:t>  of </a:t>
            </a:r>
            <a:r>
              <a:rPr lang="en-US" b="1" dirty="0"/>
              <a:t>m</a:t>
            </a:r>
            <a:r>
              <a:rPr lang="en-US" dirty="0"/>
              <a:t> characters</a:t>
            </a:r>
          </a:p>
          <a:p>
            <a:pPr lvl="1"/>
            <a:r>
              <a:rPr lang="en-US" dirty="0"/>
              <a:t>usually </a:t>
            </a:r>
            <a:r>
              <a:rPr lang="en-US" b="1" dirty="0"/>
              <a:t>m</a:t>
            </a:r>
            <a:r>
              <a:rPr lang="en-US" dirty="0"/>
              <a:t>&lt;&lt;</a:t>
            </a:r>
            <a:r>
              <a:rPr lang="en-US" b="1" dirty="0"/>
              <a:t>n</a:t>
            </a:r>
          </a:p>
          <a:p>
            <a:r>
              <a:rPr lang="en-US" dirty="0"/>
              <a:t>Find</a:t>
            </a:r>
          </a:p>
          <a:p>
            <a:pPr lvl="1"/>
            <a:r>
              <a:rPr lang="en-US" dirty="0"/>
              <a:t>all occurrences of the pattern </a:t>
            </a:r>
            <a:r>
              <a:rPr lang="en-US" b="1" dirty="0"/>
              <a:t>p</a:t>
            </a:r>
            <a:r>
              <a:rPr lang="en-US" dirty="0"/>
              <a:t> in the string </a:t>
            </a:r>
            <a:r>
              <a:rPr lang="en-US" b="1" dirty="0"/>
              <a:t>s</a:t>
            </a:r>
          </a:p>
          <a:p>
            <a:pPr lvl="4"/>
            <a:endParaRPr lang="en-US" dirty="0"/>
          </a:p>
          <a:p>
            <a:r>
              <a:rPr lang="en-US" sz="2800" dirty="0"/>
              <a:t>Obvious algorithm: </a:t>
            </a:r>
          </a:p>
          <a:p>
            <a:pPr lvl="1"/>
            <a:r>
              <a:rPr lang="en-US" dirty="0"/>
              <a:t>try to see if </a:t>
            </a:r>
            <a:r>
              <a:rPr lang="en-US" b="1" dirty="0"/>
              <a:t>p</a:t>
            </a:r>
            <a:r>
              <a:rPr lang="en-US" dirty="0"/>
              <a:t> matches at each of the positions in </a:t>
            </a:r>
            <a:r>
              <a:rPr lang="en-US" b="1" dirty="0"/>
              <a:t>s</a:t>
            </a:r>
            <a:endParaRPr lang="en-US" dirty="0"/>
          </a:p>
          <a:p>
            <a:pPr lvl="2"/>
            <a:r>
              <a:rPr lang="en-US" sz="2800" dirty="0"/>
              <a:t>stop at a failed match and try the next position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455" name="Group 79">
            <a:extLst>
              <a:ext uri="{FF2B5EF4-FFF2-40B4-BE49-F238E27FC236}">
                <a16:creationId xmlns:a16="http://schemas.microsoft.com/office/drawing/2014/main" id="{177C6C89-E9BC-491D-989B-6C97E6EBA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220863"/>
              </p:ext>
            </p:extLst>
          </p:nvPr>
        </p:nvGraphicFramePr>
        <p:xfrm>
          <a:off x="672830" y="3482502"/>
          <a:ext cx="3200400" cy="30480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30318874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463529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0898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29945149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7746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88378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12272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50020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98499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632851"/>
                  </a:ext>
                </a:extLst>
              </a:tr>
            </a:tbl>
          </a:graphicData>
        </a:graphic>
      </p:graphicFrame>
      <p:sp>
        <p:nvSpPr>
          <p:cNvPr id="101378" name="Rectangle 2">
            <a:extLst>
              <a:ext uri="{FF2B5EF4-FFF2-40B4-BE49-F238E27FC236}">
                <a16:creationId xmlns:a16="http://schemas.microsoft.com/office/drawing/2014/main" id="{1BE3EDE1-B233-4CC7-8AF2-368FB33FB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 altLang="en-US"/>
              <a:t>Transition function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CF0CBFDA-5EE3-42A1-A13A-A7121FB674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0438" y="950118"/>
            <a:ext cx="8229600" cy="719138"/>
          </a:xfrm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(q, a) = </a:t>
            </a:r>
            <a:r>
              <a:rPr lang="el-GR" altLang="en-US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(p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1…</a:t>
            </a:r>
            <a:r>
              <a:rPr lang="en-US" altLang="en-US" baseline="-25000" dirty="0" err="1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P)</a:t>
            </a:r>
            <a:endParaRPr lang="en-US" altLang="en-US" dirty="0"/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0EF5371B-9920-4A35-8DBD-65968C4EB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30" y="2143125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9900FF"/>
                </a:solidFill>
                <a:latin typeface="Arial" panose="020B0604020202020204" pitchFamily="34" charset="0"/>
              </a:rPr>
              <a:t>P = </a:t>
            </a:r>
            <a:r>
              <a:rPr lang="en-US" altLang="en-US" sz="3200" dirty="0" err="1">
                <a:solidFill>
                  <a:srgbClr val="9900FF"/>
                </a:solidFill>
                <a:latin typeface="Arial" panose="020B0604020202020204" pitchFamily="34" charset="0"/>
              </a:rPr>
              <a:t>baca</a:t>
            </a:r>
            <a:endParaRPr lang="en-US" altLang="en-US" sz="3200" dirty="0">
              <a:solidFill>
                <a:srgbClr val="9900FF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935656-0367-4F10-9149-8232C0BEB3F7}"/>
              </a:ext>
            </a:extLst>
          </p:cNvPr>
          <p:cNvSpPr txBox="1"/>
          <p:nvPr/>
        </p:nvSpPr>
        <p:spPr>
          <a:xfrm>
            <a:off x="4571999" y="4669094"/>
            <a:ext cx="1001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baa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0A899F-E031-4DC5-B876-D6FF6AADB06C}"/>
              </a:ext>
            </a:extLst>
          </p:cNvPr>
          <p:cNvSpPr txBox="1"/>
          <p:nvPr/>
        </p:nvSpPr>
        <p:spPr>
          <a:xfrm>
            <a:off x="3983725" y="4953214"/>
            <a:ext cx="624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ba</a:t>
            </a:r>
            <a:endParaRPr lang="en-US" sz="32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4A08D3-D454-4CEF-9333-B13F3EF16C3C}"/>
              </a:ext>
            </a:extLst>
          </p:cNvPr>
          <p:cNvSpPr txBox="1"/>
          <p:nvPr/>
        </p:nvSpPr>
        <p:spPr>
          <a:xfrm>
            <a:off x="4571999" y="5480324"/>
            <a:ext cx="1001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bab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B2E377-62FA-4DD6-8CB1-194FE4C00456}"/>
              </a:ext>
            </a:extLst>
          </p:cNvPr>
          <p:cNvSpPr txBox="1"/>
          <p:nvPr/>
        </p:nvSpPr>
        <p:spPr>
          <a:xfrm>
            <a:off x="2172885" y="5012571"/>
            <a:ext cx="419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0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9AD141-7197-4938-B0B8-F0D9E1742434}"/>
              </a:ext>
            </a:extLst>
          </p:cNvPr>
          <p:cNvSpPr txBox="1"/>
          <p:nvPr/>
        </p:nvSpPr>
        <p:spPr>
          <a:xfrm>
            <a:off x="2796433" y="4993707"/>
            <a:ext cx="419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6B6FAF6-F587-41C5-9346-F7BFD3982649}"/>
              </a:ext>
            </a:extLst>
          </p:cNvPr>
          <p:cNvGrpSpPr/>
          <p:nvPr/>
        </p:nvGrpSpPr>
        <p:grpSpPr>
          <a:xfrm>
            <a:off x="4094904" y="2209329"/>
            <a:ext cx="4930178" cy="728376"/>
            <a:chOff x="4094904" y="1964987"/>
            <a:chExt cx="4930178" cy="728376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09B1AFB7-4ABA-4F83-8E0B-62A95ED82B67}"/>
                </a:ext>
              </a:extLst>
            </p:cNvPr>
            <p:cNvSpPr/>
            <p:nvPr/>
          </p:nvSpPr>
          <p:spPr>
            <a:xfrm>
              <a:off x="4094904" y="2046285"/>
              <a:ext cx="539141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  <a:endParaRPr lang="en-US" b="1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C0A5D99-66F7-40FB-99ED-F5777A847650}"/>
                </a:ext>
              </a:extLst>
            </p:cNvPr>
            <p:cNvSpPr/>
            <p:nvPr/>
          </p:nvSpPr>
          <p:spPr>
            <a:xfrm>
              <a:off x="5257803" y="2046284"/>
              <a:ext cx="500970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  <a:endParaRPr lang="en-US" b="1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0A64B3CE-62CF-4517-9771-C610C113884F}"/>
                </a:ext>
              </a:extLst>
            </p:cNvPr>
            <p:cNvSpPr/>
            <p:nvPr/>
          </p:nvSpPr>
          <p:spPr>
            <a:xfrm>
              <a:off x="6309207" y="2051148"/>
              <a:ext cx="500970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  <a:endParaRPr lang="en-US" b="1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4565BD1-3219-44C2-A563-AAE1D2203E20}"/>
                </a:ext>
              </a:extLst>
            </p:cNvPr>
            <p:cNvSpPr/>
            <p:nvPr/>
          </p:nvSpPr>
          <p:spPr>
            <a:xfrm>
              <a:off x="7389786" y="2046284"/>
              <a:ext cx="500970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  <a:endParaRPr lang="en-US" b="1" dirty="0"/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B1369CC-DC6D-4B87-AB74-BDEC70C0AF0F}"/>
                </a:ext>
              </a:extLst>
            </p:cNvPr>
            <p:cNvCxnSpPr>
              <a:stCxn id="128" idx="6"/>
              <a:endCxn id="129" idx="2"/>
            </p:cNvCxnSpPr>
            <p:nvPr/>
          </p:nvCxnSpPr>
          <p:spPr>
            <a:xfrm flipV="1">
              <a:off x="4634045" y="2313795"/>
              <a:ext cx="623758" cy="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6F8D836-45C2-457B-AA81-9D4A28335C17}"/>
                </a:ext>
              </a:extLst>
            </p:cNvPr>
            <p:cNvCxnSpPr>
              <a:cxnSpLocks/>
              <a:stCxn id="129" idx="6"/>
              <a:endCxn id="130" idx="2"/>
            </p:cNvCxnSpPr>
            <p:nvPr/>
          </p:nvCxnSpPr>
          <p:spPr>
            <a:xfrm>
              <a:off x="5758773" y="2313795"/>
              <a:ext cx="550434" cy="486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D040B1DA-D839-405F-9DCD-E8A5FFA5742B}"/>
                </a:ext>
              </a:extLst>
            </p:cNvPr>
            <p:cNvCxnSpPr>
              <a:cxnSpLocks/>
              <a:stCxn id="130" idx="6"/>
              <a:endCxn id="131" idx="2"/>
            </p:cNvCxnSpPr>
            <p:nvPr/>
          </p:nvCxnSpPr>
          <p:spPr>
            <a:xfrm flipV="1">
              <a:off x="6810177" y="2313795"/>
              <a:ext cx="579609" cy="486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6C25FF77-6DB9-43D3-98D4-AD650BC70585}"/>
                </a:ext>
              </a:extLst>
            </p:cNvPr>
            <p:cNvCxnSpPr>
              <a:cxnSpLocks/>
              <a:stCxn id="131" idx="6"/>
              <a:endCxn id="142" idx="2"/>
            </p:cNvCxnSpPr>
            <p:nvPr/>
          </p:nvCxnSpPr>
          <p:spPr>
            <a:xfrm flipV="1">
              <a:off x="7890756" y="2310319"/>
              <a:ext cx="470408" cy="3476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6E14B88-DE72-4705-86AE-6E38878A079B}"/>
                </a:ext>
              </a:extLst>
            </p:cNvPr>
            <p:cNvGrpSpPr/>
            <p:nvPr/>
          </p:nvGrpSpPr>
          <p:grpSpPr>
            <a:xfrm>
              <a:off x="8361164" y="1964987"/>
              <a:ext cx="663918" cy="690664"/>
              <a:chOff x="6505367" y="4757011"/>
              <a:chExt cx="663918" cy="690664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97F33337-2DEB-43F1-A55F-60E7B6896CBA}"/>
                  </a:ext>
                </a:extLst>
              </p:cNvPr>
              <p:cNvSpPr/>
              <p:nvPr/>
            </p:nvSpPr>
            <p:spPr>
              <a:xfrm>
                <a:off x="6584008" y="4823024"/>
                <a:ext cx="500970" cy="5350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4</a:t>
                </a:r>
                <a:endParaRPr lang="en-US" b="1" dirty="0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AD472083-1FB4-4B78-9FE6-8A74CC31D3DB}"/>
                  </a:ext>
                </a:extLst>
              </p:cNvPr>
              <p:cNvSpPr/>
              <p:nvPr/>
            </p:nvSpPr>
            <p:spPr>
              <a:xfrm>
                <a:off x="6505367" y="4757011"/>
                <a:ext cx="663918" cy="69066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5F3CFF2-1B55-4CA4-A767-6D0522301093}"/>
                </a:ext>
              </a:extLst>
            </p:cNvPr>
            <p:cNvSpPr txBox="1"/>
            <p:nvPr/>
          </p:nvSpPr>
          <p:spPr>
            <a:xfrm>
              <a:off x="4796660" y="2324031"/>
              <a:ext cx="16511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0FBA5FE-5C63-42A2-A876-452C328B7015}"/>
                </a:ext>
              </a:extLst>
            </p:cNvPr>
            <p:cNvSpPr txBox="1"/>
            <p:nvPr/>
          </p:nvSpPr>
          <p:spPr>
            <a:xfrm>
              <a:off x="5936305" y="2318658"/>
              <a:ext cx="15228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BD7846E4-D69A-4816-8E0D-2D04AAA9687C}"/>
                </a:ext>
              </a:extLst>
            </p:cNvPr>
            <p:cNvSpPr txBox="1"/>
            <p:nvPr/>
          </p:nvSpPr>
          <p:spPr>
            <a:xfrm>
              <a:off x="6969238" y="2298510"/>
              <a:ext cx="12824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13263AC-4309-4DDC-A68A-914A94834A68}"/>
                </a:ext>
              </a:extLst>
            </p:cNvPr>
            <p:cNvSpPr txBox="1"/>
            <p:nvPr/>
          </p:nvSpPr>
          <p:spPr>
            <a:xfrm>
              <a:off x="8049817" y="2305589"/>
              <a:ext cx="15228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</p:grp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B17BF2EF-67BC-412C-9DDC-05CD42EE4A58}"/>
              </a:ext>
            </a:extLst>
          </p:cNvPr>
          <p:cNvCxnSpPr>
            <a:cxnSpLocks/>
            <a:stCxn id="128" idx="7"/>
            <a:endCxn id="128" idx="1"/>
          </p:cNvCxnSpPr>
          <p:nvPr/>
        </p:nvCxnSpPr>
        <p:spPr>
          <a:xfrm rot="16200000" flipV="1">
            <a:off x="4364475" y="2178363"/>
            <a:ext cx="12700" cy="381231"/>
          </a:xfrm>
          <a:prstGeom prst="curvedConnector3">
            <a:avLst>
              <a:gd name="adj1" fmla="val 3106307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3">
            <a:extLst>
              <a:ext uri="{FF2B5EF4-FFF2-40B4-BE49-F238E27FC236}">
                <a16:creationId xmlns:a16="http://schemas.microsoft.com/office/drawing/2014/main" id="{1A8E9EDE-5C4D-48F0-84C3-7FB29F9D09CF}"/>
              </a:ext>
            </a:extLst>
          </p:cNvPr>
          <p:cNvSpPr txBox="1">
            <a:spLocks noChangeArrowheads="1"/>
          </p:cNvSpPr>
          <p:nvPr/>
        </p:nvSpPr>
        <p:spPr>
          <a:xfrm>
            <a:off x="4458379" y="1727081"/>
            <a:ext cx="706729" cy="609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b="1" i="1" dirty="0"/>
              <a:t>a , c</a:t>
            </a:r>
          </a:p>
        </p:txBody>
      </p: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1C573BD4-4F81-4D75-8439-963117915FFA}"/>
              </a:ext>
            </a:extLst>
          </p:cNvPr>
          <p:cNvCxnSpPr>
            <a:cxnSpLocks/>
            <a:stCxn id="129" idx="0"/>
            <a:endCxn id="129" idx="1"/>
          </p:cNvCxnSpPr>
          <p:nvPr/>
        </p:nvCxnSpPr>
        <p:spPr>
          <a:xfrm rot="16200000" flipH="1" flipV="1">
            <a:off x="5380552" y="2241242"/>
            <a:ext cx="78352" cy="177120"/>
          </a:xfrm>
          <a:prstGeom prst="curvedConnector3">
            <a:avLst>
              <a:gd name="adj1" fmla="val -47799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3">
            <a:extLst>
              <a:ext uri="{FF2B5EF4-FFF2-40B4-BE49-F238E27FC236}">
                <a16:creationId xmlns:a16="http://schemas.microsoft.com/office/drawing/2014/main" id="{68DFE2E0-5B1E-4D3D-8F4E-F45941073128}"/>
              </a:ext>
            </a:extLst>
          </p:cNvPr>
          <p:cNvSpPr txBox="1">
            <a:spLocks noChangeArrowheads="1"/>
          </p:cNvSpPr>
          <p:nvPr/>
        </p:nvSpPr>
        <p:spPr>
          <a:xfrm>
            <a:off x="5305337" y="1544206"/>
            <a:ext cx="500970" cy="53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b="1" i="1" dirty="0"/>
              <a:t>b</a:t>
            </a:r>
          </a:p>
        </p:txBody>
      </p: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813787A4-6685-476A-8A7F-B08C27586595}"/>
              </a:ext>
            </a:extLst>
          </p:cNvPr>
          <p:cNvCxnSpPr>
            <a:cxnSpLocks/>
            <a:stCxn id="129" idx="4"/>
            <a:endCxn id="128" idx="5"/>
          </p:cNvCxnSpPr>
          <p:nvPr/>
        </p:nvCxnSpPr>
        <p:spPr>
          <a:xfrm rot="5400000" flipH="1">
            <a:off x="4992513" y="2309873"/>
            <a:ext cx="78351" cy="953198"/>
          </a:xfrm>
          <a:prstGeom prst="curvedConnector3">
            <a:avLst>
              <a:gd name="adj1" fmla="val -378677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3">
            <a:extLst>
              <a:ext uri="{FF2B5EF4-FFF2-40B4-BE49-F238E27FC236}">
                <a16:creationId xmlns:a16="http://schemas.microsoft.com/office/drawing/2014/main" id="{D115EF4F-BD4F-4C5F-BE0B-8272C6AB6E2E}"/>
              </a:ext>
            </a:extLst>
          </p:cNvPr>
          <p:cNvSpPr txBox="1">
            <a:spLocks noChangeArrowheads="1"/>
          </p:cNvSpPr>
          <p:nvPr/>
        </p:nvSpPr>
        <p:spPr>
          <a:xfrm>
            <a:off x="4910327" y="2896742"/>
            <a:ext cx="500970" cy="53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b="1" i="1" dirty="0"/>
              <a:t>c</a:t>
            </a:r>
          </a:p>
        </p:txBody>
      </p:sp>
      <p:cxnSp>
        <p:nvCxnSpPr>
          <p:cNvPr id="149" name="Connector: Curved 148">
            <a:extLst>
              <a:ext uri="{FF2B5EF4-FFF2-40B4-BE49-F238E27FC236}">
                <a16:creationId xmlns:a16="http://schemas.microsoft.com/office/drawing/2014/main" id="{B6CC1B7C-5BB2-425C-918A-D8467364C1B9}"/>
              </a:ext>
            </a:extLst>
          </p:cNvPr>
          <p:cNvCxnSpPr>
            <a:cxnSpLocks/>
            <a:stCxn id="130" idx="0"/>
            <a:endCxn id="129" idx="7"/>
          </p:cNvCxnSpPr>
          <p:nvPr/>
        </p:nvCxnSpPr>
        <p:spPr>
          <a:xfrm rot="16200000" flipH="1" flipV="1">
            <a:off x="6085806" y="1895092"/>
            <a:ext cx="73488" cy="874284"/>
          </a:xfrm>
          <a:prstGeom prst="curvedConnector3">
            <a:avLst>
              <a:gd name="adj1" fmla="val -31769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3">
            <a:extLst>
              <a:ext uri="{FF2B5EF4-FFF2-40B4-BE49-F238E27FC236}">
                <a16:creationId xmlns:a16="http://schemas.microsoft.com/office/drawing/2014/main" id="{E6324FC4-F5CA-4FCA-B184-1ADB13777402}"/>
              </a:ext>
            </a:extLst>
          </p:cNvPr>
          <p:cNvSpPr txBox="1">
            <a:spLocks noChangeArrowheads="1"/>
          </p:cNvSpPr>
          <p:nvPr/>
        </p:nvSpPr>
        <p:spPr>
          <a:xfrm>
            <a:off x="6026962" y="1575124"/>
            <a:ext cx="500970" cy="53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b="1" i="1" dirty="0"/>
              <a:t>b</a:t>
            </a:r>
          </a:p>
        </p:txBody>
      </p: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55CCF34E-841C-49F8-B23C-900D9E70033F}"/>
              </a:ext>
            </a:extLst>
          </p:cNvPr>
          <p:cNvCxnSpPr>
            <a:cxnSpLocks/>
            <a:stCxn id="130" idx="4"/>
            <a:endCxn id="128" idx="4"/>
          </p:cNvCxnSpPr>
          <p:nvPr/>
        </p:nvCxnSpPr>
        <p:spPr>
          <a:xfrm rot="5400000" flipH="1">
            <a:off x="5459652" y="1730472"/>
            <a:ext cx="4863" cy="2195217"/>
          </a:xfrm>
          <a:prstGeom prst="curvedConnector3">
            <a:avLst>
              <a:gd name="adj1" fmla="val -14702509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3">
            <a:extLst>
              <a:ext uri="{FF2B5EF4-FFF2-40B4-BE49-F238E27FC236}">
                <a16:creationId xmlns:a16="http://schemas.microsoft.com/office/drawing/2014/main" id="{8220EA1C-2AD2-487E-868D-7EC7FA8931E2}"/>
              </a:ext>
            </a:extLst>
          </p:cNvPr>
          <p:cNvSpPr txBox="1">
            <a:spLocks noChangeArrowheads="1"/>
          </p:cNvSpPr>
          <p:nvPr/>
        </p:nvSpPr>
        <p:spPr>
          <a:xfrm>
            <a:off x="5685408" y="3041911"/>
            <a:ext cx="500970" cy="53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b="1" i="1" dirty="0"/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587F13-DAE2-4224-852E-E4A1C71DB1A8}"/>
              </a:ext>
            </a:extLst>
          </p:cNvPr>
          <p:cNvGrpSpPr/>
          <p:nvPr/>
        </p:nvGrpSpPr>
        <p:grpSpPr>
          <a:xfrm>
            <a:off x="577994" y="4506609"/>
            <a:ext cx="5258603" cy="1619608"/>
            <a:chOff x="577994" y="4506609"/>
            <a:chExt cx="5258603" cy="161960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A2987CE-CCB5-4546-9631-1DDA530211B7}"/>
                </a:ext>
              </a:extLst>
            </p:cNvPr>
            <p:cNvCxnSpPr>
              <a:cxnSpLocks/>
              <a:stCxn id="5" idx="0"/>
              <a:endCxn id="6" idx="0"/>
            </p:cNvCxnSpPr>
            <p:nvPr/>
          </p:nvCxnSpPr>
          <p:spPr>
            <a:xfrm flipV="1">
              <a:off x="3968067" y="4506609"/>
              <a:ext cx="0" cy="515690"/>
            </a:xfrm>
            <a:prstGeom prst="line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0ED28E8-F63A-41CF-9BC7-8BE7ADB741AA}"/>
                </a:ext>
              </a:extLst>
            </p:cNvPr>
            <p:cNvCxnSpPr>
              <a:cxnSpLocks/>
              <a:stCxn id="5" idx="2"/>
              <a:endCxn id="6" idx="1"/>
            </p:cNvCxnSpPr>
            <p:nvPr/>
          </p:nvCxnSpPr>
          <p:spPr>
            <a:xfrm>
              <a:off x="3968067" y="5567534"/>
              <a:ext cx="0" cy="558683"/>
            </a:xfrm>
            <a:prstGeom prst="line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9BFFEE6-2208-47F1-ADC1-DB81FCDA67BF}"/>
                </a:ext>
              </a:extLst>
            </p:cNvPr>
            <p:cNvGrpSpPr/>
            <p:nvPr/>
          </p:nvGrpSpPr>
          <p:grpSpPr>
            <a:xfrm>
              <a:off x="577994" y="4506609"/>
              <a:ext cx="5258603" cy="1619608"/>
              <a:chOff x="539083" y="4007477"/>
              <a:chExt cx="5997905" cy="1532425"/>
            </a:xfrm>
          </p:grpSpPr>
          <p:sp>
            <p:nvSpPr>
              <p:cNvPr id="5" name="Left Bracket 4">
                <a:extLst>
                  <a:ext uri="{FF2B5EF4-FFF2-40B4-BE49-F238E27FC236}">
                    <a16:creationId xmlns:a16="http://schemas.microsoft.com/office/drawing/2014/main" id="{1AA4EDC1-26DE-44DD-B967-B31703226D8C}"/>
                  </a:ext>
                </a:extLst>
              </p:cNvPr>
              <p:cNvSpPr/>
              <p:nvPr/>
            </p:nvSpPr>
            <p:spPr>
              <a:xfrm>
                <a:off x="539083" y="4495408"/>
                <a:ext cx="3866680" cy="515885"/>
              </a:xfrm>
              <a:prstGeom prst="leftBracket">
                <a:avLst>
                  <a:gd name="adj" fmla="val 0"/>
                </a:avLst>
              </a:prstGeom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ight Bracket 5">
                <a:extLst>
                  <a:ext uri="{FF2B5EF4-FFF2-40B4-BE49-F238E27FC236}">
                    <a16:creationId xmlns:a16="http://schemas.microsoft.com/office/drawing/2014/main" id="{F824C694-EA90-4531-8A8A-F50025B7D844}"/>
                  </a:ext>
                </a:extLst>
              </p:cNvPr>
              <p:cNvSpPr/>
              <p:nvPr/>
            </p:nvSpPr>
            <p:spPr>
              <a:xfrm>
                <a:off x="4405763" y="4007477"/>
                <a:ext cx="2131225" cy="1532425"/>
              </a:xfrm>
              <a:prstGeom prst="rightBracket">
                <a:avLst>
                  <a:gd name="adj" fmla="val 0"/>
                </a:avLst>
              </a:prstGeom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385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2" grpId="0"/>
      <p:bldP spid="63" grpId="0"/>
      <p:bldP spid="72" grpId="0"/>
      <p:bldP spid="73" grpId="0"/>
      <p:bldP spid="150" grpId="0"/>
      <p:bldP spid="15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1BE3EDE1-B233-4CC7-8AF2-368FB33FB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 altLang="en-US"/>
              <a:t>Transition function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CF0CBFDA-5EE3-42A1-A13A-A7121FB674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0438" y="950118"/>
            <a:ext cx="8229600" cy="719138"/>
          </a:xfrm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(q, a) = </a:t>
            </a:r>
            <a:r>
              <a:rPr lang="el-GR" altLang="en-US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(p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1…</a:t>
            </a:r>
            <a:r>
              <a:rPr lang="en-US" altLang="en-US" baseline="-25000" dirty="0" err="1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P)</a:t>
            </a:r>
            <a:endParaRPr lang="en-US" altLang="en-US" dirty="0"/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0EF5371B-9920-4A35-8DBD-65968C4EB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30" y="2143125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9900FF"/>
                </a:solidFill>
                <a:latin typeface="Arial" panose="020B0604020202020204" pitchFamily="34" charset="0"/>
              </a:rPr>
              <a:t>P = </a:t>
            </a:r>
            <a:r>
              <a:rPr lang="en-US" altLang="en-US" sz="3200" dirty="0" err="1">
                <a:solidFill>
                  <a:srgbClr val="9900FF"/>
                </a:solidFill>
                <a:latin typeface="Arial" panose="020B0604020202020204" pitchFamily="34" charset="0"/>
              </a:rPr>
              <a:t>baca</a:t>
            </a:r>
            <a:endParaRPr lang="en-US" altLang="en-US" sz="3200" dirty="0">
              <a:solidFill>
                <a:srgbClr val="99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1455" name="Group 79">
            <a:extLst>
              <a:ext uri="{FF2B5EF4-FFF2-40B4-BE49-F238E27FC236}">
                <a16:creationId xmlns:a16="http://schemas.microsoft.com/office/drawing/2014/main" id="{177C6C89-E9BC-491D-989B-6C97E6EBA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52125"/>
              </p:ext>
            </p:extLst>
          </p:nvPr>
        </p:nvGraphicFramePr>
        <p:xfrm>
          <a:off x="672830" y="3482502"/>
          <a:ext cx="3200400" cy="30480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30318874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463529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0898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29945149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7746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88378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12272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50020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98499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632851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FC302F36-D91F-4CC7-B8FB-A3ACBD22DE28}"/>
              </a:ext>
            </a:extLst>
          </p:cNvPr>
          <p:cNvGrpSpPr/>
          <p:nvPr/>
        </p:nvGrpSpPr>
        <p:grpSpPr>
          <a:xfrm>
            <a:off x="672830" y="5002719"/>
            <a:ext cx="5258603" cy="1619608"/>
            <a:chOff x="672830" y="5002719"/>
            <a:chExt cx="5258603" cy="1619608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9BFFEE6-2208-47F1-ADC1-DB81FCDA67BF}"/>
                </a:ext>
              </a:extLst>
            </p:cNvPr>
            <p:cNvGrpSpPr/>
            <p:nvPr/>
          </p:nvGrpSpPr>
          <p:grpSpPr>
            <a:xfrm>
              <a:off x="672830" y="5002719"/>
              <a:ext cx="5258603" cy="1619608"/>
              <a:chOff x="539083" y="4007477"/>
              <a:chExt cx="5997905" cy="1532425"/>
            </a:xfrm>
          </p:grpSpPr>
          <p:sp>
            <p:nvSpPr>
              <p:cNvPr id="5" name="Left Bracket 4">
                <a:extLst>
                  <a:ext uri="{FF2B5EF4-FFF2-40B4-BE49-F238E27FC236}">
                    <a16:creationId xmlns:a16="http://schemas.microsoft.com/office/drawing/2014/main" id="{1AA4EDC1-26DE-44DD-B967-B31703226D8C}"/>
                  </a:ext>
                </a:extLst>
              </p:cNvPr>
              <p:cNvSpPr/>
              <p:nvPr/>
            </p:nvSpPr>
            <p:spPr>
              <a:xfrm>
                <a:off x="539083" y="4495408"/>
                <a:ext cx="3866680" cy="515885"/>
              </a:xfrm>
              <a:prstGeom prst="leftBracket">
                <a:avLst>
                  <a:gd name="adj" fmla="val 0"/>
                </a:avLst>
              </a:prstGeom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ight Bracket 5">
                <a:extLst>
                  <a:ext uri="{FF2B5EF4-FFF2-40B4-BE49-F238E27FC236}">
                    <a16:creationId xmlns:a16="http://schemas.microsoft.com/office/drawing/2014/main" id="{F824C694-EA90-4531-8A8A-F50025B7D844}"/>
                  </a:ext>
                </a:extLst>
              </p:cNvPr>
              <p:cNvSpPr/>
              <p:nvPr/>
            </p:nvSpPr>
            <p:spPr>
              <a:xfrm>
                <a:off x="4405763" y="4007477"/>
                <a:ext cx="2131225" cy="1532425"/>
              </a:xfrm>
              <a:prstGeom prst="rightBracket">
                <a:avLst>
                  <a:gd name="adj" fmla="val 0"/>
                </a:avLst>
              </a:prstGeom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A2987CE-CCB5-4546-9631-1DDA530211B7}"/>
                </a:ext>
              </a:extLst>
            </p:cNvPr>
            <p:cNvCxnSpPr>
              <a:cxnSpLocks/>
              <a:stCxn id="5" idx="0"/>
              <a:endCxn id="6" idx="0"/>
            </p:cNvCxnSpPr>
            <p:nvPr/>
          </p:nvCxnSpPr>
          <p:spPr>
            <a:xfrm flipV="1">
              <a:off x="4062903" y="5002719"/>
              <a:ext cx="0" cy="515690"/>
            </a:xfrm>
            <a:prstGeom prst="line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0ED28E8-F63A-41CF-9BC7-8BE7ADB741AA}"/>
                </a:ext>
              </a:extLst>
            </p:cNvPr>
            <p:cNvCxnSpPr>
              <a:cxnSpLocks/>
              <a:stCxn id="5" idx="2"/>
              <a:endCxn id="6" idx="1"/>
            </p:cNvCxnSpPr>
            <p:nvPr/>
          </p:nvCxnSpPr>
          <p:spPr>
            <a:xfrm>
              <a:off x="4062903" y="6063644"/>
              <a:ext cx="0" cy="558683"/>
            </a:xfrm>
            <a:prstGeom prst="line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6935656-0367-4F10-9149-8232C0BEB3F7}"/>
              </a:ext>
            </a:extLst>
          </p:cNvPr>
          <p:cNvSpPr txBox="1"/>
          <p:nvPr/>
        </p:nvSpPr>
        <p:spPr>
          <a:xfrm>
            <a:off x="4796659" y="5165204"/>
            <a:ext cx="1102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bacb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0A899F-E031-4DC5-B876-D6FF6AADB06C}"/>
              </a:ext>
            </a:extLst>
          </p:cNvPr>
          <p:cNvSpPr txBox="1"/>
          <p:nvPr/>
        </p:nvSpPr>
        <p:spPr>
          <a:xfrm>
            <a:off x="4078561" y="5449324"/>
            <a:ext cx="794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bac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4A08D3-D454-4CEF-9333-B13F3EF16C3C}"/>
              </a:ext>
            </a:extLst>
          </p:cNvPr>
          <p:cNvSpPr txBox="1"/>
          <p:nvPr/>
        </p:nvSpPr>
        <p:spPr>
          <a:xfrm>
            <a:off x="4796659" y="5976434"/>
            <a:ext cx="1102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bacc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B2E377-62FA-4DD6-8CB1-194FE4C00456}"/>
              </a:ext>
            </a:extLst>
          </p:cNvPr>
          <p:cNvSpPr txBox="1"/>
          <p:nvPr/>
        </p:nvSpPr>
        <p:spPr>
          <a:xfrm>
            <a:off x="2735582" y="5521675"/>
            <a:ext cx="419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9AD141-7197-4938-B0B8-F0D9E1742434}"/>
              </a:ext>
            </a:extLst>
          </p:cNvPr>
          <p:cNvSpPr txBox="1"/>
          <p:nvPr/>
        </p:nvSpPr>
        <p:spPr>
          <a:xfrm>
            <a:off x="3417498" y="5502811"/>
            <a:ext cx="419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DF0E82F-7C9D-4F91-BC8E-2C710603A8B2}"/>
              </a:ext>
            </a:extLst>
          </p:cNvPr>
          <p:cNvGrpSpPr/>
          <p:nvPr/>
        </p:nvGrpSpPr>
        <p:grpSpPr>
          <a:xfrm>
            <a:off x="4094904" y="2209329"/>
            <a:ext cx="4930178" cy="728376"/>
            <a:chOff x="4094904" y="1964987"/>
            <a:chExt cx="4930178" cy="72837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970DCB2-D15F-4B90-9863-08443B6D8984}"/>
                </a:ext>
              </a:extLst>
            </p:cNvPr>
            <p:cNvSpPr/>
            <p:nvPr/>
          </p:nvSpPr>
          <p:spPr>
            <a:xfrm>
              <a:off x="4094904" y="2046285"/>
              <a:ext cx="539141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  <a:endParaRPr lang="en-US" b="1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249363C-2F94-469D-9505-70BFF9EBDDE8}"/>
                </a:ext>
              </a:extLst>
            </p:cNvPr>
            <p:cNvSpPr/>
            <p:nvPr/>
          </p:nvSpPr>
          <p:spPr>
            <a:xfrm>
              <a:off x="5257803" y="2046284"/>
              <a:ext cx="500970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  <a:endParaRPr lang="en-US" b="1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58FDBE5-E3E7-417B-B879-03624FF16834}"/>
                </a:ext>
              </a:extLst>
            </p:cNvPr>
            <p:cNvSpPr/>
            <p:nvPr/>
          </p:nvSpPr>
          <p:spPr>
            <a:xfrm>
              <a:off x="6309207" y="2051148"/>
              <a:ext cx="500970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  <a:endParaRPr lang="en-US" b="1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307E2EC-96DD-45CD-BDEA-734218AA2425}"/>
                </a:ext>
              </a:extLst>
            </p:cNvPr>
            <p:cNvSpPr/>
            <p:nvPr/>
          </p:nvSpPr>
          <p:spPr>
            <a:xfrm>
              <a:off x="7389786" y="2046284"/>
              <a:ext cx="500970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  <a:endParaRPr lang="en-US" b="1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FFDE521-72D6-4854-B603-79146EB674E3}"/>
                </a:ext>
              </a:extLst>
            </p:cNvPr>
            <p:cNvCxnSpPr>
              <a:stCxn id="35" idx="6"/>
              <a:endCxn id="36" idx="2"/>
            </p:cNvCxnSpPr>
            <p:nvPr/>
          </p:nvCxnSpPr>
          <p:spPr>
            <a:xfrm flipV="1">
              <a:off x="4634045" y="2313795"/>
              <a:ext cx="623758" cy="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74D58A4-D8BE-4D28-B138-18FF258407AA}"/>
                </a:ext>
              </a:extLst>
            </p:cNvPr>
            <p:cNvCxnSpPr>
              <a:cxnSpLocks/>
              <a:stCxn id="36" idx="6"/>
              <a:endCxn id="37" idx="2"/>
            </p:cNvCxnSpPr>
            <p:nvPr/>
          </p:nvCxnSpPr>
          <p:spPr>
            <a:xfrm>
              <a:off x="5758773" y="2313795"/>
              <a:ext cx="550434" cy="486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2EC6AA6-8270-415C-8A90-D01873A5442B}"/>
                </a:ext>
              </a:extLst>
            </p:cNvPr>
            <p:cNvCxnSpPr>
              <a:cxnSpLocks/>
              <a:stCxn id="37" idx="6"/>
              <a:endCxn id="38" idx="2"/>
            </p:cNvCxnSpPr>
            <p:nvPr/>
          </p:nvCxnSpPr>
          <p:spPr>
            <a:xfrm flipV="1">
              <a:off x="6810177" y="2313795"/>
              <a:ext cx="579609" cy="486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DE991B-2860-4F96-8C68-6CC076FE7E8B}"/>
                </a:ext>
              </a:extLst>
            </p:cNvPr>
            <p:cNvCxnSpPr>
              <a:cxnSpLocks/>
              <a:stCxn id="38" idx="6"/>
              <a:endCxn id="64" idx="2"/>
            </p:cNvCxnSpPr>
            <p:nvPr/>
          </p:nvCxnSpPr>
          <p:spPr>
            <a:xfrm flipV="1">
              <a:off x="7890756" y="2310319"/>
              <a:ext cx="470408" cy="3476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8B2260A-B02C-4872-AF04-FBBBD33D867A}"/>
                </a:ext>
              </a:extLst>
            </p:cNvPr>
            <p:cNvGrpSpPr/>
            <p:nvPr/>
          </p:nvGrpSpPr>
          <p:grpSpPr>
            <a:xfrm>
              <a:off x="8361164" y="1964987"/>
              <a:ext cx="663918" cy="690664"/>
              <a:chOff x="6505367" y="4757011"/>
              <a:chExt cx="663918" cy="690664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980FFAD-F24A-412D-BB3B-8272459307F9}"/>
                  </a:ext>
                </a:extLst>
              </p:cNvPr>
              <p:cNvSpPr/>
              <p:nvPr/>
            </p:nvSpPr>
            <p:spPr>
              <a:xfrm>
                <a:off x="6584008" y="4823024"/>
                <a:ext cx="500970" cy="5350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4</a:t>
                </a:r>
                <a:endParaRPr lang="en-US" b="1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B2AC5A9-B2B1-4433-A9CC-02912C5EB9A0}"/>
                  </a:ext>
                </a:extLst>
              </p:cNvPr>
              <p:cNvSpPr/>
              <p:nvPr/>
            </p:nvSpPr>
            <p:spPr>
              <a:xfrm>
                <a:off x="6505367" y="4757011"/>
                <a:ext cx="663918" cy="69066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050CAFE-5295-499D-9B37-F0BCBE4BB39A}"/>
                </a:ext>
              </a:extLst>
            </p:cNvPr>
            <p:cNvSpPr txBox="1"/>
            <p:nvPr/>
          </p:nvSpPr>
          <p:spPr>
            <a:xfrm>
              <a:off x="4796660" y="2324031"/>
              <a:ext cx="16511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23EE5B-059A-4CEB-AE80-3D41B84D3FB2}"/>
                </a:ext>
              </a:extLst>
            </p:cNvPr>
            <p:cNvSpPr txBox="1"/>
            <p:nvPr/>
          </p:nvSpPr>
          <p:spPr>
            <a:xfrm>
              <a:off x="5936305" y="2318658"/>
              <a:ext cx="15228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5BD2666-030F-49A9-AE34-69A388429316}"/>
                </a:ext>
              </a:extLst>
            </p:cNvPr>
            <p:cNvSpPr txBox="1"/>
            <p:nvPr/>
          </p:nvSpPr>
          <p:spPr>
            <a:xfrm>
              <a:off x="6969238" y="2298510"/>
              <a:ext cx="12824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A27519-526A-48AE-9CA5-8FFBB4927562}"/>
                </a:ext>
              </a:extLst>
            </p:cNvPr>
            <p:cNvSpPr txBox="1"/>
            <p:nvPr/>
          </p:nvSpPr>
          <p:spPr>
            <a:xfrm>
              <a:off x="8049817" y="2305589"/>
              <a:ext cx="15228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</p:grp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1FE64AF8-1691-487A-BC08-05BA23C1D9A0}"/>
              </a:ext>
            </a:extLst>
          </p:cNvPr>
          <p:cNvCxnSpPr>
            <a:cxnSpLocks/>
            <a:stCxn id="35" idx="7"/>
            <a:endCxn id="35" idx="1"/>
          </p:cNvCxnSpPr>
          <p:nvPr/>
        </p:nvCxnSpPr>
        <p:spPr>
          <a:xfrm rot="16200000" flipV="1">
            <a:off x="4364475" y="2178363"/>
            <a:ext cx="12700" cy="381231"/>
          </a:xfrm>
          <a:prstGeom prst="curvedConnector3">
            <a:avLst>
              <a:gd name="adj1" fmla="val 3106307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3">
            <a:extLst>
              <a:ext uri="{FF2B5EF4-FFF2-40B4-BE49-F238E27FC236}">
                <a16:creationId xmlns:a16="http://schemas.microsoft.com/office/drawing/2014/main" id="{43699F64-C911-441D-AB92-7F88A1E9D200}"/>
              </a:ext>
            </a:extLst>
          </p:cNvPr>
          <p:cNvSpPr txBox="1">
            <a:spLocks noChangeArrowheads="1"/>
          </p:cNvSpPr>
          <p:nvPr/>
        </p:nvSpPr>
        <p:spPr>
          <a:xfrm>
            <a:off x="4458379" y="1727081"/>
            <a:ext cx="706729" cy="609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b="1" i="1" dirty="0"/>
              <a:t>a , c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CDB04689-C3DE-4667-A898-880D23600C00}"/>
              </a:ext>
            </a:extLst>
          </p:cNvPr>
          <p:cNvCxnSpPr>
            <a:cxnSpLocks/>
            <a:stCxn id="36" idx="0"/>
            <a:endCxn id="36" idx="1"/>
          </p:cNvCxnSpPr>
          <p:nvPr/>
        </p:nvCxnSpPr>
        <p:spPr>
          <a:xfrm rot="16200000" flipH="1" flipV="1">
            <a:off x="5380552" y="2241242"/>
            <a:ext cx="78352" cy="177120"/>
          </a:xfrm>
          <a:prstGeom prst="curvedConnector3">
            <a:avLst>
              <a:gd name="adj1" fmla="val -47799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3">
            <a:extLst>
              <a:ext uri="{FF2B5EF4-FFF2-40B4-BE49-F238E27FC236}">
                <a16:creationId xmlns:a16="http://schemas.microsoft.com/office/drawing/2014/main" id="{E6996D99-6250-4413-A658-33BACCBD8FE8}"/>
              </a:ext>
            </a:extLst>
          </p:cNvPr>
          <p:cNvSpPr txBox="1">
            <a:spLocks noChangeArrowheads="1"/>
          </p:cNvSpPr>
          <p:nvPr/>
        </p:nvSpPr>
        <p:spPr>
          <a:xfrm>
            <a:off x="5305337" y="1544206"/>
            <a:ext cx="500970" cy="53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b="1" i="1" dirty="0"/>
              <a:t>b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8FDEFB58-EB8E-4715-80B6-23A067DC42EA}"/>
              </a:ext>
            </a:extLst>
          </p:cNvPr>
          <p:cNvCxnSpPr>
            <a:cxnSpLocks/>
            <a:stCxn id="36" idx="4"/>
            <a:endCxn id="35" idx="5"/>
          </p:cNvCxnSpPr>
          <p:nvPr/>
        </p:nvCxnSpPr>
        <p:spPr>
          <a:xfrm rot="5400000" flipH="1">
            <a:off x="4992513" y="2309873"/>
            <a:ext cx="78351" cy="953198"/>
          </a:xfrm>
          <a:prstGeom prst="curvedConnector3">
            <a:avLst>
              <a:gd name="adj1" fmla="val -378677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3">
            <a:extLst>
              <a:ext uri="{FF2B5EF4-FFF2-40B4-BE49-F238E27FC236}">
                <a16:creationId xmlns:a16="http://schemas.microsoft.com/office/drawing/2014/main" id="{E4F662AA-1424-4920-B2BB-6D8165E57A4C}"/>
              </a:ext>
            </a:extLst>
          </p:cNvPr>
          <p:cNvSpPr txBox="1">
            <a:spLocks noChangeArrowheads="1"/>
          </p:cNvSpPr>
          <p:nvPr/>
        </p:nvSpPr>
        <p:spPr>
          <a:xfrm>
            <a:off x="4910327" y="2896742"/>
            <a:ext cx="500970" cy="53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b="1" i="1" dirty="0"/>
              <a:t>c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DC758EF6-8F5A-4997-9E20-8BF7B374B48F}"/>
              </a:ext>
            </a:extLst>
          </p:cNvPr>
          <p:cNvCxnSpPr>
            <a:cxnSpLocks/>
            <a:stCxn id="37" idx="0"/>
            <a:endCxn id="36" idx="7"/>
          </p:cNvCxnSpPr>
          <p:nvPr/>
        </p:nvCxnSpPr>
        <p:spPr>
          <a:xfrm rot="16200000" flipH="1" flipV="1">
            <a:off x="6085806" y="1895092"/>
            <a:ext cx="73488" cy="874284"/>
          </a:xfrm>
          <a:prstGeom prst="curvedConnector3">
            <a:avLst>
              <a:gd name="adj1" fmla="val -31769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3">
            <a:extLst>
              <a:ext uri="{FF2B5EF4-FFF2-40B4-BE49-F238E27FC236}">
                <a16:creationId xmlns:a16="http://schemas.microsoft.com/office/drawing/2014/main" id="{BE01543C-9C6A-40B8-96FB-CE82E5D0F957}"/>
              </a:ext>
            </a:extLst>
          </p:cNvPr>
          <p:cNvSpPr txBox="1">
            <a:spLocks noChangeArrowheads="1"/>
          </p:cNvSpPr>
          <p:nvPr/>
        </p:nvSpPr>
        <p:spPr>
          <a:xfrm>
            <a:off x="6026962" y="1575124"/>
            <a:ext cx="500970" cy="53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b="1" i="1" dirty="0"/>
              <a:t>b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2D0CF272-BBBA-45E7-A20F-6D4209EE5B17}"/>
              </a:ext>
            </a:extLst>
          </p:cNvPr>
          <p:cNvCxnSpPr>
            <a:cxnSpLocks/>
            <a:stCxn id="37" idx="4"/>
            <a:endCxn id="35" idx="4"/>
          </p:cNvCxnSpPr>
          <p:nvPr/>
        </p:nvCxnSpPr>
        <p:spPr>
          <a:xfrm rot="5400000" flipH="1">
            <a:off x="5459652" y="1730472"/>
            <a:ext cx="4863" cy="2195217"/>
          </a:xfrm>
          <a:prstGeom prst="curvedConnector3">
            <a:avLst>
              <a:gd name="adj1" fmla="val -14702509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3">
            <a:extLst>
              <a:ext uri="{FF2B5EF4-FFF2-40B4-BE49-F238E27FC236}">
                <a16:creationId xmlns:a16="http://schemas.microsoft.com/office/drawing/2014/main" id="{1868FA6C-42B3-4E59-8FE7-3D8E81E5D074}"/>
              </a:ext>
            </a:extLst>
          </p:cNvPr>
          <p:cNvSpPr txBox="1">
            <a:spLocks noChangeArrowheads="1"/>
          </p:cNvSpPr>
          <p:nvPr/>
        </p:nvSpPr>
        <p:spPr>
          <a:xfrm>
            <a:off x="5685408" y="3041911"/>
            <a:ext cx="500970" cy="53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b="1" i="1" dirty="0"/>
              <a:t>a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C29BA53F-CBB3-477F-9184-0C7DA559AB51}"/>
              </a:ext>
            </a:extLst>
          </p:cNvPr>
          <p:cNvCxnSpPr>
            <a:cxnSpLocks/>
            <a:stCxn id="38" idx="0"/>
            <a:endCxn id="36" idx="0"/>
          </p:cNvCxnSpPr>
          <p:nvPr/>
        </p:nvCxnSpPr>
        <p:spPr>
          <a:xfrm rot="16200000" flipV="1">
            <a:off x="6574280" y="1224634"/>
            <a:ext cx="12700" cy="2131983"/>
          </a:xfrm>
          <a:prstGeom prst="curvedConnector3">
            <a:avLst>
              <a:gd name="adj1" fmla="val 6702126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3">
            <a:extLst>
              <a:ext uri="{FF2B5EF4-FFF2-40B4-BE49-F238E27FC236}">
                <a16:creationId xmlns:a16="http://schemas.microsoft.com/office/drawing/2014/main" id="{12DAD9B6-FFBF-4871-86C0-3D8732540DEB}"/>
              </a:ext>
            </a:extLst>
          </p:cNvPr>
          <p:cNvSpPr txBox="1">
            <a:spLocks noChangeArrowheads="1"/>
          </p:cNvSpPr>
          <p:nvPr/>
        </p:nvSpPr>
        <p:spPr>
          <a:xfrm>
            <a:off x="6762202" y="1096603"/>
            <a:ext cx="500970" cy="53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b="1" i="1" dirty="0"/>
              <a:t>b</a:t>
            </a:r>
          </a:p>
        </p:txBody>
      </p: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A9BCAC3D-4E8F-441C-9150-964683131DBC}"/>
              </a:ext>
            </a:extLst>
          </p:cNvPr>
          <p:cNvCxnSpPr>
            <a:cxnSpLocks/>
            <a:stCxn id="38" idx="4"/>
            <a:endCxn id="35" idx="3"/>
          </p:cNvCxnSpPr>
          <p:nvPr/>
        </p:nvCxnSpPr>
        <p:spPr>
          <a:xfrm rot="5400000" flipH="1">
            <a:off x="5867889" y="1053266"/>
            <a:ext cx="78351" cy="3466412"/>
          </a:xfrm>
          <a:prstGeom prst="curvedConnector3">
            <a:avLst>
              <a:gd name="adj1" fmla="val -1260177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3">
            <a:extLst>
              <a:ext uri="{FF2B5EF4-FFF2-40B4-BE49-F238E27FC236}">
                <a16:creationId xmlns:a16="http://schemas.microsoft.com/office/drawing/2014/main" id="{A1DA30E9-3BBF-4A7D-9264-4E855E5D77F5}"/>
              </a:ext>
            </a:extLst>
          </p:cNvPr>
          <p:cNvSpPr txBox="1">
            <a:spLocks noChangeArrowheads="1"/>
          </p:cNvSpPr>
          <p:nvPr/>
        </p:nvSpPr>
        <p:spPr>
          <a:xfrm>
            <a:off x="6468268" y="3236490"/>
            <a:ext cx="500970" cy="53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b="1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9898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2" grpId="0"/>
      <p:bldP spid="63" grpId="0"/>
      <p:bldP spid="72" grpId="0"/>
      <p:bldP spid="73" grpId="0"/>
      <p:bldP spid="84" grpId="0"/>
      <p:bldP spid="8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1BE3EDE1-B233-4CC7-8AF2-368FB33FB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 altLang="en-US"/>
              <a:t>Transition function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CF0CBFDA-5EE3-42A1-A13A-A7121FB674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0438" y="950118"/>
            <a:ext cx="8229600" cy="719138"/>
          </a:xfrm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(q, a) = </a:t>
            </a:r>
            <a:r>
              <a:rPr lang="el-GR" altLang="en-US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(p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1…</a:t>
            </a:r>
            <a:r>
              <a:rPr lang="en-US" altLang="en-US" baseline="-25000" dirty="0" err="1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P)</a:t>
            </a:r>
            <a:endParaRPr lang="en-US" altLang="en-US" dirty="0"/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0EF5371B-9920-4A35-8DBD-65968C4EB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30" y="2143125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9900FF"/>
                </a:solidFill>
                <a:latin typeface="Arial" panose="020B0604020202020204" pitchFamily="34" charset="0"/>
              </a:rPr>
              <a:t>P = </a:t>
            </a:r>
            <a:r>
              <a:rPr lang="en-US" altLang="en-US" sz="3200" dirty="0" err="1">
                <a:solidFill>
                  <a:srgbClr val="9900FF"/>
                </a:solidFill>
                <a:latin typeface="Arial" panose="020B0604020202020204" pitchFamily="34" charset="0"/>
              </a:rPr>
              <a:t>baca</a:t>
            </a:r>
            <a:endParaRPr lang="en-US" altLang="en-US" sz="3200" dirty="0">
              <a:solidFill>
                <a:srgbClr val="99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1455" name="Group 79">
            <a:extLst>
              <a:ext uri="{FF2B5EF4-FFF2-40B4-BE49-F238E27FC236}">
                <a16:creationId xmlns:a16="http://schemas.microsoft.com/office/drawing/2014/main" id="{177C6C89-E9BC-491D-989B-6C97E6EBA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729279"/>
              </p:ext>
            </p:extLst>
          </p:nvPr>
        </p:nvGraphicFramePr>
        <p:xfrm>
          <a:off x="672830" y="3482502"/>
          <a:ext cx="3200400" cy="30480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30318874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463529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0898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29945149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7746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88378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12272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50020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98499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63285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6935656-0367-4F10-9149-8232C0BEB3F7}"/>
              </a:ext>
            </a:extLst>
          </p:cNvPr>
          <p:cNvSpPr txBox="1"/>
          <p:nvPr/>
        </p:nvSpPr>
        <p:spPr>
          <a:xfrm>
            <a:off x="4871012" y="5087273"/>
            <a:ext cx="1438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bacaa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0A899F-E031-4DC5-B876-D6FF6AADB06C}"/>
              </a:ext>
            </a:extLst>
          </p:cNvPr>
          <p:cNvSpPr txBox="1"/>
          <p:nvPr/>
        </p:nvSpPr>
        <p:spPr>
          <a:xfrm>
            <a:off x="3810243" y="5918329"/>
            <a:ext cx="106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baca</a:t>
            </a:r>
            <a:endParaRPr lang="en-US" sz="32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4A08D3-D454-4CEF-9333-B13F3EF16C3C}"/>
              </a:ext>
            </a:extLst>
          </p:cNvPr>
          <p:cNvSpPr txBox="1"/>
          <p:nvPr/>
        </p:nvSpPr>
        <p:spPr>
          <a:xfrm>
            <a:off x="4879215" y="5610493"/>
            <a:ext cx="1230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bacab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E19B05-9ED7-4941-93EB-1582FCDCE4DD}"/>
              </a:ext>
            </a:extLst>
          </p:cNvPr>
          <p:cNvSpPr txBox="1"/>
          <p:nvPr/>
        </p:nvSpPr>
        <p:spPr>
          <a:xfrm>
            <a:off x="4879215" y="6077156"/>
            <a:ext cx="1102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bacac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4A7943-94F4-4142-8B8D-047E96753DB4}"/>
              </a:ext>
            </a:extLst>
          </p:cNvPr>
          <p:cNvSpPr txBox="1"/>
          <p:nvPr/>
        </p:nvSpPr>
        <p:spPr>
          <a:xfrm>
            <a:off x="2169603" y="5971206"/>
            <a:ext cx="419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24EC01-4E0B-4C8C-9A99-DCE26C9BD654}"/>
              </a:ext>
            </a:extLst>
          </p:cNvPr>
          <p:cNvSpPr txBox="1"/>
          <p:nvPr/>
        </p:nvSpPr>
        <p:spPr>
          <a:xfrm>
            <a:off x="2792523" y="5999334"/>
            <a:ext cx="419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27D3B0-831E-40B6-910D-875090EF6E9C}"/>
              </a:ext>
            </a:extLst>
          </p:cNvPr>
          <p:cNvSpPr txBox="1"/>
          <p:nvPr/>
        </p:nvSpPr>
        <p:spPr>
          <a:xfrm>
            <a:off x="3386920" y="5971206"/>
            <a:ext cx="419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896EA79-8208-4022-9E1E-45D788B99248}"/>
              </a:ext>
            </a:extLst>
          </p:cNvPr>
          <p:cNvGrpSpPr/>
          <p:nvPr/>
        </p:nvGrpSpPr>
        <p:grpSpPr>
          <a:xfrm>
            <a:off x="4094904" y="2209329"/>
            <a:ext cx="4930178" cy="728376"/>
            <a:chOff x="4094904" y="1964987"/>
            <a:chExt cx="4930178" cy="728376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61E595E-0D80-4C4F-BE87-1304D2386FF0}"/>
                </a:ext>
              </a:extLst>
            </p:cNvPr>
            <p:cNvSpPr/>
            <p:nvPr/>
          </p:nvSpPr>
          <p:spPr>
            <a:xfrm>
              <a:off x="4094904" y="2046285"/>
              <a:ext cx="539141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  <a:endParaRPr lang="en-US" b="1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9151D53-C90D-4FB8-B344-DDA380DC7FD4}"/>
                </a:ext>
              </a:extLst>
            </p:cNvPr>
            <p:cNvSpPr/>
            <p:nvPr/>
          </p:nvSpPr>
          <p:spPr>
            <a:xfrm>
              <a:off x="5257803" y="2046284"/>
              <a:ext cx="500970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  <a:endParaRPr lang="en-US" b="1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A60DC77-AF69-4202-BCA9-D8FD09EB76F5}"/>
                </a:ext>
              </a:extLst>
            </p:cNvPr>
            <p:cNvSpPr/>
            <p:nvPr/>
          </p:nvSpPr>
          <p:spPr>
            <a:xfrm>
              <a:off x="6309207" y="2051148"/>
              <a:ext cx="500970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  <a:endParaRPr lang="en-US" b="1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369B2F9-745D-4A71-BC40-38CDA2C385FD}"/>
                </a:ext>
              </a:extLst>
            </p:cNvPr>
            <p:cNvSpPr/>
            <p:nvPr/>
          </p:nvSpPr>
          <p:spPr>
            <a:xfrm>
              <a:off x="7389786" y="2046284"/>
              <a:ext cx="500970" cy="535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  <a:endParaRPr lang="en-US" b="1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D32763D-0AD1-4EF4-9928-B985EB09B20D}"/>
                </a:ext>
              </a:extLst>
            </p:cNvPr>
            <p:cNvCxnSpPr>
              <a:stCxn id="58" idx="6"/>
              <a:endCxn id="64" idx="2"/>
            </p:cNvCxnSpPr>
            <p:nvPr/>
          </p:nvCxnSpPr>
          <p:spPr>
            <a:xfrm flipV="1">
              <a:off x="4634045" y="2313795"/>
              <a:ext cx="623758" cy="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C14F466-9140-4D10-98D7-0E5B6F244B0C}"/>
                </a:ext>
              </a:extLst>
            </p:cNvPr>
            <p:cNvCxnSpPr>
              <a:cxnSpLocks/>
              <a:stCxn id="64" idx="6"/>
              <a:endCxn id="65" idx="2"/>
            </p:cNvCxnSpPr>
            <p:nvPr/>
          </p:nvCxnSpPr>
          <p:spPr>
            <a:xfrm>
              <a:off x="5758773" y="2313795"/>
              <a:ext cx="550434" cy="486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549E4D3-75F1-4737-9A2F-2F2A89E0F944}"/>
                </a:ext>
              </a:extLst>
            </p:cNvPr>
            <p:cNvCxnSpPr>
              <a:cxnSpLocks/>
              <a:stCxn id="65" idx="6"/>
              <a:endCxn id="66" idx="2"/>
            </p:cNvCxnSpPr>
            <p:nvPr/>
          </p:nvCxnSpPr>
          <p:spPr>
            <a:xfrm flipV="1">
              <a:off x="6810177" y="2313795"/>
              <a:ext cx="579609" cy="486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CDF5045-71CD-4359-95F5-F9630A5F5FA5}"/>
                </a:ext>
              </a:extLst>
            </p:cNvPr>
            <p:cNvCxnSpPr>
              <a:cxnSpLocks/>
              <a:stCxn id="66" idx="6"/>
              <a:endCxn id="85" idx="2"/>
            </p:cNvCxnSpPr>
            <p:nvPr/>
          </p:nvCxnSpPr>
          <p:spPr>
            <a:xfrm flipV="1">
              <a:off x="7890756" y="2310319"/>
              <a:ext cx="470408" cy="3476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83DC5B0-C464-49C6-ABC3-CF9669A93B4D}"/>
                </a:ext>
              </a:extLst>
            </p:cNvPr>
            <p:cNvGrpSpPr/>
            <p:nvPr/>
          </p:nvGrpSpPr>
          <p:grpSpPr>
            <a:xfrm>
              <a:off x="8361164" y="1964987"/>
              <a:ext cx="663918" cy="690664"/>
              <a:chOff x="6505367" y="4757011"/>
              <a:chExt cx="663918" cy="690664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F4A70E0C-3B43-4A8A-9084-61624302B0A5}"/>
                  </a:ext>
                </a:extLst>
              </p:cNvPr>
              <p:cNvSpPr/>
              <p:nvPr/>
            </p:nvSpPr>
            <p:spPr>
              <a:xfrm>
                <a:off x="6584008" y="4823024"/>
                <a:ext cx="500970" cy="5350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4</a:t>
                </a:r>
                <a:endParaRPr lang="en-US" b="1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6896DD3-4D75-449B-9666-56919A647106}"/>
                  </a:ext>
                </a:extLst>
              </p:cNvPr>
              <p:cNvSpPr/>
              <p:nvPr/>
            </p:nvSpPr>
            <p:spPr>
              <a:xfrm>
                <a:off x="6505367" y="4757011"/>
                <a:ext cx="663918" cy="69066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70AF6D1-830A-4820-BBC4-5A233D1FA9A2}"/>
                </a:ext>
              </a:extLst>
            </p:cNvPr>
            <p:cNvSpPr txBox="1"/>
            <p:nvPr/>
          </p:nvSpPr>
          <p:spPr>
            <a:xfrm>
              <a:off x="4796660" y="2324031"/>
              <a:ext cx="16511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9625633-82DC-4FF3-A966-AC2C51586F36}"/>
                </a:ext>
              </a:extLst>
            </p:cNvPr>
            <p:cNvSpPr txBox="1"/>
            <p:nvPr/>
          </p:nvSpPr>
          <p:spPr>
            <a:xfrm>
              <a:off x="5936305" y="2318658"/>
              <a:ext cx="15228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067BA76-6FE1-44A0-A9FB-34DECBB676B4}"/>
                </a:ext>
              </a:extLst>
            </p:cNvPr>
            <p:cNvSpPr txBox="1"/>
            <p:nvPr/>
          </p:nvSpPr>
          <p:spPr>
            <a:xfrm>
              <a:off x="6969238" y="2298510"/>
              <a:ext cx="12824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F1F45E8-93CC-4EA3-93BB-509AA3739C86}"/>
                </a:ext>
              </a:extLst>
            </p:cNvPr>
            <p:cNvSpPr txBox="1"/>
            <p:nvPr/>
          </p:nvSpPr>
          <p:spPr>
            <a:xfrm>
              <a:off x="8049817" y="2305589"/>
              <a:ext cx="15228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</p:grp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FE6D186D-04E2-481B-A1FD-09E0ADC567D9}"/>
              </a:ext>
            </a:extLst>
          </p:cNvPr>
          <p:cNvCxnSpPr>
            <a:cxnSpLocks/>
            <a:stCxn id="58" idx="0"/>
            <a:endCxn id="58" idx="1"/>
          </p:cNvCxnSpPr>
          <p:nvPr/>
        </p:nvCxnSpPr>
        <p:spPr>
          <a:xfrm rot="16200000" flipH="1" flipV="1">
            <a:off x="4229991" y="2234495"/>
            <a:ext cx="78352" cy="190616"/>
          </a:xfrm>
          <a:prstGeom prst="curvedConnector3">
            <a:avLst>
              <a:gd name="adj1" fmla="val -502822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3">
            <a:extLst>
              <a:ext uri="{FF2B5EF4-FFF2-40B4-BE49-F238E27FC236}">
                <a16:creationId xmlns:a16="http://schemas.microsoft.com/office/drawing/2014/main" id="{B5416C78-B5F7-4520-ACBC-A21BEEE25919}"/>
              </a:ext>
            </a:extLst>
          </p:cNvPr>
          <p:cNvSpPr txBox="1">
            <a:spLocks noChangeArrowheads="1"/>
          </p:cNvSpPr>
          <p:nvPr/>
        </p:nvSpPr>
        <p:spPr>
          <a:xfrm>
            <a:off x="3524537" y="1747915"/>
            <a:ext cx="706729" cy="609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b="1" i="1" dirty="0"/>
              <a:t>a , c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8D92F251-9E5C-4E16-80E3-F36FE3B48C49}"/>
              </a:ext>
            </a:extLst>
          </p:cNvPr>
          <p:cNvCxnSpPr>
            <a:cxnSpLocks/>
            <a:stCxn id="64" idx="0"/>
            <a:endCxn id="64" idx="1"/>
          </p:cNvCxnSpPr>
          <p:nvPr/>
        </p:nvCxnSpPr>
        <p:spPr>
          <a:xfrm rot="16200000" flipH="1" flipV="1">
            <a:off x="5380552" y="2241242"/>
            <a:ext cx="78352" cy="177120"/>
          </a:xfrm>
          <a:prstGeom prst="curvedConnector3">
            <a:avLst>
              <a:gd name="adj1" fmla="val -47799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3">
            <a:extLst>
              <a:ext uri="{FF2B5EF4-FFF2-40B4-BE49-F238E27FC236}">
                <a16:creationId xmlns:a16="http://schemas.microsoft.com/office/drawing/2014/main" id="{3FB193B5-F50A-4470-819A-F1DE91906A3A}"/>
              </a:ext>
            </a:extLst>
          </p:cNvPr>
          <p:cNvSpPr txBox="1">
            <a:spLocks noChangeArrowheads="1"/>
          </p:cNvSpPr>
          <p:nvPr/>
        </p:nvSpPr>
        <p:spPr>
          <a:xfrm>
            <a:off x="5305337" y="1544206"/>
            <a:ext cx="500970" cy="53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b="1" i="1" dirty="0"/>
              <a:t>b</a:t>
            </a:r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DD4D0DCE-57D5-47FA-8EA5-3C4BEE34C374}"/>
              </a:ext>
            </a:extLst>
          </p:cNvPr>
          <p:cNvCxnSpPr>
            <a:cxnSpLocks/>
            <a:stCxn id="64" idx="4"/>
            <a:endCxn id="58" idx="5"/>
          </p:cNvCxnSpPr>
          <p:nvPr/>
        </p:nvCxnSpPr>
        <p:spPr>
          <a:xfrm rot="5400000" flipH="1">
            <a:off x="4992513" y="2309873"/>
            <a:ext cx="78351" cy="953198"/>
          </a:xfrm>
          <a:prstGeom prst="curvedConnector3">
            <a:avLst>
              <a:gd name="adj1" fmla="val -378677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3">
            <a:extLst>
              <a:ext uri="{FF2B5EF4-FFF2-40B4-BE49-F238E27FC236}">
                <a16:creationId xmlns:a16="http://schemas.microsoft.com/office/drawing/2014/main" id="{92FC2F32-E5FB-4BE1-B5F7-E05ECED3831C}"/>
              </a:ext>
            </a:extLst>
          </p:cNvPr>
          <p:cNvSpPr txBox="1">
            <a:spLocks noChangeArrowheads="1"/>
          </p:cNvSpPr>
          <p:nvPr/>
        </p:nvSpPr>
        <p:spPr>
          <a:xfrm>
            <a:off x="4910327" y="2896742"/>
            <a:ext cx="500970" cy="53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b="1" i="1" dirty="0"/>
              <a:t>c</a:t>
            </a:r>
          </a:p>
        </p:txBody>
      </p: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9933ECE0-DAF1-4625-9AF0-DAD056A10310}"/>
              </a:ext>
            </a:extLst>
          </p:cNvPr>
          <p:cNvCxnSpPr>
            <a:cxnSpLocks/>
            <a:stCxn id="65" idx="0"/>
            <a:endCxn id="64" idx="7"/>
          </p:cNvCxnSpPr>
          <p:nvPr/>
        </p:nvCxnSpPr>
        <p:spPr>
          <a:xfrm rot="16200000" flipH="1" flipV="1">
            <a:off x="6085806" y="1895092"/>
            <a:ext cx="73488" cy="874284"/>
          </a:xfrm>
          <a:prstGeom prst="curvedConnector3">
            <a:avLst>
              <a:gd name="adj1" fmla="val -31769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3">
            <a:extLst>
              <a:ext uri="{FF2B5EF4-FFF2-40B4-BE49-F238E27FC236}">
                <a16:creationId xmlns:a16="http://schemas.microsoft.com/office/drawing/2014/main" id="{585C7CAD-3626-48A2-AAC5-09E6E5927C20}"/>
              </a:ext>
            </a:extLst>
          </p:cNvPr>
          <p:cNvSpPr txBox="1">
            <a:spLocks noChangeArrowheads="1"/>
          </p:cNvSpPr>
          <p:nvPr/>
        </p:nvSpPr>
        <p:spPr>
          <a:xfrm>
            <a:off x="6026962" y="1575124"/>
            <a:ext cx="500970" cy="53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b="1" i="1" dirty="0"/>
              <a:t>b</a:t>
            </a:r>
          </a:p>
        </p:txBody>
      </p: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53E51D9B-00B2-44D0-A3AD-1F8710190B23}"/>
              </a:ext>
            </a:extLst>
          </p:cNvPr>
          <p:cNvCxnSpPr>
            <a:cxnSpLocks/>
            <a:stCxn id="65" idx="4"/>
            <a:endCxn id="58" idx="4"/>
          </p:cNvCxnSpPr>
          <p:nvPr/>
        </p:nvCxnSpPr>
        <p:spPr>
          <a:xfrm rot="5400000" flipH="1">
            <a:off x="5459652" y="1730472"/>
            <a:ext cx="4863" cy="2195217"/>
          </a:xfrm>
          <a:prstGeom prst="curvedConnector3">
            <a:avLst>
              <a:gd name="adj1" fmla="val -14702509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3">
            <a:extLst>
              <a:ext uri="{FF2B5EF4-FFF2-40B4-BE49-F238E27FC236}">
                <a16:creationId xmlns:a16="http://schemas.microsoft.com/office/drawing/2014/main" id="{D5009B10-F5BA-4482-A234-F93E37F51511}"/>
              </a:ext>
            </a:extLst>
          </p:cNvPr>
          <p:cNvSpPr txBox="1">
            <a:spLocks noChangeArrowheads="1"/>
          </p:cNvSpPr>
          <p:nvPr/>
        </p:nvSpPr>
        <p:spPr>
          <a:xfrm>
            <a:off x="5685408" y="3041911"/>
            <a:ext cx="500970" cy="53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b="1" i="1" dirty="0"/>
              <a:t>a</a:t>
            </a:r>
          </a:p>
        </p:txBody>
      </p: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C8C94652-9515-46D1-B660-FB52339114EF}"/>
              </a:ext>
            </a:extLst>
          </p:cNvPr>
          <p:cNvCxnSpPr>
            <a:cxnSpLocks/>
            <a:stCxn id="66" idx="0"/>
            <a:endCxn id="64" idx="0"/>
          </p:cNvCxnSpPr>
          <p:nvPr/>
        </p:nvCxnSpPr>
        <p:spPr>
          <a:xfrm rot="16200000" flipV="1">
            <a:off x="6574280" y="1224634"/>
            <a:ext cx="12700" cy="2131983"/>
          </a:xfrm>
          <a:prstGeom prst="curvedConnector3">
            <a:avLst>
              <a:gd name="adj1" fmla="val 6702126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3">
            <a:extLst>
              <a:ext uri="{FF2B5EF4-FFF2-40B4-BE49-F238E27FC236}">
                <a16:creationId xmlns:a16="http://schemas.microsoft.com/office/drawing/2014/main" id="{413F8510-CE24-4506-8F15-264FD02103AB}"/>
              </a:ext>
            </a:extLst>
          </p:cNvPr>
          <p:cNvSpPr txBox="1">
            <a:spLocks noChangeArrowheads="1"/>
          </p:cNvSpPr>
          <p:nvPr/>
        </p:nvSpPr>
        <p:spPr>
          <a:xfrm>
            <a:off x="6762202" y="1096603"/>
            <a:ext cx="500970" cy="53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b="1" i="1" dirty="0"/>
              <a:t>b</a:t>
            </a:r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495F60BC-761E-4F60-A382-32AF4F4AA0D0}"/>
              </a:ext>
            </a:extLst>
          </p:cNvPr>
          <p:cNvCxnSpPr>
            <a:cxnSpLocks/>
            <a:stCxn id="66" idx="4"/>
            <a:endCxn id="58" idx="3"/>
          </p:cNvCxnSpPr>
          <p:nvPr/>
        </p:nvCxnSpPr>
        <p:spPr>
          <a:xfrm rot="5400000" flipH="1">
            <a:off x="5867889" y="1053266"/>
            <a:ext cx="78351" cy="3466412"/>
          </a:xfrm>
          <a:prstGeom prst="curvedConnector3">
            <a:avLst>
              <a:gd name="adj1" fmla="val -1260177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3">
            <a:extLst>
              <a:ext uri="{FF2B5EF4-FFF2-40B4-BE49-F238E27FC236}">
                <a16:creationId xmlns:a16="http://schemas.microsoft.com/office/drawing/2014/main" id="{664E3C09-B5CB-498F-B547-63D5F17EB978}"/>
              </a:ext>
            </a:extLst>
          </p:cNvPr>
          <p:cNvSpPr txBox="1">
            <a:spLocks noChangeArrowheads="1"/>
          </p:cNvSpPr>
          <p:nvPr/>
        </p:nvSpPr>
        <p:spPr>
          <a:xfrm>
            <a:off x="6468268" y="3236490"/>
            <a:ext cx="500970" cy="53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b="1" i="1" dirty="0"/>
              <a:t>c</a:t>
            </a:r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011791F2-53B6-46B5-966E-ADBAD9AC8BD8}"/>
              </a:ext>
            </a:extLst>
          </p:cNvPr>
          <p:cNvCxnSpPr>
            <a:cxnSpLocks/>
            <a:stCxn id="85" idx="4"/>
            <a:endCxn id="58" idx="2"/>
          </p:cNvCxnSpPr>
          <p:nvPr/>
        </p:nvCxnSpPr>
        <p:spPr>
          <a:xfrm rot="5400000" flipH="1">
            <a:off x="6223086" y="429957"/>
            <a:ext cx="341855" cy="4598219"/>
          </a:xfrm>
          <a:prstGeom prst="curvedConnector4">
            <a:avLst>
              <a:gd name="adj1" fmla="val -308742"/>
              <a:gd name="adj2" fmla="val 120626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3">
            <a:extLst>
              <a:ext uri="{FF2B5EF4-FFF2-40B4-BE49-F238E27FC236}">
                <a16:creationId xmlns:a16="http://schemas.microsoft.com/office/drawing/2014/main" id="{04961DF5-3883-45D3-9E0A-75E9B2C21805}"/>
              </a:ext>
            </a:extLst>
          </p:cNvPr>
          <p:cNvSpPr txBox="1">
            <a:spLocks noChangeArrowheads="1"/>
          </p:cNvSpPr>
          <p:nvPr/>
        </p:nvSpPr>
        <p:spPr>
          <a:xfrm>
            <a:off x="7386551" y="3654208"/>
            <a:ext cx="500970" cy="53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b="1" i="1" dirty="0"/>
              <a:t>c</a:t>
            </a:r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A70F332B-9A43-45A2-AA3A-C4F5CAC47FE2}"/>
              </a:ext>
            </a:extLst>
          </p:cNvPr>
          <p:cNvCxnSpPr>
            <a:cxnSpLocks/>
            <a:stCxn id="85" idx="0"/>
            <a:endCxn id="64" idx="7"/>
          </p:cNvCxnSpPr>
          <p:nvPr/>
        </p:nvCxnSpPr>
        <p:spPr>
          <a:xfrm rot="16200000" flipH="1" flipV="1">
            <a:off x="7109441" y="785295"/>
            <a:ext cx="159649" cy="3007715"/>
          </a:xfrm>
          <a:prstGeom prst="curvedConnector3">
            <a:avLst>
              <a:gd name="adj1" fmla="val -910926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3">
            <a:extLst>
              <a:ext uri="{FF2B5EF4-FFF2-40B4-BE49-F238E27FC236}">
                <a16:creationId xmlns:a16="http://schemas.microsoft.com/office/drawing/2014/main" id="{A1A6C39A-4651-4E93-8E8D-1D6B7CE0E0CC}"/>
              </a:ext>
            </a:extLst>
          </p:cNvPr>
          <p:cNvSpPr txBox="1">
            <a:spLocks noChangeArrowheads="1"/>
          </p:cNvSpPr>
          <p:nvPr/>
        </p:nvSpPr>
        <p:spPr>
          <a:xfrm>
            <a:off x="6943773" y="358346"/>
            <a:ext cx="500970" cy="53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b="1" i="1" dirty="0"/>
              <a:t>b</a:t>
            </a: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656126C7-5A4B-4A4C-A339-D77791B291B2}"/>
              </a:ext>
            </a:extLst>
          </p:cNvPr>
          <p:cNvCxnSpPr>
            <a:cxnSpLocks/>
            <a:stCxn id="85" idx="0"/>
            <a:endCxn id="58" idx="7"/>
          </p:cNvCxnSpPr>
          <p:nvPr/>
        </p:nvCxnSpPr>
        <p:spPr>
          <a:xfrm rot="16200000" flipH="1" flipV="1">
            <a:off x="6544282" y="220137"/>
            <a:ext cx="159650" cy="4138033"/>
          </a:xfrm>
          <a:prstGeom prst="curvedConnector3">
            <a:avLst>
              <a:gd name="adj1" fmla="val -1148552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3">
            <a:extLst>
              <a:ext uri="{FF2B5EF4-FFF2-40B4-BE49-F238E27FC236}">
                <a16:creationId xmlns:a16="http://schemas.microsoft.com/office/drawing/2014/main" id="{F8246E92-D4E3-4501-B51E-4A2369138C5D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5530979" y="630251"/>
            <a:ext cx="273552" cy="53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b="1" i="1" dirty="0"/>
              <a:t>a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B7DBA82-1C08-4629-9832-DD0A4EFA933C}"/>
              </a:ext>
            </a:extLst>
          </p:cNvPr>
          <p:cNvGrpSpPr/>
          <p:nvPr/>
        </p:nvGrpSpPr>
        <p:grpSpPr>
          <a:xfrm>
            <a:off x="672830" y="5087273"/>
            <a:ext cx="6296407" cy="1648490"/>
            <a:chOff x="672830" y="5087273"/>
            <a:chExt cx="6296407" cy="1648490"/>
          </a:xfrm>
        </p:grpSpPr>
        <p:sp>
          <p:nvSpPr>
            <p:cNvPr id="5" name="Left Bracket 4">
              <a:extLst>
                <a:ext uri="{FF2B5EF4-FFF2-40B4-BE49-F238E27FC236}">
                  <a16:creationId xmlns:a16="http://schemas.microsoft.com/office/drawing/2014/main" id="{1AA4EDC1-26DE-44DD-B967-B31703226D8C}"/>
                </a:ext>
              </a:extLst>
            </p:cNvPr>
            <p:cNvSpPr/>
            <p:nvPr/>
          </p:nvSpPr>
          <p:spPr>
            <a:xfrm>
              <a:off x="672830" y="5985345"/>
              <a:ext cx="3390073" cy="545235"/>
            </a:xfrm>
            <a:prstGeom prst="leftBracket">
              <a:avLst>
                <a:gd name="adj" fmla="val 0"/>
              </a:avLst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484C41F-61A2-4581-84D5-4066E282EA34}"/>
                </a:ext>
              </a:extLst>
            </p:cNvPr>
            <p:cNvGrpSpPr/>
            <p:nvPr/>
          </p:nvGrpSpPr>
          <p:grpSpPr>
            <a:xfrm>
              <a:off x="4062902" y="5087273"/>
              <a:ext cx="2906335" cy="1648490"/>
              <a:chOff x="4062902" y="5087273"/>
              <a:chExt cx="2906335" cy="1648490"/>
            </a:xfrm>
          </p:grpSpPr>
          <p:sp>
            <p:nvSpPr>
              <p:cNvPr id="6" name="Right Bracket 5">
                <a:extLst>
                  <a:ext uri="{FF2B5EF4-FFF2-40B4-BE49-F238E27FC236}">
                    <a16:creationId xmlns:a16="http://schemas.microsoft.com/office/drawing/2014/main" id="{F824C694-EA90-4531-8A8A-F50025B7D844}"/>
                  </a:ext>
                </a:extLst>
              </p:cNvPr>
              <p:cNvSpPr/>
              <p:nvPr/>
            </p:nvSpPr>
            <p:spPr>
              <a:xfrm>
                <a:off x="4062902" y="5087273"/>
                <a:ext cx="2906335" cy="1648490"/>
              </a:xfrm>
              <a:prstGeom prst="rightBracket">
                <a:avLst>
                  <a:gd name="adj" fmla="val 0"/>
                </a:avLst>
              </a:prstGeom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A2987CE-CCB5-4546-9631-1DDA530211B7}"/>
                  </a:ext>
                </a:extLst>
              </p:cNvPr>
              <p:cNvCxnSpPr>
                <a:cxnSpLocks/>
                <a:stCxn id="5" idx="0"/>
                <a:endCxn id="6" idx="0"/>
              </p:cNvCxnSpPr>
              <p:nvPr/>
            </p:nvCxnSpPr>
            <p:spPr>
              <a:xfrm flipH="1" flipV="1">
                <a:off x="4062902" y="5087273"/>
                <a:ext cx="1" cy="898072"/>
              </a:xfrm>
              <a:prstGeom prst="line">
                <a:avLst/>
              </a:prstGeom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0ED28E8-F63A-41CF-9BC7-8BE7ADB741AA}"/>
                  </a:ext>
                </a:extLst>
              </p:cNvPr>
              <p:cNvCxnSpPr>
                <a:cxnSpLocks/>
                <a:stCxn id="5" idx="2"/>
                <a:endCxn id="6" idx="1"/>
              </p:cNvCxnSpPr>
              <p:nvPr/>
            </p:nvCxnSpPr>
            <p:spPr>
              <a:xfrm flipH="1">
                <a:off x="4062902" y="6530580"/>
                <a:ext cx="1" cy="205183"/>
              </a:xfrm>
              <a:prstGeom prst="line">
                <a:avLst/>
              </a:prstGeom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4406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2" grpId="0"/>
      <p:bldP spid="63" grpId="0"/>
      <p:bldP spid="42" grpId="0"/>
      <p:bldP spid="49" grpId="0"/>
      <p:bldP spid="50" grpId="0"/>
      <p:bldP spid="53" grpId="0"/>
      <p:bldP spid="101" grpId="0"/>
      <p:bldP spid="10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1BE3EDE1-B233-4CC7-8AF2-368FB33FB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 altLang="en-US"/>
              <a:t>Transition function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CF0CBFDA-5EE3-42A1-A13A-A7121FB674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719138"/>
          </a:xfrm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(q, a) = </a:t>
            </a:r>
            <a:r>
              <a:rPr lang="el-GR" altLang="en-US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(p</a:t>
            </a:r>
            <a:r>
              <a:rPr lang="en-US" altLang="en-US" baseline="-25000">
                <a:cs typeface="Arial" panose="020B0604020202020204" pitchFamily="34" charset="0"/>
                <a:sym typeface="Symbol" panose="05050102010706020507" pitchFamily="18" charset="2"/>
              </a:rPr>
              <a:t>1…q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a, P)</a:t>
            </a:r>
            <a:endParaRPr lang="en-US" altLang="en-US"/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0EF5371B-9920-4A35-8DBD-65968C4EB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762000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9900FF"/>
                </a:solidFill>
                <a:latin typeface="Arial" panose="020B0604020202020204" pitchFamily="34" charset="0"/>
              </a:rPr>
              <a:t>P = ababaca</a:t>
            </a:r>
          </a:p>
        </p:txBody>
      </p:sp>
      <p:graphicFrame>
        <p:nvGraphicFramePr>
          <p:cNvPr id="101455" name="Group 79">
            <a:extLst>
              <a:ext uri="{FF2B5EF4-FFF2-40B4-BE49-F238E27FC236}">
                <a16:creationId xmlns:a16="http://schemas.microsoft.com/office/drawing/2014/main" id="{177C6C89-E9BC-491D-989B-6C97E6EBAC50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2057400"/>
          <a:ext cx="3657600" cy="45720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30318874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463529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0898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299451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72760976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7746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88378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12272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50020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98499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63285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17118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81455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719242"/>
                  </a:ext>
                </a:extLst>
              </a:tr>
            </a:tbl>
          </a:graphicData>
        </a:graphic>
      </p:graphicFrame>
      <p:sp>
        <p:nvSpPr>
          <p:cNvPr id="101456" name="Rectangle 80">
            <a:extLst>
              <a:ext uri="{FF2B5EF4-FFF2-40B4-BE49-F238E27FC236}">
                <a16:creationId xmlns:a16="http://schemas.microsoft.com/office/drawing/2014/main" id="{0C1DBAF1-D41E-402B-9D96-A58F597BC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438400"/>
            <a:ext cx="312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l-GR" altLang="en-US" sz="32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ababaca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33394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56976F95-1E1B-401A-9861-873361332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 altLang="en-US"/>
              <a:t>Transition function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4E2BAD40-A082-4B0A-BDA6-E3E6B8C4D7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719138"/>
          </a:xfrm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(q, a) = </a:t>
            </a:r>
            <a:r>
              <a:rPr lang="el-GR" altLang="en-US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(p</a:t>
            </a:r>
            <a:r>
              <a:rPr lang="en-US" altLang="en-US" baseline="-25000">
                <a:cs typeface="Arial" panose="020B0604020202020204" pitchFamily="34" charset="0"/>
                <a:sym typeface="Symbol" panose="05050102010706020507" pitchFamily="18" charset="2"/>
              </a:rPr>
              <a:t>1…q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a, P)</a:t>
            </a:r>
            <a:endParaRPr lang="en-US" altLang="en-US"/>
          </a:p>
        </p:txBody>
      </p:sp>
      <p:sp>
        <p:nvSpPr>
          <p:cNvPr id="102404" name="Text Box 4">
            <a:extLst>
              <a:ext uri="{FF2B5EF4-FFF2-40B4-BE49-F238E27FC236}">
                <a16:creationId xmlns:a16="http://schemas.microsoft.com/office/drawing/2014/main" id="{3BF1F5EB-A3C2-4A9C-B0B4-58B79A26D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762000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9900FF"/>
                </a:solidFill>
                <a:latin typeface="Arial" panose="020B0604020202020204" pitchFamily="34" charset="0"/>
              </a:rPr>
              <a:t>P = ababaca</a:t>
            </a:r>
          </a:p>
        </p:txBody>
      </p:sp>
      <p:graphicFrame>
        <p:nvGraphicFramePr>
          <p:cNvPr id="102405" name="Group 5">
            <a:extLst>
              <a:ext uri="{FF2B5EF4-FFF2-40B4-BE49-F238E27FC236}">
                <a16:creationId xmlns:a16="http://schemas.microsoft.com/office/drawing/2014/main" id="{7F56A70C-8C1B-40A7-A31E-A4F619ADE94B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2057400"/>
          <a:ext cx="3657600" cy="45720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56510091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3655037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23306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1349786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03639525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45948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13044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25049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51773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25554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4311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4019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32102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727897"/>
                  </a:ext>
                </a:extLst>
              </a:tr>
            </a:tbl>
          </a:graphicData>
        </a:graphic>
      </p:graphicFrame>
      <p:sp>
        <p:nvSpPr>
          <p:cNvPr id="102467" name="Rectangle 67">
            <a:extLst>
              <a:ext uri="{FF2B5EF4-FFF2-40B4-BE49-F238E27FC236}">
                <a16:creationId xmlns:a16="http://schemas.microsoft.com/office/drawing/2014/main" id="{A12416D7-3CC3-4912-AEE1-AD67BF951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438400"/>
            <a:ext cx="312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l-GR" altLang="en-US" sz="32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ababaca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28093EE2-CC96-4BE8-8B93-7A6104B73C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 altLang="en-US"/>
              <a:t>Transition function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0D5E96E-0112-407A-AC12-D68A1D3303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719138"/>
          </a:xfrm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(q, a) = </a:t>
            </a:r>
            <a:r>
              <a:rPr lang="el-GR" altLang="en-US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(p</a:t>
            </a:r>
            <a:r>
              <a:rPr lang="en-US" altLang="en-US" baseline="-25000">
                <a:cs typeface="Arial" panose="020B0604020202020204" pitchFamily="34" charset="0"/>
                <a:sym typeface="Symbol" panose="05050102010706020507" pitchFamily="18" charset="2"/>
              </a:rPr>
              <a:t>1…q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a, P)</a:t>
            </a:r>
            <a:endParaRPr lang="en-US" altLang="en-US"/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14D51ACA-9D50-4A43-9A8E-76DB36F38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762000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9900FF"/>
                </a:solidFill>
                <a:latin typeface="Arial" panose="020B0604020202020204" pitchFamily="34" charset="0"/>
              </a:rPr>
              <a:t>P = ababaca</a:t>
            </a:r>
          </a:p>
        </p:txBody>
      </p:sp>
      <p:graphicFrame>
        <p:nvGraphicFramePr>
          <p:cNvPr id="103429" name="Group 5">
            <a:extLst>
              <a:ext uri="{FF2B5EF4-FFF2-40B4-BE49-F238E27FC236}">
                <a16:creationId xmlns:a16="http://schemas.microsoft.com/office/drawing/2014/main" id="{BD95C3E1-CADB-48A9-8BCC-0DFB3B35E331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2057400"/>
          <a:ext cx="3657600" cy="45720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19708375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5934322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871959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767577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02273819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7028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44775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60379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49566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95119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38604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61501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92146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236766"/>
                  </a:ext>
                </a:extLst>
              </a:tr>
            </a:tbl>
          </a:graphicData>
        </a:graphic>
      </p:graphicFrame>
      <p:sp>
        <p:nvSpPr>
          <p:cNvPr id="103491" name="Rectangle 67">
            <a:extLst>
              <a:ext uri="{FF2B5EF4-FFF2-40B4-BE49-F238E27FC236}">
                <a16:creationId xmlns:a16="http://schemas.microsoft.com/office/drawing/2014/main" id="{88C81B63-2E99-4FE1-81AF-2A29CFF7E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438400"/>
            <a:ext cx="312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l-GR" altLang="en-US" sz="32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ababaca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FC7D8D72-61D0-4643-8F0C-3AED0BC4DE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 altLang="en-US"/>
              <a:t>Transition function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09EC8EC-116F-44D0-8E54-B426377B35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719138"/>
          </a:xfrm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(q, a) = </a:t>
            </a:r>
            <a:r>
              <a:rPr lang="el-GR" altLang="en-US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(p</a:t>
            </a:r>
            <a:r>
              <a:rPr lang="en-US" altLang="en-US" baseline="-25000">
                <a:cs typeface="Arial" panose="020B0604020202020204" pitchFamily="34" charset="0"/>
                <a:sym typeface="Symbol" panose="05050102010706020507" pitchFamily="18" charset="2"/>
              </a:rPr>
              <a:t>1…q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a, P)</a:t>
            </a:r>
            <a:endParaRPr lang="en-US" altLang="en-US"/>
          </a:p>
        </p:txBody>
      </p:sp>
      <p:sp>
        <p:nvSpPr>
          <p:cNvPr id="104452" name="Text Box 4">
            <a:extLst>
              <a:ext uri="{FF2B5EF4-FFF2-40B4-BE49-F238E27FC236}">
                <a16:creationId xmlns:a16="http://schemas.microsoft.com/office/drawing/2014/main" id="{37FADAA2-8830-4ED2-8510-E86757B27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762000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9900FF"/>
                </a:solidFill>
                <a:latin typeface="Arial" panose="020B0604020202020204" pitchFamily="34" charset="0"/>
              </a:rPr>
              <a:t>P = ababaca</a:t>
            </a:r>
          </a:p>
        </p:txBody>
      </p:sp>
      <p:graphicFrame>
        <p:nvGraphicFramePr>
          <p:cNvPr id="104453" name="Group 5">
            <a:extLst>
              <a:ext uri="{FF2B5EF4-FFF2-40B4-BE49-F238E27FC236}">
                <a16:creationId xmlns:a16="http://schemas.microsoft.com/office/drawing/2014/main" id="{D770A5AE-C37C-4CD0-A1A2-E19D0DAABE3C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2057400"/>
          <a:ext cx="3657600" cy="45720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106822305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689078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577781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986897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42053551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8641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69877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48176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58999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35629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51248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61844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1442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992721"/>
                  </a:ext>
                </a:extLst>
              </a:tr>
            </a:tbl>
          </a:graphicData>
        </a:graphic>
      </p:graphicFrame>
      <p:sp>
        <p:nvSpPr>
          <p:cNvPr id="104515" name="Rectangle 67">
            <a:extLst>
              <a:ext uri="{FF2B5EF4-FFF2-40B4-BE49-F238E27FC236}">
                <a16:creationId xmlns:a16="http://schemas.microsoft.com/office/drawing/2014/main" id="{891F6A8E-C55E-4D80-9922-830BA915C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438400"/>
            <a:ext cx="312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l-GR" altLang="en-US" sz="32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ababaca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04BDDFB0-DB6F-4D03-B5FA-E61361DD7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 altLang="en-US"/>
              <a:t>Transition function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F74EFD0F-1277-45FC-B3A7-E1E30FEC3E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719138"/>
          </a:xfrm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(q, a) = </a:t>
            </a:r>
            <a:r>
              <a:rPr lang="el-GR" altLang="en-US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(p</a:t>
            </a:r>
            <a:r>
              <a:rPr lang="en-US" altLang="en-US" baseline="-25000">
                <a:cs typeface="Arial" panose="020B0604020202020204" pitchFamily="34" charset="0"/>
                <a:sym typeface="Symbol" panose="05050102010706020507" pitchFamily="18" charset="2"/>
              </a:rPr>
              <a:t>1…q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a, P)</a:t>
            </a:r>
            <a:endParaRPr lang="en-US" altLang="en-US"/>
          </a:p>
        </p:txBody>
      </p:sp>
      <p:sp>
        <p:nvSpPr>
          <p:cNvPr id="105476" name="Text Box 4">
            <a:extLst>
              <a:ext uri="{FF2B5EF4-FFF2-40B4-BE49-F238E27FC236}">
                <a16:creationId xmlns:a16="http://schemas.microsoft.com/office/drawing/2014/main" id="{234ABF4A-C1CE-444F-9D4C-D68406E26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762000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9900FF"/>
                </a:solidFill>
                <a:latin typeface="Arial" panose="020B0604020202020204" pitchFamily="34" charset="0"/>
              </a:rPr>
              <a:t>P = ababaca</a:t>
            </a:r>
          </a:p>
        </p:txBody>
      </p:sp>
      <p:graphicFrame>
        <p:nvGraphicFramePr>
          <p:cNvPr id="105477" name="Group 5">
            <a:extLst>
              <a:ext uri="{FF2B5EF4-FFF2-40B4-BE49-F238E27FC236}">
                <a16:creationId xmlns:a16="http://schemas.microsoft.com/office/drawing/2014/main" id="{FC14E2D7-B8E6-4FD5-B6AD-83C85A720A67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2057400"/>
          <a:ext cx="3657600" cy="45720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395530613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323153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450850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987081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59806672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57556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74427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29616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65725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13333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90447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59135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76659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863495"/>
                  </a:ext>
                </a:extLst>
              </a:tr>
            </a:tbl>
          </a:graphicData>
        </a:graphic>
      </p:graphicFrame>
      <p:sp>
        <p:nvSpPr>
          <p:cNvPr id="105540" name="Rectangle 68">
            <a:extLst>
              <a:ext uri="{FF2B5EF4-FFF2-40B4-BE49-F238E27FC236}">
                <a16:creationId xmlns:a16="http://schemas.microsoft.com/office/drawing/2014/main" id="{CB20361E-C378-428B-BACA-35DF1CBCF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38400"/>
            <a:ext cx="4038600" cy="76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05541" name="Group 69">
            <a:extLst>
              <a:ext uri="{FF2B5EF4-FFF2-40B4-BE49-F238E27FC236}">
                <a16:creationId xmlns:a16="http://schemas.microsoft.com/office/drawing/2014/main" id="{237B6AA5-5E8F-4DB1-BEF8-33A5A3ACA7ED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590800"/>
            <a:ext cx="609600" cy="533400"/>
            <a:chOff x="1152" y="1872"/>
            <a:chExt cx="384" cy="336"/>
          </a:xfrm>
        </p:grpSpPr>
        <p:sp>
          <p:nvSpPr>
            <p:cNvPr id="105542" name="Oval 70">
              <a:extLst>
                <a:ext uri="{FF2B5EF4-FFF2-40B4-BE49-F238E27FC236}">
                  <a16:creationId xmlns:a16="http://schemas.microsoft.com/office/drawing/2014/main" id="{F7E9287C-729D-405B-A1B9-456354B64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5543" name="Text Box 71">
              <a:extLst>
                <a:ext uri="{FF2B5EF4-FFF2-40B4-BE49-F238E27FC236}">
                  <a16:creationId xmlns:a16="http://schemas.microsoft.com/office/drawing/2014/main" id="{54785794-0B87-4AF4-8116-0DEEBBA2D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5544" name="Group 72">
            <a:extLst>
              <a:ext uri="{FF2B5EF4-FFF2-40B4-BE49-F238E27FC236}">
                <a16:creationId xmlns:a16="http://schemas.microsoft.com/office/drawing/2014/main" id="{2F0C289A-3CAE-407D-999E-DE9AF514D720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590800"/>
            <a:ext cx="609600" cy="533400"/>
            <a:chOff x="1152" y="1872"/>
            <a:chExt cx="384" cy="336"/>
          </a:xfrm>
        </p:grpSpPr>
        <p:sp>
          <p:nvSpPr>
            <p:cNvPr id="105545" name="Oval 73">
              <a:extLst>
                <a:ext uri="{FF2B5EF4-FFF2-40B4-BE49-F238E27FC236}">
                  <a16:creationId xmlns:a16="http://schemas.microsoft.com/office/drawing/2014/main" id="{AC7795FB-18AA-43C0-9B0E-489F7D023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5546" name="Text Box 74">
              <a:extLst>
                <a:ext uri="{FF2B5EF4-FFF2-40B4-BE49-F238E27FC236}">
                  <a16:creationId xmlns:a16="http://schemas.microsoft.com/office/drawing/2014/main" id="{4316F861-218A-4112-AC79-A03C6E927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105547" name="Line 75">
            <a:extLst>
              <a:ext uri="{FF2B5EF4-FFF2-40B4-BE49-F238E27FC236}">
                <a16:creationId xmlns:a16="http://schemas.microsoft.com/office/drawing/2014/main" id="{8130CCC6-04C9-4F2D-B385-F494756D5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5548" name="Text Box 76">
            <a:extLst>
              <a:ext uri="{FF2B5EF4-FFF2-40B4-BE49-F238E27FC236}">
                <a16:creationId xmlns:a16="http://schemas.microsoft.com/office/drawing/2014/main" id="{22D0C617-EE4E-4A8D-89F6-9EAE3B5D6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895602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05549" name="Freeform 77">
            <a:extLst>
              <a:ext uri="{FF2B5EF4-FFF2-40B4-BE49-F238E27FC236}">
                <a16:creationId xmlns:a16="http://schemas.microsoft.com/office/drawing/2014/main" id="{C381C4F6-F331-49BE-B4D3-9A4C3948ED0F}"/>
              </a:ext>
            </a:extLst>
          </p:cNvPr>
          <p:cNvSpPr>
            <a:spLocks/>
          </p:cNvSpPr>
          <p:nvPr/>
        </p:nvSpPr>
        <p:spPr bwMode="auto">
          <a:xfrm>
            <a:off x="5067300" y="2336800"/>
            <a:ext cx="419100" cy="406400"/>
          </a:xfrm>
          <a:custGeom>
            <a:avLst/>
            <a:gdLst>
              <a:gd name="T0" fmla="*/ 72 w 264"/>
              <a:gd name="T1" fmla="*/ 256 h 256"/>
              <a:gd name="T2" fmla="*/ 24 w 264"/>
              <a:gd name="T3" fmla="*/ 64 h 256"/>
              <a:gd name="T4" fmla="*/ 216 w 264"/>
              <a:gd name="T5" fmla="*/ 16 h 256"/>
              <a:gd name="T6" fmla="*/ 264 w 264"/>
              <a:gd name="T7" fmla="*/ 16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56">
                <a:moveTo>
                  <a:pt x="72" y="256"/>
                </a:moveTo>
                <a:cubicBezTo>
                  <a:pt x="36" y="180"/>
                  <a:pt x="0" y="104"/>
                  <a:pt x="24" y="64"/>
                </a:cubicBezTo>
                <a:cubicBezTo>
                  <a:pt x="48" y="24"/>
                  <a:pt x="176" y="0"/>
                  <a:pt x="216" y="16"/>
                </a:cubicBezTo>
                <a:cubicBezTo>
                  <a:pt x="256" y="32"/>
                  <a:pt x="260" y="96"/>
                  <a:pt x="264" y="1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5550" name="Text Box 78">
            <a:extLst>
              <a:ext uri="{FF2B5EF4-FFF2-40B4-BE49-F238E27FC236}">
                <a16:creationId xmlns:a16="http://schemas.microsoft.com/office/drawing/2014/main" id="{CFD2EA59-4E62-441D-99B7-1481F9846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05002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B,C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D72B4DC-D5D2-46AB-B1E4-8CCB2D0FF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 altLang="en-US"/>
              <a:t>Transition function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82A79B28-29A9-4727-9F02-5B1A1523F0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719138"/>
          </a:xfrm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(q, a) = </a:t>
            </a:r>
            <a:r>
              <a:rPr lang="el-GR" altLang="en-US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(p</a:t>
            </a:r>
            <a:r>
              <a:rPr lang="en-US" altLang="en-US" baseline="-25000">
                <a:cs typeface="Arial" panose="020B0604020202020204" pitchFamily="34" charset="0"/>
                <a:sym typeface="Symbol" panose="05050102010706020507" pitchFamily="18" charset="2"/>
              </a:rPr>
              <a:t>1…q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a, P)</a:t>
            </a:r>
            <a:endParaRPr lang="en-US" altLang="en-US"/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776CAADA-841B-4BF3-B6B0-66BF6148A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762000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9900FF"/>
                </a:solidFill>
                <a:latin typeface="Arial" panose="020B0604020202020204" pitchFamily="34" charset="0"/>
              </a:rPr>
              <a:t>P = ababaca</a:t>
            </a:r>
          </a:p>
        </p:txBody>
      </p:sp>
      <p:graphicFrame>
        <p:nvGraphicFramePr>
          <p:cNvPr id="106501" name="Group 5">
            <a:extLst>
              <a:ext uri="{FF2B5EF4-FFF2-40B4-BE49-F238E27FC236}">
                <a16:creationId xmlns:a16="http://schemas.microsoft.com/office/drawing/2014/main" id="{303121ED-7B9B-4F1E-B4DE-A52393D0A3B8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2057400"/>
          <a:ext cx="3657600" cy="45720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28537693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897575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866552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1897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59429804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65411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62602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81057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20463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69340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9416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2063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58537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556297"/>
                  </a:ext>
                </a:extLst>
              </a:tr>
            </a:tbl>
          </a:graphicData>
        </a:graphic>
      </p:graphicFrame>
      <p:sp>
        <p:nvSpPr>
          <p:cNvPr id="106564" name="Rectangle 68">
            <a:extLst>
              <a:ext uri="{FF2B5EF4-FFF2-40B4-BE49-F238E27FC236}">
                <a16:creationId xmlns:a16="http://schemas.microsoft.com/office/drawing/2014/main" id="{DC5BD7FA-823F-4810-95DC-B077BC73C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438400"/>
            <a:ext cx="6096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6565" name="Text Box 69">
            <a:extLst>
              <a:ext uri="{FF2B5EF4-FFF2-40B4-BE49-F238E27FC236}">
                <a16:creationId xmlns:a16="http://schemas.microsoft.com/office/drawing/2014/main" id="{FB1E07AE-5CA6-4241-B022-E6762E6B0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819402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We’ve seen ‘</a:t>
            </a: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</a:rPr>
              <a:t>aba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’ so far</a:t>
            </a:r>
          </a:p>
        </p:txBody>
      </p:sp>
      <p:sp>
        <p:nvSpPr>
          <p:cNvPr id="106566" name="Rectangle 70">
            <a:extLst>
              <a:ext uri="{FF2B5EF4-FFF2-40B4-BE49-F238E27FC236}">
                <a16:creationId xmlns:a16="http://schemas.microsoft.com/office/drawing/2014/main" id="{1EE84460-C072-47C6-AE63-3E1B94265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505200"/>
            <a:ext cx="403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l-GR" altLang="en-US" sz="32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abaa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ababaca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86C28E8D-A666-487D-BD44-9A626C13C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 altLang="en-US"/>
              <a:t>Transition function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02FC6454-2DD9-4B91-BAA1-011D71BB09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719138"/>
          </a:xfrm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(q, a) = </a:t>
            </a:r>
            <a:r>
              <a:rPr lang="el-GR" altLang="en-US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(p</a:t>
            </a:r>
            <a:r>
              <a:rPr lang="en-US" altLang="en-US" baseline="-25000">
                <a:cs typeface="Arial" panose="020B0604020202020204" pitchFamily="34" charset="0"/>
                <a:sym typeface="Symbol" panose="05050102010706020507" pitchFamily="18" charset="2"/>
              </a:rPr>
              <a:t>1…q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a, P)</a:t>
            </a:r>
            <a:endParaRPr lang="en-US" altLang="en-US"/>
          </a:p>
        </p:txBody>
      </p:sp>
      <p:sp>
        <p:nvSpPr>
          <p:cNvPr id="109572" name="Text Box 4">
            <a:extLst>
              <a:ext uri="{FF2B5EF4-FFF2-40B4-BE49-F238E27FC236}">
                <a16:creationId xmlns:a16="http://schemas.microsoft.com/office/drawing/2014/main" id="{166FC6FE-0B03-4F70-8079-3AD07ACE7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762000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9900FF"/>
                </a:solidFill>
                <a:latin typeface="Arial" panose="020B0604020202020204" pitchFamily="34" charset="0"/>
              </a:rPr>
              <a:t>P = ababaca</a:t>
            </a:r>
          </a:p>
        </p:txBody>
      </p:sp>
      <p:graphicFrame>
        <p:nvGraphicFramePr>
          <p:cNvPr id="109573" name="Group 5">
            <a:extLst>
              <a:ext uri="{FF2B5EF4-FFF2-40B4-BE49-F238E27FC236}">
                <a16:creationId xmlns:a16="http://schemas.microsoft.com/office/drawing/2014/main" id="{EC65EE0B-9F8F-4E2A-9878-00DB1673A606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2057400"/>
          <a:ext cx="3657600" cy="45720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109919117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400804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545741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5271639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33925828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55341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85828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89568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5326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18947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95523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39437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88232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934684"/>
                  </a:ext>
                </a:extLst>
              </a:tr>
            </a:tbl>
          </a:graphicData>
        </a:graphic>
      </p:graphicFrame>
      <p:sp>
        <p:nvSpPr>
          <p:cNvPr id="109635" name="Rectangle 67">
            <a:extLst>
              <a:ext uri="{FF2B5EF4-FFF2-40B4-BE49-F238E27FC236}">
                <a16:creationId xmlns:a16="http://schemas.microsoft.com/office/drawing/2014/main" id="{33E11A14-500F-4EB1-9C6F-4345714C9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438400"/>
            <a:ext cx="6096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9636" name="Text Box 68">
            <a:extLst>
              <a:ext uri="{FF2B5EF4-FFF2-40B4-BE49-F238E27FC236}">
                <a16:creationId xmlns:a16="http://schemas.microsoft.com/office/drawing/2014/main" id="{0262C74F-8155-406A-8DF4-EEA505353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819402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We’ve seen ‘</a:t>
            </a: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</a:rPr>
              <a:t>aba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’ so far</a:t>
            </a:r>
          </a:p>
        </p:txBody>
      </p:sp>
      <p:sp>
        <p:nvSpPr>
          <p:cNvPr id="109637" name="Rectangle 69">
            <a:extLst>
              <a:ext uri="{FF2B5EF4-FFF2-40B4-BE49-F238E27FC236}">
                <a16:creationId xmlns:a16="http://schemas.microsoft.com/office/drawing/2014/main" id="{269D321B-58C7-4AF9-BB87-A1D4094C3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505200"/>
            <a:ext cx="403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l-GR" altLang="en-US" sz="32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abaa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ababaca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525303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Pattern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= x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y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385763" y="674688"/>
            <a:ext cx="81486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String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= x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x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y x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x y x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7985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943B04FB-1AE8-4D42-AFDD-4EDF4DC37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 altLang="en-US"/>
              <a:t>Transition function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5975E242-FA5D-451F-A5A2-BF4CE45E2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719138"/>
          </a:xfrm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(q, a) = </a:t>
            </a:r>
            <a:r>
              <a:rPr lang="el-GR" altLang="en-US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(p</a:t>
            </a:r>
            <a:r>
              <a:rPr lang="en-US" altLang="en-US" baseline="-25000">
                <a:cs typeface="Arial" panose="020B0604020202020204" pitchFamily="34" charset="0"/>
                <a:sym typeface="Symbol" panose="05050102010706020507" pitchFamily="18" charset="2"/>
              </a:rPr>
              <a:t>1…q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a, P)</a:t>
            </a:r>
            <a:endParaRPr lang="en-US" altLang="en-US"/>
          </a:p>
        </p:txBody>
      </p:sp>
      <p:sp>
        <p:nvSpPr>
          <p:cNvPr id="108548" name="Text Box 4">
            <a:extLst>
              <a:ext uri="{FF2B5EF4-FFF2-40B4-BE49-F238E27FC236}">
                <a16:creationId xmlns:a16="http://schemas.microsoft.com/office/drawing/2014/main" id="{952961A7-D38B-4753-8E0D-AAAC594EC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762000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9900FF"/>
                </a:solidFill>
                <a:latin typeface="Arial" panose="020B0604020202020204" pitchFamily="34" charset="0"/>
              </a:rPr>
              <a:t>P = ababaca</a:t>
            </a:r>
          </a:p>
        </p:txBody>
      </p:sp>
      <p:graphicFrame>
        <p:nvGraphicFramePr>
          <p:cNvPr id="108615" name="Group 71">
            <a:extLst>
              <a:ext uri="{FF2B5EF4-FFF2-40B4-BE49-F238E27FC236}">
                <a16:creationId xmlns:a16="http://schemas.microsoft.com/office/drawing/2014/main" id="{F43E0272-A4CC-487B-9AF1-7BAE8F3FC867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2057400"/>
          <a:ext cx="3657600" cy="45720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365592094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7510051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850854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368647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2704135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69801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07390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28513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42682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38390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14541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92185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16055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705883"/>
                  </a:ext>
                </a:extLst>
              </a:tr>
            </a:tbl>
          </a:graphicData>
        </a:graphic>
      </p:graphicFrame>
      <p:sp>
        <p:nvSpPr>
          <p:cNvPr id="108611" name="Rectangle 67">
            <a:extLst>
              <a:ext uri="{FF2B5EF4-FFF2-40B4-BE49-F238E27FC236}">
                <a16:creationId xmlns:a16="http://schemas.microsoft.com/office/drawing/2014/main" id="{CC852351-6B8E-4649-8232-16965557D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438400"/>
            <a:ext cx="60960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8612" name="Text Box 68">
            <a:extLst>
              <a:ext uri="{FF2B5EF4-FFF2-40B4-BE49-F238E27FC236}">
                <a16:creationId xmlns:a16="http://schemas.microsoft.com/office/drawing/2014/main" id="{ACD881F6-874A-471D-A6FF-23655ECEB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819402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We’ve seen ‘</a:t>
            </a: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</a:rPr>
              <a:t>ababa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’ so far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342E6ABB-231E-4D88-B903-36AEB10D1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 altLang="en-US"/>
              <a:t>Transition function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B991C0AE-C265-4CB4-8570-6ADA0875DA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719138"/>
          </a:xfrm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(q, a) = </a:t>
            </a:r>
            <a:r>
              <a:rPr lang="el-GR" altLang="en-US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(p</a:t>
            </a:r>
            <a:r>
              <a:rPr lang="en-US" altLang="en-US" baseline="-25000">
                <a:cs typeface="Arial" panose="020B0604020202020204" pitchFamily="34" charset="0"/>
                <a:sym typeface="Symbol" panose="05050102010706020507" pitchFamily="18" charset="2"/>
              </a:rPr>
              <a:t>1…q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a, P)</a:t>
            </a:r>
            <a:endParaRPr lang="en-US" altLang="en-US"/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F71F75FA-5D85-452F-AE41-B022F0807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762000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9900FF"/>
                </a:solidFill>
                <a:latin typeface="Arial" panose="020B0604020202020204" pitchFamily="34" charset="0"/>
              </a:rPr>
              <a:t>P = ababaca</a:t>
            </a:r>
          </a:p>
        </p:txBody>
      </p:sp>
      <p:graphicFrame>
        <p:nvGraphicFramePr>
          <p:cNvPr id="110597" name="Group 5">
            <a:extLst>
              <a:ext uri="{FF2B5EF4-FFF2-40B4-BE49-F238E27FC236}">
                <a16:creationId xmlns:a16="http://schemas.microsoft.com/office/drawing/2014/main" id="{26839670-B929-4F08-93B6-247232FBD029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2057400"/>
          <a:ext cx="3657600" cy="45720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53373137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6603954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138236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10928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82197766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96903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86051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26028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17638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66208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67770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688313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38429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666869"/>
                  </a:ext>
                </a:extLst>
              </a:tr>
            </a:tbl>
          </a:graphicData>
        </a:graphic>
      </p:graphicFrame>
      <p:sp>
        <p:nvSpPr>
          <p:cNvPr id="110659" name="Rectangle 67">
            <a:extLst>
              <a:ext uri="{FF2B5EF4-FFF2-40B4-BE49-F238E27FC236}">
                <a16:creationId xmlns:a16="http://schemas.microsoft.com/office/drawing/2014/main" id="{A7C0CDBF-436F-4B20-A05C-82EE27D8D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438400"/>
            <a:ext cx="60960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0660" name="Text Box 68">
            <a:extLst>
              <a:ext uri="{FF2B5EF4-FFF2-40B4-BE49-F238E27FC236}">
                <a16:creationId xmlns:a16="http://schemas.microsoft.com/office/drawing/2014/main" id="{FCBB6120-66B5-4670-8C17-7D8FAADAF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819402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We’ve seen ‘</a:t>
            </a: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</a:rPr>
              <a:t>ababa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’ so far</a:t>
            </a:r>
          </a:p>
        </p:txBody>
      </p:sp>
      <p:sp>
        <p:nvSpPr>
          <p:cNvPr id="110661" name="Rectangle 69">
            <a:extLst>
              <a:ext uri="{FF2B5EF4-FFF2-40B4-BE49-F238E27FC236}">
                <a16:creationId xmlns:a16="http://schemas.microsoft.com/office/drawing/2014/main" id="{DDC38E3C-3F77-4416-BA0D-63C88B9BA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505200"/>
            <a:ext cx="403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l-GR" altLang="en-US" sz="32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ababab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ababaca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60C504C5-FDEF-4E8D-9E30-85154A79B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 altLang="en-US"/>
              <a:t>Transition function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CC9111E6-45D5-4F3E-86B3-7A56D77936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719138"/>
          </a:xfrm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(q, a) = </a:t>
            </a:r>
            <a:r>
              <a:rPr lang="el-GR" altLang="en-US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(p</a:t>
            </a:r>
            <a:r>
              <a:rPr lang="en-US" altLang="en-US" baseline="-25000">
                <a:cs typeface="Arial" panose="020B0604020202020204" pitchFamily="34" charset="0"/>
                <a:sym typeface="Symbol" panose="05050102010706020507" pitchFamily="18" charset="2"/>
              </a:rPr>
              <a:t>1…q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a, P)</a:t>
            </a:r>
            <a:endParaRPr lang="en-US" altLang="en-US"/>
          </a:p>
        </p:txBody>
      </p:sp>
      <p:sp>
        <p:nvSpPr>
          <p:cNvPr id="111620" name="Text Box 4">
            <a:extLst>
              <a:ext uri="{FF2B5EF4-FFF2-40B4-BE49-F238E27FC236}">
                <a16:creationId xmlns:a16="http://schemas.microsoft.com/office/drawing/2014/main" id="{5A1F0B13-E125-44BB-9EAF-CFE4C21C8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762000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9900FF"/>
                </a:solidFill>
                <a:latin typeface="Arial" panose="020B0604020202020204" pitchFamily="34" charset="0"/>
              </a:rPr>
              <a:t>P = ababaca</a:t>
            </a:r>
          </a:p>
        </p:txBody>
      </p:sp>
      <p:graphicFrame>
        <p:nvGraphicFramePr>
          <p:cNvPr id="111621" name="Group 5">
            <a:extLst>
              <a:ext uri="{FF2B5EF4-FFF2-40B4-BE49-F238E27FC236}">
                <a16:creationId xmlns:a16="http://schemas.microsoft.com/office/drawing/2014/main" id="{AD58459B-B21C-4EEE-8C53-B828E0CBDA8F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2057400"/>
          <a:ext cx="3657600" cy="45720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4383781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7084511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989456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332389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23522395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27545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43892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37068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54223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56785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48427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06029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47472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36028"/>
                  </a:ext>
                </a:extLst>
              </a:tr>
            </a:tbl>
          </a:graphicData>
        </a:graphic>
      </p:graphicFrame>
      <p:sp>
        <p:nvSpPr>
          <p:cNvPr id="111683" name="Rectangle 67">
            <a:extLst>
              <a:ext uri="{FF2B5EF4-FFF2-40B4-BE49-F238E27FC236}">
                <a16:creationId xmlns:a16="http://schemas.microsoft.com/office/drawing/2014/main" id="{B251A32B-0404-4C76-99C1-30186FA24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438400"/>
            <a:ext cx="60960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1684" name="Text Box 68">
            <a:extLst>
              <a:ext uri="{FF2B5EF4-FFF2-40B4-BE49-F238E27FC236}">
                <a16:creationId xmlns:a16="http://schemas.microsoft.com/office/drawing/2014/main" id="{75A92307-D200-493C-849A-D507576DF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819402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We’ve seen ‘</a:t>
            </a: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</a:rPr>
              <a:t>ababa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’ so far</a:t>
            </a:r>
          </a:p>
        </p:txBody>
      </p:sp>
      <p:sp>
        <p:nvSpPr>
          <p:cNvPr id="111685" name="Rectangle 69">
            <a:extLst>
              <a:ext uri="{FF2B5EF4-FFF2-40B4-BE49-F238E27FC236}">
                <a16:creationId xmlns:a16="http://schemas.microsoft.com/office/drawing/2014/main" id="{D0E3BF53-84E7-411E-89C8-00B78F7EE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505200"/>
            <a:ext cx="403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l-GR" altLang="en-US" sz="32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ababab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ababaca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684E88CE-9EC2-4BE7-9E79-3529F2AE4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 altLang="en-US"/>
              <a:t>Transition function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B0C927B3-C2C8-49A4-9AC9-6AE49599AA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719138"/>
          </a:xfrm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(q, a) = </a:t>
            </a:r>
            <a:r>
              <a:rPr lang="el-GR" altLang="en-US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(p</a:t>
            </a:r>
            <a:r>
              <a:rPr lang="en-US" altLang="en-US" baseline="-25000">
                <a:cs typeface="Arial" panose="020B0604020202020204" pitchFamily="34" charset="0"/>
                <a:sym typeface="Symbol" panose="05050102010706020507" pitchFamily="18" charset="2"/>
              </a:rPr>
              <a:t>1…q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a, P)</a:t>
            </a:r>
            <a:endParaRPr lang="en-US" altLang="en-US"/>
          </a:p>
        </p:txBody>
      </p:sp>
      <p:sp>
        <p:nvSpPr>
          <p:cNvPr id="112644" name="Text Box 4">
            <a:extLst>
              <a:ext uri="{FF2B5EF4-FFF2-40B4-BE49-F238E27FC236}">
                <a16:creationId xmlns:a16="http://schemas.microsoft.com/office/drawing/2014/main" id="{8E60A531-A28B-42FD-B6A3-04FCFF93C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762000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9900FF"/>
                </a:solidFill>
                <a:latin typeface="Arial" panose="020B0604020202020204" pitchFamily="34" charset="0"/>
              </a:rPr>
              <a:t>P = ababaca</a:t>
            </a:r>
          </a:p>
        </p:txBody>
      </p:sp>
      <p:graphicFrame>
        <p:nvGraphicFramePr>
          <p:cNvPr id="112645" name="Group 5">
            <a:extLst>
              <a:ext uri="{FF2B5EF4-FFF2-40B4-BE49-F238E27FC236}">
                <a16:creationId xmlns:a16="http://schemas.microsoft.com/office/drawing/2014/main" id="{E2616F65-2021-4AA3-BA58-C3CFB734B249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2057400"/>
          <a:ext cx="3657600" cy="45720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67004509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0104190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63129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95304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02027749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78438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1792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50692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32913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6121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37005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20730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3999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altLang="en-US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6103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6354AEB-B9A7-42DE-AF48-ADFD5A7F9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9251" y="136188"/>
            <a:ext cx="8376731" cy="787940"/>
          </a:xfrm>
        </p:spPr>
        <p:txBody>
          <a:bodyPr/>
          <a:lstStyle/>
          <a:p>
            <a:r>
              <a:rPr lang="en-US" altLang="en-US" dirty="0"/>
              <a:t>Finite-Automaton-Matcher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2E28194-76A6-49BC-B683-418F6FDC5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7472" y="4643337"/>
            <a:ext cx="8073958" cy="1990927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en-US" sz="2200" dirty="0"/>
              <a:t>	</a:t>
            </a:r>
            <a:r>
              <a:rPr lang="en-US" altLang="en-US" sz="2400" dirty="0"/>
              <a:t>The simple loop structure implies a running time for a string of length </a:t>
            </a:r>
            <a:r>
              <a:rPr lang="en-US" altLang="en-US" sz="2400" i="1" dirty="0"/>
              <a:t>n</a:t>
            </a:r>
            <a:r>
              <a:rPr lang="en-US" altLang="en-US" sz="2400" dirty="0"/>
              <a:t> is O(n). </a:t>
            </a:r>
          </a:p>
          <a:p>
            <a:pPr algn="just"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i="1" dirty="0"/>
              <a:t>However</a:t>
            </a:r>
            <a:r>
              <a:rPr lang="en-US" altLang="en-US" sz="2400" dirty="0"/>
              <a:t>: this is only the running time for the actual string matching. It does not include the time it takes to compute the transition function. 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01E7BAEB-31CA-4DBF-80CB-993860BE8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66" y="1099226"/>
            <a:ext cx="6497691" cy="295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168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85A76EA-8395-45CB-9A30-B49A13B31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799" y="157264"/>
            <a:ext cx="8596009" cy="914400"/>
          </a:xfrm>
        </p:spPr>
        <p:txBody>
          <a:bodyPr>
            <a:normAutofit/>
          </a:bodyPr>
          <a:lstStyle/>
          <a:p>
            <a:r>
              <a:rPr lang="en-US" altLang="en-US" sz="4200"/>
              <a:t>Computing the Transition Function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0BAF3BEE-BB50-4564-AF71-3F0D53FC9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098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0AB790C4-B156-4902-BBA1-64D77F25B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1387813"/>
            <a:ext cx="4967592" cy="489364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Compute-Transition-Function (P,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Symbol" panose="05050102010706020507" pitchFamily="18" charset="2"/>
              </a:rPr>
              <a:t>)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Symbol" panose="05050102010706020507" pitchFamily="18" charset="2"/>
              </a:rPr>
              <a:t>m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 length[P]</a:t>
            </a:r>
            <a:endParaRPr kumimoji="0" lang="en-US" altLang="en-US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For 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q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 0 to 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m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	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do for each character 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a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Symbol" panose="05050102010706020507" pitchFamily="18" charset="2"/>
              </a:rPr>
              <a:t> 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		do 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k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  min(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m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+1, 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q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+2)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		     repeat 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k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  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k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-1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		           until P</a:t>
            </a:r>
            <a:r>
              <a:rPr kumimoji="0" lang="en-US" alt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k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Symbol" panose="05050102010706020507" pitchFamily="18" charset="2"/>
              </a:rPr>
              <a:t>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P</a:t>
            </a:r>
            <a:r>
              <a:rPr kumimoji="0" lang="en-US" altLang="en-US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q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a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		    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Symbol" panose="05050102010706020507" pitchFamily="18" charset="2"/>
              </a:rPr>
              <a:t>(</a:t>
            </a:r>
            <a:r>
              <a:rPr kumimoji="0" lang="en-US" altLang="en-US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Symbol" panose="05050102010706020507" pitchFamily="18" charset="2"/>
              </a:rPr>
              <a:t>q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Symbol" panose="05050102010706020507" pitchFamily="18" charset="2"/>
              </a:rPr>
              <a:t>,</a:t>
            </a:r>
            <a:r>
              <a:rPr kumimoji="0" lang="en-US" altLang="en-US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Symbol" panose="05050102010706020507" pitchFamily="18" charset="2"/>
              </a:rPr>
              <a:t>)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 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k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return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Symbol" panose="05050102010706020507" pitchFamily="18" charset="2"/>
              </a:rPr>
              <a:t>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C8B0A1AC-AD46-4194-AF57-283C46D07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8034" y="1318562"/>
            <a:ext cx="3576537" cy="503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This procedure computes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Symbol" panose="05050102010706020507" pitchFamily="18" charset="2"/>
              </a:rPr>
              <a:t>(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Symbol" panose="05050102010706020507" pitchFamily="18" charset="2"/>
              </a:rPr>
              <a:t>q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Symbol" panose="05050102010706020507" pitchFamily="18" charset="2"/>
              </a:rPr>
              <a:t>) according to its definition.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Symbol" panose="05050102010706020507" pitchFamily="18" charset="2"/>
              </a:rPr>
              <a:t>The loop on line 2 cycles through all the states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Symbol" panose="05050102010706020507" pitchFamily="18" charset="2"/>
              </a:rPr>
              <a:t>, while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Symbol" panose="05050102010706020507" pitchFamily="18" charset="2"/>
              </a:rPr>
              <a:t>the nested loop on line 3 cycles through the alphabet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Symbol" panose="05050102010706020507" pitchFamily="18" charset="2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Symbol" panose="05050102010706020507" pitchFamily="18" charset="2"/>
              </a:rPr>
              <a:t>Thus all state-character combinations are accounted for.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Symbol" panose="05050102010706020507" pitchFamily="18" charset="2"/>
              </a:rPr>
              <a:t>Lines 4-7 set (</a:t>
            </a:r>
            <a:r>
              <a:rPr kumimoji="0" lang="en-US" alt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Symbol" panose="05050102010706020507" pitchFamily="18" charset="2"/>
              </a:rPr>
              <a:t>q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Symbol" panose="05050102010706020507" pitchFamily="18" charset="2"/>
              </a:rPr>
              <a:t>,</a:t>
            </a:r>
            <a:r>
              <a:rPr kumimoji="0" lang="en-US" alt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Symbol" panose="05050102010706020507" pitchFamily="18" charset="2"/>
              </a:rPr>
              <a:t>) to be the largest 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Symbol" panose="05050102010706020507" pitchFamily="18" charset="2"/>
              </a:rPr>
              <a:t> such that P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  <a:sym typeface="Symbol" panose="05050102010706020507" pitchFamily="18" charset="2"/>
              </a:rPr>
              <a:t>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P</a:t>
            </a:r>
            <a:r>
              <a:rPr kumimoji="0" lang="en-US" altLang="en-US" sz="2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q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350946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E772580C-A492-44C3-AB8D-61615176F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Matching runtime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E279EC4F-8FA6-481E-B1E2-5083257C6B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Once we’ve built the FSA, what is the runtime?</a:t>
            </a:r>
          </a:p>
          <a:p>
            <a:pPr lvl="1">
              <a:lnSpc>
                <a:spcPct val="90000"/>
              </a:lnSpc>
            </a:pPr>
            <a:r>
              <a:rPr lang="el-GR" altLang="en-US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(n)</a:t>
            </a:r>
            <a:r>
              <a:rPr lang="en-US" altLang="en-US">
                <a:cs typeface="Arial" panose="020B0604020202020204" pitchFamily="34" charset="0"/>
              </a:rPr>
              <a:t> - Each symbol causes a state transition and we only visit each character once</a:t>
            </a:r>
          </a:p>
          <a:p>
            <a:pPr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What is the cost to build the FSA?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How many entries in the table?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m|</a:t>
            </a:r>
            <a:r>
              <a:rPr lang="el-GR" altLang="en-US">
                <a:cs typeface="Arial" panose="020B0604020202020204" pitchFamily="34" charset="0"/>
              </a:rPr>
              <a:t>Σ</a:t>
            </a:r>
            <a:r>
              <a:rPr lang="en-US" altLang="en-US">
                <a:cs typeface="Arial" panose="020B0604020202020204" pitchFamily="34" charset="0"/>
              </a:rPr>
              <a:t>| - Best case: </a:t>
            </a:r>
            <a:r>
              <a:rPr lang="el-GR" altLang="en-US">
                <a:solidFill>
                  <a:srgbClr val="0000FF"/>
                </a:solidFill>
                <a:cs typeface="Arial" panose="020B0604020202020204" pitchFamily="34" charset="0"/>
              </a:rPr>
              <a:t>Ω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(m|</a:t>
            </a:r>
            <a:r>
              <a:rPr lang="el-GR" altLang="en-US">
                <a:solidFill>
                  <a:srgbClr val="0000FF"/>
                </a:solidFill>
                <a:cs typeface="Arial" panose="020B0604020202020204" pitchFamily="34" charset="0"/>
              </a:rPr>
              <a:t>Σ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|)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How long does it take to calculate the suffix function at each entry?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Naïve: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O(m</a:t>
            </a:r>
            <a:r>
              <a:rPr lang="en-US" altLang="en-US" baseline="30000">
                <a:solidFill>
                  <a:srgbClr val="0000FF"/>
                </a:solidFill>
                <a:cs typeface="Arial" panose="020B0604020202020204" pitchFamily="34" charset="0"/>
              </a:rPr>
              <a:t>2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Overall naïve: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O(m</a:t>
            </a:r>
            <a:r>
              <a:rPr lang="en-US" altLang="en-US" baseline="30000">
                <a:solidFill>
                  <a:srgbClr val="0000FF"/>
                </a:solidFill>
                <a:cs typeface="Arial" panose="020B0604020202020204" pitchFamily="34" charset="0"/>
              </a:rPr>
              <a:t>3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|</a:t>
            </a:r>
            <a:r>
              <a:rPr lang="el-GR" altLang="en-US">
                <a:solidFill>
                  <a:srgbClr val="0000FF"/>
                </a:solidFill>
                <a:cs typeface="Arial" panose="020B0604020202020204" pitchFamily="34" charset="0"/>
              </a:rPr>
              <a:t>Σ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|)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Overall fast implementation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O(m|</a:t>
            </a:r>
            <a:r>
              <a:rPr lang="el-GR" altLang="en-US">
                <a:solidFill>
                  <a:srgbClr val="0000FF"/>
                </a:solidFill>
                <a:cs typeface="Arial" panose="020B0604020202020204" pitchFamily="34" charset="0"/>
              </a:rPr>
              <a:t>Σ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|)</a:t>
            </a:r>
            <a:endParaRPr lang="el-GR" altLang="en-US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525303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Pattern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= x y x y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x y x y x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MS PGothic" charset="0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28600" y="750888"/>
            <a:ext cx="81486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String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= x y x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y x y x y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x y x y x y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x y x y x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MS PGothic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80963" y="547688"/>
            <a:ext cx="4973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 y 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y x y x y x x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331788" y="211138"/>
            <a:ext cx="81486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String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=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 y 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charset="0"/>
              </a:rPr>
              <a:t>y x y x y y x y x y x y y x y x y x 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Network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15001</TotalTime>
  <Words>3463</Words>
  <Application>Microsoft Office PowerPoint</Application>
  <PresentationFormat>On-screen Show (4:3)</PresentationFormat>
  <Paragraphs>1235</Paragraphs>
  <Slides>76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90" baseType="lpstr">
      <vt:lpstr>Arial</vt:lpstr>
      <vt:lpstr>Book Antiqua</vt:lpstr>
      <vt:lpstr>Calibri</vt:lpstr>
      <vt:lpstr>Calibri Light</vt:lpstr>
      <vt:lpstr>Comic Sans MS</vt:lpstr>
      <vt:lpstr>Helvetica</vt:lpstr>
      <vt:lpstr>Segoe UI</vt:lpstr>
      <vt:lpstr>Segoe UI Light</vt:lpstr>
      <vt:lpstr>Times</vt:lpstr>
      <vt:lpstr>Times New Roman</vt:lpstr>
      <vt:lpstr>Wingdings</vt:lpstr>
      <vt:lpstr>WelcomeDoc</vt:lpstr>
      <vt:lpstr>Network</vt:lpstr>
      <vt:lpstr>Equation</vt:lpstr>
      <vt:lpstr>ECEG-5193: Algorithm Analysis and Design</vt:lpstr>
      <vt:lpstr>String Matching</vt:lpstr>
      <vt:lpstr>String matching</vt:lpstr>
      <vt:lpstr>String matching</vt:lpstr>
      <vt:lpstr>Uses</vt:lpstr>
      <vt:lpstr>Naive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Better Pattern Matching via Finite Automata</vt:lpstr>
      <vt:lpstr>Building a FSA for the pattern</vt:lpstr>
      <vt:lpstr>Building a FSA for the pattern</vt:lpstr>
      <vt:lpstr>Building a FSA for the pattern</vt:lpstr>
      <vt:lpstr>Building a FSA for the pattern</vt:lpstr>
      <vt:lpstr>Building a FSA for the pattern</vt:lpstr>
      <vt:lpstr>FSA</vt:lpstr>
      <vt:lpstr>Finite State Automata (FSA)</vt:lpstr>
      <vt:lpstr>Finite State Automata (FSA)</vt:lpstr>
      <vt:lpstr>FSA operation</vt:lpstr>
      <vt:lpstr>FSA operation</vt:lpstr>
      <vt:lpstr>FSA operation</vt:lpstr>
      <vt:lpstr>FSA operation</vt:lpstr>
      <vt:lpstr>FSA operation</vt:lpstr>
      <vt:lpstr>FSA operation</vt:lpstr>
      <vt:lpstr>FSA operation</vt:lpstr>
      <vt:lpstr>FSA operation</vt:lpstr>
      <vt:lpstr>FSA operation</vt:lpstr>
      <vt:lpstr>FSA operation</vt:lpstr>
      <vt:lpstr>FSA operation</vt:lpstr>
      <vt:lpstr>FSA operation</vt:lpstr>
      <vt:lpstr>FSA operation</vt:lpstr>
      <vt:lpstr>FSA operation</vt:lpstr>
      <vt:lpstr>Suffix function</vt:lpstr>
      <vt:lpstr>Suffix function</vt:lpstr>
      <vt:lpstr>Suffix function</vt:lpstr>
      <vt:lpstr>Suffix function</vt:lpstr>
      <vt:lpstr>Suffix function</vt:lpstr>
      <vt:lpstr>Suffix function</vt:lpstr>
      <vt:lpstr>Building a string matching automata</vt:lpstr>
      <vt:lpstr>Building a string matching automata</vt:lpstr>
      <vt:lpstr>Transition function</vt:lpstr>
      <vt:lpstr>Transition function</vt:lpstr>
      <vt:lpstr>Transition function</vt:lpstr>
      <vt:lpstr>Transition function</vt:lpstr>
      <vt:lpstr>Transition function</vt:lpstr>
      <vt:lpstr>Transition function</vt:lpstr>
      <vt:lpstr>Transition function</vt:lpstr>
      <vt:lpstr>Transition function</vt:lpstr>
      <vt:lpstr>Transition function</vt:lpstr>
      <vt:lpstr>Transition function</vt:lpstr>
      <vt:lpstr>Transition function</vt:lpstr>
      <vt:lpstr>Transition function</vt:lpstr>
      <vt:lpstr>Transition function</vt:lpstr>
      <vt:lpstr>Transition function</vt:lpstr>
      <vt:lpstr>Transition function</vt:lpstr>
      <vt:lpstr>Transition function</vt:lpstr>
      <vt:lpstr>Transition function</vt:lpstr>
      <vt:lpstr>Transition function</vt:lpstr>
      <vt:lpstr>Transition function</vt:lpstr>
      <vt:lpstr>Transition function</vt:lpstr>
      <vt:lpstr>Finite-Automaton-Matcher</vt:lpstr>
      <vt:lpstr>Computing the Transition Function</vt:lpstr>
      <vt:lpstr>Matching runtime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Tesfamichael Gebrehiwet</cp:lastModifiedBy>
  <cp:revision>222</cp:revision>
  <dcterms:created xsi:type="dcterms:W3CDTF">2021-10-24T06:23:43Z</dcterms:created>
  <dcterms:modified xsi:type="dcterms:W3CDTF">2022-01-24T06:07:32Z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