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0"/>
  </p:notesMasterIdLst>
  <p:handoutMasterIdLst>
    <p:handoutMasterId r:id="rId61"/>
  </p:handoutMasterIdLst>
  <p:sldIdLst>
    <p:sldId id="256" r:id="rId5"/>
    <p:sldId id="458" r:id="rId6"/>
    <p:sldId id="528" r:id="rId7"/>
    <p:sldId id="532" r:id="rId8"/>
    <p:sldId id="530" r:id="rId9"/>
    <p:sldId id="531" r:id="rId10"/>
    <p:sldId id="529" r:id="rId11"/>
    <p:sldId id="521" r:id="rId12"/>
    <p:sldId id="523" r:id="rId13"/>
    <p:sldId id="301" r:id="rId14"/>
    <p:sldId id="299" r:id="rId15"/>
    <p:sldId id="302" r:id="rId16"/>
    <p:sldId id="429" r:id="rId17"/>
    <p:sldId id="297" r:id="rId18"/>
    <p:sldId id="430" r:id="rId19"/>
    <p:sldId id="432" r:id="rId20"/>
    <p:sldId id="431" r:id="rId21"/>
    <p:sldId id="433" r:id="rId22"/>
    <p:sldId id="435" r:id="rId23"/>
    <p:sldId id="304" r:id="rId24"/>
    <p:sldId id="303" r:id="rId25"/>
    <p:sldId id="305" r:id="rId26"/>
    <p:sldId id="306" r:id="rId27"/>
    <p:sldId id="307" r:id="rId28"/>
    <p:sldId id="533" r:id="rId29"/>
    <p:sldId id="534" r:id="rId30"/>
    <p:sldId id="535" r:id="rId31"/>
    <p:sldId id="536" r:id="rId32"/>
    <p:sldId id="537" r:id="rId33"/>
    <p:sldId id="538" r:id="rId34"/>
    <p:sldId id="539" r:id="rId35"/>
    <p:sldId id="443" r:id="rId36"/>
    <p:sldId id="276" r:id="rId37"/>
    <p:sldId id="278" r:id="rId38"/>
    <p:sldId id="541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442" r:id="rId49"/>
    <p:sldId id="423" r:id="rId50"/>
    <p:sldId id="522" r:id="rId51"/>
    <p:sldId id="445" r:id="rId52"/>
    <p:sldId id="524" r:id="rId53"/>
    <p:sldId id="375" r:id="rId54"/>
    <p:sldId id="436" r:id="rId55"/>
    <p:sldId id="308" r:id="rId56"/>
    <p:sldId id="264" r:id="rId57"/>
    <p:sldId id="261" r:id="rId58"/>
    <p:sldId id="542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 Info." id="{BE522E7F-458A-4311-8F44-7D064B9C79E8}">
          <p14:sldIdLst>
            <p14:sldId id="256"/>
          </p14:sldIdLst>
        </p14:section>
        <p14:section name="The running time of a program" id="{C826D2E8-DAEF-4EBC-83D8-E8EFF519E722}">
          <p14:sldIdLst>
            <p14:sldId id="458"/>
            <p14:sldId id="528"/>
            <p14:sldId id="532"/>
            <p14:sldId id="530"/>
            <p14:sldId id="531"/>
            <p14:sldId id="529"/>
            <p14:sldId id="521"/>
            <p14:sldId id="523"/>
            <p14:sldId id="301"/>
            <p14:sldId id="299"/>
            <p14:sldId id="302"/>
            <p14:sldId id="429"/>
            <p14:sldId id="297"/>
            <p14:sldId id="430"/>
            <p14:sldId id="432"/>
            <p14:sldId id="431"/>
            <p14:sldId id="433"/>
            <p14:sldId id="435"/>
          </p14:sldIdLst>
        </p14:section>
        <p14:section name="Frequency Count Method" id="{C12A204B-03C2-48A1-8640-3AEA64429EC3}">
          <p14:sldIdLst>
            <p14:sldId id="304"/>
            <p14:sldId id="303"/>
            <p14:sldId id="305"/>
            <p14:sldId id="306"/>
            <p14:sldId id="307"/>
            <p14:sldId id="533"/>
            <p14:sldId id="534"/>
            <p14:sldId id="535"/>
            <p14:sldId id="536"/>
            <p14:sldId id="537"/>
            <p14:sldId id="538"/>
            <p14:sldId id="539"/>
            <p14:sldId id="443"/>
            <p14:sldId id="276"/>
            <p14:sldId id="278"/>
            <p14:sldId id="541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442"/>
            <p14:sldId id="423"/>
            <p14:sldId id="522"/>
            <p14:sldId id="445"/>
            <p14:sldId id="524"/>
          </p14:sldIdLst>
        </p14:section>
        <p14:section name="South African Story" id="{D27DEE0E-43E6-4F64-8073-8D9504BDC241}">
          <p14:sldIdLst>
            <p14:sldId id="375"/>
            <p14:sldId id="436"/>
            <p14:sldId id="308"/>
            <p14:sldId id="264"/>
            <p14:sldId id="261"/>
            <p14:sldId id="5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404040"/>
    <a:srgbClr val="923922"/>
    <a:srgbClr val="D24726"/>
    <a:srgbClr val="D2B4A6"/>
    <a:srgbClr val="FF9B45"/>
    <a:srgbClr val="F8CFB6"/>
    <a:srgbClr val="F8CAB6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97" autoAdjust="0"/>
    <p:restoredTop sz="94241" autoAdjust="0"/>
  </p:normalViewPr>
  <p:slideViewPr>
    <p:cSldViewPr snapToGrid="0">
      <p:cViewPr varScale="1">
        <p:scale>
          <a:sx n="81" d="100"/>
          <a:sy n="81" d="100"/>
        </p:scale>
        <p:origin x="418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2009 South Africa.  Very Slow Internet Connection</a:t>
            </a:r>
            <a:endParaRPr lang="ti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2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BCFA92DE-DD3E-4E05-81EC-BFD38D1AFE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894E93B8-81CF-403F-976E-C3B5F2E297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ti-ET" sz="1200" dirty="0"/>
              <a:t>an already sorted sequence is easier to sort.</a:t>
            </a:r>
            <a:endParaRPr lang="tr-TR" altLang="ti-ET" dirty="0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1D8743C6-21C4-4E7C-8596-119E2FCD4C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544748-5603-499F-B352-DDF68CCFE677}" type="slidenum">
              <a:rPr lang="en-US" altLang="ti-ET"/>
              <a:pPr eaLnBrk="1" hangingPunct="1"/>
              <a:t>52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597614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>
            <a:extLst>
              <a:ext uri="{FF2B5EF4-FFF2-40B4-BE49-F238E27FC236}">
                <a16:creationId xmlns:a16="http://schemas.microsoft.com/office/drawing/2014/main" id="{424325CC-B20E-442F-868C-28D03CE99B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>
            <a:extLst>
              <a:ext uri="{FF2B5EF4-FFF2-40B4-BE49-F238E27FC236}">
                <a16:creationId xmlns:a16="http://schemas.microsoft.com/office/drawing/2014/main" id="{9E49F9E3-C30A-404D-85FB-41C730CB4F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ti-ET"/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01D00986-4A13-4780-973B-FAF279FA6A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FC17819-94E1-4E75-8B7D-2A229BF683F0}" type="slidenum">
              <a:rPr lang="en-US" altLang="ti-ET"/>
              <a:pPr eaLnBrk="1" hangingPunct="1"/>
              <a:t>53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1884946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545DC10B-8D32-4874-81A6-B72195ED21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5A295-D5CE-4619-A548-1F0D03395CC4}" type="datetime1">
              <a:rPr lang="zh-TW" altLang="en-US"/>
              <a:pPr>
                <a:defRPr/>
              </a:pPr>
              <a:t>2021/10/29</a:t>
            </a:fld>
            <a:endParaRPr lang="en-US" altLang="zh-TW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16D0BCA3-FB87-4301-8C45-18D51BB046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CS4335 Design and Analysis of Algorithms /WANG Lusheng</a:t>
            </a:r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33A9EC2-DC9C-4C02-88FD-E0C018CAB8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Page </a:t>
            </a:r>
            <a:fld id="{2C73069C-48A3-49B3-AF94-9774129DA04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482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EF016037-3EEE-4CED-88C8-F9A0C0C89C95}"/>
              </a:ext>
            </a:extLst>
          </p:cNvPr>
          <p:cNvSpPr>
            <a:spLocks/>
          </p:cNvSpPr>
          <p:nvPr/>
        </p:nvSpPr>
        <p:spPr bwMode="gray">
          <a:xfrm>
            <a:off x="920558" y="3340101"/>
            <a:ext cx="10204301" cy="485775"/>
          </a:xfrm>
          <a:custGeom>
            <a:avLst/>
            <a:gdLst>
              <a:gd name="T0" fmla="*/ 2147483647 w 4128"/>
              <a:gd name="T1" fmla="*/ 2147483647 h 479"/>
              <a:gd name="T2" fmla="*/ 2147483647 w 4128"/>
              <a:gd name="T3" fmla="*/ 2147483647 h 479"/>
              <a:gd name="T4" fmla="*/ 2147483647 w 4128"/>
              <a:gd name="T5" fmla="*/ 2147483647 h 479"/>
              <a:gd name="T6" fmla="*/ 0 w 4128"/>
              <a:gd name="T7" fmla="*/ 2147483647 h 479"/>
              <a:gd name="T8" fmla="*/ 2147483647 w 4128"/>
              <a:gd name="T9" fmla="*/ 2147483647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i-ET" sz="180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694" y="2286000"/>
            <a:ext cx="10362614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TW" noProof="0"/>
              <a:t>CS0356 Embedded Systems and Software Engineering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9387" y="3886200"/>
            <a:ext cx="8533227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BC847E-ADC8-4FE8-BC03-13FB2F0D65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694" y="6248400"/>
            <a:ext cx="2538861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2DE21D5D-49D7-4EB2-B953-F15A9F4AF3C8}" type="datetime1">
              <a:rPr lang="zh-TW" altLang="en-US"/>
              <a:pPr>
                <a:defRPr/>
              </a:pPr>
              <a:t>2021/10/29</a:t>
            </a:fld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64731B-BCB3-4BFC-9E94-FAD038504E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4982" y="6248400"/>
            <a:ext cx="3862038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DENG Xiaotie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6AF7952-C837-4442-9C4E-F61844398D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8448" y="6248400"/>
            <a:ext cx="2538859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8473DBDB-F6B5-4C32-8920-BC64E37EA43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971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A002438-77B5-41AE-A0F5-A1DEB66FFF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E886B0F-5145-4627-84E1-70CE18646E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832AD92-9B3E-426D-A946-026DE8FBEF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1486CF-8E4A-49E6-BABF-F011FFA26658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304425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A69A-5A25-409A-B29F-682783687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A9EF7-E00D-41EC-94FF-ED4E2EF697A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17600" y="19050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2FD36-DAAE-4E8C-B2FD-159B6B3CE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0" y="19050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950A1-63A7-4B57-87CD-2FBCF7A1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64C51-7F4F-4A64-8B32-CB186B2B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ti-ET"/>
              <a:t>Analysis of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45F3B-BA8D-4F0B-9439-65EA7A6A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FD5EBDF-063A-4AD7-97BE-B5B2340CACAA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51115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0" r:id="rId6"/>
    <p:sldLayoutId id="2147483678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739" y="1164324"/>
            <a:ext cx="11372295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ECEG-5193: Algorithm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1739" y="3551924"/>
            <a:ext cx="10000390" cy="11377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6000" b="1" dirty="0">
                <a:solidFill>
                  <a:schemeClr val="bg1"/>
                </a:solidFill>
                <a:latin typeface="+mj-lt"/>
              </a:rPr>
              <a:t>Basics of Algorithm Analysis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FCE20C3-C446-4F83-8B37-3174776CDB59}"/>
              </a:ext>
            </a:extLst>
          </p:cNvPr>
          <p:cNvSpPr txBox="1">
            <a:spLocks/>
          </p:cNvSpPr>
          <p:nvPr/>
        </p:nvSpPr>
        <p:spPr>
          <a:xfrm>
            <a:off x="381739" y="5124779"/>
            <a:ext cx="10000390" cy="11377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b="1" cap="small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The running time of a program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1948F5F-9398-4C78-B82E-E82463CDF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i-ET" sz="3600" b="1" dirty="0"/>
              <a:t>Priori Analysis vs Posteriori Testing</a:t>
            </a:r>
          </a:p>
        </p:txBody>
      </p:sp>
      <p:sp>
        <p:nvSpPr>
          <p:cNvPr id="102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7B58113-FA14-4EC6-AEF4-B0A252F21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3504" y="2610035"/>
            <a:ext cx="4474524" cy="349780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ti-ET" sz="2400" dirty="0"/>
              <a:t>Algorithm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ti-ET" sz="2400" dirty="0"/>
              <a:t>Independent of Language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ti-ET" sz="2400" dirty="0"/>
              <a:t>Hardware Independent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ti-ET" sz="2400" dirty="0"/>
              <a:t>Time and Space Function</a:t>
            </a:r>
          </a:p>
        </p:txBody>
      </p:sp>
      <p:sp>
        <p:nvSpPr>
          <p:cNvPr id="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40E4CF0-9E36-4764-AE67-0A1E36C3CF96}"/>
              </a:ext>
            </a:extLst>
          </p:cNvPr>
          <p:cNvSpPr txBox="1">
            <a:spLocks noChangeArrowheads="1"/>
          </p:cNvSpPr>
          <p:nvPr/>
        </p:nvSpPr>
        <p:spPr>
          <a:xfrm>
            <a:off x="7397496" y="2610035"/>
            <a:ext cx="3912655" cy="3497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altLang="ti-ET" sz="2400" dirty="0"/>
              <a:t>Program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altLang="ti-ET" sz="2400" dirty="0"/>
              <a:t>Language Dependent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altLang="ti-ET" sz="2400" dirty="0"/>
              <a:t>Hardware Dependent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altLang="ti-ET" sz="2400" dirty="0"/>
              <a:t>Watch time &amp; Bytes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50129C7-3314-40CE-BB44-BADFEF33C3DE}"/>
              </a:ext>
            </a:extLst>
          </p:cNvPr>
          <p:cNvSpPr txBox="1">
            <a:spLocks noChangeArrowheads="1"/>
          </p:cNvSpPr>
          <p:nvPr/>
        </p:nvSpPr>
        <p:spPr>
          <a:xfrm>
            <a:off x="603504" y="1845669"/>
            <a:ext cx="4474524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b="1" dirty="0">
                <a:solidFill>
                  <a:srgbClr val="D24726"/>
                </a:solidFill>
              </a:rPr>
              <a:t>Priori Analysis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89D8143-A664-4621-9BEA-ED3EAFE58E61}"/>
              </a:ext>
            </a:extLst>
          </p:cNvPr>
          <p:cNvSpPr txBox="1">
            <a:spLocks noChangeArrowheads="1"/>
          </p:cNvSpPr>
          <p:nvPr/>
        </p:nvSpPr>
        <p:spPr>
          <a:xfrm>
            <a:off x="7397495" y="1862537"/>
            <a:ext cx="3912655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b="1" dirty="0">
                <a:solidFill>
                  <a:srgbClr val="D24726"/>
                </a:solidFill>
              </a:rPr>
              <a:t>Posteriori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73D3C6-9EB7-4401-9942-9BB58D51654B}"/>
              </a:ext>
            </a:extLst>
          </p:cNvPr>
          <p:cNvSpPr/>
          <p:nvPr/>
        </p:nvSpPr>
        <p:spPr>
          <a:xfrm flipH="1">
            <a:off x="5894773" y="1207363"/>
            <a:ext cx="36000" cy="520258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2295731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0" name="Rectangle 5">
            <a:extLst>
              <a:ext uri="{FF2B5EF4-FFF2-40B4-BE49-F238E27FC236}">
                <a16:creationId xmlns:a16="http://schemas.microsoft.com/office/drawing/2014/main" id="{61E9B74E-33FC-487F-80D9-5F7FE82F7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681" y="1610313"/>
            <a:ext cx="10520039" cy="402456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262" tIns="26988" rIns="68262" bIns="26988">
            <a:spAutoFit/>
          </a:bodyPr>
          <a:lstStyle>
            <a:lvl1pPr defTabSz="1076325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76325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76325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76325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76325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76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76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76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76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ti-ET" sz="2800" dirty="0">
                <a:latin typeface="+mn-lt"/>
              </a:rPr>
              <a:t>It is necessary to implement the algorithm, which may be difficult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ti-ET" sz="2800" dirty="0">
                <a:latin typeface="+mn-lt"/>
              </a:rPr>
              <a:t>Results may not be indicative of the running time on other inputs not included in the experiment.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ti-ET" sz="2800" dirty="0">
                <a:latin typeface="+mn-lt"/>
              </a:rPr>
              <a:t>In order to compare two algorithms, the same hardware and software environments must be used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8B034-CB2F-4F29-AA1F-1F19A78DDF19}"/>
              </a:ext>
            </a:extLst>
          </p:cNvPr>
          <p:cNvSpPr txBox="1"/>
          <p:nvPr/>
        </p:nvSpPr>
        <p:spPr>
          <a:xfrm>
            <a:off x="539496" y="493052"/>
            <a:ext cx="11113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ti-ET" sz="3600" b="1" dirty="0">
                <a:latin typeface="+mj-lt"/>
                <a:ea typeface="新細明體" panose="02020500000000000000" pitchFamily="18" charset="-120"/>
              </a:rPr>
              <a:t>Limitations of Experiments</a:t>
            </a:r>
            <a:endParaRPr lang="ti-ET" sz="3600" b="1" dirty="0">
              <a:latin typeface="+mj-lt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230723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1948F5F-9398-4C78-B82E-E82463CDF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1207" y="448056"/>
            <a:ext cx="10904353" cy="572876"/>
          </a:xfrm>
        </p:spPr>
        <p:txBody>
          <a:bodyPr>
            <a:normAutofit fontScale="90000"/>
          </a:bodyPr>
          <a:lstStyle/>
          <a:p>
            <a:r>
              <a:rPr lang="en-US" altLang="ti-ET" sz="3600" b="1" dirty="0"/>
              <a:t>How to Analyze an Algorithm</a:t>
            </a:r>
          </a:p>
        </p:txBody>
      </p:sp>
      <p:sp>
        <p:nvSpPr>
          <p:cNvPr id="102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7B58113-FA14-4EC6-AEF4-B0A252F21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6770" y="1597867"/>
            <a:ext cx="5273514" cy="4323048"/>
          </a:xfrm>
        </p:spPr>
        <p:txBody>
          <a:bodyPr>
            <a:no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ti-ET" sz="2400" dirty="0"/>
              <a:t>Time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ti-ET" sz="2400" dirty="0"/>
              <a:t>Space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ti-ET" sz="2400" dirty="0"/>
              <a:t>Network (Data Transfer)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ti-ET" sz="2400" dirty="0"/>
              <a:t>Power Consumption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73D3C6-9EB7-4401-9942-9BB58D51654B}"/>
              </a:ext>
            </a:extLst>
          </p:cNvPr>
          <p:cNvSpPr/>
          <p:nvPr/>
        </p:nvSpPr>
        <p:spPr>
          <a:xfrm rot="5400000" flipH="1">
            <a:off x="2738151" y="1816092"/>
            <a:ext cx="45719" cy="35509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1840351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>
            <a:extLst>
              <a:ext uri="{FF2B5EF4-FFF2-40B4-BE49-F238E27FC236}">
                <a16:creationId xmlns:a16="http://schemas.microsoft.com/office/drawing/2014/main" id="{F74CDEBD-B829-4251-9ACE-D1FC411B2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1208" y="448056"/>
            <a:ext cx="11071352" cy="640080"/>
          </a:xfrm>
        </p:spPr>
        <p:txBody>
          <a:bodyPr>
            <a:normAutofit/>
          </a:bodyPr>
          <a:lstStyle/>
          <a:p>
            <a:r>
              <a:rPr lang="en-US" altLang="ti-ET" sz="3200" b="1" dirty="0"/>
              <a:t>Algorithm Analysis: </a:t>
            </a:r>
            <a:r>
              <a:rPr lang="en-US" altLang="ti-ET" sz="3200" dirty="0"/>
              <a:t>Determining performance characteristics</a:t>
            </a:r>
            <a:endParaRPr lang="en-US" altLang="ti-ET" sz="3200" b="1" dirty="0"/>
          </a:p>
        </p:txBody>
      </p:sp>
      <p:sp>
        <p:nvSpPr>
          <p:cNvPr id="373763" name="Rectangle 3">
            <a:extLst>
              <a:ext uri="{FF2B5EF4-FFF2-40B4-BE49-F238E27FC236}">
                <a16:creationId xmlns:a16="http://schemas.microsoft.com/office/drawing/2014/main" id="{4FD68EC9-8864-4E73-8A44-3822639AC9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0712" y="1324293"/>
            <a:ext cx="11296967" cy="5208587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ti-ET" sz="2400" b="1" dirty="0">
                <a:solidFill>
                  <a:srgbClr val="CC0000"/>
                </a:solidFill>
              </a:rPr>
              <a:t>Predicting the resource requirements.</a:t>
            </a:r>
          </a:p>
          <a:p>
            <a:pPr lvl="2">
              <a:lnSpc>
                <a:spcPct val="90000"/>
              </a:lnSpc>
            </a:pPr>
            <a:r>
              <a:rPr lang="en-US" altLang="ti-ET" sz="2400" dirty="0"/>
              <a:t>Time, memory, communication bandwidth etc.</a:t>
            </a:r>
          </a:p>
          <a:p>
            <a:pPr lvl="2">
              <a:lnSpc>
                <a:spcPct val="90000"/>
              </a:lnSpc>
            </a:pPr>
            <a:r>
              <a:rPr lang="en-US" altLang="ti-ET" sz="2400" b="1" u="sng" dirty="0">
                <a:solidFill>
                  <a:schemeClr val="hlink"/>
                </a:solidFill>
              </a:rPr>
              <a:t>Computation time</a:t>
            </a:r>
            <a:r>
              <a:rPr lang="en-US" altLang="ti-ET" sz="2400" dirty="0">
                <a:solidFill>
                  <a:srgbClr val="CC0000"/>
                </a:solidFill>
              </a:rPr>
              <a:t> </a:t>
            </a:r>
            <a:r>
              <a:rPr lang="en-US" altLang="ti-ET" sz="2400" dirty="0"/>
              <a:t>(running time) is of primary concern.</a:t>
            </a:r>
          </a:p>
          <a:p>
            <a:pPr>
              <a:lnSpc>
                <a:spcPct val="160000"/>
              </a:lnSpc>
            </a:pPr>
            <a:r>
              <a:rPr lang="en-US" altLang="ti-ET" sz="2400" b="1" dirty="0">
                <a:solidFill>
                  <a:srgbClr val="CC0000"/>
                </a:solidFill>
              </a:rPr>
              <a:t>Why analyze algorithms?</a:t>
            </a:r>
          </a:p>
          <a:p>
            <a:pPr lvl="2">
              <a:lnSpc>
                <a:spcPct val="90000"/>
              </a:lnSpc>
            </a:pPr>
            <a:r>
              <a:rPr lang="en-US" altLang="ti-ET" sz="2400" b="1" dirty="0">
                <a:solidFill>
                  <a:schemeClr val="hlink"/>
                </a:solidFill>
              </a:rPr>
              <a:t>Choose</a:t>
            </a:r>
            <a:r>
              <a:rPr lang="en-US" altLang="ti-ET" sz="2400" dirty="0"/>
              <a:t> the </a:t>
            </a:r>
            <a:r>
              <a:rPr lang="en-US" altLang="ti-ET" sz="2400" b="1" dirty="0">
                <a:solidFill>
                  <a:schemeClr val="hlink"/>
                </a:solidFill>
              </a:rPr>
              <a:t>most efficient</a:t>
            </a:r>
            <a:r>
              <a:rPr lang="en-US" altLang="ti-ET" sz="2400" dirty="0"/>
              <a:t> of several possible algorithms for the same problem.</a:t>
            </a:r>
          </a:p>
          <a:p>
            <a:pPr lvl="2">
              <a:lnSpc>
                <a:spcPct val="90000"/>
              </a:lnSpc>
            </a:pPr>
            <a:r>
              <a:rPr lang="en-US" altLang="ti-ET" sz="2400" dirty="0"/>
              <a:t>Is the algorithm </a:t>
            </a:r>
            <a:r>
              <a:rPr lang="en-US" altLang="ti-ET" sz="2400" b="1" dirty="0">
                <a:solidFill>
                  <a:schemeClr val="hlink"/>
                </a:solidFill>
              </a:rPr>
              <a:t>optimal</a:t>
            </a:r>
            <a:r>
              <a:rPr lang="en-US" altLang="ti-ET" sz="2400" dirty="0">
                <a:solidFill>
                  <a:schemeClr val="accent2"/>
                </a:solidFill>
              </a:rPr>
              <a:t> </a:t>
            </a:r>
            <a:r>
              <a:rPr lang="en-US" altLang="ti-ET" sz="2400" dirty="0"/>
              <a:t>(best in some sense)? </a:t>
            </a:r>
          </a:p>
          <a:p>
            <a:pPr marL="914400" lvl="3" indent="0">
              <a:lnSpc>
                <a:spcPct val="90000"/>
              </a:lnSpc>
              <a:buNone/>
            </a:pPr>
            <a:r>
              <a:rPr lang="en-US" altLang="ti-ET" sz="2400" dirty="0"/>
              <a:t>– Is something better possible?</a:t>
            </a:r>
          </a:p>
          <a:p>
            <a:pPr lvl="2">
              <a:lnSpc>
                <a:spcPct val="90000"/>
              </a:lnSpc>
            </a:pPr>
            <a:r>
              <a:rPr lang="en-US" altLang="ti-ET" sz="2400" dirty="0"/>
              <a:t>Is the best possible </a:t>
            </a:r>
            <a:r>
              <a:rPr lang="en-US" altLang="ti-ET" sz="2400" b="1" dirty="0">
                <a:solidFill>
                  <a:schemeClr val="hlink"/>
                </a:solidFill>
              </a:rPr>
              <a:t>running time</a:t>
            </a:r>
            <a:r>
              <a:rPr lang="en-US" altLang="ti-ET" sz="2400" dirty="0"/>
              <a:t> for a problem </a:t>
            </a:r>
            <a:r>
              <a:rPr lang="en-US" altLang="ti-ET" sz="2400" b="1" i="1" dirty="0">
                <a:solidFill>
                  <a:schemeClr val="hlink"/>
                </a:solidFill>
              </a:rPr>
              <a:t>reasonably finite</a:t>
            </a:r>
            <a:r>
              <a:rPr lang="en-US" altLang="ti-ET" sz="2400" dirty="0"/>
              <a:t> for practical purposes?</a:t>
            </a:r>
          </a:p>
          <a:p>
            <a:pPr marL="0" lvl="1" indent="0">
              <a:lnSpc>
                <a:spcPct val="90000"/>
              </a:lnSpc>
              <a:buNone/>
            </a:pPr>
            <a:endParaRPr lang="en-US" altLang="ti-ET" sz="2400" dirty="0"/>
          </a:p>
        </p:txBody>
      </p:sp>
    </p:spTree>
    <p:extLst>
      <p:ext uri="{BB962C8B-B14F-4D97-AF65-F5344CB8AC3E}">
        <p14:creationId xmlns:p14="http://schemas.microsoft.com/office/powerpoint/2010/main" val="354728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0" name="Rectangle 5">
            <a:extLst>
              <a:ext uri="{FF2B5EF4-FFF2-40B4-BE49-F238E27FC236}">
                <a16:creationId xmlns:a16="http://schemas.microsoft.com/office/drawing/2014/main" id="{61E9B74E-33FC-487F-80D9-5F7FE82F7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681" y="1610313"/>
            <a:ext cx="10520039" cy="317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262" tIns="26988" rIns="68262" bIns="26988">
            <a:spAutoFit/>
          </a:bodyPr>
          <a:lstStyle>
            <a:lvl1pPr defTabSz="1076325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76325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76325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76325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76325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76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76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76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76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ti-ET" sz="2500" dirty="0">
                <a:latin typeface="+mn-lt"/>
              </a:rPr>
              <a:t>The running time of an algorithm typically grows with the input size.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ti-ET" sz="2500" dirty="0">
                <a:latin typeface="+mn-lt"/>
              </a:rPr>
              <a:t>Average case time is often difficult to determine.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ti-ET" sz="2500" dirty="0">
                <a:latin typeface="+mn-lt"/>
              </a:rPr>
              <a:t>We focus on the worst case running time.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ti-ET" sz="2500" dirty="0">
                <a:latin typeface="+mn-lt"/>
              </a:rPr>
              <a:t>Easier to analyze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ti-ET" sz="2500" dirty="0">
                <a:latin typeface="+mn-lt"/>
              </a:rPr>
              <a:t>Crucial to applications such as games, finance, robotics …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8B034-CB2F-4F29-AA1F-1F19A78DDF19}"/>
              </a:ext>
            </a:extLst>
          </p:cNvPr>
          <p:cNvSpPr txBox="1"/>
          <p:nvPr/>
        </p:nvSpPr>
        <p:spPr>
          <a:xfrm>
            <a:off x="539496" y="443543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dirty="0">
                <a:latin typeface="+mj-lt"/>
                <a:ea typeface="新細明體" panose="02020500000000000000" pitchFamily="18" charset="-120"/>
              </a:rPr>
              <a:t>Running Time</a:t>
            </a:r>
            <a:endParaRPr lang="ti-ET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43233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>
            <a:extLst>
              <a:ext uri="{FF2B5EF4-FFF2-40B4-BE49-F238E27FC236}">
                <a16:creationId xmlns:a16="http://schemas.microsoft.com/office/drawing/2014/main" id="{998A3454-020E-45D1-AD7E-655E4D242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1208" y="448056"/>
            <a:ext cx="11030712" cy="640080"/>
          </a:xfrm>
        </p:spPr>
        <p:txBody>
          <a:bodyPr>
            <a:normAutofit/>
          </a:bodyPr>
          <a:lstStyle/>
          <a:p>
            <a:r>
              <a:rPr lang="en-US" altLang="ti-ET" sz="3600" b="1" dirty="0"/>
              <a:t>Running Time</a:t>
            </a:r>
          </a:p>
        </p:txBody>
      </p:sp>
      <p:sp>
        <p:nvSpPr>
          <p:cNvPr id="374787" name="Rectangle 3">
            <a:extLst>
              <a:ext uri="{FF2B5EF4-FFF2-40B4-BE49-F238E27FC236}">
                <a16:creationId xmlns:a16="http://schemas.microsoft.com/office/drawing/2014/main" id="{FC9B52CD-27BE-47EB-9FDC-A88741A296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2352"/>
            <a:ext cx="11269472" cy="556564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ti-ET" sz="3200" dirty="0">
                <a:solidFill>
                  <a:srgbClr val="CC0000"/>
                </a:solidFill>
              </a:rPr>
              <a:t>Run time expression should be machine-independent</a:t>
            </a:r>
            <a:r>
              <a:rPr lang="en-US" altLang="ti-ET" sz="3200" dirty="0"/>
              <a:t>.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ti-ET" sz="3200" dirty="0"/>
              <a:t>Use a model of computation or “hypothetical” computer.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ti-ET" sz="3200" dirty="0"/>
              <a:t>Our choice – </a:t>
            </a:r>
            <a:r>
              <a:rPr lang="en-US" altLang="ti-ET" sz="3200" b="1" dirty="0">
                <a:solidFill>
                  <a:schemeClr val="hlink"/>
                </a:solidFill>
              </a:rPr>
              <a:t>RAM model</a:t>
            </a:r>
            <a:r>
              <a:rPr lang="en-US" altLang="ti-ET" sz="3200" dirty="0"/>
              <a:t> (most commonly-used).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ti-ET" sz="3200" dirty="0">
                <a:solidFill>
                  <a:srgbClr val="CC0000"/>
                </a:solidFill>
              </a:rPr>
              <a:t>Model should be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ti-ET" sz="3200" dirty="0"/>
              <a:t>Simple.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ti-ET" sz="3200" dirty="0"/>
              <a:t>Applicable.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altLang="ti-ET" sz="3200" dirty="0"/>
          </a:p>
        </p:txBody>
      </p:sp>
    </p:spTree>
    <p:extLst>
      <p:ext uri="{BB962C8B-B14F-4D97-AF65-F5344CB8AC3E}">
        <p14:creationId xmlns:p14="http://schemas.microsoft.com/office/powerpoint/2010/main" val="104682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>
            <a:extLst>
              <a:ext uri="{FF2B5EF4-FFF2-40B4-BE49-F238E27FC236}">
                <a16:creationId xmlns:a16="http://schemas.microsoft.com/office/drawing/2014/main" id="{D1499A1B-2746-4DA5-A73B-D55C091CD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RAM Model</a:t>
            </a:r>
          </a:p>
        </p:txBody>
      </p:sp>
      <p:sp>
        <p:nvSpPr>
          <p:cNvPr id="376835" name="Rectangle 3">
            <a:extLst>
              <a:ext uri="{FF2B5EF4-FFF2-40B4-BE49-F238E27FC236}">
                <a16:creationId xmlns:a16="http://schemas.microsoft.com/office/drawing/2014/main" id="{AC6AFAFB-46EB-4020-A058-2D267C5DC2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4680" y="1323023"/>
            <a:ext cx="10998200" cy="532606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ti-ET" sz="2800" dirty="0"/>
              <a:t>Generic single-processor model.</a:t>
            </a:r>
          </a:p>
          <a:p>
            <a:pPr>
              <a:lnSpc>
                <a:spcPct val="90000"/>
              </a:lnSpc>
            </a:pPr>
            <a:r>
              <a:rPr lang="en-US" altLang="ti-ET" sz="2800" b="1" dirty="0">
                <a:solidFill>
                  <a:srgbClr val="CC0000"/>
                </a:solidFill>
              </a:rPr>
              <a:t>Supports simple</a:t>
            </a:r>
            <a:r>
              <a:rPr lang="en-US" altLang="ti-ET" sz="2800" dirty="0"/>
              <a:t> </a:t>
            </a:r>
            <a:r>
              <a:rPr lang="en-US" altLang="ti-ET" sz="2800" b="1" dirty="0">
                <a:solidFill>
                  <a:srgbClr val="CC0000"/>
                </a:solidFill>
              </a:rPr>
              <a:t>constant-time</a:t>
            </a:r>
            <a:r>
              <a:rPr lang="en-US" altLang="ti-ET" sz="2800" dirty="0"/>
              <a:t> </a:t>
            </a:r>
            <a:r>
              <a:rPr lang="en-US" altLang="ti-ET" sz="2800" b="1" dirty="0">
                <a:solidFill>
                  <a:srgbClr val="CC0000"/>
                </a:solidFill>
              </a:rPr>
              <a:t>instructions</a:t>
            </a:r>
            <a:r>
              <a:rPr lang="en-US" altLang="ti-ET" sz="2800" dirty="0"/>
              <a:t> found in real computers.</a:t>
            </a:r>
          </a:p>
          <a:p>
            <a:pPr lvl="1">
              <a:lnSpc>
                <a:spcPct val="90000"/>
              </a:lnSpc>
            </a:pPr>
            <a:r>
              <a:rPr lang="en-US" altLang="ti-ET" sz="2800" b="1" dirty="0">
                <a:solidFill>
                  <a:srgbClr val="00B050"/>
                </a:solidFill>
              </a:rPr>
              <a:t>Arithmetic (+, </a:t>
            </a:r>
            <a:r>
              <a:rPr lang="en-US" altLang="ti-ET" sz="2800" b="1" dirty="0">
                <a:solidFill>
                  <a:srgbClr val="00B050"/>
                </a:solidFill>
                <a:cs typeface="Times New Roman" panose="02020603050405020304" pitchFamily="18" charset="0"/>
              </a:rPr>
              <a:t>–</a:t>
            </a:r>
            <a:r>
              <a:rPr lang="en-US" altLang="ti-ET" sz="2800" b="1" dirty="0">
                <a:solidFill>
                  <a:srgbClr val="00B050"/>
                </a:solidFill>
              </a:rPr>
              <a:t>, *, /, %, floor, ceiling).</a:t>
            </a:r>
          </a:p>
          <a:p>
            <a:pPr lvl="1">
              <a:lnSpc>
                <a:spcPct val="90000"/>
              </a:lnSpc>
            </a:pPr>
            <a:r>
              <a:rPr lang="en-US" altLang="ti-ET" sz="2800" b="1" dirty="0">
                <a:solidFill>
                  <a:srgbClr val="00B050"/>
                </a:solidFill>
              </a:rPr>
              <a:t>Data Movement (load, store, copy).</a:t>
            </a:r>
          </a:p>
          <a:p>
            <a:pPr lvl="1">
              <a:lnSpc>
                <a:spcPct val="90000"/>
              </a:lnSpc>
            </a:pPr>
            <a:r>
              <a:rPr lang="en-US" altLang="ti-ET" sz="2800" b="1" dirty="0">
                <a:solidFill>
                  <a:srgbClr val="00B050"/>
                </a:solidFill>
              </a:rPr>
              <a:t>Control (branch, subroutine call).</a:t>
            </a:r>
          </a:p>
          <a:p>
            <a:pPr marL="1143000" lvl="2" indent="-457200">
              <a:lnSpc>
                <a:spcPct val="90000"/>
              </a:lnSpc>
            </a:pPr>
            <a:r>
              <a:rPr lang="en-US" altLang="ti-ET" sz="2800" dirty="0"/>
              <a:t>Run time (</a:t>
            </a:r>
            <a:r>
              <a:rPr lang="en-US" altLang="ti-ET" sz="2800" b="1" dirty="0">
                <a:solidFill>
                  <a:srgbClr val="CC0000"/>
                </a:solidFill>
              </a:rPr>
              <a:t>cost</a:t>
            </a:r>
            <a:r>
              <a:rPr lang="en-US" altLang="ti-ET" sz="2800" dirty="0"/>
              <a:t>) is uniform (</a:t>
            </a:r>
            <a:r>
              <a:rPr lang="en-US" altLang="ti-ET" sz="2800" b="1" dirty="0">
                <a:solidFill>
                  <a:srgbClr val="CC0000"/>
                </a:solidFill>
              </a:rPr>
              <a:t>1 time unit</a:t>
            </a:r>
            <a:r>
              <a:rPr lang="en-US" altLang="ti-ET" sz="2800" dirty="0"/>
              <a:t>) for all simple instructions.</a:t>
            </a:r>
          </a:p>
          <a:p>
            <a:pPr marL="1143000" lvl="2" indent="-457200">
              <a:lnSpc>
                <a:spcPct val="90000"/>
              </a:lnSpc>
            </a:pPr>
            <a:r>
              <a:rPr lang="en-US" altLang="ti-ET" sz="2800" dirty="0"/>
              <a:t>Memory is unlimited.</a:t>
            </a:r>
          </a:p>
          <a:p>
            <a:pPr marL="1143000" lvl="2" indent="-457200">
              <a:lnSpc>
                <a:spcPct val="90000"/>
              </a:lnSpc>
            </a:pPr>
            <a:r>
              <a:rPr lang="en-US" altLang="ti-ET" sz="2800" dirty="0"/>
              <a:t>Flat memory model – no hierarchy.</a:t>
            </a:r>
          </a:p>
          <a:p>
            <a:pPr marL="1143000" lvl="2" indent="-457200">
              <a:lnSpc>
                <a:spcPct val="90000"/>
              </a:lnSpc>
            </a:pPr>
            <a:r>
              <a:rPr lang="en-US" altLang="ti-ET" sz="2800" dirty="0"/>
              <a:t>Access to a word of memory takes </a:t>
            </a:r>
            <a:r>
              <a:rPr lang="en-US" altLang="ti-ET" sz="2800" b="1" dirty="0">
                <a:solidFill>
                  <a:srgbClr val="CC0000"/>
                </a:solidFill>
              </a:rPr>
              <a:t>1 time unit</a:t>
            </a:r>
            <a:r>
              <a:rPr lang="en-US" altLang="ti-ET" sz="2800" dirty="0"/>
              <a:t>.</a:t>
            </a:r>
          </a:p>
          <a:p>
            <a:pPr marL="1143000" lvl="2" indent="-457200">
              <a:lnSpc>
                <a:spcPct val="90000"/>
              </a:lnSpc>
            </a:pPr>
            <a:r>
              <a:rPr lang="en-US" altLang="ti-ET" sz="2800" dirty="0"/>
              <a:t>Sequential execution – </a:t>
            </a:r>
            <a:r>
              <a:rPr lang="en-US" altLang="ti-ET" sz="2800" b="1" dirty="0">
                <a:solidFill>
                  <a:srgbClr val="CC0000"/>
                </a:solidFill>
              </a:rPr>
              <a:t>no concurrent operations</a:t>
            </a:r>
            <a:r>
              <a:rPr lang="en-US" altLang="ti-ET" sz="2800" dirty="0"/>
              <a:t>.</a:t>
            </a:r>
          </a:p>
          <a:p>
            <a:pPr>
              <a:lnSpc>
                <a:spcPct val="90000"/>
              </a:lnSpc>
            </a:pPr>
            <a:endParaRPr lang="en-US" altLang="ti-ET" sz="2800" dirty="0"/>
          </a:p>
        </p:txBody>
      </p:sp>
    </p:spTree>
    <p:extLst>
      <p:ext uri="{BB962C8B-B14F-4D97-AF65-F5344CB8AC3E}">
        <p14:creationId xmlns:p14="http://schemas.microsoft.com/office/powerpoint/2010/main" val="121260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>
            <a:extLst>
              <a:ext uri="{FF2B5EF4-FFF2-40B4-BE49-F238E27FC236}">
                <a16:creationId xmlns:a16="http://schemas.microsoft.com/office/drawing/2014/main" id="{22B01945-21CD-451C-A0A8-850F7FC61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i-ET" sz="3200" b="1" dirty="0"/>
              <a:t>Model of Computation</a:t>
            </a:r>
          </a:p>
        </p:txBody>
      </p:sp>
      <p:sp>
        <p:nvSpPr>
          <p:cNvPr id="375811" name="Rectangle 3">
            <a:extLst>
              <a:ext uri="{FF2B5EF4-FFF2-40B4-BE49-F238E27FC236}">
                <a16:creationId xmlns:a16="http://schemas.microsoft.com/office/drawing/2014/main" id="{7B11BDBA-F2E9-45FD-9608-184177FA5B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9628" y="1252728"/>
            <a:ext cx="11032744" cy="5320792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ti-ET" sz="2400" b="1" dirty="0"/>
              <a:t>Should be simple, or even simplistic.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ti-ET" sz="2400" dirty="0"/>
              <a:t>Assign uniform cost for all simple operations and memory accesses. (Not true in practice.)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altLang="ti-ET" sz="2400" b="1" u="sng" dirty="0">
                <a:solidFill>
                  <a:schemeClr val="hlink"/>
                </a:solidFill>
              </a:rPr>
              <a:t>Question:</a:t>
            </a:r>
            <a:r>
              <a:rPr lang="en-US" altLang="ti-ET" sz="2400" dirty="0"/>
              <a:t> </a:t>
            </a:r>
            <a:r>
              <a:rPr lang="en-US" altLang="ti-ET" sz="2400" b="1" dirty="0">
                <a:solidFill>
                  <a:srgbClr val="CC0000"/>
                </a:solidFill>
              </a:rPr>
              <a:t>Is this OK?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ti-ET" sz="2400" b="1" dirty="0"/>
              <a:t>Should be widely applicable.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ti-ET" sz="2400" dirty="0"/>
              <a:t>Can’t assume the model to support complex operations. </a:t>
            </a:r>
          </a:p>
          <a:p>
            <a:pPr marL="45720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2400" b="1" u="sng" dirty="0">
                <a:solidFill>
                  <a:schemeClr val="hlink"/>
                </a:solidFill>
              </a:rPr>
              <a:t>Ex:</a:t>
            </a:r>
            <a:r>
              <a:rPr lang="en-US" altLang="ti-ET" sz="2400" dirty="0"/>
              <a:t> </a:t>
            </a:r>
            <a:r>
              <a:rPr lang="en-US" altLang="ti-ET" sz="2400" b="1" dirty="0">
                <a:solidFill>
                  <a:srgbClr val="CC0000"/>
                </a:solidFill>
              </a:rPr>
              <a:t>No SORT instruction.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ti-ET" sz="2400" dirty="0"/>
              <a:t>Size of a word of data is finite. 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altLang="ti-ET" sz="2400" b="1" dirty="0">
                <a:solidFill>
                  <a:srgbClr val="CC000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59807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>
            <a:extLst>
              <a:ext uri="{FF2B5EF4-FFF2-40B4-BE49-F238E27FC236}">
                <a16:creationId xmlns:a16="http://schemas.microsoft.com/office/drawing/2014/main" id="{AA46716B-9911-40F1-A7A1-67EBC18870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i-ET" sz="3600" b="1" dirty="0"/>
              <a:t>Running Time – Definition</a:t>
            </a:r>
          </a:p>
        </p:txBody>
      </p:sp>
      <p:sp>
        <p:nvSpPr>
          <p:cNvPr id="377859" name="Rectangle 3">
            <a:extLst>
              <a:ext uri="{FF2B5EF4-FFF2-40B4-BE49-F238E27FC236}">
                <a16:creationId xmlns:a16="http://schemas.microsoft.com/office/drawing/2014/main" id="{4D110D52-49F1-4162-9B74-71C49F552F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496" y="1435608"/>
            <a:ext cx="11388344" cy="5148072"/>
          </a:xfrm>
        </p:spPr>
        <p:txBody>
          <a:bodyPr>
            <a:normAutofit fontScale="92500"/>
          </a:bodyPr>
          <a:lstStyle/>
          <a:p>
            <a:r>
              <a:rPr lang="en-US" altLang="ti-ET" sz="3200" dirty="0"/>
              <a:t>Call each simple instruction and access to a word of memory a “</a:t>
            </a:r>
            <a:r>
              <a:rPr lang="en-US" altLang="ti-ET" sz="3200" dirty="0">
                <a:solidFill>
                  <a:srgbClr val="CC0000"/>
                </a:solidFill>
              </a:rPr>
              <a:t>primitive operation</a:t>
            </a:r>
            <a:r>
              <a:rPr lang="en-US" altLang="ti-ET" sz="3200" dirty="0"/>
              <a:t>” or “</a:t>
            </a:r>
            <a:r>
              <a:rPr lang="en-US" altLang="ti-ET" sz="3200" dirty="0">
                <a:solidFill>
                  <a:srgbClr val="CC0000"/>
                </a:solidFill>
              </a:rPr>
              <a:t>step</a:t>
            </a:r>
            <a:r>
              <a:rPr lang="en-US" altLang="ti-ET" sz="3200" dirty="0"/>
              <a:t>.”</a:t>
            </a:r>
          </a:p>
          <a:p>
            <a:r>
              <a:rPr lang="en-US" altLang="ti-ET" sz="3200" dirty="0">
                <a:solidFill>
                  <a:schemeClr val="hlink"/>
                </a:solidFill>
              </a:rPr>
              <a:t>Running time</a:t>
            </a:r>
            <a:r>
              <a:rPr lang="en-US" altLang="ti-ET" sz="3200" dirty="0"/>
              <a:t> of an algorithm </a:t>
            </a:r>
            <a:r>
              <a:rPr lang="en-US" altLang="ti-ET" sz="3200" dirty="0">
                <a:solidFill>
                  <a:schemeClr val="hlink"/>
                </a:solidFill>
              </a:rPr>
              <a:t>for a given input</a:t>
            </a:r>
            <a:r>
              <a:rPr lang="en-US" altLang="ti-ET" sz="3200" dirty="0">
                <a:solidFill>
                  <a:schemeClr val="tx1"/>
                </a:solidFill>
              </a:rPr>
              <a:t> is </a:t>
            </a:r>
          </a:p>
          <a:p>
            <a:pPr lvl="1"/>
            <a:r>
              <a:rPr lang="en-US" altLang="ti-ET" sz="3200" dirty="0"/>
              <a:t>The </a:t>
            </a:r>
            <a:r>
              <a:rPr lang="en-US" altLang="ti-ET" sz="3200" b="1" dirty="0">
                <a:solidFill>
                  <a:srgbClr val="CC0000"/>
                </a:solidFill>
              </a:rPr>
              <a:t>number of steps</a:t>
            </a:r>
            <a:r>
              <a:rPr lang="en-US" altLang="ti-ET" sz="3200" dirty="0"/>
              <a:t> executed by the algorithm on that </a:t>
            </a:r>
            <a:r>
              <a:rPr lang="en-US" altLang="ti-ET" sz="3200" b="1" dirty="0">
                <a:solidFill>
                  <a:srgbClr val="CC0000"/>
                </a:solidFill>
              </a:rPr>
              <a:t>input</a:t>
            </a:r>
            <a:r>
              <a:rPr lang="en-US" altLang="ti-ET" sz="3200" dirty="0"/>
              <a:t>.</a:t>
            </a:r>
          </a:p>
          <a:p>
            <a:r>
              <a:rPr lang="en-US" altLang="ti-ET" sz="3200" dirty="0"/>
              <a:t>Often referred to as the </a:t>
            </a:r>
            <a:r>
              <a:rPr lang="en-US" altLang="ti-ET" sz="3200" b="1" i="1" dirty="0">
                <a:solidFill>
                  <a:srgbClr val="CC0000"/>
                </a:solidFill>
              </a:rPr>
              <a:t>complexity</a:t>
            </a:r>
            <a:r>
              <a:rPr lang="en-US" altLang="ti-ET" sz="3200" dirty="0"/>
              <a:t> of the algorithm.</a:t>
            </a:r>
          </a:p>
          <a:p>
            <a:pPr lvl="1"/>
            <a:endParaRPr lang="en-US" altLang="ti-ET" sz="3200" dirty="0"/>
          </a:p>
        </p:txBody>
      </p:sp>
    </p:spTree>
    <p:extLst>
      <p:ext uri="{BB962C8B-B14F-4D97-AF65-F5344CB8AC3E}">
        <p14:creationId xmlns:p14="http://schemas.microsoft.com/office/powerpoint/2010/main" val="3555058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>
            <a:extLst>
              <a:ext uri="{FF2B5EF4-FFF2-40B4-BE49-F238E27FC236}">
                <a16:creationId xmlns:a16="http://schemas.microsoft.com/office/drawing/2014/main" id="{189B6D68-24D9-41AC-8D26-A3A795D99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ti-ET" sz="4000" b="1" dirty="0"/>
              <a:t>Complexity and Input</a:t>
            </a:r>
          </a:p>
        </p:txBody>
      </p:sp>
      <p:sp>
        <p:nvSpPr>
          <p:cNvPr id="379907" name="Rectangle 3">
            <a:extLst>
              <a:ext uri="{FF2B5EF4-FFF2-40B4-BE49-F238E27FC236}">
                <a16:creationId xmlns:a16="http://schemas.microsoft.com/office/drawing/2014/main" id="{79ED61A9-53C6-4D7B-91CD-7ECC7F1149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0776" y="1272032"/>
            <a:ext cx="10971784" cy="5291328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ti-ET" sz="2800" dirty="0">
                <a:solidFill>
                  <a:srgbClr val="CC0000"/>
                </a:solidFill>
              </a:rPr>
              <a:t>Complexity </a:t>
            </a:r>
            <a:r>
              <a:rPr lang="en-US" altLang="ti-ET" sz="2800" dirty="0">
                <a:solidFill>
                  <a:schemeClr val="tx1"/>
                </a:solidFill>
              </a:rPr>
              <a:t>of an algorithm generally</a:t>
            </a:r>
            <a:r>
              <a:rPr lang="en-US" altLang="ti-ET" sz="2800" dirty="0">
                <a:solidFill>
                  <a:srgbClr val="CC0000"/>
                </a:solidFill>
              </a:rPr>
              <a:t> depends 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ti-ET" sz="2800" b="1" dirty="0">
                <a:solidFill>
                  <a:schemeClr val="hlink"/>
                </a:solidFill>
              </a:rPr>
              <a:t>Size of input</a:t>
            </a:r>
            <a:r>
              <a:rPr lang="en-US" altLang="ti-ET" sz="2800" dirty="0"/>
              <a:t>.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altLang="ti-ET" sz="2800" dirty="0"/>
              <a:t>Input size depends on the problem.</a:t>
            </a:r>
          </a:p>
          <a:p>
            <a:pPr lvl="3">
              <a:spcBef>
                <a:spcPts val="0"/>
              </a:spcBef>
              <a:spcAft>
                <a:spcPts val="600"/>
              </a:spcAft>
            </a:pPr>
            <a:r>
              <a:rPr lang="en-US" altLang="ti-ET" sz="2800" u="sng" dirty="0">
                <a:solidFill>
                  <a:schemeClr val="hlink"/>
                </a:solidFill>
              </a:rPr>
              <a:t>Examples</a:t>
            </a:r>
            <a:r>
              <a:rPr lang="en-US" altLang="ti-ET" sz="2800" dirty="0"/>
              <a:t>: No. of items to be sorted.</a:t>
            </a:r>
          </a:p>
          <a:p>
            <a:pPr lvl="3">
              <a:spcBef>
                <a:spcPts val="0"/>
              </a:spcBef>
              <a:spcAft>
                <a:spcPts val="600"/>
              </a:spcAft>
            </a:pPr>
            <a:r>
              <a:rPr lang="en-US" altLang="ti-ET" sz="2800" dirty="0"/>
              <a:t> No. of vertices and edges in a graph.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ti-ET" sz="2800" b="1" dirty="0">
                <a:solidFill>
                  <a:schemeClr val="hlink"/>
                </a:solidFill>
              </a:rPr>
              <a:t>Other characteristics of the input data</a:t>
            </a:r>
            <a:r>
              <a:rPr lang="en-US" altLang="ti-ET" sz="2800" dirty="0"/>
              <a:t>.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altLang="ti-ET" sz="2800" dirty="0"/>
              <a:t>Are the items already sorted? 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altLang="ti-ET" sz="2800" dirty="0"/>
              <a:t>Are there cycles in the graph?</a:t>
            </a:r>
          </a:p>
        </p:txBody>
      </p:sp>
    </p:spTree>
    <p:extLst>
      <p:ext uri="{BB962C8B-B14F-4D97-AF65-F5344CB8AC3E}">
        <p14:creationId xmlns:p14="http://schemas.microsoft.com/office/powerpoint/2010/main" val="17527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2" name="Rectangle 8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C0E3406-1368-49E3-97A2-14836347B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68" y="1328057"/>
            <a:ext cx="10992540" cy="5156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en-US" sz="3200" dirty="0">
                <a:latin typeface="+mj-lt"/>
              </a:rPr>
              <a:t>Summations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en-US" sz="3200" dirty="0">
                <a:latin typeface="+mj-lt"/>
              </a:rPr>
              <a:t>Logarithms and Exponents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en-US" sz="3200" dirty="0">
                <a:latin typeface="+mj-lt"/>
              </a:rPr>
              <a:t>Proof techniques</a:t>
            </a:r>
            <a:br>
              <a:rPr lang="en-US" altLang="en-US" sz="3200" dirty="0">
                <a:latin typeface="+mj-lt"/>
              </a:rPr>
            </a:br>
            <a:endParaRPr lang="en-US" altLang="ti-ET" sz="2000" dirty="0">
              <a:latin typeface="+mj-lt"/>
            </a:endParaRPr>
          </a:p>
        </p:txBody>
      </p:sp>
      <p:sp>
        <p:nvSpPr>
          <p:cNvPr id="41993" name="Rectangle 9">
            <a:extLst>
              <a:ext uri="{FF2B5EF4-FFF2-40B4-BE49-F238E27FC236}">
                <a16:creationId xmlns:a16="http://schemas.microsoft.com/office/drawing/2014/main" id="{045AD7D6-15F2-4BF5-8FFC-65FD7675E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7668" y="76200"/>
            <a:ext cx="10363200" cy="1143000"/>
          </a:xfrm>
        </p:spPr>
        <p:txBody>
          <a:bodyPr>
            <a:normAutofit/>
          </a:bodyPr>
          <a:lstStyle/>
          <a:p>
            <a:r>
              <a:rPr lang="en-US" altLang="ti-ET" sz="4400" b="1" dirty="0"/>
              <a:t>Math you need to Review</a:t>
            </a:r>
          </a:p>
        </p:txBody>
      </p:sp>
    </p:spTree>
    <p:extLst>
      <p:ext uri="{BB962C8B-B14F-4D97-AF65-F5344CB8AC3E}">
        <p14:creationId xmlns:p14="http://schemas.microsoft.com/office/powerpoint/2010/main" val="4177355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1948F5F-9398-4C78-B82E-E82463CDF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1207" y="448056"/>
            <a:ext cx="10638023" cy="640080"/>
          </a:xfrm>
        </p:spPr>
        <p:txBody>
          <a:bodyPr>
            <a:normAutofit/>
          </a:bodyPr>
          <a:lstStyle/>
          <a:p>
            <a:r>
              <a:rPr lang="en-US" altLang="ti-ET" sz="3600" b="1" dirty="0"/>
              <a:t>Example</a:t>
            </a:r>
          </a:p>
        </p:txBody>
      </p:sp>
      <p:sp>
        <p:nvSpPr>
          <p:cNvPr id="102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7B58113-FA14-4EC6-AEF4-B0A252F21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3504" y="2610035"/>
            <a:ext cx="4474524" cy="3497803"/>
          </a:xfrm>
        </p:spPr>
        <p:txBody>
          <a:bodyPr>
            <a:normAutofit fontScale="92500" lnSpcReduction="20000"/>
          </a:bodyPr>
          <a:lstStyle/>
          <a:p>
            <a:r>
              <a:rPr lang="en-US" altLang="ti-ET" sz="2400" dirty="0">
                <a:latin typeface="Consolas" panose="020B0609020204030204" pitchFamily="49" charset="0"/>
              </a:rPr>
              <a:t>{</a:t>
            </a:r>
          </a:p>
          <a:p>
            <a:pPr marL="457200" lvl="2" indent="0">
              <a:buNone/>
            </a:pPr>
            <a:r>
              <a:rPr lang="en-US" altLang="ti-ET" sz="2400" dirty="0">
                <a:latin typeface="Consolas" panose="020B0609020204030204" pitchFamily="49" charset="0"/>
              </a:rPr>
              <a:t>TEMP = A;</a:t>
            </a:r>
          </a:p>
          <a:p>
            <a:pPr marL="457200" lvl="2" indent="0">
              <a:buNone/>
            </a:pPr>
            <a:r>
              <a:rPr lang="en-US" altLang="ti-ET" sz="2400" dirty="0">
                <a:latin typeface="Consolas" panose="020B0609020204030204" pitchFamily="49" charset="0"/>
              </a:rPr>
              <a:t>A = B;</a:t>
            </a:r>
          </a:p>
          <a:p>
            <a:pPr marL="457200" lvl="2" indent="0">
              <a:buNone/>
            </a:pPr>
            <a:r>
              <a:rPr lang="en-US" altLang="ti-ET" sz="2400" dirty="0">
                <a:latin typeface="Consolas" panose="020B0609020204030204" pitchFamily="49" charset="0"/>
              </a:rPr>
              <a:t>B = TEMP</a:t>
            </a:r>
          </a:p>
          <a:p>
            <a:r>
              <a:rPr lang="en-US" altLang="ti-ET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40E4CF0-9E36-4764-AE67-0A1E36C3CF96}"/>
              </a:ext>
            </a:extLst>
          </p:cNvPr>
          <p:cNvSpPr txBox="1">
            <a:spLocks noChangeArrowheads="1"/>
          </p:cNvSpPr>
          <p:nvPr/>
        </p:nvSpPr>
        <p:spPr>
          <a:xfrm>
            <a:off x="5537905" y="3298808"/>
            <a:ext cx="558096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1</a:t>
            </a:r>
            <a:endParaRPr lang="en-CA" altLang="ti-ET" sz="2400" spc="-3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50129C7-3314-40CE-BB44-BADFEF33C3DE}"/>
              </a:ext>
            </a:extLst>
          </p:cNvPr>
          <p:cNvSpPr txBox="1">
            <a:spLocks noChangeArrowheads="1"/>
          </p:cNvSpPr>
          <p:nvPr/>
        </p:nvSpPr>
        <p:spPr>
          <a:xfrm>
            <a:off x="603504" y="1845669"/>
            <a:ext cx="4474524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b="1" dirty="0">
                <a:solidFill>
                  <a:srgbClr val="D24726"/>
                </a:solidFill>
                <a:latin typeface="Consolas" panose="020B0609020204030204" pitchFamily="49" charset="0"/>
              </a:rPr>
              <a:t>Algorithm Swap(A, B)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89D8143-A664-4621-9BEA-ED3EAFE58E61}"/>
              </a:ext>
            </a:extLst>
          </p:cNvPr>
          <p:cNvSpPr txBox="1">
            <a:spLocks noChangeArrowheads="1"/>
          </p:cNvSpPr>
          <p:nvPr/>
        </p:nvSpPr>
        <p:spPr>
          <a:xfrm>
            <a:off x="4813785" y="5440805"/>
            <a:ext cx="195632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 = 3</a:t>
            </a:r>
          </a:p>
        </p:txBody>
      </p:sp>
      <p:sp>
        <p:nvSpPr>
          <p:cNvPr id="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F8FBE75-8A24-4032-9239-02E76A886C75}"/>
              </a:ext>
            </a:extLst>
          </p:cNvPr>
          <p:cNvSpPr txBox="1">
            <a:spLocks noChangeArrowheads="1"/>
          </p:cNvSpPr>
          <p:nvPr/>
        </p:nvSpPr>
        <p:spPr>
          <a:xfrm>
            <a:off x="5537905" y="4042312"/>
            <a:ext cx="490033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1</a:t>
            </a:r>
          </a:p>
        </p:txBody>
      </p:sp>
      <p:sp>
        <p:nvSpPr>
          <p:cNvPr id="1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494D415-42CF-449F-B724-4B03831CBED6}"/>
              </a:ext>
            </a:extLst>
          </p:cNvPr>
          <p:cNvSpPr txBox="1">
            <a:spLocks noChangeArrowheads="1"/>
          </p:cNvSpPr>
          <p:nvPr/>
        </p:nvSpPr>
        <p:spPr>
          <a:xfrm>
            <a:off x="5537904" y="4655624"/>
            <a:ext cx="490033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E376F9-FEF7-4AB6-BED1-1B54A671333F}"/>
              </a:ext>
            </a:extLst>
          </p:cNvPr>
          <p:cNvCxnSpPr/>
          <p:nvPr/>
        </p:nvCxnSpPr>
        <p:spPr>
          <a:xfrm>
            <a:off x="2725445" y="3666478"/>
            <a:ext cx="2698811" cy="0"/>
          </a:xfrm>
          <a:prstGeom prst="line">
            <a:avLst/>
          </a:prstGeom>
          <a:ln w="38100">
            <a:solidFill>
              <a:srgbClr val="DD462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436219-96C8-4F18-9287-9ECAE5B42B36}"/>
              </a:ext>
            </a:extLst>
          </p:cNvPr>
          <p:cNvCxnSpPr/>
          <p:nvPr/>
        </p:nvCxnSpPr>
        <p:spPr>
          <a:xfrm>
            <a:off x="2725445" y="4376691"/>
            <a:ext cx="2698811" cy="0"/>
          </a:xfrm>
          <a:prstGeom prst="line">
            <a:avLst/>
          </a:prstGeom>
          <a:ln w="38100">
            <a:solidFill>
              <a:srgbClr val="DD462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727E54-ABD4-4ADA-921F-BAD78A2C94B3}"/>
              </a:ext>
            </a:extLst>
          </p:cNvPr>
          <p:cNvCxnSpPr/>
          <p:nvPr/>
        </p:nvCxnSpPr>
        <p:spPr>
          <a:xfrm>
            <a:off x="2725445" y="5007006"/>
            <a:ext cx="2698811" cy="0"/>
          </a:xfrm>
          <a:prstGeom prst="line">
            <a:avLst/>
          </a:prstGeom>
          <a:ln w="38100">
            <a:solidFill>
              <a:srgbClr val="DD462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235D30-694C-42BC-A20E-CB43AD877230}"/>
              </a:ext>
            </a:extLst>
          </p:cNvPr>
          <p:cNvCxnSpPr/>
          <p:nvPr/>
        </p:nvCxnSpPr>
        <p:spPr>
          <a:xfrm>
            <a:off x="5078028" y="5370990"/>
            <a:ext cx="1269506" cy="0"/>
          </a:xfrm>
          <a:prstGeom prst="line">
            <a:avLst/>
          </a:prstGeom>
          <a:ln w="28575">
            <a:solidFill>
              <a:srgbClr val="DD462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2EE552-54B8-45AD-BC8C-AC1F7FDEFE68}"/>
              </a:ext>
            </a:extLst>
          </p:cNvPr>
          <p:cNvSpPr txBox="1"/>
          <p:nvPr/>
        </p:nvSpPr>
        <p:spPr>
          <a:xfrm>
            <a:off x="5424256" y="2815698"/>
            <a:ext cx="10578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ti-ET" sz="2400" dirty="0"/>
              <a:t>time</a:t>
            </a:r>
            <a:endParaRPr lang="ti-ET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364E42-7E76-4F17-80B9-94E2D00167C0}"/>
              </a:ext>
            </a:extLst>
          </p:cNvPr>
          <p:cNvSpPr txBox="1"/>
          <p:nvPr/>
        </p:nvSpPr>
        <p:spPr>
          <a:xfrm>
            <a:off x="6849729" y="2810487"/>
            <a:ext cx="12274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ti-ET" sz="2400" dirty="0"/>
              <a:t>space</a:t>
            </a:r>
            <a:endParaRPr lang="ti-ET" dirty="0"/>
          </a:p>
        </p:txBody>
      </p:sp>
      <p:sp>
        <p:nvSpPr>
          <p:cNvPr id="1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56FF9EC-4486-4F9D-8C5D-CDC0A43BCF97}"/>
              </a:ext>
            </a:extLst>
          </p:cNvPr>
          <p:cNvSpPr txBox="1">
            <a:spLocks noChangeArrowheads="1"/>
          </p:cNvSpPr>
          <p:nvPr/>
        </p:nvSpPr>
        <p:spPr>
          <a:xfrm>
            <a:off x="6988100" y="3298808"/>
            <a:ext cx="1240369" cy="633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TEMP =1</a:t>
            </a:r>
            <a:endParaRPr lang="en-CA" altLang="ti-ET" sz="2400" spc="-300" dirty="0"/>
          </a:p>
        </p:txBody>
      </p:sp>
      <p:sp>
        <p:nvSpPr>
          <p:cNvPr id="1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8177A48-8C35-46AB-AE2E-3000E53F9D28}"/>
              </a:ext>
            </a:extLst>
          </p:cNvPr>
          <p:cNvSpPr txBox="1">
            <a:spLocks noChangeArrowheads="1"/>
          </p:cNvSpPr>
          <p:nvPr/>
        </p:nvSpPr>
        <p:spPr>
          <a:xfrm>
            <a:off x="6988101" y="4042312"/>
            <a:ext cx="1089099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A =1</a:t>
            </a:r>
          </a:p>
        </p:txBody>
      </p:sp>
      <p:sp>
        <p:nvSpPr>
          <p:cNvPr id="1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D3F4B30-3614-4A07-87B2-773520158BEE}"/>
              </a:ext>
            </a:extLst>
          </p:cNvPr>
          <p:cNvSpPr txBox="1">
            <a:spLocks noChangeArrowheads="1"/>
          </p:cNvSpPr>
          <p:nvPr/>
        </p:nvSpPr>
        <p:spPr>
          <a:xfrm>
            <a:off x="6988100" y="4655624"/>
            <a:ext cx="1089099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B =1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80A25D-2945-4BED-9B6B-C2CA99AB1DC3}"/>
              </a:ext>
            </a:extLst>
          </p:cNvPr>
          <p:cNvCxnSpPr/>
          <p:nvPr/>
        </p:nvCxnSpPr>
        <p:spPr>
          <a:xfrm>
            <a:off x="6528224" y="5370990"/>
            <a:ext cx="1269506" cy="0"/>
          </a:xfrm>
          <a:prstGeom prst="line">
            <a:avLst/>
          </a:prstGeom>
          <a:ln w="28575">
            <a:solidFill>
              <a:srgbClr val="DD462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2">
            <a:extLst>
              <a:ext uri="{FF2B5EF4-FFF2-40B4-BE49-F238E27FC236}">
                <a16:creationId xmlns:a16="http://schemas.microsoft.com/office/drawing/2014/main" id="{6A68269B-9753-4441-BDB3-20F4F001D518}"/>
              </a:ext>
            </a:extLst>
          </p:cNvPr>
          <p:cNvSpPr txBox="1">
            <a:spLocks noChangeArrowheads="1"/>
          </p:cNvSpPr>
          <p:nvPr/>
        </p:nvSpPr>
        <p:spPr>
          <a:xfrm>
            <a:off x="6652745" y="5358684"/>
            <a:ext cx="2815244" cy="71478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s(n) = 3 words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F6815A-F8D9-40CA-BB4C-DD6390C195F3}"/>
              </a:ext>
            </a:extLst>
          </p:cNvPr>
          <p:cNvSpPr txBox="1"/>
          <p:nvPr/>
        </p:nvSpPr>
        <p:spPr>
          <a:xfrm>
            <a:off x="9779359" y="1819185"/>
            <a:ext cx="13798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ti-ET" sz="4000" dirty="0"/>
              <a:t>O(1)</a:t>
            </a:r>
            <a:endParaRPr lang="ti-ET" sz="32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6B6022-1A9D-449E-ACEC-495FA62872DC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5078028" y="2165709"/>
            <a:ext cx="4701331" cy="7419"/>
          </a:xfrm>
          <a:prstGeom prst="line">
            <a:avLst/>
          </a:prstGeom>
          <a:ln w="38100">
            <a:solidFill>
              <a:srgbClr val="DD462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133F10EC-8617-49A0-ADC0-5F251B7BDFA2}"/>
              </a:ext>
            </a:extLst>
          </p:cNvPr>
          <p:cNvSpPr txBox="1">
            <a:spLocks noChangeArrowheads="1"/>
          </p:cNvSpPr>
          <p:nvPr/>
        </p:nvSpPr>
        <p:spPr>
          <a:xfrm>
            <a:off x="4804756" y="6027052"/>
            <a:ext cx="1223181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21D55DA7-6CF8-4621-B644-6394DBD25D30}"/>
              </a:ext>
            </a:extLst>
          </p:cNvPr>
          <p:cNvSpPr txBox="1">
            <a:spLocks noChangeArrowheads="1"/>
          </p:cNvSpPr>
          <p:nvPr/>
        </p:nvSpPr>
        <p:spPr>
          <a:xfrm>
            <a:off x="7797730" y="6073465"/>
            <a:ext cx="1223181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08754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6" grpId="0"/>
      <p:bldP spid="17" grpId="0"/>
      <p:bldP spid="18" grpId="0"/>
      <p:bldP spid="20" grpId="0"/>
      <p:bldP spid="21" grpId="0"/>
      <p:bldP spid="25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1948F5F-9398-4C78-B82E-E82463CDF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1207" y="448056"/>
            <a:ext cx="10638023" cy="640080"/>
          </a:xfrm>
        </p:spPr>
        <p:txBody>
          <a:bodyPr>
            <a:normAutofit/>
          </a:bodyPr>
          <a:lstStyle/>
          <a:p>
            <a:r>
              <a:rPr lang="en-US" altLang="ti-ET" sz="3600" b="1" dirty="0"/>
              <a:t>Example</a:t>
            </a:r>
          </a:p>
        </p:txBody>
      </p:sp>
      <p:sp>
        <p:nvSpPr>
          <p:cNvPr id="102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7B58113-FA14-4EC6-AEF4-B0A252F21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3504" y="2610035"/>
            <a:ext cx="4474524" cy="3497803"/>
          </a:xfrm>
        </p:spPr>
        <p:txBody>
          <a:bodyPr>
            <a:normAutofit fontScale="92500" lnSpcReduction="20000"/>
          </a:bodyPr>
          <a:lstStyle/>
          <a:p>
            <a:r>
              <a:rPr lang="en-US" altLang="ti-ET" sz="2400" dirty="0">
                <a:latin typeface="Consolas" panose="020B0609020204030204" pitchFamily="49" charset="0"/>
              </a:rPr>
              <a:t>{</a:t>
            </a:r>
          </a:p>
          <a:p>
            <a:pPr marL="457200" lvl="2" indent="0">
              <a:buNone/>
            </a:pPr>
            <a:r>
              <a:rPr lang="en-US" altLang="ti-ET" sz="2400" dirty="0">
                <a:latin typeface="Consolas" panose="020B0609020204030204" pitchFamily="49" charset="0"/>
              </a:rPr>
              <a:t>TEMP = A*A + B*B;</a:t>
            </a:r>
          </a:p>
          <a:p>
            <a:pPr marL="457200" lvl="2" indent="0">
              <a:buNone/>
            </a:pPr>
            <a:r>
              <a:rPr lang="en-US" altLang="ti-ET" sz="2400" dirty="0">
                <a:latin typeface="Consolas" panose="020B0609020204030204" pitchFamily="49" charset="0"/>
              </a:rPr>
              <a:t>A = Temp /B;</a:t>
            </a:r>
          </a:p>
          <a:p>
            <a:pPr marL="457200" lvl="2" indent="0">
              <a:buNone/>
            </a:pPr>
            <a:r>
              <a:rPr lang="en-US" altLang="ti-ET" sz="2400" dirty="0">
                <a:latin typeface="Consolas" panose="020B0609020204030204" pitchFamily="49" charset="0"/>
              </a:rPr>
              <a:t>B = TEMP /A</a:t>
            </a:r>
          </a:p>
          <a:p>
            <a:r>
              <a:rPr lang="en-US" altLang="ti-ET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40E4CF0-9E36-4764-AE67-0A1E36C3CF96}"/>
              </a:ext>
            </a:extLst>
          </p:cNvPr>
          <p:cNvSpPr txBox="1">
            <a:spLocks noChangeArrowheads="1"/>
          </p:cNvSpPr>
          <p:nvPr/>
        </p:nvSpPr>
        <p:spPr>
          <a:xfrm>
            <a:off x="5537904" y="3298808"/>
            <a:ext cx="5141933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1 unit of time </a:t>
            </a:r>
            <a:r>
              <a:rPr lang="en-CA" altLang="ti-ET" sz="2400" spc="-300" dirty="0"/>
              <a:t>&lt;&lt;</a:t>
            </a:r>
            <a:r>
              <a:rPr lang="en-CA" altLang="ti-ET" sz="2400" dirty="0"/>
              <a:t> constant time</a:t>
            </a:r>
            <a:r>
              <a:rPr lang="en-CA" altLang="ti-ET" sz="2400" spc="-300" dirty="0"/>
              <a:t>&gt;&gt;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50129C7-3314-40CE-BB44-BADFEF33C3DE}"/>
              </a:ext>
            </a:extLst>
          </p:cNvPr>
          <p:cNvSpPr txBox="1">
            <a:spLocks noChangeArrowheads="1"/>
          </p:cNvSpPr>
          <p:nvPr/>
        </p:nvSpPr>
        <p:spPr>
          <a:xfrm>
            <a:off x="603504" y="1845669"/>
            <a:ext cx="4474524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b="1" dirty="0">
                <a:solidFill>
                  <a:srgbClr val="D24726"/>
                </a:solidFill>
                <a:latin typeface="Consolas" panose="020B0609020204030204" pitchFamily="49" charset="0"/>
              </a:rPr>
              <a:t>Algorithm </a:t>
            </a:r>
            <a:r>
              <a:rPr lang="en-US" altLang="ti-ET" b="1" dirty="0" err="1">
                <a:solidFill>
                  <a:srgbClr val="D24726"/>
                </a:solidFill>
                <a:latin typeface="Consolas" panose="020B0609020204030204" pitchFamily="49" charset="0"/>
              </a:rPr>
              <a:t>DoSomeThing</a:t>
            </a:r>
            <a:r>
              <a:rPr lang="en-US" altLang="ti-ET" b="1" dirty="0">
                <a:solidFill>
                  <a:srgbClr val="D24726"/>
                </a:solidFill>
                <a:latin typeface="Consolas" panose="020B0609020204030204" pitchFamily="49" charset="0"/>
              </a:rPr>
              <a:t>(A, B)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89D8143-A664-4621-9BEA-ED3EAFE58E61}"/>
              </a:ext>
            </a:extLst>
          </p:cNvPr>
          <p:cNvSpPr txBox="1">
            <a:spLocks noChangeArrowheads="1"/>
          </p:cNvSpPr>
          <p:nvPr/>
        </p:nvSpPr>
        <p:spPr>
          <a:xfrm>
            <a:off x="4804756" y="5582143"/>
            <a:ext cx="195632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 = 3</a:t>
            </a:r>
          </a:p>
        </p:txBody>
      </p:sp>
      <p:sp>
        <p:nvSpPr>
          <p:cNvPr id="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F8FBE75-8A24-4032-9239-02E76A886C75}"/>
              </a:ext>
            </a:extLst>
          </p:cNvPr>
          <p:cNvSpPr txBox="1">
            <a:spLocks noChangeArrowheads="1"/>
          </p:cNvSpPr>
          <p:nvPr/>
        </p:nvSpPr>
        <p:spPr>
          <a:xfrm>
            <a:off x="5537905" y="4042312"/>
            <a:ext cx="490033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1</a:t>
            </a:r>
          </a:p>
        </p:txBody>
      </p:sp>
      <p:sp>
        <p:nvSpPr>
          <p:cNvPr id="1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494D415-42CF-449F-B724-4B03831CBED6}"/>
              </a:ext>
            </a:extLst>
          </p:cNvPr>
          <p:cNvSpPr txBox="1">
            <a:spLocks noChangeArrowheads="1"/>
          </p:cNvSpPr>
          <p:nvPr/>
        </p:nvSpPr>
        <p:spPr>
          <a:xfrm>
            <a:off x="5537904" y="4655624"/>
            <a:ext cx="490033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E376F9-FEF7-4AB6-BED1-1B54A671333F}"/>
              </a:ext>
            </a:extLst>
          </p:cNvPr>
          <p:cNvCxnSpPr>
            <a:cxnSpLocks/>
          </p:cNvCxnSpPr>
          <p:nvPr/>
        </p:nvCxnSpPr>
        <p:spPr>
          <a:xfrm>
            <a:off x="4145280" y="3666478"/>
            <a:ext cx="1278976" cy="0"/>
          </a:xfrm>
          <a:prstGeom prst="line">
            <a:avLst/>
          </a:prstGeom>
          <a:ln w="38100">
            <a:solidFill>
              <a:srgbClr val="DD462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436219-96C8-4F18-9287-9ECAE5B42B36}"/>
              </a:ext>
            </a:extLst>
          </p:cNvPr>
          <p:cNvCxnSpPr>
            <a:cxnSpLocks/>
          </p:cNvCxnSpPr>
          <p:nvPr/>
        </p:nvCxnSpPr>
        <p:spPr>
          <a:xfrm>
            <a:off x="4145280" y="4376691"/>
            <a:ext cx="1278976" cy="0"/>
          </a:xfrm>
          <a:prstGeom prst="line">
            <a:avLst/>
          </a:prstGeom>
          <a:ln w="38100">
            <a:solidFill>
              <a:srgbClr val="DD462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727E54-ABD4-4ADA-921F-BAD78A2C94B3}"/>
              </a:ext>
            </a:extLst>
          </p:cNvPr>
          <p:cNvCxnSpPr>
            <a:cxnSpLocks/>
          </p:cNvCxnSpPr>
          <p:nvPr/>
        </p:nvCxnSpPr>
        <p:spPr>
          <a:xfrm>
            <a:off x="4145280" y="5007006"/>
            <a:ext cx="1278976" cy="0"/>
          </a:xfrm>
          <a:prstGeom prst="line">
            <a:avLst/>
          </a:prstGeom>
          <a:ln w="38100">
            <a:solidFill>
              <a:srgbClr val="DD462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235D30-694C-42BC-A20E-CB43AD877230}"/>
              </a:ext>
            </a:extLst>
          </p:cNvPr>
          <p:cNvCxnSpPr/>
          <p:nvPr/>
        </p:nvCxnSpPr>
        <p:spPr>
          <a:xfrm>
            <a:off x="5078028" y="5370990"/>
            <a:ext cx="1269506" cy="0"/>
          </a:xfrm>
          <a:prstGeom prst="line">
            <a:avLst/>
          </a:prstGeom>
          <a:ln w="28575">
            <a:solidFill>
              <a:srgbClr val="DD462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7E5738A-F501-473B-94F6-9DFAA66CC4A0}"/>
              </a:ext>
            </a:extLst>
          </p:cNvPr>
          <p:cNvSpPr txBox="1"/>
          <p:nvPr/>
        </p:nvSpPr>
        <p:spPr>
          <a:xfrm>
            <a:off x="9779359" y="1936837"/>
            <a:ext cx="13798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ti-ET" sz="4000" dirty="0"/>
              <a:t>O(1)</a:t>
            </a:r>
            <a:endParaRPr lang="ti-ET" sz="32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26856EE-1F10-4B2F-B172-42C143B446F6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078028" y="2283361"/>
            <a:ext cx="4701331" cy="7419"/>
          </a:xfrm>
          <a:prstGeom prst="line">
            <a:avLst/>
          </a:prstGeom>
          <a:ln w="38100">
            <a:solidFill>
              <a:srgbClr val="DD462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79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1948F5F-9398-4C78-B82E-E82463CDF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1207" y="448056"/>
            <a:ext cx="10638023" cy="640080"/>
          </a:xfrm>
        </p:spPr>
        <p:txBody>
          <a:bodyPr>
            <a:normAutofit/>
          </a:bodyPr>
          <a:lstStyle/>
          <a:p>
            <a:r>
              <a:rPr lang="en-US" altLang="ti-ET" sz="3600" b="1" dirty="0"/>
              <a:t>Example: Counter</a:t>
            </a:r>
          </a:p>
        </p:txBody>
      </p:sp>
      <p:sp>
        <p:nvSpPr>
          <p:cNvPr id="102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7B58113-FA14-4EC6-AEF4-B0A252F21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3504" y="1938698"/>
            <a:ext cx="4474524" cy="454337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ti-ET" sz="2400" dirty="0">
                <a:latin typeface="Consolas" panose="020B0609020204030204" pitchFamily="49" charset="0"/>
              </a:rPr>
              <a:t>{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altLang="ti-ET" sz="2400" dirty="0">
                <a:latin typeface="Consolas" panose="020B0609020204030204" pitchFamily="49" charset="0"/>
              </a:rPr>
              <a:t>S = 0;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altLang="ti-ET" sz="2400" dirty="0">
                <a:latin typeface="Consolas" panose="020B0609020204030204" pitchFamily="49" charset="0"/>
              </a:rPr>
              <a:t>for(</a:t>
            </a:r>
            <a:r>
              <a:rPr lang="en-US" altLang="ti-ET" sz="2400" dirty="0" err="1">
                <a:latin typeface="Consolas" panose="020B0609020204030204" pitchFamily="49" charset="0"/>
              </a:rPr>
              <a:t>i</a:t>
            </a:r>
            <a:r>
              <a:rPr lang="en-US" altLang="ti-ET" sz="2400" dirty="0">
                <a:latin typeface="Consolas" panose="020B0609020204030204" pitchFamily="49" charset="0"/>
              </a:rPr>
              <a:t> = 0;i &lt; n; </a:t>
            </a:r>
            <a:r>
              <a:rPr lang="en-US" altLang="ti-ET" sz="2400" dirty="0" err="1">
                <a:latin typeface="Consolas" panose="020B0609020204030204" pitchFamily="49" charset="0"/>
              </a:rPr>
              <a:t>i</a:t>
            </a:r>
            <a:r>
              <a:rPr lang="en-US" altLang="ti-ET" sz="2400" dirty="0">
                <a:latin typeface="Consolas" panose="020B0609020204030204" pitchFamily="49" charset="0"/>
              </a:rPr>
              <a:t>++);</a:t>
            </a:r>
          </a:p>
          <a:p>
            <a:pPr marL="457200" lvl="2" indent="0">
              <a:spcBef>
                <a:spcPts val="600"/>
              </a:spcBef>
              <a:buNone/>
            </a:pPr>
            <a:r>
              <a:rPr lang="en-US" altLang="ti-ET" sz="2400" dirty="0">
                <a:latin typeface="Consolas" panose="020B0609020204030204" pitchFamily="49" charset="0"/>
              </a:rPr>
              <a:t>  S+= A[</a:t>
            </a:r>
            <a:r>
              <a:rPr lang="en-US" altLang="ti-ET" sz="2400" dirty="0" err="1">
                <a:latin typeface="Consolas" panose="020B0609020204030204" pitchFamily="49" charset="0"/>
              </a:rPr>
              <a:t>i</a:t>
            </a:r>
            <a:r>
              <a:rPr lang="en-US" altLang="ti-ET" sz="2400" dirty="0">
                <a:latin typeface="Consolas" panose="020B0609020204030204" pitchFamily="49" charset="0"/>
              </a:rPr>
              <a:t>]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altLang="ti-ET" sz="2400" dirty="0">
                <a:latin typeface="Consolas" panose="020B0609020204030204" pitchFamily="49" charset="0"/>
              </a:rPr>
              <a:t>Return S;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ti-ET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40E4CF0-9E36-4764-AE67-0A1E36C3CF96}"/>
              </a:ext>
            </a:extLst>
          </p:cNvPr>
          <p:cNvSpPr txBox="1">
            <a:spLocks noChangeArrowheads="1"/>
          </p:cNvSpPr>
          <p:nvPr/>
        </p:nvSpPr>
        <p:spPr>
          <a:xfrm>
            <a:off x="7344471" y="2477921"/>
            <a:ext cx="490033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1</a:t>
            </a:r>
            <a:endParaRPr lang="en-CA" altLang="ti-ET" sz="2400" spc="-3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50129C7-3314-40CE-BB44-BADFEF33C3DE}"/>
              </a:ext>
            </a:extLst>
          </p:cNvPr>
          <p:cNvSpPr txBox="1">
            <a:spLocks noChangeArrowheads="1"/>
          </p:cNvSpPr>
          <p:nvPr/>
        </p:nvSpPr>
        <p:spPr>
          <a:xfrm>
            <a:off x="603504" y="1275244"/>
            <a:ext cx="4474524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b="1" dirty="0">
                <a:solidFill>
                  <a:srgbClr val="D24726"/>
                </a:solidFill>
                <a:latin typeface="Consolas" panose="020B0609020204030204" pitchFamily="49" charset="0"/>
              </a:rPr>
              <a:t>Algorithm SUM(A, n)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89D8143-A664-4621-9BEA-ED3EAFE58E61}"/>
              </a:ext>
            </a:extLst>
          </p:cNvPr>
          <p:cNvSpPr txBox="1">
            <a:spLocks noChangeArrowheads="1"/>
          </p:cNvSpPr>
          <p:nvPr/>
        </p:nvSpPr>
        <p:spPr>
          <a:xfrm>
            <a:off x="6492296" y="5393593"/>
            <a:ext cx="2336743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 = 2n + 3</a:t>
            </a:r>
          </a:p>
        </p:txBody>
      </p:sp>
      <p:sp>
        <p:nvSpPr>
          <p:cNvPr id="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F8FBE75-8A24-4032-9239-02E76A886C75}"/>
              </a:ext>
            </a:extLst>
          </p:cNvPr>
          <p:cNvSpPr txBox="1">
            <a:spLocks noChangeArrowheads="1"/>
          </p:cNvSpPr>
          <p:nvPr/>
        </p:nvSpPr>
        <p:spPr>
          <a:xfrm>
            <a:off x="7370539" y="4059682"/>
            <a:ext cx="490033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n</a:t>
            </a:r>
          </a:p>
        </p:txBody>
      </p:sp>
      <p:sp>
        <p:nvSpPr>
          <p:cNvPr id="1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494D415-42CF-449F-B724-4B03831CBED6}"/>
              </a:ext>
            </a:extLst>
          </p:cNvPr>
          <p:cNvSpPr txBox="1">
            <a:spLocks noChangeArrowheads="1"/>
          </p:cNvSpPr>
          <p:nvPr/>
        </p:nvSpPr>
        <p:spPr>
          <a:xfrm>
            <a:off x="7370538" y="4705495"/>
            <a:ext cx="490033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E376F9-FEF7-4AB6-BED1-1B54A671333F}"/>
              </a:ext>
            </a:extLst>
          </p:cNvPr>
          <p:cNvCxnSpPr>
            <a:cxnSpLocks/>
          </p:cNvCxnSpPr>
          <p:nvPr/>
        </p:nvCxnSpPr>
        <p:spPr>
          <a:xfrm>
            <a:off x="2876464" y="2863838"/>
            <a:ext cx="4468007" cy="0"/>
          </a:xfrm>
          <a:prstGeom prst="line">
            <a:avLst/>
          </a:prstGeom>
          <a:ln w="38100">
            <a:solidFill>
              <a:srgbClr val="DD462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436219-96C8-4F18-9287-9ECAE5B42B36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876464" y="4376306"/>
            <a:ext cx="4494075" cy="7238"/>
          </a:xfrm>
          <a:prstGeom prst="line">
            <a:avLst/>
          </a:prstGeom>
          <a:ln w="38100">
            <a:solidFill>
              <a:srgbClr val="DD462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727E54-ABD4-4ADA-921F-BAD78A2C94B3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875872" y="5022119"/>
            <a:ext cx="4494666" cy="24240"/>
          </a:xfrm>
          <a:prstGeom prst="line">
            <a:avLst/>
          </a:prstGeom>
          <a:ln w="38100">
            <a:solidFill>
              <a:srgbClr val="DD462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235D30-694C-42BC-A20E-CB43AD877230}"/>
              </a:ext>
            </a:extLst>
          </p:cNvPr>
          <p:cNvCxnSpPr/>
          <p:nvPr/>
        </p:nvCxnSpPr>
        <p:spPr>
          <a:xfrm>
            <a:off x="6835708" y="5442110"/>
            <a:ext cx="1269506" cy="0"/>
          </a:xfrm>
          <a:prstGeom prst="line">
            <a:avLst/>
          </a:prstGeom>
          <a:ln w="28575">
            <a:solidFill>
              <a:srgbClr val="DD462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7E5738A-F501-473B-94F6-9DFAA66CC4A0}"/>
              </a:ext>
            </a:extLst>
          </p:cNvPr>
          <p:cNvSpPr txBox="1"/>
          <p:nvPr/>
        </p:nvSpPr>
        <p:spPr>
          <a:xfrm>
            <a:off x="9779359" y="1339970"/>
            <a:ext cx="13798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ti-ET" sz="4000" dirty="0"/>
              <a:t>O(n)</a:t>
            </a:r>
            <a:endParaRPr lang="ti-ET" sz="32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26856EE-1F10-4B2F-B172-42C143B446F6}"/>
              </a:ext>
            </a:extLst>
          </p:cNvPr>
          <p:cNvCxnSpPr>
            <a:cxnSpLocks/>
          </p:cNvCxnSpPr>
          <p:nvPr/>
        </p:nvCxnSpPr>
        <p:spPr>
          <a:xfrm>
            <a:off x="5078028" y="1686494"/>
            <a:ext cx="4701331" cy="7419"/>
          </a:xfrm>
          <a:prstGeom prst="line">
            <a:avLst/>
          </a:prstGeom>
          <a:ln w="38100">
            <a:solidFill>
              <a:srgbClr val="DD462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D1E6FDB-16B1-4125-8453-FF4DD820526B}"/>
              </a:ext>
            </a:extLst>
          </p:cNvPr>
          <p:cNvSpPr txBox="1">
            <a:spLocks noChangeArrowheads="1"/>
          </p:cNvSpPr>
          <p:nvPr/>
        </p:nvSpPr>
        <p:spPr>
          <a:xfrm>
            <a:off x="5226919" y="2905069"/>
            <a:ext cx="490033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n</a:t>
            </a:r>
            <a:endParaRPr lang="en-CA" altLang="ti-ET" sz="2400" spc="-3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F51B6E-117C-451D-A17C-1B0D3AA6822C}"/>
              </a:ext>
            </a:extLst>
          </p:cNvPr>
          <p:cNvCxnSpPr>
            <a:cxnSpLocks/>
          </p:cNvCxnSpPr>
          <p:nvPr/>
        </p:nvCxnSpPr>
        <p:spPr>
          <a:xfrm>
            <a:off x="4582160" y="3271902"/>
            <a:ext cx="653775" cy="0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916848E-C5DC-47F2-A73B-0F62791EBB5E}"/>
              </a:ext>
            </a:extLst>
          </p:cNvPr>
          <p:cNvSpPr txBox="1">
            <a:spLocks noChangeArrowheads="1"/>
          </p:cNvSpPr>
          <p:nvPr/>
        </p:nvSpPr>
        <p:spPr>
          <a:xfrm>
            <a:off x="5235935" y="3439396"/>
            <a:ext cx="935929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n +1</a:t>
            </a:r>
            <a:endParaRPr lang="en-CA" altLang="ti-ET" sz="2400" spc="-3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0F1CE4-5A3E-4BB4-907F-8F9D288098F0}"/>
              </a:ext>
            </a:extLst>
          </p:cNvPr>
          <p:cNvCxnSpPr>
            <a:cxnSpLocks/>
            <a:stCxn id="33" idx="5"/>
            <a:endCxn id="19" idx="1"/>
          </p:cNvCxnSpPr>
          <p:nvPr/>
        </p:nvCxnSpPr>
        <p:spPr>
          <a:xfrm flipV="1">
            <a:off x="3572568" y="3756020"/>
            <a:ext cx="1663367" cy="11715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987E915-8467-44B2-928F-AB5CA38604DD}"/>
              </a:ext>
            </a:extLst>
          </p:cNvPr>
          <p:cNvSpPr txBox="1">
            <a:spLocks noChangeArrowheads="1"/>
          </p:cNvSpPr>
          <p:nvPr/>
        </p:nvSpPr>
        <p:spPr>
          <a:xfrm>
            <a:off x="5209467" y="3728342"/>
            <a:ext cx="490033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1</a:t>
            </a:r>
            <a:endParaRPr lang="en-CA" altLang="ti-ET" sz="2400" spc="-3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BE2658-51F7-45ED-A165-E1BC62E047D7}"/>
              </a:ext>
            </a:extLst>
          </p:cNvPr>
          <p:cNvCxnSpPr>
            <a:cxnSpLocks/>
            <a:stCxn id="34" idx="4"/>
            <a:endCxn id="21" idx="1"/>
          </p:cNvCxnSpPr>
          <p:nvPr/>
        </p:nvCxnSpPr>
        <p:spPr>
          <a:xfrm flipV="1">
            <a:off x="2238704" y="4044966"/>
            <a:ext cx="2970763" cy="4198"/>
          </a:xfrm>
          <a:prstGeom prst="line">
            <a:avLst/>
          </a:prstGeom>
          <a:ln w="38100">
            <a:solidFill>
              <a:srgbClr val="DD462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71BDF8F-F898-4B31-92D1-D94384A20023}"/>
              </a:ext>
            </a:extLst>
          </p:cNvPr>
          <p:cNvSpPr/>
          <p:nvPr/>
        </p:nvSpPr>
        <p:spPr>
          <a:xfrm>
            <a:off x="3921760" y="3139823"/>
            <a:ext cx="660400" cy="580905"/>
          </a:xfrm>
          <a:prstGeom prst="ellipse">
            <a:avLst/>
          </a:pr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5D094F-2A20-4218-BED0-02A4CFBA59FB}"/>
              </a:ext>
            </a:extLst>
          </p:cNvPr>
          <p:cNvSpPr/>
          <p:nvPr/>
        </p:nvSpPr>
        <p:spPr>
          <a:xfrm>
            <a:off x="2821253" y="3271902"/>
            <a:ext cx="880220" cy="580905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2317AE6-E5D6-46D4-BB43-51EBD80CE418}"/>
              </a:ext>
            </a:extLst>
          </p:cNvPr>
          <p:cNvSpPr/>
          <p:nvPr/>
        </p:nvSpPr>
        <p:spPr>
          <a:xfrm>
            <a:off x="1798594" y="3111168"/>
            <a:ext cx="880220" cy="937996"/>
          </a:xfrm>
          <a:prstGeom prst="ellipse">
            <a:avLst/>
          </a:prstGeom>
          <a:noFill/>
          <a:ln w="38100">
            <a:solidFill>
              <a:srgbClr val="DD462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7C016108-6601-432D-940B-751B13C33978}"/>
              </a:ext>
            </a:extLst>
          </p:cNvPr>
          <p:cNvSpPr/>
          <p:nvPr/>
        </p:nvSpPr>
        <p:spPr>
          <a:xfrm>
            <a:off x="6171864" y="3429000"/>
            <a:ext cx="1198674" cy="291727"/>
          </a:xfrm>
          <a:prstGeom prst="rightArrow">
            <a:avLst/>
          </a:prstGeom>
          <a:pattFill prst="openDmnd">
            <a:fgClr>
              <a:srgbClr val="DD462F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4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24F44CC-1ABC-4AAA-B86A-442B4A3D91B8}"/>
              </a:ext>
            </a:extLst>
          </p:cNvPr>
          <p:cNvSpPr txBox="1">
            <a:spLocks noChangeArrowheads="1"/>
          </p:cNvSpPr>
          <p:nvPr/>
        </p:nvSpPr>
        <p:spPr>
          <a:xfrm>
            <a:off x="7298814" y="3265073"/>
            <a:ext cx="806400" cy="633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n + 1</a:t>
            </a:r>
            <a:endParaRPr lang="en-CA" altLang="ti-ET" sz="2400" spc="-3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57AC2B-52D6-473C-B372-5684DEE90593}"/>
              </a:ext>
            </a:extLst>
          </p:cNvPr>
          <p:cNvSpPr txBox="1"/>
          <p:nvPr/>
        </p:nvSpPr>
        <p:spPr>
          <a:xfrm>
            <a:off x="9433106" y="2810237"/>
            <a:ext cx="1089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ti-ET" sz="2400" dirty="0" err="1"/>
              <a:t>i</a:t>
            </a:r>
            <a:r>
              <a:rPr lang="en-CA" altLang="ti-ET" sz="2400" dirty="0"/>
              <a:t> = 1</a:t>
            </a:r>
            <a:endParaRPr lang="ti-ET" dirty="0"/>
          </a:p>
        </p:txBody>
      </p:sp>
      <p:sp>
        <p:nvSpPr>
          <p:cNvPr id="5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6D484D8-F555-4097-B6E0-D9D3B0E2EF7B}"/>
              </a:ext>
            </a:extLst>
          </p:cNvPr>
          <p:cNvSpPr txBox="1">
            <a:spLocks noChangeArrowheads="1"/>
          </p:cNvSpPr>
          <p:nvPr/>
        </p:nvSpPr>
        <p:spPr>
          <a:xfrm>
            <a:off x="9433106" y="3298558"/>
            <a:ext cx="1240369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n =1</a:t>
            </a:r>
            <a:endParaRPr lang="en-CA" altLang="ti-ET" sz="2400" spc="-300" dirty="0"/>
          </a:p>
        </p:txBody>
      </p:sp>
      <p:sp>
        <p:nvSpPr>
          <p:cNvPr id="5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A651BA3-A856-44C2-BFDD-714FD809B625}"/>
              </a:ext>
            </a:extLst>
          </p:cNvPr>
          <p:cNvSpPr txBox="1">
            <a:spLocks noChangeArrowheads="1"/>
          </p:cNvSpPr>
          <p:nvPr/>
        </p:nvSpPr>
        <p:spPr>
          <a:xfrm>
            <a:off x="9433107" y="4042062"/>
            <a:ext cx="1089099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A =n</a:t>
            </a:r>
          </a:p>
        </p:txBody>
      </p:sp>
      <p:sp>
        <p:nvSpPr>
          <p:cNvPr id="5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B6EC750-374C-42CE-8F4F-2A5E24B757AE}"/>
              </a:ext>
            </a:extLst>
          </p:cNvPr>
          <p:cNvSpPr txBox="1">
            <a:spLocks noChangeArrowheads="1"/>
          </p:cNvSpPr>
          <p:nvPr/>
        </p:nvSpPr>
        <p:spPr>
          <a:xfrm>
            <a:off x="9433106" y="4655374"/>
            <a:ext cx="1089099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S =1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7BFC4A5-35B4-4478-9FDD-90762CED5D3E}"/>
              </a:ext>
            </a:extLst>
          </p:cNvPr>
          <p:cNvCxnSpPr/>
          <p:nvPr/>
        </p:nvCxnSpPr>
        <p:spPr>
          <a:xfrm>
            <a:off x="8973230" y="5370740"/>
            <a:ext cx="1269506" cy="0"/>
          </a:xfrm>
          <a:prstGeom prst="line">
            <a:avLst/>
          </a:prstGeom>
          <a:ln w="28575">
            <a:solidFill>
              <a:srgbClr val="DD462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Rectangle 2">
            <a:extLst>
              <a:ext uri="{FF2B5EF4-FFF2-40B4-BE49-F238E27FC236}">
                <a16:creationId xmlns:a16="http://schemas.microsoft.com/office/drawing/2014/main" id="{8BD87421-80EB-47F2-AFEB-C9D641C40DC2}"/>
              </a:ext>
            </a:extLst>
          </p:cNvPr>
          <p:cNvSpPr txBox="1">
            <a:spLocks noChangeArrowheads="1"/>
          </p:cNvSpPr>
          <p:nvPr/>
        </p:nvSpPr>
        <p:spPr>
          <a:xfrm>
            <a:off x="9088722" y="5398878"/>
            <a:ext cx="2635564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s(n) = n+3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DABEF-6207-4BFC-9899-0C0644842200}"/>
              </a:ext>
            </a:extLst>
          </p:cNvPr>
          <p:cNvSpPr txBox="1"/>
          <p:nvPr/>
        </p:nvSpPr>
        <p:spPr>
          <a:xfrm>
            <a:off x="9309491" y="2198543"/>
            <a:ext cx="12274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ti-ET" sz="2400" dirty="0"/>
              <a:t>space</a:t>
            </a:r>
            <a:endParaRPr lang="ti-ET" dirty="0"/>
          </a:p>
        </p:txBody>
      </p:sp>
      <p:sp>
        <p:nvSpPr>
          <p:cNvPr id="64" name="Rectangle 2">
            <a:extLst>
              <a:ext uri="{FF2B5EF4-FFF2-40B4-BE49-F238E27FC236}">
                <a16:creationId xmlns:a16="http://schemas.microsoft.com/office/drawing/2014/main" id="{5164F789-88B5-4EDD-9B3D-3CACC4E216D4}"/>
              </a:ext>
            </a:extLst>
          </p:cNvPr>
          <p:cNvSpPr txBox="1">
            <a:spLocks noChangeArrowheads="1"/>
          </p:cNvSpPr>
          <p:nvPr/>
        </p:nvSpPr>
        <p:spPr>
          <a:xfrm>
            <a:off x="7344471" y="6028107"/>
            <a:ext cx="126950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</a:p>
        </p:txBody>
      </p:sp>
      <p:sp>
        <p:nvSpPr>
          <p:cNvPr id="65" name="Rectangle 2">
            <a:extLst>
              <a:ext uri="{FF2B5EF4-FFF2-40B4-BE49-F238E27FC236}">
                <a16:creationId xmlns:a16="http://schemas.microsoft.com/office/drawing/2014/main" id="{D1C7A490-4F88-467E-A41D-468B7515DCF3}"/>
              </a:ext>
            </a:extLst>
          </p:cNvPr>
          <p:cNvSpPr txBox="1">
            <a:spLocks noChangeArrowheads="1"/>
          </p:cNvSpPr>
          <p:nvPr/>
        </p:nvSpPr>
        <p:spPr>
          <a:xfrm>
            <a:off x="10252541" y="5982844"/>
            <a:ext cx="126950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53280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31" grpId="0"/>
      <p:bldP spid="17" grpId="0"/>
      <p:bldP spid="19" grpId="0"/>
      <p:bldP spid="21" grpId="0"/>
      <p:bldP spid="26" grpId="0" animBg="1"/>
      <p:bldP spid="33" grpId="0" animBg="1"/>
      <p:bldP spid="34" grpId="0" animBg="1"/>
      <p:bldP spid="42" grpId="0" animBg="1"/>
      <p:bldP spid="46" grpId="0"/>
      <p:bldP spid="55" grpId="0"/>
      <p:bldP spid="56" grpId="0"/>
      <p:bldP spid="57" grpId="0"/>
      <p:bldP spid="58" grpId="0"/>
      <p:bldP spid="60" grpId="0"/>
      <p:bldP spid="61" grpId="0"/>
      <p:bldP spid="64" grpId="0"/>
      <p:bldP spid="6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1948F5F-9398-4C78-B82E-E82463CDF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1207" y="448056"/>
            <a:ext cx="10638023" cy="640080"/>
          </a:xfrm>
        </p:spPr>
        <p:txBody>
          <a:bodyPr>
            <a:normAutofit/>
          </a:bodyPr>
          <a:lstStyle/>
          <a:p>
            <a:r>
              <a:rPr lang="en-US" altLang="ti-ET" sz="3600" b="1" dirty="0"/>
              <a:t>Example: Matrix Addition</a:t>
            </a:r>
          </a:p>
        </p:txBody>
      </p:sp>
      <p:sp>
        <p:nvSpPr>
          <p:cNvPr id="102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7B58113-FA14-4EC6-AEF4-B0A252F21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3504" y="1938698"/>
            <a:ext cx="5425804" cy="454337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ti-ET" sz="2400" dirty="0">
                <a:latin typeface="Consolas" panose="020B0609020204030204" pitchFamily="49" charset="0"/>
              </a:rPr>
              <a:t>{</a:t>
            </a:r>
          </a:p>
          <a:p>
            <a:pPr marL="457200" lvl="2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ti-ET" sz="2400" dirty="0">
                <a:latin typeface="Consolas" panose="020B0609020204030204" pitchFamily="49" charset="0"/>
              </a:rPr>
              <a:t>for(</a:t>
            </a:r>
            <a:r>
              <a:rPr lang="en-US" altLang="ti-ET" sz="2400" dirty="0" err="1">
                <a:latin typeface="Consolas" panose="020B0609020204030204" pitchFamily="49" charset="0"/>
              </a:rPr>
              <a:t>i</a:t>
            </a:r>
            <a:r>
              <a:rPr lang="en-US" altLang="ti-ET" sz="2400" dirty="0">
                <a:latin typeface="Consolas" panose="020B0609020204030204" pitchFamily="49" charset="0"/>
              </a:rPr>
              <a:t> = 0;i &lt; n; </a:t>
            </a:r>
            <a:r>
              <a:rPr lang="en-US" altLang="ti-ET" sz="2400" dirty="0" err="1">
                <a:latin typeface="Consolas" panose="020B0609020204030204" pitchFamily="49" charset="0"/>
              </a:rPr>
              <a:t>i</a:t>
            </a:r>
            <a:r>
              <a:rPr lang="en-US" altLang="ti-ET" sz="2400" dirty="0">
                <a:latin typeface="Consolas" panose="020B0609020204030204" pitchFamily="49" charset="0"/>
              </a:rPr>
              <a:t>++)</a:t>
            </a:r>
          </a:p>
          <a:p>
            <a:pPr marL="457200" lvl="2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ti-ET" sz="2400" dirty="0">
                <a:latin typeface="Consolas" panose="020B0609020204030204" pitchFamily="49" charset="0"/>
              </a:rPr>
              <a:t>  for(j = 0;j &lt; n; </a:t>
            </a:r>
            <a:r>
              <a:rPr lang="en-US" altLang="ti-ET" sz="2400" dirty="0" err="1">
                <a:latin typeface="Consolas" panose="020B0609020204030204" pitchFamily="49" charset="0"/>
              </a:rPr>
              <a:t>j++</a:t>
            </a:r>
            <a:r>
              <a:rPr lang="en-US" altLang="ti-ET" sz="2400" dirty="0">
                <a:latin typeface="Consolas" panose="020B0609020204030204" pitchFamily="49" charset="0"/>
              </a:rPr>
              <a:t>)</a:t>
            </a:r>
          </a:p>
          <a:p>
            <a:pPr marL="457200" lvl="2" indent="0">
              <a:lnSpc>
                <a:spcPct val="200000"/>
              </a:lnSpc>
              <a:spcBef>
                <a:spcPts val="600"/>
              </a:spcBef>
              <a:buNone/>
            </a:pPr>
            <a:r>
              <a:rPr lang="en-US" altLang="ti-ET" sz="2400" dirty="0">
                <a:latin typeface="Consolas" panose="020B0609020204030204" pitchFamily="49" charset="0"/>
              </a:rPr>
              <a:t>    C[</a:t>
            </a:r>
            <a:r>
              <a:rPr lang="en-US" altLang="ti-ET" sz="2400" dirty="0" err="1">
                <a:latin typeface="Consolas" panose="020B0609020204030204" pitchFamily="49" charset="0"/>
              </a:rPr>
              <a:t>i,j</a:t>
            </a:r>
            <a:r>
              <a:rPr lang="en-US" altLang="ti-ET" sz="2400" dirty="0">
                <a:latin typeface="Consolas" panose="020B0609020204030204" pitchFamily="49" charset="0"/>
              </a:rPr>
              <a:t>]= A[</a:t>
            </a:r>
            <a:r>
              <a:rPr lang="en-US" altLang="ti-ET" sz="2400" dirty="0" err="1">
                <a:latin typeface="Consolas" panose="020B0609020204030204" pitchFamily="49" charset="0"/>
              </a:rPr>
              <a:t>i,j</a:t>
            </a:r>
            <a:r>
              <a:rPr lang="en-US" altLang="ti-ET" sz="2400" dirty="0">
                <a:latin typeface="Consolas" panose="020B0609020204030204" pitchFamily="49" charset="0"/>
              </a:rPr>
              <a:t>] + B[</a:t>
            </a:r>
            <a:r>
              <a:rPr lang="en-US" altLang="ti-ET" sz="2400" dirty="0" err="1">
                <a:latin typeface="Consolas" panose="020B0609020204030204" pitchFamily="49" charset="0"/>
              </a:rPr>
              <a:t>i,j</a:t>
            </a:r>
            <a:r>
              <a:rPr lang="en-US" altLang="ti-ET" sz="2400" dirty="0"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ti-ET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40E4CF0-9E36-4764-AE67-0A1E36C3CF96}"/>
              </a:ext>
            </a:extLst>
          </p:cNvPr>
          <p:cNvSpPr txBox="1">
            <a:spLocks noChangeArrowheads="1"/>
          </p:cNvSpPr>
          <p:nvPr/>
        </p:nvSpPr>
        <p:spPr>
          <a:xfrm>
            <a:off x="7323380" y="2879219"/>
            <a:ext cx="1089100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n +1</a:t>
            </a:r>
            <a:endParaRPr lang="en-CA" altLang="ti-ET" sz="2400" spc="-3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50129C7-3314-40CE-BB44-BADFEF33C3DE}"/>
              </a:ext>
            </a:extLst>
          </p:cNvPr>
          <p:cNvSpPr txBox="1">
            <a:spLocks noChangeArrowheads="1"/>
          </p:cNvSpPr>
          <p:nvPr/>
        </p:nvSpPr>
        <p:spPr>
          <a:xfrm>
            <a:off x="603504" y="1275244"/>
            <a:ext cx="577697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b="1" dirty="0">
                <a:solidFill>
                  <a:srgbClr val="D24726"/>
                </a:solidFill>
                <a:latin typeface="Consolas" panose="020B0609020204030204" pitchFamily="49" charset="0"/>
              </a:rPr>
              <a:t>Algorithm MATRIX_ADD(A, B, n)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89D8143-A664-4621-9BEA-ED3EAFE58E61}"/>
              </a:ext>
            </a:extLst>
          </p:cNvPr>
          <p:cNvSpPr txBox="1">
            <a:spLocks noChangeArrowheads="1"/>
          </p:cNvSpPr>
          <p:nvPr/>
        </p:nvSpPr>
        <p:spPr>
          <a:xfrm>
            <a:off x="5496560" y="5494488"/>
            <a:ext cx="333247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 = 2n</a:t>
            </a:r>
            <a:r>
              <a:rPr lang="en-US" altLang="ti-ET" sz="3600" b="1" i="1" baseline="30000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+ 2n + 1</a:t>
            </a:r>
          </a:p>
        </p:txBody>
      </p:sp>
      <p:sp>
        <p:nvSpPr>
          <p:cNvPr id="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F8FBE75-8A24-4032-9239-02E76A886C75}"/>
              </a:ext>
            </a:extLst>
          </p:cNvPr>
          <p:cNvSpPr txBox="1">
            <a:spLocks noChangeArrowheads="1"/>
          </p:cNvSpPr>
          <p:nvPr/>
        </p:nvSpPr>
        <p:spPr>
          <a:xfrm>
            <a:off x="7323379" y="4710698"/>
            <a:ext cx="998568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n * 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E376F9-FEF7-4AB6-BED1-1B54A671333F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866640" y="3195843"/>
            <a:ext cx="2456740" cy="6956"/>
          </a:xfrm>
          <a:prstGeom prst="line">
            <a:avLst/>
          </a:prstGeom>
          <a:ln w="38100">
            <a:solidFill>
              <a:srgbClr val="DD462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436219-96C8-4F18-9287-9ECAE5B42B3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801360" y="5027322"/>
            <a:ext cx="1522019" cy="0"/>
          </a:xfrm>
          <a:prstGeom prst="line">
            <a:avLst/>
          </a:prstGeom>
          <a:ln w="38100">
            <a:solidFill>
              <a:srgbClr val="DD462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235D30-694C-42BC-A20E-CB43AD877230}"/>
              </a:ext>
            </a:extLst>
          </p:cNvPr>
          <p:cNvCxnSpPr/>
          <p:nvPr/>
        </p:nvCxnSpPr>
        <p:spPr>
          <a:xfrm>
            <a:off x="7052440" y="5397570"/>
            <a:ext cx="1269506" cy="0"/>
          </a:xfrm>
          <a:prstGeom prst="line">
            <a:avLst/>
          </a:prstGeom>
          <a:ln w="28575">
            <a:solidFill>
              <a:srgbClr val="DD462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7E5738A-F501-473B-94F6-9DFAA66CC4A0}"/>
              </a:ext>
            </a:extLst>
          </p:cNvPr>
          <p:cNvSpPr txBox="1"/>
          <p:nvPr/>
        </p:nvSpPr>
        <p:spPr>
          <a:xfrm>
            <a:off x="9779359" y="1339970"/>
            <a:ext cx="18091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ti-ET" sz="4000" dirty="0"/>
              <a:t>O(n</a:t>
            </a:r>
            <a:r>
              <a:rPr lang="en-CA" altLang="ti-ET" sz="4000" baseline="30000" dirty="0"/>
              <a:t>2</a:t>
            </a:r>
            <a:r>
              <a:rPr lang="en-CA" altLang="ti-ET" sz="4000" dirty="0"/>
              <a:t>)</a:t>
            </a:r>
            <a:endParaRPr lang="ti-ET" sz="32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26856EE-1F10-4B2F-B172-42C143B446F6}"/>
              </a:ext>
            </a:extLst>
          </p:cNvPr>
          <p:cNvCxnSpPr>
            <a:cxnSpLocks/>
          </p:cNvCxnSpPr>
          <p:nvPr/>
        </p:nvCxnSpPr>
        <p:spPr>
          <a:xfrm>
            <a:off x="6664960" y="1693913"/>
            <a:ext cx="3114399" cy="0"/>
          </a:xfrm>
          <a:prstGeom prst="line">
            <a:avLst/>
          </a:prstGeom>
          <a:ln w="38100">
            <a:solidFill>
              <a:srgbClr val="DD462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BE2658-51F7-45ED-A165-E1BC62E047D7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5392427" y="4057579"/>
            <a:ext cx="1930953" cy="4706"/>
          </a:xfrm>
          <a:prstGeom prst="line">
            <a:avLst/>
          </a:prstGeom>
          <a:ln w="38100">
            <a:solidFill>
              <a:srgbClr val="DD462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24F44CC-1ABC-4AAA-B86A-442B4A3D91B8}"/>
              </a:ext>
            </a:extLst>
          </p:cNvPr>
          <p:cNvSpPr txBox="1">
            <a:spLocks noChangeArrowheads="1"/>
          </p:cNvSpPr>
          <p:nvPr/>
        </p:nvSpPr>
        <p:spPr>
          <a:xfrm>
            <a:off x="7323380" y="3740955"/>
            <a:ext cx="1314932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n(n + 1)</a:t>
            </a:r>
            <a:endParaRPr lang="en-CA" altLang="ti-ET" sz="2400" spc="-3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57AC2B-52D6-473C-B372-5684DEE90593}"/>
              </a:ext>
            </a:extLst>
          </p:cNvPr>
          <p:cNvSpPr txBox="1"/>
          <p:nvPr/>
        </p:nvSpPr>
        <p:spPr>
          <a:xfrm>
            <a:off x="9433106" y="2565001"/>
            <a:ext cx="1089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ti-ET" sz="2400" dirty="0" err="1"/>
              <a:t>i</a:t>
            </a:r>
            <a:r>
              <a:rPr lang="en-CA" altLang="ti-ET" sz="2400" dirty="0"/>
              <a:t> = 1</a:t>
            </a:r>
            <a:endParaRPr lang="ti-ET" dirty="0"/>
          </a:p>
        </p:txBody>
      </p:sp>
      <p:sp>
        <p:nvSpPr>
          <p:cNvPr id="5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6D484D8-F555-4097-B6E0-D9D3B0E2EF7B}"/>
              </a:ext>
            </a:extLst>
          </p:cNvPr>
          <p:cNvSpPr txBox="1">
            <a:spLocks noChangeArrowheads="1"/>
          </p:cNvSpPr>
          <p:nvPr/>
        </p:nvSpPr>
        <p:spPr>
          <a:xfrm>
            <a:off x="9409997" y="3285646"/>
            <a:ext cx="1240369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n =1</a:t>
            </a:r>
            <a:endParaRPr lang="en-CA" altLang="ti-ET" sz="2400" spc="-300" dirty="0"/>
          </a:p>
        </p:txBody>
      </p:sp>
      <p:sp>
        <p:nvSpPr>
          <p:cNvPr id="5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A651BA3-A856-44C2-BFDD-714FD809B625}"/>
              </a:ext>
            </a:extLst>
          </p:cNvPr>
          <p:cNvSpPr txBox="1">
            <a:spLocks noChangeArrowheads="1"/>
          </p:cNvSpPr>
          <p:nvPr/>
        </p:nvSpPr>
        <p:spPr>
          <a:xfrm>
            <a:off x="9363919" y="3707846"/>
            <a:ext cx="1454312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A = n</a:t>
            </a:r>
            <a:r>
              <a:rPr lang="en-CA" altLang="ti-ET" sz="2400" baseline="30000" dirty="0"/>
              <a:t>2</a:t>
            </a:r>
            <a:endParaRPr lang="en-CA" altLang="ti-ET" sz="2400" dirty="0"/>
          </a:p>
        </p:txBody>
      </p:sp>
      <p:sp>
        <p:nvSpPr>
          <p:cNvPr id="5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B6EC750-374C-42CE-8F4F-2A5E24B757AE}"/>
              </a:ext>
            </a:extLst>
          </p:cNvPr>
          <p:cNvSpPr txBox="1">
            <a:spLocks noChangeArrowheads="1"/>
          </p:cNvSpPr>
          <p:nvPr/>
        </p:nvSpPr>
        <p:spPr>
          <a:xfrm>
            <a:off x="9363918" y="4655372"/>
            <a:ext cx="1339500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C = n</a:t>
            </a:r>
            <a:r>
              <a:rPr lang="en-CA" altLang="ti-ET" sz="2400" baseline="30000" dirty="0"/>
              <a:t>2</a:t>
            </a:r>
            <a:endParaRPr lang="en-CA" altLang="ti-ET" sz="2400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7BFC4A5-35B4-4478-9FDD-90762CED5D3E}"/>
              </a:ext>
            </a:extLst>
          </p:cNvPr>
          <p:cNvCxnSpPr/>
          <p:nvPr/>
        </p:nvCxnSpPr>
        <p:spPr>
          <a:xfrm>
            <a:off x="9294734" y="5373350"/>
            <a:ext cx="1269506" cy="0"/>
          </a:xfrm>
          <a:prstGeom prst="line">
            <a:avLst/>
          </a:prstGeom>
          <a:ln w="28575">
            <a:solidFill>
              <a:srgbClr val="DD462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Rectangle 2">
            <a:extLst>
              <a:ext uri="{FF2B5EF4-FFF2-40B4-BE49-F238E27FC236}">
                <a16:creationId xmlns:a16="http://schemas.microsoft.com/office/drawing/2014/main" id="{8BD87421-80EB-47F2-AFEB-C9D641C40DC2}"/>
              </a:ext>
            </a:extLst>
          </p:cNvPr>
          <p:cNvSpPr txBox="1">
            <a:spLocks noChangeArrowheads="1"/>
          </p:cNvSpPr>
          <p:nvPr/>
        </p:nvSpPr>
        <p:spPr>
          <a:xfrm>
            <a:off x="9088722" y="5499773"/>
            <a:ext cx="2635564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s(n) = 3n</a:t>
            </a:r>
            <a:r>
              <a:rPr lang="en-US" altLang="ti-ET" sz="3600" b="1" i="1" baseline="30000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DABEF-6207-4BFC-9899-0C0644842200}"/>
              </a:ext>
            </a:extLst>
          </p:cNvPr>
          <p:cNvSpPr txBox="1"/>
          <p:nvPr/>
        </p:nvSpPr>
        <p:spPr>
          <a:xfrm>
            <a:off x="9363920" y="2097199"/>
            <a:ext cx="12274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ti-ET" sz="2400" dirty="0"/>
              <a:t>space</a:t>
            </a:r>
            <a:endParaRPr lang="ti-ET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22A056-C9A3-4862-B0B0-3BFB9368517E}"/>
              </a:ext>
            </a:extLst>
          </p:cNvPr>
          <p:cNvSpPr txBox="1"/>
          <p:nvPr/>
        </p:nvSpPr>
        <p:spPr>
          <a:xfrm>
            <a:off x="9433106" y="2962150"/>
            <a:ext cx="1089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ti-ET" sz="2400" dirty="0"/>
              <a:t>j = 1</a:t>
            </a:r>
            <a:endParaRPr lang="ti-ET" dirty="0"/>
          </a:p>
        </p:txBody>
      </p:sp>
      <p:sp>
        <p:nvSpPr>
          <p:cNvPr id="6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E426402-9871-4C68-8FD2-5FE2A75303A8}"/>
              </a:ext>
            </a:extLst>
          </p:cNvPr>
          <p:cNvSpPr txBox="1">
            <a:spLocks noChangeArrowheads="1"/>
          </p:cNvSpPr>
          <p:nvPr/>
        </p:nvSpPr>
        <p:spPr>
          <a:xfrm>
            <a:off x="9363919" y="4181609"/>
            <a:ext cx="1454312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B = n</a:t>
            </a:r>
            <a:r>
              <a:rPr lang="en-CA" altLang="ti-ET" sz="2400" baseline="30000" dirty="0"/>
              <a:t>2</a:t>
            </a:r>
            <a:endParaRPr lang="en-CA" altLang="ti-ET" sz="2400" dirty="0"/>
          </a:p>
        </p:txBody>
      </p:sp>
      <p:sp>
        <p:nvSpPr>
          <p:cNvPr id="67" name="Rectangle 2">
            <a:extLst>
              <a:ext uri="{FF2B5EF4-FFF2-40B4-BE49-F238E27FC236}">
                <a16:creationId xmlns:a16="http://schemas.microsoft.com/office/drawing/2014/main" id="{F6F786B6-2A1D-4509-9A48-344CD920FA40}"/>
              </a:ext>
            </a:extLst>
          </p:cNvPr>
          <p:cNvSpPr txBox="1">
            <a:spLocks noChangeArrowheads="1"/>
          </p:cNvSpPr>
          <p:nvPr/>
        </p:nvSpPr>
        <p:spPr>
          <a:xfrm>
            <a:off x="6473173" y="5997065"/>
            <a:ext cx="124647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ti-ET" sz="3600" b="1" i="1" baseline="30000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8" name="Rectangle 2">
            <a:extLst>
              <a:ext uri="{FF2B5EF4-FFF2-40B4-BE49-F238E27FC236}">
                <a16:creationId xmlns:a16="http://schemas.microsoft.com/office/drawing/2014/main" id="{8A302E5E-C273-4C3D-893B-E3EDA12AB9CB}"/>
              </a:ext>
            </a:extLst>
          </p:cNvPr>
          <p:cNvSpPr txBox="1">
            <a:spLocks noChangeArrowheads="1"/>
          </p:cNvSpPr>
          <p:nvPr/>
        </p:nvSpPr>
        <p:spPr>
          <a:xfrm>
            <a:off x="10198109" y="6030967"/>
            <a:ext cx="124647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ti-ET" sz="3600" b="1" i="1" baseline="30000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273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31" grpId="0"/>
      <p:bldP spid="46" grpId="0"/>
      <p:bldP spid="55" grpId="0"/>
      <p:bldP spid="56" grpId="0"/>
      <p:bldP spid="57" grpId="0"/>
      <p:bldP spid="58" grpId="0"/>
      <p:bldP spid="60" grpId="0"/>
      <p:bldP spid="61" grpId="0"/>
      <p:bldP spid="62" grpId="0"/>
      <p:bldP spid="63" grpId="0"/>
      <p:bldP spid="67" grpId="0"/>
      <p:bldP spid="6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1948F5F-9398-4C78-B82E-E82463CDF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1207" y="448056"/>
            <a:ext cx="6255513" cy="640080"/>
          </a:xfrm>
        </p:spPr>
        <p:txBody>
          <a:bodyPr>
            <a:normAutofit/>
          </a:bodyPr>
          <a:lstStyle/>
          <a:p>
            <a:r>
              <a:rPr lang="en-US" altLang="ti-ET" sz="3600" b="1" dirty="0"/>
              <a:t>Example: Matrix Multiplication</a:t>
            </a:r>
          </a:p>
        </p:txBody>
      </p:sp>
      <p:sp>
        <p:nvSpPr>
          <p:cNvPr id="102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7B58113-FA14-4EC6-AEF4-B0A252F21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4849" y="1487590"/>
            <a:ext cx="6169239" cy="454337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ti-ET" sz="2400" dirty="0">
                <a:latin typeface="Consolas" panose="020B0609020204030204" pitchFamily="49" charset="0"/>
              </a:rPr>
              <a:t>{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altLang="ti-ET" sz="2400" dirty="0">
                <a:latin typeface="Consolas" panose="020B0609020204030204" pitchFamily="49" charset="0"/>
              </a:rPr>
              <a:t>for(</a:t>
            </a:r>
            <a:r>
              <a:rPr lang="en-US" altLang="ti-ET" sz="2400" dirty="0" err="1">
                <a:latin typeface="Consolas" panose="020B0609020204030204" pitchFamily="49" charset="0"/>
              </a:rPr>
              <a:t>i</a:t>
            </a:r>
            <a:r>
              <a:rPr lang="en-US" altLang="ti-ET" sz="2400" dirty="0">
                <a:latin typeface="Consolas" panose="020B0609020204030204" pitchFamily="49" charset="0"/>
              </a:rPr>
              <a:t> = 0;i &lt; n; </a:t>
            </a:r>
            <a:r>
              <a:rPr lang="en-US" altLang="ti-ET" sz="2400" dirty="0" err="1">
                <a:latin typeface="Consolas" panose="020B0609020204030204" pitchFamily="49" charset="0"/>
              </a:rPr>
              <a:t>i</a:t>
            </a:r>
            <a:r>
              <a:rPr lang="en-US" altLang="ti-ET" sz="2400" dirty="0">
                <a:latin typeface="Consolas" panose="020B0609020204030204" pitchFamily="49" charset="0"/>
              </a:rPr>
              <a:t>++)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altLang="ti-ET" sz="2400" dirty="0">
                <a:latin typeface="Consolas" panose="020B0609020204030204" pitchFamily="49" charset="0"/>
              </a:rPr>
              <a:t>  for(j = 0;j &lt; n; </a:t>
            </a:r>
            <a:r>
              <a:rPr lang="en-US" altLang="ti-ET" sz="2400" dirty="0" err="1">
                <a:latin typeface="Consolas" panose="020B0609020204030204" pitchFamily="49" charset="0"/>
              </a:rPr>
              <a:t>j++</a:t>
            </a:r>
            <a:r>
              <a:rPr lang="en-US" altLang="ti-ET" sz="2400" dirty="0">
                <a:latin typeface="Consolas" panose="020B0609020204030204" pitchFamily="49" charset="0"/>
              </a:rPr>
              <a:t>)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altLang="ti-ET" sz="2400" dirty="0">
                <a:latin typeface="Consolas" panose="020B0609020204030204" pitchFamily="49" charset="0"/>
              </a:rPr>
              <a:t>    C[</a:t>
            </a:r>
            <a:r>
              <a:rPr lang="en-US" altLang="ti-ET" sz="2400" dirty="0" err="1">
                <a:latin typeface="Consolas" panose="020B0609020204030204" pitchFamily="49" charset="0"/>
              </a:rPr>
              <a:t>i,j</a:t>
            </a:r>
            <a:r>
              <a:rPr lang="en-US" altLang="ti-ET" sz="2400" dirty="0">
                <a:latin typeface="Consolas" panose="020B0609020204030204" pitchFamily="49" charset="0"/>
              </a:rPr>
              <a:t>]= 0</a:t>
            </a:r>
          </a:p>
          <a:p>
            <a:pPr marL="457200" lvl="2" indent="0">
              <a:spcBef>
                <a:spcPts val="600"/>
              </a:spcBef>
              <a:buNone/>
            </a:pPr>
            <a:r>
              <a:rPr lang="en-US" altLang="ti-ET" sz="2400" dirty="0">
                <a:latin typeface="Consolas" panose="020B0609020204030204" pitchFamily="49" charset="0"/>
              </a:rPr>
              <a:t>     for(k = 0;k &lt; n; k++)</a:t>
            </a:r>
          </a:p>
          <a:p>
            <a:pPr marL="457200" lvl="2" indent="0">
              <a:spcBef>
                <a:spcPts val="600"/>
              </a:spcBef>
              <a:buNone/>
            </a:pPr>
            <a:r>
              <a:rPr lang="en-US" altLang="ti-ET" sz="2400" dirty="0">
                <a:latin typeface="Consolas" panose="020B0609020204030204" pitchFamily="49" charset="0"/>
              </a:rPr>
              <a:t>        C[</a:t>
            </a:r>
            <a:r>
              <a:rPr lang="en-US" altLang="ti-ET" sz="2400" dirty="0" err="1">
                <a:latin typeface="Consolas" panose="020B0609020204030204" pitchFamily="49" charset="0"/>
              </a:rPr>
              <a:t>i,j</a:t>
            </a:r>
            <a:r>
              <a:rPr lang="en-US" altLang="ti-ET" sz="2400" dirty="0">
                <a:latin typeface="Consolas" panose="020B0609020204030204" pitchFamily="49" charset="0"/>
              </a:rPr>
              <a:t>]+= A[</a:t>
            </a:r>
            <a:r>
              <a:rPr lang="en-US" altLang="ti-ET" sz="2400" dirty="0" err="1">
                <a:latin typeface="Consolas" panose="020B0609020204030204" pitchFamily="49" charset="0"/>
              </a:rPr>
              <a:t>i,k</a:t>
            </a:r>
            <a:r>
              <a:rPr lang="en-US" altLang="ti-ET" sz="2400" dirty="0">
                <a:latin typeface="Consolas" panose="020B0609020204030204" pitchFamily="49" charset="0"/>
              </a:rPr>
              <a:t>] * B[</a:t>
            </a:r>
            <a:r>
              <a:rPr lang="en-US" altLang="ti-ET" sz="2400" dirty="0" err="1">
                <a:latin typeface="Consolas" panose="020B0609020204030204" pitchFamily="49" charset="0"/>
              </a:rPr>
              <a:t>k,j</a:t>
            </a:r>
            <a:r>
              <a:rPr lang="en-US" altLang="ti-ET" sz="2400" dirty="0">
                <a:latin typeface="Consolas" panose="020B0609020204030204" pitchFamily="49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ti-ET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40E4CF0-9E36-4764-AE67-0A1E36C3CF96}"/>
              </a:ext>
            </a:extLst>
          </p:cNvPr>
          <p:cNvSpPr txBox="1">
            <a:spLocks noChangeArrowheads="1"/>
          </p:cNvSpPr>
          <p:nvPr/>
        </p:nvSpPr>
        <p:spPr>
          <a:xfrm>
            <a:off x="7355477" y="2208422"/>
            <a:ext cx="1089100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n +1</a:t>
            </a:r>
            <a:endParaRPr lang="en-CA" altLang="ti-ET" sz="2400" spc="-3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50129C7-3314-40CE-BB44-BADFEF33C3DE}"/>
              </a:ext>
            </a:extLst>
          </p:cNvPr>
          <p:cNvSpPr txBox="1">
            <a:spLocks noChangeArrowheads="1"/>
          </p:cNvSpPr>
          <p:nvPr/>
        </p:nvSpPr>
        <p:spPr>
          <a:xfrm>
            <a:off x="760474" y="1084161"/>
            <a:ext cx="6944327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b="1" dirty="0">
                <a:solidFill>
                  <a:srgbClr val="D24726"/>
                </a:solidFill>
                <a:latin typeface="Consolas" panose="020B0609020204030204" pitchFamily="49" charset="0"/>
              </a:rPr>
              <a:t>Algorithm MATRIX_MUL(A, B, n)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89D8143-A664-4621-9BEA-ED3EAFE58E61}"/>
              </a:ext>
            </a:extLst>
          </p:cNvPr>
          <p:cNvSpPr txBox="1">
            <a:spLocks noChangeArrowheads="1"/>
          </p:cNvSpPr>
          <p:nvPr/>
        </p:nvSpPr>
        <p:spPr>
          <a:xfrm>
            <a:off x="1552743" y="5884929"/>
            <a:ext cx="445164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 = 2n</a:t>
            </a:r>
            <a:r>
              <a:rPr lang="en-US" altLang="ti-ET" sz="3600" b="1" i="1" baseline="30000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+ 3n</a:t>
            </a:r>
            <a:r>
              <a:rPr lang="en-US" altLang="ti-ET" sz="3600" b="1" i="1" baseline="30000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+ 2n + 1</a:t>
            </a:r>
          </a:p>
        </p:txBody>
      </p:sp>
      <p:sp>
        <p:nvSpPr>
          <p:cNvPr id="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F8FBE75-8A24-4032-9239-02E76A886C75}"/>
              </a:ext>
            </a:extLst>
          </p:cNvPr>
          <p:cNvSpPr txBox="1">
            <a:spLocks noChangeArrowheads="1"/>
          </p:cNvSpPr>
          <p:nvPr/>
        </p:nvSpPr>
        <p:spPr>
          <a:xfrm>
            <a:off x="7386319" y="4440867"/>
            <a:ext cx="1899921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n * n ( n + 1)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E376F9-FEF7-4AB6-BED1-1B54A671333F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740982" y="2525046"/>
            <a:ext cx="614495" cy="0"/>
          </a:xfrm>
          <a:prstGeom prst="line">
            <a:avLst/>
          </a:prstGeom>
          <a:ln w="38100">
            <a:solidFill>
              <a:srgbClr val="DD462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436219-96C8-4F18-9287-9ECAE5B42B3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771826" y="4757491"/>
            <a:ext cx="614493" cy="0"/>
          </a:xfrm>
          <a:prstGeom prst="line">
            <a:avLst/>
          </a:prstGeom>
          <a:ln w="38100">
            <a:solidFill>
              <a:srgbClr val="DD462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235D30-694C-42BC-A20E-CB43AD877230}"/>
              </a:ext>
            </a:extLst>
          </p:cNvPr>
          <p:cNvCxnSpPr>
            <a:cxnSpLocks/>
          </p:cNvCxnSpPr>
          <p:nvPr/>
        </p:nvCxnSpPr>
        <p:spPr>
          <a:xfrm>
            <a:off x="1620553" y="5915230"/>
            <a:ext cx="6944327" cy="0"/>
          </a:xfrm>
          <a:prstGeom prst="line">
            <a:avLst/>
          </a:prstGeom>
          <a:ln w="28575">
            <a:solidFill>
              <a:srgbClr val="DD462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BE2658-51F7-45ED-A165-E1BC62E047D7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6669639" y="3220385"/>
            <a:ext cx="658420" cy="5593"/>
          </a:xfrm>
          <a:prstGeom prst="line">
            <a:avLst/>
          </a:prstGeom>
          <a:ln w="38100">
            <a:solidFill>
              <a:srgbClr val="DD462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24F44CC-1ABC-4AAA-B86A-442B4A3D91B8}"/>
              </a:ext>
            </a:extLst>
          </p:cNvPr>
          <p:cNvSpPr txBox="1">
            <a:spLocks noChangeArrowheads="1"/>
          </p:cNvSpPr>
          <p:nvPr/>
        </p:nvSpPr>
        <p:spPr>
          <a:xfrm>
            <a:off x="7328059" y="2909354"/>
            <a:ext cx="1314932" cy="633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n*(n + 1)</a:t>
            </a:r>
            <a:endParaRPr lang="en-CA" altLang="ti-ET" sz="2400" spc="-3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57AC2B-52D6-473C-B372-5684DEE90593}"/>
              </a:ext>
            </a:extLst>
          </p:cNvPr>
          <p:cNvSpPr txBox="1"/>
          <p:nvPr/>
        </p:nvSpPr>
        <p:spPr>
          <a:xfrm>
            <a:off x="9718059" y="2150286"/>
            <a:ext cx="1089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ti-ET" sz="2400" dirty="0" err="1"/>
              <a:t>i</a:t>
            </a:r>
            <a:r>
              <a:rPr lang="en-CA" altLang="ti-ET" sz="2400" dirty="0"/>
              <a:t> = 1</a:t>
            </a:r>
            <a:endParaRPr lang="ti-ET" dirty="0"/>
          </a:p>
        </p:txBody>
      </p:sp>
      <p:sp>
        <p:nvSpPr>
          <p:cNvPr id="5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6D484D8-F555-4097-B6E0-D9D3B0E2EF7B}"/>
              </a:ext>
            </a:extLst>
          </p:cNvPr>
          <p:cNvSpPr txBox="1">
            <a:spLocks noChangeArrowheads="1"/>
          </p:cNvSpPr>
          <p:nvPr/>
        </p:nvSpPr>
        <p:spPr>
          <a:xfrm>
            <a:off x="9718059" y="3551230"/>
            <a:ext cx="1240369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n =1</a:t>
            </a:r>
            <a:endParaRPr lang="en-CA" altLang="ti-ET" sz="2400" spc="-300" dirty="0"/>
          </a:p>
        </p:txBody>
      </p:sp>
      <p:sp>
        <p:nvSpPr>
          <p:cNvPr id="5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A651BA3-A856-44C2-BFDD-714FD809B625}"/>
              </a:ext>
            </a:extLst>
          </p:cNvPr>
          <p:cNvSpPr txBox="1">
            <a:spLocks noChangeArrowheads="1"/>
          </p:cNvSpPr>
          <p:nvPr/>
        </p:nvSpPr>
        <p:spPr>
          <a:xfrm>
            <a:off x="9718059" y="4062884"/>
            <a:ext cx="1454312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A = n</a:t>
            </a:r>
            <a:r>
              <a:rPr lang="en-CA" altLang="ti-ET" sz="2400" baseline="30000" dirty="0"/>
              <a:t>2</a:t>
            </a:r>
            <a:endParaRPr lang="en-CA" altLang="ti-ET" sz="2400" dirty="0"/>
          </a:p>
        </p:txBody>
      </p:sp>
      <p:sp>
        <p:nvSpPr>
          <p:cNvPr id="5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B6EC750-374C-42CE-8F4F-2A5E24B757AE}"/>
              </a:ext>
            </a:extLst>
          </p:cNvPr>
          <p:cNvSpPr txBox="1">
            <a:spLocks noChangeArrowheads="1"/>
          </p:cNvSpPr>
          <p:nvPr/>
        </p:nvSpPr>
        <p:spPr>
          <a:xfrm>
            <a:off x="9770319" y="5007660"/>
            <a:ext cx="1339500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C = n</a:t>
            </a:r>
            <a:r>
              <a:rPr lang="en-CA" altLang="ti-ET" sz="2400" baseline="30000" dirty="0"/>
              <a:t>2</a:t>
            </a:r>
            <a:endParaRPr lang="en-CA" altLang="ti-ET" sz="2400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7BFC4A5-35B4-4478-9FDD-90762CED5D3E}"/>
              </a:ext>
            </a:extLst>
          </p:cNvPr>
          <p:cNvCxnSpPr/>
          <p:nvPr/>
        </p:nvCxnSpPr>
        <p:spPr>
          <a:xfrm>
            <a:off x="9711829" y="5617190"/>
            <a:ext cx="1269506" cy="0"/>
          </a:xfrm>
          <a:prstGeom prst="line">
            <a:avLst/>
          </a:prstGeom>
          <a:ln w="28575">
            <a:solidFill>
              <a:srgbClr val="DD462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Rectangle 2">
            <a:extLst>
              <a:ext uri="{FF2B5EF4-FFF2-40B4-BE49-F238E27FC236}">
                <a16:creationId xmlns:a16="http://schemas.microsoft.com/office/drawing/2014/main" id="{8BD87421-80EB-47F2-AFEB-C9D641C40DC2}"/>
              </a:ext>
            </a:extLst>
          </p:cNvPr>
          <p:cNvSpPr txBox="1">
            <a:spLocks noChangeArrowheads="1"/>
          </p:cNvSpPr>
          <p:nvPr/>
        </p:nvSpPr>
        <p:spPr>
          <a:xfrm>
            <a:off x="9442677" y="5522541"/>
            <a:ext cx="2635564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s(n) = 3n</a:t>
            </a:r>
            <a:r>
              <a:rPr lang="en-US" altLang="ti-ET" sz="3600" b="1" i="1" baseline="30000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DABEF-6207-4BFC-9899-0C0644842200}"/>
              </a:ext>
            </a:extLst>
          </p:cNvPr>
          <p:cNvSpPr txBox="1"/>
          <p:nvPr/>
        </p:nvSpPr>
        <p:spPr>
          <a:xfrm>
            <a:off x="9700153" y="1619507"/>
            <a:ext cx="12274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ti-ET" sz="2400" dirty="0"/>
              <a:t>space</a:t>
            </a:r>
            <a:endParaRPr lang="ti-ET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22A056-C9A3-4862-B0B0-3BFB9368517E}"/>
              </a:ext>
            </a:extLst>
          </p:cNvPr>
          <p:cNvSpPr txBox="1"/>
          <p:nvPr/>
        </p:nvSpPr>
        <p:spPr>
          <a:xfrm>
            <a:off x="9718059" y="2648026"/>
            <a:ext cx="1089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ti-ET" sz="2400" dirty="0"/>
              <a:t>j = 1</a:t>
            </a:r>
            <a:endParaRPr lang="ti-ET" dirty="0"/>
          </a:p>
        </p:txBody>
      </p:sp>
      <p:sp>
        <p:nvSpPr>
          <p:cNvPr id="6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E426402-9871-4C68-8FD2-5FE2A75303A8}"/>
              </a:ext>
            </a:extLst>
          </p:cNvPr>
          <p:cNvSpPr txBox="1">
            <a:spLocks noChangeArrowheads="1"/>
          </p:cNvSpPr>
          <p:nvPr/>
        </p:nvSpPr>
        <p:spPr>
          <a:xfrm>
            <a:off x="9718059" y="4535272"/>
            <a:ext cx="1454312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B = n</a:t>
            </a:r>
            <a:r>
              <a:rPr lang="en-CA" altLang="ti-ET" sz="2400" baseline="30000" dirty="0"/>
              <a:t>2</a:t>
            </a:r>
            <a:endParaRPr lang="en-CA" altLang="ti-ET" sz="2400" dirty="0"/>
          </a:p>
        </p:txBody>
      </p:sp>
      <p:sp>
        <p:nvSpPr>
          <p:cNvPr id="67" name="Rectangle 2">
            <a:extLst>
              <a:ext uri="{FF2B5EF4-FFF2-40B4-BE49-F238E27FC236}">
                <a16:creationId xmlns:a16="http://schemas.microsoft.com/office/drawing/2014/main" id="{F6F786B6-2A1D-4509-9A48-344CD920FA40}"/>
              </a:ext>
            </a:extLst>
          </p:cNvPr>
          <p:cNvSpPr txBox="1">
            <a:spLocks noChangeArrowheads="1"/>
          </p:cNvSpPr>
          <p:nvPr/>
        </p:nvSpPr>
        <p:spPr>
          <a:xfrm>
            <a:off x="6231532" y="5884929"/>
            <a:ext cx="124647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ti-ET" sz="3600" b="1" i="1" baseline="30000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8" name="Rectangle 2">
            <a:extLst>
              <a:ext uri="{FF2B5EF4-FFF2-40B4-BE49-F238E27FC236}">
                <a16:creationId xmlns:a16="http://schemas.microsoft.com/office/drawing/2014/main" id="{8A302E5E-C273-4C3D-893B-E3EDA12AB9CB}"/>
              </a:ext>
            </a:extLst>
          </p:cNvPr>
          <p:cNvSpPr txBox="1">
            <a:spLocks noChangeArrowheads="1"/>
          </p:cNvSpPr>
          <p:nvPr/>
        </p:nvSpPr>
        <p:spPr>
          <a:xfrm>
            <a:off x="10604509" y="6030967"/>
            <a:ext cx="124647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ti-ET" sz="3600" b="1" i="1" baseline="30000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AB9CB0D-D3B5-43A4-8F08-CC67E5EEC46D}"/>
              </a:ext>
            </a:extLst>
          </p:cNvPr>
          <p:cNvSpPr txBox="1">
            <a:spLocks noChangeArrowheads="1"/>
          </p:cNvSpPr>
          <p:nvPr/>
        </p:nvSpPr>
        <p:spPr>
          <a:xfrm>
            <a:off x="7386320" y="3577546"/>
            <a:ext cx="998568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n * 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99B1F9-985C-4B6A-A630-5087B5B370D8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771826" y="3894170"/>
            <a:ext cx="614494" cy="0"/>
          </a:xfrm>
          <a:prstGeom prst="line">
            <a:avLst/>
          </a:prstGeom>
          <a:ln w="38100">
            <a:solidFill>
              <a:srgbClr val="DD462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65512EC-F6B7-4384-B4B0-BF7B3E10B27A}"/>
              </a:ext>
            </a:extLst>
          </p:cNvPr>
          <p:cNvSpPr txBox="1">
            <a:spLocks noChangeArrowheads="1"/>
          </p:cNvSpPr>
          <p:nvPr/>
        </p:nvSpPr>
        <p:spPr>
          <a:xfrm>
            <a:off x="7392996" y="5109059"/>
            <a:ext cx="1454311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n * n * 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7BCC9EC-E581-4731-B8E6-857C41CB58F3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918960" y="5425683"/>
            <a:ext cx="474036" cy="0"/>
          </a:xfrm>
          <a:prstGeom prst="line">
            <a:avLst/>
          </a:prstGeom>
          <a:ln w="38100">
            <a:solidFill>
              <a:srgbClr val="DD462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8849AE4-7F90-4DA9-9655-E1BD5946BB91}"/>
              </a:ext>
            </a:extLst>
          </p:cNvPr>
          <p:cNvSpPr txBox="1"/>
          <p:nvPr/>
        </p:nvSpPr>
        <p:spPr>
          <a:xfrm>
            <a:off x="9718059" y="3184833"/>
            <a:ext cx="1089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ti-ET" sz="2400" dirty="0"/>
              <a:t>k = 1</a:t>
            </a:r>
            <a:endParaRPr lang="ti-ET" dirty="0"/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EAD2345B-14EA-4C70-B8C6-EFF7CDBDEB26}"/>
              </a:ext>
            </a:extLst>
          </p:cNvPr>
          <p:cNvSpPr txBox="1">
            <a:spLocks noChangeArrowheads="1"/>
          </p:cNvSpPr>
          <p:nvPr/>
        </p:nvSpPr>
        <p:spPr>
          <a:xfrm>
            <a:off x="6607998" y="1112276"/>
            <a:ext cx="19095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T(n)=O(n</a:t>
            </a:r>
            <a:r>
              <a:rPr lang="en-US" altLang="ti-ET" sz="3600" b="1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ti-ET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136D84D2-9803-4A7A-925D-D23D7BE49DCC}"/>
              </a:ext>
            </a:extLst>
          </p:cNvPr>
          <p:cNvSpPr txBox="1">
            <a:spLocks noChangeArrowheads="1"/>
          </p:cNvSpPr>
          <p:nvPr/>
        </p:nvSpPr>
        <p:spPr>
          <a:xfrm>
            <a:off x="9122616" y="1106855"/>
            <a:ext cx="19095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S(n)=O(n</a:t>
            </a:r>
            <a:r>
              <a:rPr lang="en-US" altLang="ti-ET" sz="3600" b="1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ti-ET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681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46" grpId="0"/>
      <p:bldP spid="55" grpId="0"/>
      <p:bldP spid="56" grpId="0"/>
      <p:bldP spid="57" grpId="0"/>
      <p:bldP spid="58" grpId="0"/>
      <p:bldP spid="60" grpId="0"/>
      <p:bldP spid="61" grpId="0"/>
      <p:bldP spid="62" grpId="0"/>
      <p:bldP spid="63" grpId="0"/>
      <p:bldP spid="67" grpId="0"/>
      <p:bldP spid="68" grpId="0"/>
      <p:bldP spid="33" grpId="0"/>
      <p:bldP spid="39" grpId="0"/>
      <p:bldP spid="47" grpId="0"/>
      <p:bldP spid="29" grpId="0"/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1948F5F-9398-4C78-B82E-E82463CDF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1207" y="448056"/>
            <a:ext cx="6255513" cy="640080"/>
          </a:xfrm>
        </p:spPr>
        <p:txBody>
          <a:bodyPr>
            <a:normAutofit/>
          </a:bodyPr>
          <a:lstStyle/>
          <a:p>
            <a:r>
              <a:rPr lang="en-US" altLang="ti-ET" sz="3600" b="1" dirty="0"/>
              <a:t>Time Complexity</a:t>
            </a:r>
          </a:p>
        </p:txBody>
      </p:sp>
      <p:sp>
        <p:nvSpPr>
          <p:cNvPr id="102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7B58113-FA14-4EC6-AEF4-B0A252F21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1207" y="1973213"/>
            <a:ext cx="5026154" cy="90956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2400" b="1" dirty="0">
                <a:latin typeface="Consolas" panose="020B0609020204030204" pitchFamily="49" charset="0"/>
              </a:rPr>
              <a:t>for(</a:t>
            </a:r>
            <a:r>
              <a:rPr lang="en-US" altLang="ti-ET" sz="2400" b="1" dirty="0" err="1">
                <a:latin typeface="Consolas" panose="020B0609020204030204" pitchFamily="49" charset="0"/>
              </a:rPr>
              <a:t>i</a:t>
            </a:r>
            <a:r>
              <a:rPr lang="en-US" altLang="ti-ET" sz="2400" b="1" dirty="0">
                <a:latin typeface="Consolas" panose="020B0609020204030204" pitchFamily="49" charset="0"/>
              </a:rPr>
              <a:t> = 0;i &lt; n; </a:t>
            </a:r>
            <a:r>
              <a:rPr lang="en-US" altLang="ti-ET" sz="2400" b="1" dirty="0" err="1">
                <a:latin typeface="Consolas" panose="020B0609020204030204" pitchFamily="49" charset="0"/>
              </a:rPr>
              <a:t>i</a:t>
            </a:r>
            <a:r>
              <a:rPr lang="en-US" altLang="ti-ET" sz="2400" b="1" dirty="0">
                <a:latin typeface="Consolas" panose="020B0609020204030204" pitchFamily="49" charset="0"/>
              </a:rPr>
              <a:t>++)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2400" b="1" dirty="0">
                <a:latin typeface="Consolas" panose="020B0609020204030204" pitchFamily="49" charset="0"/>
              </a:rPr>
              <a:t>	statement;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235D30-694C-42BC-A20E-CB43AD877230}"/>
              </a:ext>
            </a:extLst>
          </p:cNvPr>
          <p:cNvCxnSpPr>
            <a:cxnSpLocks/>
            <a:stCxn id="10243" idx="3"/>
            <a:endCxn id="43" idx="1"/>
          </p:cNvCxnSpPr>
          <p:nvPr/>
        </p:nvCxnSpPr>
        <p:spPr>
          <a:xfrm>
            <a:off x="5547361" y="2427996"/>
            <a:ext cx="3529798" cy="2663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962D3A3-CF8A-43E9-8C60-30796C4C98E6}"/>
              </a:ext>
            </a:extLst>
          </p:cNvPr>
          <p:cNvSpPr txBox="1">
            <a:spLocks noChangeArrowheads="1"/>
          </p:cNvSpPr>
          <p:nvPr/>
        </p:nvSpPr>
        <p:spPr>
          <a:xfrm>
            <a:off x="521208" y="3233053"/>
            <a:ext cx="5026154" cy="9095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n-NO" altLang="ti-ET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for(i = n;i &gt; 0; i--)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n-NO" altLang="ti-ET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	statement;</a:t>
            </a:r>
          </a:p>
        </p:txBody>
      </p:sp>
      <p:sp>
        <p:nvSpPr>
          <p:cNvPr id="3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68794A5-8683-47A5-AB86-482670D8E47D}"/>
              </a:ext>
            </a:extLst>
          </p:cNvPr>
          <p:cNvSpPr txBox="1">
            <a:spLocks noChangeArrowheads="1"/>
          </p:cNvSpPr>
          <p:nvPr/>
        </p:nvSpPr>
        <p:spPr>
          <a:xfrm>
            <a:off x="521208" y="4366844"/>
            <a:ext cx="5026149" cy="9095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n-NO" altLang="ti-ET" sz="2400" b="1" dirty="0">
                <a:latin typeface="Consolas" panose="020B0609020204030204" pitchFamily="49" charset="0"/>
              </a:rPr>
              <a:t>for(i = 0;i &lt; n; i = i+2)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n-NO" altLang="ti-ET" sz="2400" b="1" dirty="0">
                <a:latin typeface="Consolas" panose="020B0609020204030204" pitchFamily="49" charset="0"/>
              </a:rPr>
              <a:t>	statement;</a:t>
            </a:r>
          </a:p>
        </p:txBody>
      </p:sp>
      <p:sp>
        <p:nvSpPr>
          <p:cNvPr id="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F4C04FB-3C3D-48DC-BEF0-079A3303DC8C}"/>
              </a:ext>
            </a:extLst>
          </p:cNvPr>
          <p:cNvSpPr txBox="1">
            <a:spLocks noChangeArrowheads="1"/>
          </p:cNvSpPr>
          <p:nvPr/>
        </p:nvSpPr>
        <p:spPr>
          <a:xfrm>
            <a:off x="521207" y="5643327"/>
            <a:ext cx="5026151" cy="9095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n-NO" altLang="ti-ET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for(i = 0;i &lt; n; i = i+1000)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n-NO" altLang="ti-ET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	statement;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490B538-544C-4A4B-83F0-4AA1717E2A2B}"/>
              </a:ext>
            </a:extLst>
          </p:cNvPr>
          <p:cNvCxnSpPr>
            <a:cxnSpLocks/>
            <a:stCxn id="31" idx="3"/>
            <a:endCxn id="44" idx="1"/>
          </p:cNvCxnSpPr>
          <p:nvPr/>
        </p:nvCxnSpPr>
        <p:spPr>
          <a:xfrm flipV="1">
            <a:off x="5547362" y="3677678"/>
            <a:ext cx="3529797" cy="10158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03B424-56FE-43CD-A5FA-6AD1B9C2120D}"/>
              </a:ext>
            </a:extLst>
          </p:cNvPr>
          <p:cNvCxnSpPr>
            <a:cxnSpLocks/>
            <a:stCxn id="32" idx="3"/>
            <a:endCxn id="45" idx="1"/>
          </p:cNvCxnSpPr>
          <p:nvPr/>
        </p:nvCxnSpPr>
        <p:spPr>
          <a:xfrm>
            <a:off x="5547357" y="4821627"/>
            <a:ext cx="3529802" cy="0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6535F2F-25E1-4BD1-AF4E-2FDA21A41542}"/>
              </a:ext>
            </a:extLst>
          </p:cNvPr>
          <p:cNvCxnSpPr>
            <a:cxnSpLocks/>
            <a:stCxn id="35" idx="3"/>
            <a:endCxn id="48" idx="1"/>
          </p:cNvCxnSpPr>
          <p:nvPr/>
        </p:nvCxnSpPr>
        <p:spPr>
          <a:xfrm>
            <a:off x="5547358" y="6098110"/>
            <a:ext cx="3529801" cy="0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2">
            <a:extLst>
              <a:ext uri="{FF2B5EF4-FFF2-40B4-BE49-F238E27FC236}">
                <a16:creationId xmlns:a16="http://schemas.microsoft.com/office/drawing/2014/main" id="{5DC88415-D2CA-4740-A9CB-B6BAAB86BA8B}"/>
              </a:ext>
            </a:extLst>
          </p:cNvPr>
          <p:cNvSpPr txBox="1">
            <a:spLocks noChangeArrowheads="1"/>
          </p:cNvSpPr>
          <p:nvPr/>
        </p:nvSpPr>
        <p:spPr>
          <a:xfrm>
            <a:off x="9077159" y="2110619"/>
            <a:ext cx="1194601" cy="6400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ti-ET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44" name="Rectangle 2">
            <a:extLst>
              <a:ext uri="{FF2B5EF4-FFF2-40B4-BE49-F238E27FC236}">
                <a16:creationId xmlns:a16="http://schemas.microsoft.com/office/drawing/2014/main" id="{EF25CB27-0129-4B83-BAA0-0EA62C3E2459}"/>
              </a:ext>
            </a:extLst>
          </p:cNvPr>
          <p:cNvSpPr txBox="1">
            <a:spLocks noChangeArrowheads="1"/>
          </p:cNvSpPr>
          <p:nvPr/>
        </p:nvSpPr>
        <p:spPr>
          <a:xfrm>
            <a:off x="9077159" y="3357638"/>
            <a:ext cx="1194601" cy="6400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ti-ET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9AB969CC-8735-4ECC-89FE-25851F18589D}"/>
              </a:ext>
            </a:extLst>
          </p:cNvPr>
          <p:cNvSpPr txBox="1">
            <a:spLocks noChangeArrowheads="1"/>
          </p:cNvSpPr>
          <p:nvPr/>
        </p:nvSpPr>
        <p:spPr>
          <a:xfrm>
            <a:off x="9077159" y="4366844"/>
            <a:ext cx="1194601" cy="9095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ti-ET" sz="5400" b="1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ti-ET" sz="54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2FB8C136-0719-4DBD-9043-2A02F05DEC88}"/>
              </a:ext>
            </a:extLst>
          </p:cNvPr>
          <p:cNvSpPr txBox="1">
            <a:spLocks noChangeArrowheads="1"/>
          </p:cNvSpPr>
          <p:nvPr/>
        </p:nvSpPr>
        <p:spPr>
          <a:xfrm>
            <a:off x="9077159" y="5643327"/>
            <a:ext cx="1399032" cy="9095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ti-ET" sz="5400" b="1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ti-ET" sz="54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69" name="Rectangle 2">
            <a:extLst>
              <a:ext uri="{FF2B5EF4-FFF2-40B4-BE49-F238E27FC236}">
                <a16:creationId xmlns:a16="http://schemas.microsoft.com/office/drawing/2014/main" id="{8D35EAD9-9BF8-4480-A6AB-9AA0B675AFD7}"/>
              </a:ext>
            </a:extLst>
          </p:cNvPr>
          <p:cNvSpPr txBox="1">
            <a:spLocks noChangeArrowheads="1"/>
          </p:cNvSpPr>
          <p:nvPr/>
        </p:nvSpPr>
        <p:spPr>
          <a:xfrm>
            <a:off x="10476191" y="2130939"/>
            <a:ext cx="1194601" cy="6400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ti-ET" sz="3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</a:p>
        </p:txBody>
      </p:sp>
      <p:sp>
        <p:nvSpPr>
          <p:cNvPr id="70" name="Rectangle 2">
            <a:extLst>
              <a:ext uri="{FF2B5EF4-FFF2-40B4-BE49-F238E27FC236}">
                <a16:creationId xmlns:a16="http://schemas.microsoft.com/office/drawing/2014/main" id="{CA0B927C-435F-4969-AFA6-5378CEB06B43}"/>
              </a:ext>
            </a:extLst>
          </p:cNvPr>
          <p:cNvSpPr txBox="1">
            <a:spLocks noChangeArrowheads="1"/>
          </p:cNvSpPr>
          <p:nvPr/>
        </p:nvSpPr>
        <p:spPr>
          <a:xfrm>
            <a:off x="10476191" y="3377958"/>
            <a:ext cx="1194601" cy="6400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ti-ET" sz="3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</a:p>
        </p:txBody>
      </p:sp>
      <p:sp>
        <p:nvSpPr>
          <p:cNvPr id="71" name="Rectangle 2">
            <a:extLst>
              <a:ext uri="{FF2B5EF4-FFF2-40B4-BE49-F238E27FC236}">
                <a16:creationId xmlns:a16="http://schemas.microsoft.com/office/drawing/2014/main" id="{50D0691A-E2A5-4CE8-9671-BEBEC74FB2AA}"/>
              </a:ext>
            </a:extLst>
          </p:cNvPr>
          <p:cNvSpPr txBox="1">
            <a:spLocks noChangeArrowheads="1"/>
          </p:cNvSpPr>
          <p:nvPr/>
        </p:nvSpPr>
        <p:spPr>
          <a:xfrm>
            <a:off x="10476191" y="4518055"/>
            <a:ext cx="1194601" cy="6400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ti-ET" sz="3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</a:p>
        </p:txBody>
      </p:sp>
      <p:sp>
        <p:nvSpPr>
          <p:cNvPr id="72" name="Rectangle 2">
            <a:extLst>
              <a:ext uri="{FF2B5EF4-FFF2-40B4-BE49-F238E27FC236}">
                <a16:creationId xmlns:a16="http://schemas.microsoft.com/office/drawing/2014/main" id="{0F5215DB-7284-41A4-80CC-D425CC42C470}"/>
              </a:ext>
            </a:extLst>
          </p:cNvPr>
          <p:cNvSpPr txBox="1">
            <a:spLocks noChangeArrowheads="1"/>
          </p:cNvSpPr>
          <p:nvPr/>
        </p:nvSpPr>
        <p:spPr>
          <a:xfrm>
            <a:off x="10476191" y="5788230"/>
            <a:ext cx="1194601" cy="6400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ti-ET" sz="3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</a:p>
        </p:txBody>
      </p:sp>
      <p:sp>
        <p:nvSpPr>
          <p:cNvPr id="7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4DBFC44-63ED-4D7C-923E-804D69DEF944}"/>
              </a:ext>
            </a:extLst>
          </p:cNvPr>
          <p:cNvSpPr txBox="1">
            <a:spLocks noChangeArrowheads="1"/>
          </p:cNvSpPr>
          <p:nvPr/>
        </p:nvSpPr>
        <p:spPr>
          <a:xfrm>
            <a:off x="9302382" y="1339975"/>
            <a:ext cx="969378" cy="6005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nn-NO" altLang="ti-ET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</a:t>
            </a:r>
          </a:p>
        </p:txBody>
      </p:sp>
    </p:spTree>
    <p:extLst>
      <p:ext uri="{BB962C8B-B14F-4D97-AF65-F5344CB8AC3E}">
        <p14:creationId xmlns:p14="http://schemas.microsoft.com/office/powerpoint/2010/main" val="320631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8" grpId="0"/>
      <p:bldP spid="69" grpId="0"/>
      <p:bldP spid="70" grpId="0"/>
      <p:bldP spid="71" grpId="0"/>
      <p:bldP spid="7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1948F5F-9398-4C78-B82E-E82463CDF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1207" y="448056"/>
            <a:ext cx="6255513" cy="640080"/>
          </a:xfrm>
        </p:spPr>
        <p:txBody>
          <a:bodyPr>
            <a:normAutofit/>
          </a:bodyPr>
          <a:lstStyle/>
          <a:p>
            <a:r>
              <a:rPr lang="en-US" altLang="ti-ET" sz="3600" b="1" dirty="0"/>
              <a:t>Time Complexity</a:t>
            </a:r>
          </a:p>
        </p:txBody>
      </p:sp>
      <p:sp>
        <p:nvSpPr>
          <p:cNvPr id="102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7B58113-FA14-4EC6-AEF4-B0A252F21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1207" y="1495692"/>
            <a:ext cx="4718862" cy="1394337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2400" b="1" dirty="0">
                <a:latin typeface="Consolas" panose="020B0609020204030204" pitchFamily="49" charset="0"/>
              </a:rPr>
              <a:t>for(</a:t>
            </a:r>
            <a:r>
              <a:rPr lang="en-US" altLang="ti-ET" sz="2400" b="1" dirty="0" err="1">
                <a:latin typeface="Consolas" panose="020B0609020204030204" pitchFamily="49" charset="0"/>
              </a:rPr>
              <a:t>i</a:t>
            </a:r>
            <a:r>
              <a:rPr lang="en-US" altLang="ti-ET" sz="2400" b="1" dirty="0">
                <a:latin typeface="Consolas" panose="020B0609020204030204" pitchFamily="49" charset="0"/>
              </a:rPr>
              <a:t> = 0;i &lt; n; </a:t>
            </a:r>
            <a:r>
              <a:rPr lang="en-US" altLang="ti-ET" sz="2400" b="1" dirty="0" err="1">
                <a:latin typeface="Consolas" panose="020B0609020204030204" pitchFamily="49" charset="0"/>
              </a:rPr>
              <a:t>i</a:t>
            </a:r>
            <a:r>
              <a:rPr lang="en-US" altLang="ti-ET" sz="2400" b="1" dirty="0">
                <a:latin typeface="Consolas" panose="020B0609020204030204" pitchFamily="49" charset="0"/>
              </a:rPr>
              <a:t>++)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2400" b="1" dirty="0">
                <a:latin typeface="Consolas" panose="020B0609020204030204" pitchFamily="49" charset="0"/>
              </a:rPr>
              <a:t>   for(j = 0;j &lt; n; </a:t>
            </a:r>
            <a:r>
              <a:rPr lang="en-US" altLang="ti-ET" sz="2400" b="1" dirty="0" err="1">
                <a:latin typeface="Consolas" panose="020B0609020204030204" pitchFamily="49" charset="0"/>
              </a:rPr>
              <a:t>j++</a:t>
            </a:r>
            <a:r>
              <a:rPr lang="en-US" altLang="ti-ET" sz="2400" b="1" dirty="0">
                <a:latin typeface="Consolas" panose="020B0609020204030204" pitchFamily="49" charset="0"/>
              </a:rPr>
              <a:t>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2400" b="1" dirty="0">
                <a:latin typeface="Consolas" panose="020B0609020204030204" pitchFamily="49" charset="0"/>
              </a:rPr>
              <a:t>	statement;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235D30-694C-42BC-A20E-CB43AD877230}"/>
              </a:ext>
            </a:extLst>
          </p:cNvPr>
          <p:cNvCxnSpPr>
            <a:cxnSpLocks/>
            <a:stCxn id="10243" idx="3"/>
            <a:endCxn id="43" idx="1"/>
          </p:cNvCxnSpPr>
          <p:nvPr/>
        </p:nvCxnSpPr>
        <p:spPr>
          <a:xfrm>
            <a:off x="5240069" y="2192861"/>
            <a:ext cx="3837090" cy="24438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962D3A3-CF8A-43E9-8C60-30796C4C98E6}"/>
              </a:ext>
            </a:extLst>
          </p:cNvPr>
          <p:cNvSpPr txBox="1">
            <a:spLocks noChangeArrowheads="1"/>
          </p:cNvSpPr>
          <p:nvPr/>
        </p:nvSpPr>
        <p:spPr>
          <a:xfrm>
            <a:off x="521207" y="3115970"/>
            <a:ext cx="4718862" cy="12859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for(</a:t>
            </a:r>
            <a:r>
              <a:rPr lang="en-US" altLang="ti-ET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altLang="ti-ET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 = 0;i &lt; n; </a:t>
            </a:r>
            <a:r>
              <a:rPr lang="en-US" altLang="ti-ET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altLang="ti-ET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++)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2400" b="1" dirty="0">
                <a:latin typeface="Consolas" panose="020B0609020204030204" pitchFamily="49" charset="0"/>
              </a:rPr>
              <a:t>   for(j = 0;j </a:t>
            </a:r>
            <a:r>
              <a:rPr lang="en-US" altLang="ti-ET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&lt; </a:t>
            </a:r>
            <a:r>
              <a:rPr lang="en-US" altLang="ti-ET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altLang="ti-ET" sz="2400" b="1" dirty="0">
                <a:latin typeface="Consolas" panose="020B0609020204030204" pitchFamily="49" charset="0"/>
              </a:rPr>
              <a:t>; </a:t>
            </a:r>
            <a:r>
              <a:rPr lang="en-US" altLang="ti-ET" sz="2400" b="1" dirty="0" err="1">
                <a:latin typeface="Consolas" panose="020B0609020204030204" pitchFamily="49" charset="0"/>
              </a:rPr>
              <a:t>j++</a:t>
            </a:r>
            <a:r>
              <a:rPr lang="en-US" altLang="ti-ET" sz="2400" b="1" dirty="0">
                <a:latin typeface="Consolas" panose="020B0609020204030204" pitchFamily="49" charset="0"/>
              </a:rPr>
              <a:t>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2400" b="1" dirty="0">
                <a:latin typeface="Consolas" panose="020B0609020204030204" pitchFamily="49" charset="0"/>
              </a:rPr>
              <a:t>	statement;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490B538-544C-4A4B-83F0-4AA1717E2A2B}"/>
              </a:ext>
            </a:extLst>
          </p:cNvPr>
          <p:cNvCxnSpPr>
            <a:cxnSpLocks/>
            <a:stCxn id="31" idx="3"/>
            <a:endCxn id="44" idx="1"/>
          </p:cNvCxnSpPr>
          <p:nvPr/>
        </p:nvCxnSpPr>
        <p:spPr>
          <a:xfrm>
            <a:off x="5240069" y="3758958"/>
            <a:ext cx="3837090" cy="0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2">
            <a:extLst>
              <a:ext uri="{FF2B5EF4-FFF2-40B4-BE49-F238E27FC236}">
                <a16:creationId xmlns:a16="http://schemas.microsoft.com/office/drawing/2014/main" id="{5DC88415-D2CA-4740-A9CB-B6BAAB86BA8B}"/>
              </a:ext>
            </a:extLst>
          </p:cNvPr>
          <p:cNvSpPr txBox="1">
            <a:spLocks noChangeArrowheads="1"/>
          </p:cNvSpPr>
          <p:nvPr/>
        </p:nvSpPr>
        <p:spPr>
          <a:xfrm>
            <a:off x="9077159" y="1897259"/>
            <a:ext cx="1194601" cy="6400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ti-ET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ti-ET" sz="3200" b="1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ti-ET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4" name="Rectangle 2">
            <a:extLst>
              <a:ext uri="{FF2B5EF4-FFF2-40B4-BE49-F238E27FC236}">
                <a16:creationId xmlns:a16="http://schemas.microsoft.com/office/drawing/2014/main" id="{EF25CB27-0129-4B83-BAA0-0EA62C3E2459}"/>
              </a:ext>
            </a:extLst>
          </p:cNvPr>
          <p:cNvSpPr txBox="1">
            <a:spLocks noChangeArrowheads="1"/>
          </p:cNvSpPr>
          <p:nvPr/>
        </p:nvSpPr>
        <p:spPr>
          <a:xfrm>
            <a:off x="9077159" y="3438918"/>
            <a:ext cx="1194601" cy="6400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ti-ET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ti-ET" sz="3200" b="1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ti-ET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0166C11-A40A-4B58-B961-86B5AFDDEAFA}"/>
              </a:ext>
            </a:extLst>
          </p:cNvPr>
          <p:cNvSpPr txBox="1">
            <a:spLocks noChangeArrowheads="1"/>
          </p:cNvSpPr>
          <p:nvPr/>
        </p:nvSpPr>
        <p:spPr>
          <a:xfrm>
            <a:off x="673607" y="4853330"/>
            <a:ext cx="4718862" cy="12859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2400" b="1" dirty="0">
                <a:latin typeface="Consolas" panose="020B0609020204030204" pitchFamily="49" charset="0"/>
              </a:rPr>
              <a:t>for(</a:t>
            </a:r>
            <a:r>
              <a:rPr lang="en-US" altLang="ti-ET" sz="2400" b="1" dirty="0" err="1">
                <a:latin typeface="Consolas" panose="020B0609020204030204" pitchFamily="49" charset="0"/>
              </a:rPr>
              <a:t>i</a:t>
            </a:r>
            <a:r>
              <a:rPr lang="en-US" altLang="ti-ET" sz="2400" b="1" dirty="0">
                <a:latin typeface="Consolas" panose="020B0609020204030204" pitchFamily="49" charset="0"/>
              </a:rPr>
              <a:t> = 0;i &lt; n; </a:t>
            </a:r>
            <a:r>
              <a:rPr lang="en-US" altLang="ti-ET" sz="2400" b="1" dirty="0" err="1">
                <a:latin typeface="Consolas" panose="020B0609020204030204" pitchFamily="49" charset="0"/>
              </a:rPr>
              <a:t>i</a:t>
            </a:r>
            <a:r>
              <a:rPr lang="en-US" altLang="ti-ET" sz="2400" b="1" dirty="0">
                <a:latin typeface="Consolas" panose="020B0609020204030204" pitchFamily="49" charset="0"/>
              </a:rPr>
              <a:t>++)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2400" b="1" dirty="0">
                <a:latin typeface="Consolas" panose="020B0609020204030204" pitchFamily="49" charset="0"/>
              </a:rPr>
              <a:t>   for(j = 0;j &lt; n; </a:t>
            </a:r>
            <a:r>
              <a:rPr lang="en-US" altLang="ti-ET" sz="2400" b="1" dirty="0" err="1">
                <a:latin typeface="Consolas" panose="020B0609020204030204" pitchFamily="49" charset="0"/>
              </a:rPr>
              <a:t>j++</a:t>
            </a:r>
            <a:r>
              <a:rPr lang="en-US" altLang="ti-ET" sz="2400" b="1" dirty="0">
                <a:latin typeface="Consolas" panose="020B0609020204030204" pitchFamily="49" charset="0"/>
              </a:rPr>
              <a:t>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2400" b="1" dirty="0">
                <a:latin typeface="Consolas" panose="020B0609020204030204" pitchFamily="49" charset="0"/>
              </a:rPr>
              <a:t>	statement;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9DDB996-3322-4EA2-9A46-4DC75E9A55A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5392469" y="5496318"/>
            <a:ext cx="3837090" cy="0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ctangle 2">
            <a:extLst>
              <a:ext uri="{FF2B5EF4-FFF2-40B4-BE49-F238E27FC236}">
                <a16:creationId xmlns:a16="http://schemas.microsoft.com/office/drawing/2014/main" id="{B734817C-5FB8-4B39-9260-B33141CF48DF}"/>
              </a:ext>
            </a:extLst>
          </p:cNvPr>
          <p:cNvSpPr txBox="1">
            <a:spLocks noChangeArrowheads="1"/>
          </p:cNvSpPr>
          <p:nvPr/>
        </p:nvSpPr>
        <p:spPr>
          <a:xfrm>
            <a:off x="9229559" y="5176278"/>
            <a:ext cx="1194601" cy="6400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ti-ET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56365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1948F5F-9398-4C78-B82E-E82463CDF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1207" y="448056"/>
            <a:ext cx="6255513" cy="640080"/>
          </a:xfrm>
        </p:spPr>
        <p:txBody>
          <a:bodyPr>
            <a:normAutofit/>
          </a:bodyPr>
          <a:lstStyle/>
          <a:p>
            <a:r>
              <a:rPr lang="en-US" altLang="ti-ET" sz="3600" b="1" dirty="0"/>
              <a:t>Time Complexity</a:t>
            </a:r>
          </a:p>
        </p:txBody>
      </p:sp>
      <p:sp>
        <p:nvSpPr>
          <p:cNvPr id="102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7B58113-FA14-4EC6-AEF4-B0A252F21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1207" y="1383932"/>
            <a:ext cx="4718862" cy="1394337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2400" b="1" dirty="0">
                <a:latin typeface="Consolas" panose="020B0609020204030204" pitchFamily="49" charset="0"/>
              </a:rPr>
              <a:t>for(</a:t>
            </a:r>
            <a:r>
              <a:rPr lang="en-US" altLang="ti-ET" sz="2400" b="1" dirty="0" err="1">
                <a:latin typeface="Consolas" panose="020B0609020204030204" pitchFamily="49" charset="0"/>
              </a:rPr>
              <a:t>i</a:t>
            </a:r>
            <a:r>
              <a:rPr lang="en-US" altLang="ti-ET" sz="2400" b="1" dirty="0">
                <a:latin typeface="Consolas" panose="020B0609020204030204" pitchFamily="49" charset="0"/>
              </a:rPr>
              <a:t> = 0;i &lt; n; </a:t>
            </a:r>
            <a:r>
              <a:rPr lang="en-US" altLang="ti-ET" sz="2400" b="1" dirty="0" err="1">
                <a:latin typeface="Consolas" panose="020B0609020204030204" pitchFamily="49" charset="0"/>
              </a:rPr>
              <a:t>i</a:t>
            </a:r>
            <a:r>
              <a:rPr lang="en-US" altLang="ti-ET" sz="2400" b="1" dirty="0">
                <a:latin typeface="Consolas" panose="020B0609020204030204" pitchFamily="49" charset="0"/>
              </a:rPr>
              <a:t>++)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2400" b="1" dirty="0">
                <a:latin typeface="Consolas" panose="020B0609020204030204" pitchFamily="49" charset="0"/>
              </a:rPr>
              <a:t>   for(j = 0;j &lt; n; </a:t>
            </a:r>
            <a:r>
              <a:rPr lang="en-US" altLang="ti-ET" sz="2400" b="1" dirty="0" err="1">
                <a:latin typeface="Consolas" panose="020B0609020204030204" pitchFamily="49" charset="0"/>
              </a:rPr>
              <a:t>j++</a:t>
            </a:r>
            <a:r>
              <a:rPr lang="en-US" altLang="ti-ET" sz="2400" b="1" dirty="0">
                <a:latin typeface="Consolas" panose="020B0609020204030204" pitchFamily="49" charset="0"/>
              </a:rPr>
              <a:t>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2400" b="1" dirty="0">
                <a:latin typeface="Consolas" panose="020B0609020204030204" pitchFamily="49" charset="0"/>
              </a:rPr>
              <a:t>	statement;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235D30-694C-42BC-A20E-CB43AD877230}"/>
              </a:ext>
            </a:extLst>
          </p:cNvPr>
          <p:cNvCxnSpPr>
            <a:cxnSpLocks/>
            <a:stCxn id="10243" idx="3"/>
            <a:endCxn id="43" idx="1"/>
          </p:cNvCxnSpPr>
          <p:nvPr/>
        </p:nvCxnSpPr>
        <p:spPr>
          <a:xfrm>
            <a:off x="5240069" y="2081101"/>
            <a:ext cx="3837090" cy="24438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962D3A3-CF8A-43E9-8C60-30796C4C98E6}"/>
              </a:ext>
            </a:extLst>
          </p:cNvPr>
          <p:cNvSpPr txBox="1">
            <a:spLocks noChangeArrowheads="1"/>
          </p:cNvSpPr>
          <p:nvPr/>
        </p:nvSpPr>
        <p:spPr>
          <a:xfrm>
            <a:off x="521207" y="3004210"/>
            <a:ext cx="4718862" cy="12859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2400" b="1" dirty="0">
                <a:latin typeface="Consolas" panose="020B0609020204030204" pitchFamily="49" charset="0"/>
              </a:rPr>
              <a:t>for(</a:t>
            </a:r>
            <a:r>
              <a:rPr lang="en-US" altLang="ti-ET" sz="2400" b="1" dirty="0" err="1">
                <a:latin typeface="Consolas" panose="020B0609020204030204" pitchFamily="49" charset="0"/>
              </a:rPr>
              <a:t>i</a:t>
            </a:r>
            <a:r>
              <a:rPr lang="en-US" altLang="ti-ET" sz="2400" b="1" dirty="0">
                <a:latin typeface="Consolas" panose="020B0609020204030204" pitchFamily="49" charset="0"/>
              </a:rPr>
              <a:t> = 0;i &lt; n; </a:t>
            </a:r>
            <a:r>
              <a:rPr lang="en-US" altLang="ti-ET" sz="2400" b="1" dirty="0" err="1">
                <a:latin typeface="Consolas" panose="020B0609020204030204" pitchFamily="49" charset="0"/>
              </a:rPr>
              <a:t>i</a:t>
            </a:r>
            <a:r>
              <a:rPr lang="en-US" altLang="ti-ET" sz="2400" b="1" dirty="0">
                <a:latin typeface="Consolas" panose="020B0609020204030204" pitchFamily="49" charset="0"/>
              </a:rPr>
              <a:t>++)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2400" b="1" dirty="0">
                <a:latin typeface="Consolas" panose="020B0609020204030204" pitchFamily="49" charset="0"/>
              </a:rPr>
              <a:t>   </a:t>
            </a:r>
            <a:r>
              <a:rPr lang="en-US" altLang="ti-ET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for(j = 0;j </a:t>
            </a:r>
            <a:r>
              <a:rPr lang="en-US" altLang="ti-ET" sz="2400" b="1" dirty="0">
                <a:latin typeface="Consolas" panose="020B0609020204030204" pitchFamily="49" charset="0"/>
              </a:rPr>
              <a:t>&lt; </a:t>
            </a:r>
            <a:r>
              <a:rPr lang="en-US" altLang="ti-ET" sz="2400" b="1" dirty="0" err="1">
                <a:latin typeface="Consolas" panose="020B0609020204030204" pitchFamily="49" charset="0"/>
              </a:rPr>
              <a:t>i</a:t>
            </a:r>
            <a:r>
              <a:rPr lang="en-US" altLang="ti-ET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; </a:t>
            </a:r>
            <a:r>
              <a:rPr lang="en-US" altLang="ti-ET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j++</a:t>
            </a:r>
            <a:r>
              <a:rPr lang="en-US" altLang="ti-ET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	statement;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490B538-544C-4A4B-83F0-4AA1717E2A2B}"/>
              </a:ext>
            </a:extLst>
          </p:cNvPr>
          <p:cNvCxnSpPr>
            <a:cxnSpLocks/>
            <a:stCxn id="31" idx="3"/>
            <a:endCxn id="44" idx="1"/>
          </p:cNvCxnSpPr>
          <p:nvPr/>
        </p:nvCxnSpPr>
        <p:spPr>
          <a:xfrm>
            <a:off x="5240069" y="3647198"/>
            <a:ext cx="3837090" cy="0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2">
            <a:extLst>
              <a:ext uri="{FF2B5EF4-FFF2-40B4-BE49-F238E27FC236}">
                <a16:creationId xmlns:a16="http://schemas.microsoft.com/office/drawing/2014/main" id="{5DC88415-D2CA-4740-A9CB-B6BAAB86BA8B}"/>
              </a:ext>
            </a:extLst>
          </p:cNvPr>
          <p:cNvSpPr txBox="1">
            <a:spLocks noChangeArrowheads="1"/>
          </p:cNvSpPr>
          <p:nvPr/>
        </p:nvSpPr>
        <p:spPr>
          <a:xfrm>
            <a:off x="9077159" y="1785499"/>
            <a:ext cx="1194601" cy="6400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ti-ET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ti-ET" sz="3200" b="1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ti-ET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4" name="Rectangle 2">
            <a:extLst>
              <a:ext uri="{FF2B5EF4-FFF2-40B4-BE49-F238E27FC236}">
                <a16:creationId xmlns:a16="http://schemas.microsoft.com/office/drawing/2014/main" id="{EF25CB27-0129-4B83-BAA0-0EA62C3E2459}"/>
              </a:ext>
            </a:extLst>
          </p:cNvPr>
          <p:cNvSpPr txBox="1">
            <a:spLocks noChangeArrowheads="1"/>
          </p:cNvSpPr>
          <p:nvPr/>
        </p:nvSpPr>
        <p:spPr>
          <a:xfrm>
            <a:off x="9077159" y="3327158"/>
            <a:ext cx="1194601" cy="6400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ti-ET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ti-ET" sz="3200" b="1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ti-ET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7B5E3F-7DD9-4694-AE13-7B17B800B6B2}"/>
              </a:ext>
            </a:extLst>
          </p:cNvPr>
          <p:cNvSpPr txBox="1"/>
          <p:nvPr/>
        </p:nvSpPr>
        <p:spPr>
          <a:xfrm>
            <a:off x="784670" y="4961864"/>
            <a:ext cx="42927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i: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75274A-A116-4BA0-A7AF-C79C5461BAAC}"/>
              </a:ext>
            </a:extLst>
          </p:cNvPr>
          <p:cNvSpPr txBox="1"/>
          <p:nvPr/>
        </p:nvSpPr>
        <p:spPr>
          <a:xfrm>
            <a:off x="784670" y="5534297"/>
            <a:ext cx="42927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j: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F62C6-1D29-4108-9F70-8733E8703480}"/>
              </a:ext>
            </a:extLst>
          </p:cNvPr>
          <p:cNvSpPr txBox="1"/>
          <p:nvPr/>
        </p:nvSpPr>
        <p:spPr>
          <a:xfrm>
            <a:off x="1237565" y="4961864"/>
            <a:ext cx="36409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203E59-DB5C-49E4-B731-065223BF7193}"/>
              </a:ext>
            </a:extLst>
          </p:cNvPr>
          <p:cNvSpPr txBox="1"/>
          <p:nvPr/>
        </p:nvSpPr>
        <p:spPr>
          <a:xfrm>
            <a:off x="1583107" y="4961864"/>
            <a:ext cx="59149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501314-B0B4-475C-B1AD-E224EF9F16D4}"/>
              </a:ext>
            </a:extLst>
          </p:cNvPr>
          <p:cNvSpPr txBox="1"/>
          <p:nvPr/>
        </p:nvSpPr>
        <p:spPr>
          <a:xfrm>
            <a:off x="2128600" y="4961864"/>
            <a:ext cx="59149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54D1AE-73F8-40B2-BAF1-A60B7D57B96C}"/>
              </a:ext>
            </a:extLst>
          </p:cNvPr>
          <p:cNvSpPr txBox="1"/>
          <p:nvPr/>
        </p:nvSpPr>
        <p:spPr>
          <a:xfrm>
            <a:off x="2651948" y="4961863"/>
            <a:ext cx="59149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7C3BC3-874C-4BA8-B480-8E2AAE18510B}"/>
              </a:ext>
            </a:extLst>
          </p:cNvPr>
          <p:cNvSpPr txBox="1"/>
          <p:nvPr/>
        </p:nvSpPr>
        <p:spPr>
          <a:xfrm>
            <a:off x="3107814" y="4912148"/>
            <a:ext cx="70364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19007D-642A-4F17-8AAA-D34F20660B33}"/>
              </a:ext>
            </a:extLst>
          </p:cNvPr>
          <p:cNvSpPr txBox="1"/>
          <p:nvPr/>
        </p:nvSpPr>
        <p:spPr>
          <a:xfrm>
            <a:off x="3696899" y="4961863"/>
            <a:ext cx="70364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n-1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4D42A4-F9E9-48C6-90C1-15AD909101DF}"/>
              </a:ext>
            </a:extLst>
          </p:cNvPr>
          <p:cNvSpPr txBox="1"/>
          <p:nvPr/>
        </p:nvSpPr>
        <p:spPr>
          <a:xfrm>
            <a:off x="4486374" y="4961862"/>
            <a:ext cx="38620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9725B6-FC29-4B20-98E5-DB54C1DB844C}"/>
              </a:ext>
            </a:extLst>
          </p:cNvPr>
          <p:cNvSpPr txBox="1"/>
          <p:nvPr/>
        </p:nvSpPr>
        <p:spPr>
          <a:xfrm>
            <a:off x="1173727" y="5534297"/>
            <a:ext cx="42927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E91093-5221-4B29-91E8-5B6D8A63D811}"/>
              </a:ext>
            </a:extLst>
          </p:cNvPr>
          <p:cNvSpPr txBox="1"/>
          <p:nvPr/>
        </p:nvSpPr>
        <p:spPr>
          <a:xfrm>
            <a:off x="1664218" y="5534297"/>
            <a:ext cx="42927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BF067E-C73F-460C-85D5-4E60F8871BFE}"/>
              </a:ext>
            </a:extLst>
          </p:cNvPr>
          <p:cNvSpPr txBox="1"/>
          <p:nvPr/>
        </p:nvSpPr>
        <p:spPr>
          <a:xfrm>
            <a:off x="2178466" y="5534297"/>
            <a:ext cx="42927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ED965B-99E5-477F-84B8-FE3EF9703207}"/>
              </a:ext>
            </a:extLst>
          </p:cNvPr>
          <p:cNvSpPr txBox="1"/>
          <p:nvPr/>
        </p:nvSpPr>
        <p:spPr>
          <a:xfrm>
            <a:off x="2720703" y="5534297"/>
            <a:ext cx="42927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D6B789-F265-4EFB-A16B-A740F1870388}"/>
              </a:ext>
            </a:extLst>
          </p:cNvPr>
          <p:cNvSpPr txBox="1"/>
          <p:nvPr/>
        </p:nvSpPr>
        <p:spPr>
          <a:xfrm>
            <a:off x="3641253" y="5534297"/>
            <a:ext cx="740313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n-1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5AD73F-2A7D-4AEF-9907-47A1C6FB8508}"/>
              </a:ext>
            </a:extLst>
          </p:cNvPr>
          <p:cNvSpPr txBox="1"/>
          <p:nvPr/>
        </p:nvSpPr>
        <p:spPr>
          <a:xfrm>
            <a:off x="4450114" y="5534297"/>
            <a:ext cx="42927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FE7A5A-6412-4492-8D8B-B899821C1C16}"/>
                  </a:ext>
                </a:extLst>
              </p:cNvPr>
              <p:cNvSpPr txBox="1"/>
              <p:nvPr/>
            </p:nvSpPr>
            <p:spPr>
              <a:xfrm>
                <a:off x="5681703" y="4109300"/>
                <a:ext cx="3756947" cy="25290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ti-ET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ti-ET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ti-ET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ti-ET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ti-ET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altLang="ti-ET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nary>
                      <m:r>
                        <a:rPr lang="en-US" altLang="ti-ET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ti-ET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ti-ET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ti-ET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ti-ET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ti-ET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ti-ET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 …+</m:t>
                      </m:r>
                      <m:r>
                        <a:rPr lang="en-US" altLang="ti-ET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altLang="ti-ET" sz="2400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ti-ET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ti-ET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ti-ET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d>
                            <m:dPr>
                              <m:ctrlPr>
                                <a:rPr lang="en-US" altLang="ti-ET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ti-ET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ti-ET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ti-ET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num>
                        <m:den>
                          <m:r>
                            <a:rPr lang="en-US" altLang="ti-ET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altLang="ti-ET" sz="2400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ti-ET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ti-ET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ti-ET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ti-ET" sz="2400" b="1" i="1" baseline="3000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ti-ET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ti-ET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altLang="ti-ET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altLang="ti-ET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FE7A5A-6412-4492-8D8B-B899821C1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703" y="4109300"/>
                <a:ext cx="3756947" cy="25290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27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3" grpId="0"/>
      <p:bldP spid="24" grpId="0"/>
      <p:bldP spid="25" grpId="0"/>
      <p:bldP spid="26" grpId="0"/>
      <p:bldP spid="30" grpId="0"/>
      <p:bldP spid="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1948F5F-9398-4C78-B82E-E82463CDF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1207" y="448056"/>
            <a:ext cx="6255513" cy="640080"/>
          </a:xfrm>
        </p:spPr>
        <p:txBody>
          <a:bodyPr>
            <a:normAutofit/>
          </a:bodyPr>
          <a:lstStyle/>
          <a:p>
            <a:r>
              <a:rPr lang="en-US" altLang="ti-ET" sz="3600" b="1" dirty="0"/>
              <a:t>Time Complexity</a:t>
            </a:r>
          </a:p>
        </p:txBody>
      </p:sp>
      <p:sp>
        <p:nvSpPr>
          <p:cNvPr id="102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7B58113-FA14-4EC6-AEF4-B0A252F21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1207" y="1383933"/>
            <a:ext cx="4718862" cy="140179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x = 0;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2400" b="1" dirty="0">
                <a:latin typeface="Consolas" panose="020B0609020204030204" pitchFamily="49" charset="0"/>
              </a:rPr>
              <a:t>for(</a:t>
            </a:r>
            <a:r>
              <a:rPr lang="en-US" altLang="ti-ET" sz="2400" b="1" dirty="0" err="1">
                <a:latin typeface="Consolas" panose="020B0609020204030204" pitchFamily="49" charset="0"/>
              </a:rPr>
              <a:t>i</a:t>
            </a:r>
            <a:r>
              <a:rPr lang="en-US" altLang="ti-ET" sz="2400" b="1" dirty="0">
                <a:latin typeface="Consolas" panose="020B0609020204030204" pitchFamily="49" charset="0"/>
              </a:rPr>
              <a:t> = 1;  x &lt; n; </a:t>
            </a:r>
            <a:r>
              <a:rPr lang="en-US" altLang="ti-ET" sz="2400" b="1" dirty="0" err="1">
                <a:latin typeface="Consolas" panose="020B0609020204030204" pitchFamily="49" charset="0"/>
              </a:rPr>
              <a:t>i</a:t>
            </a:r>
            <a:r>
              <a:rPr lang="en-US" altLang="ti-ET" sz="2400" b="1" dirty="0">
                <a:latin typeface="Consolas" panose="020B0609020204030204" pitchFamily="49" charset="0"/>
              </a:rPr>
              <a:t>++)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2400" b="1" dirty="0">
                <a:latin typeface="Consolas" panose="020B0609020204030204" pitchFamily="49" charset="0"/>
              </a:rPr>
              <a:t>   </a:t>
            </a:r>
            <a:r>
              <a:rPr lang="en-US" altLang="ti-ET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x = x + </a:t>
            </a:r>
            <a:r>
              <a:rPr lang="en-US" altLang="ti-ET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altLang="ti-ET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235D30-694C-42BC-A20E-CB43AD877230}"/>
              </a:ext>
            </a:extLst>
          </p:cNvPr>
          <p:cNvCxnSpPr>
            <a:cxnSpLocks/>
            <a:stCxn id="10243" idx="3"/>
            <a:endCxn id="43" idx="1"/>
          </p:cNvCxnSpPr>
          <p:nvPr/>
        </p:nvCxnSpPr>
        <p:spPr>
          <a:xfrm>
            <a:off x="5240069" y="2084832"/>
            <a:ext cx="3837090" cy="0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2">
                <a:extLst>
                  <a:ext uri="{FF2B5EF4-FFF2-40B4-BE49-F238E27FC236}">
                    <a16:creationId xmlns:a16="http://schemas.microsoft.com/office/drawing/2014/main" id="{5DC88415-D2CA-4740-A9CB-B6BAAB86BA8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077159" y="1764792"/>
                <a:ext cx="1959436" cy="6400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 anchorCtr="0">
                <a:norm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28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altLang="ti-ET" sz="3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A" altLang="ti-ET" sz="32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ti-ET" sz="32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altLang="ti-ET" sz="3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3" name="Rectangle 2">
                <a:extLst>
                  <a:ext uri="{FF2B5EF4-FFF2-40B4-BE49-F238E27FC236}">
                    <a16:creationId xmlns:a16="http://schemas.microsoft.com/office/drawing/2014/main" id="{5DC88415-D2CA-4740-A9CB-B6BAAB86B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159" y="1764792"/>
                <a:ext cx="1959436" cy="640080"/>
              </a:xfrm>
              <a:prstGeom prst="rect">
                <a:avLst/>
              </a:prstGeom>
              <a:blipFill>
                <a:blip r:embed="rId2"/>
                <a:stretch>
                  <a:fillRect t="-8571" b="-32381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87B5E3F-7DD9-4694-AE13-7B17B800B6B2}"/>
              </a:ext>
            </a:extLst>
          </p:cNvPr>
          <p:cNvSpPr txBox="1"/>
          <p:nvPr/>
        </p:nvSpPr>
        <p:spPr>
          <a:xfrm>
            <a:off x="614549" y="3247883"/>
            <a:ext cx="42927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i: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75274A-A116-4BA0-A7AF-C79C5461BAAC}"/>
              </a:ext>
            </a:extLst>
          </p:cNvPr>
          <p:cNvSpPr txBox="1"/>
          <p:nvPr/>
        </p:nvSpPr>
        <p:spPr>
          <a:xfrm>
            <a:off x="614550" y="3820316"/>
            <a:ext cx="55503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x: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F62C6-1D29-4108-9F70-8733E8703480}"/>
              </a:ext>
            </a:extLst>
          </p:cNvPr>
          <p:cNvSpPr txBox="1"/>
          <p:nvPr/>
        </p:nvSpPr>
        <p:spPr>
          <a:xfrm>
            <a:off x="1088070" y="3247883"/>
            <a:ext cx="428535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203E59-DB5C-49E4-B731-065223BF7193}"/>
              </a:ext>
            </a:extLst>
          </p:cNvPr>
          <p:cNvSpPr txBox="1"/>
          <p:nvPr/>
        </p:nvSpPr>
        <p:spPr>
          <a:xfrm>
            <a:off x="1579161" y="3247883"/>
            <a:ext cx="42927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501314-B0B4-475C-B1AD-E224EF9F16D4}"/>
              </a:ext>
            </a:extLst>
          </p:cNvPr>
          <p:cNvSpPr txBox="1"/>
          <p:nvPr/>
        </p:nvSpPr>
        <p:spPr>
          <a:xfrm>
            <a:off x="2113435" y="3247883"/>
            <a:ext cx="453455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54D1AE-73F8-40B2-BAF1-A60B7D57B96C}"/>
              </a:ext>
            </a:extLst>
          </p:cNvPr>
          <p:cNvSpPr txBox="1"/>
          <p:nvPr/>
        </p:nvSpPr>
        <p:spPr>
          <a:xfrm>
            <a:off x="2635039" y="3247882"/>
            <a:ext cx="428535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7C3BC3-874C-4BA8-B480-8E2AAE18510B}"/>
              </a:ext>
            </a:extLst>
          </p:cNvPr>
          <p:cNvSpPr txBox="1"/>
          <p:nvPr/>
        </p:nvSpPr>
        <p:spPr>
          <a:xfrm>
            <a:off x="2980225" y="3198167"/>
            <a:ext cx="70364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19007D-642A-4F17-8AAA-D34F20660B33}"/>
              </a:ext>
            </a:extLst>
          </p:cNvPr>
          <p:cNvSpPr txBox="1"/>
          <p:nvPr/>
        </p:nvSpPr>
        <p:spPr>
          <a:xfrm>
            <a:off x="3556196" y="3247882"/>
            <a:ext cx="70364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n-1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4D42A4-F9E9-48C6-90C1-15AD909101DF}"/>
              </a:ext>
            </a:extLst>
          </p:cNvPr>
          <p:cNvSpPr txBox="1"/>
          <p:nvPr/>
        </p:nvSpPr>
        <p:spPr>
          <a:xfrm>
            <a:off x="4365057" y="3247881"/>
            <a:ext cx="42927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9725B6-FC29-4B20-98E5-DB54C1DB844C}"/>
              </a:ext>
            </a:extLst>
          </p:cNvPr>
          <p:cNvSpPr txBox="1"/>
          <p:nvPr/>
        </p:nvSpPr>
        <p:spPr>
          <a:xfrm>
            <a:off x="1088670" y="3820316"/>
            <a:ext cx="42927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E91093-5221-4B29-91E8-5B6D8A63D811}"/>
              </a:ext>
            </a:extLst>
          </p:cNvPr>
          <p:cNvSpPr txBox="1"/>
          <p:nvPr/>
        </p:nvSpPr>
        <p:spPr>
          <a:xfrm>
            <a:off x="1579161" y="3820316"/>
            <a:ext cx="42927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BF067E-C73F-460C-85D5-4E60F8871BFE}"/>
              </a:ext>
            </a:extLst>
          </p:cNvPr>
          <p:cNvSpPr txBox="1"/>
          <p:nvPr/>
        </p:nvSpPr>
        <p:spPr>
          <a:xfrm>
            <a:off x="2093409" y="3820316"/>
            <a:ext cx="42927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ED965B-99E5-477F-84B8-FE3EF9703207}"/>
              </a:ext>
            </a:extLst>
          </p:cNvPr>
          <p:cNvSpPr txBox="1"/>
          <p:nvPr/>
        </p:nvSpPr>
        <p:spPr>
          <a:xfrm>
            <a:off x="2551459" y="3820316"/>
            <a:ext cx="63921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D6B789-F265-4EFB-A16B-A740F1870388}"/>
              </a:ext>
            </a:extLst>
          </p:cNvPr>
          <p:cNvSpPr txBox="1"/>
          <p:nvPr/>
        </p:nvSpPr>
        <p:spPr>
          <a:xfrm>
            <a:off x="3556197" y="3820316"/>
            <a:ext cx="70364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,,,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5AD73F-2A7D-4AEF-9907-47A1C6FB8508}"/>
              </a:ext>
            </a:extLst>
          </p:cNvPr>
          <p:cNvSpPr txBox="1"/>
          <p:nvPr/>
        </p:nvSpPr>
        <p:spPr>
          <a:xfrm>
            <a:off x="4365057" y="3820316"/>
            <a:ext cx="42927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C535F4-CE85-4B24-A31B-5BB544D73A68}"/>
              </a:ext>
            </a:extLst>
          </p:cNvPr>
          <p:cNvSpPr txBox="1"/>
          <p:nvPr/>
        </p:nvSpPr>
        <p:spPr>
          <a:xfrm>
            <a:off x="1088070" y="4392749"/>
            <a:ext cx="42927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24B572-93A5-434C-9075-DDBFDAC140FF}"/>
              </a:ext>
            </a:extLst>
          </p:cNvPr>
          <p:cNvSpPr txBox="1"/>
          <p:nvPr/>
        </p:nvSpPr>
        <p:spPr>
          <a:xfrm>
            <a:off x="1398400" y="4392749"/>
            <a:ext cx="596830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1+2+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DA5F16-17A6-4B37-8A71-A08707F036CC}"/>
              </a:ext>
            </a:extLst>
          </p:cNvPr>
          <p:cNvSpPr txBox="1"/>
          <p:nvPr/>
        </p:nvSpPr>
        <p:spPr>
          <a:xfrm>
            <a:off x="2039004" y="4392749"/>
            <a:ext cx="59683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1+2+</a:t>
            </a:r>
          </a:p>
          <a:p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3+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0F480C-E3E1-479B-995A-9E444859A84F}"/>
              </a:ext>
            </a:extLst>
          </p:cNvPr>
          <p:cNvSpPr txBox="1"/>
          <p:nvPr/>
        </p:nvSpPr>
        <p:spPr>
          <a:xfrm>
            <a:off x="4365057" y="4281981"/>
            <a:ext cx="596830" cy="23083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1+2+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+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+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96F735E-986F-4E5C-8343-3CB03FEAF8AD}"/>
                  </a:ext>
                </a:extLst>
              </p:cNvPr>
              <p:cNvSpPr txBox="1"/>
              <p:nvPr/>
            </p:nvSpPr>
            <p:spPr>
              <a:xfrm>
                <a:off x="5891555" y="4051147"/>
                <a:ext cx="3837090" cy="22131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ti-ET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ti-ET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altLang="ti-ET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ti-ET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ti-ET" sz="3600" b="1" i="1" baseline="3000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ti-ET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ti-ET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altLang="ti-ET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altLang="ti-ET" sz="3600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ti-ET" sz="36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ti-ET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ti-ET" sz="36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ti-ET" sz="3600" b="1" i="1" baseline="300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altLang="ti-ET" sz="3600" b="1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ti-ET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ti-ET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&gt; </m:t>
                      </m:r>
                      <m:rad>
                        <m:radPr>
                          <m:degHide m:val="on"/>
                          <m:ctrlPr>
                            <a:rPr lang="en-US" altLang="ti-ET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ti-ET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rad>
                    </m:oMath>
                  </m:oMathPara>
                </a14:m>
                <a:endParaRPr lang="en-US" altLang="ti-ET" sz="3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96F735E-986F-4E5C-8343-3CB03FEAF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555" y="4051147"/>
                <a:ext cx="3837090" cy="22131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D6E5D850-69C7-42DC-B0E9-B2502034E4CA}"/>
              </a:ext>
            </a:extLst>
          </p:cNvPr>
          <p:cNvSpPr txBox="1"/>
          <p:nvPr/>
        </p:nvSpPr>
        <p:spPr>
          <a:xfrm>
            <a:off x="2671003" y="4392749"/>
            <a:ext cx="596830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1+2+</a:t>
            </a:r>
          </a:p>
          <a:p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3+</a:t>
            </a:r>
          </a:p>
          <a:p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4408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3" grpId="0"/>
      <p:bldP spid="24" grpId="0"/>
      <p:bldP spid="25" grpId="0"/>
      <p:bldP spid="26" grpId="0"/>
      <p:bldP spid="30" grpId="0"/>
      <p:bldP spid="32" grpId="0"/>
      <p:bldP spid="29" grpId="0"/>
      <p:bldP spid="34" grpId="0" animBg="1"/>
      <p:bldP spid="36" grpId="0" animBg="1"/>
      <p:bldP spid="38" grpId="0" animBg="1"/>
      <p:bldP spid="4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1948F5F-9398-4C78-B82E-E82463CDF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1207" y="448056"/>
            <a:ext cx="6255513" cy="640080"/>
          </a:xfrm>
        </p:spPr>
        <p:txBody>
          <a:bodyPr>
            <a:normAutofit/>
          </a:bodyPr>
          <a:lstStyle/>
          <a:p>
            <a:r>
              <a:rPr lang="en-US" altLang="ti-ET" sz="3600" b="1" dirty="0"/>
              <a:t>Time Complexity</a:t>
            </a:r>
          </a:p>
        </p:txBody>
      </p:sp>
      <p:sp>
        <p:nvSpPr>
          <p:cNvPr id="102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7B58113-FA14-4EC6-AEF4-B0A252F21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1207" y="1362666"/>
            <a:ext cx="4718862" cy="92582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2400" b="1" dirty="0">
                <a:latin typeface="Consolas" panose="020B0609020204030204" pitchFamily="49" charset="0"/>
              </a:rPr>
              <a:t>for(</a:t>
            </a:r>
            <a:r>
              <a:rPr lang="en-US" altLang="ti-ET" sz="2400" b="1" dirty="0" err="1">
                <a:latin typeface="Consolas" panose="020B0609020204030204" pitchFamily="49" charset="0"/>
              </a:rPr>
              <a:t>i</a:t>
            </a:r>
            <a:r>
              <a:rPr lang="en-US" altLang="ti-ET" sz="2400" b="1" dirty="0">
                <a:latin typeface="Consolas" panose="020B0609020204030204" pitchFamily="49" charset="0"/>
              </a:rPr>
              <a:t> = 1;i &lt; n; </a:t>
            </a:r>
            <a:r>
              <a:rPr lang="en-US" altLang="ti-ET" sz="2400" b="1" dirty="0" err="1">
                <a:latin typeface="Consolas" panose="020B0609020204030204" pitchFamily="49" charset="0"/>
              </a:rPr>
              <a:t>i</a:t>
            </a:r>
            <a:r>
              <a:rPr lang="en-US" altLang="ti-ET" sz="2400" b="1" dirty="0">
                <a:latin typeface="Consolas" panose="020B0609020204030204" pitchFamily="49" charset="0"/>
              </a:rPr>
              <a:t> = </a:t>
            </a:r>
            <a:r>
              <a:rPr lang="en-US" altLang="ti-ET" sz="2400" b="1" dirty="0" err="1">
                <a:latin typeface="Consolas" panose="020B0609020204030204" pitchFamily="49" charset="0"/>
              </a:rPr>
              <a:t>i</a:t>
            </a:r>
            <a:r>
              <a:rPr lang="en-US" altLang="ti-ET" sz="2400" b="1" dirty="0">
                <a:latin typeface="Consolas" panose="020B0609020204030204" pitchFamily="49" charset="0"/>
              </a:rPr>
              <a:t>*2)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2400" b="1" dirty="0">
                <a:latin typeface="Consolas" panose="020B0609020204030204" pitchFamily="49" charset="0"/>
              </a:rPr>
              <a:t>   	statement;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235D30-694C-42BC-A20E-CB43AD877230}"/>
              </a:ext>
            </a:extLst>
          </p:cNvPr>
          <p:cNvCxnSpPr>
            <a:cxnSpLocks/>
            <a:stCxn id="10243" idx="3"/>
            <a:endCxn id="43" idx="1"/>
          </p:cNvCxnSpPr>
          <p:nvPr/>
        </p:nvCxnSpPr>
        <p:spPr>
          <a:xfrm flipV="1">
            <a:off x="5240069" y="1807828"/>
            <a:ext cx="3837090" cy="17750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2">
                <a:extLst>
                  <a:ext uri="{FF2B5EF4-FFF2-40B4-BE49-F238E27FC236}">
                    <a16:creationId xmlns:a16="http://schemas.microsoft.com/office/drawing/2014/main" id="{5DC88415-D2CA-4740-A9CB-B6BAAB86BA8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077159" y="1487788"/>
                <a:ext cx="2416636" cy="6400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 anchorCtr="0">
                <a:norm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28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altLang="ti-ET" sz="3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ti-ET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ti-ET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ti-ET" sz="3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ti-ET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ti-ET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altLang="ti-ET" sz="3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3" name="Rectangle 2">
                <a:extLst>
                  <a:ext uri="{FF2B5EF4-FFF2-40B4-BE49-F238E27FC236}">
                    <a16:creationId xmlns:a16="http://schemas.microsoft.com/office/drawing/2014/main" id="{5DC88415-D2CA-4740-A9CB-B6BAAB86B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159" y="1487788"/>
                <a:ext cx="2416636" cy="640080"/>
              </a:xfrm>
              <a:prstGeom prst="rect">
                <a:avLst/>
              </a:prstGeom>
              <a:blipFill>
                <a:blip r:embed="rId2"/>
                <a:stretch>
                  <a:fillRect t="-9524" b="-31429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87B5E3F-7DD9-4694-AE13-7B17B800B6B2}"/>
              </a:ext>
            </a:extLst>
          </p:cNvPr>
          <p:cNvSpPr txBox="1"/>
          <p:nvPr/>
        </p:nvSpPr>
        <p:spPr>
          <a:xfrm>
            <a:off x="699610" y="3076849"/>
            <a:ext cx="42927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i: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F62C6-1D29-4108-9F70-8733E8703480}"/>
              </a:ext>
            </a:extLst>
          </p:cNvPr>
          <p:cNvSpPr txBox="1"/>
          <p:nvPr/>
        </p:nvSpPr>
        <p:spPr>
          <a:xfrm>
            <a:off x="1152505" y="3076849"/>
            <a:ext cx="36409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203E59-DB5C-49E4-B731-065223BF7193}"/>
              </a:ext>
            </a:extLst>
          </p:cNvPr>
          <p:cNvSpPr txBox="1"/>
          <p:nvPr/>
        </p:nvSpPr>
        <p:spPr>
          <a:xfrm>
            <a:off x="1498047" y="3076849"/>
            <a:ext cx="59149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501314-B0B4-475C-B1AD-E224EF9F16D4}"/>
              </a:ext>
            </a:extLst>
          </p:cNvPr>
          <p:cNvSpPr txBox="1"/>
          <p:nvPr/>
        </p:nvSpPr>
        <p:spPr>
          <a:xfrm>
            <a:off x="2043540" y="3076849"/>
            <a:ext cx="59149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en-US" sz="2400" b="1" baseline="30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endParaRPr lang="en-US" sz="2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54D1AE-73F8-40B2-BAF1-A60B7D57B96C}"/>
              </a:ext>
            </a:extLst>
          </p:cNvPr>
          <p:cNvSpPr txBox="1"/>
          <p:nvPr/>
        </p:nvSpPr>
        <p:spPr>
          <a:xfrm>
            <a:off x="2566888" y="3076849"/>
            <a:ext cx="59149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en-US" sz="2400" b="1" baseline="30000" dirty="0">
                <a:solidFill>
                  <a:schemeClr val="tx1"/>
                </a:solidFill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7C3BC3-874C-4BA8-B480-8E2AAE18510B}"/>
              </a:ext>
            </a:extLst>
          </p:cNvPr>
          <p:cNvSpPr txBox="1"/>
          <p:nvPr/>
        </p:nvSpPr>
        <p:spPr>
          <a:xfrm>
            <a:off x="3022754" y="3076849"/>
            <a:ext cx="70364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19007D-642A-4F17-8AAA-D34F20660B33}"/>
              </a:ext>
            </a:extLst>
          </p:cNvPr>
          <p:cNvSpPr txBox="1"/>
          <p:nvPr/>
        </p:nvSpPr>
        <p:spPr>
          <a:xfrm>
            <a:off x="3611839" y="3076849"/>
            <a:ext cx="70364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en-US" sz="2400" b="1" baseline="30000" dirty="0">
                <a:solidFill>
                  <a:schemeClr val="tx1"/>
                </a:solidFill>
                <a:cs typeface="Times New Roman" panose="02020603050405020304" pitchFamily="18" charset="0"/>
              </a:rPr>
              <a:t>k-1</a:t>
            </a:r>
            <a:endParaRPr lang="en-US" sz="2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4D42A4-F9E9-48C6-90C1-15AD909101DF}"/>
              </a:ext>
            </a:extLst>
          </p:cNvPr>
          <p:cNvSpPr txBox="1"/>
          <p:nvPr/>
        </p:nvSpPr>
        <p:spPr>
          <a:xfrm>
            <a:off x="4401314" y="3076849"/>
            <a:ext cx="533852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en-US" sz="2400" b="1" baseline="30000" dirty="0">
                <a:solidFill>
                  <a:schemeClr val="tx1"/>
                </a:solidFill>
                <a:cs typeface="Times New Roman" panose="02020603050405020304" pitchFamily="18" charset="0"/>
              </a:rPr>
              <a:t>k</a:t>
            </a:r>
            <a:endParaRPr lang="en-US" sz="2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77371D-9666-449A-9625-859988147698}"/>
                  </a:ext>
                </a:extLst>
              </p:cNvPr>
              <p:cNvSpPr txBox="1"/>
              <p:nvPr/>
            </p:nvSpPr>
            <p:spPr>
              <a:xfrm>
                <a:off x="5338291" y="2707516"/>
                <a:ext cx="383709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ti-ET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ti-ET" sz="3600" b="1" i="1" baseline="300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ti-ET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ti-ET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altLang="ti-ET" sz="3600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ti-ET" sz="36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ti-ET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ti-ET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ti-ET" sz="36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ti-ET" sz="36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ti-ET" sz="36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altLang="ti-ET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US" altLang="ti-ET" sz="3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77371D-9666-449A-9625-859988147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291" y="2707516"/>
                <a:ext cx="3837090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52AEFEE-DC49-4417-A490-59434D4CD922}"/>
              </a:ext>
            </a:extLst>
          </p:cNvPr>
          <p:cNvSpPr txBox="1">
            <a:spLocks noChangeArrowheads="1"/>
          </p:cNvSpPr>
          <p:nvPr/>
        </p:nvSpPr>
        <p:spPr>
          <a:xfrm>
            <a:off x="521207" y="5238230"/>
            <a:ext cx="4718862" cy="92582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n-NO" altLang="ti-ET" sz="2400" b="1" dirty="0">
                <a:latin typeface="Consolas" panose="020B0609020204030204" pitchFamily="49" charset="0"/>
              </a:rPr>
              <a:t>for(i = 1;i &lt; n; i = i*3)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n-NO" altLang="ti-ET" sz="2400" b="1" dirty="0">
                <a:latin typeface="Consolas" panose="020B0609020204030204" pitchFamily="49" charset="0"/>
              </a:rPr>
              <a:t>   	statement;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D246BD6-D1C2-43B6-9384-EE40AA97072E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 flipV="1">
            <a:off x="5240069" y="5694025"/>
            <a:ext cx="3837090" cy="7117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2">
                <a:extLst>
                  <a:ext uri="{FF2B5EF4-FFF2-40B4-BE49-F238E27FC236}">
                    <a16:creationId xmlns:a16="http://schemas.microsoft.com/office/drawing/2014/main" id="{2EA54F1C-7287-4727-9DBD-831B6B2FEC3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077159" y="5373985"/>
                <a:ext cx="2416636" cy="6400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 anchorCtr="0">
                <a:norm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28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altLang="ti-ET" sz="3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ti-ET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ti-ET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ti-ET" sz="3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ti-ET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altLang="ti-ET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altLang="ti-ET" sz="3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5" name="Rectangle 2">
                <a:extLst>
                  <a:ext uri="{FF2B5EF4-FFF2-40B4-BE49-F238E27FC236}">
                    <a16:creationId xmlns:a16="http://schemas.microsoft.com/office/drawing/2014/main" id="{2EA54F1C-7287-4727-9DBD-831B6B2FE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159" y="5373985"/>
                <a:ext cx="2416636" cy="640080"/>
              </a:xfrm>
              <a:prstGeom prst="rect">
                <a:avLst/>
              </a:prstGeom>
              <a:blipFill>
                <a:blip r:embed="rId4"/>
                <a:stretch>
                  <a:fillRect t="-10476" b="-31429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53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3CB8B885-9D2B-41F0-AA8F-1C4C005F34E7}"/>
              </a:ext>
            </a:extLst>
          </p:cNvPr>
          <p:cNvSpPr txBox="1">
            <a:spLocks noChangeArrowheads="1"/>
          </p:cNvSpPr>
          <p:nvPr/>
        </p:nvSpPr>
        <p:spPr>
          <a:xfrm>
            <a:off x="577668" y="0"/>
            <a:ext cx="103632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latin typeface="+mj-lt"/>
              </a:rPr>
              <a:t>Summations</a:t>
            </a:r>
            <a:endParaRPr lang="en-US" altLang="ti-ET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9">
                <a:extLst>
                  <a:ext uri="{FF2B5EF4-FFF2-40B4-BE49-F238E27FC236}">
                    <a16:creationId xmlns:a16="http://schemas.microsoft.com/office/drawing/2014/main" id="{25AF0610-C407-4993-9248-B6FC9D420F6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77668" y="1251353"/>
                <a:ext cx="11016924" cy="2848373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28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CA" sz="2400" b="1" dirty="0"/>
                  <a:t>Constant Series: </a:t>
                </a:r>
                <a:r>
                  <a:rPr lang="en-CA" sz="2400" dirty="0"/>
                  <a:t>For integers a and b,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nary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ti-ET" sz="2400" b="1" dirty="0"/>
              </a:p>
              <a:p>
                <a:r>
                  <a:rPr lang="en-CA" sz="2400" dirty="0"/>
                  <a:t>Notice that when b = a − 1, there are no terms in the summation (since the index is assumed to count upwards only), and the result is 0.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sz="2400" dirty="0"/>
                  <a:t>Be careful to check that b ≥ a − 1 before applying this formula blindly.</a:t>
                </a:r>
                <a:endParaRPr lang="en-US" altLang="ti-ET" sz="2400" b="1" dirty="0"/>
              </a:p>
            </p:txBody>
          </p:sp>
        </mc:Choice>
        <mc:Fallback xmlns="">
          <p:sp>
            <p:nvSpPr>
              <p:cNvPr id="9" name="Rectangle 9">
                <a:extLst>
                  <a:ext uri="{FF2B5EF4-FFF2-40B4-BE49-F238E27FC236}">
                    <a16:creationId xmlns:a16="http://schemas.microsoft.com/office/drawing/2014/main" id="{25AF0610-C407-4993-9248-B6FC9D420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68" y="1251353"/>
                <a:ext cx="11016924" cy="2848373"/>
              </a:xfrm>
              <a:prstGeom prst="rect">
                <a:avLst/>
              </a:prstGeom>
              <a:blipFill>
                <a:blip r:embed="rId2"/>
                <a:stretch>
                  <a:fillRect l="-885" t="-1496" b="-214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F94906-029F-4B10-B05F-E8D3A3DD58A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87538" y="4099727"/>
                <a:ext cx="11016924" cy="2429944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28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en-CA" sz="2400" b="1" dirty="0"/>
                  <a:t>Arithmetic Series: </a:t>
                </a:r>
                <a:r>
                  <a:rPr lang="en-CA" sz="2400" dirty="0"/>
                  <a:t>For n ≥ 0,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nary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+ …+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altLang="ti-ET" sz="2400" b="1" dirty="0"/>
              </a:p>
              <a:p>
                <a:pPr>
                  <a:lnSpc>
                    <a:spcPct val="150000"/>
                  </a:lnSpc>
                </a:pPr>
                <a:r>
                  <a:rPr lang="en-CA" sz="2400" dirty="0"/>
                  <a:t>This is </a:t>
                </a:r>
                <a:r>
                  <a:rPr lang="en-CA" sz="2400" b="1" dirty="0"/>
                  <a:t>Θ(</a:t>
                </a:r>
                <a:r>
                  <a:rPr lang="en-CA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CA" sz="24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CA" sz="2400" b="1" dirty="0"/>
                  <a:t>)</a:t>
                </a:r>
                <a:r>
                  <a:rPr lang="en-CA" sz="2400" dirty="0"/>
                  <a:t>. (The starting bound could have just as easily been set to 1 as 0.)</a:t>
                </a:r>
                <a:endParaRPr lang="en-US" altLang="ti-ET" sz="2400" b="1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F94906-029F-4B10-B05F-E8D3A3DD5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38" y="4099727"/>
                <a:ext cx="11016924" cy="2429944"/>
              </a:xfrm>
              <a:prstGeom prst="rect">
                <a:avLst/>
              </a:prstGeom>
              <a:blipFill>
                <a:blip r:embed="rId3"/>
                <a:stretch>
                  <a:fillRect l="-830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400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1948F5F-9398-4C78-B82E-E82463CDF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1207" y="448056"/>
            <a:ext cx="6255513" cy="640080"/>
          </a:xfrm>
        </p:spPr>
        <p:txBody>
          <a:bodyPr>
            <a:normAutofit/>
          </a:bodyPr>
          <a:lstStyle/>
          <a:p>
            <a:r>
              <a:rPr lang="en-US" altLang="ti-ET" sz="3600" b="1" dirty="0"/>
              <a:t>Time Complexity</a:t>
            </a:r>
          </a:p>
        </p:txBody>
      </p:sp>
      <p:sp>
        <p:nvSpPr>
          <p:cNvPr id="102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7B58113-FA14-4EC6-AEF4-B0A252F21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1207" y="1266970"/>
            <a:ext cx="4718862" cy="92582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2400" b="1" dirty="0">
                <a:latin typeface="Consolas" panose="020B0609020204030204" pitchFamily="49" charset="0"/>
              </a:rPr>
              <a:t>for(</a:t>
            </a:r>
            <a:r>
              <a:rPr lang="en-US" altLang="ti-ET" sz="2400" b="1" dirty="0" err="1">
                <a:latin typeface="Consolas" panose="020B0609020204030204" pitchFamily="49" charset="0"/>
              </a:rPr>
              <a:t>i</a:t>
            </a:r>
            <a:r>
              <a:rPr lang="en-US" altLang="ti-ET" sz="2400" b="1" dirty="0">
                <a:latin typeface="Consolas" panose="020B0609020204030204" pitchFamily="49" charset="0"/>
              </a:rPr>
              <a:t> = n; </a:t>
            </a:r>
            <a:r>
              <a:rPr lang="en-US" altLang="ti-ET" sz="2400" b="1" dirty="0" err="1">
                <a:latin typeface="Consolas" panose="020B0609020204030204" pitchFamily="49" charset="0"/>
              </a:rPr>
              <a:t>i</a:t>
            </a:r>
            <a:r>
              <a:rPr lang="en-US" altLang="ti-ET" sz="2400" b="1" dirty="0">
                <a:latin typeface="Consolas" panose="020B0609020204030204" pitchFamily="49" charset="0"/>
              </a:rPr>
              <a:t> &gt; 1; </a:t>
            </a:r>
            <a:r>
              <a:rPr lang="en-US" altLang="ti-ET" sz="2400" b="1" dirty="0" err="1">
                <a:latin typeface="Consolas" panose="020B0609020204030204" pitchFamily="49" charset="0"/>
              </a:rPr>
              <a:t>i</a:t>
            </a:r>
            <a:r>
              <a:rPr lang="en-US" altLang="ti-ET" sz="2400" b="1" dirty="0">
                <a:latin typeface="Consolas" panose="020B0609020204030204" pitchFamily="49" charset="0"/>
              </a:rPr>
              <a:t> = </a:t>
            </a:r>
            <a:r>
              <a:rPr lang="en-US" altLang="ti-ET" sz="2400" b="1" dirty="0" err="1">
                <a:latin typeface="Consolas" panose="020B0609020204030204" pitchFamily="49" charset="0"/>
              </a:rPr>
              <a:t>i</a:t>
            </a:r>
            <a:r>
              <a:rPr lang="en-US" altLang="ti-ET" sz="2400" b="1" dirty="0">
                <a:latin typeface="Consolas" panose="020B0609020204030204" pitchFamily="49" charset="0"/>
              </a:rPr>
              <a:t>/2)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2400" b="1" dirty="0">
                <a:latin typeface="Consolas" panose="020B0609020204030204" pitchFamily="49" charset="0"/>
              </a:rPr>
              <a:t>   	statement;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235D30-694C-42BC-A20E-CB43AD877230}"/>
              </a:ext>
            </a:extLst>
          </p:cNvPr>
          <p:cNvCxnSpPr>
            <a:cxnSpLocks/>
            <a:stCxn id="10243" idx="3"/>
            <a:endCxn id="43" idx="1"/>
          </p:cNvCxnSpPr>
          <p:nvPr/>
        </p:nvCxnSpPr>
        <p:spPr>
          <a:xfrm flipV="1">
            <a:off x="5240069" y="1690866"/>
            <a:ext cx="3837090" cy="39016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2">
                <a:extLst>
                  <a:ext uri="{FF2B5EF4-FFF2-40B4-BE49-F238E27FC236}">
                    <a16:creationId xmlns:a16="http://schemas.microsoft.com/office/drawing/2014/main" id="{5DC88415-D2CA-4740-A9CB-B6BAAB86BA8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077159" y="1370826"/>
                <a:ext cx="2416636" cy="6400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 anchorCtr="0">
                <a:norm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28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altLang="ti-ET" sz="3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ti-ET" sz="32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ti-ET" sz="3200" b="0" i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ti-ET" sz="32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altLang="ti-ET" sz="3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3" name="Rectangle 2">
                <a:extLst>
                  <a:ext uri="{FF2B5EF4-FFF2-40B4-BE49-F238E27FC236}">
                    <a16:creationId xmlns:a16="http://schemas.microsoft.com/office/drawing/2014/main" id="{5DC88415-D2CA-4740-A9CB-B6BAAB86B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159" y="1370826"/>
                <a:ext cx="2416636" cy="640080"/>
              </a:xfrm>
              <a:prstGeom prst="rect">
                <a:avLst/>
              </a:prstGeom>
              <a:blipFill>
                <a:blip r:embed="rId2"/>
                <a:stretch>
                  <a:fillRect t="-9524" b="-31429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87B5E3F-7DD9-4694-AE13-7B17B800B6B2}"/>
              </a:ext>
            </a:extLst>
          </p:cNvPr>
          <p:cNvSpPr txBox="1"/>
          <p:nvPr/>
        </p:nvSpPr>
        <p:spPr>
          <a:xfrm>
            <a:off x="699609" y="2385732"/>
            <a:ext cx="67444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i: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F62C6-1D29-4108-9F70-8733E8703480}"/>
              </a:ext>
            </a:extLst>
          </p:cNvPr>
          <p:cNvSpPr txBox="1"/>
          <p:nvPr/>
        </p:nvSpPr>
        <p:spPr>
          <a:xfrm>
            <a:off x="1152505" y="2385732"/>
            <a:ext cx="89843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203E59-DB5C-49E4-B731-065223BF7193}"/>
                  </a:ext>
                </a:extLst>
              </p:cNvPr>
              <p:cNvSpPr txBox="1"/>
              <p:nvPr/>
            </p:nvSpPr>
            <p:spPr>
              <a:xfrm>
                <a:off x="2050942" y="2385732"/>
                <a:ext cx="929322" cy="7277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ti-ET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ti-ET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altLang="ti-ET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203E59-DB5C-49E4-B731-065223BF7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942" y="2385732"/>
                <a:ext cx="929322" cy="7277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0501314-B0B4-475C-B1AD-E224EF9F16D4}"/>
                  </a:ext>
                </a:extLst>
              </p:cNvPr>
              <p:cNvSpPr txBox="1"/>
              <p:nvPr/>
            </p:nvSpPr>
            <p:spPr>
              <a:xfrm>
                <a:off x="3032374" y="2385732"/>
                <a:ext cx="929322" cy="7277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ti-ET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ti-ET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altLang="ti-ET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ti-ET" sz="2400" b="1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0501314-B0B4-475C-B1AD-E224EF9F1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374" y="2385732"/>
                <a:ext cx="929322" cy="7277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54D1AE-73F8-40B2-BAF1-A60B7D57B96C}"/>
                  </a:ext>
                </a:extLst>
              </p:cNvPr>
              <p:cNvSpPr txBox="1"/>
              <p:nvPr/>
            </p:nvSpPr>
            <p:spPr>
              <a:xfrm>
                <a:off x="4023560" y="2385732"/>
                <a:ext cx="929322" cy="7277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ti-ET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ti-ET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altLang="ti-ET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ti-ET" sz="2400" b="1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sz="2400" b="1" baseline="30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54D1AE-73F8-40B2-BAF1-A60B7D57B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560" y="2385732"/>
                <a:ext cx="929322" cy="7277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417C3BC3-874C-4BA8-B480-8E2AAE18510B}"/>
              </a:ext>
            </a:extLst>
          </p:cNvPr>
          <p:cNvSpPr txBox="1"/>
          <p:nvPr/>
        </p:nvSpPr>
        <p:spPr>
          <a:xfrm>
            <a:off x="4968516" y="2385732"/>
            <a:ext cx="1105515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19007D-642A-4F17-8AAA-D34F20660B33}"/>
                  </a:ext>
                </a:extLst>
              </p:cNvPr>
              <p:cNvSpPr txBox="1"/>
              <p:nvPr/>
            </p:nvSpPr>
            <p:spPr>
              <a:xfrm>
                <a:off x="5865945" y="2385732"/>
                <a:ext cx="1105515" cy="7277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ti-ET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ti-ET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altLang="ti-ET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ti-ET" sz="2400" b="1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19007D-642A-4F17-8AAA-D34F20660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945" y="2385732"/>
                <a:ext cx="1105515" cy="7277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77371D-9666-449A-9625-859988147698}"/>
                  </a:ext>
                </a:extLst>
              </p:cNvPr>
              <p:cNvSpPr txBox="1"/>
              <p:nvPr/>
            </p:nvSpPr>
            <p:spPr>
              <a:xfrm>
                <a:off x="699609" y="3306434"/>
                <a:ext cx="3837090" cy="16872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ti-ET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ti-ET" sz="2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altLang="ti-ET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ti-ET" sz="2800" b="1" i="1" baseline="30000">
                              <a:latin typeface="Cambria Math" panose="02040503050406030204" pitchFamily="18" charset="0"/>
                            </a:rPr>
                            <m:t>𝒌</m:t>
                          </m:r>
                        </m:den>
                      </m:f>
                      <m:r>
                        <a:rPr lang="en-US" altLang="ti-ET" sz="28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ti-ET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ti-ET" sz="28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ti-ET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ti-ET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ti-ET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ti-ET" sz="2800" b="1" i="1" baseline="300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altLang="ti-ET" sz="2800" b="1" i="1" baseline="30000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ti-ET" sz="2800" b="1" dirty="0">
                    <a:solidFill>
                      <a:srgbClr val="00B050"/>
                    </a:solidFill>
                  </a:rPr>
                  <a:t>k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ti-ET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ti-ET" sz="2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ti-ET" sz="2800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ti-ET" sz="2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ti-ET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endParaRPr lang="en-US" altLang="ti-ET" sz="28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77371D-9666-449A-9625-859988147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09" y="3306434"/>
                <a:ext cx="3837090" cy="1687257"/>
              </a:xfrm>
              <a:prstGeom prst="rect">
                <a:avLst/>
              </a:prstGeom>
              <a:blipFill>
                <a:blip r:embed="rId7"/>
                <a:stretch>
                  <a:fillRect l="-3339" b="-9025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F83F9D9-D02E-44F8-A441-DDFC189B1077}"/>
              </a:ext>
            </a:extLst>
          </p:cNvPr>
          <p:cNvSpPr txBox="1">
            <a:spLocks noChangeArrowheads="1"/>
          </p:cNvSpPr>
          <p:nvPr/>
        </p:nvSpPr>
        <p:spPr>
          <a:xfrm>
            <a:off x="521207" y="5594434"/>
            <a:ext cx="5241640" cy="92582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n-NO" altLang="ti-ET" sz="2400" b="1" dirty="0">
                <a:latin typeface="Consolas" panose="020B0609020204030204" pitchFamily="49" charset="0"/>
              </a:rPr>
              <a:t>for(i = n; i*i &lt; 1; i = i/2)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n-NO" altLang="ti-ET" sz="2400" b="1" dirty="0">
                <a:latin typeface="Consolas" panose="020B0609020204030204" pitchFamily="49" charset="0"/>
              </a:rPr>
              <a:t>   	statement;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05F772-8FB5-47D5-A896-00C69E6B8ED2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5762847" y="6039596"/>
            <a:ext cx="3314312" cy="17750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">
                <a:extLst>
                  <a:ext uri="{FF2B5EF4-FFF2-40B4-BE49-F238E27FC236}">
                    <a16:creationId xmlns:a16="http://schemas.microsoft.com/office/drawing/2014/main" id="{C2DCB43E-3F5F-42A1-9A46-1509752C4DD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077159" y="5719556"/>
                <a:ext cx="2416636" cy="6400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 anchorCtr="0">
                <a:norm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28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altLang="ti-ET" sz="3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A" altLang="ti-ET" sz="32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ti-ET" sz="32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altLang="ti-ET" sz="3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4" name="Rectangle 2">
                <a:extLst>
                  <a:ext uri="{FF2B5EF4-FFF2-40B4-BE49-F238E27FC236}">
                    <a16:creationId xmlns:a16="http://schemas.microsoft.com/office/drawing/2014/main" id="{C2DCB43E-3F5F-42A1-9A46-1509752C4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159" y="5719556"/>
                <a:ext cx="2416636" cy="640080"/>
              </a:xfrm>
              <a:prstGeom prst="rect">
                <a:avLst/>
              </a:prstGeom>
              <a:blipFill>
                <a:blip r:embed="rId8"/>
                <a:stretch>
                  <a:fillRect t="-8571" b="-33333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95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2" grpId="0" animBg="1"/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1948F5F-9398-4C78-B82E-E82463CDF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1207" y="448056"/>
            <a:ext cx="6255513" cy="640080"/>
          </a:xfrm>
        </p:spPr>
        <p:txBody>
          <a:bodyPr>
            <a:normAutofit/>
          </a:bodyPr>
          <a:lstStyle/>
          <a:p>
            <a:r>
              <a:rPr lang="en-US" altLang="ti-ET" sz="3600" b="1" dirty="0"/>
              <a:t>Types of Functions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7CA809A-00A0-4C4D-AE1E-E278410CDC58}"/>
              </a:ext>
            </a:extLst>
          </p:cNvPr>
          <p:cNvSpPr txBox="1">
            <a:spLocks noChangeArrowheads="1"/>
          </p:cNvSpPr>
          <p:nvPr/>
        </p:nvSpPr>
        <p:spPr>
          <a:xfrm>
            <a:off x="521207" y="1372505"/>
            <a:ext cx="1769817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57205E0-F340-4954-8D2C-C6140B16FCA7}"/>
              </a:ext>
            </a:extLst>
          </p:cNvPr>
          <p:cNvSpPr txBox="1">
            <a:spLocks noChangeArrowheads="1"/>
          </p:cNvSpPr>
          <p:nvPr/>
        </p:nvSpPr>
        <p:spPr>
          <a:xfrm>
            <a:off x="521207" y="1988019"/>
            <a:ext cx="1769817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O(log n)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04944E5-F605-4C35-A6CD-111199F8FCD6}"/>
              </a:ext>
            </a:extLst>
          </p:cNvPr>
          <p:cNvSpPr txBox="1">
            <a:spLocks noChangeArrowheads="1"/>
          </p:cNvSpPr>
          <p:nvPr/>
        </p:nvSpPr>
        <p:spPr>
          <a:xfrm>
            <a:off x="521207" y="2635882"/>
            <a:ext cx="1769817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E786CB6-D521-4A5D-A16C-FF27EDF66F2A}"/>
              </a:ext>
            </a:extLst>
          </p:cNvPr>
          <p:cNvSpPr txBox="1">
            <a:spLocks noChangeArrowheads="1"/>
          </p:cNvSpPr>
          <p:nvPr/>
        </p:nvSpPr>
        <p:spPr>
          <a:xfrm>
            <a:off x="521207" y="3318871"/>
            <a:ext cx="1769817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ti-ET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2830BEC-337D-45EF-8BF6-51347AD76717}"/>
              </a:ext>
            </a:extLst>
          </p:cNvPr>
          <p:cNvSpPr txBox="1">
            <a:spLocks noChangeArrowheads="1"/>
          </p:cNvSpPr>
          <p:nvPr/>
        </p:nvSpPr>
        <p:spPr>
          <a:xfrm>
            <a:off x="521207" y="3958951"/>
            <a:ext cx="1769817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ti-ET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B9B9F88-1A5B-4E77-9DDF-161EC6950ED0}"/>
              </a:ext>
            </a:extLst>
          </p:cNvPr>
          <p:cNvSpPr txBox="1">
            <a:spLocks noChangeArrowheads="1"/>
          </p:cNvSpPr>
          <p:nvPr/>
        </p:nvSpPr>
        <p:spPr>
          <a:xfrm>
            <a:off x="521207" y="4599031"/>
            <a:ext cx="1769817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O(2</a:t>
            </a:r>
            <a:r>
              <a:rPr lang="en-US" altLang="ti-ET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35FCF7F-4545-419A-ACB7-122AEA8478C2}"/>
              </a:ext>
            </a:extLst>
          </p:cNvPr>
          <p:cNvSpPr txBox="1">
            <a:spLocks noChangeArrowheads="1"/>
          </p:cNvSpPr>
          <p:nvPr/>
        </p:nvSpPr>
        <p:spPr>
          <a:xfrm>
            <a:off x="521207" y="5282020"/>
            <a:ext cx="1769817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O(3</a:t>
            </a:r>
            <a:r>
              <a:rPr lang="en-US" altLang="ti-ET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F06189D-8176-4128-A879-C12159898E91}"/>
              </a:ext>
            </a:extLst>
          </p:cNvPr>
          <p:cNvSpPr txBox="1">
            <a:spLocks noChangeArrowheads="1"/>
          </p:cNvSpPr>
          <p:nvPr/>
        </p:nvSpPr>
        <p:spPr>
          <a:xfrm>
            <a:off x="521207" y="5870048"/>
            <a:ext cx="1769817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ti-E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AECD8F1-3FB9-4065-9071-8B4E3F881C4C}"/>
              </a:ext>
            </a:extLst>
          </p:cNvPr>
          <p:cNvSpPr txBox="1">
            <a:spLocks noChangeArrowheads="1"/>
          </p:cNvSpPr>
          <p:nvPr/>
        </p:nvSpPr>
        <p:spPr>
          <a:xfrm>
            <a:off x="2615587" y="1372505"/>
            <a:ext cx="905520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 = 2  or f(n) = 5  or f(n) = 7000  or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2">
                <a:extLst>
                  <a:ext uri="{FF2B5EF4-FFF2-40B4-BE49-F238E27FC236}">
                    <a16:creationId xmlns:a16="http://schemas.microsoft.com/office/drawing/2014/main" id="{B2016212-4526-42DF-9A0F-AAF42B36D24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615587" y="2689039"/>
                <a:ext cx="9055206" cy="640080"/>
              </a:xfrm>
              <a:prstGeom prst="rect">
                <a:avLst/>
              </a:prstGeom>
            </p:spPr>
            <p:txBody>
              <a:bodyPr vert="horz" lIns="91440" tIns="45720" rIns="91440" bIns="45720" rtlCol="0" anchor="b" anchorCtr="0">
                <a:normAutofit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28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ti-ET" b="1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 = 2n  or f(n) = 5n+3  or f(n)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ti-ET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ti-ET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altLang="ti-ET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𝟓𝟎𝟎𝟎</m:t>
                        </m:r>
                      </m:den>
                    </m:f>
                    <m:r>
                      <a:rPr lang="en-US" altLang="ti-ET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ti-ET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altLang="ti-ET" b="1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or …</a:t>
                </a:r>
              </a:p>
            </p:txBody>
          </p:sp>
        </mc:Choice>
        <mc:Fallback xmlns="">
          <p:sp>
            <p:nvSpPr>
              <p:cNvPr id="14" name="Rectangle 2">
                <a:extLst>
                  <a:ext uri="{FF2B5EF4-FFF2-40B4-BE49-F238E27FC236}">
                    <a16:creationId xmlns:a16="http://schemas.microsoft.com/office/drawing/2014/main" id="{B2016212-4526-42DF-9A0F-AAF42B36D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587" y="2689039"/>
                <a:ext cx="9055206" cy="640080"/>
              </a:xfrm>
              <a:prstGeom prst="rect">
                <a:avLst/>
              </a:prstGeom>
              <a:blipFill>
                <a:blip r:embed="rId2"/>
                <a:stretch>
                  <a:fillRect l="-1346" t="-5714" b="-12381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046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>
            <a:extLst>
              <a:ext uri="{FF2B5EF4-FFF2-40B4-BE49-F238E27FC236}">
                <a16:creationId xmlns:a16="http://schemas.microsoft.com/office/drawing/2014/main" id="{62F154D5-FF3A-416D-A29F-F2F7EE5A7B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1208" y="448056"/>
            <a:ext cx="11050682" cy="640080"/>
          </a:xfrm>
        </p:spPr>
        <p:txBody>
          <a:bodyPr>
            <a:normAutofit/>
          </a:bodyPr>
          <a:lstStyle/>
          <a:p>
            <a:r>
              <a:rPr lang="en-US" altLang="ti-ET" sz="3600" b="1" dirty="0"/>
              <a:t>Comparison of Algorithms</a:t>
            </a:r>
          </a:p>
        </p:txBody>
      </p:sp>
      <p:sp>
        <p:nvSpPr>
          <p:cNvPr id="393219" name="Rectangle 3">
            <a:extLst>
              <a:ext uri="{FF2B5EF4-FFF2-40B4-BE49-F238E27FC236}">
                <a16:creationId xmlns:a16="http://schemas.microsoft.com/office/drawing/2014/main" id="{CC7A5ABF-9627-4CBC-B8F9-789F05DD00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496" y="1435608"/>
            <a:ext cx="11050682" cy="4974336"/>
          </a:xfrm>
        </p:spPr>
        <p:txBody>
          <a:bodyPr>
            <a:normAutofit fontScale="92500" lnSpcReduction="20000"/>
          </a:bodyPr>
          <a:lstStyle/>
          <a:p>
            <a:r>
              <a:rPr lang="en-US" altLang="ti-ET" sz="2800" dirty="0"/>
              <a:t>Complexity function can be used to compare the performance of algorithms.</a:t>
            </a:r>
          </a:p>
          <a:p>
            <a:r>
              <a:rPr lang="en-US" altLang="ti-ET" sz="2800" dirty="0"/>
              <a:t>Algorithm</a:t>
            </a:r>
            <a:r>
              <a:rPr lang="en-US" altLang="ti-ET" sz="2800" i="1" dirty="0"/>
              <a:t> A</a:t>
            </a:r>
            <a:r>
              <a:rPr lang="en-US" altLang="ti-ET" sz="2800" dirty="0"/>
              <a:t> is more efficient than Algorithm </a:t>
            </a:r>
            <a:r>
              <a:rPr lang="en-US" altLang="ti-ET" sz="2800" i="1" dirty="0"/>
              <a:t>B </a:t>
            </a:r>
            <a:r>
              <a:rPr lang="en-US" altLang="ti-ET" sz="2800" dirty="0"/>
              <a:t>for solving a problem, if the complexity function of </a:t>
            </a:r>
            <a:r>
              <a:rPr lang="en-US" altLang="ti-ET" sz="2800" i="1" dirty="0"/>
              <a:t>A</a:t>
            </a:r>
            <a:r>
              <a:rPr lang="en-US" altLang="ti-ET" sz="2800" dirty="0"/>
              <a:t> is of lower order than that of </a:t>
            </a:r>
            <a:r>
              <a:rPr lang="en-US" altLang="ti-ET" sz="2800" i="1" dirty="0"/>
              <a:t>B</a:t>
            </a:r>
            <a:r>
              <a:rPr lang="en-US" altLang="ti-ET" sz="2800" dirty="0"/>
              <a:t>.</a:t>
            </a:r>
          </a:p>
          <a:p>
            <a:r>
              <a:rPr lang="en-US" altLang="ti-ET" sz="2800" u="sng" dirty="0">
                <a:solidFill>
                  <a:schemeClr val="hlink"/>
                </a:solidFill>
              </a:rPr>
              <a:t>Examples:</a:t>
            </a:r>
            <a:endParaRPr lang="en-US" altLang="ti-ET" sz="2800" dirty="0">
              <a:solidFill>
                <a:schemeClr val="tx1"/>
              </a:solidFill>
            </a:endParaRPr>
          </a:p>
          <a:p>
            <a:pPr lvl="1"/>
            <a:r>
              <a:rPr lang="en-US" altLang="ti-ET" sz="2800" b="1" dirty="0">
                <a:solidFill>
                  <a:srgbClr val="CC0000"/>
                </a:solidFill>
              </a:rPr>
              <a:t>Linear Search</a:t>
            </a:r>
            <a:r>
              <a:rPr lang="en-US" altLang="ti-ET" sz="2800" dirty="0"/>
              <a:t> – </a:t>
            </a:r>
            <a:r>
              <a:rPr lang="en-US" altLang="ti-ET" sz="2800" dirty="0">
                <a:sym typeface="Symbol" panose="05050102010706020507" pitchFamily="18" charset="2"/>
              </a:rPr>
              <a:t></a:t>
            </a:r>
            <a:r>
              <a:rPr lang="en-US" altLang="ti-ET" sz="2800" dirty="0">
                <a:cs typeface="Times New Roman" panose="02020603050405020304" pitchFamily="18" charset="0"/>
              </a:rPr>
              <a:t>(</a:t>
            </a:r>
            <a:r>
              <a:rPr lang="en-US" altLang="ti-ET" sz="2800" i="1" dirty="0">
                <a:cs typeface="Times New Roman" panose="02020603050405020304" pitchFamily="18" charset="0"/>
              </a:rPr>
              <a:t>n</a:t>
            </a:r>
            <a:r>
              <a:rPr lang="en-US" altLang="ti-ET" sz="2800" dirty="0">
                <a:cs typeface="Times New Roman" panose="02020603050405020304" pitchFamily="18" charset="0"/>
              </a:rPr>
              <a:t>)  vs. </a:t>
            </a:r>
            <a:r>
              <a:rPr lang="en-US" altLang="ti-ET" sz="2800" b="1" dirty="0">
                <a:solidFill>
                  <a:srgbClr val="CC0000"/>
                </a:solidFill>
                <a:cs typeface="Times New Roman" panose="02020603050405020304" pitchFamily="18" charset="0"/>
              </a:rPr>
              <a:t>Binary Search</a:t>
            </a:r>
            <a:r>
              <a:rPr lang="en-US" altLang="ti-ET" sz="2800" dirty="0">
                <a:cs typeface="Times New Roman" panose="02020603050405020304" pitchFamily="18" charset="0"/>
              </a:rPr>
              <a:t> – </a:t>
            </a:r>
            <a:r>
              <a:rPr lang="en-US" altLang="ti-ET" sz="2800" dirty="0">
                <a:sym typeface="Symbol" panose="05050102010706020507" pitchFamily="18" charset="2"/>
              </a:rPr>
              <a:t></a:t>
            </a:r>
            <a:r>
              <a:rPr lang="en-US" altLang="ti-ET" sz="2800" dirty="0">
                <a:cs typeface="Times New Roman" panose="02020603050405020304" pitchFamily="18" charset="0"/>
              </a:rPr>
              <a:t>(lg </a:t>
            </a:r>
            <a:r>
              <a:rPr lang="en-US" altLang="ti-ET" sz="2800" i="1" dirty="0">
                <a:cs typeface="Times New Roman" panose="02020603050405020304" pitchFamily="18" charset="0"/>
              </a:rPr>
              <a:t>n</a:t>
            </a:r>
            <a:r>
              <a:rPr lang="en-US" altLang="ti-ET" sz="2800" dirty="0"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ti-ET" sz="2800" b="1" dirty="0">
                <a:solidFill>
                  <a:srgbClr val="CC0000"/>
                </a:solidFill>
                <a:cs typeface="Times New Roman" panose="02020603050405020304" pitchFamily="18" charset="0"/>
              </a:rPr>
              <a:t>Insertion Sort</a:t>
            </a:r>
            <a:r>
              <a:rPr lang="en-US" altLang="ti-ET" sz="2800" dirty="0">
                <a:cs typeface="Times New Roman" panose="02020603050405020304" pitchFamily="18" charset="0"/>
              </a:rPr>
              <a:t> – </a:t>
            </a:r>
            <a:r>
              <a:rPr lang="en-US" altLang="ti-ET" sz="2800" dirty="0">
                <a:sym typeface="Symbol" panose="05050102010706020507" pitchFamily="18" charset="2"/>
              </a:rPr>
              <a:t></a:t>
            </a:r>
            <a:r>
              <a:rPr lang="en-US" altLang="ti-ET" sz="2800" dirty="0">
                <a:cs typeface="Times New Roman" panose="02020603050405020304" pitchFamily="18" charset="0"/>
              </a:rPr>
              <a:t>(</a:t>
            </a:r>
            <a:r>
              <a:rPr lang="en-US" altLang="ti-ET" sz="2800" i="1" dirty="0">
                <a:cs typeface="Times New Roman" panose="02020603050405020304" pitchFamily="18" charset="0"/>
              </a:rPr>
              <a:t>n</a:t>
            </a:r>
            <a:r>
              <a:rPr lang="en-US" altLang="ti-ET" sz="2800" baseline="30000" dirty="0">
                <a:cs typeface="Times New Roman" panose="02020603050405020304" pitchFamily="18" charset="0"/>
              </a:rPr>
              <a:t>2</a:t>
            </a:r>
            <a:r>
              <a:rPr lang="en-US" altLang="ti-ET" sz="2800" dirty="0">
                <a:cs typeface="Times New Roman" panose="02020603050405020304" pitchFamily="18" charset="0"/>
              </a:rPr>
              <a:t>) vs. </a:t>
            </a:r>
            <a:r>
              <a:rPr lang="en-US" altLang="ti-ET" sz="2800" b="1" dirty="0">
                <a:solidFill>
                  <a:srgbClr val="CC0000"/>
                </a:solidFill>
                <a:cs typeface="Times New Roman" panose="02020603050405020304" pitchFamily="18" charset="0"/>
              </a:rPr>
              <a:t>Quick Sort</a:t>
            </a:r>
            <a:r>
              <a:rPr lang="en-US" altLang="ti-ET" sz="2800" dirty="0">
                <a:cs typeface="Times New Roman" panose="02020603050405020304" pitchFamily="18" charset="0"/>
              </a:rPr>
              <a:t> – </a:t>
            </a:r>
            <a:r>
              <a:rPr lang="en-US" altLang="ti-ET" sz="2800" dirty="0">
                <a:sym typeface="Symbol" panose="05050102010706020507" pitchFamily="18" charset="2"/>
              </a:rPr>
              <a:t></a:t>
            </a:r>
            <a:r>
              <a:rPr lang="en-US" altLang="ti-ET" sz="2800" dirty="0">
                <a:cs typeface="Times New Roman" panose="02020603050405020304" pitchFamily="18" charset="0"/>
              </a:rPr>
              <a:t>(</a:t>
            </a:r>
            <a:r>
              <a:rPr lang="en-US" altLang="ti-ET" sz="2800" i="1" dirty="0">
                <a:cs typeface="Times New Roman" panose="02020603050405020304" pitchFamily="18" charset="0"/>
              </a:rPr>
              <a:t>n </a:t>
            </a:r>
            <a:r>
              <a:rPr lang="en-US" altLang="ti-ET" sz="2800" dirty="0">
                <a:cs typeface="Times New Roman" panose="02020603050405020304" pitchFamily="18" charset="0"/>
              </a:rPr>
              <a:t>lg </a:t>
            </a:r>
            <a:r>
              <a:rPr lang="en-US" altLang="ti-ET" sz="2800" i="1" dirty="0">
                <a:cs typeface="Times New Roman" panose="02020603050405020304" pitchFamily="18" charset="0"/>
              </a:rPr>
              <a:t>n</a:t>
            </a:r>
            <a:r>
              <a:rPr lang="en-US" altLang="ti-ET" sz="2800" dirty="0">
                <a:cs typeface="Times New Roman" panose="02020603050405020304" pitchFamily="18" charset="0"/>
              </a:rPr>
              <a:t>)</a:t>
            </a:r>
          </a:p>
          <a:p>
            <a:pPr lvl="1"/>
            <a:endParaRPr lang="en-US" altLang="ti-ET" sz="28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89B8F3A3-6553-4B01-BB80-8624C63BAF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Hierarchy of functions</a:t>
            </a:r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79904CEB-8C69-4A69-80C2-FB5E9BA22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581400"/>
            <a:ext cx="45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i-ET" sz="3600"/>
              <a:t>1</a:t>
            </a:r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CFA46C12-4B48-44BA-87EF-85A7A35CB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302001"/>
            <a:ext cx="12682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/>
              <a:t>log</a:t>
            </a:r>
            <a:r>
              <a:rPr lang="en-US" altLang="ti-ET" sz="3600" baseline="-25000"/>
              <a:t>2</a:t>
            </a:r>
            <a:r>
              <a:rPr lang="en-US" altLang="ti-ET" sz="3600"/>
              <a:t>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3D2732B4-6DD0-4D53-9A15-712D18631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1" y="2768601"/>
            <a:ext cx="99257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/>
              <a:t> </a:t>
            </a:r>
            <a:r>
              <a:rPr lang="en-US" altLang="ti-ET" sz="3600" baseline="30000"/>
              <a:t>3</a:t>
            </a:r>
            <a:r>
              <a:rPr lang="en-US" altLang="ti-ET" sz="3600">
                <a:sym typeface="Symbol" panose="05050102010706020507" pitchFamily="18" charset="2"/>
              </a:rPr>
              <a:t>n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0183" name="Rectangle 7">
            <a:extLst>
              <a:ext uri="{FF2B5EF4-FFF2-40B4-BE49-F238E27FC236}">
                <a16:creationId xmlns:a16="http://schemas.microsoft.com/office/drawing/2014/main" id="{AACD6FEE-A6F7-485A-96C5-6BDAEBBD5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997201"/>
            <a:ext cx="6992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n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0184" name="Rectangle 8">
            <a:extLst>
              <a:ext uri="{FF2B5EF4-FFF2-40B4-BE49-F238E27FC236}">
                <a16:creationId xmlns:a16="http://schemas.microsoft.com/office/drawing/2014/main" id="{C4CE3616-E363-463E-83EE-6E50DF3BCE1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105401" y="2743200"/>
            <a:ext cx="625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0185" name="Rectangle 9">
            <a:extLst>
              <a:ext uri="{FF2B5EF4-FFF2-40B4-BE49-F238E27FC236}">
                <a16:creationId xmlns:a16="http://schemas.microsoft.com/office/drawing/2014/main" id="{3DADFA23-6270-4B08-A224-27F2F90C0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21001"/>
            <a:ext cx="15295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nlog</a:t>
            </a:r>
            <a:r>
              <a:rPr lang="en-US" altLang="ti-ET" sz="3600" baseline="-25000">
                <a:sym typeface="Symbol" panose="05050102010706020507" pitchFamily="18" charset="2"/>
              </a:rPr>
              <a:t>2</a:t>
            </a:r>
            <a:r>
              <a:rPr lang="en-US" altLang="ti-ET" sz="3600">
                <a:sym typeface="Symbol" panose="05050102010706020507" pitchFamily="18" charset="2"/>
              </a:rPr>
              <a:t>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0186" name="Rectangle 10">
            <a:extLst>
              <a:ext uri="{FF2B5EF4-FFF2-40B4-BE49-F238E27FC236}">
                <a16:creationId xmlns:a16="http://schemas.microsoft.com/office/drawing/2014/main" id="{8EA5E458-BA17-4B14-95BE-129BD9E9E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1" y="2692401"/>
            <a:ext cx="9605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nn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0187" name="Rectangle 11">
            <a:extLst>
              <a:ext uri="{FF2B5EF4-FFF2-40B4-BE49-F238E27FC236}">
                <a16:creationId xmlns:a16="http://schemas.microsoft.com/office/drawing/2014/main" id="{9D8F4829-C2F3-44A2-89E1-B6568566C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835401"/>
            <a:ext cx="6126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0188" name="Rectangle 12">
            <a:extLst>
              <a:ext uri="{FF2B5EF4-FFF2-40B4-BE49-F238E27FC236}">
                <a16:creationId xmlns:a16="http://schemas.microsoft.com/office/drawing/2014/main" id="{BE58512B-A464-4568-A9C5-A3DD4E963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605339"/>
            <a:ext cx="6126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3</a:t>
            </a:r>
          </a:p>
        </p:txBody>
      </p:sp>
      <p:sp>
        <p:nvSpPr>
          <p:cNvPr id="50189" name="Rectangle 13">
            <a:extLst>
              <a:ext uri="{FF2B5EF4-FFF2-40B4-BE49-F238E27FC236}">
                <a16:creationId xmlns:a16="http://schemas.microsoft.com/office/drawing/2014/main" id="{9914B78B-EEE4-4061-AEA0-8AA073C8E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1" y="3530601"/>
            <a:ext cx="6078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2</a:t>
            </a:r>
            <a:r>
              <a:rPr lang="en-US" altLang="ti-ET" sz="3600" baseline="30000">
                <a:sym typeface="Symbol" panose="05050102010706020507" pitchFamily="18" charset="2"/>
              </a:rPr>
              <a:t>n</a:t>
            </a:r>
          </a:p>
        </p:txBody>
      </p:sp>
      <p:sp>
        <p:nvSpPr>
          <p:cNvPr id="50190" name="Rectangle 14">
            <a:extLst>
              <a:ext uri="{FF2B5EF4-FFF2-40B4-BE49-F238E27FC236}">
                <a16:creationId xmlns:a16="http://schemas.microsoft.com/office/drawing/2014/main" id="{C3AA5C93-50B2-4953-BE3A-0A5C19B40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759201"/>
            <a:ext cx="5774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n!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0191" name="Rectangle 15">
            <a:extLst>
              <a:ext uri="{FF2B5EF4-FFF2-40B4-BE49-F238E27FC236}">
                <a16:creationId xmlns:a16="http://schemas.microsoft.com/office/drawing/2014/main" id="{F2D2BD17-7DF6-4698-AF99-9762D8A2C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1" y="4140201"/>
            <a:ext cx="6206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86767C95-10B3-4D32-B076-E9334AAFD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Hierarchy of functions</a:t>
            </a: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C8F4D987-CEF6-4167-8162-7F6A25740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28800"/>
            <a:ext cx="45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i-ET" sz="3600"/>
              <a:t>1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C8B958AB-83BD-4F8C-8889-EF821B86A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302001"/>
            <a:ext cx="12682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/>
              <a:t>log</a:t>
            </a:r>
            <a:r>
              <a:rPr lang="en-US" altLang="ti-ET" sz="3600" baseline="-25000"/>
              <a:t>2</a:t>
            </a:r>
            <a:r>
              <a:rPr lang="en-US" altLang="ti-ET" sz="3600"/>
              <a:t>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0B2F1650-BCED-4551-86AC-338FF05C4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1" y="2768601"/>
            <a:ext cx="99257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/>
              <a:t> </a:t>
            </a:r>
            <a:r>
              <a:rPr lang="en-US" altLang="ti-ET" sz="3600" baseline="30000"/>
              <a:t>3</a:t>
            </a:r>
            <a:r>
              <a:rPr lang="en-US" altLang="ti-ET" sz="3600">
                <a:sym typeface="Symbol" panose="05050102010706020507" pitchFamily="18" charset="2"/>
              </a:rPr>
              <a:t>n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2E26E846-FE67-4F36-B0B9-666539863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997201"/>
            <a:ext cx="6992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n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F0541CE1-9AF2-44C2-A8DB-ADA6CA9D598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105401" y="2743200"/>
            <a:ext cx="625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2232" name="Rectangle 8">
            <a:extLst>
              <a:ext uri="{FF2B5EF4-FFF2-40B4-BE49-F238E27FC236}">
                <a16:creationId xmlns:a16="http://schemas.microsoft.com/office/drawing/2014/main" id="{50FE1805-6342-46E0-85D3-32A84D9AB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21001"/>
            <a:ext cx="15295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nlog</a:t>
            </a:r>
            <a:r>
              <a:rPr lang="en-US" altLang="ti-ET" sz="3600" baseline="-25000">
                <a:sym typeface="Symbol" panose="05050102010706020507" pitchFamily="18" charset="2"/>
              </a:rPr>
              <a:t>2</a:t>
            </a:r>
            <a:r>
              <a:rPr lang="en-US" altLang="ti-ET" sz="3600">
                <a:sym typeface="Symbol" panose="05050102010706020507" pitchFamily="18" charset="2"/>
              </a:rPr>
              <a:t>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2233" name="Rectangle 9">
            <a:extLst>
              <a:ext uri="{FF2B5EF4-FFF2-40B4-BE49-F238E27FC236}">
                <a16:creationId xmlns:a16="http://schemas.microsoft.com/office/drawing/2014/main" id="{63C2C50A-A41C-4482-AB45-727DF1DD0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1" y="2692401"/>
            <a:ext cx="9605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nn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2234" name="Rectangle 10">
            <a:extLst>
              <a:ext uri="{FF2B5EF4-FFF2-40B4-BE49-F238E27FC236}">
                <a16:creationId xmlns:a16="http://schemas.microsoft.com/office/drawing/2014/main" id="{A64E7E5E-8B31-4C60-8271-070D10747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835401"/>
            <a:ext cx="6126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2235" name="Rectangle 11">
            <a:extLst>
              <a:ext uri="{FF2B5EF4-FFF2-40B4-BE49-F238E27FC236}">
                <a16:creationId xmlns:a16="http://schemas.microsoft.com/office/drawing/2014/main" id="{9994DA81-B239-495C-A7BE-9D3CB357A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605339"/>
            <a:ext cx="6126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3</a:t>
            </a:r>
          </a:p>
        </p:txBody>
      </p:sp>
      <p:sp>
        <p:nvSpPr>
          <p:cNvPr id="52236" name="Rectangle 12">
            <a:extLst>
              <a:ext uri="{FF2B5EF4-FFF2-40B4-BE49-F238E27FC236}">
                <a16:creationId xmlns:a16="http://schemas.microsoft.com/office/drawing/2014/main" id="{C842BA8C-1F52-4E54-A259-2199CA987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1" y="3530601"/>
            <a:ext cx="6078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2</a:t>
            </a:r>
            <a:r>
              <a:rPr lang="en-US" altLang="ti-ET" sz="3600" baseline="30000">
                <a:sym typeface="Symbol" panose="05050102010706020507" pitchFamily="18" charset="2"/>
              </a:rPr>
              <a:t>n</a:t>
            </a:r>
          </a:p>
        </p:txBody>
      </p:sp>
      <p:sp>
        <p:nvSpPr>
          <p:cNvPr id="52237" name="Rectangle 13">
            <a:extLst>
              <a:ext uri="{FF2B5EF4-FFF2-40B4-BE49-F238E27FC236}">
                <a16:creationId xmlns:a16="http://schemas.microsoft.com/office/drawing/2014/main" id="{4C92EA07-87F6-478A-9E02-613623119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759201"/>
            <a:ext cx="5774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n!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2238" name="Rectangle 14">
            <a:extLst>
              <a:ext uri="{FF2B5EF4-FFF2-40B4-BE49-F238E27FC236}">
                <a16:creationId xmlns:a16="http://schemas.microsoft.com/office/drawing/2014/main" id="{AB96F712-146B-439E-BA15-518D6F90C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1" y="4140201"/>
            <a:ext cx="6206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3AAB8746-9578-45D7-B65D-6FB055E63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Hierarchy of functions</a:t>
            </a:r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6505D7C4-33DD-4295-8ED5-9F88B7D87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828800"/>
            <a:ext cx="807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/>
              <a:t>1, log</a:t>
            </a:r>
            <a:r>
              <a:rPr lang="en-US" altLang="ti-ET" sz="3600" baseline="-25000"/>
              <a:t>2</a:t>
            </a:r>
            <a:r>
              <a:rPr lang="en-US" altLang="ti-ET" sz="3600"/>
              <a:t>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6A5BD1E1-0E4F-4B2A-A3FB-86E653F89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1" y="2768601"/>
            <a:ext cx="99257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/>
              <a:t> </a:t>
            </a:r>
            <a:r>
              <a:rPr lang="en-US" altLang="ti-ET" sz="3600" baseline="30000"/>
              <a:t>3</a:t>
            </a:r>
            <a:r>
              <a:rPr lang="en-US" altLang="ti-ET" sz="3600">
                <a:sym typeface="Symbol" panose="05050102010706020507" pitchFamily="18" charset="2"/>
              </a:rPr>
              <a:t>n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CD35D41E-5659-4625-A233-06C77955A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997201"/>
            <a:ext cx="6992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n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AF9CB836-49AC-4365-B975-5C683B21197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105401" y="2743200"/>
            <a:ext cx="625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1208" name="Rectangle 8">
            <a:extLst>
              <a:ext uri="{FF2B5EF4-FFF2-40B4-BE49-F238E27FC236}">
                <a16:creationId xmlns:a16="http://schemas.microsoft.com/office/drawing/2014/main" id="{E6F41F6D-AE83-4654-B3E7-224A3DE9E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21001"/>
            <a:ext cx="15295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nlog</a:t>
            </a:r>
            <a:r>
              <a:rPr lang="en-US" altLang="ti-ET" sz="3600" baseline="-25000">
                <a:sym typeface="Symbol" panose="05050102010706020507" pitchFamily="18" charset="2"/>
              </a:rPr>
              <a:t>2</a:t>
            </a:r>
            <a:r>
              <a:rPr lang="en-US" altLang="ti-ET" sz="3600">
                <a:sym typeface="Symbol" panose="05050102010706020507" pitchFamily="18" charset="2"/>
              </a:rPr>
              <a:t>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1209" name="Rectangle 9">
            <a:extLst>
              <a:ext uri="{FF2B5EF4-FFF2-40B4-BE49-F238E27FC236}">
                <a16:creationId xmlns:a16="http://schemas.microsoft.com/office/drawing/2014/main" id="{C4A6E5B8-D9D6-4F40-B8B7-8EB04778A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1" y="2692401"/>
            <a:ext cx="9605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nn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1210" name="Rectangle 10">
            <a:extLst>
              <a:ext uri="{FF2B5EF4-FFF2-40B4-BE49-F238E27FC236}">
                <a16:creationId xmlns:a16="http://schemas.microsoft.com/office/drawing/2014/main" id="{2D0016AE-F67E-4102-908D-F150445F5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835401"/>
            <a:ext cx="6126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1211" name="Rectangle 11">
            <a:extLst>
              <a:ext uri="{FF2B5EF4-FFF2-40B4-BE49-F238E27FC236}">
                <a16:creationId xmlns:a16="http://schemas.microsoft.com/office/drawing/2014/main" id="{A2D083B5-FAD3-4A2F-8EA7-211327CAE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605339"/>
            <a:ext cx="6126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3</a:t>
            </a:r>
          </a:p>
        </p:txBody>
      </p:sp>
      <p:sp>
        <p:nvSpPr>
          <p:cNvPr id="51212" name="Rectangle 12">
            <a:extLst>
              <a:ext uri="{FF2B5EF4-FFF2-40B4-BE49-F238E27FC236}">
                <a16:creationId xmlns:a16="http://schemas.microsoft.com/office/drawing/2014/main" id="{A7928298-EE1C-4AF9-8D8D-609449C5F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1" y="3530601"/>
            <a:ext cx="6078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2</a:t>
            </a:r>
            <a:r>
              <a:rPr lang="en-US" altLang="ti-ET" sz="3600" baseline="30000">
                <a:sym typeface="Symbol" panose="05050102010706020507" pitchFamily="18" charset="2"/>
              </a:rPr>
              <a:t>n</a:t>
            </a:r>
          </a:p>
        </p:txBody>
      </p:sp>
      <p:sp>
        <p:nvSpPr>
          <p:cNvPr id="51213" name="Rectangle 13">
            <a:extLst>
              <a:ext uri="{FF2B5EF4-FFF2-40B4-BE49-F238E27FC236}">
                <a16:creationId xmlns:a16="http://schemas.microsoft.com/office/drawing/2014/main" id="{3DCCC43C-9894-4A60-9C82-04B8462F6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759201"/>
            <a:ext cx="5774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n!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1214" name="Rectangle 14">
            <a:extLst>
              <a:ext uri="{FF2B5EF4-FFF2-40B4-BE49-F238E27FC236}">
                <a16:creationId xmlns:a16="http://schemas.microsoft.com/office/drawing/2014/main" id="{712ABAC4-4148-4E0C-B44D-DDA22BE49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1" y="4140201"/>
            <a:ext cx="6206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18F1EC36-DE39-4446-BDBE-8E42831C98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Hierarchy of functions</a:t>
            </a:r>
          </a:p>
        </p:txBody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id="{2763E321-72D8-4D6D-92DC-CA44ECCBD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828800"/>
            <a:ext cx="807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/>
              <a:t>1, log</a:t>
            </a:r>
            <a:r>
              <a:rPr lang="en-US" altLang="ti-ET" sz="3600" baseline="-25000"/>
              <a:t>2</a:t>
            </a:r>
            <a:r>
              <a:rPr lang="en-US" altLang="ti-ET" sz="3600"/>
              <a:t>n, </a:t>
            </a:r>
            <a:r>
              <a:rPr lang="en-US" altLang="ti-ET" sz="3600" baseline="30000"/>
              <a:t>3</a:t>
            </a:r>
            <a:r>
              <a:rPr lang="en-US" altLang="ti-ET" sz="3600">
                <a:sym typeface="Symbol" panose="05050102010706020507" pitchFamily="18" charset="2"/>
              </a:rPr>
              <a:t>n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1CA4E47F-EAB3-474B-B2F1-DDCE8C822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997201"/>
            <a:ext cx="6992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n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3254" name="Rectangle 6">
            <a:extLst>
              <a:ext uri="{FF2B5EF4-FFF2-40B4-BE49-F238E27FC236}">
                <a16:creationId xmlns:a16="http://schemas.microsoft.com/office/drawing/2014/main" id="{1F0A577C-80B6-4BDF-B57C-D930C990EF1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105401" y="2743200"/>
            <a:ext cx="625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3255" name="Rectangle 7">
            <a:extLst>
              <a:ext uri="{FF2B5EF4-FFF2-40B4-BE49-F238E27FC236}">
                <a16:creationId xmlns:a16="http://schemas.microsoft.com/office/drawing/2014/main" id="{46552076-1B0E-46C4-96A4-40D802A1E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21001"/>
            <a:ext cx="15295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nlog</a:t>
            </a:r>
            <a:r>
              <a:rPr lang="en-US" altLang="ti-ET" sz="3600" baseline="-25000">
                <a:sym typeface="Symbol" panose="05050102010706020507" pitchFamily="18" charset="2"/>
              </a:rPr>
              <a:t>2</a:t>
            </a:r>
            <a:r>
              <a:rPr lang="en-US" altLang="ti-ET" sz="3600">
                <a:sym typeface="Symbol" panose="05050102010706020507" pitchFamily="18" charset="2"/>
              </a:rPr>
              <a:t>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3256" name="Rectangle 8">
            <a:extLst>
              <a:ext uri="{FF2B5EF4-FFF2-40B4-BE49-F238E27FC236}">
                <a16:creationId xmlns:a16="http://schemas.microsoft.com/office/drawing/2014/main" id="{680C4A2B-C8D6-45D3-B028-331554822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1" y="2692401"/>
            <a:ext cx="9605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nn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3257" name="Rectangle 9">
            <a:extLst>
              <a:ext uri="{FF2B5EF4-FFF2-40B4-BE49-F238E27FC236}">
                <a16:creationId xmlns:a16="http://schemas.microsoft.com/office/drawing/2014/main" id="{397606FF-9A0E-4882-AAB6-5C3352AC9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835401"/>
            <a:ext cx="6126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3258" name="Rectangle 10">
            <a:extLst>
              <a:ext uri="{FF2B5EF4-FFF2-40B4-BE49-F238E27FC236}">
                <a16:creationId xmlns:a16="http://schemas.microsoft.com/office/drawing/2014/main" id="{03822693-C6E9-4C16-94F6-C1AD07E16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605339"/>
            <a:ext cx="6126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3</a:t>
            </a:r>
          </a:p>
        </p:txBody>
      </p:sp>
      <p:sp>
        <p:nvSpPr>
          <p:cNvPr id="53259" name="Rectangle 11">
            <a:extLst>
              <a:ext uri="{FF2B5EF4-FFF2-40B4-BE49-F238E27FC236}">
                <a16:creationId xmlns:a16="http://schemas.microsoft.com/office/drawing/2014/main" id="{12AB5DC8-99B0-42DF-8B56-093489DFE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1" y="3530601"/>
            <a:ext cx="6078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2</a:t>
            </a:r>
            <a:r>
              <a:rPr lang="en-US" altLang="ti-ET" sz="3600" baseline="30000">
                <a:sym typeface="Symbol" panose="05050102010706020507" pitchFamily="18" charset="2"/>
              </a:rPr>
              <a:t>n</a:t>
            </a:r>
          </a:p>
        </p:txBody>
      </p:sp>
      <p:sp>
        <p:nvSpPr>
          <p:cNvPr id="53260" name="Rectangle 12">
            <a:extLst>
              <a:ext uri="{FF2B5EF4-FFF2-40B4-BE49-F238E27FC236}">
                <a16:creationId xmlns:a16="http://schemas.microsoft.com/office/drawing/2014/main" id="{F42B4560-5C47-42BE-84CB-E4F0FBB94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759201"/>
            <a:ext cx="5774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n!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3261" name="Rectangle 13">
            <a:extLst>
              <a:ext uri="{FF2B5EF4-FFF2-40B4-BE49-F238E27FC236}">
                <a16:creationId xmlns:a16="http://schemas.microsoft.com/office/drawing/2014/main" id="{33D7F7AB-5A9F-45E6-A469-D11CCD98D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1" y="4140201"/>
            <a:ext cx="6206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ECBFBE3B-3435-4BEC-B989-75EEA53CC3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Hierarchy of functions</a:t>
            </a:r>
          </a:p>
        </p:txBody>
      </p:sp>
      <p:sp>
        <p:nvSpPr>
          <p:cNvPr id="54275" name="Text Box 3">
            <a:extLst>
              <a:ext uri="{FF2B5EF4-FFF2-40B4-BE49-F238E27FC236}">
                <a16:creationId xmlns:a16="http://schemas.microsoft.com/office/drawing/2014/main" id="{D716BA2E-33E4-47F3-9A43-7CDCCF516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828800"/>
            <a:ext cx="807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/>
              <a:t>1, log</a:t>
            </a:r>
            <a:r>
              <a:rPr lang="en-US" altLang="ti-ET" sz="3600" baseline="-25000"/>
              <a:t>2</a:t>
            </a:r>
            <a:r>
              <a:rPr lang="en-US" altLang="ti-ET" sz="3600"/>
              <a:t>n, </a:t>
            </a:r>
            <a:r>
              <a:rPr lang="en-US" altLang="ti-ET" sz="3600" baseline="30000"/>
              <a:t>3</a:t>
            </a:r>
            <a:r>
              <a:rPr lang="en-US" altLang="ti-ET" sz="3600">
                <a:sym typeface="Symbol" panose="05050102010706020507" pitchFamily="18" charset="2"/>
              </a:rPr>
              <a:t>n, n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CD8EF11A-0D34-4797-8431-2C000F2F25C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105401" y="2743200"/>
            <a:ext cx="625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4279" name="Rectangle 7">
            <a:extLst>
              <a:ext uri="{FF2B5EF4-FFF2-40B4-BE49-F238E27FC236}">
                <a16:creationId xmlns:a16="http://schemas.microsoft.com/office/drawing/2014/main" id="{0938D95F-1A93-4CAF-9E8E-52A45A277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21001"/>
            <a:ext cx="15295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nlog</a:t>
            </a:r>
            <a:r>
              <a:rPr lang="en-US" altLang="ti-ET" sz="3600" baseline="-25000">
                <a:sym typeface="Symbol" panose="05050102010706020507" pitchFamily="18" charset="2"/>
              </a:rPr>
              <a:t>2</a:t>
            </a:r>
            <a:r>
              <a:rPr lang="en-US" altLang="ti-ET" sz="3600">
                <a:sym typeface="Symbol" panose="05050102010706020507" pitchFamily="18" charset="2"/>
              </a:rPr>
              <a:t>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4280" name="Rectangle 8">
            <a:extLst>
              <a:ext uri="{FF2B5EF4-FFF2-40B4-BE49-F238E27FC236}">
                <a16:creationId xmlns:a16="http://schemas.microsoft.com/office/drawing/2014/main" id="{F0B644FE-0842-439E-A7A9-5B418B131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1" y="2692401"/>
            <a:ext cx="9605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nn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4281" name="Rectangle 9">
            <a:extLst>
              <a:ext uri="{FF2B5EF4-FFF2-40B4-BE49-F238E27FC236}">
                <a16:creationId xmlns:a16="http://schemas.microsoft.com/office/drawing/2014/main" id="{7C333020-0FAE-41AA-84A9-64FA117A8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835401"/>
            <a:ext cx="6126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4282" name="Rectangle 10">
            <a:extLst>
              <a:ext uri="{FF2B5EF4-FFF2-40B4-BE49-F238E27FC236}">
                <a16:creationId xmlns:a16="http://schemas.microsoft.com/office/drawing/2014/main" id="{A8D69B72-50A6-49CD-B8A6-149D4C8AF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605339"/>
            <a:ext cx="6126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3</a:t>
            </a:r>
          </a:p>
        </p:txBody>
      </p:sp>
      <p:sp>
        <p:nvSpPr>
          <p:cNvPr id="54283" name="Rectangle 11">
            <a:extLst>
              <a:ext uri="{FF2B5EF4-FFF2-40B4-BE49-F238E27FC236}">
                <a16:creationId xmlns:a16="http://schemas.microsoft.com/office/drawing/2014/main" id="{D6648F05-E469-4447-A53D-49B1B50C0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1" y="3530601"/>
            <a:ext cx="6078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2</a:t>
            </a:r>
            <a:r>
              <a:rPr lang="en-US" altLang="ti-ET" sz="3600" baseline="30000">
                <a:sym typeface="Symbol" panose="05050102010706020507" pitchFamily="18" charset="2"/>
              </a:rPr>
              <a:t>n</a:t>
            </a:r>
          </a:p>
        </p:txBody>
      </p:sp>
      <p:sp>
        <p:nvSpPr>
          <p:cNvPr id="54284" name="Rectangle 12">
            <a:extLst>
              <a:ext uri="{FF2B5EF4-FFF2-40B4-BE49-F238E27FC236}">
                <a16:creationId xmlns:a16="http://schemas.microsoft.com/office/drawing/2014/main" id="{F8A80FB5-6D41-46DA-AF1E-B855785B8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759201"/>
            <a:ext cx="5774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n!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4285" name="Rectangle 13">
            <a:extLst>
              <a:ext uri="{FF2B5EF4-FFF2-40B4-BE49-F238E27FC236}">
                <a16:creationId xmlns:a16="http://schemas.microsoft.com/office/drawing/2014/main" id="{377A15C3-A195-4A61-BBEE-855323E6C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1" y="4140201"/>
            <a:ext cx="6206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C6F5BA88-6DE6-4799-BC99-FD8B3F9339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Hierarchy of functions</a:t>
            </a:r>
          </a:p>
        </p:txBody>
      </p:sp>
      <p:sp>
        <p:nvSpPr>
          <p:cNvPr id="55299" name="Text Box 3">
            <a:extLst>
              <a:ext uri="{FF2B5EF4-FFF2-40B4-BE49-F238E27FC236}">
                <a16:creationId xmlns:a16="http://schemas.microsoft.com/office/drawing/2014/main" id="{46E7DDE3-AEBE-4754-A05E-8076253B1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828800"/>
            <a:ext cx="807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/>
              <a:t>1, log</a:t>
            </a:r>
            <a:r>
              <a:rPr lang="en-US" altLang="ti-ET" sz="3600" baseline="-25000"/>
              <a:t>2</a:t>
            </a:r>
            <a:r>
              <a:rPr lang="en-US" altLang="ti-ET" sz="3600"/>
              <a:t>n, </a:t>
            </a:r>
            <a:r>
              <a:rPr lang="en-US" altLang="ti-ET" sz="3600" baseline="30000"/>
              <a:t>3</a:t>
            </a:r>
            <a:r>
              <a:rPr lang="en-US" altLang="ti-ET" sz="3600">
                <a:sym typeface="Symbol" panose="05050102010706020507" pitchFamily="18" charset="2"/>
              </a:rPr>
              <a:t>n, n, 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5303" name="Rectangle 7">
            <a:extLst>
              <a:ext uri="{FF2B5EF4-FFF2-40B4-BE49-F238E27FC236}">
                <a16:creationId xmlns:a16="http://schemas.microsoft.com/office/drawing/2014/main" id="{B707F6E3-C0A9-46EF-9939-A3A7B6FED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21001"/>
            <a:ext cx="15295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nlog</a:t>
            </a:r>
            <a:r>
              <a:rPr lang="en-US" altLang="ti-ET" sz="3600" baseline="-25000">
                <a:sym typeface="Symbol" panose="05050102010706020507" pitchFamily="18" charset="2"/>
              </a:rPr>
              <a:t>2</a:t>
            </a:r>
            <a:r>
              <a:rPr lang="en-US" altLang="ti-ET" sz="3600">
                <a:sym typeface="Symbol" panose="05050102010706020507" pitchFamily="18" charset="2"/>
              </a:rPr>
              <a:t>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5304" name="Rectangle 8">
            <a:extLst>
              <a:ext uri="{FF2B5EF4-FFF2-40B4-BE49-F238E27FC236}">
                <a16:creationId xmlns:a16="http://schemas.microsoft.com/office/drawing/2014/main" id="{A71338E7-E5CB-4AB4-B968-FC6184406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1" y="2692401"/>
            <a:ext cx="9605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nn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5305" name="Rectangle 9">
            <a:extLst>
              <a:ext uri="{FF2B5EF4-FFF2-40B4-BE49-F238E27FC236}">
                <a16:creationId xmlns:a16="http://schemas.microsoft.com/office/drawing/2014/main" id="{DF494E6B-CCFE-409E-8E2F-7F0875A3E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835401"/>
            <a:ext cx="6126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5306" name="Rectangle 10">
            <a:extLst>
              <a:ext uri="{FF2B5EF4-FFF2-40B4-BE49-F238E27FC236}">
                <a16:creationId xmlns:a16="http://schemas.microsoft.com/office/drawing/2014/main" id="{246FEB85-D663-4965-88DE-90660807F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605339"/>
            <a:ext cx="6126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3</a:t>
            </a:r>
          </a:p>
        </p:txBody>
      </p:sp>
      <p:sp>
        <p:nvSpPr>
          <p:cNvPr id="55307" name="Rectangle 11">
            <a:extLst>
              <a:ext uri="{FF2B5EF4-FFF2-40B4-BE49-F238E27FC236}">
                <a16:creationId xmlns:a16="http://schemas.microsoft.com/office/drawing/2014/main" id="{DAC982B9-6F89-47AA-84DD-5D056F30E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1" y="3530601"/>
            <a:ext cx="6078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2</a:t>
            </a:r>
            <a:r>
              <a:rPr lang="en-US" altLang="ti-ET" sz="3600" baseline="30000">
                <a:sym typeface="Symbol" panose="05050102010706020507" pitchFamily="18" charset="2"/>
              </a:rPr>
              <a:t>n</a:t>
            </a:r>
          </a:p>
        </p:txBody>
      </p:sp>
      <p:sp>
        <p:nvSpPr>
          <p:cNvPr id="55308" name="Rectangle 12">
            <a:extLst>
              <a:ext uri="{FF2B5EF4-FFF2-40B4-BE49-F238E27FC236}">
                <a16:creationId xmlns:a16="http://schemas.microsoft.com/office/drawing/2014/main" id="{30DE8223-907D-4284-9C8B-A01789515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759201"/>
            <a:ext cx="5774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n!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5309" name="Rectangle 13">
            <a:extLst>
              <a:ext uri="{FF2B5EF4-FFF2-40B4-BE49-F238E27FC236}">
                <a16:creationId xmlns:a16="http://schemas.microsoft.com/office/drawing/2014/main" id="{FDBCC144-61CA-41AB-85B0-4EA6F8CC1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1" y="4140201"/>
            <a:ext cx="6206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CCBBE54B-A717-4651-AB78-39458D27E8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Hierarchy of functions</a:t>
            </a:r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D30B376E-7699-4C13-81DB-95C91E66E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828800"/>
            <a:ext cx="807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/>
              <a:t>1, log</a:t>
            </a:r>
            <a:r>
              <a:rPr lang="en-US" altLang="ti-ET" sz="3600" baseline="-25000"/>
              <a:t>2</a:t>
            </a:r>
            <a:r>
              <a:rPr lang="en-US" altLang="ti-ET" sz="3600"/>
              <a:t>n, </a:t>
            </a:r>
            <a:r>
              <a:rPr lang="en-US" altLang="ti-ET" sz="3600" baseline="30000"/>
              <a:t>3</a:t>
            </a:r>
            <a:r>
              <a:rPr lang="en-US" altLang="ti-ET" sz="3600">
                <a:sym typeface="Symbol" panose="05050102010706020507" pitchFamily="18" charset="2"/>
              </a:rPr>
              <a:t>n, n, n, nlog</a:t>
            </a:r>
            <a:r>
              <a:rPr lang="en-US" altLang="ti-ET" sz="3600" baseline="-25000">
                <a:sym typeface="Symbol" panose="05050102010706020507" pitchFamily="18" charset="2"/>
              </a:rPr>
              <a:t>2</a:t>
            </a:r>
            <a:r>
              <a:rPr lang="en-US" altLang="ti-ET" sz="3600">
                <a:sym typeface="Symbol" panose="05050102010706020507" pitchFamily="18" charset="2"/>
              </a:rPr>
              <a:t>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6328" name="Rectangle 8">
            <a:extLst>
              <a:ext uri="{FF2B5EF4-FFF2-40B4-BE49-F238E27FC236}">
                <a16:creationId xmlns:a16="http://schemas.microsoft.com/office/drawing/2014/main" id="{F9BBDCBC-93D8-49EE-A762-12B511A6A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1" y="2692401"/>
            <a:ext cx="9605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nn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6329" name="Rectangle 9">
            <a:extLst>
              <a:ext uri="{FF2B5EF4-FFF2-40B4-BE49-F238E27FC236}">
                <a16:creationId xmlns:a16="http://schemas.microsoft.com/office/drawing/2014/main" id="{A3D1224E-49F1-46CA-9B65-210F47E68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835401"/>
            <a:ext cx="6126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6330" name="Rectangle 10">
            <a:extLst>
              <a:ext uri="{FF2B5EF4-FFF2-40B4-BE49-F238E27FC236}">
                <a16:creationId xmlns:a16="http://schemas.microsoft.com/office/drawing/2014/main" id="{76B9DFEF-C63B-4D14-8E6C-85034B845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605339"/>
            <a:ext cx="6126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3</a:t>
            </a:r>
          </a:p>
        </p:txBody>
      </p:sp>
      <p:sp>
        <p:nvSpPr>
          <p:cNvPr id="56331" name="Rectangle 11">
            <a:extLst>
              <a:ext uri="{FF2B5EF4-FFF2-40B4-BE49-F238E27FC236}">
                <a16:creationId xmlns:a16="http://schemas.microsoft.com/office/drawing/2014/main" id="{E083BBAF-9B2D-4C6E-B893-7926FC8EC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1" y="3530601"/>
            <a:ext cx="6078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2</a:t>
            </a:r>
            <a:r>
              <a:rPr lang="en-US" altLang="ti-ET" sz="3600" baseline="30000">
                <a:sym typeface="Symbol" panose="05050102010706020507" pitchFamily="18" charset="2"/>
              </a:rPr>
              <a:t>n</a:t>
            </a:r>
          </a:p>
        </p:txBody>
      </p:sp>
      <p:sp>
        <p:nvSpPr>
          <p:cNvPr id="56332" name="Rectangle 12">
            <a:extLst>
              <a:ext uri="{FF2B5EF4-FFF2-40B4-BE49-F238E27FC236}">
                <a16:creationId xmlns:a16="http://schemas.microsoft.com/office/drawing/2014/main" id="{47F9911D-6286-48EB-B2A3-D65A100BE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759201"/>
            <a:ext cx="5774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n!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6333" name="Rectangle 13">
            <a:extLst>
              <a:ext uri="{FF2B5EF4-FFF2-40B4-BE49-F238E27FC236}">
                <a16:creationId xmlns:a16="http://schemas.microsoft.com/office/drawing/2014/main" id="{7F694319-B93A-40AB-A439-39ECEF779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1" y="4140201"/>
            <a:ext cx="6206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3CB8B885-9D2B-41F0-AA8F-1C4C005F34E7}"/>
              </a:ext>
            </a:extLst>
          </p:cNvPr>
          <p:cNvSpPr txBox="1">
            <a:spLocks noChangeArrowheads="1"/>
          </p:cNvSpPr>
          <p:nvPr/>
        </p:nvSpPr>
        <p:spPr>
          <a:xfrm>
            <a:off x="577668" y="0"/>
            <a:ext cx="103632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latin typeface="+mj-lt"/>
              </a:rPr>
              <a:t>Summations</a:t>
            </a:r>
            <a:endParaRPr lang="en-US" altLang="ti-ET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2E51E476-64AF-436F-ADEE-B62BDD84980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87055" y="1273190"/>
                <a:ext cx="11016924" cy="3469632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28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en-CA" sz="2400" b="1" dirty="0"/>
                  <a:t>Geometric Series: </a:t>
                </a:r>
                <a:r>
                  <a:rPr lang="en-CA" sz="2400" dirty="0"/>
                  <a:t>Let x </a:t>
                </a:r>
                <a:r>
                  <a:rPr lang="en-CA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≠ </a:t>
                </a:r>
                <a:r>
                  <a:rPr lang="en-CA" sz="2400" dirty="0"/>
                  <a:t>1 be any constant (independent of n), then for n ≥ 0,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+ …+</m:t>
                      </m:r>
                      <m:sSup>
                        <m:sSupPr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ti-ET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ti-ET" sz="2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ti-ET" sz="24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ti-ET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ti-ET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ti-ET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ti-ET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altLang="ti-ET" sz="2400" b="1" dirty="0"/>
              </a:p>
              <a:p>
                <a:pPr>
                  <a:lnSpc>
                    <a:spcPct val="150000"/>
                  </a:lnSpc>
                </a:pPr>
                <a:r>
                  <a:rPr lang="en-CA" sz="2400" dirty="0"/>
                  <a:t>If 0 &lt;x&lt; 1 then this is Θ(1).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sz="2400" dirty="0"/>
                  <a:t>If x &gt; 1, then this is </a:t>
                </a:r>
                <a:r>
                  <a:rPr lang="en-CA" sz="2400" b="1" dirty="0"/>
                  <a:t>Θ(</a:t>
                </a:r>
                <a:r>
                  <a:rPr lang="en-CA" sz="2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CA" sz="2400" b="1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CA" sz="2400" b="1" dirty="0"/>
                  <a:t>)</a:t>
                </a:r>
                <a:r>
                  <a:rPr lang="en-CA" sz="2400" dirty="0"/>
                  <a:t>, that is, the entire sum is proportional to the last element of the series.</a:t>
                </a:r>
                <a:endParaRPr lang="en-US" altLang="ti-ET" sz="2400" b="1" dirty="0"/>
              </a:p>
            </p:txBody>
          </p:sp>
        </mc:Choice>
        <mc:Fallback xmlns=""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2E51E476-64AF-436F-ADEE-B62BDD849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55" y="1273190"/>
                <a:ext cx="11016924" cy="3469632"/>
              </a:xfrm>
              <a:prstGeom prst="rect">
                <a:avLst/>
              </a:prstGeom>
              <a:blipFill>
                <a:blip r:embed="rId2"/>
                <a:stretch>
                  <a:fillRect l="-885" r="-609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9">
                <a:extLst>
                  <a:ext uri="{FF2B5EF4-FFF2-40B4-BE49-F238E27FC236}">
                    <a16:creationId xmlns:a16="http://schemas.microsoft.com/office/drawing/2014/main" id="{246DC592-71C3-49D3-9727-94221D8651C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77668" y="5060553"/>
                <a:ext cx="11016924" cy="1531166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28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1" dirty="0"/>
                  <a:t>Quadratic Series: </a:t>
                </a:r>
                <a:r>
                  <a:rPr lang="en-US" sz="2400" dirty="0"/>
                  <a:t>For n ≥ 0,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p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+ …+</m:t>
                      </m:r>
                      <m:sSup>
                        <m:sSupPr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sSup>
                            <m:sSupPr>
                              <m:ctrlP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en-US" altLang="ti-ET" sz="2400" b="1" dirty="0"/>
              </a:p>
            </p:txBody>
          </p:sp>
        </mc:Choice>
        <mc:Fallback xmlns="">
          <p:sp>
            <p:nvSpPr>
              <p:cNvPr id="19" name="Rectangle 9">
                <a:extLst>
                  <a:ext uri="{FF2B5EF4-FFF2-40B4-BE49-F238E27FC236}">
                    <a16:creationId xmlns:a16="http://schemas.microsoft.com/office/drawing/2014/main" id="{246DC592-71C3-49D3-9727-94221D865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68" y="5060553"/>
                <a:ext cx="11016924" cy="1531166"/>
              </a:xfrm>
              <a:prstGeom prst="rect">
                <a:avLst/>
              </a:prstGeom>
              <a:blipFill>
                <a:blip r:embed="rId3"/>
                <a:stretch>
                  <a:fillRect l="-885" t="-2789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3749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794002AC-0EA4-4E7B-83F2-71E9E725A8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Hierarchy of functions</a:t>
            </a:r>
          </a:p>
        </p:txBody>
      </p:sp>
      <p:sp>
        <p:nvSpPr>
          <p:cNvPr id="57347" name="Text Box 3">
            <a:extLst>
              <a:ext uri="{FF2B5EF4-FFF2-40B4-BE49-F238E27FC236}">
                <a16:creationId xmlns:a16="http://schemas.microsoft.com/office/drawing/2014/main" id="{E58472D2-6F98-4A8C-BC66-D96147FA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828800"/>
            <a:ext cx="807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/>
              <a:t>1, log</a:t>
            </a:r>
            <a:r>
              <a:rPr lang="en-US" altLang="ti-ET" sz="3600" baseline="-25000"/>
              <a:t>2</a:t>
            </a:r>
            <a:r>
              <a:rPr lang="en-US" altLang="ti-ET" sz="3600"/>
              <a:t>n, </a:t>
            </a:r>
            <a:r>
              <a:rPr lang="en-US" altLang="ti-ET" sz="3600" baseline="30000"/>
              <a:t>3</a:t>
            </a:r>
            <a:r>
              <a:rPr lang="en-US" altLang="ti-ET" sz="3600">
                <a:sym typeface="Symbol" panose="05050102010706020507" pitchFamily="18" charset="2"/>
              </a:rPr>
              <a:t>n, n, n, nlog</a:t>
            </a:r>
            <a:r>
              <a:rPr lang="en-US" altLang="ti-ET" sz="3600" baseline="-25000">
                <a:sym typeface="Symbol" panose="05050102010706020507" pitchFamily="18" charset="2"/>
              </a:rPr>
              <a:t>2</a:t>
            </a:r>
            <a:r>
              <a:rPr lang="en-US" altLang="ti-ET" sz="3600">
                <a:sym typeface="Symbol" panose="05050102010706020507" pitchFamily="18" charset="2"/>
              </a:rPr>
              <a:t>n, nn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7353" name="Rectangle 9">
            <a:extLst>
              <a:ext uri="{FF2B5EF4-FFF2-40B4-BE49-F238E27FC236}">
                <a16:creationId xmlns:a16="http://schemas.microsoft.com/office/drawing/2014/main" id="{2C77C0A7-0C80-45EE-9DC2-AC55ED047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835401"/>
            <a:ext cx="6126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7354" name="Rectangle 10">
            <a:extLst>
              <a:ext uri="{FF2B5EF4-FFF2-40B4-BE49-F238E27FC236}">
                <a16:creationId xmlns:a16="http://schemas.microsoft.com/office/drawing/2014/main" id="{E8C624E1-0A67-4C59-827D-2F8659FDE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605339"/>
            <a:ext cx="6126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3</a:t>
            </a:r>
          </a:p>
        </p:txBody>
      </p:sp>
      <p:sp>
        <p:nvSpPr>
          <p:cNvPr id="57355" name="Rectangle 11">
            <a:extLst>
              <a:ext uri="{FF2B5EF4-FFF2-40B4-BE49-F238E27FC236}">
                <a16:creationId xmlns:a16="http://schemas.microsoft.com/office/drawing/2014/main" id="{F5E05942-8BD6-4931-993E-3B80FEBF2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1" y="3530601"/>
            <a:ext cx="6078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2</a:t>
            </a:r>
            <a:r>
              <a:rPr lang="en-US" altLang="ti-ET" sz="3600" baseline="30000">
                <a:sym typeface="Symbol" panose="05050102010706020507" pitchFamily="18" charset="2"/>
              </a:rPr>
              <a:t>n</a:t>
            </a:r>
          </a:p>
        </p:txBody>
      </p:sp>
      <p:sp>
        <p:nvSpPr>
          <p:cNvPr id="57356" name="Rectangle 12">
            <a:extLst>
              <a:ext uri="{FF2B5EF4-FFF2-40B4-BE49-F238E27FC236}">
                <a16:creationId xmlns:a16="http://schemas.microsoft.com/office/drawing/2014/main" id="{A7BA821B-649B-40FA-AE42-F042B59AA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759201"/>
            <a:ext cx="5774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n!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7357" name="Rectangle 13">
            <a:extLst>
              <a:ext uri="{FF2B5EF4-FFF2-40B4-BE49-F238E27FC236}">
                <a16:creationId xmlns:a16="http://schemas.microsoft.com/office/drawing/2014/main" id="{77FE1432-0811-4856-928E-75D3BC2E8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1" y="4140201"/>
            <a:ext cx="6206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C056E06B-C2BB-47A2-9C3C-6C0877E5C8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Hierarchy of functions</a:t>
            </a:r>
          </a:p>
        </p:txBody>
      </p:sp>
      <p:sp>
        <p:nvSpPr>
          <p:cNvPr id="58371" name="Text Box 3">
            <a:extLst>
              <a:ext uri="{FF2B5EF4-FFF2-40B4-BE49-F238E27FC236}">
                <a16:creationId xmlns:a16="http://schemas.microsoft.com/office/drawing/2014/main" id="{15A203FF-1DB1-4E3E-B3D5-54EC8DF50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828800"/>
            <a:ext cx="807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/>
              <a:t>1, log</a:t>
            </a:r>
            <a:r>
              <a:rPr lang="en-US" altLang="ti-ET" sz="3600" baseline="-25000"/>
              <a:t>2</a:t>
            </a:r>
            <a:r>
              <a:rPr lang="en-US" altLang="ti-ET" sz="3600"/>
              <a:t>n, </a:t>
            </a:r>
            <a:r>
              <a:rPr lang="en-US" altLang="ti-ET" sz="3600" baseline="30000"/>
              <a:t>3</a:t>
            </a:r>
            <a:r>
              <a:rPr lang="en-US" altLang="ti-ET" sz="3600">
                <a:sym typeface="Symbol" panose="05050102010706020507" pitchFamily="18" charset="2"/>
              </a:rPr>
              <a:t>n, n, n, nlog</a:t>
            </a:r>
            <a:r>
              <a:rPr lang="en-US" altLang="ti-ET" sz="3600" baseline="-25000">
                <a:sym typeface="Symbol" panose="05050102010706020507" pitchFamily="18" charset="2"/>
              </a:rPr>
              <a:t>2</a:t>
            </a:r>
            <a:r>
              <a:rPr lang="en-US" altLang="ti-ET" sz="3600">
                <a:sym typeface="Symbol" panose="05050102010706020507" pitchFamily="18" charset="2"/>
              </a:rPr>
              <a:t>n, nn, n</a:t>
            </a:r>
            <a:r>
              <a:rPr lang="en-US" altLang="ti-ET" sz="3600" baseline="30000"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8378" name="Rectangle 10">
            <a:extLst>
              <a:ext uri="{FF2B5EF4-FFF2-40B4-BE49-F238E27FC236}">
                <a16:creationId xmlns:a16="http://schemas.microsoft.com/office/drawing/2014/main" id="{446D27CF-A7EF-4325-9ACD-217330C1F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605339"/>
            <a:ext cx="6126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3</a:t>
            </a:r>
          </a:p>
        </p:txBody>
      </p:sp>
      <p:sp>
        <p:nvSpPr>
          <p:cNvPr id="58379" name="Rectangle 11">
            <a:extLst>
              <a:ext uri="{FF2B5EF4-FFF2-40B4-BE49-F238E27FC236}">
                <a16:creationId xmlns:a16="http://schemas.microsoft.com/office/drawing/2014/main" id="{BC5CED6D-C1F8-4914-8B41-F7CBA6D40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1" y="3530601"/>
            <a:ext cx="6078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2</a:t>
            </a:r>
            <a:r>
              <a:rPr lang="en-US" altLang="ti-ET" sz="3600" baseline="30000">
                <a:sym typeface="Symbol" panose="05050102010706020507" pitchFamily="18" charset="2"/>
              </a:rPr>
              <a:t>n</a:t>
            </a:r>
          </a:p>
        </p:txBody>
      </p:sp>
      <p:sp>
        <p:nvSpPr>
          <p:cNvPr id="58380" name="Rectangle 12">
            <a:extLst>
              <a:ext uri="{FF2B5EF4-FFF2-40B4-BE49-F238E27FC236}">
                <a16:creationId xmlns:a16="http://schemas.microsoft.com/office/drawing/2014/main" id="{26293AFE-F52F-4BF4-B3D7-79E661F11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759201"/>
            <a:ext cx="5774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n!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8381" name="Rectangle 13">
            <a:extLst>
              <a:ext uri="{FF2B5EF4-FFF2-40B4-BE49-F238E27FC236}">
                <a16:creationId xmlns:a16="http://schemas.microsoft.com/office/drawing/2014/main" id="{F86E39A1-60B6-4E30-84A4-007905F7B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1" y="4140201"/>
            <a:ext cx="6206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279A49A3-8077-40AF-B53D-FB8F0EC14E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Hierarchy of functions</a:t>
            </a: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27F6AA64-5BF4-4B0E-8A73-96136A055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828800"/>
            <a:ext cx="807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/>
              <a:t>1, log</a:t>
            </a:r>
            <a:r>
              <a:rPr lang="en-US" altLang="ti-ET" sz="3600" baseline="-25000"/>
              <a:t>2</a:t>
            </a:r>
            <a:r>
              <a:rPr lang="en-US" altLang="ti-ET" sz="3600"/>
              <a:t>n, </a:t>
            </a:r>
            <a:r>
              <a:rPr lang="en-US" altLang="ti-ET" sz="3600" baseline="30000"/>
              <a:t>3</a:t>
            </a:r>
            <a:r>
              <a:rPr lang="en-US" altLang="ti-ET" sz="3600">
                <a:sym typeface="Symbol" panose="05050102010706020507" pitchFamily="18" charset="2"/>
              </a:rPr>
              <a:t>n, n, n, nlog</a:t>
            </a:r>
            <a:r>
              <a:rPr lang="en-US" altLang="ti-ET" sz="3600" baseline="-25000">
                <a:sym typeface="Symbol" panose="05050102010706020507" pitchFamily="18" charset="2"/>
              </a:rPr>
              <a:t>2</a:t>
            </a:r>
            <a:r>
              <a:rPr lang="en-US" altLang="ti-ET" sz="3600">
                <a:sym typeface="Symbol" panose="05050102010706020507" pitchFamily="18" charset="2"/>
              </a:rPr>
              <a:t>n, nn, n</a:t>
            </a:r>
            <a:r>
              <a:rPr lang="en-US" altLang="ti-ET" sz="3600" baseline="30000">
                <a:sym typeface="Symbol" panose="05050102010706020507" pitchFamily="18" charset="2"/>
              </a:rPr>
              <a:t>2</a:t>
            </a:r>
            <a:r>
              <a:rPr lang="en-US" altLang="ti-ET" sz="3600">
                <a:sym typeface="Symbol" panose="05050102010706020507" pitchFamily="18" charset="2"/>
              </a:rPr>
              <a:t>, n</a:t>
            </a:r>
            <a:r>
              <a:rPr lang="en-US" altLang="ti-ET" sz="3600" baseline="30000">
                <a:sym typeface="Symbol" panose="05050102010706020507" pitchFamily="18" charset="2"/>
              </a:rPr>
              <a:t>3</a:t>
            </a:r>
          </a:p>
        </p:txBody>
      </p:sp>
      <p:sp>
        <p:nvSpPr>
          <p:cNvPr id="59403" name="Rectangle 11">
            <a:extLst>
              <a:ext uri="{FF2B5EF4-FFF2-40B4-BE49-F238E27FC236}">
                <a16:creationId xmlns:a16="http://schemas.microsoft.com/office/drawing/2014/main" id="{BDAA212B-5697-4A92-95D0-AA4CC65EF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1" y="3530601"/>
            <a:ext cx="6078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2</a:t>
            </a:r>
            <a:r>
              <a:rPr lang="en-US" altLang="ti-ET" sz="3600" baseline="30000">
                <a:sym typeface="Symbol" panose="05050102010706020507" pitchFamily="18" charset="2"/>
              </a:rPr>
              <a:t>n</a:t>
            </a:r>
          </a:p>
        </p:txBody>
      </p:sp>
      <p:sp>
        <p:nvSpPr>
          <p:cNvPr id="59404" name="Rectangle 12">
            <a:extLst>
              <a:ext uri="{FF2B5EF4-FFF2-40B4-BE49-F238E27FC236}">
                <a16:creationId xmlns:a16="http://schemas.microsoft.com/office/drawing/2014/main" id="{2F9FD025-E484-4EAA-8FF3-8C3D77E13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759201"/>
            <a:ext cx="5774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n!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9405" name="Rectangle 13">
            <a:extLst>
              <a:ext uri="{FF2B5EF4-FFF2-40B4-BE49-F238E27FC236}">
                <a16:creationId xmlns:a16="http://schemas.microsoft.com/office/drawing/2014/main" id="{1E709996-3DD0-4036-BC60-B390A86AE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1" y="4140201"/>
            <a:ext cx="6206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1EBFAF24-2455-4C58-8EB0-F2DF29D16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Hierarchy of functions</a:t>
            </a:r>
          </a:p>
        </p:txBody>
      </p:sp>
      <p:sp>
        <p:nvSpPr>
          <p:cNvPr id="60419" name="Text Box 3">
            <a:extLst>
              <a:ext uri="{FF2B5EF4-FFF2-40B4-BE49-F238E27FC236}">
                <a16:creationId xmlns:a16="http://schemas.microsoft.com/office/drawing/2014/main" id="{92B293F1-284B-48C5-9B6F-38EE7CB65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828801"/>
            <a:ext cx="8077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/>
              <a:t>1, log</a:t>
            </a:r>
            <a:r>
              <a:rPr lang="en-US" altLang="ti-ET" sz="3600" baseline="-25000"/>
              <a:t>2</a:t>
            </a:r>
            <a:r>
              <a:rPr lang="en-US" altLang="ti-ET" sz="3600"/>
              <a:t>n, </a:t>
            </a:r>
            <a:r>
              <a:rPr lang="en-US" altLang="ti-ET" sz="3600" baseline="30000"/>
              <a:t>3</a:t>
            </a:r>
            <a:r>
              <a:rPr lang="en-US" altLang="ti-ET" sz="3600">
                <a:sym typeface="Symbol" panose="05050102010706020507" pitchFamily="18" charset="2"/>
              </a:rPr>
              <a:t>n, n, n, nlog</a:t>
            </a:r>
            <a:r>
              <a:rPr lang="en-US" altLang="ti-ET" sz="3600" baseline="-25000">
                <a:sym typeface="Symbol" panose="05050102010706020507" pitchFamily="18" charset="2"/>
              </a:rPr>
              <a:t>2</a:t>
            </a:r>
            <a:r>
              <a:rPr lang="en-US" altLang="ti-ET" sz="3600">
                <a:sym typeface="Symbol" panose="05050102010706020507" pitchFamily="18" charset="2"/>
              </a:rPr>
              <a:t>n, nn, n</a:t>
            </a:r>
            <a:r>
              <a:rPr lang="en-US" altLang="ti-ET" sz="3600" baseline="30000">
                <a:sym typeface="Symbol" panose="05050102010706020507" pitchFamily="18" charset="2"/>
              </a:rPr>
              <a:t>2</a:t>
            </a:r>
            <a:r>
              <a:rPr lang="en-US" altLang="ti-ET" sz="3600">
                <a:sym typeface="Symbol" panose="05050102010706020507" pitchFamily="18" charset="2"/>
              </a:rPr>
              <a:t>, n</a:t>
            </a:r>
            <a:r>
              <a:rPr lang="en-US" altLang="ti-ET" sz="3600" baseline="30000">
                <a:sym typeface="Symbol" panose="05050102010706020507" pitchFamily="18" charset="2"/>
              </a:rPr>
              <a:t>3</a:t>
            </a:r>
            <a:r>
              <a:rPr lang="en-US" altLang="ti-ET" sz="3600">
                <a:sym typeface="Symbol" panose="05050102010706020507" pitchFamily="18" charset="2"/>
              </a:rPr>
              <a:t>, 2</a:t>
            </a:r>
            <a:r>
              <a:rPr lang="en-US" altLang="ti-ET" sz="3600" baseline="30000">
                <a:sym typeface="Symbol" panose="05050102010706020507" pitchFamily="18" charset="2"/>
              </a:rPr>
              <a:t>n</a:t>
            </a:r>
          </a:p>
        </p:txBody>
      </p:sp>
      <p:sp>
        <p:nvSpPr>
          <p:cNvPr id="60428" name="Rectangle 12">
            <a:extLst>
              <a:ext uri="{FF2B5EF4-FFF2-40B4-BE49-F238E27FC236}">
                <a16:creationId xmlns:a16="http://schemas.microsoft.com/office/drawing/2014/main" id="{9EBEF404-6788-47E9-83FC-45E99636A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759201"/>
            <a:ext cx="5774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n!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60429" name="Rectangle 13">
            <a:extLst>
              <a:ext uri="{FF2B5EF4-FFF2-40B4-BE49-F238E27FC236}">
                <a16:creationId xmlns:a16="http://schemas.microsoft.com/office/drawing/2014/main" id="{5FAB115C-DA6D-4326-A458-47F76DD82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1" y="4140201"/>
            <a:ext cx="6206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9BB3A509-1529-47EA-8CB7-166253C75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Hierarchy of functions</a:t>
            </a: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50D72A83-7C34-46F4-AAC9-EB902F71B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110" y="1828801"/>
            <a:ext cx="98138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 dirty="0"/>
              <a:t>1, log</a:t>
            </a:r>
            <a:r>
              <a:rPr lang="en-US" altLang="ti-ET" sz="3600" baseline="-25000" dirty="0"/>
              <a:t>2</a:t>
            </a:r>
            <a:r>
              <a:rPr lang="en-US" altLang="ti-ET" sz="3600" dirty="0"/>
              <a:t>n, </a:t>
            </a:r>
            <a:r>
              <a:rPr lang="en-US" altLang="ti-ET" sz="3600" baseline="30000" dirty="0"/>
              <a:t>3</a:t>
            </a:r>
            <a:r>
              <a:rPr lang="en-US" altLang="ti-ET" sz="3600" dirty="0">
                <a:sym typeface="Symbol" panose="05050102010706020507" pitchFamily="18" charset="2"/>
              </a:rPr>
              <a:t>n, n, n, nlog</a:t>
            </a:r>
            <a:r>
              <a:rPr lang="en-US" altLang="ti-ET" sz="3600" baseline="-25000" dirty="0">
                <a:sym typeface="Symbol" panose="05050102010706020507" pitchFamily="18" charset="2"/>
              </a:rPr>
              <a:t>2</a:t>
            </a:r>
            <a:r>
              <a:rPr lang="en-US" altLang="ti-ET" sz="3600" dirty="0">
                <a:sym typeface="Symbol" panose="05050102010706020507" pitchFamily="18" charset="2"/>
              </a:rPr>
              <a:t>n, </a:t>
            </a:r>
            <a:r>
              <a:rPr lang="en-US" altLang="ti-ET" sz="3600" dirty="0" err="1">
                <a:sym typeface="Symbol" panose="05050102010706020507" pitchFamily="18" charset="2"/>
              </a:rPr>
              <a:t>nn</a:t>
            </a:r>
            <a:r>
              <a:rPr lang="en-US" altLang="ti-ET" sz="3600" dirty="0">
                <a:sym typeface="Symbol" panose="05050102010706020507" pitchFamily="18" charset="2"/>
              </a:rPr>
              <a:t>, n</a:t>
            </a:r>
            <a:r>
              <a:rPr lang="en-US" altLang="ti-ET" sz="3600" baseline="30000" dirty="0">
                <a:sym typeface="Symbol" panose="05050102010706020507" pitchFamily="18" charset="2"/>
              </a:rPr>
              <a:t>2</a:t>
            </a:r>
            <a:r>
              <a:rPr lang="en-US" altLang="ti-ET" sz="3600" dirty="0">
                <a:sym typeface="Symbol" panose="05050102010706020507" pitchFamily="18" charset="2"/>
              </a:rPr>
              <a:t>, n</a:t>
            </a:r>
            <a:r>
              <a:rPr lang="en-US" altLang="ti-ET" sz="3600" baseline="30000" dirty="0">
                <a:sym typeface="Symbol" panose="05050102010706020507" pitchFamily="18" charset="2"/>
              </a:rPr>
              <a:t>3</a:t>
            </a:r>
            <a:r>
              <a:rPr lang="en-US" altLang="ti-ET" sz="3600" dirty="0">
                <a:sym typeface="Symbol" panose="05050102010706020507" pitchFamily="18" charset="2"/>
              </a:rPr>
              <a:t>, 2</a:t>
            </a:r>
            <a:r>
              <a:rPr lang="en-US" altLang="ti-ET" sz="3600" baseline="30000" dirty="0">
                <a:sym typeface="Symbol" panose="05050102010706020507" pitchFamily="18" charset="2"/>
              </a:rPr>
              <a:t>n</a:t>
            </a:r>
            <a:r>
              <a:rPr lang="en-US" altLang="ti-ET" sz="3600" dirty="0">
                <a:sym typeface="Symbol" panose="05050102010706020507" pitchFamily="18" charset="2"/>
              </a:rPr>
              <a:t>, n!, </a:t>
            </a:r>
            <a:r>
              <a:rPr lang="en-US" altLang="ti-ET" sz="3600" dirty="0" err="1">
                <a:sym typeface="Symbol" panose="05050102010706020507" pitchFamily="18" charset="2"/>
              </a:rPr>
              <a:t>n</a:t>
            </a:r>
            <a:r>
              <a:rPr lang="en-US" altLang="ti-ET" sz="3600" baseline="30000" dirty="0" err="1">
                <a:sym typeface="Symbol" panose="05050102010706020507" pitchFamily="18" charset="2"/>
              </a:rPr>
              <a:t>n</a:t>
            </a:r>
            <a:endParaRPr lang="en-US" altLang="ti-ET" sz="3600" baseline="30000" dirty="0">
              <a:sym typeface="Symbol" panose="05050102010706020507" pitchFamily="18" charset="2"/>
            </a:endParaRPr>
          </a:p>
        </p:txBody>
      </p:sp>
      <p:sp>
        <p:nvSpPr>
          <p:cNvPr id="61454" name="Rectangle 14">
            <a:extLst>
              <a:ext uri="{FF2B5EF4-FFF2-40B4-BE49-F238E27FC236}">
                <a16:creationId xmlns:a16="http://schemas.microsoft.com/office/drawing/2014/main" id="{0E059C66-F9D4-4BE3-810F-97379FA35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51" y="3140076"/>
            <a:ext cx="841826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i-ET" sz="3200">
                <a:sym typeface="Symbol" panose="05050102010706020507" pitchFamily="18" charset="2"/>
              </a:rPr>
              <a:t>Each one is Big-Oh of any function to its right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AC23991E-EE8C-4555-9900-663F6DA90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i-ET" sz="3600" b="1" dirty="0"/>
              <a:t>Order of growth</a:t>
            </a:r>
          </a:p>
        </p:txBody>
      </p:sp>
      <p:sp>
        <p:nvSpPr>
          <p:cNvPr id="392195" name="Rectangle 3">
            <a:extLst>
              <a:ext uri="{FF2B5EF4-FFF2-40B4-BE49-F238E27FC236}">
                <a16:creationId xmlns:a16="http://schemas.microsoft.com/office/drawing/2014/main" id="{66278E72-D3FB-4ED1-871A-D0B768D08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875" y="1313794"/>
            <a:ext cx="10920249" cy="534976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ti-ET" sz="2000" dirty="0"/>
              <a:t>Principal interest is to determine</a:t>
            </a:r>
          </a:p>
          <a:p>
            <a:pPr lvl="2">
              <a:lnSpc>
                <a:spcPct val="80000"/>
              </a:lnSpc>
            </a:pPr>
            <a:r>
              <a:rPr lang="en-US" altLang="ti-ET" sz="2000" dirty="0"/>
              <a:t>how running time grows with input size – </a:t>
            </a:r>
            <a:r>
              <a:rPr lang="en-US" altLang="ti-ET" sz="2000" b="1" u="sng" dirty="0">
                <a:solidFill>
                  <a:srgbClr val="CC0000"/>
                </a:solidFill>
              </a:rPr>
              <a:t>Order of growth</a:t>
            </a:r>
            <a:r>
              <a:rPr lang="en-US" altLang="ti-ET" sz="2000" dirty="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ti-ET" sz="2000" dirty="0"/>
              <a:t>the running time for large inputs – </a:t>
            </a:r>
            <a:r>
              <a:rPr lang="en-US" altLang="ti-ET" sz="2000" b="1" u="sng" dirty="0">
                <a:solidFill>
                  <a:srgbClr val="CC0000"/>
                </a:solidFill>
              </a:rPr>
              <a:t>Asymptotic complexity</a:t>
            </a:r>
            <a:r>
              <a:rPr lang="en-US" altLang="ti-ET" sz="2000" dirty="0"/>
              <a:t>.</a:t>
            </a:r>
          </a:p>
          <a:p>
            <a:pPr>
              <a:lnSpc>
                <a:spcPct val="80000"/>
              </a:lnSpc>
            </a:pPr>
            <a:r>
              <a:rPr lang="en-US" altLang="ti-ET" sz="2000" dirty="0"/>
              <a:t>In determining the above,</a:t>
            </a:r>
          </a:p>
          <a:p>
            <a:pPr lvl="2">
              <a:lnSpc>
                <a:spcPct val="80000"/>
              </a:lnSpc>
            </a:pPr>
            <a:r>
              <a:rPr lang="en-US" altLang="ti-ET" sz="2000" b="1" dirty="0">
                <a:solidFill>
                  <a:schemeClr val="hlink"/>
                </a:solidFill>
              </a:rPr>
              <a:t>Lower-order terms and coefficient of the highest-order term are insignificant.</a:t>
            </a:r>
          </a:p>
          <a:p>
            <a:pPr lvl="2">
              <a:lnSpc>
                <a:spcPct val="80000"/>
              </a:lnSpc>
            </a:pPr>
            <a:r>
              <a:rPr lang="en-US" altLang="ti-ET" sz="2000" b="1" u="sng" dirty="0">
                <a:solidFill>
                  <a:srgbClr val="CC0000"/>
                </a:solidFill>
              </a:rPr>
              <a:t>Ex:</a:t>
            </a:r>
            <a:r>
              <a:rPr lang="en-US" altLang="ti-ET" sz="2000" b="1" dirty="0">
                <a:solidFill>
                  <a:srgbClr val="CC0000"/>
                </a:solidFill>
              </a:rPr>
              <a:t> In 7</a:t>
            </a:r>
            <a:r>
              <a:rPr lang="en-US" altLang="ti-ET" sz="2000" b="1" i="1" dirty="0">
                <a:solidFill>
                  <a:srgbClr val="CC0000"/>
                </a:solidFill>
              </a:rPr>
              <a:t>n</a:t>
            </a:r>
            <a:r>
              <a:rPr lang="en-US" altLang="ti-ET" sz="2000" b="1" baseline="30000" dirty="0">
                <a:solidFill>
                  <a:srgbClr val="CC0000"/>
                </a:solidFill>
              </a:rPr>
              <a:t>5</a:t>
            </a:r>
            <a:r>
              <a:rPr lang="en-US" altLang="ti-ET" sz="2000" b="1" dirty="0">
                <a:solidFill>
                  <a:srgbClr val="CC0000"/>
                </a:solidFill>
              </a:rPr>
              <a:t>+6</a:t>
            </a:r>
            <a:r>
              <a:rPr lang="en-US" altLang="ti-ET" sz="2000" b="1" i="1" dirty="0">
                <a:solidFill>
                  <a:srgbClr val="CC0000"/>
                </a:solidFill>
              </a:rPr>
              <a:t>n</a:t>
            </a:r>
            <a:r>
              <a:rPr lang="en-US" altLang="ti-ET" sz="2000" b="1" baseline="30000" dirty="0">
                <a:solidFill>
                  <a:srgbClr val="CC0000"/>
                </a:solidFill>
              </a:rPr>
              <a:t>3</a:t>
            </a:r>
            <a:r>
              <a:rPr lang="en-US" altLang="ti-ET" sz="2000" b="1" dirty="0">
                <a:solidFill>
                  <a:srgbClr val="CC0000"/>
                </a:solidFill>
              </a:rPr>
              <a:t>+</a:t>
            </a:r>
            <a:r>
              <a:rPr lang="en-US" altLang="ti-ET" sz="2000" b="1" i="1" dirty="0">
                <a:solidFill>
                  <a:srgbClr val="CC0000"/>
                </a:solidFill>
              </a:rPr>
              <a:t>n</a:t>
            </a:r>
            <a:r>
              <a:rPr lang="en-US" altLang="ti-ET" sz="2000" b="1" dirty="0">
                <a:solidFill>
                  <a:srgbClr val="CC0000"/>
                </a:solidFill>
              </a:rPr>
              <a:t>+10, which term dominates the running time for very large </a:t>
            </a:r>
            <a:r>
              <a:rPr lang="en-US" altLang="ti-ET" sz="2000" b="1" i="1" dirty="0">
                <a:solidFill>
                  <a:srgbClr val="CC0000"/>
                </a:solidFill>
              </a:rPr>
              <a:t>n</a:t>
            </a:r>
            <a:r>
              <a:rPr lang="en-US" altLang="ti-ET" sz="2000" b="1" dirty="0">
                <a:solidFill>
                  <a:srgbClr val="CC0000"/>
                </a:solidFill>
              </a:rPr>
              <a:t>?</a:t>
            </a:r>
          </a:p>
          <a:p>
            <a:pPr>
              <a:lnSpc>
                <a:spcPct val="80000"/>
              </a:lnSpc>
            </a:pPr>
            <a:r>
              <a:rPr lang="en-US" altLang="ti-ET" sz="2000" dirty="0"/>
              <a:t>Complexity of an algorithm is denoted by the highest-order term in the expression for running time.</a:t>
            </a:r>
          </a:p>
          <a:p>
            <a:pPr lvl="2">
              <a:lnSpc>
                <a:spcPct val="80000"/>
              </a:lnSpc>
            </a:pPr>
            <a:r>
              <a:rPr lang="en-US" altLang="ti-ET" sz="2000" b="1" u="sng" dirty="0">
                <a:solidFill>
                  <a:schemeClr val="hlink"/>
                </a:solidFill>
              </a:rPr>
              <a:t>Ex:</a:t>
            </a:r>
            <a:r>
              <a:rPr lang="en-US" altLang="ti-ET" sz="2000" dirty="0"/>
              <a:t> </a:t>
            </a:r>
            <a:r>
              <a:rPr lang="el-GR" altLang="ti-ET" sz="2000" b="1" i="1" dirty="0">
                <a:solidFill>
                  <a:srgbClr val="CC0000"/>
                </a:solidFill>
                <a:cs typeface="Times New Roman" panose="02020603050405020304" pitchFamily="18" charset="0"/>
              </a:rPr>
              <a:t>Ο</a:t>
            </a:r>
            <a:r>
              <a:rPr lang="en-US" altLang="ti-ET" sz="2000" b="1" dirty="0">
                <a:solidFill>
                  <a:srgbClr val="CC0000"/>
                </a:solidFill>
                <a:cs typeface="Times New Roman" panose="02020603050405020304" pitchFamily="18" charset="0"/>
              </a:rPr>
              <a:t>(</a:t>
            </a:r>
            <a:r>
              <a:rPr lang="en-US" altLang="ti-ET" sz="2000" b="1" i="1" dirty="0">
                <a:solidFill>
                  <a:srgbClr val="CC0000"/>
                </a:solidFill>
                <a:cs typeface="Times New Roman" panose="02020603050405020304" pitchFamily="18" charset="0"/>
              </a:rPr>
              <a:t>n</a:t>
            </a:r>
            <a:r>
              <a:rPr lang="en-US" altLang="ti-ET" sz="2000" b="1" dirty="0">
                <a:solidFill>
                  <a:srgbClr val="CC0000"/>
                </a:solidFill>
                <a:cs typeface="Times New Roman" panose="02020603050405020304" pitchFamily="18" charset="0"/>
              </a:rPr>
              <a:t>), </a:t>
            </a:r>
            <a:r>
              <a:rPr lang="el-GR" altLang="ti-ET" sz="2000" b="1" dirty="0">
                <a:solidFill>
                  <a:srgbClr val="CC0000"/>
                </a:solidFill>
                <a:cs typeface="Times New Roman" panose="02020603050405020304" pitchFamily="18" charset="0"/>
              </a:rPr>
              <a:t>Θ</a:t>
            </a:r>
            <a:r>
              <a:rPr lang="en-US" altLang="ti-ET" sz="2000" b="1" dirty="0">
                <a:solidFill>
                  <a:srgbClr val="CC0000"/>
                </a:solidFill>
                <a:cs typeface="Times New Roman" panose="02020603050405020304" pitchFamily="18" charset="0"/>
              </a:rPr>
              <a:t>(1), </a:t>
            </a:r>
            <a:r>
              <a:rPr lang="el-GR" altLang="ti-ET" sz="2000" b="1" dirty="0">
                <a:solidFill>
                  <a:srgbClr val="CC0000"/>
                </a:solidFill>
                <a:cs typeface="Times New Roman" panose="02020603050405020304" pitchFamily="18" charset="0"/>
              </a:rPr>
              <a:t>Ω</a:t>
            </a:r>
            <a:r>
              <a:rPr lang="en-US" altLang="ti-ET" sz="2000" b="1" dirty="0">
                <a:solidFill>
                  <a:srgbClr val="CC0000"/>
                </a:solidFill>
                <a:cs typeface="Times New Roman" panose="02020603050405020304" pitchFamily="18" charset="0"/>
              </a:rPr>
              <a:t>(</a:t>
            </a:r>
            <a:r>
              <a:rPr lang="en-US" altLang="ti-ET" sz="2000" b="1" i="1" dirty="0">
                <a:solidFill>
                  <a:srgbClr val="CC0000"/>
                </a:solidFill>
                <a:cs typeface="Times New Roman" panose="02020603050405020304" pitchFamily="18" charset="0"/>
              </a:rPr>
              <a:t>n</a:t>
            </a:r>
            <a:r>
              <a:rPr lang="en-US" altLang="ti-ET" sz="2000" b="1" baseline="30000" dirty="0">
                <a:solidFill>
                  <a:srgbClr val="CC0000"/>
                </a:solidFill>
                <a:cs typeface="Times New Roman" panose="02020603050405020304" pitchFamily="18" charset="0"/>
              </a:rPr>
              <a:t>2</a:t>
            </a:r>
            <a:r>
              <a:rPr lang="en-US" altLang="ti-ET" sz="2000" b="1" dirty="0">
                <a:solidFill>
                  <a:srgbClr val="CC0000"/>
                </a:solidFill>
                <a:cs typeface="Times New Roman" panose="02020603050405020304" pitchFamily="18" charset="0"/>
              </a:rPr>
              <a:t>)</a:t>
            </a:r>
            <a:r>
              <a:rPr lang="en-US" altLang="ti-ET" sz="2000" dirty="0">
                <a:cs typeface="Times New Roman" panose="02020603050405020304" pitchFamily="18" charset="0"/>
              </a:rPr>
              <a:t>, etc.</a:t>
            </a:r>
          </a:p>
          <a:p>
            <a:pPr marL="0" lvl="1" indent="0">
              <a:lnSpc>
                <a:spcPct val="80000"/>
              </a:lnSpc>
              <a:buNone/>
            </a:pPr>
            <a:r>
              <a:rPr lang="en-US" altLang="ti-ET" sz="2000" dirty="0">
                <a:cs typeface="Times New Roman" panose="02020603050405020304" pitchFamily="18" charset="0"/>
              </a:rPr>
              <a:t>Constant complexity when running time is independent of the input size – denoted </a:t>
            </a:r>
            <a:r>
              <a:rPr lang="el-GR" altLang="ti-ET" sz="2000" i="1" dirty="0">
                <a:cs typeface="Times New Roman" panose="02020603050405020304" pitchFamily="18" charset="0"/>
              </a:rPr>
              <a:t>Ο</a:t>
            </a:r>
            <a:r>
              <a:rPr lang="en-US" altLang="ti-ET" sz="2000" dirty="0">
                <a:cs typeface="Times New Roman" panose="02020603050405020304" pitchFamily="18" charset="0"/>
              </a:rPr>
              <a:t>(1).</a:t>
            </a:r>
          </a:p>
          <a:p>
            <a:pPr lvl="2">
              <a:lnSpc>
                <a:spcPct val="80000"/>
              </a:lnSpc>
            </a:pPr>
            <a:r>
              <a:rPr lang="en-US" altLang="ti-ET" sz="2000" b="1" u="sng" dirty="0">
                <a:solidFill>
                  <a:schemeClr val="hlink"/>
                </a:solidFill>
                <a:cs typeface="Times New Roman" panose="02020603050405020304" pitchFamily="18" charset="0"/>
              </a:rPr>
              <a:t>Linear Search</a:t>
            </a:r>
            <a:r>
              <a:rPr lang="en-US" altLang="ti-ET" sz="2000" dirty="0">
                <a:cs typeface="Times New Roman" panose="02020603050405020304" pitchFamily="18" charset="0"/>
              </a:rPr>
              <a:t>: </a:t>
            </a:r>
            <a:r>
              <a:rPr lang="en-US" altLang="ti-ET" sz="2000" b="1" dirty="0">
                <a:solidFill>
                  <a:srgbClr val="CC0000"/>
                </a:solidFill>
                <a:cs typeface="Times New Roman" panose="02020603050405020304" pitchFamily="18" charset="0"/>
              </a:rPr>
              <a:t>Best case</a:t>
            </a:r>
            <a:r>
              <a:rPr lang="en-US" altLang="ti-ET" sz="2000" dirty="0">
                <a:cs typeface="Times New Roman" panose="02020603050405020304" pitchFamily="18" charset="0"/>
              </a:rPr>
              <a:t> </a:t>
            </a:r>
            <a:r>
              <a:rPr lang="el-GR" altLang="ti-ET" sz="2000" b="1" dirty="0">
                <a:solidFill>
                  <a:srgbClr val="CC0000"/>
                </a:solidFill>
                <a:cs typeface="Times New Roman" panose="02020603050405020304" pitchFamily="18" charset="0"/>
              </a:rPr>
              <a:t>Θ</a:t>
            </a:r>
            <a:r>
              <a:rPr lang="en-US" altLang="ti-ET" sz="2000" b="1" dirty="0">
                <a:solidFill>
                  <a:srgbClr val="CC0000"/>
                </a:solidFill>
                <a:cs typeface="Times New Roman" panose="02020603050405020304" pitchFamily="18" charset="0"/>
              </a:rPr>
              <a:t>(1), Worst and Average cases: </a:t>
            </a:r>
            <a:r>
              <a:rPr lang="el-GR" altLang="ti-ET" sz="2000" b="1" dirty="0">
                <a:solidFill>
                  <a:srgbClr val="CC0000"/>
                </a:solidFill>
                <a:cs typeface="Times New Roman" panose="02020603050405020304" pitchFamily="18" charset="0"/>
              </a:rPr>
              <a:t>Θ</a:t>
            </a:r>
            <a:r>
              <a:rPr lang="en-US" altLang="ti-ET" sz="2000" b="1" dirty="0">
                <a:solidFill>
                  <a:srgbClr val="CC0000"/>
                </a:solidFill>
                <a:cs typeface="Times New Roman" panose="02020603050405020304" pitchFamily="18" charset="0"/>
              </a:rPr>
              <a:t>(n).</a:t>
            </a:r>
            <a:endParaRPr lang="en-US" altLang="ti-ET" sz="20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050">
            <a:extLst>
              <a:ext uri="{FF2B5EF4-FFF2-40B4-BE49-F238E27FC236}">
                <a16:creationId xmlns:a16="http://schemas.microsoft.com/office/drawing/2014/main" id="{095A7905-CFF8-4DA5-A415-446AA3238F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i-ET" sz="3600" b="1" dirty="0"/>
              <a:t>Why Order of Growth Matters?</a:t>
            </a:r>
          </a:p>
        </p:txBody>
      </p:sp>
      <p:sp>
        <p:nvSpPr>
          <p:cNvPr id="361475" name="Rectangle 2051">
            <a:extLst>
              <a:ext uri="{FF2B5EF4-FFF2-40B4-BE49-F238E27FC236}">
                <a16:creationId xmlns:a16="http://schemas.microsoft.com/office/drawing/2014/main" id="{8FB32168-DD7F-4EF5-BBFB-DE241D5ACA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775" y="1276141"/>
            <a:ext cx="11001156" cy="5292825"/>
          </a:xfrm>
        </p:spPr>
        <p:txBody>
          <a:bodyPr>
            <a:normAutofit/>
          </a:bodyPr>
          <a:lstStyle/>
          <a:p>
            <a:r>
              <a:rPr lang="en-US" altLang="ti-ET" sz="2400" dirty="0"/>
              <a:t>Computer speeds double every two years, so why worry about algorithm speed?</a:t>
            </a:r>
          </a:p>
          <a:p>
            <a:r>
              <a:rPr lang="en-US" altLang="ti-ET" sz="2400" dirty="0"/>
              <a:t>When speed doubles, what happens to the amount of work you can do? </a:t>
            </a:r>
          </a:p>
          <a:p>
            <a:r>
              <a:rPr lang="en-US" altLang="ti-ET" sz="2400" dirty="0"/>
              <a:t>What about the demands of applications?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09EB25A8-972D-4C29-845B-8EC98F7E5A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1208" y="448056"/>
            <a:ext cx="7417714" cy="640080"/>
          </a:xfrm>
        </p:spPr>
        <p:txBody>
          <a:bodyPr>
            <a:normAutofit/>
          </a:bodyPr>
          <a:lstStyle/>
          <a:p>
            <a:r>
              <a:rPr lang="en-US" altLang="ti-ET" sz="3600" b="1" dirty="0"/>
              <a:t>Effect of Faster Machines</a:t>
            </a:r>
          </a:p>
        </p:txBody>
      </p:sp>
      <p:sp>
        <p:nvSpPr>
          <p:cNvPr id="398340" name="Text Box 4">
            <a:extLst>
              <a:ext uri="{FF2B5EF4-FFF2-40B4-BE49-F238E27FC236}">
                <a16:creationId xmlns:a16="http://schemas.microsoft.com/office/drawing/2014/main" id="{4F39E02C-7EA8-4350-8E78-1BF46400C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13" y="4702542"/>
            <a:ext cx="11014172" cy="1316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kumimoji="1" lang="en-US" altLang="ti-ET" sz="2400" dirty="0"/>
              <a:t> Higher gain with faster hardware for more efficient algorithm.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kumimoji="1" lang="en-US" altLang="ti-ET" sz="2400" dirty="0"/>
              <a:t> Results are more dramatic for more higher speeds.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C42147-573F-4638-BDC8-66D498CFF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471465"/>
              </p:ext>
            </p:extLst>
          </p:nvPr>
        </p:nvGraphicFramePr>
        <p:xfrm>
          <a:off x="588913" y="1497361"/>
          <a:ext cx="11014173" cy="2908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962">
                  <a:extLst>
                    <a:ext uri="{9D8B030D-6E8A-4147-A177-3AD203B41FA5}">
                      <a16:colId xmlns:a16="http://schemas.microsoft.com/office/drawing/2014/main" val="2071456940"/>
                    </a:ext>
                  </a:extLst>
                </a:gridCol>
                <a:gridCol w="3265124">
                  <a:extLst>
                    <a:ext uri="{9D8B030D-6E8A-4147-A177-3AD203B41FA5}">
                      <a16:colId xmlns:a16="http://schemas.microsoft.com/office/drawing/2014/main" val="503981455"/>
                    </a:ext>
                  </a:extLst>
                </a:gridCol>
                <a:gridCol w="4281315">
                  <a:extLst>
                    <a:ext uri="{9D8B030D-6E8A-4147-A177-3AD203B41FA5}">
                      <a16:colId xmlns:a16="http://schemas.microsoft.com/office/drawing/2014/main" val="4153079400"/>
                    </a:ext>
                  </a:extLst>
                </a:gridCol>
                <a:gridCol w="1225772">
                  <a:extLst>
                    <a:ext uri="{9D8B030D-6E8A-4147-A177-3AD203B41FA5}">
                      <a16:colId xmlns:a16="http://schemas.microsoft.com/office/drawing/2014/main" val="3076178449"/>
                    </a:ext>
                  </a:extLst>
                </a:gridCol>
              </a:tblGrid>
              <a:tr h="431922">
                <a:tc rowSpan="2"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+mj-lt"/>
                        </a:rPr>
                        <a:t>Comparison of Algorithms</a:t>
                      </a:r>
                      <a:endParaRPr lang="ti-ET" sz="26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+mj-lt"/>
                        </a:rPr>
                        <a:t>Hardware Speed </a:t>
                      </a:r>
                    </a:p>
                    <a:p>
                      <a:pPr algn="ctr"/>
                      <a:r>
                        <a:rPr lang="en-US" sz="2600" b="1" dirty="0">
                          <a:latin typeface="+mj-lt"/>
                        </a:rPr>
                        <a:t>(million operations per second)</a:t>
                      </a:r>
                      <a:endParaRPr lang="ti-ET" sz="26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i-ET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2600" b="1" dirty="0">
                          <a:latin typeface="+mj-lt"/>
                        </a:rPr>
                        <a:t>Gain</a:t>
                      </a:r>
                      <a:endParaRPr lang="ti-ET" sz="26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68054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ti-E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bg1"/>
                          </a:solidFill>
                          <a:latin typeface="+mj-lt"/>
                        </a:rPr>
                        <a:t>1 M</a:t>
                      </a:r>
                      <a:endParaRPr lang="ti-ET" sz="26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bg1"/>
                          </a:solidFill>
                          <a:latin typeface="+mj-lt"/>
                        </a:rPr>
                        <a:t>2M</a:t>
                      </a:r>
                      <a:endParaRPr lang="ti-ET" sz="26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i-E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506322"/>
                  </a:ext>
                </a:extLst>
              </a:tr>
              <a:tr h="768484">
                <a:tc>
                  <a:txBody>
                    <a:bodyPr/>
                    <a:lstStyle/>
                    <a:p>
                      <a:r>
                        <a:rPr lang="el-GR" altLang="ti-ET" sz="2600" b="1" i="1" dirty="0">
                          <a:solidFill>
                            <a:srgbClr val="010000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Ο</a:t>
                      </a:r>
                      <a:r>
                        <a:rPr lang="en-US" altLang="ti-ET" sz="2600" b="1" dirty="0">
                          <a:solidFill>
                            <a:srgbClr val="010000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ti-ET" sz="2600" b="1" i="1" dirty="0">
                          <a:solidFill>
                            <a:srgbClr val="010000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ti-ET" sz="2600" b="1" baseline="30000" dirty="0">
                          <a:solidFill>
                            <a:srgbClr val="010000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ti-ET" sz="2600" b="1" dirty="0">
                          <a:solidFill>
                            <a:srgbClr val="010000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)</a:t>
                      </a:r>
                      <a:endParaRPr lang="ti-ET" sz="2600" b="1" dirty="0"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latin typeface="+mj-lt"/>
                        </a:rPr>
                        <a:t>1000</a:t>
                      </a:r>
                      <a:endParaRPr lang="ti-ET" sz="2600" b="1" dirty="0"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latin typeface="+mj-lt"/>
                        </a:rPr>
                        <a:t>1414</a:t>
                      </a:r>
                      <a:endParaRPr lang="ti-ET" sz="2600" b="1" dirty="0"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latin typeface="+mj-lt"/>
                        </a:rPr>
                        <a:t>1.414</a:t>
                      </a:r>
                      <a:endParaRPr lang="ti-ET" sz="2600" b="1" dirty="0"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881530"/>
                  </a:ext>
                </a:extLst>
              </a:tr>
              <a:tr h="7684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ti-ET" sz="2600" b="1" i="1" dirty="0">
                          <a:latin typeface="+mj-lt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altLang="ti-ET" sz="2600" b="1" dirty="0">
                          <a:latin typeface="+mj-lt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ti-ET" sz="2600" b="1" i="1" dirty="0">
                          <a:latin typeface="+mj-lt"/>
                          <a:cs typeface="Times New Roman" panose="02020603050405020304" pitchFamily="18" charset="0"/>
                        </a:rPr>
                        <a:t>n </a:t>
                      </a:r>
                      <a:r>
                        <a:rPr lang="en-US" altLang="ti-ET" sz="2600" b="1" dirty="0" err="1">
                          <a:latin typeface="+mj-lt"/>
                          <a:cs typeface="Times New Roman" panose="02020603050405020304" pitchFamily="18" charset="0"/>
                        </a:rPr>
                        <a:t>lg</a:t>
                      </a:r>
                      <a:r>
                        <a:rPr lang="en-US" altLang="ti-ET" sz="2600" b="1" i="1" dirty="0" err="1">
                          <a:latin typeface="+mj-lt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ti-ET" sz="2600" b="1" dirty="0">
                          <a:latin typeface="+mj-lt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latin typeface="+mj-lt"/>
                        </a:rPr>
                        <a:t>62700</a:t>
                      </a:r>
                      <a:endParaRPr lang="ti-ET" sz="26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latin typeface="+mj-lt"/>
                        </a:rPr>
                        <a:t>118600</a:t>
                      </a:r>
                      <a:endParaRPr lang="ti-ET" sz="26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latin typeface="+mj-lt"/>
                        </a:rPr>
                        <a:t>1.9</a:t>
                      </a:r>
                      <a:endParaRPr lang="ti-ET" sz="26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1166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1026">
            <a:extLst>
              <a:ext uri="{FF2B5EF4-FFF2-40B4-BE49-F238E27FC236}">
                <a16:creationId xmlns:a16="http://schemas.microsoft.com/office/drawing/2014/main" id="{5B4564C9-E0BB-46EF-AA9C-1E89B3C3E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i-ET" sz="3600" b="1" dirty="0"/>
              <a:t>Loop Invariant</a:t>
            </a:r>
          </a:p>
        </p:txBody>
      </p:sp>
      <p:sp>
        <p:nvSpPr>
          <p:cNvPr id="395267" name="Rectangle 1027">
            <a:extLst>
              <a:ext uri="{FF2B5EF4-FFF2-40B4-BE49-F238E27FC236}">
                <a16:creationId xmlns:a16="http://schemas.microsoft.com/office/drawing/2014/main" id="{E87CA650-CFD2-4A66-9B03-29DFE74B9D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56935"/>
            <a:ext cx="10972800" cy="532254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ti-ET" sz="2400" b="1" dirty="0">
                <a:solidFill>
                  <a:srgbClr val="CC0000"/>
                </a:solidFill>
              </a:rPr>
              <a:t>Logical expression with the following properties.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altLang="ti-ET" sz="2400" dirty="0"/>
              <a:t>Holds true before the first iteration of the loop – </a:t>
            </a:r>
            <a:r>
              <a:rPr lang="en-US" altLang="ti-ET" sz="2400" b="1" dirty="0">
                <a:solidFill>
                  <a:schemeClr val="hlink"/>
                </a:solidFill>
              </a:rPr>
              <a:t>Initialization</a:t>
            </a:r>
            <a:r>
              <a:rPr lang="en-US" altLang="ti-ET" sz="2400" b="1" dirty="0"/>
              <a:t>.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altLang="ti-ET" sz="2400" dirty="0"/>
              <a:t>If it is true before an iteration of the loop, it remains true before the next iteration – </a:t>
            </a:r>
            <a:r>
              <a:rPr lang="en-US" altLang="ti-ET" sz="2400" b="1" dirty="0">
                <a:solidFill>
                  <a:schemeClr val="hlink"/>
                </a:solidFill>
              </a:rPr>
              <a:t>Maintenance</a:t>
            </a:r>
            <a:r>
              <a:rPr lang="en-US" altLang="ti-ET" sz="2400" dirty="0"/>
              <a:t>.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altLang="ti-ET" sz="2400" dirty="0"/>
              <a:t>When the loop terminates, the </a:t>
            </a:r>
            <a:r>
              <a:rPr lang="en-US" altLang="ti-ET" sz="2400" b="1" dirty="0">
                <a:solidFill>
                  <a:schemeClr val="hlink"/>
                </a:solidFill>
              </a:rPr>
              <a:t>invariant </a:t>
            </a:r>
            <a:r>
              <a:rPr lang="en-US" altLang="ti-ET" sz="2400" b="1" dirty="0">
                <a:solidFill>
                  <a:schemeClr val="hlink"/>
                </a:solidFill>
                <a:cs typeface="Times New Roman" panose="02020603050405020304" pitchFamily="18" charset="0"/>
              </a:rPr>
              <a:t>― </a:t>
            </a:r>
            <a:r>
              <a:rPr lang="en-US" altLang="ti-ET" sz="2400" b="1" dirty="0">
                <a:solidFill>
                  <a:schemeClr val="hlink"/>
                </a:solidFill>
              </a:rPr>
              <a:t>along with the fact that the loop terminated</a:t>
            </a:r>
            <a:r>
              <a:rPr lang="en-US" altLang="ti-ET" sz="2400" dirty="0"/>
              <a:t> </a:t>
            </a:r>
            <a:r>
              <a:rPr lang="en-US" altLang="ti-ET" sz="2400" b="1" dirty="0">
                <a:solidFill>
                  <a:schemeClr val="hlink"/>
                </a:solidFill>
                <a:cs typeface="Times New Roman" panose="02020603050405020304" pitchFamily="18" charset="0"/>
              </a:rPr>
              <a:t>―</a:t>
            </a:r>
            <a:r>
              <a:rPr lang="en-US" altLang="ti-ET" sz="2400" dirty="0"/>
              <a:t> gives a useful property that helps show that the loop is correct – </a:t>
            </a:r>
            <a:r>
              <a:rPr lang="en-US" altLang="ti-ET" sz="2400" b="1" dirty="0">
                <a:solidFill>
                  <a:schemeClr val="hlink"/>
                </a:solidFill>
              </a:rPr>
              <a:t>Termination</a:t>
            </a:r>
            <a:r>
              <a:rPr lang="en-US" altLang="ti-ET" sz="2400" dirty="0"/>
              <a:t>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ti-ET" sz="2400" b="1" dirty="0">
                <a:solidFill>
                  <a:srgbClr val="CC0000"/>
                </a:solidFill>
              </a:rPr>
              <a:t>Similar to mathematical induction.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altLang="ti-ET" sz="2400" u="sng" dirty="0">
                <a:solidFill>
                  <a:schemeClr val="hlink"/>
                </a:solidFill>
              </a:rPr>
              <a:t>Are there differences?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ti-ET" sz="24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>
            <a:extLst>
              <a:ext uri="{FF2B5EF4-FFF2-40B4-BE49-F238E27FC236}">
                <a16:creationId xmlns:a16="http://schemas.microsoft.com/office/drawing/2014/main" id="{1F43B344-A7AC-48E3-BDAA-00A43C25BE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 b="1"/>
              <a:t>Correctness Proof of Linear Search</a:t>
            </a:r>
          </a:p>
        </p:txBody>
      </p:sp>
      <p:sp>
        <p:nvSpPr>
          <p:cNvPr id="396291" name="Rectangle 3">
            <a:extLst>
              <a:ext uri="{FF2B5EF4-FFF2-40B4-BE49-F238E27FC236}">
                <a16:creationId xmlns:a16="http://schemas.microsoft.com/office/drawing/2014/main" id="{C84FA9DE-C52D-43BB-B675-CE42318222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1131" y="1341732"/>
            <a:ext cx="10941269" cy="16970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ti-ET" sz="2400" dirty="0"/>
              <a:t>Use </a:t>
            </a:r>
            <a:r>
              <a:rPr lang="en-US" altLang="ti-ET" sz="2400" b="1" dirty="0">
                <a:solidFill>
                  <a:srgbClr val="CC0000"/>
                </a:solidFill>
              </a:rPr>
              <a:t>Loop Invariant</a:t>
            </a:r>
            <a:r>
              <a:rPr lang="en-US" altLang="ti-ET" sz="2400" dirty="0"/>
              <a:t> for the while loop:</a:t>
            </a:r>
          </a:p>
          <a:p>
            <a:pPr lvl="1">
              <a:lnSpc>
                <a:spcPct val="100000"/>
              </a:lnSpc>
            </a:pPr>
            <a:r>
              <a:rPr lang="en-US" altLang="ti-ET" sz="2400" dirty="0"/>
              <a:t>At the start of each iteration of the while loop, the search </a:t>
            </a:r>
            <a:r>
              <a:rPr lang="en-US" altLang="ti-ET" sz="2400" i="1" dirty="0"/>
              <a:t>key</a:t>
            </a:r>
            <a:r>
              <a:rPr lang="en-US" altLang="ti-ET" sz="2400" dirty="0"/>
              <a:t> is not in the subarray A[1..</a:t>
            </a:r>
            <a:r>
              <a:rPr lang="en-US" altLang="ti-ET" sz="2400" i="1" dirty="0"/>
              <a:t>i</a:t>
            </a:r>
            <a:r>
              <a:rPr lang="en-US" altLang="ti-ET" sz="2400" dirty="0"/>
              <a:t>-1].</a:t>
            </a:r>
          </a:p>
          <a:p>
            <a:pPr lvl="1">
              <a:lnSpc>
                <a:spcPct val="100000"/>
              </a:lnSpc>
            </a:pPr>
            <a:endParaRPr lang="en-US" altLang="ti-ET" sz="2400" dirty="0"/>
          </a:p>
          <a:p>
            <a:pPr>
              <a:lnSpc>
                <a:spcPct val="100000"/>
              </a:lnSpc>
            </a:pPr>
            <a:endParaRPr lang="en-US" altLang="ti-ET" sz="2400" dirty="0"/>
          </a:p>
          <a:p>
            <a:pPr>
              <a:lnSpc>
                <a:spcPct val="100000"/>
              </a:lnSpc>
            </a:pPr>
            <a:endParaRPr lang="en-US" altLang="ti-ET" sz="2400" dirty="0"/>
          </a:p>
          <a:p>
            <a:pPr>
              <a:lnSpc>
                <a:spcPct val="100000"/>
              </a:lnSpc>
            </a:pPr>
            <a:endParaRPr lang="en-US" altLang="ti-ET" sz="2400" dirty="0"/>
          </a:p>
          <a:p>
            <a:pPr lvl="1">
              <a:lnSpc>
                <a:spcPct val="100000"/>
              </a:lnSpc>
            </a:pPr>
            <a:endParaRPr lang="en-US" altLang="ti-ET" sz="2400" dirty="0"/>
          </a:p>
        </p:txBody>
      </p:sp>
      <p:sp>
        <p:nvSpPr>
          <p:cNvPr id="396292" name="Text Box 4">
            <a:extLst>
              <a:ext uri="{FF2B5EF4-FFF2-40B4-BE49-F238E27FC236}">
                <a16:creationId xmlns:a16="http://schemas.microsoft.com/office/drawing/2014/main" id="{5591DD8D-2854-4D1E-8058-5145F81F2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131" y="2883841"/>
            <a:ext cx="5810415" cy="36009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0" lang="en-US" altLang="ti-ET" i="1">
                <a:solidFill>
                  <a:srgbClr val="010000"/>
                </a:solidFill>
                <a:latin typeface="Consolas" panose="020B0609020204030204" pitchFamily="49" charset="0"/>
              </a:rPr>
              <a:t>LinearSearch</a:t>
            </a:r>
            <a:r>
              <a:rPr kumimoji="0" lang="en-US" altLang="ti-ET">
                <a:solidFill>
                  <a:srgbClr val="010000"/>
                </a:solidFill>
                <a:latin typeface="Consolas" panose="020B0609020204030204" pitchFamily="49" charset="0"/>
              </a:rPr>
              <a:t>(A, </a:t>
            </a:r>
            <a:r>
              <a:rPr kumimoji="0" lang="en-US" altLang="ti-ET" i="1">
                <a:solidFill>
                  <a:srgbClr val="010000"/>
                </a:solidFill>
                <a:latin typeface="Consolas" panose="020B0609020204030204" pitchFamily="49" charset="0"/>
              </a:rPr>
              <a:t>key</a:t>
            </a:r>
            <a:r>
              <a:rPr kumimoji="0" lang="en-US" altLang="ti-ET">
                <a:solidFill>
                  <a:srgbClr val="010000"/>
                </a:solidFill>
                <a:latin typeface="Consolas" panose="020B0609020204030204" pitchFamily="49" charset="0"/>
              </a:rPr>
              <a:t>)</a:t>
            </a:r>
            <a:endParaRPr kumimoji="0" lang="en-US" altLang="ti-ET" i="1">
              <a:solidFill>
                <a:srgbClr val="01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0" lang="en-US" altLang="ti-ET">
                <a:solidFill>
                  <a:srgbClr val="010000"/>
                </a:solidFill>
                <a:latin typeface="Consolas" panose="020B0609020204030204" pitchFamily="49" charset="0"/>
              </a:rPr>
              <a:t>1    </a:t>
            </a:r>
            <a:r>
              <a:rPr kumimoji="0" lang="en-US" altLang="ti-ET" i="1">
                <a:solidFill>
                  <a:srgbClr val="010000"/>
                </a:solidFill>
                <a:latin typeface="Consolas" panose="020B0609020204030204" pitchFamily="49" charset="0"/>
              </a:rPr>
              <a:t>i </a:t>
            </a:r>
            <a:r>
              <a:rPr kumimoji="0" lang="en-US" altLang="ti-ET">
                <a:solidFill>
                  <a:srgbClr val="01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 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0" lang="en-US" altLang="ti-ET">
                <a:solidFill>
                  <a:srgbClr val="01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2   </a:t>
            </a:r>
            <a:r>
              <a:rPr kumimoji="0" lang="en-US" altLang="ti-ET" b="1">
                <a:solidFill>
                  <a:srgbClr val="01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while</a:t>
            </a:r>
            <a:r>
              <a:rPr kumimoji="0" lang="en-US" altLang="ti-ET">
                <a:solidFill>
                  <a:srgbClr val="01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kumimoji="0" lang="en-US" altLang="ti-ET" i="1">
                <a:solidFill>
                  <a:srgbClr val="01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i </a:t>
            </a:r>
            <a:r>
              <a:rPr kumimoji="0" lang="en-US" altLang="ti-ET" i="1">
                <a:solidFill>
                  <a:srgbClr val="010000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≤ n</a:t>
            </a:r>
            <a:r>
              <a:rPr kumimoji="0" lang="en-US" altLang="ti-ET">
                <a:solidFill>
                  <a:srgbClr val="010000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ti-ET" b="1">
                <a:solidFill>
                  <a:srgbClr val="010000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and</a:t>
            </a:r>
            <a:r>
              <a:rPr kumimoji="0" lang="en-US" altLang="ti-ET">
                <a:solidFill>
                  <a:srgbClr val="010000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A[</a:t>
            </a:r>
            <a:r>
              <a:rPr kumimoji="0" lang="en-US" altLang="ti-ET" i="1">
                <a:solidFill>
                  <a:srgbClr val="010000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ti-ET">
                <a:solidFill>
                  <a:srgbClr val="010000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] != </a:t>
            </a:r>
            <a:r>
              <a:rPr kumimoji="0" lang="en-US" altLang="ti-ET" i="1">
                <a:solidFill>
                  <a:srgbClr val="010000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key</a:t>
            </a:r>
            <a:endParaRPr kumimoji="0" lang="en-US" altLang="ti-ET" baseline="-25000">
              <a:solidFill>
                <a:srgbClr val="010000"/>
              </a:solidFill>
              <a:latin typeface="Consolas" panose="020B0609020204030204" pitchFamily="49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0" lang="en-US" altLang="ti-ET" b="1">
                <a:solidFill>
                  <a:srgbClr val="010000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ti-ET">
                <a:solidFill>
                  <a:srgbClr val="010000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kumimoji="0" lang="en-US" altLang="ti-ET" b="1">
                <a:solidFill>
                  <a:srgbClr val="010000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do </a:t>
            </a:r>
            <a:r>
              <a:rPr kumimoji="0" lang="en-US" altLang="ti-ET" i="1">
                <a:solidFill>
                  <a:srgbClr val="010000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ti-ET">
                <a:solidFill>
                  <a:srgbClr val="010000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++</a:t>
            </a:r>
            <a:endParaRPr kumimoji="0" lang="en-US" altLang="ti-ET" baseline="-25000">
              <a:solidFill>
                <a:srgbClr val="010000"/>
              </a:solidFill>
              <a:latin typeface="Consolas" panose="020B0609020204030204" pitchFamily="49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AutoNum type="arabicPlain" startAt="4"/>
            </a:pPr>
            <a:r>
              <a:rPr kumimoji="0" lang="en-US" altLang="ti-ET" b="1">
                <a:solidFill>
                  <a:srgbClr val="010000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kumimoji="0" lang="en-US" altLang="ti-ET">
                <a:solidFill>
                  <a:srgbClr val="010000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kumimoji="0" lang="en-US" altLang="ti-ET" i="1">
                <a:solidFill>
                  <a:srgbClr val="010000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kumimoji="0" lang="en-US" altLang="ti-ET">
                <a:solidFill>
                  <a:srgbClr val="010000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0" lang="en-US" altLang="ti-ET" i="1">
                <a:solidFill>
                  <a:srgbClr val="010000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n</a:t>
            </a:r>
            <a:endParaRPr kumimoji="0" lang="en-US" altLang="ti-ET" baseline="-25000">
              <a:solidFill>
                <a:srgbClr val="010000"/>
              </a:solidFill>
              <a:latin typeface="Consolas" panose="020B0609020204030204" pitchFamily="49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AutoNum type="arabicPlain" startAt="4"/>
            </a:pPr>
            <a:r>
              <a:rPr kumimoji="0" lang="en-US" altLang="ti-ET" b="1">
                <a:solidFill>
                  <a:srgbClr val="010000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    then return </a:t>
            </a:r>
            <a:r>
              <a:rPr kumimoji="0" lang="en-US" altLang="ti-ET" i="1">
                <a:solidFill>
                  <a:srgbClr val="010000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true</a:t>
            </a:r>
            <a:endParaRPr kumimoji="0" lang="en-US" altLang="ti-ET">
              <a:solidFill>
                <a:srgbClr val="010000"/>
              </a:solidFill>
              <a:latin typeface="Consolas" panose="020B0609020204030204" pitchFamily="49" charset="0"/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AutoNum type="arabicPlain" startAt="4"/>
            </a:pPr>
            <a:r>
              <a:rPr kumimoji="0" lang="en-US" altLang="ti-ET">
                <a:solidFill>
                  <a:srgbClr val="01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</a:t>
            </a:r>
            <a:r>
              <a:rPr kumimoji="0" lang="en-US" altLang="ti-ET" b="1">
                <a:solidFill>
                  <a:srgbClr val="01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else  return </a:t>
            </a:r>
            <a:r>
              <a:rPr kumimoji="0" lang="en-US" altLang="ti-ET" i="1">
                <a:solidFill>
                  <a:srgbClr val="01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false</a:t>
            </a:r>
          </a:p>
        </p:txBody>
      </p:sp>
      <p:sp>
        <p:nvSpPr>
          <p:cNvPr id="396294" name="Text Box 6">
            <a:extLst>
              <a:ext uri="{FF2B5EF4-FFF2-40B4-BE49-F238E27FC236}">
                <a16:creationId xmlns:a16="http://schemas.microsoft.com/office/drawing/2014/main" id="{E3BE20AA-DA48-4148-865D-3DA1E90CE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924" y="2630245"/>
            <a:ext cx="4719145" cy="3655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ti-ET" sz="2400" dirty="0">
                <a:solidFill>
                  <a:srgbClr val="010000"/>
                </a:solidFill>
              </a:rPr>
              <a:t>If the </a:t>
            </a:r>
            <a:r>
              <a:rPr lang="en-US" altLang="ti-ET" sz="2400" dirty="0" err="1">
                <a:solidFill>
                  <a:srgbClr val="010000"/>
                </a:solidFill>
              </a:rPr>
              <a:t>algm</a:t>
            </a:r>
            <a:r>
              <a:rPr lang="en-US" altLang="ti-ET" sz="2400" dirty="0">
                <a:solidFill>
                  <a:srgbClr val="010000"/>
                </a:solidFill>
              </a:rPr>
              <a:t>. terminates, then it produces correct result.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ti-ET" sz="2400" dirty="0">
                <a:solidFill>
                  <a:srgbClr val="010000"/>
                </a:solidFill>
              </a:rPr>
              <a:t>Initialization.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ti-ET" sz="2400" dirty="0">
                <a:solidFill>
                  <a:srgbClr val="010000"/>
                </a:solidFill>
              </a:rPr>
              <a:t>Maintenance.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ti-ET" sz="2400" dirty="0">
                <a:solidFill>
                  <a:srgbClr val="010000"/>
                </a:solidFill>
              </a:rPr>
              <a:t>Termination.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ti-ET" sz="2400" dirty="0">
                <a:solidFill>
                  <a:srgbClr val="010000"/>
                </a:solidFill>
              </a:rPr>
              <a:t>Argue that it terminates.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3CB8B885-9D2B-41F0-AA8F-1C4C005F34E7}"/>
              </a:ext>
            </a:extLst>
          </p:cNvPr>
          <p:cNvSpPr txBox="1">
            <a:spLocks noChangeArrowheads="1"/>
          </p:cNvSpPr>
          <p:nvPr/>
        </p:nvSpPr>
        <p:spPr>
          <a:xfrm>
            <a:off x="577668" y="0"/>
            <a:ext cx="103632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latin typeface="+mj-lt"/>
              </a:rPr>
              <a:t>Summations</a:t>
            </a:r>
            <a:endParaRPr lang="en-US" altLang="ti-ET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C1CDE56F-C4F3-4F08-834F-15FF1E9DD67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87538" y="1292386"/>
                <a:ext cx="11016924" cy="4907446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28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CA" sz="2400" b="1" dirty="0"/>
                  <a:t>Linear-geometric Series: 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CA" sz="2400" dirty="0"/>
                  <a:t>This arises in some algorithms based on trees and recursion. Let x 6= 1 be any constant, then for n ≥ 0,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sSup>
                            <m:sSupPr>
                              <m:ctrlP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+ …+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sSup>
                        <m:sSupPr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ti-ET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ti-ET" sz="2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ti-ET" sz="24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ti-ET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sSup>
                            <m:sSupPr>
                              <m:ctrlP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ti-ET" sz="2400" b="1" dirty="0"/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CA" sz="2400" dirty="0"/>
                  <a:t>As n becomes large, this is asymptotically dominated by the term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ti-ET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ti-ET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ti-ET" sz="2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ti-ET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ti-ET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sSup>
                          <m:sSupPr>
                            <m:ctrlPr>
                              <a:rPr lang="en-US" altLang="ti-ET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ti-ET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ti-ET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ti-ET" sz="2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ti-ET" sz="2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ti-ET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sup>
                        </m:sSup>
                        <m:r>
                          <a:rPr lang="en-US" altLang="ti-ET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ti-ET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sSup>
                          <m:sSupPr>
                            <m:ctrlPr>
                              <a:rPr lang="en-US" altLang="ti-ET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ti-ET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ti-ET" sz="2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altLang="ti-ET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ti-ET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sSup>
                          <m:sSupPr>
                            <m:ctrlPr>
                              <a:rPr lang="en-US" altLang="ti-ET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ti-ET" sz="24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ti-ET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ti-ET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ti-ET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ti-ET" sz="24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ti-ET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sz="2400" dirty="0"/>
                  <a:t>. The multiplicative term n − 1 is very nearly equal to n for large n, and, since x is a constant, we may multiply this times the constant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ti-ET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ti-ET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ti-ET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ti-ET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ti-ET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ti-ET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ti-ET" sz="24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ti-ET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ti-ET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ti-ET" sz="2400" b="1" i="1">
                            <a:latin typeface="Cambria Math" panose="02040503050406030204" pitchFamily="18" charset="0"/>
                          </a:rPr>
                          <m:t>𝒏</m:t>
                        </m:r>
                        <m:sSup>
                          <m:sSupPr>
                            <m:ctrlPr>
                              <a:rPr lang="en-US" altLang="ti-ET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ti-ET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ti-ET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altLang="ti-ET" sz="24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ti-ET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altLang="ti-ET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CA" sz="2400" dirty="0"/>
                  <a:t> without changing the </a:t>
                </a:r>
                <a:r>
                  <a:rPr lang="en-CA" sz="2400" dirty="0" err="1"/>
                  <a:t>asymptotics</a:t>
                </a:r>
                <a:r>
                  <a:rPr lang="en-CA" sz="2400" dirty="0"/>
                  <a:t>. What remains is Θ(</a:t>
                </a:r>
                <a:r>
                  <a:rPr lang="en-CA" sz="2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nx</a:t>
                </a:r>
                <a:r>
                  <a:rPr lang="en-CA" sz="2400" b="1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CA" sz="2400" dirty="0"/>
                  <a:t>).</a:t>
                </a:r>
                <a:endParaRPr lang="en-US" altLang="ti-ET" sz="2400" b="1" dirty="0"/>
              </a:p>
            </p:txBody>
          </p:sp>
        </mc:Choice>
        <mc:Fallback xmlns=""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C1CDE56F-C4F3-4F08-834F-15FF1E9DD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38" y="1292386"/>
                <a:ext cx="11016924" cy="4907446"/>
              </a:xfrm>
              <a:prstGeom prst="rect">
                <a:avLst/>
              </a:prstGeom>
              <a:blipFill>
                <a:blip r:embed="rId2"/>
                <a:stretch>
                  <a:fillRect l="-830" t="-870" r="-387" b="-621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5501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26F94-3312-48F0-B58E-9E1E8140BB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17" b="15112"/>
          <a:stretch/>
        </p:blipFill>
        <p:spPr>
          <a:xfrm>
            <a:off x="482600" y="518160"/>
            <a:ext cx="11226800" cy="5821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288C1E-F12F-42B8-9A66-DAEB906256B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96160" y="4053840"/>
            <a:ext cx="579120" cy="833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FB91EC-A1F1-4D64-9EB5-8F87CE3E40C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41" t="1009" b="7072"/>
          <a:stretch/>
        </p:blipFill>
        <p:spPr>
          <a:xfrm>
            <a:off x="3422356" y="2367280"/>
            <a:ext cx="1050050" cy="1061720"/>
          </a:xfrm>
          <a:prstGeom prst="roundRect">
            <a:avLst>
              <a:gd name="adj" fmla="val 40350"/>
            </a:avLst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BF9003-2868-4098-A476-8D325BF06F7D}"/>
              </a:ext>
            </a:extLst>
          </p:cNvPr>
          <p:cNvSpPr txBox="1"/>
          <p:nvPr/>
        </p:nvSpPr>
        <p:spPr>
          <a:xfrm rot="2224479">
            <a:off x="4492967" y="4656128"/>
            <a:ext cx="15170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50 miles.</a:t>
            </a:r>
            <a:endParaRPr lang="ti-ET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CE3856-95B5-4519-8CB0-05074306C27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80680" y="1158240"/>
            <a:ext cx="3362960" cy="203708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CF98FCB-71D6-48AA-BC17-5725A9EA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0680" y="624840"/>
            <a:ext cx="3576320" cy="6400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Pigeon beat the internet!</a:t>
            </a:r>
            <a:endParaRPr lang="ti-ET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262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1 -0.09791 L 0.0151 -0.09768 L 0.03502 -0.09351 C 0.03659 -0.09328 0.03815 -0.09282 0.03997 -0.09213 C 0.04883 -0.08865 0.04388 -0.09004 0.05286 -0.08472 C 0.05469 -0.08356 0.05664 -0.0831 0.05846 -0.08171 C 0.06328 -0.07847 0.06732 -0.07384 0.07213 -0.07129 C 0.0789 -0.06782 0.08581 -0.06527 0.09245 -0.06111 C 0.09557 -0.05902 0.09844 -0.05694 0.10143 -0.05509 C 0.10429 -0.05347 0.10729 -0.05208 0.11041 -0.05069 C 0.11393 -0.04907 0.11758 -0.04814 0.12083 -0.04629 C 0.12708 -0.04259 0.1332 -0.03842 0.13932 -0.03426 C 0.14336 -0.03194 0.14726 -0.03009 0.15078 -0.02685 C 0.15807 -0.0206 0.16614 -0.0162 0.17291 -0.00764 C 0.18125 0.00348 0.18737 0.01181 0.19778 0.02037 C 0.20104 0.02292 0.20377 0.0257 0.2069 0.02778 C 0.20924 0.02963 0.21159 0.03033 0.21419 0.03241 C 0.21653 0.03449 0.21888 0.03774 0.22148 0.03982 C 0.22409 0.04167 0.22682 0.0426 0.22943 0.04422 C 0.23528 0.04746 0.23672 0.04792 0.24153 0.05301 C 0.24453 0.05579 0.247 0.05926 0.24961 0.06204 C 0.25143 0.06343 0.25312 0.06459 0.25469 0.06644 C 0.25755 0.06991 0.2595 0.07616 0.26276 0.07824 C 0.27291 0.08426 0.26276 0.07755 0.27187 0.08565 C 0.27982 0.09306 0.27122 0.08218 0.28216 0.09607 C 0.28346 0.09792 0.28489 0.1 0.2862 0.10186 C 0.28776 0.10394 0.28945 0.10556 0.29114 0.10787 C 0.29193 0.10903 0.29271 0.11088 0.29349 0.11227 C 0.29427 0.11343 0.29505 0.11412 0.29609 0.11528 C 0.29687 0.11667 0.29752 0.11852 0.29831 0.11968 C 0.30286 0.1257 0.30286 0.12524 0.30729 0.12871 C 0.31028 0.13403 0.31002 0.13357 0.3138 0.13889 C 0.31458 0.14005 0.31562 0.14074 0.31614 0.1419 C 0.31745 0.14422 0.31823 0.14699 0.3194 0.14931 C 0.3207 0.15162 0.32226 0.15324 0.32357 0.15533 C 0.32396 0.15625 0.32461 0.15718 0.32552 0.15834 L 0.32552 0.15857 " pathEditMode="relative" rAng="0" ptsTypes="AAAAAAAAAAAAAAAAAAAAAAAAAAAAAAAAAAA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21" y="1282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88 0.01042 L 0.04388 0.01042 C 0.04687 0.01181 0.05013 0.0125 0.05299 0.01482 C 0.05521 0.01644 0.05677 0.02014 0.05885 0.02222 C 0.06042 0.02361 0.06211 0.02408 0.0638 0.02523 C 0.07682 0.04259 0.06471 0.02824 0.07552 0.03704 C 0.07695 0.0382 0.07812 0.04028 0.07969 0.04144 C 0.08125 0.04283 0.0832 0.04259 0.08463 0.04445 C 0.08815 0.04838 0.08672 0.04722 0.09128 0.05023 C 0.09505 0.05278 0.09336 0.05093 0.09805 0.05486 C 0.10026 0.05671 0.10286 0.05764 0.10469 0.06065 C 0.1138 0.07709 0.10924 0.07037 0.11797 0.08148 C 0.12305 0.09491 0.11875 0.08588 0.13802 0.08889 C 0.14154 0.08935 0.14518 0.08959 0.14883 0.09028 C 0.15247 0.09097 0.15599 0.09259 0.15963 0.09329 C 0.16406 0.09421 0.16849 0.09421 0.17305 0.09468 C 0.17878 0.0956 0.18463 0.09676 0.19049 0.09769 C 0.20443 0.10278 0.21875 0.10463 0.23216 0.1125 C 0.23385 0.11343 0.23555 0.11412 0.23711 0.11551 C 0.24531 0.12246 0.25286 0.13218 0.26133 0.13773 C 0.2763 0.14769 0.29219 0.15949 0.30794 0.16435 C 0.32357 0.16921 0.32018 0.16875 0.33555 0.17176 C 0.33828 0.17246 0.34101 0.17315 0.34388 0.17338 C 0.36185 0.17384 0.37995 0.17338 0.39805 0.17338 L 0.39805 0.17338 " pathEditMode="relative" ptsTypes="AAAAAAAAAAAAAAAAAAAAAAAAA">
                                      <p:cBhvr>
                                        <p:cTn id="14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497C30-3F9B-4104-ACE0-5E977E2DB0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84" t="1778" r="4500" b="4889"/>
          <a:stretch/>
        </p:blipFill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5772950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60D8DB32-C721-4E50-AF60-525374CB6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9272" y="91440"/>
            <a:ext cx="11002327" cy="1143000"/>
          </a:xfrm>
        </p:spPr>
        <p:txBody>
          <a:bodyPr/>
          <a:lstStyle/>
          <a:p>
            <a:pPr eaLnBrk="1" hangingPunct="1">
              <a:defRPr/>
            </a:pPr>
            <a:r>
              <a:rPr lang="tr-TR" sz="3600" b="1" dirty="0"/>
              <a:t>Running Time</a:t>
            </a:r>
            <a:r>
              <a:rPr lang="en-US" sz="3600" b="1" dirty="0"/>
              <a:t>: </a:t>
            </a:r>
            <a:r>
              <a:rPr lang="en-US" altLang="ti-ET" sz="3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 bounds vs lower bounds</a:t>
            </a:r>
            <a:endParaRPr lang="en-US" sz="36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A8496CEE-1FCA-4062-9624-7AAD87E33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58" y="1554798"/>
            <a:ext cx="11236961" cy="426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ti-ET" sz="2800" dirty="0">
                <a:latin typeface="+mn-lt"/>
              </a:rPr>
              <a:t>The running time depends on the input</a:t>
            </a:r>
            <a:endParaRPr lang="tr-TR" altLang="ti-ET" sz="2800" dirty="0">
              <a:latin typeface="+mn-lt"/>
            </a:endParaRPr>
          </a:p>
          <a:p>
            <a:pPr marL="342900" indent="-342900" eaLnBrk="1" hangingPunct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ti-ET" sz="2800" dirty="0">
                <a:latin typeface="+mn-lt"/>
              </a:rPr>
              <a:t>Parameterize the running time by the size of the input.</a:t>
            </a:r>
          </a:p>
          <a:p>
            <a:pPr marL="1085850" lvl="1" indent="-342900" eaLnBrk="1" hangingPunct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ti-ET" sz="2800" dirty="0">
                <a:latin typeface="+mn-lt"/>
              </a:rPr>
              <a:t>For example, short sequences are easier to sort than long ones.</a:t>
            </a:r>
            <a:endParaRPr lang="tr-TR" altLang="ti-ET" sz="2800" dirty="0">
              <a:latin typeface="+mn-lt"/>
            </a:endParaRPr>
          </a:p>
          <a:p>
            <a:pPr marL="342900" indent="-342900" eaLnBrk="1" hangingPunct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ti-ET" sz="2800" dirty="0">
                <a:latin typeface="+mn-lt"/>
              </a:rPr>
              <a:t>Generally, we seek upper bounds on the running time</a:t>
            </a:r>
          </a:p>
          <a:p>
            <a:pPr marL="1085850" lvl="1" indent="-342900" eaLnBrk="1" hangingPunct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ti-ET" sz="2800" dirty="0">
                <a:latin typeface="+mn-lt"/>
              </a:rPr>
              <a:t>because everybody likes a guarantee.</a:t>
            </a:r>
          </a:p>
        </p:txBody>
      </p:sp>
    </p:spTree>
    <p:extLst>
      <p:ext uri="{BB962C8B-B14F-4D97-AF65-F5344CB8AC3E}">
        <p14:creationId xmlns:p14="http://schemas.microsoft.com/office/powerpoint/2010/main" val="490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0A045FD5-CC22-4BAE-8E45-28F358FBE2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8000" y="1732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tr-TR" sz="3600" b="1" dirty="0"/>
              <a:t>Machine-independent time</a:t>
            </a:r>
            <a:endParaRPr lang="en-US" sz="3600" b="1" dirty="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998F5B6-90CE-47EA-8E41-1EF2FA91E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09" y="1300163"/>
            <a:ext cx="10959781" cy="500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ti-ET" sz="2400" b="1" dirty="0">
                <a:latin typeface="+mn-lt"/>
              </a:rPr>
              <a:t>What is insertion sort’s worst-case time?</a:t>
            </a:r>
            <a:endParaRPr lang="tr-TR" altLang="ti-ET" sz="2400" b="1" dirty="0">
              <a:latin typeface="+mn-lt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ti-ET" sz="2400" dirty="0">
                <a:latin typeface="+mn-lt"/>
              </a:rPr>
              <a:t>• It depends on the speed of our computer</a:t>
            </a:r>
            <a:r>
              <a:rPr lang="tr-TR" altLang="ti-ET" sz="2400" dirty="0">
                <a:latin typeface="+mn-lt"/>
              </a:rPr>
              <a:t>,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ti-ET" sz="2400" dirty="0">
                <a:latin typeface="+mn-lt"/>
              </a:rPr>
              <a:t>• relative speed (on the same machine),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ti-ET" sz="2400" dirty="0">
                <a:latin typeface="+mn-lt"/>
              </a:rPr>
              <a:t>• absolute speed (on different machines).</a:t>
            </a:r>
          </a:p>
          <a:p>
            <a:pPr lvl="1" eaLnBrk="1" hangingPunct="1">
              <a:lnSpc>
                <a:spcPct val="150000"/>
              </a:lnSpc>
            </a:pPr>
            <a:endParaRPr lang="tr-TR" altLang="ti-ET" sz="2400" dirty="0">
              <a:latin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ti-ET" sz="2400" b="1" dirty="0">
                <a:latin typeface="+mn-lt"/>
              </a:rPr>
              <a:t>BIG IDEA: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ti-ET" sz="2400" dirty="0">
                <a:latin typeface="+mn-lt"/>
              </a:rPr>
              <a:t>• Ignore machine-dependent constants.</a:t>
            </a:r>
            <a:endParaRPr lang="tr-TR" altLang="ti-ET" sz="2400" dirty="0">
              <a:latin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ti-ET" sz="2400" dirty="0">
                <a:latin typeface="+mn-lt"/>
              </a:rPr>
              <a:t>• Look at </a:t>
            </a:r>
            <a:r>
              <a:rPr lang="en-US" altLang="ti-ET" sz="2400" b="1" dirty="0">
                <a:latin typeface="+mn-lt"/>
              </a:rPr>
              <a:t>growth </a:t>
            </a:r>
            <a:r>
              <a:rPr lang="en-US" altLang="ti-ET" sz="2400" dirty="0">
                <a:latin typeface="+mn-lt"/>
              </a:rPr>
              <a:t>of T(n) as n </a:t>
            </a:r>
            <a:r>
              <a:rPr lang="en-US" altLang="ti-ET" sz="2400" dirty="0">
                <a:latin typeface="+mn-lt"/>
                <a:sym typeface="Wingdings" panose="05000000000000000000" pitchFamily="2" charset="2"/>
              </a:rPr>
              <a:t> ꝏ</a:t>
            </a:r>
            <a:endParaRPr lang="tr-TR" altLang="ti-ET" sz="2400" dirty="0">
              <a:latin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ti-ET" sz="2400" b="1" dirty="0">
                <a:latin typeface="+mn-lt"/>
              </a:rPr>
              <a:t> </a:t>
            </a:r>
            <a:r>
              <a:rPr lang="en-US" altLang="ti-ET" sz="2400" b="1" dirty="0">
                <a:solidFill>
                  <a:srgbClr val="DD462F"/>
                </a:solidFill>
                <a:latin typeface="+mn-lt"/>
              </a:rPr>
              <a:t>“Asymptotic Analysis”</a:t>
            </a:r>
            <a:endParaRPr lang="en-US" altLang="ti-ET" sz="2400" dirty="0">
              <a:solidFill>
                <a:srgbClr val="DD462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3439854"/>
      </p:ext>
    </p:extLst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1948F5F-9398-4C78-B82E-E82463CDF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i-ET" sz="3600" b="1" dirty="0"/>
              <a:t>Theoretical Analysis</a:t>
            </a:r>
          </a:p>
        </p:txBody>
      </p:sp>
      <p:sp>
        <p:nvSpPr>
          <p:cNvPr id="102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7B58113-FA14-4EC6-AEF4-B0A252F21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3503" y="1433004"/>
            <a:ext cx="11052878" cy="497694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ti-ET" sz="2400" dirty="0"/>
              <a:t>Uses a high-level description of the algorithm instead of an implementation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ti-ET" sz="2400" dirty="0"/>
              <a:t>Characterizes running time as a function of the input size, </a:t>
            </a:r>
            <a:r>
              <a:rPr lang="en-US" altLang="ti-ET" sz="2400" i="1" dirty="0"/>
              <a:t>n</a:t>
            </a:r>
            <a:r>
              <a:rPr lang="en-US" altLang="ti-ET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ti-ET" sz="2400" dirty="0"/>
              <a:t>Takes into account all possible inputs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ti-ET" sz="2400" dirty="0"/>
              <a:t>Allows us to evaluate the speed of an algorithm independent of the hardware/software environment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1948F5F-9398-4C78-B82E-E82463CDF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1208" y="263951"/>
            <a:ext cx="6876288" cy="989813"/>
          </a:xfrm>
        </p:spPr>
        <p:txBody>
          <a:bodyPr>
            <a:normAutofit fontScale="90000"/>
          </a:bodyPr>
          <a:lstStyle/>
          <a:p>
            <a:r>
              <a:rPr lang="en-US" altLang="ti-ET" sz="6000" b="1" dirty="0"/>
              <a:t>Next </a:t>
            </a:r>
          </a:p>
        </p:txBody>
      </p:sp>
      <p:sp>
        <p:nvSpPr>
          <p:cNvPr id="102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7B58113-FA14-4EC6-AEF4-B0A252F21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9561" y="2422817"/>
            <a:ext cx="11052878" cy="1206501"/>
          </a:xfrm>
        </p:spPr>
        <p:txBody>
          <a:bodyPr>
            <a:normAutofit/>
          </a:bodyPr>
          <a:lstStyle/>
          <a:p>
            <a:r>
              <a:rPr lang="en-US" altLang="ti-ET" sz="4000" b="1" dirty="0"/>
              <a:t>Big O,  Big Omega and Theta Notations</a:t>
            </a:r>
          </a:p>
        </p:txBody>
      </p:sp>
      <p:sp>
        <p:nvSpPr>
          <p:cNvPr id="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29B1CDE-925F-499B-B835-9A4A9C730834}"/>
              </a:ext>
            </a:extLst>
          </p:cNvPr>
          <p:cNvSpPr txBox="1">
            <a:spLocks noChangeArrowheads="1"/>
          </p:cNvSpPr>
          <p:nvPr/>
        </p:nvSpPr>
        <p:spPr>
          <a:xfrm>
            <a:off x="569561" y="3874545"/>
            <a:ext cx="11052878" cy="1206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4000" b="1" dirty="0"/>
              <a:t>Little O,  Little Omega</a:t>
            </a:r>
            <a:r>
              <a:rPr lang="en-US" altLang="ti-ET" sz="4000" b="1"/>
              <a:t> Notations</a:t>
            </a:r>
            <a:r>
              <a:rPr lang="en-CA" altLang="ti-ET" sz="4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9264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3CB8B885-9D2B-41F0-AA8F-1C4C005F34E7}"/>
              </a:ext>
            </a:extLst>
          </p:cNvPr>
          <p:cNvSpPr txBox="1">
            <a:spLocks noChangeArrowheads="1"/>
          </p:cNvSpPr>
          <p:nvPr/>
        </p:nvSpPr>
        <p:spPr>
          <a:xfrm>
            <a:off x="577668" y="0"/>
            <a:ext cx="103632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latin typeface="+mj-lt"/>
              </a:rPr>
              <a:t>Summations</a:t>
            </a:r>
            <a:endParaRPr lang="en-US" altLang="ti-ET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9">
                <a:extLst>
                  <a:ext uri="{FF2B5EF4-FFF2-40B4-BE49-F238E27FC236}">
                    <a16:creationId xmlns:a16="http://schemas.microsoft.com/office/drawing/2014/main" id="{EE73ADDD-70FB-45FD-813A-C8023CFAAC9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07330" y="1336431"/>
                <a:ext cx="11016924" cy="3225521"/>
              </a:xfrm>
              <a:prstGeom prst="rect">
                <a:avLst/>
              </a:prstGeom>
            </p:spPr>
            <p:txBody>
              <a:bodyPr vert="horz" lIns="91440" tIns="45720" rIns="91440" bIns="45720" rtlCol="0" anchor="b" anchorCtr="0">
                <a:normAutofit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28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en-CA" sz="2400" b="1" dirty="0"/>
                  <a:t>Harmonic Series: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sz="2400" dirty="0"/>
                  <a:t>This arises often in probabilistic analyses of algorithms. It does not have an exact closed form solution, but it can be closely approximated. For n ≥ 0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ti-ET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r>
                        <a:rPr lang="en-US" altLang="ti-ET" sz="2400" b="1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ti-ET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altLang="ti-ET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den>
                          </m:f>
                        </m:e>
                      </m:nary>
                      <m:r>
                        <a:rPr lang="en-US" altLang="ti-ET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altLang="ti-ET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pt-BR" altLang="ti-ET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altLang="ti-ET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pt-BR" altLang="ti-ET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altLang="ti-ET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pt-BR" altLang="ti-ET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altLang="ti-ET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ti-ET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altLang="ti-ET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ti-ET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m:rPr>
                              <m:nor/>
                            </m:rPr>
                            <a:rPr lang="en-US" altLang="ti-ET" sz="2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nor/>
                            </m:rPr>
                            <a:rPr lang="en-US" altLang="ti-ET" sz="2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nor/>
                            </m:rPr>
                            <a:rPr lang="en-US" altLang="ti-ET" sz="2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e>
                      </m:func>
                    </m:oMath>
                  </m:oMathPara>
                </a14:m>
                <a:endParaRPr lang="en-US" altLang="ti-ET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9">
                <a:extLst>
                  <a:ext uri="{FF2B5EF4-FFF2-40B4-BE49-F238E27FC236}">
                    <a16:creationId xmlns:a16="http://schemas.microsoft.com/office/drawing/2014/main" id="{EE73ADDD-70FB-45FD-813A-C8023CFAA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30" y="1336431"/>
                <a:ext cx="11016924" cy="3225521"/>
              </a:xfrm>
              <a:prstGeom prst="rect">
                <a:avLst/>
              </a:prstGeom>
              <a:blipFill>
                <a:blip r:embed="rId2"/>
                <a:stretch>
                  <a:fillRect l="-830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67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3CB8B885-9D2B-41F0-AA8F-1C4C005F34E7}"/>
              </a:ext>
            </a:extLst>
          </p:cNvPr>
          <p:cNvSpPr txBox="1">
            <a:spLocks noChangeArrowheads="1"/>
          </p:cNvSpPr>
          <p:nvPr/>
        </p:nvSpPr>
        <p:spPr>
          <a:xfrm>
            <a:off x="577668" y="0"/>
            <a:ext cx="103632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latin typeface="+mj-lt"/>
              </a:rPr>
              <a:t>Summations</a:t>
            </a:r>
            <a:endParaRPr lang="en-US" altLang="ti-ET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9">
                <a:extLst>
                  <a:ext uri="{FF2B5EF4-FFF2-40B4-BE49-F238E27FC236}">
                    <a16:creationId xmlns:a16="http://schemas.microsoft.com/office/drawing/2014/main" id="{F56B22AA-EE17-4323-B73B-843E89283B4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77666" y="1914565"/>
                <a:ext cx="11016924" cy="2500886"/>
              </a:xfrm>
              <a:prstGeom prst="rect">
                <a:avLst/>
              </a:prstGeom>
            </p:spPr>
            <p:txBody>
              <a:bodyPr vert="horz" lIns="91440" tIns="45720" rIns="91440" bIns="45720" rtlCol="0" anchor="b" anchorCtr="0">
                <a:no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28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CA" sz="2400" b="1" dirty="0"/>
                  <a:t>Summations with general bounds: </a:t>
                </a:r>
              </a:p>
              <a:p>
                <a:r>
                  <a:rPr lang="en-CA" sz="2400" dirty="0"/>
                  <a:t>When a summation does not start at the 1 or 0, as most of the above formulas assume, you can just split it up into the difference of two summations. </a:t>
                </a:r>
              </a:p>
              <a:p>
                <a:r>
                  <a:rPr lang="en-CA" sz="2400" dirty="0"/>
                  <a:t>For example, for 1 ≤ a ≤ b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en-US" altLang="ti-ET" sz="2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ti-ET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ti-ET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altLang="ti-ET" sz="2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ti-ET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ti-ET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ti-ET" sz="2400" b="1" dirty="0"/>
              </a:p>
            </p:txBody>
          </p:sp>
        </mc:Choice>
        <mc:Fallback xmlns="">
          <p:sp>
            <p:nvSpPr>
              <p:cNvPr id="15" name="Rectangle 9">
                <a:extLst>
                  <a:ext uri="{FF2B5EF4-FFF2-40B4-BE49-F238E27FC236}">
                    <a16:creationId xmlns:a16="http://schemas.microsoft.com/office/drawing/2014/main" id="{F56B22AA-EE17-4323-B73B-843E89283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66" y="1914565"/>
                <a:ext cx="11016924" cy="2500886"/>
              </a:xfrm>
              <a:prstGeom prst="rect">
                <a:avLst/>
              </a:prstGeom>
              <a:blipFill>
                <a:blip r:embed="rId2"/>
                <a:stretch>
                  <a:fillRect l="-885" t="-5610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8A138F4B-102D-41BF-92F0-CF2F0548D33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77668" y="4762919"/>
                <a:ext cx="11016924" cy="1838848"/>
              </a:xfrm>
              <a:prstGeom prst="rect">
                <a:avLst/>
              </a:prstGeom>
            </p:spPr>
            <p:txBody>
              <a:bodyPr vert="horz" lIns="91440" tIns="45720" rIns="91440" bIns="45720" rtlCol="0" anchor="b" anchorCtr="0">
                <a:normAutofit fontScale="9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28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en-CA" sz="2400" b="1" dirty="0"/>
                  <a:t>Linearity of Summation: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sz="2400" dirty="0"/>
                  <a:t>Constant factors and added terms can be split out to make summations simpler.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CA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400" i="1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(4 + 3</m:t>
                        </m:r>
                        <m:r>
                          <m:rPr>
                            <m:nor/>
                          </m:rPr>
                          <a:rPr lang="en-US" sz="2400" i="1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400" i="1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i="1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400" i="1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− 2))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nor/>
                              </m:rPr>
                              <a:rPr lang="en-US" sz="2400" i="1"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4+3</m:t>
                            </m:r>
                            <m:r>
                              <m:rPr>
                                <m:nor/>
                              </m:rPr>
                              <a:rPr lang="en-US" sz="2400" i="1"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2400" i="1" baseline="30000"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i="1"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− 6</m:t>
                            </m:r>
                            <m:r>
                              <m:rPr>
                                <m:nor/>
                              </m:rPr>
                              <a:rPr lang="en-US" sz="2400" i="1"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</m:e>
                        </m:nary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nor/>
                              </m:rPr>
                              <a:rPr lang="ti-ET" sz="2400" i="1"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4+3</m:t>
                            </m:r>
                          </m:e>
                        </m:nary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nor/>
                              </m:rPr>
                              <a:rPr lang="en-US" sz="2400" i="1"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2400" i="1" baseline="30000"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i="1"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− 6</m:t>
                            </m:r>
                          </m:e>
                        </m:nary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nor/>
                              </m:rPr>
                              <a:rPr lang="en-US" sz="2400" i="1"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2400" i="1"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</m:e>
                        </m:nary>
                      </m:e>
                    </m:nary>
                  </m:oMath>
                </a14:m>
                <a:endParaRPr lang="en-US" altLang="ti-ET" sz="2400" b="1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CA" sz="2400" dirty="0"/>
                  <a:t>Now the formulas can be to each summation individually</a:t>
                </a:r>
                <a:endParaRPr lang="en-US" altLang="ti-ET" sz="2400" b="1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8A138F4B-102D-41BF-92F0-CF2F0548D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68" y="4762919"/>
                <a:ext cx="11016924" cy="1838848"/>
              </a:xfrm>
              <a:prstGeom prst="rect">
                <a:avLst/>
              </a:prstGeom>
              <a:blipFill>
                <a:blip r:embed="rId3"/>
                <a:stretch>
                  <a:fillRect l="-3874" b="-21523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CF5BFA36-BA5D-452B-B267-7B79DC5E89E1}"/>
              </a:ext>
            </a:extLst>
          </p:cNvPr>
          <p:cNvSpPr txBox="1"/>
          <p:nvPr/>
        </p:nvSpPr>
        <p:spPr>
          <a:xfrm>
            <a:off x="577666" y="1297950"/>
            <a:ext cx="110169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/>
              <a:t>There are also a few tips to learn about solving summations.</a:t>
            </a:r>
            <a:endParaRPr lang="ti-ET" sz="2400" dirty="0"/>
          </a:p>
        </p:txBody>
      </p:sp>
    </p:spTree>
    <p:extLst>
      <p:ext uri="{BB962C8B-B14F-4D97-AF65-F5344CB8AC3E}">
        <p14:creationId xmlns:p14="http://schemas.microsoft.com/office/powerpoint/2010/main" val="1744042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F92C24C-1E34-4641-B5E0-52BF06E8BB0C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577668" y="1330978"/>
                <a:ext cx="4547476" cy="522831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sz="2800" dirty="0"/>
                  <a:t> +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endParaRPr lang="en-US" sz="2800" dirty="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sz="2800" dirty="0"/>
                  <a:t> 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endParaRPr lang="en-US" sz="2800" dirty="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F92C24C-1E34-4641-B5E0-52BF06E8BB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77668" y="1330978"/>
                <a:ext cx="4547476" cy="522831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66B2CF-667C-48F2-89F5-7897F6653F81}"/>
                  </a:ext>
                </a:extLst>
              </p:cNvPr>
              <p:cNvSpPr txBox="1"/>
              <p:nvPr/>
            </p:nvSpPr>
            <p:spPr>
              <a:xfrm>
                <a:off x="7810570" y="1330978"/>
                <a:ext cx="3576758" cy="51310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lv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𝑏𝑐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n-US" altLang="en-US" sz="32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lv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3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func>
                          <m:func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endParaRPr lang="en-US" sz="3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66B2CF-667C-48F2-89F5-7897F6653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70" y="1330978"/>
                <a:ext cx="3576758" cy="5131085"/>
              </a:xfrm>
              <a:prstGeom prst="rect">
                <a:avLst/>
              </a:prstGeom>
              <a:blipFill>
                <a:blip r:embed="rId3"/>
                <a:stretch>
                  <a:fillRect b="-2850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9">
            <a:extLst>
              <a:ext uri="{FF2B5EF4-FFF2-40B4-BE49-F238E27FC236}">
                <a16:creationId xmlns:a16="http://schemas.microsoft.com/office/drawing/2014/main" id="{3CB8B885-9D2B-41F0-AA8F-1C4C005F34E7}"/>
              </a:ext>
            </a:extLst>
          </p:cNvPr>
          <p:cNvSpPr txBox="1">
            <a:spLocks noChangeArrowheads="1"/>
          </p:cNvSpPr>
          <p:nvPr/>
        </p:nvSpPr>
        <p:spPr>
          <a:xfrm>
            <a:off x="577668" y="0"/>
            <a:ext cx="103632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latin typeface="+mj-lt"/>
              </a:rPr>
              <a:t>Logarithms and Exponents</a:t>
            </a:r>
            <a:endParaRPr lang="en-US" altLang="ti-ET" sz="4000" b="1" dirty="0"/>
          </a:p>
        </p:txBody>
      </p:sp>
    </p:spTree>
    <p:extLst>
      <p:ext uri="{BB962C8B-B14F-4D97-AF65-F5344CB8AC3E}">
        <p14:creationId xmlns:p14="http://schemas.microsoft.com/office/powerpoint/2010/main" val="2937581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>
            <a:extLst>
              <a:ext uri="{FF2B5EF4-FFF2-40B4-BE49-F238E27FC236}">
                <a16:creationId xmlns:a16="http://schemas.microsoft.com/office/drawing/2014/main" id="{EB26C664-1E9A-49C3-9ADF-EAC77224AC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1208" y="448056"/>
            <a:ext cx="11085576" cy="640080"/>
          </a:xfrm>
        </p:spPr>
        <p:txBody>
          <a:bodyPr>
            <a:normAutofit/>
          </a:bodyPr>
          <a:lstStyle/>
          <a:p>
            <a:r>
              <a:rPr lang="en-US" altLang="ti-ET" sz="3600" b="1" dirty="0"/>
              <a:t>Proofs</a:t>
            </a:r>
          </a:p>
        </p:txBody>
      </p:sp>
      <p:sp>
        <p:nvSpPr>
          <p:cNvPr id="394243" name="Rectangle 3">
            <a:extLst>
              <a:ext uri="{FF2B5EF4-FFF2-40B4-BE49-F238E27FC236}">
                <a16:creationId xmlns:a16="http://schemas.microsoft.com/office/drawing/2014/main" id="{23CB87F4-FF3D-4F9B-A0ED-A1CCB46A0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4840" y="1301495"/>
            <a:ext cx="10981944" cy="4881109"/>
          </a:xfrm>
        </p:spPr>
        <p:txBody>
          <a:bodyPr>
            <a:normAutofit/>
          </a:bodyPr>
          <a:lstStyle/>
          <a:p>
            <a:r>
              <a:rPr lang="en-US" altLang="ti-ET" sz="2800" b="1" dirty="0">
                <a:solidFill>
                  <a:srgbClr val="CC0000"/>
                </a:solidFill>
              </a:rPr>
              <a:t>Techniques</a:t>
            </a:r>
          </a:p>
          <a:p>
            <a:pPr lvl="2"/>
            <a:r>
              <a:rPr lang="en-US" altLang="ti-ET" sz="2800" dirty="0"/>
              <a:t>Proof by Construction.</a:t>
            </a:r>
          </a:p>
          <a:p>
            <a:pPr lvl="2"/>
            <a:r>
              <a:rPr lang="en-US" altLang="ti-ET" sz="2800" dirty="0"/>
              <a:t>Proof by Induction.</a:t>
            </a:r>
          </a:p>
          <a:p>
            <a:pPr lvl="2"/>
            <a:r>
              <a:rPr lang="en-US" altLang="ti-ET" sz="2800" dirty="0"/>
              <a:t>Proof by Contradiction.</a:t>
            </a:r>
          </a:p>
          <a:p>
            <a:endParaRPr lang="en-US" altLang="ti-ET" sz="2800" dirty="0"/>
          </a:p>
        </p:txBody>
      </p:sp>
    </p:spTree>
    <p:extLst>
      <p:ext uri="{BB962C8B-B14F-4D97-AF65-F5344CB8AC3E}">
        <p14:creationId xmlns:p14="http://schemas.microsoft.com/office/powerpoint/2010/main" val="840902150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{0F639CF4-E2C6-42B0-8C29-6D40D655C04F}tf10001108_win32</Template>
  <TotalTime>6036</TotalTime>
  <Words>3161</Words>
  <Application>Microsoft Office PowerPoint</Application>
  <PresentationFormat>Widescreen</PresentationFormat>
  <Paragraphs>574</Paragraphs>
  <Slides>55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Arial</vt:lpstr>
      <vt:lpstr>Calibri</vt:lpstr>
      <vt:lpstr>Cambria Math</vt:lpstr>
      <vt:lpstr>Consolas</vt:lpstr>
      <vt:lpstr>Monotype Sorts</vt:lpstr>
      <vt:lpstr>Nyala</vt:lpstr>
      <vt:lpstr>Segoe UI</vt:lpstr>
      <vt:lpstr>Segoe UI Light</vt:lpstr>
      <vt:lpstr>Times New Roman</vt:lpstr>
      <vt:lpstr>Wingdings</vt:lpstr>
      <vt:lpstr>WelcomeDoc</vt:lpstr>
      <vt:lpstr>ECEG-5193: Algorithm Analysis and Design</vt:lpstr>
      <vt:lpstr>Math you need to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Proofs</vt:lpstr>
      <vt:lpstr>Priori Analysis vs Posteriori Testing</vt:lpstr>
      <vt:lpstr>PowerPoint Presentation</vt:lpstr>
      <vt:lpstr>How to Analyze an Algorithm</vt:lpstr>
      <vt:lpstr>Algorithm Analysis: Determining performance characteristics</vt:lpstr>
      <vt:lpstr>PowerPoint Presentation</vt:lpstr>
      <vt:lpstr>Running Time</vt:lpstr>
      <vt:lpstr>RAM Model</vt:lpstr>
      <vt:lpstr>Model of Computation</vt:lpstr>
      <vt:lpstr>Running Time – Definition</vt:lpstr>
      <vt:lpstr>Complexity and Input</vt:lpstr>
      <vt:lpstr>Example</vt:lpstr>
      <vt:lpstr>Example</vt:lpstr>
      <vt:lpstr>Example: Counter</vt:lpstr>
      <vt:lpstr>Example: Matrix Addition</vt:lpstr>
      <vt:lpstr>Example: Matrix Multiplication</vt:lpstr>
      <vt:lpstr>Time Complexity</vt:lpstr>
      <vt:lpstr>Time Complexity</vt:lpstr>
      <vt:lpstr>Time Complexity</vt:lpstr>
      <vt:lpstr>Time Complexity</vt:lpstr>
      <vt:lpstr>Time Complexity</vt:lpstr>
      <vt:lpstr>Time Complexity</vt:lpstr>
      <vt:lpstr>Types of Functions</vt:lpstr>
      <vt:lpstr>Comparison of Algorithms</vt:lpstr>
      <vt:lpstr>Hierarchy of functions</vt:lpstr>
      <vt:lpstr>Hierarchy of functions</vt:lpstr>
      <vt:lpstr>Hierarchy of functions</vt:lpstr>
      <vt:lpstr>Hierarchy of functions</vt:lpstr>
      <vt:lpstr>Hierarchy of functions</vt:lpstr>
      <vt:lpstr>Hierarchy of functions</vt:lpstr>
      <vt:lpstr>Hierarchy of functions</vt:lpstr>
      <vt:lpstr>Hierarchy of functions</vt:lpstr>
      <vt:lpstr>Hierarchy of functions</vt:lpstr>
      <vt:lpstr>Hierarchy of functions</vt:lpstr>
      <vt:lpstr>Hierarchy of functions</vt:lpstr>
      <vt:lpstr>Hierarchy of functions</vt:lpstr>
      <vt:lpstr>Order of growth</vt:lpstr>
      <vt:lpstr>Why Order of Growth Matters?</vt:lpstr>
      <vt:lpstr>Effect of Faster Machines</vt:lpstr>
      <vt:lpstr>Loop Invariant</vt:lpstr>
      <vt:lpstr>Correctness Proof of Linear Search</vt:lpstr>
      <vt:lpstr>Pigeon beat the internet!</vt:lpstr>
      <vt:lpstr>PowerPoint Presentation</vt:lpstr>
      <vt:lpstr>Running Time: upper bounds vs lower bounds</vt:lpstr>
      <vt:lpstr>Machine-independent time</vt:lpstr>
      <vt:lpstr>Theoretical Analysis</vt:lpstr>
      <vt:lpstr>Next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Tesfamichael Gebrehiwet</dc:creator>
  <cp:keywords/>
  <cp:lastModifiedBy>Tesfamichael Gebrehiwet</cp:lastModifiedBy>
  <cp:revision>102</cp:revision>
  <dcterms:created xsi:type="dcterms:W3CDTF">2021-10-24T06:23:43Z</dcterms:created>
  <dcterms:modified xsi:type="dcterms:W3CDTF">2021-10-29T12:16:57Z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