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56" r:id="rId5"/>
    <p:sldId id="434" r:id="rId6"/>
    <p:sldId id="309" r:id="rId7"/>
    <p:sldId id="516" r:id="rId8"/>
    <p:sldId id="400" r:id="rId9"/>
    <p:sldId id="517" r:id="rId10"/>
    <p:sldId id="518" r:id="rId11"/>
    <p:sldId id="519" r:id="rId12"/>
    <p:sldId id="520" r:id="rId13"/>
    <p:sldId id="521" r:id="rId14"/>
    <p:sldId id="523" r:id="rId15"/>
    <p:sldId id="522" r:id="rId16"/>
    <p:sldId id="5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Worst and average case analysis" id="{1FD07E5C-FD5F-4FE2-827A-B645B40CAAC2}">
          <p14:sldIdLst>
            <p14:sldId id="434"/>
            <p14:sldId id="309"/>
            <p14:sldId id="516"/>
            <p14:sldId id="400"/>
            <p14:sldId id="517"/>
            <p14:sldId id="518"/>
          </p14:sldIdLst>
        </p14:section>
        <p14:section name="Time and space tradeoffs" id="{A775E91C-7810-4979-B64A-A750EDBACD49}">
          <p14:sldIdLst>
            <p14:sldId id="519"/>
            <p14:sldId id="520"/>
            <p14:sldId id="521"/>
            <p14:sldId id="523"/>
            <p14:sldId id="522"/>
            <p14:sldId id="5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F9B45"/>
    <a:srgbClr val="DD462F"/>
    <a:srgbClr val="404040"/>
    <a:srgbClr val="923922"/>
    <a:srgbClr val="D2B4A6"/>
    <a:srgbClr val="F8CFB6"/>
    <a:srgbClr val="F8CAB6"/>
    <a:srgbClr val="F5F5F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4241" autoAdjust="0"/>
  </p:normalViewPr>
  <p:slideViewPr>
    <p:cSldViewPr snapToGrid="0">
      <p:cViewPr varScale="1">
        <p:scale>
          <a:sx n="81" d="100"/>
          <a:sy n="81" d="100"/>
        </p:scale>
        <p:origin x="80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3329BF68-709A-4B6C-A84C-ED5F749126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D12D2CFD-B565-4094-8C8B-8C1FFD4572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r-TR" altLang="ti-ET"/>
          </a:p>
        </p:txBody>
      </p:sp>
      <p:sp>
        <p:nvSpPr>
          <p:cNvPr id="73732" name="Slide Number Placeholder 3">
            <a:extLst>
              <a:ext uri="{FF2B5EF4-FFF2-40B4-BE49-F238E27FC236}">
                <a16:creationId xmlns:a16="http://schemas.microsoft.com/office/drawing/2014/main" id="{A10A5B75-6BEA-4062-8A9E-524DE4A2B2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E0A734-A8C3-4714-A756-D59D0BC58874}" type="slidenum">
              <a:rPr lang="en-US" altLang="ti-ET"/>
              <a:pPr eaLnBrk="1" hangingPunct="1"/>
              <a:t>3</a:t>
            </a:fld>
            <a:endParaRPr lang="en-US" altLang="ti-ET"/>
          </a:p>
        </p:txBody>
      </p:sp>
    </p:spTree>
    <p:extLst>
      <p:ext uri="{BB962C8B-B14F-4D97-AF65-F5344CB8AC3E}">
        <p14:creationId xmlns:p14="http://schemas.microsoft.com/office/powerpoint/2010/main" val="100263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ti-ET" sz="1200" dirty="0"/>
              <a:t>If we assume that we search for a random item in the list, on an average, Statements 2 and 3 will be executed </a:t>
            </a:r>
            <a:r>
              <a:rPr lang="en-US" altLang="ti-ET" sz="1200" i="1" dirty="0"/>
              <a:t>n</a:t>
            </a:r>
            <a:r>
              <a:rPr lang="en-US" altLang="ti-ET" sz="1200" dirty="0"/>
              <a:t>/2 times. Running times of other statements are independent of input. Hence, </a:t>
            </a:r>
            <a:r>
              <a:rPr lang="en-US" altLang="ti-ET" sz="1200" b="1" dirty="0">
                <a:solidFill>
                  <a:srgbClr val="CC0000"/>
                </a:solidFill>
              </a:rPr>
              <a:t>average-case complexity</a:t>
            </a:r>
            <a:r>
              <a:rPr lang="en-US" altLang="ti-ET" sz="1200" dirty="0"/>
              <a:t> is </a:t>
            </a:r>
            <a:r>
              <a:rPr lang="en-US" altLang="ti-ET" sz="1200" i="1" dirty="0"/>
              <a:t>     </a:t>
            </a:r>
            <a:r>
              <a:rPr lang="en-US" altLang="ti-ET" sz="1400" b="1" dirty="0">
                <a:solidFill>
                  <a:schemeClr val="hlink"/>
                </a:solidFill>
                <a:latin typeface="Times New Roman" panose="02020603050405020304" pitchFamily="18" charset="0"/>
                <a:cs typeface="Times New Roman" panose="02020603050405020304" pitchFamily="18" charset="0"/>
              </a:rPr>
              <a:t>1+ </a:t>
            </a:r>
            <a:r>
              <a:rPr lang="en-US" altLang="ti-ET" sz="1400" b="1" i="1" dirty="0">
                <a:solidFill>
                  <a:schemeClr val="hlink"/>
                </a:solidFill>
                <a:latin typeface="Times New Roman" panose="02020603050405020304" pitchFamily="18" charset="0"/>
                <a:cs typeface="Times New Roman" panose="02020603050405020304" pitchFamily="18" charset="0"/>
              </a:rPr>
              <a:t>n/</a:t>
            </a:r>
            <a:r>
              <a:rPr lang="en-US" altLang="ti-ET" sz="1400" b="1" dirty="0">
                <a:solidFill>
                  <a:schemeClr val="hlink"/>
                </a:solidFill>
                <a:latin typeface="Times New Roman" panose="02020603050405020304" pitchFamily="18" charset="0"/>
                <a:cs typeface="Times New Roman" panose="02020603050405020304" pitchFamily="18" charset="0"/>
              </a:rPr>
              <a:t>2</a:t>
            </a:r>
            <a:r>
              <a:rPr lang="en-US" altLang="ti-ET" sz="1400" b="1" i="1" dirty="0">
                <a:solidFill>
                  <a:schemeClr val="hlink"/>
                </a:solidFill>
                <a:latin typeface="Times New Roman" panose="02020603050405020304" pitchFamily="18" charset="0"/>
                <a:cs typeface="Times New Roman" panose="02020603050405020304" pitchFamily="18" charset="0"/>
              </a:rPr>
              <a:t>+ n/</a:t>
            </a:r>
            <a:r>
              <a:rPr lang="en-US" altLang="ti-ET" sz="1400" b="1" dirty="0">
                <a:solidFill>
                  <a:schemeClr val="hlink"/>
                </a:solidFill>
                <a:latin typeface="Times New Roman" panose="02020603050405020304" pitchFamily="18" charset="0"/>
                <a:cs typeface="Times New Roman" panose="02020603050405020304" pitchFamily="18" charset="0"/>
              </a:rPr>
              <a:t>2 + 1</a:t>
            </a:r>
            <a:r>
              <a:rPr lang="en-US" altLang="ti-ET" sz="1400" b="1" dirty="0">
                <a:latin typeface="Times New Roman" panose="02020603050405020304" pitchFamily="18" charset="0"/>
                <a:cs typeface="Times New Roman" panose="02020603050405020304" pitchFamily="18" charset="0"/>
              </a:rPr>
              <a:t> </a:t>
            </a:r>
            <a:r>
              <a:rPr lang="en-US" altLang="ti-ET" sz="1400" b="1" i="1" dirty="0">
                <a:solidFill>
                  <a:schemeClr val="hlink"/>
                </a:solidFill>
                <a:latin typeface="Times New Roman" panose="02020603050405020304" pitchFamily="18" charset="0"/>
                <a:cs typeface="Times New Roman" panose="02020603050405020304" pitchFamily="18" charset="0"/>
              </a:rPr>
              <a:t>+ </a:t>
            </a:r>
            <a:r>
              <a:rPr lang="en-US" altLang="ti-ET" sz="1400" b="1" dirty="0">
                <a:solidFill>
                  <a:schemeClr val="hlink"/>
                </a:solidFill>
                <a:latin typeface="Times New Roman" panose="02020603050405020304" pitchFamily="18" charset="0"/>
                <a:cs typeface="Times New Roman" panose="02020603050405020304" pitchFamily="18" charset="0"/>
              </a:rPr>
              <a:t>1 = </a:t>
            </a:r>
            <a:r>
              <a:rPr lang="en-US" altLang="ti-ET" sz="1400" b="1" i="1" dirty="0">
                <a:solidFill>
                  <a:schemeClr val="hlink"/>
                </a:solidFill>
                <a:latin typeface="Times New Roman" panose="02020603050405020304" pitchFamily="18" charset="0"/>
                <a:cs typeface="Times New Roman" panose="02020603050405020304" pitchFamily="18" charset="0"/>
              </a:rPr>
              <a:t>n</a:t>
            </a:r>
            <a:r>
              <a:rPr lang="en-US" altLang="ti-ET" sz="1400" b="1" dirty="0">
                <a:solidFill>
                  <a:schemeClr val="hlink"/>
                </a:solidFill>
                <a:latin typeface="Times New Roman" panose="02020603050405020304" pitchFamily="18" charset="0"/>
                <a:cs typeface="Times New Roman" panose="02020603050405020304" pitchFamily="18" charset="0"/>
              </a:rPr>
              <a:t>+3</a:t>
            </a:r>
            <a:endParaRPr lang="en-US" altLang="ti-ET" sz="1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10383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ti-ET" sz="1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93221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ti-ET" sz="12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50812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028">
            <a:extLst>
              <a:ext uri="{FF2B5EF4-FFF2-40B4-BE49-F238E27FC236}">
                <a16:creationId xmlns:a16="http://schemas.microsoft.com/office/drawing/2014/main" id="{545DC10B-8D32-4874-81A6-B72195ED21D2}"/>
              </a:ext>
            </a:extLst>
          </p:cNvPr>
          <p:cNvSpPr>
            <a:spLocks noGrp="1" noChangeArrowheads="1"/>
          </p:cNvSpPr>
          <p:nvPr>
            <p:ph type="dt" sz="half" idx="10"/>
          </p:nvPr>
        </p:nvSpPr>
        <p:spPr>
          <a:ln/>
        </p:spPr>
        <p:txBody>
          <a:bodyPr/>
          <a:lstStyle>
            <a:lvl1pPr>
              <a:defRPr/>
            </a:lvl1pPr>
          </a:lstStyle>
          <a:p>
            <a:pPr>
              <a:defRPr/>
            </a:pPr>
            <a:fld id="{69A5A295-D5CE-4619-A548-1F0D03395CC4}" type="datetime1">
              <a:rPr lang="zh-TW" altLang="en-US"/>
              <a:pPr>
                <a:defRPr/>
              </a:pPr>
              <a:t>2021/11/15</a:t>
            </a:fld>
            <a:endParaRPr lang="en-US" altLang="zh-TW"/>
          </a:p>
        </p:txBody>
      </p:sp>
      <p:sp>
        <p:nvSpPr>
          <p:cNvPr id="5" name="Rectangle 1029">
            <a:extLst>
              <a:ext uri="{FF2B5EF4-FFF2-40B4-BE49-F238E27FC236}">
                <a16:creationId xmlns:a16="http://schemas.microsoft.com/office/drawing/2014/main" id="{16D0BCA3-FB87-4301-8C45-18D51BB046E8}"/>
              </a:ext>
            </a:extLst>
          </p:cNvPr>
          <p:cNvSpPr>
            <a:spLocks noGrp="1" noChangeArrowheads="1"/>
          </p:cNvSpPr>
          <p:nvPr>
            <p:ph type="ftr" sz="quarter" idx="11"/>
          </p:nvPr>
        </p:nvSpPr>
        <p:spPr>
          <a:ln/>
        </p:spPr>
        <p:txBody>
          <a:bodyPr/>
          <a:lstStyle>
            <a:lvl1pPr>
              <a:defRPr/>
            </a:lvl1pPr>
          </a:lstStyle>
          <a:p>
            <a:pPr>
              <a:defRPr/>
            </a:pPr>
            <a:r>
              <a:rPr lang="en-US" altLang="zh-TW"/>
              <a:t>CS4335 Design and Analysis of Algorithms /WANG Lusheng</a:t>
            </a:r>
          </a:p>
        </p:txBody>
      </p:sp>
      <p:sp>
        <p:nvSpPr>
          <p:cNvPr id="6" name="Rectangle 1030">
            <a:extLst>
              <a:ext uri="{FF2B5EF4-FFF2-40B4-BE49-F238E27FC236}">
                <a16:creationId xmlns:a16="http://schemas.microsoft.com/office/drawing/2014/main" id="{333A9EC2-DC9C-4C02-88FD-E0C018CAB82D}"/>
              </a:ext>
            </a:extLst>
          </p:cNvPr>
          <p:cNvSpPr>
            <a:spLocks noGrp="1" noChangeArrowheads="1"/>
          </p:cNvSpPr>
          <p:nvPr>
            <p:ph type="sldNum" sz="quarter" idx="12"/>
          </p:nvPr>
        </p:nvSpPr>
        <p:spPr>
          <a:ln/>
        </p:spPr>
        <p:txBody>
          <a:bodyPr/>
          <a:lstStyle>
            <a:lvl1pPr>
              <a:defRPr/>
            </a:lvl1pPr>
          </a:lstStyle>
          <a:p>
            <a:r>
              <a:rPr lang="en-US" altLang="zh-TW"/>
              <a:t>Page </a:t>
            </a:r>
            <a:fld id="{2C73069C-48A3-49B3-AF94-9774129DA04E}" type="slidenum">
              <a:rPr lang="en-US" altLang="zh-TW"/>
              <a:pPr/>
              <a:t>‹#›</a:t>
            </a:fld>
            <a:endParaRPr lang="en-US" altLang="zh-TW"/>
          </a:p>
        </p:txBody>
      </p:sp>
    </p:spTree>
    <p:extLst>
      <p:ext uri="{BB962C8B-B14F-4D97-AF65-F5344CB8AC3E}">
        <p14:creationId xmlns:p14="http://schemas.microsoft.com/office/powerpoint/2010/main" val="271482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A002438-77B5-41AE-A0F5-A1DEB66FFFE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E886B0F-5145-4627-84E1-70CE18646E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832AD92-9B3E-426D-A946-026DE8FBEF1A}"/>
              </a:ext>
            </a:extLst>
          </p:cNvPr>
          <p:cNvSpPr>
            <a:spLocks noGrp="1" noChangeArrowheads="1"/>
          </p:cNvSpPr>
          <p:nvPr>
            <p:ph type="sldNum" sz="quarter" idx="12"/>
          </p:nvPr>
        </p:nvSpPr>
        <p:spPr>
          <a:ln/>
        </p:spPr>
        <p:txBody>
          <a:bodyPr/>
          <a:lstStyle>
            <a:lvl1pPr>
              <a:defRPr/>
            </a:lvl1pPr>
          </a:lstStyle>
          <a:p>
            <a:fld id="{5A1486CF-8E4A-49E6-BABF-F011FFA26658}" type="slidenum">
              <a:rPr lang="en-US" altLang="ti-ET"/>
              <a:pPr/>
              <a:t>‹#›</a:t>
            </a:fld>
            <a:endParaRPr lang="en-US" altLang="ti-ET"/>
          </a:p>
        </p:txBody>
      </p:sp>
    </p:spTree>
    <p:extLst>
      <p:ext uri="{BB962C8B-B14F-4D97-AF65-F5344CB8AC3E}">
        <p14:creationId xmlns:p14="http://schemas.microsoft.com/office/powerpoint/2010/main" val="304425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8559879B-47A5-4652-AFEA-3824E8C3A92E}"/>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2AF993C8-8DD9-4AEF-882B-BF8B369EE6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89DB185C-4902-40B7-B85E-0D33BDF0BE3B}"/>
              </a:ext>
            </a:extLst>
          </p:cNvPr>
          <p:cNvSpPr>
            <a:spLocks noGrp="1" noChangeArrowheads="1"/>
          </p:cNvSpPr>
          <p:nvPr>
            <p:ph type="sldNum" sz="quarter" idx="12"/>
          </p:nvPr>
        </p:nvSpPr>
        <p:spPr>
          <a:ln/>
        </p:spPr>
        <p:txBody>
          <a:bodyPr/>
          <a:lstStyle>
            <a:lvl1pPr>
              <a:defRPr/>
            </a:lvl1pPr>
          </a:lstStyle>
          <a:p>
            <a:fld id="{942BE7A9-F7FD-4009-AF49-41ADCE0252E6}" type="slidenum">
              <a:rPr lang="en-US" altLang="ti-ET"/>
              <a:pPr/>
              <a:t>‹#›</a:t>
            </a:fld>
            <a:endParaRPr lang="en-US" altLang="ti-ET"/>
          </a:p>
        </p:txBody>
      </p:sp>
    </p:spTree>
    <p:extLst>
      <p:ext uri="{BB962C8B-B14F-4D97-AF65-F5344CB8AC3E}">
        <p14:creationId xmlns:p14="http://schemas.microsoft.com/office/powerpoint/2010/main" val="1097645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11/15/2021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0" r:id="rId5"/>
    <p:sldLayoutId id="2147483671" r:id="rId6"/>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8" y="3303446"/>
            <a:ext cx="10000390" cy="1137793"/>
          </a:xfrm>
        </p:spPr>
        <p:txBody>
          <a:bodyPr>
            <a:normAutofit fontScale="92500" lnSpcReduction="20000"/>
          </a:bodyPr>
          <a:lstStyle/>
          <a:p>
            <a:pPr marL="0" indent="0">
              <a:buNone/>
            </a:pPr>
            <a:r>
              <a:rPr lang="en-US" sz="6000" b="1" dirty="0">
                <a:solidFill>
                  <a:schemeClr val="bg1"/>
                </a:solidFill>
                <a:latin typeface="+mj-lt"/>
              </a:rPr>
              <a:t>Basics of Algorithm Analysis</a:t>
            </a: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CA" sz="4400" b="1" dirty="0">
                <a:solidFill>
                  <a:schemeClr val="bg1">
                    <a:lumMod val="75000"/>
                  </a:schemeClr>
                </a:solidFill>
                <a:latin typeface="+mj-lt"/>
              </a:rPr>
              <a:t>Big-Oh, Omega and Theta notations</a:t>
            </a:r>
            <a:endParaRPr lang="en-US" sz="4400" b="1"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B70-A305-44B6-A3E7-C4F93ABEF49D}"/>
              </a:ext>
            </a:extLst>
          </p:cNvPr>
          <p:cNvSpPr>
            <a:spLocks noGrp="1"/>
          </p:cNvSpPr>
          <p:nvPr>
            <p:ph type="title"/>
          </p:nvPr>
        </p:nvSpPr>
        <p:spPr>
          <a:xfrm>
            <a:off x="609600" y="274638"/>
            <a:ext cx="10972800" cy="884859"/>
          </a:xfrm>
        </p:spPr>
        <p:txBody>
          <a:bodyPr>
            <a:normAutofit/>
          </a:bodyPr>
          <a:lstStyle/>
          <a:p>
            <a:r>
              <a:rPr lang="en-US" sz="3600" b="1" dirty="0"/>
              <a:t>Types of tradeoff</a:t>
            </a:r>
            <a:endParaRPr lang="ti-ET" sz="4800" b="1" dirty="0"/>
          </a:p>
        </p:txBody>
      </p:sp>
      <p:sp>
        <p:nvSpPr>
          <p:cNvPr id="8" name="TextBox 7">
            <a:extLst>
              <a:ext uri="{FF2B5EF4-FFF2-40B4-BE49-F238E27FC236}">
                <a16:creationId xmlns:a16="http://schemas.microsoft.com/office/drawing/2014/main" id="{BB9CB803-3355-4ED2-88BB-11A1F3DF185A}"/>
              </a:ext>
            </a:extLst>
          </p:cNvPr>
          <p:cNvSpPr txBox="1"/>
          <p:nvPr/>
        </p:nvSpPr>
        <p:spPr>
          <a:xfrm>
            <a:off x="609598" y="1395415"/>
            <a:ext cx="10972799" cy="361874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600" b="1" dirty="0"/>
              <a:t>Lookup tables vs. recalculation</a:t>
            </a:r>
          </a:p>
          <a:p>
            <a:pPr marL="742950" lvl="1" indent="-285750">
              <a:lnSpc>
                <a:spcPct val="150000"/>
              </a:lnSpc>
              <a:buFont typeface="Wingdings" panose="05000000000000000000" pitchFamily="2" charset="2"/>
              <a:buChar char="§"/>
            </a:pPr>
            <a:r>
              <a:rPr lang="en-CA" sz="2600" dirty="0"/>
              <a:t>An algorithm involving a lookup table: </a:t>
            </a:r>
          </a:p>
          <a:p>
            <a:pPr marL="1200150" lvl="2" indent="-285750">
              <a:lnSpc>
                <a:spcPct val="150000"/>
              </a:lnSpc>
              <a:buFont typeface="Wingdings" panose="05000000000000000000" pitchFamily="2" charset="2"/>
              <a:buChar char="§"/>
            </a:pPr>
            <a:r>
              <a:rPr lang="en-CA" sz="2600" dirty="0"/>
              <a:t>an implementation can include the entire table, which reduces computing time, but increases the amount of memory needed, or it can compute table entries as needed, increasing computing time, but reducing memory requirements.</a:t>
            </a:r>
            <a:r>
              <a:rPr lang="en-US" sz="2600" dirty="0"/>
              <a:t> </a:t>
            </a:r>
          </a:p>
        </p:txBody>
      </p:sp>
    </p:spTree>
    <p:extLst>
      <p:ext uri="{BB962C8B-B14F-4D97-AF65-F5344CB8AC3E}">
        <p14:creationId xmlns:p14="http://schemas.microsoft.com/office/powerpoint/2010/main" val="68575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B70-A305-44B6-A3E7-C4F93ABEF49D}"/>
              </a:ext>
            </a:extLst>
          </p:cNvPr>
          <p:cNvSpPr>
            <a:spLocks noGrp="1"/>
          </p:cNvSpPr>
          <p:nvPr>
            <p:ph type="title"/>
          </p:nvPr>
        </p:nvSpPr>
        <p:spPr>
          <a:xfrm>
            <a:off x="609600" y="274638"/>
            <a:ext cx="10972800" cy="884859"/>
          </a:xfrm>
        </p:spPr>
        <p:txBody>
          <a:bodyPr>
            <a:normAutofit/>
          </a:bodyPr>
          <a:lstStyle/>
          <a:p>
            <a:r>
              <a:rPr lang="en-US" sz="3600" b="1" dirty="0"/>
              <a:t>Types of tradeoff</a:t>
            </a:r>
            <a:endParaRPr lang="ti-ET" sz="4800" b="1" dirty="0"/>
          </a:p>
        </p:txBody>
      </p:sp>
      <p:sp>
        <p:nvSpPr>
          <p:cNvPr id="8" name="TextBox 7">
            <a:extLst>
              <a:ext uri="{FF2B5EF4-FFF2-40B4-BE49-F238E27FC236}">
                <a16:creationId xmlns:a16="http://schemas.microsoft.com/office/drawing/2014/main" id="{BB9CB803-3355-4ED2-88BB-11A1F3DF185A}"/>
              </a:ext>
            </a:extLst>
          </p:cNvPr>
          <p:cNvSpPr txBox="1"/>
          <p:nvPr/>
        </p:nvSpPr>
        <p:spPr>
          <a:xfrm>
            <a:off x="609598" y="1254010"/>
            <a:ext cx="10972799" cy="5419240"/>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600" b="1" dirty="0"/>
              <a:t>Compressed vs. uncompressed</a:t>
            </a:r>
          </a:p>
          <a:p>
            <a:pPr marL="742950" lvl="1" indent="-285750">
              <a:lnSpc>
                <a:spcPct val="150000"/>
              </a:lnSpc>
              <a:buFont typeface="Wingdings" panose="05000000000000000000" pitchFamily="2" charset="2"/>
              <a:buChar char="§"/>
            </a:pPr>
            <a:r>
              <a:rPr lang="en-CA" sz="2600" dirty="0"/>
              <a:t>If data is stored </a:t>
            </a:r>
            <a:r>
              <a:rPr lang="en-CA" sz="2600" dirty="0">
                <a:solidFill>
                  <a:srgbClr val="FF0000"/>
                </a:solidFill>
              </a:rPr>
              <a:t>uncompressed</a:t>
            </a:r>
            <a:r>
              <a:rPr lang="en-CA" sz="2600" dirty="0"/>
              <a:t>, it takes </a:t>
            </a:r>
            <a:r>
              <a:rPr lang="en-CA" sz="2600" dirty="0">
                <a:solidFill>
                  <a:srgbClr val="FF0000"/>
                </a:solidFill>
              </a:rPr>
              <a:t>more space </a:t>
            </a:r>
            <a:r>
              <a:rPr lang="en-CA" sz="2600" dirty="0"/>
              <a:t>but access takes </a:t>
            </a:r>
            <a:r>
              <a:rPr lang="en-CA" sz="2600" dirty="0">
                <a:solidFill>
                  <a:srgbClr val="FF0000"/>
                </a:solidFill>
              </a:rPr>
              <a:t>less time </a:t>
            </a:r>
            <a:r>
              <a:rPr lang="en-CA" sz="2600" dirty="0"/>
              <a:t>than if the data were stored compressed (since compressing the data reduces the amount of space it takes, but it takes time to run the decompression algorithm). </a:t>
            </a:r>
          </a:p>
          <a:p>
            <a:pPr marL="742950" lvl="1" indent="-285750">
              <a:lnSpc>
                <a:spcPct val="150000"/>
              </a:lnSpc>
              <a:buFont typeface="Wingdings" panose="05000000000000000000" pitchFamily="2" charset="2"/>
              <a:buChar char="§"/>
            </a:pPr>
            <a:r>
              <a:rPr lang="en-CA" sz="2600" dirty="0"/>
              <a:t>There are also rare instances where it is possible to directly work with compressed data, such as in the case of compressed bitmap indices, where it is faster to work with compression than without compression.</a:t>
            </a:r>
            <a:r>
              <a:rPr lang="en-US" sz="2600" dirty="0"/>
              <a:t> </a:t>
            </a:r>
          </a:p>
        </p:txBody>
      </p:sp>
    </p:spTree>
    <p:extLst>
      <p:ext uri="{BB962C8B-B14F-4D97-AF65-F5344CB8AC3E}">
        <p14:creationId xmlns:p14="http://schemas.microsoft.com/office/powerpoint/2010/main" val="331621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B70-A305-44B6-A3E7-C4F93ABEF49D}"/>
              </a:ext>
            </a:extLst>
          </p:cNvPr>
          <p:cNvSpPr>
            <a:spLocks noGrp="1"/>
          </p:cNvSpPr>
          <p:nvPr>
            <p:ph type="title"/>
          </p:nvPr>
        </p:nvSpPr>
        <p:spPr>
          <a:xfrm>
            <a:off x="609600" y="274638"/>
            <a:ext cx="10972800" cy="884859"/>
          </a:xfrm>
        </p:spPr>
        <p:txBody>
          <a:bodyPr>
            <a:normAutofit/>
          </a:bodyPr>
          <a:lstStyle/>
          <a:p>
            <a:r>
              <a:rPr lang="en-US" sz="3600" b="1" dirty="0"/>
              <a:t>Types of tradeoff</a:t>
            </a:r>
            <a:endParaRPr lang="ti-ET" sz="4800" b="1" dirty="0"/>
          </a:p>
        </p:txBody>
      </p:sp>
      <p:sp>
        <p:nvSpPr>
          <p:cNvPr id="8" name="TextBox 7">
            <a:extLst>
              <a:ext uri="{FF2B5EF4-FFF2-40B4-BE49-F238E27FC236}">
                <a16:creationId xmlns:a16="http://schemas.microsoft.com/office/drawing/2014/main" id="{BB9CB803-3355-4ED2-88BB-11A1F3DF185A}"/>
              </a:ext>
            </a:extLst>
          </p:cNvPr>
          <p:cNvSpPr txBox="1"/>
          <p:nvPr/>
        </p:nvSpPr>
        <p:spPr>
          <a:xfrm>
            <a:off x="609598" y="1329426"/>
            <a:ext cx="10972799" cy="421891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600" b="1" dirty="0"/>
              <a:t>Data Re-rendering vs. stored images </a:t>
            </a:r>
          </a:p>
          <a:p>
            <a:pPr marL="742950" lvl="1" indent="-285750">
              <a:lnSpc>
                <a:spcPct val="150000"/>
              </a:lnSpc>
              <a:buFont typeface="Wingdings" panose="05000000000000000000" pitchFamily="2" charset="2"/>
              <a:buChar char="§"/>
            </a:pPr>
            <a:r>
              <a:rPr lang="en-CA" sz="2600" dirty="0"/>
              <a:t>Storing only the SVG source of a vector image and rendering it as a bitmap image every time the page is requested would be trading time for space; more time used, but less space. </a:t>
            </a:r>
          </a:p>
          <a:p>
            <a:pPr marL="742950" lvl="1" indent="-285750">
              <a:lnSpc>
                <a:spcPct val="150000"/>
              </a:lnSpc>
              <a:buFont typeface="Wingdings" panose="05000000000000000000" pitchFamily="2" charset="2"/>
              <a:buChar char="§"/>
            </a:pPr>
            <a:r>
              <a:rPr lang="en-CA" sz="2600" dirty="0"/>
              <a:t>Rendering the image when the page is changed and storing the rendered images would be trading space for time; more space used, but less time. </a:t>
            </a:r>
            <a:r>
              <a:rPr lang="en-CA" sz="2600" b="1" dirty="0"/>
              <a:t>This technique is more generally known as caching.</a:t>
            </a:r>
            <a:endParaRPr lang="en-US" sz="2600" b="1" dirty="0"/>
          </a:p>
        </p:txBody>
      </p:sp>
    </p:spTree>
    <p:extLst>
      <p:ext uri="{BB962C8B-B14F-4D97-AF65-F5344CB8AC3E}">
        <p14:creationId xmlns:p14="http://schemas.microsoft.com/office/powerpoint/2010/main" val="14724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B70-A305-44B6-A3E7-C4F93ABEF49D}"/>
              </a:ext>
            </a:extLst>
          </p:cNvPr>
          <p:cNvSpPr>
            <a:spLocks noGrp="1"/>
          </p:cNvSpPr>
          <p:nvPr>
            <p:ph type="title"/>
          </p:nvPr>
        </p:nvSpPr>
        <p:spPr>
          <a:xfrm>
            <a:off x="609600" y="274638"/>
            <a:ext cx="10972800" cy="884859"/>
          </a:xfrm>
        </p:spPr>
        <p:txBody>
          <a:bodyPr>
            <a:normAutofit/>
          </a:bodyPr>
          <a:lstStyle/>
          <a:p>
            <a:r>
              <a:rPr lang="en-US" sz="3600" b="1" dirty="0"/>
              <a:t>Types of tradeoff</a:t>
            </a:r>
            <a:endParaRPr lang="ti-ET" sz="4800" b="1" dirty="0"/>
          </a:p>
        </p:txBody>
      </p:sp>
      <p:sp>
        <p:nvSpPr>
          <p:cNvPr id="8" name="TextBox 7">
            <a:extLst>
              <a:ext uri="{FF2B5EF4-FFF2-40B4-BE49-F238E27FC236}">
                <a16:creationId xmlns:a16="http://schemas.microsoft.com/office/drawing/2014/main" id="{BB9CB803-3355-4ED2-88BB-11A1F3DF185A}"/>
              </a:ext>
            </a:extLst>
          </p:cNvPr>
          <p:cNvSpPr txBox="1"/>
          <p:nvPr/>
        </p:nvSpPr>
        <p:spPr>
          <a:xfrm>
            <a:off x="609598" y="1329426"/>
            <a:ext cx="10972799" cy="361874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600" b="1" dirty="0"/>
              <a:t>Smaller code vs. loop unrolling</a:t>
            </a:r>
          </a:p>
          <a:p>
            <a:pPr marL="742950" lvl="1" indent="-285750">
              <a:lnSpc>
                <a:spcPct val="150000"/>
              </a:lnSpc>
              <a:buFont typeface="Wingdings" panose="05000000000000000000" pitchFamily="2" charset="2"/>
              <a:buChar char="§"/>
            </a:pPr>
            <a:r>
              <a:rPr lang="en-CA" sz="2600" dirty="0"/>
              <a:t>Larger code size can be traded for higher program speed when applying loop unrolling. </a:t>
            </a:r>
          </a:p>
          <a:p>
            <a:pPr marL="742950" lvl="1" indent="-285750">
              <a:lnSpc>
                <a:spcPct val="150000"/>
              </a:lnSpc>
              <a:buFont typeface="Wingdings" panose="05000000000000000000" pitchFamily="2" charset="2"/>
              <a:buChar char="§"/>
            </a:pPr>
            <a:r>
              <a:rPr lang="en-CA" sz="2600" dirty="0"/>
              <a:t>This technique makes the code longer for each iteration of a loop, but saves the computation time required for jumping back to the beginning of the loop at the end of each iteration.</a:t>
            </a:r>
            <a:r>
              <a:rPr lang="en-US" sz="2600" dirty="0"/>
              <a:t> </a:t>
            </a:r>
            <a:endParaRPr lang="ti-ET" sz="2600" dirty="0"/>
          </a:p>
        </p:txBody>
      </p:sp>
    </p:spTree>
    <p:extLst>
      <p:ext uri="{BB962C8B-B14F-4D97-AF65-F5344CB8AC3E}">
        <p14:creationId xmlns:p14="http://schemas.microsoft.com/office/powerpoint/2010/main" val="327632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9856BAD9-FA2E-4771-AB0F-B9AC5E48B41A}"/>
              </a:ext>
            </a:extLst>
          </p:cNvPr>
          <p:cNvSpPr>
            <a:spLocks noGrp="1" noChangeArrowheads="1"/>
          </p:cNvSpPr>
          <p:nvPr>
            <p:ph type="title"/>
          </p:nvPr>
        </p:nvSpPr>
        <p:spPr>
          <a:xfrm>
            <a:off x="521208" y="448056"/>
            <a:ext cx="11030712" cy="640080"/>
          </a:xfrm>
        </p:spPr>
        <p:txBody>
          <a:bodyPr>
            <a:normAutofit fontScale="90000"/>
          </a:bodyPr>
          <a:lstStyle/>
          <a:p>
            <a:r>
              <a:rPr lang="en-US" altLang="ti-ET" sz="4000" b="1" dirty="0"/>
              <a:t>Worst, Average, and Best-case Complexity</a:t>
            </a:r>
          </a:p>
        </p:txBody>
      </p:sp>
      <p:sp>
        <p:nvSpPr>
          <p:cNvPr id="378883" name="Rectangle 3">
            <a:extLst>
              <a:ext uri="{FF2B5EF4-FFF2-40B4-BE49-F238E27FC236}">
                <a16:creationId xmlns:a16="http://schemas.microsoft.com/office/drawing/2014/main" id="{DE0C6D75-CD89-4886-850B-0B11A230F4A2}"/>
              </a:ext>
            </a:extLst>
          </p:cNvPr>
          <p:cNvSpPr>
            <a:spLocks noGrp="1" noChangeArrowheads="1"/>
          </p:cNvSpPr>
          <p:nvPr>
            <p:ph type="body" idx="1"/>
          </p:nvPr>
        </p:nvSpPr>
        <p:spPr>
          <a:xfrm>
            <a:off x="619760" y="1253490"/>
            <a:ext cx="10932160" cy="5507038"/>
          </a:xfrm>
        </p:spPr>
        <p:txBody>
          <a:bodyPr>
            <a:normAutofit lnSpcReduction="10000"/>
          </a:bodyPr>
          <a:lstStyle/>
          <a:p>
            <a:pPr>
              <a:lnSpc>
                <a:spcPct val="90000"/>
              </a:lnSpc>
            </a:pPr>
            <a:r>
              <a:rPr lang="en-US" altLang="ti-ET" sz="2400" dirty="0">
                <a:solidFill>
                  <a:srgbClr val="CC0000"/>
                </a:solidFill>
              </a:rPr>
              <a:t>Worst-case Complexity</a:t>
            </a:r>
          </a:p>
          <a:p>
            <a:pPr lvl="1">
              <a:lnSpc>
                <a:spcPct val="90000"/>
              </a:lnSpc>
            </a:pPr>
            <a:r>
              <a:rPr lang="en-US" altLang="ti-ET" sz="2400" b="1" dirty="0">
                <a:solidFill>
                  <a:schemeClr val="hlink"/>
                </a:solidFill>
              </a:rPr>
              <a:t>Maximum</a:t>
            </a:r>
            <a:r>
              <a:rPr lang="en-US" altLang="ti-ET" sz="2400" dirty="0"/>
              <a:t> steps the algorithm takes for any possible input.</a:t>
            </a:r>
          </a:p>
          <a:p>
            <a:pPr lvl="1">
              <a:lnSpc>
                <a:spcPct val="90000"/>
              </a:lnSpc>
            </a:pPr>
            <a:r>
              <a:rPr lang="en-US" altLang="ti-ET" sz="2400" dirty="0"/>
              <a:t>Most tractable measure.</a:t>
            </a:r>
          </a:p>
          <a:p>
            <a:pPr>
              <a:lnSpc>
                <a:spcPct val="90000"/>
              </a:lnSpc>
            </a:pPr>
            <a:r>
              <a:rPr lang="en-US" altLang="ti-ET" sz="2400" dirty="0">
                <a:solidFill>
                  <a:srgbClr val="CC0000"/>
                </a:solidFill>
              </a:rPr>
              <a:t>Average-case Complexity</a:t>
            </a:r>
          </a:p>
          <a:p>
            <a:pPr lvl="1">
              <a:lnSpc>
                <a:spcPct val="90000"/>
              </a:lnSpc>
            </a:pPr>
            <a:r>
              <a:rPr lang="en-US" altLang="ti-ET" sz="2400" b="1" dirty="0">
                <a:solidFill>
                  <a:schemeClr val="hlink"/>
                </a:solidFill>
              </a:rPr>
              <a:t>Average</a:t>
            </a:r>
            <a:r>
              <a:rPr lang="en-US" altLang="ti-ET" sz="2400" dirty="0"/>
              <a:t> of the running times of all </a:t>
            </a:r>
            <a:r>
              <a:rPr lang="en-US" altLang="ti-ET" sz="2400" b="1" i="1" dirty="0">
                <a:solidFill>
                  <a:schemeClr val="hlink"/>
                </a:solidFill>
              </a:rPr>
              <a:t>possible</a:t>
            </a:r>
            <a:r>
              <a:rPr lang="en-US" altLang="ti-ET" sz="2400" b="1" dirty="0">
                <a:solidFill>
                  <a:schemeClr val="hlink"/>
                </a:solidFill>
              </a:rPr>
              <a:t> inputs</a:t>
            </a:r>
            <a:r>
              <a:rPr lang="en-US" altLang="ti-ET" sz="2400" b="1" dirty="0"/>
              <a:t>.</a:t>
            </a:r>
          </a:p>
          <a:p>
            <a:pPr lvl="1">
              <a:lnSpc>
                <a:spcPct val="90000"/>
              </a:lnSpc>
            </a:pPr>
            <a:r>
              <a:rPr lang="en-US" altLang="ti-ET" sz="2400" dirty="0"/>
              <a:t>Demands a definition of probability of each input, which is usually difficult to provide and to analyze.</a:t>
            </a:r>
          </a:p>
          <a:p>
            <a:pPr>
              <a:lnSpc>
                <a:spcPct val="90000"/>
              </a:lnSpc>
            </a:pPr>
            <a:r>
              <a:rPr lang="en-US" altLang="ti-ET" sz="2400" dirty="0">
                <a:solidFill>
                  <a:srgbClr val="CC0000"/>
                </a:solidFill>
              </a:rPr>
              <a:t>Best-case Complexity</a:t>
            </a:r>
          </a:p>
          <a:p>
            <a:pPr lvl="1">
              <a:lnSpc>
                <a:spcPct val="90000"/>
              </a:lnSpc>
            </a:pPr>
            <a:r>
              <a:rPr lang="en-US" altLang="ti-ET" sz="2400" b="1" dirty="0">
                <a:solidFill>
                  <a:schemeClr val="hlink"/>
                </a:solidFill>
              </a:rPr>
              <a:t>Minimum</a:t>
            </a:r>
            <a:r>
              <a:rPr lang="en-US" altLang="ti-ET" sz="2400" dirty="0"/>
              <a:t> number of steps for any possible input.</a:t>
            </a:r>
          </a:p>
          <a:p>
            <a:pPr lvl="1">
              <a:lnSpc>
                <a:spcPct val="90000"/>
              </a:lnSpc>
            </a:pPr>
            <a:r>
              <a:rPr lang="en-US" altLang="ti-ET" sz="2400" dirty="0"/>
              <a:t>Not a useful measure. </a:t>
            </a:r>
            <a:r>
              <a:rPr lang="en-US" altLang="ti-ET" sz="2400" u="sng" dirty="0">
                <a:solidFill>
                  <a:srgbClr val="FF3300"/>
                </a:solidFill>
              </a:rPr>
              <a:t>Why?</a:t>
            </a:r>
          </a:p>
        </p:txBody>
      </p:sp>
    </p:spTree>
    <p:extLst>
      <p:ext uri="{BB962C8B-B14F-4D97-AF65-F5344CB8AC3E}">
        <p14:creationId xmlns:p14="http://schemas.microsoft.com/office/powerpoint/2010/main" val="30689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27DB112-C2A0-4711-B8DA-74B56AD5D81B}"/>
              </a:ext>
            </a:extLst>
          </p:cNvPr>
          <p:cNvSpPr>
            <a:spLocks noGrp="1" noChangeArrowheads="1"/>
          </p:cNvSpPr>
          <p:nvPr>
            <p:ph type="title"/>
          </p:nvPr>
        </p:nvSpPr>
        <p:spPr>
          <a:xfrm>
            <a:off x="619760" y="0"/>
            <a:ext cx="9602153" cy="1143000"/>
          </a:xfrm>
        </p:spPr>
        <p:txBody>
          <a:bodyPr/>
          <a:lstStyle/>
          <a:p>
            <a:pPr eaLnBrk="1" hangingPunct="1">
              <a:defRPr/>
            </a:pPr>
            <a:r>
              <a:rPr lang="tr-TR" sz="3600" b="1" dirty="0"/>
              <a:t>Kinds of analyses</a:t>
            </a:r>
            <a:endParaRPr lang="en-US" sz="3600" b="1" dirty="0"/>
          </a:p>
        </p:txBody>
      </p:sp>
      <p:sp>
        <p:nvSpPr>
          <p:cNvPr id="11267" name="Rectangle 3">
            <a:extLst>
              <a:ext uri="{FF2B5EF4-FFF2-40B4-BE49-F238E27FC236}">
                <a16:creationId xmlns:a16="http://schemas.microsoft.com/office/drawing/2014/main" id="{F0BF02E4-5855-47CB-8EF4-188ACC2C23EE}"/>
              </a:ext>
            </a:extLst>
          </p:cNvPr>
          <p:cNvSpPr>
            <a:spLocks noChangeArrowheads="1"/>
          </p:cNvSpPr>
          <p:nvPr/>
        </p:nvSpPr>
        <p:spPr bwMode="auto">
          <a:xfrm>
            <a:off x="619760" y="1328708"/>
            <a:ext cx="1095248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ti-ET" sz="2800" b="1" dirty="0"/>
          </a:p>
          <a:p>
            <a:pPr eaLnBrk="1" hangingPunct="1"/>
            <a:r>
              <a:rPr lang="en-US" altLang="ti-ET" sz="2800" b="1" dirty="0">
                <a:solidFill>
                  <a:srgbClr val="008000"/>
                </a:solidFill>
              </a:rPr>
              <a:t>Worst-case:</a:t>
            </a:r>
            <a:r>
              <a:rPr lang="en-US" altLang="ti-ET" sz="2800" b="1" dirty="0"/>
              <a:t> </a:t>
            </a:r>
            <a:r>
              <a:rPr lang="en-US" altLang="ti-ET" sz="2800" dirty="0"/>
              <a:t>(usually)</a:t>
            </a:r>
          </a:p>
          <a:p>
            <a:pPr eaLnBrk="1" hangingPunct="1"/>
            <a:r>
              <a:rPr lang="en-US" altLang="ti-ET" sz="2800" dirty="0"/>
              <a:t>	• T(n) = maximum time of algorithm on any input of size n.</a:t>
            </a:r>
            <a:endParaRPr lang="tr-TR" altLang="ti-ET" sz="2800" dirty="0"/>
          </a:p>
          <a:p>
            <a:pPr eaLnBrk="1" hangingPunct="1"/>
            <a:endParaRPr lang="en-US" altLang="ti-ET" sz="2800" dirty="0"/>
          </a:p>
          <a:p>
            <a:pPr eaLnBrk="1" hangingPunct="1"/>
            <a:r>
              <a:rPr lang="en-US" altLang="ti-ET" sz="2800" b="1" dirty="0">
                <a:solidFill>
                  <a:srgbClr val="008000"/>
                </a:solidFill>
              </a:rPr>
              <a:t>Average-case:</a:t>
            </a:r>
            <a:r>
              <a:rPr lang="en-US" altLang="ti-ET" sz="2800" b="1" dirty="0"/>
              <a:t> </a:t>
            </a:r>
            <a:r>
              <a:rPr lang="en-US" altLang="ti-ET" sz="2800" dirty="0"/>
              <a:t>(sometimes)</a:t>
            </a:r>
          </a:p>
          <a:p>
            <a:pPr eaLnBrk="1" hangingPunct="1"/>
            <a:r>
              <a:rPr lang="en-US" altLang="ti-ET" sz="2800" dirty="0"/>
              <a:t>	• T(n) = expected time of algorithm over all inputs of size n.</a:t>
            </a:r>
          </a:p>
          <a:p>
            <a:pPr eaLnBrk="1" hangingPunct="1"/>
            <a:r>
              <a:rPr lang="en-US" altLang="ti-ET" sz="2800" dirty="0"/>
              <a:t>	• Need assumption of statistical distribution of inputs.</a:t>
            </a:r>
            <a:endParaRPr lang="tr-TR" altLang="ti-ET" sz="2800" dirty="0"/>
          </a:p>
          <a:p>
            <a:pPr eaLnBrk="1" hangingPunct="1"/>
            <a:endParaRPr lang="en-US" altLang="ti-ET" sz="2800" dirty="0"/>
          </a:p>
          <a:p>
            <a:pPr eaLnBrk="1" hangingPunct="1"/>
            <a:r>
              <a:rPr lang="en-US" altLang="ti-ET" sz="2800" b="1" dirty="0">
                <a:solidFill>
                  <a:srgbClr val="008000"/>
                </a:solidFill>
              </a:rPr>
              <a:t>Best-case:</a:t>
            </a:r>
            <a:endParaRPr lang="en-US" altLang="ti-ET" sz="2800" dirty="0"/>
          </a:p>
          <a:p>
            <a:pPr eaLnBrk="1" hangingPunct="1"/>
            <a:r>
              <a:rPr lang="en-US" altLang="ti-ET" sz="2800" dirty="0"/>
              <a:t>	• Cheat with a slow algorithm that works fast on some input.</a:t>
            </a:r>
          </a:p>
          <a:p>
            <a:pPr eaLnBrk="1" hangingPunct="1"/>
            <a:endParaRPr lang="en-US" altLang="ti-ET" sz="2800" dirty="0"/>
          </a:p>
        </p:txBody>
      </p:sp>
    </p:spTree>
    <p:extLst>
      <p:ext uri="{BB962C8B-B14F-4D97-AF65-F5344CB8AC3E}">
        <p14:creationId xmlns:p14="http://schemas.microsoft.com/office/powerpoint/2010/main" val="3067821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ox(in)">
                                      <p:cBhvr>
                                        <p:cTn id="7" dur="500"/>
                                        <p:tgtEl>
                                          <p:spTgt spid="1126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ox(in)">
                                      <p:cBhvr>
                                        <p:cTn id="10" dur="500"/>
                                        <p:tgtEl>
                                          <p:spTgt spid="112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animEffect transition="in" filter="box(in)">
                                      <p:cBhvr>
                                        <p:cTn id="15" dur="500"/>
                                        <p:tgtEl>
                                          <p:spTgt spid="112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ox(in)">
                                      <p:cBhvr>
                                        <p:cTn id="18" dur="500"/>
                                        <p:tgtEl>
                                          <p:spTgt spid="112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ox(in)">
                                      <p:cBhvr>
                                        <p:cTn id="21" dur="500"/>
                                        <p:tgtEl>
                                          <p:spTgt spid="11267">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1267">
                                            <p:txEl>
                                              <p:pRg st="8" end="8"/>
                                            </p:txEl>
                                          </p:spTgt>
                                        </p:tgtEl>
                                        <p:attrNameLst>
                                          <p:attrName>style.visibility</p:attrName>
                                        </p:attrNameLst>
                                      </p:cBhvr>
                                      <p:to>
                                        <p:strVal val="visible"/>
                                      </p:to>
                                    </p:set>
                                    <p:animEffect transition="in" filter="box(in)">
                                      <p:cBhvr>
                                        <p:cTn id="26" dur="500"/>
                                        <p:tgtEl>
                                          <p:spTgt spid="11267">
                                            <p:txEl>
                                              <p:pRg st="8" end="8"/>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11267">
                                            <p:txEl>
                                              <p:pRg st="9" end="9"/>
                                            </p:txEl>
                                          </p:spTgt>
                                        </p:tgtEl>
                                        <p:attrNameLst>
                                          <p:attrName>style.visibility</p:attrName>
                                        </p:attrNameLst>
                                      </p:cBhvr>
                                      <p:to>
                                        <p:strVal val="visible"/>
                                      </p:to>
                                    </p:set>
                                    <p:animEffect transition="in" filter="box(in)">
                                      <p:cBhvr>
                                        <p:cTn id="29"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D8B52E5-11B0-4413-BFB6-150A5B31884B}"/>
              </a:ext>
            </a:extLst>
          </p:cNvPr>
          <p:cNvSpPr>
            <a:spLocks noGrp="1" noChangeArrowheads="1"/>
          </p:cNvSpPr>
          <p:nvPr>
            <p:ph type="title"/>
          </p:nvPr>
        </p:nvSpPr>
        <p:spPr>
          <a:xfrm>
            <a:off x="609600" y="274163"/>
            <a:ext cx="10972800" cy="871616"/>
          </a:xfrm>
        </p:spPr>
        <p:txBody>
          <a:bodyPr>
            <a:normAutofit/>
          </a:bodyPr>
          <a:lstStyle/>
          <a:p>
            <a:r>
              <a:rPr lang="en-US" altLang="ti-ET" sz="3600" b="1" dirty="0"/>
              <a:t>A Simple Example – </a:t>
            </a:r>
            <a:r>
              <a:rPr lang="en-US" altLang="ti-ET" sz="3600" b="1" i="1" dirty="0"/>
              <a:t>Linear Search </a:t>
            </a:r>
          </a:p>
        </p:txBody>
      </p:sp>
      <p:sp>
        <p:nvSpPr>
          <p:cNvPr id="325637" name="Text Box 5">
            <a:extLst>
              <a:ext uri="{FF2B5EF4-FFF2-40B4-BE49-F238E27FC236}">
                <a16:creationId xmlns:a16="http://schemas.microsoft.com/office/drawing/2014/main" id="{EC6BBCF4-DD1E-46A8-91E6-934A0BE64F36}"/>
              </a:ext>
            </a:extLst>
          </p:cNvPr>
          <p:cNvSpPr txBox="1">
            <a:spLocks noChangeArrowheads="1"/>
          </p:cNvSpPr>
          <p:nvPr/>
        </p:nvSpPr>
        <p:spPr bwMode="auto">
          <a:xfrm>
            <a:off x="599441" y="1302504"/>
            <a:ext cx="5496559" cy="515750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lvl1pPr marL="457200" indent="-457200">
              <a:defRPr kumimoji="1" sz="2400">
                <a:solidFill>
                  <a:schemeClr val="tx1"/>
                </a:solidFill>
                <a:latin typeface="Times New Roman" panose="02020603050405020304" pitchFamily="18" charset="0"/>
              </a:defRPr>
            </a:lvl1pPr>
            <a:lvl2pPr marL="914400" indent="-457200">
              <a:defRPr kumimoji="1" sz="2400">
                <a:solidFill>
                  <a:schemeClr val="tx1"/>
                </a:solidFill>
                <a:latin typeface="Times New Roman" panose="02020603050405020304" pitchFamily="18" charset="0"/>
              </a:defRPr>
            </a:lvl2pPr>
            <a:lvl3pPr marL="1371600" indent="-457200">
              <a:defRPr kumimoji="1" sz="2400">
                <a:solidFill>
                  <a:schemeClr val="tx1"/>
                </a:solidFill>
                <a:latin typeface="Times New Roman" panose="02020603050405020304" pitchFamily="18" charset="0"/>
              </a:defRPr>
            </a:lvl3pPr>
            <a:lvl4pPr marL="1828800" indent="-457200">
              <a:defRPr kumimoji="1" sz="2400">
                <a:solidFill>
                  <a:schemeClr val="tx1"/>
                </a:solidFill>
                <a:latin typeface="Times New Roman" panose="02020603050405020304" pitchFamily="18" charset="0"/>
              </a:defRPr>
            </a:lvl4pPr>
            <a:lvl5pPr marL="2286000" indent="-45720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200000"/>
              </a:lnSpc>
            </a:pPr>
            <a:r>
              <a:rPr kumimoji="0" lang="en-US" altLang="ti-ET" i="1" dirty="0" err="1">
                <a:solidFill>
                  <a:srgbClr val="010000"/>
                </a:solidFill>
                <a:latin typeface="Consolas" panose="020B0609020204030204" pitchFamily="49" charset="0"/>
              </a:rPr>
              <a:t>LinearSearch</a:t>
            </a:r>
            <a:r>
              <a:rPr kumimoji="0" lang="en-US" altLang="ti-ET" dirty="0">
                <a:solidFill>
                  <a:srgbClr val="010000"/>
                </a:solidFill>
                <a:latin typeface="Consolas" panose="020B0609020204030204" pitchFamily="49" charset="0"/>
              </a:rPr>
              <a:t>(A, </a:t>
            </a:r>
            <a:r>
              <a:rPr kumimoji="0" lang="en-US" altLang="ti-ET" i="1" dirty="0">
                <a:solidFill>
                  <a:srgbClr val="010000"/>
                </a:solidFill>
                <a:latin typeface="Consolas" panose="020B0609020204030204" pitchFamily="49" charset="0"/>
              </a:rPr>
              <a:t>key</a:t>
            </a:r>
            <a:r>
              <a:rPr kumimoji="0" lang="en-US" altLang="ti-ET" dirty="0">
                <a:solidFill>
                  <a:srgbClr val="010000"/>
                </a:solidFill>
                <a:latin typeface="Consolas" panose="020B0609020204030204" pitchFamily="49" charset="0"/>
              </a:rPr>
              <a:t>)              </a:t>
            </a:r>
            <a:r>
              <a:rPr kumimoji="0" lang="en-US" altLang="ti-ET" b="1" i="1" dirty="0">
                <a:solidFill>
                  <a:srgbClr val="010000"/>
                </a:solidFill>
                <a:latin typeface="+mn-lt"/>
              </a:rPr>
              <a:t> </a:t>
            </a:r>
          </a:p>
          <a:p>
            <a:pPr>
              <a:lnSpc>
                <a:spcPct val="200000"/>
              </a:lnSpc>
            </a:pPr>
            <a:r>
              <a:rPr kumimoji="0" lang="en-US" altLang="ti-ET" dirty="0">
                <a:solidFill>
                  <a:srgbClr val="010000"/>
                </a:solidFill>
                <a:latin typeface="Consolas" panose="020B0609020204030204" pitchFamily="49" charset="0"/>
              </a:rPr>
              <a:t>1   </a:t>
            </a:r>
            <a:r>
              <a:rPr kumimoji="0" lang="en-US" altLang="ti-ET" i="1" dirty="0" err="1">
                <a:solidFill>
                  <a:srgbClr val="010000"/>
                </a:solidFill>
                <a:latin typeface="Consolas" panose="020B0609020204030204" pitchFamily="49" charset="0"/>
              </a:rPr>
              <a:t>i</a:t>
            </a:r>
            <a:r>
              <a:rPr kumimoji="0" lang="en-US" altLang="ti-ET" i="1" dirty="0">
                <a:solidFill>
                  <a:srgbClr val="010000"/>
                </a:solidFill>
                <a:latin typeface="Consolas" panose="020B0609020204030204" pitchFamily="49" charset="0"/>
              </a:rPr>
              <a:t> </a:t>
            </a:r>
            <a:r>
              <a:rPr kumimoji="0" lang="en-US" altLang="ti-ET" dirty="0">
                <a:solidFill>
                  <a:srgbClr val="010000"/>
                </a:solidFill>
                <a:latin typeface="Consolas" panose="020B0609020204030204" pitchFamily="49" charset="0"/>
                <a:sym typeface="Symbol" panose="05050102010706020507" pitchFamily="18" charset="2"/>
              </a:rPr>
              <a:t> 1</a:t>
            </a:r>
            <a:r>
              <a:rPr kumimoji="0" lang="en-US" altLang="ti-ET" b="1" dirty="0">
                <a:solidFill>
                  <a:srgbClr val="010000"/>
                </a:solidFill>
                <a:latin typeface="Consolas" panose="020B0609020204030204" pitchFamily="49" charset="0"/>
                <a:sym typeface="Symbol" panose="05050102010706020507" pitchFamily="18" charset="2"/>
              </a:rPr>
              <a:t>           </a:t>
            </a: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endParaRPr kumimoji="0" lang="en-US" altLang="ti-ET" b="1" i="1" dirty="0">
              <a:solidFill>
                <a:srgbClr val="010000"/>
              </a:solidFill>
              <a:cs typeface="Times New Roman" panose="02020603050405020304" pitchFamily="18" charset="0"/>
              <a:sym typeface="Symbol" panose="05050102010706020507" pitchFamily="18" charset="2"/>
            </a:endParaRPr>
          </a:p>
          <a:p>
            <a:pPr>
              <a:lnSpc>
                <a:spcPct val="200000"/>
              </a:lnSpc>
            </a:pPr>
            <a:r>
              <a:rPr kumimoji="0" lang="en-US" altLang="ti-ET" dirty="0">
                <a:solidFill>
                  <a:srgbClr val="010000"/>
                </a:solidFill>
                <a:latin typeface="Consolas" panose="020B0609020204030204" pitchFamily="49" charset="0"/>
                <a:sym typeface="Symbol" panose="05050102010706020507" pitchFamily="18" charset="2"/>
              </a:rPr>
              <a:t>2   </a:t>
            </a:r>
            <a:r>
              <a:rPr kumimoji="0" lang="en-US" altLang="ti-ET" b="1" dirty="0">
                <a:solidFill>
                  <a:srgbClr val="010000"/>
                </a:solidFill>
                <a:latin typeface="Consolas" panose="020B0609020204030204" pitchFamily="49" charset="0"/>
                <a:sym typeface="Symbol" panose="05050102010706020507" pitchFamily="18" charset="2"/>
              </a:rPr>
              <a:t>while</a:t>
            </a:r>
            <a:r>
              <a:rPr kumimoji="0" lang="en-US" altLang="ti-ET" dirty="0">
                <a:solidFill>
                  <a:srgbClr val="010000"/>
                </a:solidFill>
                <a:latin typeface="Consolas" panose="020B0609020204030204" pitchFamily="49" charset="0"/>
                <a:sym typeface="Symbol" panose="05050102010706020507" pitchFamily="18" charset="2"/>
              </a:rPr>
              <a:t> </a:t>
            </a:r>
            <a:r>
              <a:rPr kumimoji="0" lang="en-US" altLang="ti-ET" i="1" dirty="0" err="1">
                <a:solidFill>
                  <a:srgbClr val="010000"/>
                </a:solidFill>
                <a:latin typeface="Consolas" panose="020B0609020204030204" pitchFamily="49" charset="0"/>
                <a:sym typeface="Symbol" panose="05050102010706020507" pitchFamily="18" charset="2"/>
              </a:rPr>
              <a:t>i</a:t>
            </a:r>
            <a:r>
              <a:rPr kumimoji="0" lang="en-US" altLang="ti-ET" i="1" dirty="0">
                <a:solidFill>
                  <a:srgbClr val="010000"/>
                </a:solidFill>
                <a:latin typeface="Consolas" panose="020B0609020204030204" pitchFamily="49" charset="0"/>
                <a:sym typeface="Symbol" panose="05050102010706020507" pitchFamily="18" charset="2"/>
              </a:rPr>
              <a:t> </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n</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and</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a:t>
            </a:r>
            <a:r>
              <a:rPr kumimoji="0" lang="en-US" altLang="ti-ET" i="1" dirty="0" err="1">
                <a:solidFill>
                  <a:srgbClr val="010000"/>
                </a:solidFill>
                <a:latin typeface="Consolas" panose="020B0609020204030204" pitchFamily="49" charset="0"/>
                <a:cs typeface="Times New Roman" panose="02020603050405020304" pitchFamily="18" charset="0"/>
                <a:sym typeface="Symbol" panose="05050102010706020507" pitchFamily="18" charset="2"/>
              </a:rPr>
              <a:t>i</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 </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key </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pP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3</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do </a:t>
            </a:r>
            <a:r>
              <a:rPr kumimoji="0" lang="en-US" altLang="ti-ET" i="1" dirty="0" err="1">
                <a:solidFill>
                  <a:srgbClr val="010000"/>
                </a:solidFill>
                <a:latin typeface="Consolas" panose="020B0609020204030204" pitchFamily="49" charset="0"/>
                <a:cs typeface="Times New Roman" panose="02020603050405020304" pitchFamily="18" charset="0"/>
                <a:sym typeface="Symbol" panose="05050102010706020507" pitchFamily="18" charset="2"/>
              </a:rPr>
              <a:t>i</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i="1" dirty="0">
                <a:solidFill>
                  <a:srgbClr val="010000"/>
                </a:solidFill>
                <a:cs typeface="Times New Roman" panose="02020603050405020304" pitchFamily="18" charset="0"/>
                <a:sym typeface="Symbol" panose="05050102010706020507" pitchFamily="18" charset="2"/>
              </a:rPr>
              <a:t> </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buFontTx/>
              <a:buAutoNum type="arabicPlain" startAt="4"/>
            </a:pP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if</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i="1" dirty="0" err="1">
                <a:solidFill>
                  <a:srgbClr val="010000"/>
                </a:solidFill>
                <a:latin typeface="Consolas" panose="020B0609020204030204" pitchFamily="49" charset="0"/>
                <a:cs typeface="Times New Roman" panose="02020603050405020304" pitchFamily="18" charset="0"/>
                <a:sym typeface="Symbol" panose="05050102010706020507" pitchFamily="18" charset="2"/>
              </a:rPr>
              <a:t>i</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n</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buFontTx/>
              <a:buAutoNum type="arabicPlain" startAt="4"/>
            </a:pP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then return </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true       </a:t>
            </a:r>
            <a:r>
              <a:rPr kumimoji="0" lang="en-US" altLang="ti-ET" b="1" i="1" dirty="0">
                <a:solidFill>
                  <a:srgbClr val="010000"/>
                </a:solidFill>
                <a:cs typeface="Times New Roman" panose="02020603050405020304" pitchFamily="18" charset="0"/>
                <a:sym typeface="Symbol" panose="05050102010706020507" pitchFamily="18" charset="2"/>
              </a:rPr>
              <a:t> </a:t>
            </a:r>
          </a:p>
          <a:p>
            <a:pPr>
              <a:lnSpc>
                <a:spcPct val="200000"/>
              </a:lnSpc>
              <a:buFontTx/>
              <a:buAutoNum type="arabicPlain" startAt="4"/>
            </a:pPr>
            <a:r>
              <a:rPr kumimoji="0" lang="en-US" altLang="ti-ET" dirty="0">
                <a:solidFill>
                  <a:srgbClr val="010000"/>
                </a:solidFill>
                <a:latin typeface="Consolas" panose="020B0609020204030204" pitchFamily="49" charset="0"/>
                <a:sym typeface="Symbol" panose="05050102010706020507" pitchFamily="18" charset="2"/>
              </a:rPr>
              <a:t>     </a:t>
            </a:r>
            <a:r>
              <a:rPr kumimoji="0" lang="en-US" altLang="ti-ET" b="1" dirty="0">
                <a:solidFill>
                  <a:srgbClr val="010000"/>
                </a:solidFill>
                <a:latin typeface="Consolas" panose="020B0609020204030204" pitchFamily="49" charset="0"/>
                <a:sym typeface="Symbol" panose="05050102010706020507" pitchFamily="18" charset="2"/>
              </a:rPr>
              <a:t>else  return </a:t>
            </a:r>
            <a:r>
              <a:rPr kumimoji="0" lang="en-US" altLang="ti-ET" i="1" dirty="0">
                <a:solidFill>
                  <a:srgbClr val="010000"/>
                </a:solidFill>
                <a:latin typeface="Consolas" panose="020B0609020204030204" pitchFamily="49" charset="0"/>
                <a:sym typeface="Symbol" panose="05050102010706020507" pitchFamily="18" charset="2"/>
              </a:rPr>
              <a:t>false    </a:t>
            </a:r>
            <a:endParaRPr kumimoji="0" lang="en-US" altLang="ti-ET" b="1" i="1" dirty="0">
              <a:solidFill>
                <a:srgbClr val="010000"/>
              </a:solidFill>
              <a:cs typeface="Times New Roman" panose="02020603050405020304" pitchFamily="18" charset="0"/>
              <a:sym typeface="Symbol" panose="05050102010706020507" pitchFamily="18" charset="2"/>
            </a:endParaRPr>
          </a:p>
        </p:txBody>
      </p:sp>
      <p:sp>
        <p:nvSpPr>
          <p:cNvPr id="325647" name="Text Box 15">
            <a:extLst>
              <a:ext uri="{FF2B5EF4-FFF2-40B4-BE49-F238E27FC236}">
                <a16:creationId xmlns:a16="http://schemas.microsoft.com/office/drawing/2014/main" id="{8DA46E3C-9D32-4CB8-925B-BBF6DACF7A23}"/>
              </a:ext>
            </a:extLst>
          </p:cNvPr>
          <p:cNvSpPr txBox="1">
            <a:spLocks noChangeArrowheads="1"/>
          </p:cNvSpPr>
          <p:nvPr/>
        </p:nvSpPr>
        <p:spPr bwMode="auto">
          <a:xfrm>
            <a:off x="1920876" y="49101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ti-ET" altLang="ti-ET"/>
          </a:p>
        </p:txBody>
      </p:sp>
      <p:sp>
        <p:nvSpPr>
          <p:cNvPr id="11" name="Text Box 16">
            <a:extLst>
              <a:ext uri="{FF2B5EF4-FFF2-40B4-BE49-F238E27FC236}">
                <a16:creationId xmlns:a16="http://schemas.microsoft.com/office/drawing/2014/main" id="{52FE68C9-D913-40F9-BB62-E3F201D9EF5A}"/>
              </a:ext>
            </a:extLst>
          </p:cNvPr>
          <p:cNvSpPr txBox="1">
            <a:spLocks noChangeArrowheads="1"/>
          </p:cNvSpPr>
          <p:nvPr/>
        </p:nvSpPr>
        <p:spPr bwMode="auto">
          <a:xfrm>
            <a:off x="7929001" y="1222742"/>
            <a:ext cx="396845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600" b="1" i="1" dirty="0">
                <a:latin typeface="Times New Roman" panose="02020603050405020304" pitchFamily="18" charset="0"/>
                <a:cs typeface="Times New Roman" panose="02020603050405020304" pitchFamily="18" charset="0"/>
              </a:rPr>
              <a:t>x ranges between:</a:t>
            </a:r>
          </a:p>
          <a:p>
            <a:r>
              <a:rPr lang="en-US" altLang="ti-ET" sz="2600" b="1" i="1" dirty="0">
                <a:latin typeface="Times New Roman" panose="02020603050405020304" pitchFamily="18" charset="0"/>
                <a:cs typeface="Times New Roman" panose="02020603050405020304" pitchFamily="18" charset="0"/>
              </a:rPr>
              <a:t>  </a:t>
            </a:r>
            <a:r>
              <a:rPr lang="en-US" altLang="ti-ET" sz="2600" b="1" i="1" dirty="0">
                <a:solidFill>
                  <a:srgbClr val="00B050"/>
                </a:solidFill>
                <a:latin typeface="Times New Roman" panose="02020603050405020304" pitchFamily="18" charset="0"/>
                <a:cs typeface="Times New Roman" panose="02020603050405020304" pitchFamily="18" charset="0"/>
              </a:rPr>
              <a:t>1 and n+1.</a:t>
            </a:r>
          </a:p>
        </p:txBody>
      </p:sp>
      <p:sp>
        <p:nvSpPr>
          <p:cNvPr id="13" name="Text Box 16">
            <a:extLst>
              <a:ext uri="{FF2B5EF4-FFF2-40B4-BE49-F238E27FC236}">
                <a16:creationId xmlns:a16="http://schemas.microsoft.com/office/drawing/2014/main" id="{7358707F-63EB-4DB3-96D9-3755AFBF9CFD}"/>
              </a:ext>
            </a:extLst>
          </p:cNvPr>
          <p:cNvSpPr txBox="1">
            <a:spLocks noChangeArrowheads="1"/>
          </p:cNvSpPr>
          <p:nvPr/>
        </p:nvSpPr>
        <p:spPr bwMode="auto">
          <a:xfrm>
            <a:off x="7929001" y="2259801"/>
            <a:ext cx="4244145"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spcAft>
                <a:spcPts val="600"/>
              </a:spcAft>
            </a:pPr>
            <a:r>
              <a:rPr lang="en-US" altLang="ti-ET" sz="2800" b="1" i="1" dirty="0">
                <a:solidFill>
                  <a:srgbClr val="CC0000"/>
                </a:solidFill>
                <a:latin typeface="Times New Roman" panose="02020603050405020304" pitchFamily="18" charset="0"/>
                <a:cs typeface="Times New Roman" panose="02020603050405020304" pitchFamily="18" charset="0"/>
              </a:rPr>
              <a:t>Running Time(Best case)</a:t>
            </a:r>
          </a:p>
          <a:p>
            <a:pPr>
              <a:spcBef>
                <a:spcPts val="600"/>
              </a:spcBef>
              <a:spcAft>
                <a:spcPts val="600"/>
              </a:spcAft>
            </a:pPr>
            <a:r>
              <a:rPr lang="en-US" altLang="ti-ET" sz="2800" b="1" i="1" dirty="0">
                <a:solidFill>
                  <a:schemeClr val="hlink"/>
                </a:solidFill>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latin typeface="Times New Roman" panose="02020603050405020304" pitchFamily="18" charset="0"/>
                <a:cs typeface="Times New Roman" panose="02020603050405020304" pitchFamily="18" charset="0"/>
              </a:rPr>
              <a:t>1</a:t>
            </a:r>
            <a:r>
              <a:rPr lang="en-US" altLang="ti-ET" sz="2800" b="1" i="1" dirty="0">
                <a:solidFill>
                  <a:schemeClr val="hlink"/>
                </a:solidFill>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latin typeface="Times New Roman" panose="02020603050405020304" pitchFamily="18" charset="0"/>
                <a:cs typeface="Times New Roman" panose="02020603050405020304" pitchFamily="18" charset="0"/>
              </a:rPr>
              <a:t>2</a:t>
            </a:r>
            <a:r>
              <a:rPr lang="en-US" altLang="ti-ET" sz="2800" b="1" i="1" dirty="0">
                <a:solidFill>
                  <a:schemeClr val="hlink"/>
                </a:solidFill>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latin typeface="Times New Roman" panose="02020603050405020304" pitchFamily="18" charset="0"/>
                <a:cs typeface="Times New Roman" panose="02020603050405020304" pitchFamily="18" charset="0"/>
              </a:rPr>
              <a:t>4</a:t>
            </a:r>
            <a:r>
              <a:rPr lang="en-US" altLang="ti-ET" sz="2800" b="1" i="1" dirty="0">
                <a:latin typeface="Times New Roman" panose="02020603050405020304" pitchFamily="18" charset="0"/>
                <a:cs typeface="Times New Roman" panose="02020603050405020304" pitchFamily="18" charset="0"/>
              </a:rPr>
              <a:t> </a:t>
            </a:r>
            <a:r>
              <a:rPr lang="en-US" altLang="ti-ET" sz="2800" b="1" i="1" dirty="0">
                <a:solidFill>
                  <a:schemeClr val="hlink"/>
                </a:solidFill>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latin typeface="Times New Roman" panose="02020603050405020304" pitchFamily="18" charset="0"/>
                <a:cs typeface="Times New Roman" panose="02020603050405020304" pitchFamily="18" charset="0"/>
              </a:rPr>
              <a:t>5</a:t>
            </a:r>
          </a:p>
          <a:p>
            <a:pPr>
              <a:spcBef>
                <a:spcPts val="600"/>
              </a:spcBef>
              <a:spcAft>
                <a:spcPts val="600"/>
              </a:spcAft>
            </a:pPr>
            <a:r>
              <a:rPr lang="en-US" altLang="ti-ET" sz="2400" b="1" i="1" dirty="0">
                <a:solidFill>
                  <a:srgbClr val="0070C0"/>
                </a:solidFill>
                <a:latin typeface="Times New Roman" panose="02020603050405020304" pitchFamily="18" charset="0"/>
                <a:cs typeface="Times New Roman" panose="02020603050405020304" pitchFamily="18" charset="0"/>
              </a:rPr>
              <a:t>= 1 + 1 + 1 + 1 </a:t>
            </a:r>
          </a:p>
          <a:p>
            <a:pPr>
              <a:spcBef>
                <a:spcPts val="600"/>
              </a:spcBef>
              <a:spcAft>
                <a:spcPts val="600"/>
              </a:spcAft>
            </a:pPr>
            <a:r>
              <a:rPr lang="en-US" altLang="ti-ET" sz="2400" b="1" i="1" dirty="0">
                <a:solidFill>
                  <a:srgbClr val="0070C0"/>
                </a:solidFill>
                <a:latin typeface="Times New Roman" panose="02020603050405020304" pitchFamily="18" charset="0"/>
                <a:cs typeface="Times New Roman" panose="02020603050405020304" pitchFamily="18" charset="0"/>
              </a:rPr>
              <a:t>= 4 </a:t>
            </a:r>
          </a:p>
          <a:p>
            <a:pPr>
              <a:spcBef>
                <a:spcPts val="600"/>
              </a:spcBef>
              <a:spcAft>
                <a:spcPts val="600"/>
              </a:spcAft>
            </a:pPr>
            <a:r>
              <a:rPr lang="en-US" altLang="ti-ET" sz="2800" b="1" i="1" dirty="0">
                <a:solidFill>
                  <a:srgbClr val="CC0000"/>
                </a:solidFill>
                <a:latin typeface="Times New Roman" panose="02020603050405020304" pitchFamily="18" charset="0"/>
                <a:cs typeface="Times New Roman" panose="02020603050405020304" pitchFamily="18" charset="0"/>
              </a:rPr>
              <a:t>Running Time(Worst case)</a:t>
            </a:r>
            <a:endParaRPr lang="en-US" altLang="ti-ET" sz="2800" b="1" i="1" dirty="0">
              <a:latin typeface="Times New Roman" panose="02020603050405020304" pitchFamily="18" charset="0"/>
              <a:cs typeface="Times New Roman" panose="02020603050405020304" pitchFamily="18" charset="0"/>
            </a:endParaRPr>
          </a:p>
          <a:p>
            <a:pPr>
              <a:spcBef>
                <a:spcPts val="600"/>
              </a:spcBef>
              <a:spcAft>
                <a:spcPts val="600"/>
              </a:spcAft>
            </a:pPr>
            <a:r>
              <a:rPr lang="en-US" altLang="ti-ET" sz="2000" i="1" dirty="0"/>
              <a:t> = </a:t>
            </a:r>
            <a:r>
              <a:rPr lang="en-US" altLang="ti-ET" sz="2400" b="1" i="1" dirty="0">
                <a:solidFill>
                  <a:schemeClr val="hlink"/>
                </a:solidFill>
                <a:latin typeface="Times New Roman" panose="02020603050405020304" pitchFamily="18" charset="0"/>
                <a:cs typeface="Times New Roman" panose="02020603050405020304" pitchFamily="18" charset="0"/>
              </a:rPr>
              <a:t>C</a:t>
            </a:r>
            <a:r>
              <a:rPr lang="en-US" altLang="ti-ET" sz="2400" b="1" i="1" baseline="-25000" dirty="0">
                <a:solidFill>
                  <a:schemeClr val="hlink"/>
                </a:solidFill>
                <a:latin typeface="Times New Roman" panose="02020603050405020304" pitchFamily="18" charset="0"/>
                <a:cs typeface="Times New Roman" panose="02020603050405020304" pitchFamily="18" charset="0"/>
              </a:rPr>
              <a:t>1</a:t>
            </a:r>
            <a:r>
              <a:rPr lang="en-US" altLang="ti-ET" sz="2400" b="1" i="1" dirty="0">
                <a:solidFill>
                  <a:schemeClr val="hlink"/>
                </a:solidFill>
                <a:latin typeface="Times New Roman" panose="02020603050405020304" pitchFamily="18" charset="0"/>
                <a:cs typeface="Times New Roman" panose="02020603050405020304" pitchFamily="18" charset="0"/>
              </a:rPr>
              <a:t>+ C</a:t>
            </a:r>
            <a:r>
              <a:rPr lang="en-US" altLang="ti-ET" sz="2400" b="1" i="1" baseline="-25000" dirty="0">
                <a:solidFill>
                  <a:schemeClr val="hlink"/>
                </a:solidFill>
                <a:latin typeface="Times New Roman" panose="02020603050405020304" pitchFamily="18" charset="0"/>
                <a:cs typeface="Times New Roman" panose="02020603050405020304" pitchFamily="18" charset="0"/>
              </a:rPr>
              <a:t>2</a:t>
            </a:r>
            <a:r>
              <a:rPr lang="en-US" altLang="ti-ET" sz="2400" b="1" i="1" dirty="0">
                <a:solidFill>
                  <a:schemeClr val="hlink"/>
                </a:solidFill>
                <a:latin typeface="Times New Roman" panose="02020603050405020304" pitchFamily="18" charset="0"/>
                <a:cs typeface="Times New Roman" panose="02020603050405020304" pitchFamily="18" charset="0"/>
              </a:rPr>
              <a:t>(n+1)+ C</a:t>
            </a:r>
            <a:r>
              <a:rPr lang="en-US" altLang="ti-ET" sz="2400" b="1" i="1" baseline="-25000" dirty="0">
                <a:solidFill>
                  <a:schemeClr val="hlink"/>
                </a:solidFill>
                <a:latin typeface="Times New Roman" panose="02020603050405020304" pitchFamily="18" charset="0"/>
                <a:cs typeface="Times New Roman" panose="02020603050405020304" pitchFamily="18" charset="0"/>
              </a:rPr>
              <a:t>3</a:t>
            </a:r>
            <a:r>
              <a:rPr lang="en-US" altLang="ti-ET" sz="2400" b="1" i="1" dirty="0">
                <a:solidFill>
                  <a:schemeClr val="hlink"/>
                </a:solidFill>
                <a:latin typeface="Times New Roman" panose="02020603050405020304" pitchFamily="18" charset="0"/>
                <a:cs typeface="Times New Roman" panose="02020603050405020304" pitchFamily="18" charset="0"/>
              </a:rPr>
              <a:t>n + C</a:t>
            </a:r>
            <a:r>
              <a:rPr lang="en-US" altLang="ti-ET" sz="2400" b="1" i="1" baseline="-25000" dirty="0">
                <a:solidFill>
                  <a:schemeClr val="hlink"/>
                </a:solidFill>
                <a:latin typeface="Times New Roman" panose="02020603050405020304" pitchFamily="18" charset="0"/>
                <a:cs typeface="Times New Roman" panose="02020603050405020304" pitchFamily="18" charset="0"/>
              </a:rPr>
              <a:t>4</a:t>
            </a:r>
            <a:r>
              <a:rPr lang="en-US" altLang="ti-ET" sz="2400" b="1" i="1" dirty="0">
                <a:latin typeface="Times New Roman" panose="02020603050405020304" pitchFamily="18" charset="0"/>
                <a:cs typeface="Times New Roman" panose="02020603050405020304" pitchFamily="18" charset="0"/>
              </a:rPr>
              <a:t> </a:t>
            </a:r>
            <a:r>
              <a:rPr lang="en-US" altLang="ti-ET" sz="2400" b="1" i="1" dirty="0">
                <a:solidFill>
                  <a:schemeClr val="hlink"/>
                </a:solidFill>
                <a:latin typeface="Times New Roman" panose="02020603050405020304" pitchFamily="18" charset="0"/>
                <a:cs typeface="Times New Roman" panose="02020603050405020304" pitchFamily="18" charset="0"/>
              </a:rPr>
              <a:t>+ C</a:t>
            </a:r>
            <a:r>
              <a:rPr lang="en-US" altLang="ti-ET" sz="2400" b="1" i="1" baseline="-25000" dirty="0">
                <a:solidFill>
                  <a:schemeClr val="hlink"/>
                </a:solidFill>
                <a:latin typeface="Times New Roman" panose="02020603050405020304" pitchFamily="18" charset="0"/>
                <a:cs typeface="Times New Roman" panose="02020603050405020304" pitchFamily="18" charset="0"/>
              </a:rPr>
              <a:t>6</a:t>
            </a:r>
          </a:p>
          <a:p>
            <a:pPr>
              <a:spcBef>
                <a:spcPts val="600"/>
              </a:spcBef>
              <a:spcAft>
                <a:spcPts val="600"/>
              </a:spcAft>
            </a:pPr>
            <a:r>
              <a:rPr lang="en-US" altLang="ti-ET" sz="2400" b="1" i="1" dirty="0">
                <a:solidFill>
                  <a:schemeClr val="hlink"/>
                </a:solidFill>
                <a:latin typeface="Times New Roman" panose="02020603050405020304" pitchFamily="18" charset="0"/>
                <a:cs typeface="Times New Roman" panose="02020603050405020304" pitchFamily="18" charset="0"/>
              </a:rPr>
              <a:t>= 1 + (n+1)+ n +1 +1 </a:t>
            </a:r>
          </a:p>
          <a:p>
            <a:pPr>
              <a:spcBef>
                <a:spcPts val="600"/>
              </a:spcBef>
              <a:spcAft>
                <a:spcPts val="600"/>
              </a:spcAft>
            </a:pPr>
            <a:r>
              <a:rPr lang="en-US" altLang="ti-ET" sz="2400" b="1" i="1" dirty="0">
                <a:solidFill>
                  <a:schemeClr val="hlink"/>
                </a:solidFill>
                <a:latin typeface="Times New Roman" panose="02020603050405020304" pitchFamily="18" charset="0"/>
                <a:cs typeface="Times New Roman" panose="02020603050405020304" pitchFamily="18" charset="0"/>
              </a:rPr>
              <a:t>= 2n+4</a:t>
            </a:r>
            <a:endParaRPr lang="en-US" altLang="ti-ET" sz="2400" b="1" i="1" dirty="0">
              <a:latin typeface="Times New Roman" panose="02020603050405020304" pitchFamily="18" charset="0"/>
              <a:cs typeface="Times New Roman" panose="02020603050405020304" pitchFamily="18" charset="0"/>
            </a:endParaRPr>
          </a:p>
        </p:txBody>
      </p:sp>
      <p:sp>
        <p:nvSpPr>
          <p:cNvPr id="7" name="Text Box 5">
            <a:extLst>
              <a:ext uri="{FF2B5EF4-FFF2-40B4-BE49-F238E27FC236}">
                <a16:creationId xmlns:a16="http://schemas.microsoft.com/office/drawing/2014/main" id="{D054CC61-3D80-4423-B856-4F577AD1E76A}"/>
              </a:ext>
            </a:extLst>
          </p:cNvPr>
          <p:cNvSpPr txBox="1">
            <a:spLocks noChangeArrowheads="1"/>
          </p:cNvSpPr>
          <p:nvPr/>
        </p:nvSpPr>
        <p:spPr bwMode="auto">
          <a:xfrm>
            <a:off x="6115914" y="1302504"/>
            <a:ext cx="1793173" cy="515750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lvl1pPr marL="457200" indent="-457200">
              <a:defRPr kumimoji="1" sz="2400">
                <a:solidFill>
                  <a:schemeClr val="tx1"/>
                </a:solidFill>
                <a:latin typeface="Times New Roman" panose="02020603050405020304" pitchFamily="18" charset="0"/>
              </a:defRPr>
            </a:lvl1pPr>
            <a:lvl2pPr marL="914400" indent="-457200">
              <a:defRPr kumimoji="1" sz="2400">
                <a:solidFill>
                  <a:schemeClr val="tx1"/>
                </a:solidFill>
                <a:latin typeface="Times New Roman" panose="02020603050405020304" pitchFamily="18" charset="0"/>
              </a:defRPr>
            </a:lvl2pPr>
            <a:lvl3pPr marL="1371600" indent="-457200">
              <a:defRPr kumimoji="1" sz="2400">
                <a:solidFill>
                  <a:schemeClr val="tx1"/>
                </a:solidFill>
                <a:latin typeface="Times New Roman" panose="02020603050405020304" pitchFamily="18" charset="0"/>
              </a:defRPr>
            </a:lvl3pPr>
            <a:lvl4pPr marL="1828800" indent="-457200">
              <a:defRPr kumimoji="1" sz="2400">
                <a:solidFill>
                  <a:schemeClr val="tx1"/>
                </a:solidFill>
                <a:latin typeface="Times New Roman" panose="02020603050405020304" pitchFamily="18" charset="0"/>
              </a:defRPr>
            </a:lvl4pPr>
            <a:lvl5pPr marL="2286000" indent="-45720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200000"/>
              </a:lnSpc>
            </a:pPr>
            <a:r>
              <a:rPr kumimoji="0" lang="en-US" altLang="ti-ET" b="1" i="1" dirty="0">
                <a:solidFill>
                  <a:srgbClr val="010000"/>
                </a:solidFill>
                <a:latin typeface="+mn-lt"/>
              </a:rPr>
              <a:t>cost   times</a:t>
            </a:r>
          </a:p>
          <a:p>
            <a:pPr>
              <a:lnSpc>
                <a:spcPct val="200000"/>
              </a:lnSpc>
            </a:pP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1</a:t>
            </a:r>
            <a:r>
              <a:rPr kumimoji="0" lang="en-US" altLang="ti-ET" b="1" i="1" dirty="0">
                <a:solidFill>
                  <a:srgbClr val="010000"/>
                </a:solidFill>
                <a:cs typeface="Times New Roman" panose="02020603050405020304" pitchFamily="18" charset="0"/>
                <a:sym typeface="Symbol" panose="05050102010706020507" pitchFamily="18" charset="2"/>
              </a:rPr>
              <a:t>      1</a:t>
            </a:r>
          </a:p>
          <a:p>
            <a:pPr>
              <a:lnSpc>
                <a:spcPct val="200000"/>
              </a:lnSpc>
            </a:pP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2</a:t>
            </a:r>
            <a:r>
              <a:rPr kumimoji="0" lang="en-US" altLang="ti-ET" b="1" i="1" dirty="0">
                <a:solidFill>
                  <a:srgbClr val="010000"/>
                </a:solidFill>
                <a:cs typeface="Times New Roman" panose="02020603050405020304" pitchFamily="18" charset="0"/>
                <a:sym typeface="Symbol" panose="05050102010706020507" pitchFamily="18" charset="2"/>
              </a:rPr>
              <a:t>      x</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pPr>
            <a:r>
              <a:rPr kumimoji="0" lang="en-US" altLang="ti-ET" b="1" i="1" dirty="0">
                <a:solidFill>
                  <a:srgbClr val="010000"/>
                </a:solidFill>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3</a:t>
            </a:r>
            <a:r>
              <a:rPr kumimoji="0" lang="en-US" altLang="ti-ET" b="1" i="1" dirty="0">
                <a:solidFill>
                  <a:srgbClr val="010000"/>
                </a:solidFill>
                <a:cs typeface="Times New Roman" panose="02020603050405020304" pitchFamily="18" charset="0"/>
                <a:sym typeface="Symbol" panose="05050102010706020507" pitchFamily="18" charset="2"/>
              </a:rPr>
              <a:t>     x-1</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marL="0" indent="0">
              <a:lnSpc>
                <a:spcPct val="200000"/>
              </a:lnSpc>
            </a:pP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4         </a:t>
            </a:r>
            <a:r>
              <a:rPr kumimoji="0" lang="en-US" altLang="ti-ET" b="1" i="1" dirty="0">
                <a:solidFill>
                  <a:srgbClr val="010000"/>
                </a:solidFill>
                <a:cs typeface="Times New Roman" panose="02020603050405020304" pitchFamily="18" charset="0"/>
                <a:sym typeface="Symbol" panose="05050102010706020507" pitchFamily="18" charset="2"/>
              </a:rPr>
              <a:t>1</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marL="0" indent="0">
              <a:lnSpc>
                <a:spcPct val="200000"/>
              </a:lnSpc>
            </a:pPr>
            <a:r>
              <a:rPr kumimoji="0" lang="en-US" altLang="ti-ET" b="1" i="1" dirty="0">
                <a:solidFill>
                  <a:srgbClr val="010000"/>
                </a:solidFill>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5         </a:t>
            </a:r>
            <a:r>
              <a:rPr kumimoji="0" lang="en-US" altLang="ti-ET" b="1" i="1" dirty="0">
                <a:solidFill>
                  <a:srgbClr val="010000"/>
                </a:solidFill>
                <a:cs typeface="Times New Roman" panose="02020603050405020304" pitchFamily="18" charset="0"/>
                <a:sym typeface="Symbol" panose="05050102010706020507" pitchFamily="18" charset="2"/>
              </a:rPr>
              <a:t>1</a:t>
            </a:r>
          </a:p>
          <a:p>
            <a:pPr marL="0" indent="0">
              <a:lnSpc>
                <a:spcPct val="200000"/>
              </a:lnSpc>
            </a:pPr>
            <a:r>
              <a:rPr kumimoji="0" lang="en-US" altLang="ti-ET" b="1" i="1" dirty="0">
                <a:solidFill>
                  <a:srgbClr val="010000"/>
                </a:solidFill>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6</a:t>
            </a:r>
            <a:r>
              <a:rPr kumimoji="0" lang="en-US" altLang="ti-ET" b="1" i="1" dirty="0">
                <a:solidFill>
                  <a:srgbClr val="010000"/>
                </a:solidFill>
                <a:cs typeface="Times New Roman" panose="02020603050405020304" pitchFamily="18" charset="0"/>
                <a:sym typeface="Symbol" panose="05050102010706020507" pitchFamily="18" charset="2"/>
              </a:rPr>
              <a:t>      1</a:t>
            </a:r>
          </a:p>
        </p:txBody>
      </p:sp>
      <p:sp>
        <p:nvSpPr>
          <p:cNvPr id="9" name="TextBox 8">
            <a:extLst>
              <a:ext uri="{FF2B5EF4-FFF2-40B4-BE49-F238E27FC236}">
                <a16:creationId xmlns:a16="http://schemas.microsoft.com/office/drawing/2014/main" id="{514FCFEE-BD98-4EA2-B3D8-25DFFCF64596}"/>
              </a:ext>
            </a:extLst>
          </p:cNvPr>
          <p:cNvSpPr txBox="1"/>
          <p:nvPr/>
        </p:nvSpPr>
        <p:spPr>
          <a:xfrm flipH="1">
            <a:off x="11167153" y="3537532"/>
            <a:ext cx="556650" cy="461665"/>
          </a:xfrm>
          <a:prstGeom prst="rect">
            <a:avLst/>
          </a:prstGeom>
          <a:noFill/>
        </p:spPr>
        <p:txBody>
          <a:bodyPr wrap="square">
            <a:spAutoFit/>
          </a:bodyPr>
          <a:lstStyle/>
          <a:p>
            <a:r>
              <a:rPr lang="en-US" altLang="ti-ET" sz="2400" b="1" dirty="0">
                <a:solidFill>
                  <a:srgbClr val="CC0000"/>
                </a:solidFill>
              </a:rPr>
              <a:t>❹</a:t>
            </a:r>
            <a:endParaRPr lang="ti-ET" sz="2400" dirty="0"/>
          </a:p>
        </p:txBody>
      </p:sp>
      <p:sp>
        <p:nvSpPr>
          <p:cNvPr id="10" name="TextBox 9">
            <a:extLst>
              <a:ext uri="{FF2B5EF4-FFF2-40B4-BE49-F238E27FC236}">
                <a16:creationId xmlns:a16="http://schemas.microsoft.com/office/drawing/2014/main" id="{4C29C39C-23EC-4EC1-9C66-CB9032AA2062}"/>
              </a:ext>
            </a:extLst>
          </p:cNvPr>
          <p:cNvSpPr txBox="1"/>
          <p:nvPr/>
        </p:nvSpPr>
        <p:spPr>
          <a:xfrm flipH="1">
            <a:off x="10931841" y="5998341"/>
            <a:ext cx="1321435" cy="461665"/>
          </a:xfrm>
          <a:prstGeom prst="rect">
            <a:avLst/>
          </a:prstGeom>
          <a:noFill/>
        </p:spPr>
        <p:txBody>
          <a:bodyPr wrap="square">
            <a:spAutoFit/>
          </a:bodyPr>
          <a:lstStyle/>
          <a:p>
            <a:r>
              <a:rPr lang="en-US" altLang="ti-ET" sz="2400" b="1" dirty="0">
                <a:solidFill>
                  <a:srgbClr val="CC0000"/>
                </a:solidFill>
              </a:rPr>
              <a:t>2n+4</a:t>
            </a:r>
            <a:endParaRPr lang="ti-ET" sz="2400" dirty="0"/>
          </a:p>
        </p:txBody>
      </p:sp>
    </p:spTree>
    <p:extLst>
      <p:ext uri="{BB962C8B-B14F-4D97-AF65-F5344CB8AC3E}">
        <p14:creationId xmlns:p14="http://schemas.microsoft.com/office/powerpoint/2010/main" val="21785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D8B52E5-11B0-4413-BFB6-150A5B31884B}"/>
              </a:ext>
            </a:extLst>
          </p:cNvPr>
          <p:cNvSpPr>
            <a:spLocks noGrp="1" noChangeArrowheads="1"/>
          </p:cNvSpPr>
          <p:nvPr>
            <p:ph type="title"/>
          </p:nvPr>
        </p:nvSpPr>
        <p:spPr>
          <a:xfrm>
            <a:off x="609600" y="274163"/>
            <a:ext cx="10972800" cy="871616"/>
          </a:xfrm>
        </p:spPr>
        <p:txBody>
          <a:bodyPr>
            <a:normAutofit/>
          </a:bodyPr>
          <a:lstStyle/>
          <a:p>
            <a:r>
              <a:rPr lang="en-US" altLang="ti-ET" sz="3600" b="1" dirty="0"/>
              <a:t>A Simple Example – </a:t>
            </a:r>
            <a:r>
              <a:rPr lang="en-US" altLang="ti-ET" sz="3600" b="1" i="1" dirty="0"/>
              <a:t>Linear Search </a:t>
            </a:r>
          </a:p>
        </p:txBody>
      </p:sp>
      <p:sp>
        <p:nvSpPr>
          <p:cNvPr id="325637" name="Text Box 5">
            <a:extLst>
              <a:ext uri="{FF2B5EF4-FFF2-40B4-BE49-F238E27FC236}">
                <a16:creationId xmlns:a16="http://schemas.microsoft.com/office/drawing/2014/main" id="{EC6BBCF4-DD1E-46A8-91E6-934A0BE64F36}"/>
              </a:ext>
            </a:extLst>
          </p:cNvPr>
          <p:cNvSpPr txBox="1">
            <a:spLocks noChangeArrowheads="1"/>
          </p:cNvSpPr>
          <p:nvPr/>
        </p:nvSpPr>
        <p:spPr bwMode="auto">
          <a:xfrm>
            <a:off x="599441" y="1302504"/>
            <a:ext cx="5496559" cy="515750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lvl1pPr marL="457200" indent="-457200">
              <a:defRPr kumimoji="1" sz="2400">
                <a:solidFill>
                  <a:schemeClr val="tx1"/>
                </a:solidFill>
                <a:latin typeface="Times New Roman" panose="02020603050405020304" pitchFamily="18" charset="0"/>
              </a:defRPr>
            </a:lvl1pPr>
            <a:lvl2pPr marL="914400" indent="-457200">
              <a:defRPr kumimoji="1" sz="2400">
                <a:solidFill>
                  <a:schemeClr val="tx1"/>
                </a:solidFill>
                <a:latin typeface="Times New Roman" panose="02020603050405020304" pitchFamily="18" charset="0"/>
              </a:defRPr>
            </a:lvl2pPr>
            <a:lvl3pPr marL="1371600" indent="-457200">
              <a:defRPr kumimoji="1" sz="2400">
                <a:solidFill>
                  <a:schemeClr val="tx1"/>
                </a:solidFill>
                <a:latin typeface="Times New Roman" panose="02020603050405020304" pitchFamily="18" charset="0"/>
              </a:defRPr>
            </a:lvl3pPr>
            <a:lvl4pPr marL="1828800" indent="-457200">
              <a:defRPr kumimoji="1" sz="2400">
                <a:solidFill>
                  <a:schemeClr val="tx1"/>
                </a:solidFill>
                <a:latin typeface="Times New Roman" panose="02020603050405020304" pitchFamily="18" charset="0"/>
              </a:defRPr>
            </a:lvl4pPr>
            <a:lvl5pPr marL="2286000" indent="-45720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200000"/>
              </a:lnSpc>
            </a:pPr>
            <a:r>
              <a:rPr kumimoji="0" lang="en-US" altLang="ti-ET" i="1" dirty="0" err="1">
                <a:solidFill>
                  <a:srgbClr val="010000"/>
                </a:solidFill>
                <a:latin typeface="Consolas" panose="020B0609020204030204" pitchFamily="49" charset="0"/>
              </a:rPr>
              <a:t>LinearSearch</a:t>
            </a:r>
            <a:r>
              <a:rPr kumimoji="0" lang="en-US" altLang="ti-ET" dirty="0">
                <a:solidFill>
                  <a:srgbClr val="010000"/>
                </a:solidFill>
                <a:latin typeface="Consolas" panose="020B0609020204030204" pitchFamily="49" charset="0"/>
              </a:rPr>
              <a:t>(A, </a:t>
            </a:r>
            <a:r>
              <a:rPr kumimoji="0" lang="en-US" altLang="ti-ET" i="1" dirty="0">
                <a:solidFill>
                  <a:srgbClr val="010000"/>
                </a:solidFill>
                <a:latin typeface="Consolas" panose="020B0609020204030204" pitchFamily="49" charset="0"/>
              </a:rPr>
              <a:t>key</a:t>
            </a:r>
            <a:r>
              <a:rPr kumimoji="0" lang="en-US" altLang="ti-ET" dirty="0">
                <a:solidFill>
                  <a:srgbClr val="010000"/>
                </a:solidFill>
                <a:latin typeface="Consolas" panose="020B0609020204030204" pitchFamily="49" charset="0"/>
              </a:rPr>
              <a:t>)              </a:t>
            </a:r>
            <a:r>
              <a:rPr kumimoji="0" lang="en-US" altLang="ti-ET" b="1" i="1" dirty="0">
                <a:solidFill>
                  <a:srgbClr val="010000"/>
                </a:solidFill>
                <a:latin typeface="+mn-lt"/>
              </a:rPr>
              <a:t> </a:t>
            </a:r>
          </a:p>
          <a:p>
            <a:pPr>
              <a:lnSpc>
                <a:spcPct val="200000"/>
              </a:lnSpc>
            </a:pPr>
            <a:r>
              <a:rPr kumimoji="0" lang="en-US" altLang="ti-ET" dirty="0">
                <a:solidFill>
                  <a:srgbClr val="010000"/>
                </a:solidFill>
                <a:latin typeface="Consolas" panose="020B0609020204030204" pitchFamily="49" charset="0"/>
              </a:rPr>
              <a:t>1   </a:t>
            </a:r>
            <a:r>
              <a:rPr kumimoji="0" lang="en-US" altLang="ti-ET" i="1" dirty="0" err="1">
                <a:solidFill>
                  <a:srgbClr val="010000"/>
                </a:solidFill>
                <a:latin typeface="Consolas" panose="020B0609020204030204" pitchFamily="49" charset="0"/>
              </a:rPr>
              <a:t>i</a:t>
            </a:r>
            <a:r>
              <a:rPr kumimoji="0" lang="en-US" altLang="ti-ET" i="1" dirty="0">
                <a:solidFill>
                  <a:srgbClr val="010000"/>
                </a:solidFill>
                <a:latin typeface="Consolas" panose="020B0609020204030204" pitchFamily="49" charset="0"/>
              </a:rPr>
              <a:t> </a:t>
            </a:r>
            <a:r>
              <a:rPr kumimoji="0" lang="en-US" altLang="ti-ET" dirty="0">
                <a:solidFill>
                  <a:srgbClr val="010000"/>
                </a:solidFill>
                <a:latin typeface="Consolas" panose="020B0609020204030204" pitchFamily="49" charset="0"/>
                <a:sym typeface="Symbol" panose="05050102010706020507" pitchFamily="18" charset="2"/>
              </a:rPr>
              <a:t> 1</a:t>
            </a:r>
            <a:r>
              <a:rPr kumimoji="0" lang="en-US" altLang="ti-ET" b="1" dirty="0">
                <a:solidFill>
                  <a:srgbClr val="010000"/>
                </a:solidFill>
                <a:latin typeface="Consolas" panose="020B0609020204030204" pitchFamily="49" charset="0"/>
                <a:sym typeface="Symbol" panose="05050102010706020507" pitchFamily="18" charset="2"/>
              </a:rPr>
              <a:t>           </a:t>
            </a: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endParaRPr kumimoji="0" lang="en-US" altLang="ti-ET" b="1" i="1" dirty="0">
              <a:solidFill>
                <a:srgbClr val="010000"/>
              </a:solidFill>
              <a:cs typeface="Times New Roman" panose="02020603050405020304" pitchFamily="18" charset="0"/>
              <a:sym typeface="Symbol" panose="05050102010706020507" pitchFamily="18" charset="2"/>
            </a:endParaRPr>
          </a:p>
          <a:p>
            <a:pPr>
              <a:lnSpc>
                <a:spcPct val="200000"/>
              </a:lnSpc>
            </a:pPr>
            <a:r>
              <a:rPr kumimoji="0" lang="en-US" altLang="ti-ET" dirty="0">
                <a:solidFill>
                  <a:srgbClr val="010000"/>
                </a:solidFill>
                <a:latin typeface="Consolas" panose="020B0609020204030204" pitchFamily="49" charset="0"/>
                <a:sym typeface="Symbol" panose="05050102010706020507" pitchFamily="18" charset="2"/>
              </a:rPr>
              <a:t>2   </a:t>
            </a:r>
            <a:r>
              <a:rPr kumimoji="0" lang="en-US" altLang="ti-ET" b="1" dirty="0">
                <a:solidFill>
                  <a:srgbClr val="010000"/>
                </a:solidFill>
                <a:latin typeface="Consolas" panose="020B0609020204030204" pitchFamily="49" charset="0"/>
                <a:sym typeface="Symbol" panose="05050102010706020507" pitchFamily="18" charset="2"/>
              </a:rPr>
              <a:t>while</a:t>
            </a:r>
            <a:r>
              <a:rPr kumimoji="0" lang="en-US" altLang="ti-ET" dirty="0">
                <a:solidFill>
                  <a:srgbClr val="010000"/>
                </a:solidFill>
                <a:latin typeface="Consolas" panose="020B0609020204030204" pitchFamily="49" charset="0"/>
                <a:sym typeface="Symbol" panose="05050102010706020507" pitchFamily="18" charset="2"/>
              </a:rPr>
              <a:t> </a:t>
            </a:r>
            <a:r>
              <a:rPr kumimoji="0" lang="en-US" altLang="ti-ET" i="1" dirty="0" err="1">
                <a:solidFill>
                  <a:srgbClr val="010000"/>
                </a:solidFill>
                <a:latin typeface="Consolas" panose="020B0609020204030204" pitchFamily="49" charset="0"/>
                <a:sym typeface="Symbol" panose="05050102010706020507" pitchFamily="18" charset="2"/>
              </a:rPr>
              <a:t>i</a:t>
            </a:r>
            <a:r>
              <a:rPr kumimoji="0" lang="en-US" altLang="ti-ET" i="1" dirty="0">
                <a:solidFill>
                  <a:srgbClr val="010000"/>
                </a:solidFill>
                <a:latin typeface="Consolas" panose="020B0609020204030204" pitchFamily="49" charset="0"/>
                <a:sym typeface="Symbol" panose="05050102010706020507" pitchFamily="18" charset="2"/>
              </a:rPr>
              <a:t> </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n</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and</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a:t>
            </a:r>
            <a:r>
              <a:rPr kumimoji="0" lang="en-US" altLang="ti-ET" i="1" dirty="0" err="1">
                <a:solidFill>
                  <a:srgbClr val="010000"/>
                </a:solidFill>
                <a:latin typeface="Consolas" panose="020B0609020204030204" pitchFamily="49" charset="0"/>
                <a:cs typeface="Times New Roman" panose="02020603050405020304" pitchFamily="18" charset="0"/>
                <a:sym typeface="Symbol" panose="05050102010706020507" pitchFamily="18" charset="2"/>
              </a:rPr>
              <a:t>i</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 </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key </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pP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3</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do </a:t>
            </a:r>
            <a:r>
              <a:rPr kumimoji="0" lang="en-US" altLang="ti-ET" i="1" dirty="0" err="1">
                <a:solidFill>
                  <a:srgbClr val="010000"/>
                </a:solidFill>
                <a:latin typeface="Consolas" panose="020B0609020204030204" pitchFamily="49" charset="0"/>
                <a:cs typeface="Times New Roman" panose="02020603050405020304" pitchFamily="18" charset="0"/>
                <a:sym typeface="Symbol" panose="05050102010706020507" pitchFamily="18" charset="2"/>
              </a:rPr>
              <a:t>i</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i="1" dirty="0">
                <a:solidFill>
                  <a:srgbClr val="010000"/>
                </a:solidFill>
                <a:cs typeface="Times New Roman" panose="02020603050405020304" pitchFamily="18" charset="0"/>
                <a:sym typeface="Symbol" panose="05050102010706020507" pitchFamily="18" charset="2"/>
              </a:rPr>
              <a:t> </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buFontTx/>
              <a:buAutoNum type="arabicPlain" startAt="4"/>
            </a:pP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if</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i="1" dirty="0" err="1">
                <a:solidFill>
                  <a:srgbClr val="010000"/>
                </a:solidFill>
                <a:latin typeface="Consolas" panose="020B0609020204030204" pitchFamily="49" charset="0"/>
                <a:cs typeface="Times New Roman" panose="02020603050405020304" pitchFamily="18" charset="0"/>
                <a:sym typeface="Symbol" panose="05050102010706020507" pitchFamily="18" charset="2"/>
              </a:rPr>
              <a:t>i</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n</a:t>
            </a:r>
            <a:r>
              <a:rPr kumimoji="0" lang="en-US" altLang="ti-ET"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buFontTx/>
              <a:buAutoNum type="arabicPlain" startAt="4"/>
            </a:pPr>
            <a:r>
              <a:rPr kumimoji="0" lang="en-US" altLang="ti-ET" b="1" dirty="0">
                <a:solidFill>
                  <a:srgbClr val="010000"/>
                </a:solidFill>
                <a:latin typeface="Consolas" panose="020B0609020204030204" pitchFamily="49" charset="0"/>
                <a:cs typeface="Times New Roman" panose="02020603050405020304" pitchFamily="18" charset="0"/>
                <a:sym typeface="Symbol" panose="05050102010706020507" pitchFamily="18" charset="2"/>
              </a:rPr>
              <a:t>     then return </a:t>
            </a:r>
            <a:r>
              <a:rPr kumimoji="0" lang="en-US" altLang="ti-ET"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true       </a:t>
            </a:r>
            <a:r>
              <a:rPr kumimoji="0" lang="en-US" altLang="ti-ET" b="1" i="1" dirty="0">
                <a:solidFill>
                  <a:srgbClr val="010000"/>
                </a:solidFill>
                <a:cs typeface="Times New Roman" panose="02020603050405020304" pitchFamily="18" charset="0"/>
                <a:sym typeface="Symbol" panose="05050102010706020507" pitchFamily="18" charset="2"/>
              </a:rPr>
              <a:t> </a:t>
            </a:r>
          </a:p>
          <a:p>
            <a:pPr>
              <a:lnSpc>
                <a:spcPct val="200000"/>
              </a:lnSpc>
              <a:buFontTx/>
              <a:buAutoNum type="arabicPlain" startAt="4"/>
            </a:pPr>
            <a:r>
              <a:rPr kumimoji="0" lang="en-US" altLang="ti-ET" dirty="0">
                <a:solidFill>
                  <a:srgbClr val="010000"/>
                </a:solidFill>
                <a:latin typeface="Consolas" panose="020B0609020204030204" pitchFamily="49" charset="0"/>
                <a:sym typeface="Symbol" panose="05050102010706020507" pitchFamily="18" charset="2"/>
              </a:rPr>
              <a:t>     </a:t>
            </a:r>
            <a:r>
              <a:rPr kumimoji="0" lang="en-US" altLang="ti-ET" b="1" dirty="0">
                <a:solidFill>
                  <a:srgbClr val="010000"/>
                </a:solidFill>
                <a:latin typeface="Consolas" panose="020B0609020204030204" pitchFamily="49" charset="0"/>
                <a:sym typeface="Symbol" panose="05050102010706020507" pitchFamily="18" charset="2"/>
              </a:rPr>
              <a:t>else  return </a:t>
            </a:r>
            <a:r>
              <a:rPr kumimoji="0" lang="en-US" altLang="ti-ET" i="1" dirty="0">
                <a:solidFill>
                  <a:srgbClr val="010000"/>
                </a:solidFill>
                <a:latin typeface="Consolas" panose="020B0609020204030204" pitchFamily="49" charset="0"/>
                <a:sym typeface="Symbol" panose="05050102010706020507" pitchFamily="18" charset="2"/>
              </a:rPr>
              <a:t>false    </a:t>
            </a:r>
            <a:endParaRPr kumimoji="0" lang="en-US" altLang="ti-ET" b="1" i="1" dirty="0">
              <a:solidFill>
                <a:srgbClr val="010000"/>
              </a:solidFill>
              <a:cs typeface="Times New Roman" panose="02020603050405020304" pitchFamily="18" charset="0"/>
              <a:sym typeface="Symbol" panose="05050102010706020507" pitchFamily="18" charset="2"/>
            </a:endParaRPr>
          </a:p>
        </p:txBody>
      </p:sp>
      <p:sp>
        <p:nvSpPr>
          <p:cNvPr id="325647" name="Text Box 15">
            <a:extLst>
              <a:ext uri="{FF2B5EF4-FFF2-40B4-BE49-F238E27FC236}">
                <a16:creationId xmlns:a16="http://schemas.microsoft.com/office/drawing/2014/main" id="{8DA46E3C-9D32-4CB8-925B-BBF6DACF7A23}"/>
              </a:ext>
            </a:extLst>
          </p:cNvPr>
          <p:cNvSpPr txBox="1">
            <a:spLocks noChangeArrowheads="1"/>
          </p:cNvSpPr>
          <p:nvPr/>
        </p:nvSpPr>
        <p:spPr bwMode="auto">
          <a:xfrm>
            <a:off x="1920876" y="49101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ti-ET" altLang="ti-ET"/>
          </a:p>
        </p:txBody>
      </p:sp>
      <p:sp>
        <p:nvSpPr>
          <p:cNvPr id="11" name="Text Box 16">
            <a:extLst>
              <a:ext uri="{FF2B5EF4-FFF2-40B4-BE49-F238E27FC236}">
                <a16:creationId xmlns:a16="http://schemas.microsoft.com/office/drawing/2014/main" id="{52FE68C9-D913-40F9-BB62-E3F201D9EF5A}"/>
              </a:ext>
            </a:extLst>
          </p:cNvPr>
          <p:cNvSpPr txBox="1">
            <a:spLocks noChangeArrowheads="1"/>
          </p:cNvSpPr>
          <p:nvPr/>
        </p:nvSpPr>
        <p:spPr bwMode="auto">
          <a:xfrm>
            <a:off x="7929001" y="1222742"/>
            <a:ext cx="39684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600" b="1" i="1" dirty="0">
                <a:solidFill>
                  <a:srgbClr val="0070C0"/>
                </a:solidFill>
                <a:latin typeface="Times New Roman" panose="02020603050405020304" pitchFamily="18" charset="0"/>
                <a:cs typeface="Times New Roman" panose="02020603050405020304" pitchFamily="18" charset="0"/>
              </a:rPr>
              <a:t>Running Time</a:t>
            </a:r>
          </a:p>
        </p:txBody>
      </p:sp>
      <mc:AlternateContent xmlns:mc="http://schemas.openxmlformats.org/markup-compatibility/2006" xmlns:a14="http://schemas.microsoft.com/office/drawing/2010/main">
        <mc:Choice Requires="a14">
          <p:sp>
            <p:nvSpPr>
              <p:cNvPr id="13" name="Text Box 16">
                <a:extLst>
                  <a:ext uri="{FF2B5EF4-FFF2-40B4-BE49-F238E27FC236}">
                    <a16:creationId xmlns:a16="http://schemas.microsoft.com/office/drawing/2014/main" id="{7358707F-63EB-4DB3-96D9-3755AFBF9CFD}"/>
                  </a:ext>
                </a:extLst>
              </p:cNvPr>
              <p:cNvSpPr txBox="1">
                <a:spLocks noChangeArrowheads="1"/>
              </p:cNvSpPr>
              <p:nvPr/>
            </p:nvSpPr>
            <p:spPr bwMode="auto">
              <a:xfrm>
                <a:off x="7929002" y="1715185"/>
                <a:ext cx="3988366" cy="4656403"/>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50000"/>
                  </a:lnSpc>
                  <a:spcBef>
                    <a:spcPts val="600"/>
                  </a:spcBef>
                </a:pPr>
                <a:r>
                  <a:rPr lang="en-US" altLang="ti-ET" sz="2600" b="1" i="1" dirty="0">
                    <a:solidFill>
                      <a:srgbClr val="CC0000"/>
                    </a:solidFill>
                    <a:latin typeface="Times New Roman" panose="02020603050405020304" pitchFamily="18" charset="0"/>
                    <a:cs typeface="Times New Roman" panose="02020603050405020304" pitchFamily="18" charset="0"/>
                  </a:rPr>
                  <a:t>Best case:          </a:t>
                </a:r>
                <a:r>
                  <a:rPr lang="en-US" altLang="ti-ET" sz="2800" b="1" i="1" dirty="0">
                    <a:solidFill>
                      <a:srgbClr val="C00000"/>
                    </a:solidFill>
                    <a:latin typeface="Times New Roman" panose="02020603050405020304" pitchFamily="18" charset="0"/>
                    <a:cs typeface="Times New Roman" panose="02020603050405020304" pitchFamily="18" charset="0"/>
                  </a:rPr>
                  <a:t>4</a:t>
                </a:r>
                <a:endParaRPr lang="en-US" altLang="ti-ET" sz="2400" b="1" i="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600"/>
                  </a:spcBef>
                </a:pPr>
                <a:r>
                  <a:rPr lang="en-US" altLang="ti-ET" sz="2600" b="1" i="1" dirty="0">
                    <a:solidFill>
                      <a:srgbClr val="CC0000"/>
                    </a:solidFill>
                    <a:latin typeface="Times New Roman" panose="02020603050405020304" pitchFamily="18" charset="0"/>
                    <a:cs typeface="Times New Roman" panose="02020603050405020304" pitchFamily="18" charset="0"/>
                  </a:rPr>
                  <a:t>Worst case:</a:t>
                </a:r>
                <a:r>
                  <a:rPr lang="en-US" altLang="ti-ET" sz="2600" b="1" i="1" dirty="0">
                    <a:latin typeface="Times New Roman" panose="02020603050405020304" pitchFamily="18" charset="0"/>
                    <a:cs typeface="Times New Roman" panose="02020603050405020304" pitchFamily="18" charset="0"/>
                  </a:rPr>
                  <a:t>     </a:t>
                </a:r>
                <a:r>
                  <a:rPr lang="en-US" altLang="ti-ET" sz="2800" b="1" i="1" dirty="0">
                    <a:solidFill>
                      <a:srgbClr val="C00000"/>
                    </a:solidFill>
                    <a:latin typeface="Times New Roman" panose="02020603050405020304" pitchFamily="18" charset="0"/>
                    <a:cs typeface="Times New Roman" panose="02020603050405020304" pitchFamily="18" charset="0"/>
                  </a:rPr>
                  <a:t>2n + 4</a:t>
                </a:r>
              </a:p>
              <a:p>
                <a:pPr>
                  <a:lnSpc>
                    <a:spcPct val="150000"/>
                  </a:lnSpc>
                  <a:spcBef>
                    <a:spcPts val="600"/>
                  </a:spcBef>
                </a:pPr>
                <a:r>
                  <a:rPr lang="en-US" altLang="ti-ET" sz="2600" b="1" i="1" dirty="0">
                    <a:solidFill>
                      <a:srgbClr val="CC0000"/>
                    </a:solidFill>
                    <a:latin typeface="Times New Roman" panose="02020603050405020304" pitchFamily="18" charset="0"/>
                    <a:cs typeface="Times New Roman" panose="02020603050405020304" pitchFamily="18" charset="0"/>
                  </a:rPr>
                  <a:t>Average case:</a:t>
                </a:r>
                <a:endParaRPr lang="en-US" altLang="ti-ET" sz="2600" b="1" i="1" dirty="0">
                  <a:latin typeface="Times New Roman" panose="02020603050405020304" pitchFamily="18" charset="0"/>
                  <a:cs typeface="Times New Roman" panose="02020603050405020304" pitchFamily="18" charset="0"/>
                </a:endParaRPr>
              </a:p>
              <a:p>
                <a:pPr>
                  <a:lnSpc>
                    <a:spcPct val="150000"/>
                  </a:lnSpc>
                  <a:spcBef>
                    <a:spcPts val="600"/>
                  </a:spcBef>
                </a:pPr>
                <a:r>
                  <a:rPr lang="en-US" altLang="ti-ET" sz="2800" b="1" i="1" dirty="0">
                    <a:solidFill>
                      <a:schemeClr val="hlink"/>
                    </a:solidFill>
                    <a:effectLst/>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effectLst/>
                    <a:latin typeface="Times New Roman" panose="02020603050405020304" pitchFamily="18" charset="0"/>
                    <a:cs typeface="Times New Roman" panose="02020603050405020304" pitchFamily="18" charset="0"/>
                  </a:rPr>
                  <a:t>1</a:t>
                </a:r>
                <a:r>
                  <a:rPr lang="en-US" altLang="ti-ET" sz="2800" b="1" i="1" dirty="0">
                    <a:solidFill>
                      <a:schemeClr val="hlink"/>
                    </a:solidFill>
                    <a:effectLst/>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effectLst/>
                    <a:latin typeface="Times New Roman" panose="02020603050405020304" pitchFamily="18" charset="0"/>
                    <a:cs typeface="Times New Roman" panose="02020603050405020304" pitchFamily="18" charset="0"/>
                  </a:rPr>
                  <a:t>2</a:t>
                </a:r>
                <a:r>
                  <a:rPr lang="el-GR" altLang="ti-ET" sz="2800" b="1" i="1" dirty="0">
                    <a:solidFill>
                      <a:srgbClr val="0070C0"/>
                    </a:solidFill>
                    <a:effectLst/>
                    <a:cs typeface="Times New Roman" panose="02020603050405020304" pitchFamily="18" charset="0"/>
                  </a:rPr>
                  <a:t> </a:t>
                </a:r>
                <a14:m>
                  <m:oMath xmlns:m="http://schemas.openxmlformats.org/officeDocument/2006/math">
                    <m:f>
                      <m:fPr>
                        <m:ctrlPr>
                          <a:rPr lang="el-GR" altLang="ti-ET" sz="2800" b="1" i="1">
                            <a:solidFill>
                              <a:srgbClr val="0070C0"/>
                            </a:solidFill>
                            <a:effectLst/>
                            <a:latin typeface="Cambria Math" panose="02040503050406030204" pitchFamily="18" charset="0"/>
                            <a:cs typeface="Times New Roman" panose="02020603050405020304" pitchFamily="18" charset="0"/>
                          </a:rPr>
                        </m:ctrlPr>
                      </m:fPr>
                      <m:num>
                        <m:r>
                          <a:rPr lang="en-US" altLang="ti-ET" sz="2800" b="1" i="1">
                            <a:solidFill>
                              <a:srgbClr val="0070C0"/>
                            </a:solidFill>
                            <a:effectLst/>
                            <a:latin typeface="Cambria Math" panose="02040503050406030204" pitchFamily="18" charset="0"/>
                            <a:cs typeface="Times New Roman" panose="02020603050405020304" pitchFamily="18" charset="0"/>
                          </a:rPr>
                          <m:t>𝒏</m:t>
                        </m:r>
                      </m:num>
                      <m:den>
                        <m:r>
                          <a:rPr lang="el-GR" altLang="ti-ET" sz="2800" b="1" i="1">
                            <a:solidFill>
                              <a:srgbClr val="0070C0"/>
                            </a:solidFill>
                            <a:effectLst/>
                            <a:latin typeface="Cambria Math" panose="02040503050406030204" pitchFamily="18" charset="0"/>
                            <a:cs typeface="Times New Roman" panose="02020603050405020304" pitchFamily="18" charset="0"/>
                          </a:rPr>
                          <m:t>𝟐</m:t>
                        </m:r>
                      </m:den>
                    </m:f>
                    <m:r>
                      <a:rPr lang="el-GR" altLang="ti-ET" sz="2800" b="1" i="1">
                        <a:solidFill>
                          <a:srgbClr val="0070C0"/>
                        </a:solidFill>
                        <a:effectLst/>
                        <a:latin typeface="Cambria Math" panose="02040503050406030204" pitchFamily="18" charset="0"/>
                        <a:cs typeface="Times New Roman" panose="02020603050405020304" pitchFamily="18" charset="0"/>
                      </a:rPr>
                      <m:t> </m:t>
                    </m:r>
                  </m:oMath>
                </a14:m>
                <a:r>
                  <a:rPr lang="en-US" altLang="ti-ET" sz="2800" b="1" i="1" dirty="0">
                    <a:solidFill>
                      <a:schemeClr val="hlink"/>
                    </a:solidFill>
                    <a:effectLst/>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effectLst/>
                    <a:latin typeface="Times New Roman" panose="02020603050405020304" pitchFamily="18" charset="0"/>
                    <a:cs typeface="Times New Roman" panose="02020603050405020304" pitchFamily="18" charset="0"/>
                  </a:rPr>
                  <a:t>3</a:t>
                </a:r>
                <a:r>
                  <a:rPr lang="el-GR" altLang="ti-ET" sz="2800" b="1" i="1" dirty="0">
                    <a:solidFill>
                      <a:srgbClr val="0070C0"/>
                    </a:solidFill>
                    <a:effectLst/>
                    <a:cs typeface="Times New Roman" panose="02020603050405020304" pitchFamily="18" charset="0"/>
                  </a:rPr>
                  <a:t> </a:t>
                </a:r>
                <a14:m>
                  <m:oMath xmlns:m="http://schemas.openxmlformats.org/officeDocument/2006/math">
                    <m:f>
                      <m:fPr>
                        <m:ctrlPr>
                          <a:rPr lang="el-GR" altLang="ti-ET" sz="2800" b="1" i="1">
                            <a:solidFill>
                              <a:srgbClr val="0070C0"/>
                            </a:solidFill>
                            <a:effectLst/>
                            <a:latin typeface="Cambria Math" panose="02040503050406030204" pitchFamily="18" charset="0"/>
                            <a:cs typeface="Times New Roman" panose="02020603050405020304" pitchFamily="18" charset="0"/>
                          </a:rPr>
                        </m:ctrlPr>
                      </m:fPr>
                      <m:num>
                        <m:r>
                          <a:rPr lang="en-US" altLang="ti-ET" sz="2800" b="1" i="1">
                            <a:solidFill>
                              <a:srgbClr val="0070C0"/>
                            </a:solidFill>
                            <a:effectLst/>
                            <a:latin typeface="Cambria Math" panose="02040503050406030204" pitchFamily="18" charset="0"/>
                            <a:cs typeface="Times New Roman" panose="02020603050405020304" pitchFamily="18" charset="0"/>
                          </a:rPr>
                          <m:t>𝒏</m:t>
                        </m:r>
                      </m:num>
                      <m:den>
                        <m:r>
                          <a:rPr lang="el-GR" altLang="ti-ET" sz="2800" b="1" i="1">
                            <a:solidFill>
                              <a:srgbClr val="0070C0"/>
                            </a:solidFill>
                            <a:effectLst/>
                            <a:latin typeface="Cambria Math" panose="02040503050406030204" pitchFamily="18" charset="0"/>
                            <a:cs typeface="Times New Roman" panose="02020603050405020304" pitchFamily="18" charset="0"/>
                          </a:rPr>
                          <m:t>𝟐</m:t>
                        </m:r>
                      </m:den>
                    </m:f>
                  </m:oMath>
                </a14:m>
                <a:r>
                  <a:rPr lang="en-US" altLang="ti-ET" sz="2800" b="1" i="1" dirty="0">
                    <a:solidFill>
                      <a:schemeClr val="hlink"/>
                    </a:solidFill>
                    <a:effectLst/>
                    <a:latin typeface="Times New Roman" panose="02020603050405020304" pitchFamily="18" charset="0"/>
                    <a:cs typeface="Times New Roman" panose="02020603050405020304" pitchFamily="18" charset="0"/>
                  </a:rPr>
                  <a:t> + c</a:t>
                </a:r>
                <a:r>
                  <a:rPr lang="en-US" altLang="ti-ET" sz="2800" b="1" i="1" baseline="-25000" dirty="0">
                    <a:solidFill>
                      <a:schemeClr val="hlink"/>
                    </a:solidFill>
                    <a:effectLst/>
                    <a:latin typeface="Times New Roman" panose="02020603050405020304" pitchFamily="18" charset="0"/>
                    <a:cs typeface="Times New Roman" panose="02020603050405020304" pitchFamily="18" charset="0"/>
                  </a:rPr>
                  <a:t>4</a:t>
                </a:r>
                <a:r>
                  <a:rPr lang="en-US" altLang="ti-ET" sz="2800" b="1" i="1" dirty="0">
                    <a:effectLst/>
                    <a:latin typeface="Times New Roman" panose="02020603050405020304" pitchFamily="18" charset="0"/>
                    <a:cs typeface="Times New Roman" panose="02020603050405020304" pitchFamily="18" charset="0"/>
                  </a:rPr>
                  <a:t> </a:t>
                </a:r>
                <a:r>
                  <a:rPr lang="en-US" altLang="ti-ET" sz="2800" b="1" i="1" dirty="0">
                    <a:solidFill>
                      <a:schemeClr val="hlink"/>
                    </a:solidFill>
                    <a:effectLst/>
                    <a:latin typeface="Times New Roman" panose="02020603050405020304" pitchFamily="18" charset="0"/>
                    <a:cs typeface="Times New Roman" panose="02020603050405020304" pitchFamily="18" charset="0"/>
                  </a:rPr>
                  <a:t>+ c</a:t>
                </a:r>
                <a:r>
                  <a:rPr lang="en-US" altLang="ti-ET" sz="2800" b="1" i="1" baseline="-25000" dirty="0">
                    <a:solidFill>
                      <a:schemeClr val="hlink"/>
                    </a:solidFill>
                    <a:effectLst/>
                    <a:latin typeface="Times New Roman" panose="02020603050405020304" pitchFamily="18" charset="0"/>
                    <a:cs typeface="Times New Roman" panose="02020603050405020304" pitchFamily="18" charset="0"/>
                  </a:rPr>
                  <a:t>6</a:t>
                </a:r>
              </a:p>
              <a:p>
                <a:pPr>
                  <a:lnSpc>
                    <a:spcPct val="150000"/>
                  </a:lnSpc>
                  <a:spcBef>
                    <a:spcPts val="600"/>
                  </a:spcBef>
                </a:pPr>
                <a:r>
                  <a:rPr lang="en-US" altLang="ti-ET" sz="2800" b="1" i="1" dirty="0">
                    <a:solidFill>
                      <a:schemeClr val="hlink"/>
                    </a:solidFill>
                    <a:effectLst/>
                    <a:latin typeface="Times New Roman" panose="02020603050405020304" pitchFamily="18" charset="0"/>
                    <a:cs typeface="Times New Roman" panose="02020603050405020304" pitchFamily="18" charset="0"/>
                  </a:rPr>
                  <a:t>= 1 + </a:t>
                </a:r>
                <a14:m>
                  <m:oMath xmlns:m="http://schemas.openxmlformats.org/officeDocument/2006/math">
                    <m:f>
                      <m:fPr>
                        <m:ctrlPr>
                          <a:rPr lang="el-GR" altLang="ti-ET" sz="2800" b="1" i="1">
                            <a:solidFill>
                              <a:srgbClr val="0070C0"/>
                            </a:solidFill>
                            <a:effectLst/>
                            <a:latin typeface="Cambria Math" panose="02040503050406030204" pitchFamily="18" charset="0"/>
                            <a:cs typeface="Times New Roman" panose="02020603050405020304" pitchFamily="18" charset="0"/>
                          </a:rPr>
                        </m:ctrlPr>
                      </m:fPr>
                      <m:num>
                        <m:r>
                          <a:rPr lang="en-US" altLang="ti-ET" sz="2800" b="1" i="1">
                            <a:solidFill>
                              <a:srgbClr val="0070C0"/>
                            </a:solidFill>
                            <a:effectLst/>
                            <a:latin typeface="Cambria Math" panose="02040503050406030204" pitchFamily="18" charset="0"/>
                            <a:cs typeface="Times New Roman" panose="02020603050405020304" pitchFamily="18" charset="0"/>
                          </a:rPr>
                          <m:t>𝒏</m:t>
                        </m:r>
                      </m:num>
                      <m:den>
                        <m:r>
                          <a:rPr lang="el-GR" altLang="ti-ET" sz="2800" b="1" i="1">
                            <a:solidFill>
                              <a:srgbClr val="0070C0"/>
                            </a:solidFill>
                            <a:effectLst/>
                            <a:latin typeface="Cambria Math" panose="02040503050406030204" pitchFamily="18" charset="0"/>
                            <a:cs typeface="Times New Roman" panose="02020603050405020304" pitchFamily="18" charset="0"/>
                          </a:rPr>
                          <m:t>𝟐</m:t>
                        </m:r>
                      </m:den>
                    </m:f>
                    <m:r>
                      <a:rPr lang="el-GR" altLang="ti-ET" sz="2800" b="1" i="1">
                        <a:solidFill>
                          <a:srgbClr val="0070C0"/>
                        </a:solidFill>
                        <a:effectLst/>
                        <a:latin typeface="Cambria Math" panose="02040503050406030204" pitchFamily="18" charset="0"/>
                        <a:cs typeface="Times New Roman" panose="02020603050405020304" pitchFamily="18" charset="0"/>
                      </a:rPr>
                      <m:t> </m:t>
                    </m:r>
                  </m:oMath>
                </a14:m>
                <a:r>
                  <a:rPr lang="en-US" altLang="ti-ET" sz="2800" b="1" i="1" dirty="0">
                    <a:solidFill>
                      <a:schemeClr val="hlink"/>
                    </a:solidFill>
                    <a:effectLst/>
                    <a:latin typeface="Times New Roman" panose="02020603050405020304" pitchFamily="18" charset="0"/>
                    <a:cs typeface="Times New Roman" panose="02020603050405020304" pitchFamily="18" charset="0"/>
                  </a:rPr>
                  <a:t>+ </a:t>
                </a:r>
                <a14:m>
                  <m:oMath xmlns:m="http://schemas.openxmlformats.org/officeDocument/2006/math">
                    <m:f>
                      <m:fPr>
                        <m:ctrlPr>
                          <a:rPr lang="el-GR" altLang="ti-ET" sz="2800" b="1" i="1">
                            <a:solidFill>
                              <a:srgbClr val="0070C0"/>
                            </a:solidFill>
                            <a:effectLst/>
                            <a:latin typeface="Cambria Math" panose="02040503050406030204" pitchFamily="18" charset="0"/>
                            <a:cs typeface="Times New Roman" panose="02020603050405020304" pitchFamily="18" charset="0"/>
                          </a:rPr>
                        </m:ctrlPr>
                      </m:fPr>
                      <m:num>
                        <m:r>
                          <a:rPr lang="en-US" altLang="ti-ET" sz="2800" b="1" i="1">
                            <a:solidFill>
                              <a:srgbClr val="0070C0"/>
                            </a:solidFill>
                            <a:effectLst/>
                            <a:latin typeface="Cambria Math" panose="02040503050406030204" pitchFamily="18" charset="0"/>
                            <a:cs typeface="Times New Roman" panose="02020603050405020304" pitchFamily="18" charset="0"/>
                          </a:rPr>
                          <m:t>𝒏</m:t>
                        </m:r>
                      </m:num>
                      <m:den>
                        <m:r>
                          <a:rPr lang="el-GR" altLang="ti-ET" sz="2800" b="1" i="1">
                            <a:solidFill>
                              <a:srgbClr val="0070C0"/>
                            </a:solidFill>
                            <a:effectLst/>
                            <a:latin typeface="Cambria Math" panose="02040503050406030204" pitchFamily="18" charset="0"/>
                            <a:cs typeface="Times New Roman" panose="02020603050405020304" pitchFamily="18" charset="0"/>
                          </a:rPr>
                          <m:t>𝟐</m:t>
                        </m:r>
                      </m:den>
                    </m:f>
                  </m:oMath>
                </a14:m>
                <a:r>
                  <a:rPr lang="en-US" altLang="ti-ET" sz="2800" b="1" i="1" dirty="0">
                    <a:solidFill>
                      <a:schemeClr val="hlink"/>
                    </a:solidFill>
                    <a:effectLst/>
                    <a:latin typeface="Times New Roman" panose="02020603050405020304" pitchFamily="18" charset="0"/>
                    <a:cs typeface="Times New Roman" panose="02020603050405020304" pitchFamily="18" charset="0"/>
                  </a:rPr>
                  <a:t> +1 +1 </a:t>
                </a:r>
                <a:endParaRPr lang="en-US" altLang="ti-ET" sz="2800" b="1" dirty="0">
                  <a:solidFill>
                    <a:schemeClr val="hlink"/>
                  </a:solidFill>
                  <a:effectLst/>
                  <a:latin typeface="Times New Roman" panose="02020603050405020304" pitchFamily="18" charset="0"/>
                  <a:cs typeface="Times New Roman" panose="02020603050405020304" pitchFamily="18" charset="0"/>
                </a:endParaRPr>
              </a:p>
              <a:p>
                <a:pPr>
                  <a:lnSpc>
                    <a:spcPct val="150000"/>
                  </a:lnSpc>
                  <a:spcBef>
                    <a:spcPts val="600"/>
                  </a:spcBef>
                </a:pPr>
                <a:r>
                  <a:rPr lang="en-US" altLang="ti-ET" sz="2800" b="1" i="1" dirty="0">
                    <a:solidFill>
                      <a:schemeClr val="hlink"/>
                    </a:solidFill>
                    <a:effectLst/>
                    <a:latin typeface="Times New Roman" panose="02020603050405020304" pitchFamily="18" charset="0"/>
                    <a:cs typeface="Times New Roman" panose="02020603050405020304" pitchFamily="18" charset="0"/>
                  </a:rPr>
                  <a:t>= n + 3</a:t>
                </a:r>
                <a:endParaRPr lang="en-US" altLang="ti-ET" sz="2800" b="1" i="1" dirty="0">
                  <a:effectLst/>
                  <a:latin typeface="Times New Roman" panose="02020603050405020304" pitchFamily="18" charset="0"/>
                  <a:cs typeface="Times New Roman" panose="02020603050405020304" pitchFamily="18" charset="0"/>
                </a:endParaRPr>
              </a:p>
            </p:txBody>
          </p:sp>
        </mc:Choice>
        <mc:Fallback xmlns="">
          <p:sp>
            <p:nvSpPr>
              <p:cNvPr id="13" name="Text Box 16">
                <a:extLst>
                  <a:ext uri="{FF2B5EF4-FFF2-40B4-BE49-F238E27FC236}">
                    <a16:creationId xmlns:a16="http://schemas.microsoft.com/office/drawing/2014/main" id="{7358707F-63EB-4DB3-96D9-3755AFBF9CFD}"/>
                  </a:ext>
                </a:extLst>
              </p:cNvPr>
              <p:cNvSpPr txBox="1">
                <a:spLocks noRot="1" noChangeAspect="1" noMove="1" noResize="1" noEditPoints="1" noAdjustHandles="1" noChangeArrowheads="1" noChangeShapeType="1" noTextEdit="1"/>
              </p:cNvSpPr>
              <p:nvPr/>
            </p:nvSpPr>
            <p:spPr bwMode="auto">
              <a:xfrm>
                <a:off x="7929002" y="1715185"/>
                <a:ext cx="3988366" cy="4656403"/>
              </a:xfrm>
              <a:prstGeom prst="rect">
                <a:avLst/>
              </a:prstGeom>
              <a:blipFill>
                <a:blip r:embed="rId3"/>
                <a:stretch>
                  <a:fillRect l="-3211" b="-27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ti-ET">
                    <a:noFill/>
                  </a:rPr>
                  <a:t> </a:t>
                </a:r>
              </a:p>
            </p:txBody>
          </p:sp>
        </mc:Fallback>
      </mc:AlternateContent>
      <p:sp>
        <p:nvSpPr>
          <p:cNvPr id="7" name="Text Box 5">
            <a:extLst>
              <a:ext uri="{FF2B5EF4-FFF2-40B4-BE49-F238E27FC236}">
                <a16:creationId xmlns:a16="http://schemas.microsoft.com/office/drawing/2014/main" id="{D054CC61-3D80-4423-B856-4F577AD1E76A}"/>
              </a:ext>
            </a:extLst>
          </p:cNvPr>
          <p:cNvSpPr txBox="1">
            <a:spLocks noChangeArrowheads="1"/>
          </p:cNvSpPr>
          <p:nvPr/>
        </p:nvSpPr>
        <p:spPr bwMode="auto">
          <a:xfrm>
            <a:off x="6115914" y="1302504"/>
            <a:ext cx="1793173" cy="5157502"/>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square">
            <a:spAutoFit/>
          </a:bodyPr>
          <a:lstStyle>
            <a:lvl1pPr marL="457200" indent="-457200">
              <a:defRPr kumimoji="1" sz="2400">
                <a:solidFill>
                  <a:schemeClr val="tx1"/>
                </a:solidFill>
                <a:latin typeface="Times New Roman" panose="02020603050405020304" pitchFamily="18" charset="0"/>
              </a:defRPr>
            </a:lvl1pPr>
            <a:lvl2pPr marL="914400" indent="-457200">
              <a:defRPr kumimoji="1" sz="2400">
                <a:solidFill>
                  <a:schemeClr val="tx1"/>
                </a:solidFill>
                <a:latin typeface="Times New Roman" panose="02020603050405020304" pitchFamily="18" charset="0"/>
              </a:defRPr>
            </a:lvl2pPr>
            <a:lvl3pPr marL="1371600" indent="-457200">
              <a:defRPr kumimoji="1" sz="2400">
                <a:solidFill>
                  <a:schemeClr val="tx1"/>
                </a:solidFill>
                <a:latin typeface="Times New Roman" panose="02020603050405020304" pitchFamily="18" charset="0"/>
              </a:defRPr>
            </a:lvl3pPr>
            <a:lvl4pPr marL="1828800" indent="-457200">
              <a:defRPr kumimoji="1" sz="2400">
                <a:solidFill>
                  <a:schemeClr val="tx1"/>
                </a:solidFill>
                <a:latin typeface="Times New Roman" panose="02020603050405020304" pitchFamily="18" charset="0"/>
              </a:defRPr>
            </a:lvl4pPr>
            <a:lvl5pPr marL="2286000" indent="-45720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nSpc>
                <a:spcPct val="200000"/>
              </a:lnSpc>
            </a:pPr>
            <a:r>
              <a:rPr kumimoji="0" lang="en-US" altLang="ti-ET" b="1" i="1" dirty="0">
                <a:solidFill>
                  <a:srgbClr val="010000"/>
                </a:solidFill>
                <a:latin typeface="+mn-lt"/>
              </a:rPr>
              <a:t>cost   times</a:t>
            </a:r>
          </a:p>
          <a:p>
            <a:pPr>
              <a:lnSpc>
                <a:spcPct val="200000"/>
              </a:lnSpc>
            </a:pP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1</a:t>
            </a:r>
            <a:r>
              <a:rPr kumimoji="0" lang="en-US" altLang="ti-ET" b="1" i="1" dirty="0">
                <a:solidFill>
                  <a:srgbClr val="010000"/>
                </a:solidFill>
                <a:cs typeface="Times New Roman" panose="02020603050405020304" pitchFamily="18" charset="0"/>
                <a:sym typeface="Symbol" panose="05050102010706020507" pitchFamily="18" charset="2"/>
              </a:rPr>
              <a:t>      1</a:t>
            </a:r>
          </a:p>
          <a:p>
            <a:pPr>
              <a:lnSpc>
                <a:spcPct val="200000"/>
              </a:lnSpc>
            </a:pP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2</a:t>
            </a:r>
            <a:r>
              <a:rPr kumimoji="0" lang="en-US" altLang="ti-ET" b="1" i="1" dirty="0">
                <a:solidFill>
                  <a:srgbClr val="010000"/>
                </a:solidFill>
                <a:cs typeface="Times New Roman" panose="02020603050405020304" pitchFamily="18" charset="0"/>
                <a:sym typeface="Symbol" panose="05050102010706020507" pitchFamily="18" charset="2"/>
              </a:rPr>
              <a:t>      x</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a:lnSpc>
                <a:spcPct val="200000"/>
              </a:lnSpc>
            </a:pPr>
            <a:r>
              <a:rPr kumimoji="0" lang="en-US" altLang="ti-ET" b="1" i="1" dirty="0">
                <a:solidFill>
                  <a:srgbClr val="010000"/>
                </a:solidFill>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3</a:t>
            </a:r>
            <a:r>
              <a:rPr kumimoji="0" lang="en-US" altLang="ti-ET" b="1" i="1" dirty="0">
                <a:solidFill>
                  <a:srgbClr val="010000"/>
                </a:solidFill>
                <a:cs typeface="Times New Roman" panose="02020603050405020304" pitchFamily="18" charset="0"/>
                <a:sym typeface="Symbol" panose="05050102010706020507" pitchFamily="18" charset="2"/>
              </a:rPr>
              <a:t>     x-1</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marL="0" indent="0">
              <a:lnSpc>
                <a:spcPct val="200000"/>
              </a:lnSpc>
            </a:pPr>
            <a:r>
              <a:rPr kumimoji="0" lang="en-US" altLang="ti-ET" b="1" i="1" dirty="0">
                <a:solidFill>
                  <a:srgbClr val="010000"/>
                </a:solidFill>
                <a:latin typeface="Consolas" panose="020B0609020204030204" pitchFamily="49" charset="0"/>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4         </a:t>
            </a:r>
            <a:r>
              <a:rPr kumimoji="0" lang="en-US" altLang="ti-ET" b="1" i="1" dirty="0">
                <a:solidFill>
                  <a:srgbClr val="010000"/>
                </a:solidFill>
                <a:cs typeface="Times New Roman" panose="02020603050405020304" pitchFamily="18" charset="0"/>
                <a:sym typeface="Symbol" panose="05050102010706020507" pitchFamily="18" charset="2"/>
              </a:rPr>
              <a:t>1</a:t>
            </a:r>
            <a:endParaRPr kumimoji="0" lang="en-US" altLang="ti-ET" b="1" i="1" baseline="-25000" dirty="0">
              <a:solidFill>
                <a:srgbClr val="010000"/>
              </a:solidFill>
              <a:cs typeface="Times New Roman" panose="02020603050405020304" pitchFamily="18" charset="0"/>
              <a:sym typeface="Symbol" panose="05050102010706020507" pitchFamily="18" charset="2"/>
            </a:endParaRPr>
          </a:p>
          <a:p>
            <a:pPr marL="0" indent="0">
              <a:lnSpc>
                <a:spcPct val="200000"/>
              </a:lnSpc>
            </a:pPr>
            <a:r>
              <a:rPr kumimoji="0" lang="en-US" altLang="ti-ET" b="1" i="1" dirty="0">
                <a:solidFill>
                  <a:srgbClr val="010000"/>
                </a:solidFill>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5         </a:t>
            </a:r>
            <a:r>
              <a:rPr kumimoji="0" lang="en-US" altLang="ti-ET" b="1" i="1" dirty="0">
                <a:solidFill>
                  <a:srgbClr val="010000"/>
                </a:solidFill>
                <a:cs typeface="Times New Roman" panose="02020603050405020304" pitchFamily="18" charset="0"/>
                <a:sym typeface="Symbol" panose="05050102010706020507" pitchFamily="18" charset="2"/>
              </a:rPr>
              <a:t>1</a:t>
            </a:r>
          </a:p>
          <a:p>
            <a:pPr marL="0" indent="0">
              <a:lnSpc>
                <a:spcPct val="200000"/>
              </a:lnSpc>
            </a:pPr>
            <a:r>
              <a:rPr kumimoji="0" lang="en-US" altLang="ti-ET" b="1" i="1" dirty="0">
                <a:solidFill>
                  <a:srgbClr val="010000"/>
                </a:solidFill>
                <a:cs typeface="Times New Roman" panose="02020603050405020304" pitchFamily="18" charset="0"/>
                <a:sym typeface="Symbol" panose="05050102010706020507" pitchFamily="18" charset="2"/>
              </a:rPr>
              <a:t>C</a:t>
            </a:r>
            <a:r>
              <a:rPr kumimoji="0" lang="en-US" altLang="ti-ET" b="1" i="1" baseline="-25000" dirty="0">
                <a:solidFill>
                  <a:srgbClr val="010000"/>
                </a:solidFill>
                <a:cs typeface="Times New Roman" panose="02020603050405020304" pitchFamily="18" charset="0"/>
                <a:sym typeface="Symbol" panose="05050102010706020507" pitchFamily="18" charset="2"/>
              </a:rPr>
              <a:t>6</a:t>
            </a:r>
            <a:r>
              <a:rPr kumimoji="0" lang="en-US" altLang="ti-ET" b="1" i="1" dirty="0">
                <a:solidFill>
                  <a:srgbClr val="010000"/>
                </a:solidFill>
                <a:cs typeface="Times New Roman" panose="02020603050405020304" pitchFamily="18" charset="0"/>
                <a:sym typeface="Symbol" panose="05050102010706020507" pitchFamily="18" charset="2"/>
              </a:rPr>
              <a:t>      1</a:t>
            </a:r>
          </a:p>
        </p:txBody>
      </p:sp>
      <p:sp>
        <p:nvSpPr>
          <p:cNvPr id="3" name="Rectangle: Rounded Corners 2">
            <a:extLst>
              <a:ext uri="{FF2B5EF4-FFF2-40B4-BE49-F238E27FC236}">
                <a16:creationId xmlns:a16="http://schemas.microsoft.com/office/drawing/2014/main" id="{D9FF395D-83D0-4B09-845A-ED5A1EED046A}"/>
              </a:ext>
            </a:extLst>
          </p:cNvPr>
          <p:cNvSpPr/>
          <p:nvPr/>
        </p:nvSpPr>
        <p:spPr>
          <a:xfrm>
            <a:off x="1234910" y="2750270"/>
            <a:ext cx="4751109" cy="1357460"/>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mc:AlternateContent xmlns:mc="http://schemas.openxmlformats.org/markup-compatibility/2006" xmlns:a14="http://schemas.microsoft.com/office/drawing/2010/main">
        <mc:Choice Requires="a14">
          <p:sp>
            <p:nvSpPr>
              <p:cNvPr id="14" name="Text Box 16">
                <a:extLst>
                  <a:ext uri="{FF2B5EF4-FFF2-40B4-BE49-F238E27FC236}">
                    <a16:creationId xmlns:a16="http://schemas.microsoft.com/office/drawing/2014/main" id="{BF0F6D59-1CF6-472C-A560-45C115AECBA2}"/>
                  </a:ext>
                </a:extLst>
              </p:cNvPr>
              <p:cNvSpPr txBox="1">
                <a:spLocks noChangeArrowheads="1"/>
              </p:cNvSpPr>
              <p:nvPr/>
            </p:nvSpPr>
            <p:spPr bwMode="auto">
              <a:xfrm>
                <a:off x="7374917" y="2991676"/>
                <a:ext cx="528943" cy="1151405"/>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l-GR" altLang="ti-ET" sz="4000" b="1" i="1" smtClean="0">
                              <a:solidFill>
                                <a:srgbClr val="0070C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ctrlPr>
                        </m:fPr>
                        <m:num>
                          <m:r>
                            <a:rPr lang="en-US" altLang="ti-ET" sz="4000" b="1" i="1" smtClean="0">
                              <a:solidFill>
                                <a:srgbClr val="0070C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𝒏</m:t>
                          </m:r>
                        </m:num>
                        <m:den>
                          <m:r>
                            <a:rPr lang="el-GR" altLang="ti-ET" sz="4000" b="1" i="1" smtClean="0">
                              <a:solidFill>
                                <a:srgbClr val="0070C0"/>
                              </a:solidFill>
                              <a:effectLst>
                                <a:outerShdw blurRad="38100" dist="38100" dir="2700000" algn="tl">
                                  <a:srgbClr val="000000">
                                    <a:alpha val="43137"/>
                                  </a:srgbClr>
                                </a:outerShdw>
                              </a:effectLst>
                              <a:latin typeface="Cambria Math" panose="02040503050406030204" pitchFamily="18" charset="0"/>
                              <a:cs typeface="Times New Roman" panose="02020603050405020304" pitchFamily="18" charset="0"/>
                            </a:rPr>
                            <m:t>𝟐</m:t>
                          </m:r>
                        </m:den>
                      </m:f>
                    </m:oMath>
                  </m:oMathPara>
                </a14:m>
                <a:endParaRPr lang="en-US" altLang="ti-ET" sz="4000" b="1" i="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Choice>
        <mc:Fallback xmlns="">
          <p:sp>
            <p:nvSpPr>
              <p:cNvPr id="14" name="Text Box 16">
                <a:extLst>
                  <a:ext uri="{FF2B5EF4-FFF2-40B4-BE49-F238E27FC236}">
                    <a16:creationId xmlns:a16="http://schemas.microsoft.com/office/drawing/2014/main" id="{BF0F6D59-1CF6-472C-A560-45C115AECBA2}"/>
                  </a:ext>
                </a:extLst>
              </p:cNvPr>
              <p:cNvSpPr txBox="1">
                <a:spLocks noRot="1" noChangeAspect="1" noMove="1" noResize="1" noEditPoints="1" noAdjustHandles="1" noChangeArrowheads="1" noChangeShapeType="1" noTextEdit="1"/>
              </p:cNvSpPr>
              <p:nvPr/>
            </p:nvSpPr>
            <p:spPr bwMode="auto">
              <a:xfrm>
                <a:off x="7374917" y="2991676"/>
                <a:ext cx="528943" cy="1151405"/>
              </a:xfrm>
              <a:prstGeom prst="rect">
                <a:avLst/>
              </a:prstGeom>
              <a:blipFill>
                <a:blip r:embed="rId4"/>
                <a:stretch>
                  <a:fillRect b="-10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ti-ET">
                    <a:noFill/>
                  </a:rPr>
                  <a:t> </a:t>
                </a:r>
              </a:p>
            </p:txBody>
          </p:sp>
        </mc:Fallback>
      </mc:AlternateContent>
      <p:sp>
        <p:nvSpPr>
          <p:cNvPr id="15" name="TextBox 14">
            <a:extLst>
              <a:ext uri="{FF2B5EF4-FFF2-40B4-BE49-F238E27FC236}">
                <a16:creationId xmlns:a16="http://schemas.microsoft.com/office/drawing/2014/main" id="{3F3CFAA7-6D2B-4D78-87E0-E78A0542AF88}"/>
              </a:ext>
            </a:extLst>
          </p:cNvPr>
          <p:cNvSpPr txBox="1"/>
          <p:nvPr/>
        </p:nvSpPr>
        <p:spPr>
          <a:xfrm flipH="1">
            <a:off x="9927058" y="3244138"/>
            <a:ext cx="1030031" cy="523220"/>
          </a:xfrm>
          <a:prstGeom prst="rect">
            <a:avLst/>
          </a:prstGeom>
          <a:noFill/>
        </p:spPr>
        <p:txBody>
          <a:bodyPr wrap="square">
            <a:spAutoFit/>
          </a:bodyPr>
          <a:lstStyle/>
          <a:p>
            <a:r>
              <a:rPr lang="en-US" altLang="ti-ET" sz="2800" b="1" i="1" dirty="0">
                <a:solidFill>
                  <a:srgbClr val="CC0000"/>
                </a:solidFill>
                <a:latin typeface="Times New Roman" panose="02020603050405020304" pitchFamily="18" charset="0"/>
                <a:cs typeface="Times New Roman" panose="02020603050405020304" pitchFamily="18" charset="0"/>
              </a:rPr>
              <a:t> n + 3</a:t>
            </a:r>
            <a:endParaRPr lang="ti-ET" sz="2800" i="1" dirty="0">
              <a:cs typeface="Times New Roman" panose="02020603050405020304" pitchFamily="18" charset="0"/>
            </a:endParaRPr>
          </a:p>
        </p:txBody>
      </p:sp>
      <p:sp>
        <p:nvSpPr>
          <p:cNvPr id="16" name="Text Box 16">
            <a:extLst>
              <a:ext uri="{FF2B5EF4-FFF2-40B4-BE49-F238E27FC236}">
                <a16:creationId xmlns:a16="http://schemas.microsoft.com/office/drawing/2014/main" id="{2CF4D938-BB69-47DB-A627-9166A4B5ADD7}"/>
              </a:ext>
            </a:extLst>
          </p:cNvPr>
          <p:cNvSpPr txBox="1">
            <a:spLocks noChangeArrowheads="1"/>
          </p:cNvSpPr>
          <p:nvPr/>
        </p:nvSpPr>
        <p:spPr bwMode="auto">
          <a:xfrm>
            <a:off x="11054092" y="1881741"/>
            <a:ext cx="8433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600" b="1" dirty="0">
                <a:solidFill>
                  <a:srgbClr val="0070C0"/>
                </a:solidFill>
                <a:latin typeface="Times New Roman" panose="02020603050405020304" pitchFamily="18" charset="0"/>
                <a:cs typeface="Times New Roman" panose="02020603050405020304" pitchFamily="18" charset="0"/>
              </a:rPr>
              <a:t>O(1)</a:t>
            </a:r>
          </a:p>
        </p:txBody>
      </p:sp>
      <p:sp>
        <p:nvSpPr>
          <p:cNvPr id="17" name="Text Box 16">
            <a:extLst>
              <a:ext uri="{FF2B5EF4-FFF2-40B4-BE49-F238E27FC236}">
                <a16:creationId xmlns:a16="http://schemas.microsoft.com/office/drawing/2014/main" id="{4C4FA2E8-BAA7-461D-8639-9F48413F8902}"/>
              </a:ext>
            </a:extLst>
          </p:cNvPr>
          <p:cNvSpPr txBox="1">
            <a:spLocks noChangeArrowheads="1"/>
          </p:cNvSpPr>
          <p:nvPr/>
        </p:nvSpPr>
        <p:spPr bwMode="auto">
          <a:xfrm>
            <a:off x="11054092" y="2540740"/>
            <a:ext cx="8433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600" b="1" dirty="0">
                <a:solidFill>
                  <a:srgbClr val="0070C0"/>
                </a:solidFill>
                <a:latin typeface="Times New Roman" panose="02020603050405020304" pitchFamily="18" charset="0"/>
                <a:cs typeface="Times New Roman" panose="02020603050405020304" pitchFamily="18" charset="0"/>
              </a:rPr>
              <a:t>O(</a:t>
            </a:r>
            <a:r>
              <a:rPr lang="en-US" altLang="ti-ET" sz="2600" b="1" i="1" dirty="0">
                <a:solidFill>
                  <a:srgbClr val="0070C0"/>
                </a:solidFill>
                <a:latin typeface="Times New Roman" panose="02020603050405020304" pitchFamily="18" charset="0"/>
                <a:cs typeface="Times New Roman" panose="02020603050405020304" pitchFamily="18" charset="0"/>
              </a:rPr>
              <a:t>n</a:t>
            </a:r>
            <a:r>
              <a:rPr lang="en-US" altLang="ti-ET" sz="2600" b="1" dirty="0">
                <a:solidFill>
                  <a:srgbClr val="0070C0"/>
                </a:solidFill>
                <a:latin typeface="Times New Roman" panose="02020603050405020304" pitchFamily="18" charset="0"/>
                <a:cs typeface="Times New Roman" panose="02020603050405020304" pitchFamily="18" charset="0"/>
              </a:rPr>
              <a:t>)</a:t>
            </a:r>
          </a:p>
        </p:txBody>
      </p:sp>
      <p:sp>
        <p:nvSpPr>
          <p:cNvPr id="18" name="Text Box 16">
            <a:extLst>
              <a:ext uri="{FF2B5EF4-FFF2-40B4-BE49-F238E27FC236}">
                <a16:creationId xmlns:a16="http://schemas.microsoft.com/office/drawing/2014/main" id="{49B01727-18EA-4116-AF05-1FCAB1E2D052}"/>
              </a:ext>
            </a:extLst>
          </p:cNvPr>
          <p:cNvSpPr txBox="1">
            <a:spLocks noChangeArrowheads="1"/>
          </p:cNvSpPr>
          <p:nvPr/>
        </p:nvSpPr>
        <p:spPr bwMode="auto">
          <a:xfrm>
            <a:off x="11054092" y="3279404"/>
            <a:ext cx="8433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600" b="1" dirty="0">
                <a:solidFill>
                  <a:srgbClr val="0070C0"/>
                </a:solidFill>
                <a:latin typeface="Times New Roman" panose="02020603050405020304" pitchFamily="18" charset="0"/>
                <a:cs typeface="Times New Roman" panose="02020603050405020304" pitchFamily="18" charset="0"/>
              </a:rPr>
              <a:t>O(</a:t>
            </a:r>
            <a:r>
              <a:rPr lang="en-US" altLang="ti-ET" sz="2600" b="1" i="1" dirty="0">
                <a:solidFill>
                  <a:srgbClr val="0070C0"/>
                </a:solidFill>
                <a:latin typeface="Times New Roman" panose="02020603050405020304" pitchFamily="18" charset="0"/>
                <a:cs typeface="Times New Roman" panose="02020603050405020304" pitchFamily="18" charset="0"/>
              </a:rPr>
              <a:t>n</a:t>
            </a:r>
            <a:r>
              <a:rPr lang="en-US" altLang="ti-ET" sz="2600" b="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09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3">
                                            <p:txEl>
                                              <p:pRg st="3" end="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3">
                                            <p:txEl>
                                              <p:pRg st="4" end="4"/>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xEl>
                                              <p:pRg st="5" end="5"/>
                                            </p:tx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p:bldP spid="14" grpId="1"/>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D8B52E5-11B0-4413-BFB6-150A5B31884B}"/>
              </a:ext>
            </a:extLst>
          </p:cNvPr>
          <p:cNvSpPr>
            <a:spLocks noGrp="1" noChangeArrowheads="1"/>
          </p:cNvSpPr>
          <p:nvPr>
            <p:ph type="title"/>
          </p:nvPr>
        </p:nvSpPr>
        <p:spPr>
          <a:xfrm>
            <a:off x="609600" y="274163"/>
            <a:ext cx="10972800" cy="871616"/>
          </a:xfrm>
        </p:spPr>
        <p:txBody>
          <a:bodyPr>
            <a:normAutofit/>
          </a:bodyPr>
          <a:lstStyle/>
          <a:p>
            <a:r>
              <a:rPr lang="en-US" altLang="ti-ET" sz="3600" b="1" dirty="0"/>
              <a:t>A Simple Example – </a:t>
            </a:r>
            <a:r>
              <a:rPr lang="en-US" altLang="ti-ET" sz="3600" b="1" i="1" dirty="0"/>
              <a:t>Linear Search </a:t>
            </a:r>
          </a:p>
        </p:txBody>
      </p:sp>
      <p:sp>
        <p:nvSpPr>
          <p:cNvPr id="19" name="Text Box 16">
            <a:extLst>
              <a:ext uri="{FF2B5EF4-FFF2-40B4-BE49-F238E27FC236}">
                <a16:creationId xmlns:a16="http://schemas.microsoft.com/office/drawing/2014/main" id="{F9149461-84EB-4BBB-8AAE-665C99F0F8D1}"/>
              </a:ext>
            </a:extLst>
          </p:cNvPr>
          <p:cNvSpPr txBox="1">
            <a:spLocks noChangeArrowheads="1"/>
          </p:cNvSpPr>
          <p:nvPr/>
        </p:nvSpPr>
        <p:spPr bwMode="auto">
          <a:xfrm>
            <a:off x="629515" y="2446604"/>
            <a:ext cx="2054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ti-ET" sz="2400" b="1" dirty="0">
                <a:solidFill>
                  <a:srgbClr val="0070C0"/>
                </a:solidFill>
                <a:latin typeface="+mj-lt"/>
                <a:cs typeface="Times New Roman" panose="02020603050405020304" pitchFamily="18" charset="0"/>
              </a:rPr>
              <a:t>Best case:</a:t>
            </a:r>
          </a:p>
        </p:txBody>
      </p:sp>
      <p:sp>
        <p:nvSpPr>
          <p:cNvPr id="20" name="Text Box 16">
            <a:extLst>
              <a:ext uri="{FF2B5EF4-FFF2-40B4-BE49-F238E27FC236}">
                <a16:creationId xmlns:a16="http://schemas.microsoft.com/office/drawing/2014/main" id="{2A3E4FA9-3139-4083-B595-F62747B27D85}"/>
              </a:ext>
            </a:extLst>
          </p:cNvPr>
          <p:cNvSpPr txBox="1">
            <a:spLocks noChangeArrowheads="1"/>
          </p:cNvSpPr>
          <p:nvPr/>
        </p:nvSpPr>
        <p:spPr bwMode="auto">
          <a:xfrm>
            <a:off x="629515" y="3124262"/>
            <a:ext cx="2054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ti-ET" sz="2400" b="1" dirty="0">
                <a:solidFill>
                  <a:srgbClr val="0070C0"/>
                </a:solidFill>
                <a:latin typeface="+mj-lt"/>
                <a:cs typeface="Times New Roman" panose="02020603050405020304" pitchFamily="18" charset="0"/>
              </a:rPr>
              <a:t>Worst case:</a:t>
            </a:r>
          </a:p>
        </p:txBody>
      </p:sp>
      <p:sp>
        <p:nvSpPr>
          <p:cNvPr id="21" name="Text Box 16">
            <a:extLst>
              <a:ext uri="{FF2B5EF4-FFF2-40B4-BE49-F238E27FC236}">
                <a16:creationId xmlns:a16="http://schemas.microsoft.com/office/drawing/2014/main" id="{69587D1E-4372-4469-A613-14399ED827B6}"/>
              </a:ext>
            </a:extLst>
          </p:cNvPr>
          <p:cNvSpPr txBox="1">
            <a:spLocks noChangeArrowheads="1"/>
          </p:cNvSpPr>
          <p:nvPr/>
        </p:nvSpPr>
        <p:spPr bwMode="auto">
          <a:xfrm>
            <a:off x="487018" y="3754726"/>
            <a:ext cx="2196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ti-ET" sz="2400" b="1" dirty="0">
                <a:solidFill>
                  <a:srgbClr val="0070C0"/>
                </a:solidFill>
                <a:latin typeface="+mj-lt"/>
                <a:cs typeface="Times New Roman" panose="02020603050405020304" pitchFamily="18" charset="0"/>
              </a:rPr>
              <a:t>Average case:</a:t>
            </a:r>
          </a:p>
        </p:txBody>
      </p:sp>
      <p:graphicFrame>
        <p:nvGraphicFramePr>
          <p:cNvPr id="2" name="Table 3">
            <a:extLst>
              <a:ext uri="{FF2B5EF4-FFF2-40B4-BE49-F238E27FC236}">
                <a16:creationId xmlns:a16="http://schemas.microsoft.com/office/drawing/2014/main" id="{7140EA32-7786-40AE-A300-70D161545A62}"/>
              </a:ext>
            </a:extLst>
          </p:cNvPr>
          <p:cNvGraphicFramePr>
            <a:graphicFrameLocks noGrp="1"/>
          </p:cNvGraphicFramePr>
          <p:nvPr>
            <p:extLst>
              <p:ext uri="{D42A27DB-BD31-4B8C-83A1-F6EECF244321}">
                <p14:modId xmlns:p14="http://schemas.microsoft.com/office/powerpoint/2010/main" val="1938199530"/>
              </p:ext>
            </p:extLst>
          </p:nvPr>
        </p:nvGraphicFramePr>
        <p:xfrm>
          <a:off x="609600" y="1497588"/>
          <a:ext cx="10972800" cy="82804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16108598"/>
                    </a:ext>
                  </a:extLst>
                </a:gridCol>
                <a:gridCol w="1097280">
                  <a:extLst>
                    <a:ext uri="{9D8B030D-6E8A-4147-A177-3AD203B41FA5}">
                      <a16:colId xmlns:a16="http://schemas.microsoft.com/office/drawing/2014/main" val="451109312"/>
                    </a:ext>
                  </a:extLst>
                </a:gridCol>
                <a:gridCol w="1097280">
                  <a:extLst>
                    <a:ext uri="{9D8B030D-6E8A-4147-A177-3AD203B41FA5}">
                      <a16:colId xmlns:a16="http://schemas.microsoft.com/office/drawing/2014/main" val="727825020"/>
                    </a:ext>
                  </a:extLst>
                </a:gridCol>
                <a:gridCol w="1097280">
                  <a:extLst>
                    <a:ext uri="{9D8B030D-6E8A-4147-A177-3AD203B41FA5}">
                      <a16:colId xmlns:a16="http://schemas.microsoft.com/office/drawing/2014/main" val="3713480210"/>
                    </a:ext>
                  </a:extLst>
                </a:gridCol>
                <a:gridCol w="1097280">
                  <a:extLst>
                    <a:ext uri="{9D8B030D-6E8A-4147-A177-3AD203B41FA5}">
                      <a16:colId xmlns:a16="http://schemas.microsoft.com/office/drawing/2014/main" val="3500744209"/>
                    </a:ext>
                  </a:extLst>
                </a:gridCol>
                <a:gridCol w="1097280">
                  <a:extLst>
                    <a:ext uri="{9D8B030D-6E8A-4147-A177-3AD203B41FA5}">
                      <a16:colId xmlns:a16="http://schemas.microsoft.com/office/drawing/2014/main" val="1920476545"/>
                    </a:ext>
                  </a:extLst>
                </a:gridCol>
                <a:gridCol w="1097280">
                  <a:extLst>
                    <a:ext uri="{9D8B030D-6E8A-4147-A177-3AD203B41FA5}">
                      <a16:colId xmlns:a16="http://schemas.microsoft.com/office/drawing/2014/main" val="3196717296"/>
                    </a:ext>
                  </a:extLst>
                </a:gridCol>
                <a:gridCol w="1097280">
                  <a:extLst>
                    <a:ext uri="{9D8B030D-6E8A-4147-A177-3AD203B41FA5}">
                      <a16:colId xmlns:a16="http://schemas.microsoft.com/office/drawing/2014/main" val="3142226782"/>
                    </a:ext>
                  </a:extLst>
                </a:gridCol>
                <a:gridCol w="1097280">
                  <a:extLst>
                    <a:ext uri="{9D8B030D-6E8A-4147-A177-3AD203B41FA5}">
                      <a16:colId xmlns:a16="http://schemas.microsoft.com/office/drawing/2014/main" val="3640206957"/>
                    </a:ext>
                  </a:extLst>
                </a:gridCol>
                <a:gridCol w="1097280">
                  <a:extLst>
                    <a:ext uri="{9D8B030D-6E8A-4147-A177-3AD203B41FA5}">
                      <a16:colId xmlns:a16="http://schemas.microsoft.com/office/drawing/2014/main" val="2938487537"/>
                    </a:ext>
                  </a:extLst>
                </a:gridCol>
              </a:tblGrid>
              <a:tr h="370840">
                <a:tc>
                  <a:txBody>
                    <a:bodyPr/>
                    <a:lstStyle/>
                    <a:p>
                      <a:pPr algn="ctr"/>
                      <a:r>
                        <a:rPr lang="en-US" sz="2400" dirty="0"/>
                        <a:t>7</a:t>
                      </a:r>
                      <a:endParaRPr lang="ti-ET" sz="2400" dirty="0"/>
                    </a:p>
                  </a:txBody>
                  <a:tcPr>
                    <a:lnB w="38100" cmpd="sng">
                      <a:noFill/>
                    </a:lnB>
                  </a:tcPr>
                </a:tc>
                <a:tc>
                  <a:txBody>
                    <a:bodyPr/>
                    <a:lstStyle/>
                    <a:p>
                      <a:pPr algn="ctr"/>
                      <a:r>
                        <a:rPr lang="en-US" sz="2400" dirty="0"/>
                        <a:t>2</a:t>
                      </a:r>
                      <a:endParaRPr lang="ti-ET" sz="2400" dirty="0"/>
                    </a:p>
                  </a:txBody>
                  <a:tcPr>
                    <a:lnB w="38100" cmpd="sng">
                      <a:noFill/>
                    </a:lnB>
                  </a:tcPr>
                </a:tc>
                <a:tc>
                  <a:txBody>
                    <a:bodyPr/>
                    <a:lstStyle/>
                    <a:p>
                      <a:pPr algn="ctr"/>
                      <a:r>
                        <a:rPr lang="en-US" sz="2400" dirty="0"/>
                        <a:t>8</a:t>
                      </a:r>
                      <a:endParaRPr lang="ti-ET" sz="2400" dirty="0"/>
                    </a:p>
                  </a:txBody>
                  <a:tcPr>
                    <a:lnB w="38100" cmpd="sng">
                      <a:noFill/>
                    </a:lnB>
                  </a:tcPr>
                </a:tc>
                <a:tc>
                  <a:txBody>
                    <a:bodyPr/>
                    <a:lstStyle/>
                    <a:p>
                      <a:pPr algn="ctr"/>
                      <a:r>
                        <a:rPr lang="en-US" sz="2400" dirty="0"/>
                        <a:t>4</a:t>
                      </a:r>
                      <a:endParaRPr lang="ti-ET" sz="2400" dirty="0"/>
                    </a:p>
                  </a:txBody>
                  <a:tcPr>
                    <a:lnB w="38100" cmpd="sng">
                      <a:noFill/>
                    </a:lnB>
                  </a:tcPr>
                </a:tc>
                <a:tc>
                  <a:txBody>
                    <a:bodyPr/>
                    <a:lstStyle/>
                    <a:p>
                      <a:pPr algn="ctr"/>
                      <a:r>
                        <a:rPr lang="en-US" sz="2400" dirty="0"/>
                        <a:t>3</a:t>
                      </a:r>
                      <a:endParaRPr lang="ti-ET" sz="2400" dirty="0"/>
                    </a:p>
                  </a:txBody>
                  <a:tcPr>
                    <a:lnB w="38100" cmpd="sng">
                      <a:noFill/>
                    </a:lnB>
                  </a:tcPr>
                </a:tc>
                <a:tc>
                  <a:txBody>
                    <a:bodyPr/>
                    <a:lstStyle/>
                    <a:p>
                      <a:pPr algn="ctr"/>
                      <a:r>
                        <a:rPr lang="en-US" sz="2400" dirty="0"/>
                        <a:t>6</a:t>
                      </a:r>
                      <a:endParaRPr lang="ti-ET" sz="2400" dirty="0"/>
                    </a:p>
                  </a:txBody>
                  <a:tcPr>
                    <a:lnB w="38100" cmpd="sng">
                      <a:noFill/>
                    </a:lnB>
                  </a:tcPr>
                </a:tc>
                <a:tc>
                  <a:txBody>
                    <a:bodyPr/>
                    <a:lstStyle/>
                    <a:p>
                      <a:pPr algn="ctr"/>
                      <a:r>
                        <a:rPr lang="en-US" sz="2400" dirty="0"/>
                        <a:t>9</a:t>
                      </a:r>
                      <a:endParaRPr lang="ti-ET" sz="2400" dirty="0"/>
                    </a:p>
                  </a:txBody>
                  <a:tcPr>
                    <a:lnB w="38100" cmpd="sng">
                      <a:noFill/>
                    </a:lnB>
                  </a:tcPr>
                </a:tc>
                <a:tc>
                  <a:txBody>
                    <a:bodyPr/>
                    <a:lstStyle/>
                    <a:p>
                      <a:pPr algn="ctr"/>
                      <a:r>
                        <a:rPr lang="en-US" sz="2400" dirty="0"/>
                        <a:t>15</a:t>
                      </a:r>
                      <a:endParaRPr lang="ti-ET" sz="2400" dirty="0"/>
                    </a:p>
                  </a:txBody>
                  <a:tcPr>
                    <a:lnB w="38100" cmpd="sng">
                      <a:noFill/>
                    </a:lnB>
                  </a:tcPr>
                </a:tc>
                <a:tc>
                  <a:txBody>
                    <a:bodyPr/>
                    <a:lstStyle/>
                    <a:p>
                      <a:pPr algn="ctr"/>
                      <a:r>
                        <a:rPr lang="en-US" sz="2400" dirty="0"/>
                        <a:t>24</a:t>
                      </a:r>
                      <a:endParaRPr lang="ti-ET" sz="2400" dirty="0"/>
                    </a:p>
                  </a:txBody>
                  <a:tcPr>
                    <a:lnB w="38100" cmpd="sng">
                      <a:noFill/>
                    </a:lnB>
                  </a:tcPr>
                </a:tc>
                <a:tc>
                  <a:txBody>
                    <a:bodyPr/>
                    <a:lstStyle/>
                    <a:p>
                      <a:pPr algn="ctr"/>
                      <a:r>
                        <a:rPr lang="en-US" sz="2400" dirty="0"/>
                        <a:t>1</a:t>
                      </a:r>
                      <a:endParaRPr lang="ti-ET" sz="2400" dirty="0"/>
                    </a:p>
                  </a:txBody>
                  <a:tcPr>
                    <a:lnB w="38100" cmpd="sng">
                      <a:noFill/>
                    </a:lnB>
                  </a:tcPr>
                </a:tc>
                <a:extLst>
                  <a:ext uri="{0D108BD9-81ED-4DB2-BD59-A6C34878D82A}">
                    <a16:rowId xmlns:a16="http://schemas.microsoft.com/office/drawing/2014/main" val="3227882643"/>
                  </a:ext>
                </a:extLst>
              </a:tr>
              <a:tr h="370840">
                <a:tc>
                  <a:txBody>
                    <a:bodyPr/>
                    <a:lstStyle/>
                    <a:p>
                      <a:pPr algn="ctr"/>
                      <a:r>
                        <a:rPr lang="en-US" i="0" dirty="0">
                          <a:latin typeface="Times New Roman" panose="02020603050405020304" pitchFamily="18" charset="0"/>
                          <a:cs typeface="Times New Roman" panose="02020603050405020304" pitchFamily="18" charset="0"/>
                        </a:rPr>
                        <a:t>1</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2</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3</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4</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5</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6</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7</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8</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9</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i="0" dirty="0">
                          <a:latin typeface="Times New Roman" panose="02020603050405020304" pitchFamily="18" charset="0"/>
                          <a:cs typeface="Times New Roman" panose="02020603050405020304" pitchFamily="18" charset="0"/>
                        </a:rPr>
                        <a:t>10</a:t>
                      </a:r>
                      <a:endParaRPr lang="ti-ET" i="0" dirty="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64677597"/>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5035F57-522E-4D28-A8FD-491364131A78}"/>
                  </a:ext>
                </a:extLst>
              </p:cNvPr>
              <p:cNvSpPr txBox="1"/>
              <p:nvPr/>
            </p:nvSpPr>
            <p:spPr>
              <a:xfrm>
                <a:off x="2683601" y="4318837"/>
                <a:ext cx="4489138" cy="225587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ti-ET" sz="2400" b="1" i="1" smtClean="0">
                          <a:solidFill>
                            <a:srgbClr val="0070C0"/>
                          </a:solidFill>
                          <a:effectLst/>
                          <a:latin typeface="Cambria Math" panose="02040503050406030204" pitchFamily="18" charset="0"/>
                          <a:cs typeface="Times New Roman" panose="02020603050405020304" pitchFamily="18" charset="0"/>
                        </a:rPr>
                        <m:t>=</m:t>
                      </m:r>
                      <m:f>
                        <m:fPr>
                          <m:ctrlPr>
                            <a:rPr lang="el-GR" altLang="ti-ET" sz="2400" b="1" i="1" smtClean="0">
                              <a:solidFill>
                                <a:srgbClr val="0070C0"/>
                              </a:solidFill>
                              <a:effectLst/>
                              <a:latin typeface="Cambria Math" panose="02040503050406030204" pitchFamily="18" charset="0"/>
                              <a:cs typeface="Times New Roman" panose="02020603050405020304" pitchFamily="18" charset="0"/>
                            </a:rPr>
                          </m:ctrlPr>
                        </m:fPr>
                        <m:num>
                          <m:r>
                            <a:rPr lang="en-US" altLang="ti-ET" sz="2400" b="1" i="1" smtClean="0">
                              <a:solidFill>
                                <a:srgbClr val="0070C0"/>
                              </a:solidFill>
                              <a:effectLst/>
                              <a:latin typeface="Cambria Math" panose="02040503050406030204" pitchFamily="18" charset="0"/>
                              <a:cs typeface="Times New Roman" panose="02020603050405020304" pitchFamily="18" charset="0"/>
                            </a:rPr>
                            <m:t>𝒂𝒍𝒍</m:t>
                          </m:r>
                          <m:r>
                            <a:rPr lang="en-US" altLang="ti-ET" sz="2400" b="1" i="1" smtClean="0">
                              <a:solidFill>
                                <a:srgbClr val="0070C0"/>
                              </a:solidFill>
                              <a:effectLst/>
                              <a:latin typeface="Cambria Math" panose="02040503050406030204" pitchFamily="18" charset="0"/>
                              <a:cs typeface="Times New Roman" panose="02020603050405020304" pitchFamily="18" charset="0"/>
                            </a:rPr>
                            <m:t> </m:t>
                          </m:r>
                          <m:r>
                            <a:rPr lang="en-US" altLang="ti-ET" sz="2400" b="1" i="1" smtClean="0">
                              <a:solidFill>
                                <a:srgbClr val="0070C0"/>
                              </a:solidFill>
                              <a:effectLst/>
                              <a:latin typeface="Cambria Math" panose="02040503050406030204" pitchFamily="18" charset="0"/>
                              <a:cs typeface="Times New Roman" panose="02020603050405020304" pitchFamily="18" charset="0"/>
                            </a:rPr>
                            <m:t>𝒑𝒐𝒔𝒔𝒊𝒃𝒍𝒆</m:t>
                          </m:r>
                          <m:r>
                            <a:rPr lang="en-US" altLang="ti-ET" sz="2400" b="1" i="1" smtClean="0">
                              <a:solidFill>
                                <a:srgbClr val="0070C0"/>
                              </a:solidFill>
                              <a:effectLst/>
                              <a:latin typeface="Cambria Math" panose="02040503050406030204" pitchFamily="18" charset="0"/>
                              <a:cs typeface="Times New Roman" panose="02020603050405020304" pitchFamily="18" charset="0"/>
                            </a:rPr>
                            <m:t> </m:t>
                          </m:r>
                          <m:r>
                            <a:rPr lang="en-US" altLang="ti-ET" sz="2400" b="1" i="1" smtClean="0">
                              <a:solidFill>
                                <a:srgbClr val="0070C0"/>
                              </a:solidFill>
                              <a:effectLst/>
                              <a:latin typeface="Cambria Math" panose="02040503050406030204" pitchFamily="18" charset="0"/>
                              <a:cs typeface="Times New Roman" panose="02020603050405020304" pitchFamily="18" charset="0"/>
                            </a:rPr>
                            <m:t>𝒄𝒂𝒔𝒆𝒔</m:t>
                          </m:r>
                        </m:num>
                        <m:den>
                          <m:r>
                            <a:rPr lang="en-US" altLang="ti-ET" sz="2400" b="1" i="1" smtClean="0">
                              <a:solidFill>
                                <a:srgbClr val="0070C0"/>
                              </a:solidFill>
                              <a:effectLst/>
                              <a:latin typeface="Cambria Math" panose="02040503050406030204" pitchFamily="18" charset="0"/>
                              <a:cs typeface="Times New Roman" panose="02020603050405020304" pitchFamily="18" charset="0"/>
                            </a:rPr>
                            <m:t>𝒏𝒖𝒎𝒃𝒆𝒓</m:t>
                          </m:r>
                          <m:r>
                            <a:rPr lang="en-US" altLang="ti-ET" sz="2400" b="1" i="1" smtClean="0">
                              <a:solidFill>
                                <a:srgbClr val="0070C0"/>
                              </a:solidFill>
                              <a:effectLst/>
                              <a:latin typeface="Cambria Math" panose="02040503050406030204" pitchFamily="18" charset="0"/>
                              <a:cs typeface="Times New Roman" panose="02020603050405020304" pitchFamily="18" charset="0"/>
                            </a:rPr>
                            <m:t> </m:t>
                          </m:r>
                          <m:r>
                            <a:rPr lang="en-US" altLang="ti-ET" sz="2400" b="1" i="1" smtClean="0">
                              <a:solidFill>
                                <a:srgbClr val="0070C0"/>
                              </a:solidFill>
                              <a:effectLst/>
                              <a:latin typeface="Cambria Math" panose="02040503050406030204" pitchFamily="18" charset="0"/>
                              <a:cs typeface="Times New Roman" panose="02020603050405020304" pitchFamily="18" charset="0"/>
                            </a:rPr>
                            <m:t>𝒐𝒇</m:t>
                          </m:r>
                          <m:r>
                            <a:rPr lang="en-US" altLang="ti-ET" sz="2400" b="1" i="1" smtClean="0">
                              <a:solidFill>
                                <a:srgbClr val="0070C0"/>
                              </a:solidFill>
                              <a:effectLst/>
                              <a:latin typeface="Cambria Math" panose="02040503050406030204" pitchFamily="18" charset="0"/>
                              <a:cs typeface="Times New Roman" panose="02020603050405020304" pitchFamily="18" charset="0"/>
                            </a:rPr>
                            <m:t> </m:t>
                          </m:r>
                          <m:r>
                            <a:rPr lang="en-US" altLang="ti-ET" sz="2400" b="1" i="1" smtClean="0">
                              <a:solidFill>
                                <a:srgbClr val="0070C0"/>
                              </a:solidFill>
                              <a:effectLst/>
                              <a:latin typeface="Cambria Math" panose="02040503050406030204" pitchFamily="18" charset="0"/>
                              <a:cs typeface="Times New Roman" panose="02020603050405020304" pitchFamily="18" charset="0"/>
                            </a:rPr>
                            <m:t>𝒄𝒂𝒔𝒆𝒔</m:t>
                          </m:r>
                        </m:den>
                      </m:f>
                    </m:oMath>
                  </m:oMathPara>
                </a14:m>
                <a:endParaRPr lang="en-US" altLang="ti-ET" sz="2400" b="1" i="1" dirty="0">
                  <a:solidFill>
                    <a:srgbClr val="0070C0"/>
                  </a:solidFill>
                  <a:effectLst/>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ti-ET" sz="2400" b="0" i="0" smtClean="0">
                          <a:solidFill>
                            <a:srgbClr val="0070C0"/>
                          </a:solidFill>
                          <a:effectLst/>
                          <a:latin typeface="Cambria Math" panose="02040503050406030204" pitchFamily="18" charset="0"/>
                          <a:cs typeface="Times New Roman" panose="02020603050405020304" pitchFamily="18" charset="0"/>
                        </a:rPr>
                        <m:t>=</m:t>
                      </m:r>
                      <m:f>
                        <m:fPr>
                          <m:ctrlPr>
                            <a:rPr lang="el-GR" altLang="ti-ET" sz="2400" b="1" i="1">
                              <a:solidFill>
                                <a:srgbClr val="0070C0"/>
                              </a:solidFill>
                              <a:latin typeface="Cambria Math" panose="02040503050406030204" pitchFamily="18" charset="0"/>
                              <a:cs typeface="Times New Roman" panose="02020603050405020304" pitchFamily="18" charset="0"/>
                            </a:rPr>
                          </m:ctrlPr>
                        </m:fPr>
                        <m:num>
                          <m:r>
                            <a:rPr lang="en-US" altLang="ti-ET" sz="2400" b="1" i="1" smtClean="0">
                              <a:solidFill>
                                <a:srgbClr val="0070C0"/>
                              </a:solidFill>
                              <a:latin typeface="Cambria Math" panose="02040503050406030204" pitchFamily="18" charset="0"/>
                              <a:cs typeface="Times New Roman" panose="02020603050405020304" pitchFamily="18" charset="0"/>
                            </a:rPr>
                            <m:t>𝟏</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𝟐</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𝟑</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𝒏</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𝟏</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𝒏</m:t>
                          </m:r>
                        </m:num>
                        <m:den>
                          <m:r>
                            <a:rPr lang="en-US" altLang="ti-ET" sz="2400" b="1" i="1" smtClean="0">
                              <a:solidFill>
                                <a:srgbClr val="0070C0"/>
                              </a:solidFill>
                              <a:latin typeface="Cambria Math" panose="02040503050406030204" pitchFamily="18" charset="0"/>
                              <a:cs typeface="Times New Roman" panose="02020603050405020304" pitchFamily="18" charset="0"/>
                            </a:rPr>
                            <m:t>𝒏</m:t>
                          </m:r>
                        </m:den>
                      </m:f>
                    </m:oMath>
                  </m:oMathPara>
                </a14:m>
                <a:endParaRPr lang="en-US" altLang="ti-ET" sz="2400" b="1" i="1" dirty="0">
                  <a:solidFill>
                    <a:srgbClr val="0070C0"/>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ti-ET" sz="2400" b="1" i="1" smtClean="0">
                          <a:solidFill>
                            <a:srgbClr val="0070C0"/>
                          </a:solidFill>
                          <a:latin typeface="Cambria Math" panose="02040503050406030204" pitchFamily="18" charset="0"/>
                          <a:cs typeface="Times New Roman" panose="02020603050405020304" pitchFamily="18" charset="0"/>
                        </a:rPr>
                        <m:t>=</m:t>
                      </m:r>
                      <m:f>
                        <m:fPr>
                          <m:ctrlPr>
                            <a:rPr lang="el-GR" altLang="ti-ET" sz="2400" b="1" i="1">
                              <a:solidFill>
                                <a:srgbClr val="0070C0"/>
                              </a:solidFill>
                              <a:latin typeface="Cambria Math" panose="02040503050406030204" pitchFamily="18" charset="0"/>
                              <a:cs typeface="Times New Roman" panose="02020603050405020304" pitchFamily="18" charset="0"/>
                            </a:rPr>
                          </m:ctrlPr>
                        </m:fPr>
                        <m:num>
                          <m:r>
                            <a:rPr lang="en-US" altLang="ti-ET" sz="2400" b="1" i="1" smtClean="0">
                              <a:solidFill>
                                <a:srgbClr val="0070C0"/>
                              </a:solidFill>
                              <a:latin typeface="Cambria Math" panose="02040503050406030204" pitchFamily="18" charset="0"/>
                              <a:cs typeface="Times New Roman" panose="02020603050405020304" pitchFamily="18" charset="0"/>
                            </a:rPr>
                            <m:t>𝒏</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𝒏</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𝟏</m:t>
                          </m:r>
                          <m:r>
                            <a:rPr lang="en-US" altLang="ti-ET" sz="2400" b="1" i="1" smtClean="0">
                              <a:solidFill>
                                <a:srgbClr val="0070C0"/>
                              </a:solidFill>
                              <a:latin typeface="Cambria Math" panose="02040503050406030204" pitchFamily="18" charset="0"/>
                              <a:cs typeface="Times New Roman" panose="02020603050405020304" pitchFamily="18" charset="0"/>
                            </a:rPr>
                            <m:t>)</m:t>
                          </m:r>
                        </m:num>
                        <m:den>
                          <m:r>
                            <a:rPr lang="en-US" altLang="ti-ET" sz="2400" b="1" i="1" smtClean="0">
                              <a:solidFill>
                                <a:srgbClr val="0070C0"/>
                              </a:solidFill>
                              <a:latin typeface="Cambria Math" panose="02040503050406030204" pitchFamily="18" charset="0"/>
                              <a:cs typeface="Times New Roman" panose="02020603050405020304" pitchFamily="18" charset="0"/>
                            </a:rPr>
                            <m:t>𝒏</m:t>
                          </m:r>
                        </m:den>
                      </m:f>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𝒏</m:t>
                      </m:r>
                      <m:r>
                        <a:rPr lang="en-US" altLang="ti-ET" sz="2400" b="1" i="1" smtClean="0">
                          <a:solidFill>
                            <a:srgbClr val="0070C0"/>
                          </a:solidFill>
                          <a:latin typeface="Cambria Math" panose="02040503050406030204" pitchFamily="18" charset="0"/>
                          <a:cs typeface="Times New Roman" panose="02020603050405020304" pitchFamily="18" charset="0"/>
                        </a:rPr>
                        <m:t>+</m:t>
                      </m:r>
                      <m:r>
                        <a:rPr lang="en-US" altLang="ti-ET" sz="2400" b="1" i="1" smtClean="0">
                          <a:solidFill>
                            <a:srgbClr val="0070C0"/>
                          </a:solidFill>
                          <a:latin typeface="Cambria Math" panose="02040503050406030204" pitchFamily="18" charset="0"/>
                          <a:cs typeface="Times New Roman" panose="02020603050405020304" pitchFamily="18" charset="0"/>
                        </a:rPr>
                        <m:t>𝟏</m:t>
                      </m:r>
                    </m:oMath>
                  </m:oMathPara>
                </a14:m>
                <a:endParaRPr lang="ti-ET" sz="2400" dirty="0"/>
              </a:p>
            </p:txBody>
          </p:sp>
        </mc:Choice>
        <mc:Fallback xmlns="">
          <p:sp>
            <p:nvSpPr>
              <p:cNvPr id="23" name="TextBox 22">
                <a:extLst>
                  <a:ext uri="{FF2B5EF4-FFF2-40B4-BE49-F238E27FC236}">
                    <a16:creationId xmlns:a16="http://schemas.microsoft.com/office/drawing/2014/main" id="{B5035F57-522E-4D28-A8FD-491364131A78}"/>
                  </a:ext>
                </a:extLst>
              </p:cNvPr>
              <p:cNvSpPr txBox="1">
                <a:spLocks noRot="1" noChangeAspect="1" noMove="1" noResize="1" noEditPoints="1" noAdjustHandles="1" noChangeArrowheads="1" noChangeShapeType="1" noTextEdit="1"/>
              </p:cNvSpPr>
              <p:nvPr/>
            </p:nvSpPr>
            <p:spPr>
              <a:xfrm>
                <a:off x="2683601" y="4318837"/>
                <a:ext cx="4489138" cy="2255874"/>
              </a:xfrm>
              <a:prstGeom prst="rect">
                <a:avLst/>
              </a:prstGeom>
              <a:blipFill>
                <a:blip r:embed="rId3"/>
                <a:stretch>
                  <a:fillRect/>
                </a:stretch>
              </a:blipFill>
            </p:spPr>
            <p:txBody>
              <a:bodyPr/>
              <a:lstStyle/>
              <a:p>
                <a:r>
                  <a:rPr lang="ti-ET">
                    <a:noFill/>
                  </a:rPr>
                  <a:t> </a:t>
                </a:r>
              </a:p>
            </p:txBody>
          </p:sp>
        </mc:Fallback>
      </mc:AlternateContent>
      <p:sp>
        <p:nvSpPr>
          <p:cNvPr id="24" name="Text Box 16">
            <a:extLst>
              <a:ext uri="{FF2B5EF4-FFF2-40B4-BE49-F238E27FC236}">
                <a16:creationId xmlns:a16="http://schemas.microsoft.com/office/drawing/2014/main" id="{C25EDEFD-B936-4D7F-829D-BFF0FB2F9E72}"/>
              </a:ext>
            </a:extLst>
          </p:cNvPr>
          <p:cNvSpPr txBox="1">
            <a:spLocks noChangeArrowheads="1"/>
          </p:cNvSpPr>
          <p:nvPr/>
        </p:nvSpPr>
        <p:spPr bwMode="auto">
          <a:xfrm>
            <a:off x="2874083" y="3738068"/>
            <a:ext cx="2136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A(</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n-US" altLang="ti-ET" sz="2400" b="1" dirty="0">
                <a:solidFill>
                  <a:srgbClr val="0070C0"/>
                </a:solidFill>
                <a:latin typeface="Times New Roman" panose="02020603050405020304" pitchFamily="18" charset="0"/>
                <a:cs typeface="Times New Roman" panose="02020603050405020304" pitchFamily="18" charset="0"/>
              </a:rPr>
              <a:t>O(</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endParaRPr lang="en-US" altLang="ti-ET" sz="2400" b="1" i="1" dirty="0">
              <a:solidFill>
                <a:srgbClr val="0070C0"/>
              </a:solidFill>
              <a:latin typeface="Times New Roman" panose="02020603050405020304" pitchFamily="18" charset="0"/>
              <a:cs typeface="Times New Roman" panose="02020603050405020304" pitchFamily="18" charset="0"/>
            </a:endParaRPr>
          </a:p>
        </p:txBody>
      </p:sp>
      <p:sp>
        <p:nvSpPr>
          <p:cNvPr id="25" name="Text Box 16">
            <a:extLst>
              <a:ext uri="{FF2B5EF4-FFF2-40B4-BE49-F238E27FC236}">
                <a16:creationId xmlns:a16="http://schemas.microsoft.com/office/drawing/2014/main" id="{79C93FD3-7AC1-481A-A513-6AB2706C2AED}"/>
              </a:ext>
            </a:extLst>
          </p:cNvPr>
          <p:cNvSpPr txBox="1">
            <a:spLocks noChangeArrowheads="1"/>
          </p:cNvSpPr>
          <p:nvPr/>
        </p:nvSpPr>
        <p:spPr bwMode="auto">
          <a:xfrm>
            <a:off x="2874083" y="2482127"/>
            <a:ext cx="2146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B(</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n-US" altLang="ti-ET" sz="2400" b="1" dirty="0">
                <a:solidFill>
                  <a:srgbClr val="0070C0"/>
                </a:solidFill>
                <a:latin typeface="Times New Roman" panose="02020603050405020304" pitchFamily="18" charset="0"/>
                <a:cs typeface="Times New Roman" panose="02020603050405020304" pitchFamily="18" charset="0"/>
              </a:rPr>
              <a:t>O(</a:t>
            </a:r>
            <a:r>
              <a:rPr lang="en-US" altLang="ti-ET" sz="2400" b="1" i="1" dirty="0">
                <a:solidFill>
                  <a:srgbClr val="0070C0"/>
                </a:solidFill>
                <a:latin typeface="Times New Roman" panose="02020603050405020304" pitchFamily="18" charset="0"/>
                <a:cs typeface="Times New Roman" panose="02020603050405020304" pitchFamily="18" charset="0"/>
              </a:rPr>
              <a:t>1</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
        <p:nvSpPr>
          <p:cNvPr id="26" name="Text Box 16">
            <a:extLst>
              <a:ext uri="{FF2B5EF4-FFF2-40B4-BE49-F238E27FC236}">
                <a16:creationId xmlns:a16="http://schemas.microsoft.com/office/drawing/2014/main" id="{3F3B7E73-B70B-4519-88F1-65705B1422B8}"/>
              </a:ext>
            </a:extLst>
          </p:cNvPr>
          <p:cNvSpPr txBox="1">
            <a:spLocks noChangeArrowheads="1"/>
          </p:cNvSpPr>
          <p:nvPr/>
        </p:nvSpPr>
        <p:spPr bwMode="auto">
          <a:xfrm>
            <a:off x="2874083" y="3070553"/>
            <a:ext cx="21367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W(</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n-US" altLang="ti-ET" sz="2400" b="1" dirty="0">
                <a:solidFill>
                  <a:srgbClr val="0070C0"/>
                </a:solidFill>
                <a:latin typeface="Times New Roman" panose="02020603050405020304" pitchFamily="18" charset="0"/>
                <a:cs typeface="Times New Roman" panose="02020603050405020304" pitchFamily="18" charset="0"/>
              </a:rPr>
              <a:t>O(</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
        <p:nvSpPr>
          <p:cNvPr id="27" name="Text Box 16">
            <a:extLst>
              <a:ext uri="{FF2B5EF4-FFF2-40B4-BE49-F238E27FC236}">
                <a16:creationId xmlns:a16="http://schemas.microsoft.com/office/drawing/2014/main" id="{35F66072-4C5F-40BC-BD8F-F69CFD840287}"/>
              </a:ext>
            </a:extLst>
          </p:cNvPr>
          <p:cNvSpPr txBox="1">
            <a:spLocks noChangeArrowheads="1"/>
          </p:cNvSpPr>
          <p:nvPr/>
        </p:nvSpPr>
        <p:spPr bwMode="auto">
          <a:xfrm>
            <a:off x="5020971" y="3726053"/>
            <a:ext cx="2136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A(</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l-GR" altLang="ti-ET" sz="2400" b="1" dirty="0">
                <a:solidFill>
                  <a:srgbClr val="0070C0"/>
                </a:solidFill>
                <a:latin typeface="Segoe UI" panose="020B0502040204020203" pitchFamily="34" charset="0"/>
                <a:cs typeface="Segoe UI" panose="020B0502040204020203" pitchFamily="34" charset="0"/>
              </a:rPr>
              <a:t>Ω</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endParaRPr lang="en-US" altLang="ti-ET" sz="2400" b="1" i="1" dirty="0">
              <a:solidFill>
                <a:srgbClr val="0070C0"/>
              </a:solidFill>
              <a:latin typeface="Times New Roman" panose="02020603050405020304" pitchFamily="18" charset="0"/>
              <a:cs typeface="Times New Roman" panose="02020603050405020304" pitchFamily="18" charset="0"/>
            </a:endParaRPr>
          </a:p>
        </p:txBody>
      </p:sp>
      <p:sp>
        <p:nvSpPr>
          <p:cNvPr id="28" name="Text Box 16">
            <a:extLst>
              <a:ext uri="{FF2B5EF4-FFF2-40B4-BE49-F238E27FC236}">
                <a16:creationId xmlns:a16="http://schemas.microsoft.com/office/drawing/2014/main" id="{8BA934B1-4FDF-4D95-AF0F-AE9480464153}"/>
              </a:ext>
            </a:extLst>
          </p:cNvPr>
          <p:cNvSpPr txBox="1">
            <a:spLocks noChangeArrowheads="1"/>
          </p:cNvSpPr>
          <p:nvPr/>
        </p:nvSpPr>
        <p:spPr bwMode="auto">
          <a:xfrm>
            <a:off x="5020971" y="2470112"/>
            <a:ext cx="2146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B(</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l-GR" altLang="ti-ET" sz="2400" b="1" dirty="0">
                <a:solidFill>
                  <a:srgbClr val="0070C0"/>
                </a:solidFill>
                <a:latin typeface="Segoe UI" panose="020B0502040204020203" pitchFamily="34" charset="0"/>
                <a:cs typeface="Segoe UI" panose="020B0502040204020203" pitchFamily="34" charset="0"/>
              </a:rPr>
              <a:t>Ω</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1</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
        <p:nvSpPr>
          <p:cNvPr id="29" name="Text Box 16">
            <a:extLst>
              <a:ext uri="{FF2B5EF4-FFF2-40B4-BE49-F238E27FC236}">
                <a16:creationId xmlns:a16="http://schemas.microsoft.com/office/drawing/2014/main" id="{F54D4F88-E1CA-47DE-8FE7-FEEB23E4B93D}"/>
              </a:ext>
            </a:extLst>
          </p:cNvPr>
          <p:cNvSpPr txBox="1">
            <a:spLocks noChangeArrowheads="1"/>
          </p:cNvSpPr>
          <p:nvPr/>
        </p:nvSpPr>
        <p:spPr bwMode="auto">
          <a:xfrm>
            <a:off x="5020971" y="3058538"/>
            <a:ext cx="21367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W(</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l-GR" altLang="ti-ET" sz="2400" b="1" dirty="0">
                <a:solidFill>
                  <a:srgbClr val="0070C0"/>
                </a:solidFill>
                <a:latin typeface="Segoe UI" panose="020B0502040204020203" pitchFamily="34" charset="0"/>
                <a:cs typeface="Segoe UI" panose="020B0502040204020203" pitchFamily="34" charset="0"/>
              </a:rPr>
              <a:t>Ω</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
        <p:nvSpPr>
          <p:cNvPr id="30" name="Text Box 16">
            <a:extLst>
              <a:ext uri="{FF2B5EF4-FFF2-40B4-BE49-F238E27FC236}">
                <a16:creationId xmlns:a16="http://schemas.microsoft.com/office/drawing/2014/main" id="{2C268F7F-5FC8-4126-80DD-4AB7FF91EC82}"/>
              </a:ext>
            </a:extLst>
          </p:cNvPr>
          <p:cNvSpPr txBox="1">
            <a:spLocks noChangeArrowheads="1"/>
          </p:cNvSpPr>
          <p:nvPr/>
        </p:nvSpPr>
        <p:spPr bwMode="auto">
          <a:xfrm>
            <a:off x="7157753" y="3712806"/>
            <a:ext cx="2136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A(</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l-GR" altLang="ti-ET" sz="2400" b="1" dirty="0">
                <a:solidFill>
                  <a:srgbClr val="0070C0"/>
                </a:solidFill>
                <a:latin typeface="Times New Roman" panose="02020603050405020304" pitchFamily="18" charset="0"/>
                <a:cs typeface="Times New Roman" panose="02020603050405020304" pitchFamily="18" charset="0"/>
              </a:rPr>
              <a:t>Θ</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endParaRPr lang="en-US" altLang="ti-ET" sz="2400" b="1" i="1" dirty="0">
              <a:solidFill>
                <a:srgbClr val="0070C0"/>
              </a:solidFill>
              <a:latin typeface="Times New Roman" panose="02020603050405020304" pitchFamily="18" charset="0"/>
              <a:cs typeface="Times New Roman" panose="02020603050405020304" pitchFamily="18" charset="0"/>
            </a:endParaRPr>
          </a:p>
        </p:txBody>
      </p:sp>
      <p:sp>
        <p:nvSpPr>
          <p:cNvPr id="31" name="Text Box 16">
            <a:extLst>
              <a:ext uri="{FF2B5EF4-FFF2-40B4-BE49-F238E27FC236}">
                <a16:creationId xmlns:a16="http://schemas.microsoft.com/office/drawing/2014/main" id="{043B54FB-01B0-4824-B541-D935F0ECD8D5}"/>
              </a:ext>
            </a:extLst>
          </p:cNvPr>
          <p:cNvSpPr txBox="1">
            <a:spLocks noChangeArrowheads="1"/>
          </p:cNvSpPr>
          <p:nvPr/>
        </p:nvSpPr>
        <p:spPr bwMode="auto">
          <a:xfrm>
            <a:off x="7157753" y="2456865"/>
            <a:ext cx="2146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B(</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l-GR" altLang="ti-ET" sz="2400" b="1" dirty="0">
                <a:solidFill>
                  <a:srgbClr val="0070C0"/>
                </a:solidFill>
                <a:latin typeface="Times New Roman" panose="02020603050405020304" pitchFamily="18" charset="0"/>
                <a:cs typeface="Times New Roman" panose="02020603050405020304" pitchFamily="18" charset="0"/>
              </a:rPr>
              <a:t>Θ</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1</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
        <p:nvSpPr>
          <p:cNvPr id="32" name="Text Box 16">
            <a:extLst>
              <a:ext uri="{FF2B5EF4-FFF2-40B4-BE49-F238E27FC236}">
                <a16:creationId xmlns:a16="http://schemas.microsoft.com/office/drawing/2014/main" id="{44D078A8-0E48-4D07-9BE4-6B2B0DC51CAB}"/>
              </a:ext>
            </a:extLst>
          </p:cNvPr>
          <p:cNvSpPr txBox="1">
            <a:spLocks noChangeArrowheads="1"/>
          </p:cNvSpPr>
          <p:nvPr/>
        </p:nvSpPr>
        <p:spPr bwMode="auto">
          <a:xfrm>
            <a:off x="7157753" y="3045291"/>
            <a:ext cx="21367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W(</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l-GR" altLang="ti-ET" sz="2400" b="1" dirty="0">
                <a:solidFill>
                  <a:srgbClr val="0070C0"/>
                </a:solidFill>
                <a:latin typeface="Times New Roman" panose="02020603050405020304" pitchFamily="18" charset="0"/>
                <a:cs typeface="Times New Roman" panose="02020603050405020304" pitchFamily="18" charset="0"/>
              </a:rPr>
              <a:t>Θ</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97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0D8B52E5-11B0-4413-BFB6-150A5B31884B}"/>
              </a:ext>
            </a:extLst>
          </p:cNvPr>
          <p:cNvSpPr>
            <a:spLocks noGrp="1" noChangeArrowheads="1"/>
          </p:cNvSpPr>
          <p:nvPr>
            <p:ph type="title"/>
          </p:nvPr>
        </p:nvSpPr>
        <p:spPr>
          <a:xfrm>
            <a:off x="609600" y="274163"/>
            <a:ext cx="10972800" cy="871616"/>
          </a:xfrm>
        </p:spPr>
        <p:txBody>
          <a:bodyPr>
            <a:normAutofit/>
          </a:bodyPr>
          <a:lstStyle/>
          <a:p>
            <a:r>
              <a:rPr lang="en-US" altLang="ti-ET" sz="3600" b="1" dirty="0"/>
              <a:t>A Simple Example – </a:t>
            </a:r>
            <a:r>
              <a:rPr lang="en-US" altLang="ti-ET" sz="3600" b="1" i="1" dirty="0"/>
              <a:t>Binary Search </a:t>
            </a:r>
          </a:p>
        </p:txBody>
      </p:sp>
      <p:sp>
        <p:nvSpPr>
          <p:cNvPr id="43" name="Oval 42">
            <a:extLst>
              <a:ext uri="{FF2B5EF4-FFF2-40B4-BE49-F238E27FC236}">
                <a16:creationId xmlns:a16="http://schemas.microsoft.com/office/drawing/2014/main" id="{0E6124D8-2B05-4A2A-8455-91533213D536}"/>
              </a:ext>
            </a:extLst>
          </p:cNvPr>
          <p:cNvSpPr/>
          <p:nvPr/>
        </p:nvSpPr>
        <p:spPr>
          <a:xfrm>
            <a:off x="3345808" y="-1357056"/>
            <a:ext cx="755373" cy="715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endParaRPr lang="ti-ET" dirty="0"/>
          </a:p>
        </p:txBody>
      </p:sp>
      <p:grpSp>
        <p:nvGrpSpPr>
          <p:cNvPr id="80" name="Group 79">
            <a:extLst>
              <a:ext uri="{FF2B5EF4-FFF2-40B4-BE49-F238E27FC236}">
                <a16:creationId xmlns:a16="http://schemas.microsoft.com/office/drawing/2014/main" id="{10ED2979-4B2D-45BA-8E27-D559F98F7AAA}"/>
              </a:ext>
            </a:extLst>
          </p:cNvPr>
          <p:cNvGrpSpPr/>
          <p:nvPr/>
        </p:nvGrpSpPr>
        <p:grpSpPr>
          <a:xfrm>
            <a:off x="5080772" y="1273200"/>
            <a:ext cx="4733071" cy="2176188"/>
            <a:chOff x="4847433" y="1277743"/>
            <a:chExt cx="4733071" cy="2176188"/>
          </a:xfrm>
        </p:grpSpPr>
        <p:sp>
          <p:nvSpPr>
            <p:cNvPr id="3" name="Oval 2">
              <a:extLst>
                <a:ext uri="{FF2B5EF4-FFF2-40B4-BE49-F238E27FC236}">
                  <a16:creationId xmlns:a16="http://schemas.microsoft.com/office/drawing/2014/main" id="{535E8C4F-B3CD-4467-B485-7AA3F20C0478}"/>
                </a:ext>
              </a:extLst>
            </p:cNvPr>
            <p:cNvSpPr/>
            <p:nvPr/>
          </p:nvSpPr>
          <p:spPr>
            <a:xfrm>
              <a:off x="6894362" y="1277743"/>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a:t>
              </a:r>
              <a:endParaRPr lang="ti-ET" b="1" dirty="0"/>
            </a:p>
          </p:txBody>
        </p:sp>
        <p:sp>
          <p:nvSpPr>
            <p:cNvPr id="18" name="Oval 17">
              <a:extLst>
                <a:ext uri="{FF2B5EF4-FFF2-40B4-BE49-F238E27FC236}">
                  <a16:creationId xmlns:a16="http://schemas.microsoft.com/office/drawing/2014/main" id="{A0C38FB5-932B-4B11-B5E9-47D9B4B5962D}"/>
                </a:ext>
              </a:extLst>
            </p:cNvPr>
            <p:cNvSpPr/>
            <p:nvPr/>
          </p:nvSpPr>
          <p:spPr>
            <a:xfrm>
              <a:off x="5688511" y="1998130"/>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10</a:t>
              </a:r>
              <a:endParaRPr lang="ti-ET" b="1" dirty="0"/>
            </a:p>
          </p:txBody>
        </p:sp>
        <p:sp>
          <p:nvSpPr>
            <p:cNvPr id="22" name="Oval 21">
              <a:extLst>
                <a:ext uri="{FF2B5EF4-FFF2-40B4-BE49-F238E27FC236}">
                  <a16:creationId xmlns:a16="http://schemas.microsoft.com/office/drawing/2014/main" id="{131142EA-C158-4C1C-8614-5D13A0F7BDE9}"/>
                </a:ext>
              </a:extLst>
            </p:cNvPr>
            <p:cNvSpPr/>
            <p:nvPr/>
          </p:nvSpPr>
          <p:spPr>
            <a:xfrm>
              <a:off x="8270896" y="2009309"/>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30</a:t>
              </a:r>
              <a:endParaRPr lang="ti-ET" b="1" dirty="0"/>
            </a:p>
          </p:txBody>
        </p:sp>
        <p:sp>
          <p:nvSpPr>
            <p:cNvPr id="33" name="Oval 32">
              <a:extLst>
                <a:ext uri="{FF2B5EF4-FFF2-40B4-BE49-F238E27FC236}">
                  <a16:creationId xmlns:a16="http://schemas.microsoft.com/office/drawing/2014/main" id="{D0809F79-EA61-4ADC-894E-7F77BCA82DBA}"/>
                </a:ext>
              </a:extLst>
            </p:cNvPr>
            <p:cNvSpPr/>
            <p:nvPr/>
          </p:nvSpPr>
          <p:spPr>
            <a:xfrm>
              <a:off x="4847433" y="2854956"/>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ti-ET" b="1" dirty="0"/>
            </a:p>
          </p:txBody>
        </p:sp>
        <p:sp>
          <p:nvSpPr>
            <p:cNvPr id="34" name="Oval 33">
              <a:extLst>
                <a:ext uri="{FF2B5EF4-FFF2-40B4-BE49-F238E27FC236}">
                  <a16:creationId xmlns:a16="http://schemas.microsoft.com/office/drawing/2014/main" id="{C3300FA5-A0DF-4572-BFB4-9476F02B99D6}"/>
                </a:ext>
              </a:extLst>
            </p:cNvPr>
            <p:cNvSpPr/>
            <p:nvPr/>
          </p:nvSpPr>
          <p:spPr>
            <a:xfrm>
              <a:off x="6447456" y="2854955"/>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15</a:t>
              </a:r>
              <a:endParaRPr lang="ti-ET" b="1" dirty="0"/>
            </a:p>
          </p:txBody>
        </p:sp>
        <p:sp>
          <p:nvSpPr>
            <p:cNvPr id="35" name="Oval 34">
              <a:extLst>
                <a:ext uri="{FF2B5EF4-FFF2-40B4-BE49-F238E27FC236}">
                  <a16:creationId xmlns:a16="http://schemas.microsoft.com/office/drawing/2014/main" id="{34DCFDEA-5D50-47BE-A26F-CC3F44F2DD81}"/>
                </a:ext>
              </a:extLst>
            </p:cNvPr>
            <p:cNvSpPr/>
            <p:nvPr/>
          </p:nvSpPr>
          <p:spPr>
            <a:xfrm>
              <a:off x="7375925" y="2873954"/>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25</a:t>
              </a:r>
              <a:endParaRPr lang="ti-ET" b="1" dirty="0"/>
            </a:p>
          </p:txBody>
        </p:sp>
        <p:sp>
          <p:nvSpPr>
            <p:cNvPr id="36" name="Oval 35">
              <a:extLst>
                <a:ext uri="{FF2B5EF4-FFF2-40B4-BE49-F238E27FC236}">
                  <a16:creationId xmlns:a16="http://schemas.microsoft.com/office/drawing/2014/main" id="{3F66410E-E39D-4807-B4F4-757C1E07240E}"/>
                </a:ext>
              </a:extLst>
            </p:cNvPr>
            <p:cNvSpPr/>
            <p:nvPr/>
          </p:nvSpPr>
          <p:spPr>
            <a:xfrm>
              <a:off x="8925700" y="2870662"/>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40</a:t>
              </a:r>
              <a:endParaRPr lang="ti-ET" b="1" dirty="0"/>
            </a:p>
          </p:txBody>
        </p:sp>
        <p:cxnSp>
          <p:nvCxnSpPr>
            <p:cNvPr id="37" name="Straight Arrow Connector 36">
              <a:extLst>
                <a:ext uri="{FF2B5EF4-FFF2-40B4-BE49-F238E27FC236}">
                  <a16:creationId xmlns:a16="http://schemas.microsoft.com/office/drawing/2014/main" id="{545023A7-DA58-47D0-8F79-671A1E758B37}"/>
                </a:ext>
              </a:extLst>
            </p:cNvPr>
            <p:cNvCxnSpPr>
              <a:cxnSpLocks/>
              <a:stCxn id="3" idx="2"/>
              <a:endCxn id="18" idx="7"/>
            </p:cNvCxnSpPr>
            <p:nvPr/>
          </p:nvCxnSpPr>
          <p:spPr>
            <a:xfrm flipH="1">
              <a:off x="6247421" y="1567732"/>
              <a:ext cx="646941" cy="515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1F4A03-A653-4AFE-8117-DEF0CB51FCF4}"/>
                </a:ext>
              </a:extLst>
            </p:cNvPr>
            <p:cNvCxnSpPr>
              <a:cxnSpLocks/>
              <a:stCxn id="18" idx="3"/>
              <a:endCxn id="33" idx="7"/>
            </p:cNvCxnSpPr>
            <p:nvPr/>
          </p:nvCxnSpPr>
          <p:spPr>
            <a:xfrm flipH="1">
              <a:off x="5406343" y="2493171"/>
              <a:ext cx="378062" cy="446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F223DE0-F0CF-4075-B26F-6BA1E11CDBF7}"/>
                </a:ext>
              </a:extLst>
            </p:cNvPr>
            <p:cNvCxnSpPr>
              <a:cxnSpLocks/>
              <a:stCxn id="22" idx="3"/>
              <a:endCxn id="35" idx="7"/>
            </p:cNvCxnSpPr>
            <p:nvPr/>
          </p:nvCxnSpPr>
          <p:spPr>
            <a:xfrm flipH="1">
              <a:off x="7934835" y="2504350"/>
              <a:ext cx="431955" cy="454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4D7F503-ADC8-4026-A824-B87604175502}"/>
                </a:ext>
              </a:extLst>
            </p:cNvPr>
            <p:cNvCxnSpPr>
              <a:cxnSpLocks/>
              <a:stCxn id="22" idx="5"/>
              <a:endCxn id="36" idx="0"/>
            </p:cNvCxnSpPr>
            <p:nvPr/>
          </p:nvCxnSpPr>
          <p:spPr>
            <a:xfrm>
              <a:off x="8829806" y="2504350"/>
              <a:ext cx="423296" cy="3663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AB3D212-984B-44CE-BA04-C25DB70CD6E8}"/>
                </a:ext>
              </a:extLst>
            </p:cNvPr>
            <p:cNvCxnSpPr>
              <a:cxnSpLocks/>
              <a:stCxn id="3" idx="6"/>
              <a:endCxn id="22" idx="1"/>
            </p:cNvCxnSpPr>
            <p:nvPr/>
          </p:nvCxnSpPr>
          <p:spPr>
            <a:xfrm>
              <a:off x="7549166" y="1567732"/>
              <a:ext cx="817624" cy="5265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255DBAE-C304-4465-A0D1-EFF3116C8C93}"/>
                </a:ext>
              </a:extLst>
            </p:cNvPr>
            <p:cNvCxnSpPr>
              <a:cxnSpLocks/>
              <a:stCxn id="18" idx="5"/>
              <a:endCxn id="34" idx="1"/>
            </p:cNvCxnSpPr>
            <p:nvPr/>
          </p:nvCxnSpPr>
          <p:spPr>
            <a:xfrm>
              <a:off x="6247421" y="2493171"/>
              <a:ext cx="295929" cy="4467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5663" name="Rectangle 325662">
            <a:extLst>
              <a:ext uri="{FF2B5EF4-FFF2-40B4-BE49-F238E27FC236}">
                <a16:creationId xmlns:a16="http://schemas.microsoft.com/office/drawing/2014/main" id="{2A8A9712-98EF-4050-BF0C-42A3638C5551}"/>
              </a:ext>
            </a:extLst>
          </p:cNvPr>
          <p:cNvSpPr/>
          <p:nvPr/>
        </p:nvSpPr>
        <p:spPr>
          <a:xfrm>
            <a:off x="4625421" y="1264993"/>
            <a:ext cx="45719" cy="532773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96" name="Text Box 16">
            <a:extLst>
              <a:ext uri="{FF2B5EF4-FFF2-40B4-BE49-F238E27FC236}">
                <a16:creationId xmlns:a16="http://schemas.microsoft.com/office/drawing/2014/main" id="{0E3E679F-978C-4377-8ABB-DF3EC9C7A0F4}"/>
              </a:ext>
            </a:extLst>
          </p:cNvPr>
          <p:cNvSpPr txBox="1">
            <a:spLocks noChangeArrowheads="1"/>
          </p:cNvSpPr>
          <p:nvPr/>
        </p:nvSpPr>
        <p:spPr bwMode="auto">
          <a:xfrm>
            <a:off x="156042" y="2064597"/>
            <a:ext cx="16856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ti-ET" sz="2400" b="1" dirty="0">
                <a:solidFill>
                  <a:srgbClr val="0070C0"/>
                </a:solidFill>
                <a:latin typeface="+mj-lt"/>
                <a:cs typeface="Times New Roman" panose="02020603050405020304" pitchFamily="18" charset="0"/>
              </a:rPr>
              <a:t>Best case:</a:t>
            </a:r>
          </a:p>
        </p:txBody>
      </p:sp>
      <p:sp>
        <p:nvSpPr>
          <p:cNvPr id="97" name="Text Box 16">
            <a:extLst>
              <a:ext uri="{FF2B5EF4-FFF2-40B4-BE49-F238E27FC236}">
                <a16:creationId xmlns:a16="http://schemas.microsoft.com/office/drawing/2014/main" id="{CF5A5011-02A0-45CB-B5B3-7A168B75EB36}"/>
              </a:ext>
            </a:extLst>
          </p:cNvPr>
          <p:cNvSpPr txBox="1">
            <a:spLocks noChangeArrowheads="1"/>
          </p:cNvSpPr>
          <p:nvPr/>
        </p:nvSpPr>
        <p:spPr bwMode="auto">
          <a:xfrm>
            <a:off x="156042" y="3428055"/>
            <a:ext cx="16856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ti-ET" sz="2400" b="1" dirty="0">
                <a:solidFill>
                  <a:srgbClr val="0070C0"/>
                </a:solidFill>
                <a:latin typeface="+mj-lt"/>
                <a:cs typeface="Times New Roman" panose="02020603050405020304" pitchFamily="18" charset="0"/>
              </a:rPr>
              <a:t>Worst case:</a:t>
            </a:r>
          </a:p>
        </p:txBody>
      </p:sp>
      <p:sp>
        <p:nvSpPr>
          <p:cNvPr id="100" name="Text Box 16">
            <a:extLst>
              <a:ext uri="{FF2B5EF4-FFF2-40B4-BE49-F238E27FC236}">
                <a16:creationId xmlns:a16="http://schemas.microsoft.com/office/drawing/2014/main" id="{48107D60-EE64-4104-8870-F12F6BF771E7}"/>
              </a:ext>
            </a:extLst>
          </p:cNvPr>
          <p:cNvSpPr txBox="1">
            <a:spLocks noChangeArrowheads="1"/>
          </p:cNvSpPr>
          <p:nvPr/>
        </p:nvSpPr>
        <p:spPr bwMode="auto">
          <a:xfrm>
            <a:off x="2032863" y="2100120"/>
            <a:ext cx="2146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B(</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a:t>
            </a:r>
            <a:r>
              <a:rPr lang="en-US" altLang="ti-ET" sz="2400" b="1" dirty="0">
                <a:solidFill>
                  <a:srgbClr val="0070C0"/>
                </a:solidFill>
                <a:latin typeface="Times New Roman" panose="02020603050405020304" pitchFamily="18" charset="0"/>
                <a:cs typeface="Times New Roman" panose="02020603050405020304" pitchFamily="18" charset="0"/>
              </a:rPr>
              <a:t>O(</a:t>
            </a:r>
            <a:r>
              <a:rPr lang="en-US" altLang="ti-ET" sz="2400" b="1" i="1" dirty="0">
                <a:solidFill>
                  <a:srgbClr val="0070C0"/>
                </a:solidFill>
                <a:latin typeface="Times New Roman" panose="02020603050405020304" pitchFamily="18" charset="0"/>
                <a:cs typeface="Times New Roman" panose="02020603050405020304" pitchFamily="18" charset="0"/>
              </a:rPr>
              <a:t>1</a:t>
            </a:r>
            <a:r>
              <a:rPr lang="en-US" altLang="ti-ET" sz="2400" b="1" dirty="0">
                <a:solidFill>
                  <a:srgbClr val="0070C0"/>
                </a:solidFill>
                <a:latin typeface="Times New Roman" panose="02020603050405020304" pitchFamily="18" charset="0"/>
                <a:cs typeface="Times New Roman" panose="02020603050405020304" pitchFamily="18" charset="0"/>
              </a:rPr>
              <a:t>)</a:t>
            </a:r>
          </a:p>
        </p:txBody>
      </p:sp>
      <p:sp>
        <p:nvSpPr>
          <p:cNvPr id="101" name="Text Box 16">
            <a:extLst>
              <a:ext uri="{FF2B5EF4-FFF2-40B4-BE49-F238E27FC236}">
                <a16:creationId xmlns:a16="http://schemas.microsoft.com/office/drawing/2014/main" id="{7AE0F783-F372-4FF9-825C-475FFFDD9B4F}"/>
              </a:ext>
            </a:extLst>
          </p:cNvPr>
          <p:cNvSpPr txBox="1">
            <a:spLocks noChangeArrowheads="1"/>
          </p:cNvSpPr>
          <p:nvPr/>
        </p:nvSpPr>
        <p:spPr bwMode="auto">
          <a:xfrm>
            <a:off x="2032863" y="3444368"/>
            <a:ext cx="26032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Height of tree</a:t>
            </a:r>
          </a:p>
        </p:txBody>
      </p:sp>
      <p:sp>
        <p:nvSpPr>
          <p:cNvPr id="125" name="Oval 124">
            <a:extLst>
              <a:ext uri="{FF2B5EF4-FFF2-40B4-BE49-F238E27FC236}">
                <a16:creationId xmlns:a16="http://schemas.microsoft.com/office/drawing/2014/main" id="{4DD282C6-C561-4659-BCCA-16576645A509}"/>
              </a:ext>
            </a:extLst>
          </p:cNvPr>
          <p:cNvSpPr/>
          <p:nvPr/>
        </p:nvSpPr>
        <p:spPr>
          <a:xfrm>
            <a:off x="16000848" y="6074119"/>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15</a:t>
            </a:r>
            <a:endParaRPr lang="ti-ET" b="1" dirty="0"/>
          </a:p>
        </p:txBody>
      </p:sp>
      <p:sp>
        <p:nvSpPr>
          <p:cNvPr id="128" name="Oval 127">
            <a:extLst>
              <a:ext uri="{FF2B5EF4-FFF2-40B4-BE49-F238E27FC236}">
                <a16:creationId xmlns:a16="http://schemas.microsoft.com/office/drawing/2014/main" id="{A9D7504A-3042-45FB-913A-FA97881B6253}"/>
              </a:ext>
            </a:extLst>
          </p:cNvPr>
          <p:cNvSpPr/>
          <p:nvPr/>
        </p:nvSpPr>
        <p:spPr>
          <a:xfrm>
            <a:off x="15532318" y="6165645"/>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10</a:t>
            </a:r>
            <a:endParaRPr lang="ti-ET" b="1" dirty="0"/>
          </a:p>
        </p:txBody>
      </p:sp>
      <p:sp>
        <p:nvSpPr>
          <p:cNvPr id="129" name="Oval 128">
            <a:extLst>
              <a:ext uri="{FF2B5EF4-FFF2-40B4-BE49-F238E27FC236}">
                <a16:creationId xmlns:a16="http://schemas.microsoft.com/office/drawing/2014/main" id="{932D97C2-6B55-4D07-80CC-CCD2E151D2FD}"/>
              </a:ext>
            </a:extLst>
          </p:cNvPr>
          <p:cNvSpPr/>
          <p:nvPr/>
        </p:nvSpPr>
        <p:spPr>
          <a:xfrm>
            <a:off x="23248655" y="7977371"/>
            <a:ext cx="654804" cy="57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15</a:t>
            </a:r>
            <a:endParaRPr lang="ti-ET" b="1" dirty="0"/>
          </a:p>
        </p:txBody>
      </p:sp>
      <p:grpSp>
        <p:nvGrpSpPr>
          <p:cNvPr id="81" name="Group 80">
            <a:extLst>
              <a:ext uri="{FF2B5EF4-FFF2-40B4-BE49-F238E27FC236}">
                <a16:creationId xmlns:a16="http://schemas.microsoft.com/office/drawing/2014/main" id="{1F080C68-2BBC-4C90-8A53-5B69F04D33A7}"/>
              </a:ext>
            </a:extLst>
          </p:cNvPr>
          <p:cNvGrpSpPr/>
          <p:nvPr/>
        </p:nvGrpSpPr>
        <p:grpSpPr>
          <a:xfrm>
            <a:off x="7136568" y="1879062"/>
            <a:ext cx="4823669" cy="4670759"/>
            <a:chOff x="7136568" y="1879062"/>
            <a:chExt cx="4823669" cy="4670759"/>
          </a:xfrm>
          <a:solidFill>
            <a:schemeClr val="accent2"/>
          </a:solidFill>
        </p:grpSpPr>
        <p:sp>
          <p:nvSpPr>
            <p:cNvPr id="109" name="Oval 108">
              <a:extLst>
                <a:ext uri="{FF2B5EF4-FFF2-40B4-BE49-F238E27FC236}">
                  <a16:creationId xmlns:a16="http://schemas.microsoft.com/office/drawing/2014/main" id="{075A11C4-8D61-4AC4-A81D-1837E6C451F6}"/>
                </a:ext>
              </a:extLst>
            </p:cNvPr>
            <p:cNvSpPr/>
            <p:nvPr/>
          </p:nvSpPr>
          <p:spPr>
            <a:xfrm>
              <a:off x="11310824" y="1879062"/>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40</a:t>
              </a:r>
              <a:endParaRPr lang="ti-ET" b="1" dirty="0"/>
            </a:p>
          </p:txBody>
        </p:sp>
        <p:sp>
          <p:nvSpPr>
            <p:cNvPr id="113" name="Oval 112">
              <a:extLst>
                <a:ext uri="{FF2B5EF4-FFF2-40B4-BE49-F238E27FC236}">
                  <a16:creationId xmlns:a16="http://schemas.microsoft.com/office/drawing/2014/main" id="{598AF7A5-B08F-4875-B797-164E86F10B92}"/>
                </a:ext>
              </a:extLst>
            </p:cNvPr>
            <p:cNvSpPr/>
            <p:nvPr/>
          </p:nvSpPr>
          <p:spPr>
            <a:xfrm>
              <a:off x="10661411" y="2526732"/>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30</a:t>
              </a:r>
              <a:endParaRPr lang="ti-ET" b="1" dirty="0"/>
            </a:p>
          </p:txBody>
        </p:sp>
        <p:sp>
          <p:nvSpPr>
            <p:cNvPr id="115" name="Oval 114">
              <a:extLst>
                <a:ext uri="{FF2B5EF4-FFF2-40B4-BE49-F238E27FC236}">
                  <a16:creationId xmlns:a16="http://schemas.microsoft.com/office/drawing/2014/main" id="{A67DE8E1-EBBC-41B9-8E54-F8F56FE745DD}"/>
                </a:ext>
              </a:extLst>
            </p:cNvPr>
            <p:cNvSpPr/>
            <p:nvPr/>
          </p:nvSpPr>
          <p:spPr>
            <a:xfrm>
              <a:off x="9982996" y="3175453"/>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25</a:t>
              </a:r>
              <a:endParaRPr lang="ti-ET" b="1" dirty="0"/>
            </a:p>
          </p:txBody>
        </p:sp>
        <p:sp>
          <p:nvSpPr>
            <p:cNvPr id="118" name="Oval 117">
              <a:extLst>
                <a:ext uri="{FF2B5EF4-FFF2-40B4-BE49-F238E27FC236}">
                  <a16:creationId xmlns:a16="http://schemas.microsoft.com/office/drawing/2014/main" id="{E3E44C52-B0B1-4A09-9C32-25634866BE8B}"/>
                </a:ext>
              </a:extLst>
            </p:cNvPr>
            <p:cNvSpPr/>
            <p:nvPr/>
          </p:nvSpPr>
          <p:spPr>
            <a:xfrm>
              <a:off x="9333546" y="3818330"/>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20</a:t>
              </a:r>
              <a:endParaRPr lang="ti-ET" b="1" dirty="0"/>
            </a:p>
          </p:txBody>
        </p:sp>
        <p:sp>
          <p:nvSpPr>
            <p:cNvPr id="120" name="Oval 119">
              <a:extLst>
                <a:ext uri="{FF2B5EF4-FFF2-40B4-BE49-F238E27FC236}">
                  <a16:creationId xmlns:a16="http://schemas.microsoft.com/office/drawing/2014/main" id="{A8CE2C9C-E1FE-4F6B-9773-22708E4F20FE}"/>
                </a:ext>
              </a:extLst>
            </p:cNvPr>
            <p:cNvSpPr/>
            <p:nvPr/>
          </p:nvSpPr>
          <p:spPr>
            <a:xfrm>
              <a:off x="8646812" y="4478202"/>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15</a:t>
              </a:r>
              <a:endParaRPr lang="ti-ET" b="1" dirty="0"/>
            </a:p>
          </p:txBody>
        </p:sp>
        <p:sp>
          <p:nvSpPr>
            <p:cNvPr id="124" name="Oval 123">
              <a:extLst>
                <a:ext uri="{FF2B5EF4-FFF2-40B4-BE49-F238E27FC236}">
                  <a16:creationId xmlns:a16="http://schemas.microsoft.com/office/drawing/2014/main" id="{10A4E2B1-A195-4219-834F-3CFE5627DCDC}"/>
                </a:ext>
              </a:extLst>
            </p:cNvPr>
            <p:cNvSpPr/>
            <p:nvPr/>
          </p:nvSpPr>
          <p:spPr>
            <a:xfrm>
              <a:off x="7882360" y="5205555"/>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10</a:t>
              </a:r>
              <a:endParaRPr lang="ti-ET" b="1" dirty="0"/>
            </a:p>
          </p:txBody>
        </p:sp>
        <p:sp>
          <p:nvSpPr>
            <p:cNvPr id="127" name="Oval 126">
              <a:extLst>
                <a:ext uri="{FF2B5EF4-FFF2-40B4-BE49-F238E27FC236}">
                  <a16:creationId xmlns:a16="http://schemas.microsoft.com/office/drawing/2014/main" id="{B391B202-C589-48E1-AAE0-7FBC164C814B}"/>
                </a:ext>
              </a:extLst>
            </p:cNvPr>
            <p:cNvSpPr/>
            <p:nvPr/>
          </p:nvSpPr>
          <p:spPr>
            <a:xfrm>
              <a:off x="7136568" y="5907686"/>
              <a:ext cx="649413" cy="642135"/>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ti-ET" b="1" dirty="0"/>
            </a:p>
          </p:txBody>
        </p:sp>
        <p:cxnSp>
          <p:nvCxnSpPr>
            <p:cNvPr id="131" name="Straight Arrow Connector 130">
              <a:extLst>
                <a:ext uri="{FF2B5EF4-FFF2-40B4-BE49-F238E27FC236}">
                  <a16:creationId xmlns:a16="http://schemas.microsoft.com/office/drawing/2014/main" id="{6C4B80A2-E1F6-472B-BF3F-137C7F527AAA}"/>
                </a:ext>
              </a:extLst>
            </p:cNvPr>
            <p:cNvCxnSpPr>
              <a:cxnSpLocks/>
              <a:stCxn id="120" idx="3"/>
              <a:endCxn id="124" idx="7"/>
            </p:cNvCxnSpPr>
            <p:nvPr/>
          </p:nvCxnSpPr>
          <p:spPr>
            <a:xfrm flipH="1">
              <a:off x="8436669" y="5026299"/>
              <a:ext cx="305247" cy="273294"/>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D36BD18-5472-4682-95B1-A1A7E1C20D06}"/>
                </a:ext>
              </a:extLst>
            </p:cNvPr>
            <p:cNvCxnSpPr>
              <a:cxnSpLocks/>
              <a:stCxn id="113" idx="3"/>
              <a:endCxn id="115" idx="7"/>
            </p:cNvCxnSpPr>
            <p:nvPr/>
          </p:nvCxnSpPr>
          <p:spPr>
            <a:xfrm flipH="1">
              <a:off x="10537305" y="3074829"/>
              <a:ext cx="219210" cy="194662"/>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E21782A-BCBD-4028-837E-4B16BC9AC731}"/>
                </a:ext>
              </a:extLst>
            </p:cNvPr>
            <p:cNvCxnSpPr>
              <a:cxnSpLocks/>
              <a:stCxn id="109" idx="3"/>
              <a:endCxn id="113" idx="7"/>
            </p:cNvCxnSpPr>
            <p:nvPr/>
          </p:nvCxnSpPr>
          <p:spPr>
            <a:xfrm flipH="1">
              <a:off x="11215720" y="2427159"/>
              <a:ext cx="190208" cy="193611"/>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5789FE9-C437-496C-AB50-115E4FE58A14}"/>
                </a:ext>
              </a:extLst>
            </p:cNvPr>
            <p:cNvCxnSpPr>
              <a:cxnSpLocks/>
              <a:stCxn id="115" idx="3"/>
              <a:endCxn id="118" idx="7"/>
            </p:cNvCxnSpPr>
            <p:nvPr/>
          </p:nvCxnSpPr>
          <p:spPr>
            <a:xfrm flipH="1">
              <a:off x="9887855" y="3723550"/>
              <a:ext cx="190245" cy="188818"/>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856334A3-569B-4851-A875-10D2A51FA8A2}"/>
                </a:ext>
              </a:extLst>
            </p:cNvPr>
            <p:cNvCxnSpPr>
              <a:cxnSpLocks/>
              <a:stCxn id="118" idx="3"/>
              <a:endCxn id="120" idx="7"/>
            </p:cNvCxnSpPr>
            <p:nvPr/>
          </p:nvCxnSpPr>
          <p:spPr>
            <a:xfrm flipH="1">
              <a:off x="9201121" y="4366427"/>
              <a:ext cx="227529" cy="205813"/>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7C04648-8E3F-49F9-83F7-B28F5F409443}"/>
                </a:ext>
              </a:extLst>
            </p:cNvPr>
            <p:cNvCxnSpPr>
              <a:cxnSpLocks/>
              <a:stCxn id="124" idx="3"/>
              <a:endCxn id="127" idx="7"/>
            </p:cNvCxnSpPr>
            <p:nvPr/>
          </p:nvCxnSpPr>
          <p:spPr>
            <a:xfrm flipH="1">
              <a:off x="7690877" y="5753652"/>
              <a:ext cx="286587" cy="248072"/>
            </a:xfrm>
            <a:prstGeom prst="straightConnector1">
              <a:avLst/>
            </a:prstGeom>
            <a:grpFill/>
            <a:ln w="38100">
              <a:tailEnd type="triangle"/>
            </a:ln>
          </p:spPr>
          <p:style>
            <a:lnRef idx="1">
              <a:schemeClr val="accent1"/>
            </a:lnRef>
            <a:fillRef idx="0">
              <a:schemeClr val="accent1"/>
            </a:fillRef>
            <a:effectRef idx="0">
              <a:schemeClr val="accent1"/>
            </a:effectRef>
            <a:fontRef idx="minor">
              <a:schemeClr val="tx1"/>
            </a:fontRef>
          </p:style>
        </p:cxnSp>
      </p:grpSp>
      <p:sp>
        <p:nvSpPr>
          <p:cNvPr id="176" name="Text Box 16">
            <a:extLst>
              <a:ext uri="{FF2B5EF4-FFF2-40B4-BE49-F238E27FC236}">
                <a16:creationId xmlns:a16="http://schemas.microsoft.com/office/drawing/2014/main" id="{3A1EEE77-9F06-405A-B126-4A05FC9C3FB7}"/>
              </a:ext>
            </a:extLst>
          </p:cNvPr>
          <p:cNvSpPr txBox="1">
            <a:spLocks noChangeArrowheads="1"/>
          </p:cNvSpPr>
          <p:nvPr/>
        </p:nvSpPr>
        <p:spPr bwMode="auto">
          <a:xfrm>
            <a:off x="595215" y="4376803"/>
            <a:ext cx="13920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W(</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h </a:t>
            </a:r>
            <a:endParaRPr lang="en-US" altLang="ti-ET" sz="2400" b="1" dirty="0">
              <a:latin typeface="Times New Roman" panose="02020603050405020304" pitchFamily="18" charset="0"/>
              <a:cs typeface="Times New Roman" panose="02020603050405020304" pitchFamily="18" charset="0"/>
            </a:endParaRPr>
          </a:p>
        </p:txBody>
      </p:sp>
      <p:grpSp>
        <p:nvGrpSpPr>
          <p:cNvPr id="94" name="Group 93">
            <a:extLst>
              <a:ext uri="{FF2B5EF4-FFF2-40B4-BE49-F238E27FC236}">
                <a16:creationId xmlns:a16="http://schemas.microsoft.com/office/drawing/2014/main" id="{2886D319-3F9E-408B-A4F3-4E141790F28C}"/>
              </a:ext>
            </a:extLst>
          </p:cNvPr>
          <p:cNvGrpSpPr/>
          <p:nvPr/>
        </p:nvGrpSpPr>
        <p:grpSpPr>
          <a:xfrm>
            <a:off x="4594442" y="1296375"/>
            <a:ext cx="582224" cy="2271773"/>
            <a:chOff x="5539419" y="3953609"/>
            <a:chExt cx="582224" cy="2580081"/>
          </a:xfrm>
        </p:grpSpPr>
        <p:sp>
          <p:nvSpPr>
            <p:cNvPr id="179" name="Rectangle 2">
              <a:extLst>
                <a:ext uri="{FF2B5EF4-FFF2-40B4-BE49-F238E27FC236}">
                  <a16:creationId xmlns:a16="http://schemas.microsoft.com/office/drawing/2014/main" id="{2F47BBD3-B095-4EEA-A92B-1F34288367C3}"/>
                </a:ext>
              </a:extLst>
            </p:cNvPr>
            <p:cNvSpPr txBox="1">
              <a:spLocks noChangeArrowheads="1"/>
            </p:cNvSpPr>
            <p:nvPr/>
          </p:nvSpPr>
          <p:spPr>
            <a:xfrm>
              <a:off x="5539419" y="5041181"/>
              <a:ext cx="582224" cy="523221"/>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altLang="ti-ET" sz="2400" b="1" i="1" dirty="0">
                  <a:latin typeface="Times New Roman" panose="02020603050405020304" pitchFamily="18" charset="0"/>
                  <a:cs typeface="Times New Roman" panose="02020603050405020304" pitchFamily="18" charset="0"/>
                </a:rPr>
                <a:t>h</a:t>
              </a:r>
            </a:p>
          </p:txBody>
        </p:sp>
        <p:cxnSp>
          <p:nvCxnSpPr>
            <p:cNvPr id="182" name="Straight Arrow Connector 181">
              <a:extLst>
                <a:ext uri="{FF2B5EF4-FFF2-40B4-BE49-F238E27FC236}">
                  <a16:creationId xmlns:a16="http://schemas.microsoft.com/office/drawing/2014/main" id="{91836EC2-D12E-4126-A1FE-267BE0699498}"/>
                </a:ext>
              </a:extLst>
            </p:cNvPr>
            <p:cNvCxnSpPr>
              <a:cxnSpLocks/>
              <a:stCxn id="179" idx="2"/>
              <a:endCxn id="195" idx="0"/>
            </p:cNvCxnSpPr>
            <p:nvPr/>
          </p:nvCxnSpPr>
          <p:spPr>
            <a:xfrm>
              <a:off x="5830531" y="5564401"/>
              <a:ext cx="12724" cy="9692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F7AF164-BAFF-4853-883A-AC2A08F6AE8C}"/>
                </a:ext>
              </a:extLst>
            </p:cNvPr>
            <p:cNvCxnSpPr>
              <a:cxnSpLocks/>
              <a:stCxn id="179" idx="0"/>
              <a:endCxn id="87" idx="2"/>
            </p:cNvCxnSpPr>
            <p:nvPr/>
          </p:nvCxnSpPr>
          <p:spPr>
            <a:xfrm flipH="1" flipV="1">
              <a:off x="5822933" y="3953609"/>
              <a:ext cx="7598" cy="1087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76C630A-E319-4180-BA7E-5D196AA1607A}"/>
                </a:ext>
              </a:extLst>
            </p:cNvPr>
            <p:cNvSpPr/>
            <p:nvPr/>
          </p:nvSpPr>
          <p:spPr>
            <a:xfrm flipV="1">
              <a:off x="5729828" y="3953609"/>
              <a:ext cx="18620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195" name="Rectangle 194">
              <a:extLst>
                <a:ext uri="{FF2B5EF4-FFF2-40B4-BE49-F238E27FC236}">
                  <a16:creationId xmlns:a16="http://schemas.microsoft.com/office/drawing/2014/main" id="{E1145E49-7AD2-44F5-94B6-C55DD0F63D3B}"/>
                </a:ext>
              </a:extLst>
            </p:cNvPr>
            <p:cNvSpPr/>
            <p:nvPr/>
          </p:nvSpPr>
          <p:spPr>
            <a:xfrm flipV="1">
              <a:off x="5750150" y="6487971"/>
              <a:ext cx="18620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grpSp>
      <p:grpSp>
        <p:nvGrpSpPr>
          <p:cNvPr id="198" name="Group 197">
            <a:extLst>
              <a:ext uri="{FF2B5EF4-FFF2-40B4-BE49-F238E27FC236}">
                <a16:creationId xmlns:a16="http://schemas.microsoft.com/office/drawing/2014/main" id="{2AE9A3BD-71DB-4682-9363-D2BCE92962C8}"/>
              </a:ext>
            </a:extLst>
          </p:cNvPr>
          <p:cNvGrpSpPr/>
          <p:nvPr/>
        </p:nvGrpSpPr>
        <p:grpSpPr>
          <a:xfrm>
            <a:off x="11728759" y="1879063"/>
            <a:ext cx="582224" cy="4615476"/>
            <a:chOff x="5539419" y="3953609"/>
            <a:chExt cx="582224" cy="2554285"/>
          </a:xfrm>
        </p:grpSpPr>
        <p:sp>
          <p:nvSpPr>
            <p:cNvPr id="199" name="Rectangle 2">
              <a:extLst>
                <a:ext uri="{FF2B5EF4-FFF2-40B4-BE49-F238E27FC236}">
                  <a16:creationId xmlns:a16="http://schemas.microsoft.com/office/drawing/2014/main" id="{198195F8-E90C-434B-A86D-08D66B2CA371}"/>
                </a:ext>
              </a:extLst>
            </p:cNvPr>
            <p:cNvSpPr txBox="1">
              <a:spLocks noChangeArrowheads="1"/>
            </p:cNvSpPr>
            <p:nvPr/>
          </p:nvSpPr>
          <p:spPr>
            <a:xfrm>
              <a:off x="5539419" y="5041181"/>
              <a:ext cx="582224" cy="272585"/>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altLang="ti-ET" sz="2400" b="1" i="1" dirty="0">
                  <a:latin typeface="Times New Roman" panose="02020603050405020304" pitchFamily="18" charset="0"/>
                  <a:cs typeface="Times New Roman" panose="02020603050405020304" pitchFamily="18" charset="0"/>
                </a:rPr>
                <a:t>h</a:t>
              </a:r>
            </a:p>
          </p:txBody>
        </p:sp>
        <p:cxnSp>
          <p:nvCxnSpPr>
            <p:cNvPr id="200" name="Straight Arrow Connector 199">
              <a:extLst>
                <a:ext uri="{FF2B5EF4-FFF2-40B4-BE49-F238E27FC236}">
                  <a16:creationId xmlns:a16="http://schemas.microsoft.com/office/drawing/2014/main" id="{39DAAB2B-5B4B-4AE0-949E-50F216674918}"/>
                </a:ext>
              </a:extLst>
            </p:cNvPr>
            <p:cNvCxnSpPr>
              <a:cxnSpLocks/>
              <a:stCxn id="199" idx="2"/>
              <a:endCxn id="203" idx="0"/>
            </p:cNvCxnSpPr>
            <p:nvPr/>
          </p:nvCxnSpPr>
          <p:spPr>
            <a:xfrm>
              <a:off x="5830531" y="5313766"/>
              <a:ext cx="22663" cy="11941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CA01C2C9-E2F3-46AC-AA75-6D9FA22937DA}"/>
                </a:ext>
              </a:extLst>
            </p:cNvPr>
            <p:cNvCxnSpPr>
              <a:cxnSpLocks/>
              <a:stCxn id="199" idx="0"/>
              <a:endCxn id="202" idx="2"/>
            </p:cNvCxnSpPr>
            <p:nvPr/>
          </p:nvCxnSpPr>
          <p:spPr>
            <a:xfrm flipH="1" flipV="1">
              <a:off x="5799950" y="3953609"/>
              <a:ext cx="30581" cy="1087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0F7142DC-B19B-4E81-BAD7-BF4AA448587A}"/>
                </a:ext>
              </a:extLst>
            </p:cNvPr>
            <p:cNvSpPr/>
            <p:nvPr/>
          </p:nvSpPr>
          <p:spPr>
            <a:xfrm flipV="1">
              <a:off x="5709950" y="3953609"/>
              <a:ext cx="180000" cy="199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sp>
          <p:nvSpPr>
            <p:cNvPr id="203" name="Rectangle 202">
              <a:extLst>
                <a:ext uri="{FF2B5EF4-FFF2-40B4-BE49-F238E27FC236}">
                  <a16:creationId xmlns:a16="http://schemas.microsoft.com/office/drawing/2014/main" id="{29DAB622-B757-4DF7-B870-21B1C4F54F4D}"/>
                </a:ext>
              </a:extLst>
            </p:cNvPr>
            <p:cNvSpPr/>
            <p:nvPr/>
          </p:nvSpPr>
          <p:spPr>
            <a:xfrm flipV="1">
              <a:off x="5760089" y="6487971"/>
              <a:ext cx="186209" cy="199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i-ET"/>
            </a:p>
          </p:txBody>
        </p:sp>
      </p:grpSp>
      <p:grpSp>
        <p:nvGrpSpPr>
          <p:cNvPr id="104" name="Group 103">
            <a:extLst>
              <a:ext uri="{FF2B5EF4-FFF2-40B4-BE49-F238E27FC236}">
                <a16:creationId xmlns:a16="http://schemas.microsoft.com/office/drawing/2014/main" id="{4FEC1A24-4603-4D66-A064-94EF01E09BBB}"/>
              </a:ext>
            </a:extLst>
          </p:cNvPr>
          <p:cNvGrpSpPr/>
          <p:nvPr/>
        </p:nvGrpSpPr>
        <p:grpSpPr>
          <a:xfrm>
            <a:off x="2032863" y="3906034"/>
            <a:ext cx="1073841" cy="1214304"/>
            <a:chOff x="2066661" y="4336804"/>
            <a:chExt cx="1073841" cy="1325955"/>
          </a:xfrm>
        </p:grpSpPr>
        <p:sp>
          <p:nvSpPr>
            <p:cNvPr id="207" name="Rectangle 2">
              <a:extLst>
                <a:ext uri="{FF2B5EF4-FFF2-40B4-BE49-F238E27FC236}">
                  <a16:creationId xmlns:a16="http://schemas.microsoft.com/office/drawing/2014/main" id="{D8BDF57C-769B-4902-9B8D-A2C963322FA0}"/>
                </a:ext>
              </a:extLst>
            </p:cNvPr>
            <p:cNvSpPr txBox="1">
              <a:spLocks noChangeArrowheads="1"/>
            </p:cNvSpPr>
            <p:nvPr/>
          </p:nvSpPr>
          <p:spPr>
            <a:xfrm>
              <a:off x="2312138" y="4428313"/>
              <a:ext cx="806765" cy="460698"/>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altLang="ti-ET" sz="2400" b="1" i="1" dirty="0">
                  <a:latin typeface="Times New Roman" panose="02020603050405020304" pitchFamily="18" charset="0"/>
                  <a:cs typeface="Times New Roman" panose="02020603050405020304" pitchFamily="18" charset="0"/>
                </a:rPr>
                <a:t>log</a:t>
              </a:r>
              <a:r>
                <a:rPr lang="en-US" altLang="ti-ET" sz="1000" b="1" i="1" dirty="0">
                  <a:latin typeface="Times New Roman" panose="02020603050405020304" pitchFamily="18" charset="0"/>
                  <a:cs typeface="Times New Roman" panose="02020603050405020304" pitchFamily="18" charset="0"/>
                </a:rPr>
                <a:t> </a:t>
              </a:r>
              <a:r>
                <a:rPr lang="en-US" altLang="ti-ET" sz="2400" b="1" i="1" dirty="0">
                  <a:latin typeface="Times New Roman" panose="02020603050405020304" pitchFamily="18" charset="0"/>
                  <a:cs typeface="Times New Roman" panose="02020603050405020304" pitchFamily="18" charset="0"/>
                </a:rPr>
                <a:t>n</a:t>
              </a:r>
            </a:p>
          </p:txBody>
        </p:sp>
        <p:sp>
          <p:nvSpPr>
            <p:cNvPr id="208" name="Rectangle 2">
              <a:extLst>
                <a:ext uri="{FF2B5EF4-FFF2-40B4-BE49-F238E27FC236}">
                  <a16:creationId xmlns:a16="http://schemas.microsoft.com/office/drawing/2014/main" id="{8AC5DDD6-59EA-421C-A8A5-2E115C378995}"/>
                </a:ext>
              </a:extLst>
            </p:cNvPr>
            <p:cNvSpPr txBox="1">
              <a:spLocks noChangeArrowheads="1"/>
            </p:cNvSpPr>
            <p:nvPr/>
          </p:nvSpPr>
          <p:spPr>
            <a:xfrm>
              <a:off x="2333737" y="5099376"/>
              <a:ext cx="806765" cy="460698"/>
            </a:xfrm>
            <a:prstGeom prst="rect">
              <a:avLst/>
            </a:prstGeom>
          </p:spPr>
          <p:txBody>
            <a:bodyPr vert="horz" lIns="91440" tIns="45720" rIns="91440" bIns="45720" rtlCol="0" anchor="t" anchorCtr="0">
              <a:normAutofit lnSpcReduction="1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r>
                <a:rPr lang="en-US" altLang="ti-ET" sz="2400" b="1" i="1" dirty="0">
                  <a:latin typeface="Times New Roman" panose="02020603050405020304" pitchFamily="18" charset="0"/>
                  <a:cs typeface="Times New Roman" panose="02020603050405020304" pitchFamily="18" charset="0"/>
                </a:rPr>
                <a:t>n</a:t>
              </a:r>
            </a:p>
          </p:txBody>
        </p:sp>
        <p:sp>
          <p:nvSpPr>
            <p:cNvPr id="103" name="Left Brace 102">
              <a:extLst>
                <a:ext uri="{FF2B5EF4-FFF2-40B4-BE49-F238E27FC236}">
                  <a16:creationId xmlns:a16="http://schemas.microsoft.com/office/drawing/2014/main" id="{9E1002EC-ABEB-48AE-84F3-734F720B7364}"/>
                </a:ext>
              </a:extLst>
            </p:cNvPr>
            <p:cNvSpPr/>
            <p:nvPr/>
          </p:nvSpPr>
          <p:spPr>
            <a:xfrm>
              <a:off x="2066661" y="4336804"/>
              <a:ext cx="471175" cy="1325955"/>
            </a:xfrm>
            <a:prstGeom prst="leftBrace">
              <a:avLst>
                <a:gd name="adj1" fmla="val 25872"/>
                <a:gd name="adj2" fmla="val 5224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i-ET"/>
            </a:p>
          </p:txBody>
        </p:sp>
      </p:grpSp>
      <p:sp>
        <p:nvSpPr>
          <p:cNvPr id="211" name="Text Box 16">
            <a:extLst>
              <a:ext uri="{FF2B5EF4-FFF2-40B4-BE49-F238E27FC236}">
                <a16:creationId xmlns:a16="http://schemas.microsoft.com/office/drawing/2014/main" id="{0F6E2E8F-3EB8-448A-A849-0CA06E4A70EF}"/>
              </a:ext>
            </a:extLst>
          </p:cNvPr>
          <p:cNvSpPr txBox="1">
            <a:spLocks noChangeArrowheads="1"/>
          </p:cNvSpPr>
          <p:nvPr/>
        </p:nvSpPr>
        <p:spPr bwMode="auto">
          <a:xfrm>
            <a:off x="568510" y="5501565"/>
            <a:ext cx="2787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min(W(</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log</a:t>
            </a:r>
            <a:r>
              <a:rPr lang="en-US" altLang="ti-ET" sz="1000" b="1" i="1" dirty="0">
                <a:solidFill>
                  <a:srgbClr val="0070C0"/>
                </a:solidFill>
                <a:latin typeface="Times New Roman" panose="02020603050405020304" pitchFamily="18" charset="0"/>
                <a:cs typeface="Times New Roman" panose="02020603050405020304" pitchFamily="18" charset="0"/>
              </a:rPr>
              <a:t> </a:t>
            </a:r>
            <a:r>
              <a:rPr lang="en-US" altLang="ti-ET" sz="2400" b="1" i="1" dirty="0">
                <a:solidFill>
                  <a:srgbClr val="0070C0"/>
                </a:solidFill>
                <a:latin typeface="Times New Roman" panose="02020603050405020304" pitchFamily="18" charset="0"/>
                <a:cs typeface="Times New Roman" panose="02020603050405020304" pitchFamily="18" charset="0"/>
              </a:rPr>
              <a:t>n </a:t>
            </a:r>
            <a:endParaRPr lang="en-US" altLang="ti-ET" sz="2400" b="1" dirty="0">
              <a:solidFill>
                <a:srgbClr val="0070C0"/>
              </a:solidFill>
              <a:latin typeface="Times New Roman" panose="02020603050405020304" pitchFamily="18" charset="0"/>
              <a:cs typeface="Times New Roman" panose="02020603050405020304" pitchFamily="18" charset="0"/>
            </a:endParaRPr>
          </a:p>
        </p:txBody>
      </p:sp>
      <p:sp>
        <p:nvSpPr>
          <p:cNvPr id="212" name="Text Box 16">
            <a:extLst>
              <a:ext uri="{FF2B5EF4-FFF2-40B4-BE49-F238E27FC236}">
                <a16:creationId xmlns:a16="http://schemas.microsoft.com/office/drawing/2014/main" id="{D5A08964-7A6F-4402-B4BB-56FDAA290722}"/>
              </a:ext>
            </a:extLst>
          </p:cNvPr>
          <p:cNvSpPr txBox="1">
            <a:spLocks noChangeArrowheads="1"/>
          </p:cNvSpPr>
          <p:nvPr/>
        </p:nvSpPr>
        <p:spPr bwMode="auto">
          <a:xfrm>
            <a:off x="568510" y="6047035"/>
            <a:ext cx="27875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i-ET" sz="2400" b="1" dirty="0">
                <a:solidFill>
                  <a:srgbClr val="0070C0"/>
                </a:solidFill>
                <a:latin typeface="Times New Roman" panose="02020603050405020304" pitchFamily="18" charset="0"/>
                <a:cs typeface="Times New Roman" panose="02020603050405020304" pitchFamily="18" charset="0"/>
              </a:rPr>
              <a:t>max(W(</a:t>
            </a:r>
            <a:r>
              <a:rPr lang="en-US" altLang="ti-ET" sz="2400" b="1" i="1" dirty="0">
                <a:solidFill>
                  <a:srgbClr val="0070C0"/>
                </a:solidFill>
                <a:latin typeface="Times New Roman" panose="02020603050405020304" pitchFamily="18" charset="0"/>
                <a:cs typeface="Times New Roman" panose="02020603050405020304" pitchFamily="18" charset="0"/>
              </a:rPr>
              <a:t>n</a:t>
            </a:r>
            <a:r>
              <a:rPr lang="en-US" altLang="ti-ET" sz="2400" b="1" dirty="0">
                <a:solidFill>
                  <a:srgbClr val="0070C0"/>
                </a:solidFill>
                <a:latin typeface="Times New Roman" panose="02020603050405020304" pitchFamily="18" charset="0"/>
                <a:cs typeface="Times New Roman" panose="02020603050405020304" pitchFamily="18" charset="0"/>
              </a:rPr>
              <a:t>))</a:t>
            </a:r>
            <a:r>
              <a:rPr lang="en-US" altLang="ti-ET" sz="2400" b="1" i="1" dirty="0">
                <a:solidFill>
                  <a:srgbClr val="0070C0"/>
                </a:solidFill>
                <a:latin typeface="Times New Roman" panose="02020603050405020304" pitchFamily="18" charset="0"/>
                <a:cs typeface="Times New Roman" panose="02020603050405020304" pitchFamily="18" charset="0"/>
              </a:rPr>
              <a:t> = n </a:t>
            </a:r>
            <a:endParaRPr lang="en-US" altLang="ti-ET"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8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76" grpId="0"/>
      <p:bldP spid="211" grpId="0"/>
      <p:bldP spid="2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B70-A305-44B6-A3E7-C4F93ABEF49D}"/>
              </a:ext>
            </a:extLst>
          </p:cNvPr>
          <p:cNvSpPr>
            <a:spLocks noGrp="1"/>
          </p:cNvSpPr>
          <p:nvPr>
            <p:ph type="title"/>
          </p:nvPr>
        </p:nvSpPr>
        <p:spPr>
          <a:xfrm>
            <a:off x="609600" y="274638"/>
            <a:ext cx="10972800" cy="884859"/>
          </a:xfrm>
        </p:spPr>
        <p:txBody>
          <a:bodyPr>
            <a:normAutofit/>
          </a:bodyPr>
          <a:lstStyle/>
          <a:p>
            <a:r>
              <a:rPr lang="en-US" sz="3600" b="1" dirty="0"/>
              <a:t>S</a:t>
            </a:r>
            <a:r>
              <a:rPr lang="en-US" sz="3600" b="1" i="0" dirty="0">
                <a:effectLst/>
              </a:rPr>
              <a:t>pace-Time Tradeoff</a:t>
            </a:r>
            <a:endParaRPr lang="ti-ET" sz="3600" dirty="0"/>
          </a:p>
        </p:txBody>
      </p:sp>
      <p:sp>
        <p:nvSpPr>
          <p:cNvPr id="7" name="TextBox 6">
            <a:extLst>
              <a:ext uri="{FF2B5EF4-FFF2-40B4-BE49-F238E27FC236}">
                <a16:creationId xmlns:a16="http://schemas.microsoft.com/office/drawing/2014/main" id="{ED6083C0-76D7-4ECE-BB5E-22CA406D17DB}"/>
              </a:ext>
            </a:extLst>
          </p:cNvPr>
          <p:cNvSpPr txBox="1"/>
          <p:nvPr/>
        </p:nvSpPr>
        <p:spPr>
          <a:xfrm>
            <a:off x="609599" y="1502013"/>
            <a:ext cx="10972799" cy="954107"/>
          </a:xfrm>
          <a:prstGeom prst="rect">
            <a:avLst/>
          </a:prstGeom>
          <a:noFill/>
        </p:spPr>
        <p:txBody>
          <a:bodyPr wrap="square">
            <a:spAutoFit/>
          </a:bodyPr>
          <a:lstStyle/>
          <a:p>
            <a:r>
              <a:rPr lang="en-CA" sz="2800" b="0" i="0" dirty="0">
                <a:effectLst/>
              </a:rPr>
              <a:t>Sometimes the choice of a data structure involves a </a:t>
            </a:r>
            <a:r>
              <a:rPr lang="en-CA" sz="2800" b="1" i="0" dirty="0">
                <a:effectLst/>
              </a:rPr>
              <a:t>space-time </a:t>
            </a:r>
            <a:r>
              <a:rPr lang="en-CA" sz="2800" b="1" i="0" dirty="0" err="1">
                <a:effectLst/>
              </a:rPr>
              <a:t>tradeoff</a:t>
            </a:r>
            <a:r>
              <a:rPr lang="en-CA" sz="2800" b="0" i="0" dirty="0">
                <a:effectLst/>
              </a:rPr>
              <a:t>. </a:t>
            </a:r>
            <a:endParaRPr lang="ti-ET" sz="2800" dirty="0"/>
          </a:p>
        </p:txBody>
      </p:sp>
      <p:sp>
        <p:nvSpPr>
          <p:cNvPr id="11" name="TextBox 10">
            <a:extLst>
              <a:ext uri="{FF2B5EF4-FFF2-40B4-BE49-F238E27FC236}">
                <a16:creationId xmlns:a16="http://schemas.microsoft.com/office/drawing/2014/main" id="{22405A06-C1B6-4863-8033-82B5B457CC51}"/>
              </a:ext>
            </a:extLst>
          </p:cNvPr>
          <p:cNvSpPr txBox="1"/>
          <p:nvPr/>
        </p:nvSpPr>
        <p:spPr>
          <a:xfrm>
            <a:off x="609599" y="2522533"/>
            <a:ext cx="10972799" cy="1304716"/>
          </a:xfrm>
          <a:prstGeom prst="rect">
            <a:avLst/>
          </a:prstGeom>
          <a:noFill/>
        </p:spPr>
        <p:txBody>
          <a:bodyPr wrap="square">
            <a:spAutoFit/>
          </a:bodyPr>
          <a:lstStyle/>
          <a:p>
            <a:pPr>
              <a:lnSpc>
                <a:spcPct val="150000"/>
              </a:lnSpc>
            </a:pPr>
            <a:r>
              <a:rPr lang="en-CA" sz="2800" b="0" i="0" dirty="0">
                <a:effectLst/>
              </a:rPr>
              <a:t>Increasing the amount of space for storing the data, we may be able to reduce the time needed for processing data or vice-versa.</a:t>
            </a:r>
            <a:endParaRPr lang="ti-ET" sz="2800" dirty="0"/>
          </a:p>
        </p:txBody>
      </p:sp>
      <p:sp>
        <p:nvSpPr>
          <p:cNvPr id="12" name="TextBox 11">
            <a:extLst>
              <a:ext uri="{FF2B5EF4-FFF2-40B4-BE49-F238E27FC236}">
                <a16:creationId xmlns:a16="http://schemas.microsoft.com/office/drawing/2014/main" id="{AEF790F1-1C40-483F-B2C9-8E54CDC9E348}"/>
              </a:ext>
            </a:extLst>
          </p:cNvPr>
          <p:cNvSpPr txBox="1"/>
          <p:nvPr/>
        </p:nvSpPr>
        <p:spPr>
          <a:xfrm>
            <a:off x="609599" y="4212917"/>
            <a:ext cx="10972799" cy="1318181"/>
          </a:xfrm>
          <a:prstGeom prst="rect">
            <a:avLst/>
          </a:prstGeom>
          <a:noFill/>
        </p:spPr>
        <p:txBody>
          <a:bodyPr wrap="square">
            <a:spAutoFit/>
          </a:bodyPr>
          <a:lstStyle/>
          <a:p>
            <a:pPr marL="342900" indent="-342900" algn="l" fontAlgn="base">
              <a:lnSpc>
                <a:spcPct val="150000"/>
              </a:lnSpc>
              <a:buFont typeface="Wingdings" panose="05000000000000000000" pitchFamily="2" charset="2"/>
              <a:buChar char="§"/>
            </a:pPr>
            <a:r>
              <a:rPr lang="en-CA" sz="2800" b="0" i="0" dirty="0">
                <a:solidFill>
                  <a:srgbClr val="273239"/>
                </a:solidFill>
                <a:effectLst/>
                <a:latin typeface="urw-din"/>
              </a:rPr>
              <a:t>Either in </a:t>
            </a:r>
            <a:r>
              <a:rPr lang="en-CA" sz="2800" b="0" i="0" dirty="0">
                <a:solidFill>
                  <a:srgbClr val="FF0000"/>
                </a:solidFill>
                <a:effectLst/>
                <a:latin typeface="urw-din"/>
              </a:rPr>
              <a:t>less time </a:t>
            </a:r>
            <a:r>
              <a:rPr lang="en-CA" sz="2800" b="0" i="0" dirty="0">
                <a:solidFill>
                  <a:srgbClr val="273239"/>
                </a:solidFill>
                <a:effectLst/>
                <a:latin typeface="urw-din"/>
              </a:rPr>
              <a:t>and by using </a:t>
            </a:r>
            <a:r>
              <a:rPr lang="en-CA" sz="2800" b="0" i="0" dirty="0">
                <a:solidFill>
                  <a:srgbClr val="0070C0"/>
                </a:solidFill>
                <a:effectLst/>
                <a:latin typeface="urw-din"/>
              </a:rPr>
              <a:t>more space</a:t>
            </a:r>
            <a:r>
              <a:rPr lang="en-CA" sz="2800" b="0" i="0" dirty="0">
                <a:solidFill>
                  <a:srgbClr val="273239"/>
                </a:solidFill>
                <a:effectLst/>
                <a:latin typeface="urw-din"/>
              </a:rPr>
              <a:t>, or</a:t>
            </a:r>
          </a:p>
          <a:p>
            <a:pPr marL="342900" indent="-342900" algn="l" fontAlgn="base">
              <a:lnSpc>
                <a:spcPct val="150000"/>
              </a:lnSpc>
              <a:buFont typeface="Wingdings" panose="05000000000000000000" pitchFamily="2" charset="2"/>
              <a:buChar char="§"/>
            </a:pPr>
            <a:r>
              <a:rPr lang="en-CA" sz="2800" b="0" i="0" dirty="0">
                <a:solidFill>
                  <a:srgbClr val="273239"/>
                </a:solidFill>
                <a:effectLst/>
                <a:latin typeface="urw-din"/>
              </a:rPr>
              <a:t>In very </a:t>
            </a:r>
            <a:r>
              <a:rPr lang="en-CA" sz="2800" b="0" i="0" dirty="0">
                <a:solidFill>
                  <a:srgbClr val="0070C0"/>
                </a:solidFill>
                <a:effectLst/>
                <a:latin typeface="urw-din"/>
              </a:rPr>
              <a:t>little space </a:t>
            </a:r>
            <a:r>
              <a:rPr lang="en-CA" sz="2800" b="0" i="0" dirty="0">
                <a:solidFill>
                  <a:srgbClr val="273239"/>
                </a:solidFill>
                <a:effectLst/>
                <a:latin typeface="urw-din"/>
              </a:rPr>
              <a:t>by spending a </a:t>
            </a:r>
            <a:r>
              <a:rPr lang="en-CA" sz="2800" b="0" i="0" dirty="0">
                <a:solidFill>
                  <a:srgbClr val="FF0000"/>
                </a:solidFill>
                <a:effectLst/>
                <a:latin typeface="urw-din"/>
              </a:rPr>
              <a:t>longer amount of time</a:t>
            </a:r>
            <a:r>
              <a:rPr lang="en-CA" sz="2800" b="0" i="0" dirty="0">
                <a:solidFill>
                  <a:srgbClr val="273239"/>
                </a:solidFill>
                <a:effectLst/>
                <a:latin typeface="urw-din"/>
              </a:rPr>
              <a:t>.</a:t>
            </a:r>
          </a:p>
        </p:txBody>
      </p:sp>
    </p:spTree>
    <p:extLst>
      <p:ext uri="{BB962C8B-B14F-4D97-AF65-F5344CB8AC3E}">
        <p14:creationId xmlns:p14="http://schemas.microsoft.com/office/powerpoint/2010/main" val="297681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7B70-A305-44B6-A3E7-C4F93ABEF49D}"/>
              </a:ext>
            </a:extLst>
          </p:cNvPr>
          <p:cNvSpPr>
            <a:spLocks noGrp="1"/>
          </p:cNvSpPr>
          <p:nvPr>
            <p:ph type="title"/>
          </p:nvPr>
        </p:nvSpPr>
        <p:spPr>
          <a:xfrm>
            <a:off x="609600" y="274638"/>
            <a:ext cx="10972800" cy="884859"/>
          </a:xfrm>
        </p:spPr>
        <p:txBody>
          <a:bodyPr>
            <a:normAutofit/>
          </a:bodyPr>
          <a:lstStyle/>
          <a:p>
            <a:r>
              <a:rPr lang="en-US" sz="3600" b="1" dirty="0"/>
              <a:t>Types of tradeoff</a:t>
            </a:r>
            <a:endParaRPr lang="ti-ET" sz="4800" b="1" dirty="0"/>
          </a:p>
        </p:txBody>
      </p:sp>
      <p:sp>
        <p:nvSpPr>
          <p:cNvPr id="8" name="TextBox 7">
            <a:extLst>
              <a:ext uri="{FF2B5EF4-FFF2-40B4-BE49-F238E27FC236}">
                <a16:creationId xmlns:a16="http://schemas.microsoft.com/office/drawing/2014/main" id="{BB9CB803-3355-4ED2-88BB-11A1F3DF185A}"/>
              </a:ext>
            </a:extLst>
          </p:cNvPr>
          <p:cNvSpPr txBox="1"/>
          <p:nvPr/>
        </p:nvSpPr>
        <p:spPr>
          <a:xfrm>
            <a:off x="609598" y="1329426"/>
            <a:ext cx="10972799" cy="3405291"/>
          </a:xfrm>
          <a:prstGeom prst="rect">
            <a:avLst/>
          </a:prstGeom>
          <a:noFill/>
        </p:spPr>
        <p:txBody>
          <a:bodyPr wrap="square">
            <a:spAutoFit/>
          </a:bodyPr>
          <a:lstStyle/>
          <a:p>
            <a:pPr marL="285750" indent="-285750">
              <a:lnSpc>
                <a:spcPct val="200000"/>
              </a:lnSpc>
              <a:buFont typeface="Wingdings" panose="05000000000000000000" pitchFamily="2" charset="2"/>
              <a:buChar char="§"/>
            </a:pPr>
            <a:r>
              <a:rPr lang="en-US" sz="2800" dirty="0"/>
              <a:t>Lookup tables vs. recalculation</a:t>
            </a:r>
          </a:p>
          <a:p>
            <a:pPr marL="285750" indent="-285750">
              <a:lnSpc>
                <a:spcPct val="200000"/>
              </a:lnSpc>
              <a:buFont typeface="Wingdings" panose="05000000000000000000" pitchFamily="2" charset="2"/>
              <a:buChar char="§"/>
            </a:pPr>
            <a:r>
              <a:rPr lang="en-US" sz="2800" dirty="0"/>
              <a:t>Compressed vs. uncompressed</a:t>
            </a:r>
          </a:p>
          <a:p>
            <a:pPr marL="285750" indent="-285750">
              <a:lnSpc>
                <a:spcPct val="200000"/>
              </a:lnSpc>
              <a:buFont typeface="Wingdings" panose="05000000000000000000" pitchFamily="2" charset="2"/>
              <a:buChar char="§"/>
            </a:pPr>
            <a:r>
              <a:rPr lang="en-US" sz="2800" dirty="0"/>
              <a:t>Data Re-rendering vs. stored images </a:t>
            </a:r>
          </a:p>
          <a:p>
            <a:pPr marL="285750" indent="-285750">
              <a:lnSpc>
                <a:spcPct val="200000"/>
              </a:lnSpc>
              <a:buFont typeface="Wingdings" panose="05000000000000000000" pitchFamily="2" charset="2"/>
              <a:buChar char="§"/>
            </a:pPr>
            <a:r>
              <a:rPr lang="en-US" sz="2800" dirty="0"/>
              <a:t>Smaller code vs. loop unrolling</a:t>
            </a:r>
          </a:p>
        </p:txBody>
      </p:sp>
    </p:spTree>
    <p:extLst>
      <p:ext uri="{BB962C8B-B14F-4D97-AF65-F5344CB8AC3E}">
        <p14:creationId xmlns:p14="http://schemas.microsoft.com/office/powerpoint/2010/main" val="341373942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2.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{0F639CF4-E2C6-42B0-8C29-6D40D655C04F}tf10001108_win32</Template>
  <TotalTime>6418</TotalTime>
  <Words>1051</Words>
  <Application>Microsoft Office PowerPoint</Application>
  <PresentationFormat>Widescreen</PresentationFormat>
  <Paragraphs>176</Paragraphs>
  <Slides>13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Cambria Math</vt:lpstr>
      <vt:lpstr>Consolas</vt:lpstr>
      <vt:lpstr>Segoe UI</vt:lpstr>
      <vt:lpstr>Segoe UI Light</vt:lpstr>
      <vt:lpstr>Times New Roman</vt:lpstr>
      <vt:lpstr>urw-din</vt:lpstr>
      <vt:lpstr>Wingdings</vt:lpstr>
      <vt:lpstr>WelcomeDoc</vt:lpstr>
      <vt:lpstr>ECEG-5193: Algorithm Analysis and Design</vt:lpstr>
      <vt:lpstr>Worst, Average, and Best-case Complexity</vt:lpstr>
      <vt:lpstr>Kinds of analyses</vt:lpstr>
      <vt:lpstr>A Simple Example – Linear Search </vt:lpstr>
      <vt:lpstr>A Simple Example – Linear Search </vt:lpstr>
      <vt:lpstr>A Simple Example – Linear Search </vt:lpstr>
      <vt:lpstr>A Simple Example – Binary Search </vt:lpstr>
      <vt:lpstr>Space-Time Tradeoff</vt:lpstr>
      <vt:lpstr>Types of tradeoff</vt:lpstr>
      <vt:lpstr>Types of tradeoff</vt:lpstr>
      <vt:lpstr>Types of tradeoff</vt:lpstr>
      <vt:lpstr>Types of tradeoff</vt:lpstr>
      <vt:lpstr>Types of tradeoff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135</cp:revision>
  <dcterms:created xsi:type="dcterms:W3CDTF">2021-10-24T06:23:43Z</dcterms:created>
  <dcterms:modified xsi:type="dcterms:W3CDTF">2021-11-15T06:56:13Z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