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9" r:id="rId5"/>
  </p:sldMasterIdLst>
  <p:notesMasterIdLst>
    <p:notesMasterId r:id="rId39"/>
  </p:notesMasterIdLst>
  <p:handoutMasterIdLst>
    <p:handoutMasterId r:id="rId40"/>
  </p:handoutMasterIdLst>
  <p:sldIdLst>
    <p:sldId id="256" r:id="rId6"/>
    <p:sldId id="522" r:id="rId7"/>
    <p:sldId id="523" r:id="rId8"/>
    <p:sldId id="524" r:id="rId9"/>
    <p:sldId id="540" r:id="rId10"/>
    <p:sldId id="525" r:id="rId11"/>
    <p:sldId id="257" r:id="rId12"/>
    <p:sldId id="526" r:id="rId13"/>
    <p:sldId id="276" r:id="rId14"/>
    <p:sldId id="527" r:id="rId15"/>
    <p:sldId id="264" r:id="rId16"/>
    <p:sldId id="490" r:id="rId17"/>
    <p:sldId id="528" r:id="rId18"/>
    <p:sldId id="266" r:id="rId19"/>
    <p:sldId id="267" r:id="rId20"/>
    <p:sldId id="517" r:id="rId21"/>
    <p:sldId id="270" r:id="rId22"/>
    <p:sldId id="529" r:id="rId23"/>
    <p:sldId id="271" r:id="rId24"/>
    <p:sldId id="261" r:id="rId25"/>
    <p:sldId id="274" r:id="rId26"/>
    <p:sldId id="530" r:id="rId27"/>
    <p:sldId id="531" r:id="rId28"/>
    <p:sldId id="532" r:id="rId29"/>
    <p:sldId id="533" r:id="rId30"/>
    <p:sldId id="534" r:id="rId31"/>
    <p:sldId id="535" r:id="rId32"/>
    <p:sldId id="536" r:id="rId33"/>
    <p:sldId id="537" r:id="rId34"/>
    <p:sldId id="538" r:id="rId35"/>
    <p:sldId id="539" r:id="rId36"/>
    <p:sldId id="541" r:id="rId37"/>
    <p:sldId id="48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fo." id="{BE522E7F-458A-4311-8F44-7D064B9C79E8}">
          <p14:sldIdLst>
            <p14:sldId id="256"/>
          </p14:sldIdLst>
        </p14:section>
        <p14:section name="Sorting" id="{1FD07E5C-FD5F-4FE2-827A-B645B40CAAC2}">
          <p14:sldIdLst>
            <p14:sldId id="522"/>
            <p14:sldId id="523"/>
            <p14:sldId id="524"/>
            <p14:sldId id="540"/>
            <p14:sldId id="525"/>
            <p14:sldId id="257"/>
            <p14:sldId id="526"/>
            <p14:sldId id="276"/>
            <p14:sldId id="527"/>
            <p14:sldId id="264"/>
            <p14:sldId id="490"/>
            <p14:sldId id="528"/>
            <p14:sldId id="266"/>
            <p14:sldId id="267"/>
            <p14:sldId id="517"/>
            <p14:sldId id="270"/>
            <p14:sldId id="529"/>
            <p14:sldId id="271"/>
            <p14:sldId id="261"/>
            <p14:sldId id="274"/>
            <p14:sldId id="530"/>
            <p14:sldId id="531"/>
            <p14:sldId id="532"/>
            <p14:sldId id="533"/>
            <p14:sldId id="534"/>
            <p14:sldId id="535"/>
            <p14:sldId id="536"/>
            <p14:sldId id="537"/>
            <p14:sldId id="538"/>
            <p14:sldId id="539"/>
            <p14:sldId id="541"/>
          </p14:sldIdLst>
        </p14:section>
        <p14:section name="External Animation" id="{A775E91C-7810-4979-B64A-A750EDBACD49}">
          <p14:sldIdLst>
            <p14:sldId id="48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Jack Snoeyink" initials="JSS"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06BA"/>
    <a:srgbClr val="FDFDFD"/>
    <a:srgbClr val="F8F8F8"/>
    <a:srgbClr val="FFFFFF"/>
    <a:srgbClr val="EAEAEA"/>
    <a:srgbClr val="DCDCDC"/>
    <a:srgbClr val="D24726"/>
    <a:srgbClr val="FF9B45"/>
    <a:srgbClr val="DD462F"/>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45" autoAdjust="0"/>
    <p:restoredTop sz="94241" autoAdjust="0"/>
  </p:normalViewPr>
  <p:slideViewPr>
    <p:cSldViewPr snapToGrid="0">
      <p:cViewPr varScale="1">
        <p:scale>
          <a:sx n="81" d="100"/>
          <a:sy n="81" d="100"/>
        </p:scale>
        <p:origin x="806"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11/22/2021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11/22/2021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Precedes succeeds </a:t>
            </a:r>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4201401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C9D7C0D-A851-4CD4-B997-B337E46B0385}"/>
              </a:ext>
            </a:extLst>
          </p:cNvPr>
          <p:cNvSpPr>
            <a:spLocks noGrp="1" noChangeArrowheads="1"/>
          </p:cNvSpPr>
          <p:nvPr>
            <p:ph type="sldNum" sz="quarter" idx="5"/>
          </p:nvPr>
        </p:nvSpPr>
        <p:spPr>
          <a:ln/>
        </p:spPr>
        <p:txBody>
          <a:bodyPr/>
          <a:lstStyle/>
          <a:p>
            <a:pPr marL="0" marR="0" lvl="0" indent="0" algn="r" defTabSz="966788" rtl="0" eaLnBrk="0" fontAlgn="base" latinLnBrk="0" hangingPunct="0">
              <a:lnSpc>
                <a:spcPct val="100000"/>
              </a:lnSpc>
              <a:spcBef>
                <a:spcPct val="0"/>
              </a:spcBef>
              <a:spcAft>
                <a:spcPct val="0"/>
              </a:spcAft>
              <a:buClrTx/>
              <a:buSzTx/>
              <a:buFontTx/>
              <a:buNone/>
              <a:tabLst/>
              <a:defRPr/>
            </a:pPr>
            <a:fld id="{D6B9F9C2-DC6A-4D3B-9082-CCF46D11C509}" type="slidenum">
              <a:rPr kumimoji="0" lang="en-US" altLang="ti-ET"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66788" rtl="0" eaLnBrk="0" fontAlgn="base" latinLnBrk="0" hangingPunct="0">
                <a:lnSpc>
                  <a:spcPct val="100000"/>
                </a:lnSpc>
                <a:spcBef>
                  <a:spcPct val="0"/>
                </a:spcBef>
                <a:spcAft>
                  <a:spcPct val="0"/>
                </a:spcAft>
                <a:buClrTx/>
                <a:buSzTx/>
                <a:buFontTx/>
                <a:buNone/>
                <a:tabLst/>
                <a:defRPr/>
              </a:pPr>
              <a:t>24</a:t>
            </a:fld>
            <a:endParaRPr kumimoji="0" lang="en-US" altLang="ti-ET"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02434" name="Rectangle 2">
            <a:extLst>
              <a:ext uri="{FF2B5EF4-FFF2-40B4-BE49-F238E27FC236}">
                <a16:creationId xmlns:a16="http://schemas.microsoft.com/office/drawing/2014/main" id="{338C3076-F357-4309-81AB-66FB83416042}"/>
              </a:ext>
            </a:extLst>
          </p:cNvPr>
          <p:cNvSpPr>
            <a:spLocks noGrp="1" noRot="1" noChangeAspect="1" noChangeArrowheads="1" noTextEdit="1"/>
          </p:cNvSpPr>
          <p:nvPr>
            <p:ph type="sldImg"/>
          </p:nvPr>
        </p:nvSpPr>
        <p:spPr>
          <a:ln/>
        </p:spPr>
      </p:sp>
      <p:sp>
        <p:nvSpPr>
          <p:cNvPr id="402435" name="Rectangle 3">
            <a:extLst>
              <a:ext uri="{FF2B5EF4-FFF2-40B4-BE49-F238E27FC236}">
                <a16:creationId xmlns:a16="http://schemas.microsoft.com/office/drawing/2014/main" id="{5CE7D80D-C943-46D3-88D7-B7AEDB132A68}"/>
              </a:ext>
            </a:extLst>
          </p:cNvPr>
          <p:cNvSpPr>
            <a:spLocks noGrp="1" noChangeArrowheads="1"/>
          </p:cNvSpPr>
          <p:nvPr>
            <p:ph type="body" idx="1"/>
          </p:nvPr>
        </p:nvSpPr>
        <p:spPr/>
        <p:txBody>
          <a:bodyPr/>
          <a:lstStyle/>
          <a:p>
            <a:r>
              <a:rPr lang="en-US" altLang="ti-ET"/>
              <a:t>If it’s in slot 1 or slot 2, it still has to do i-1 comparisons.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30702" y="522934"/>
            <a:ext cx="11330119" cy="707981"/>
          </a:xfrm>
        </p:spPr>
        <p:txBody>
          <a:bodyPr>
            <a:noAutofit/>
          </a:bodyPr>
          <a:lstStyle>
            <a:lvl1pPr>
              <a:defRPr sz="4400">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E456A-DB1C-497D-9631-D7A8EE9FEE6A}"/>
              </a:ext>
            </a:extLst>
          </p:cNvPr>
          <p:cNvSpPr>
            <a:spLocks noGrp="1"/>
          </p:cNvSpPr>
          <p:nvPr>
            <p:ph type="title"/>
          </p:nvPr>
        </p:nvSpPr>
        <p:spPr>
          <a:xfrm>
            <a:off x="840317" y="365126"/>
            <a:ext cx="10515600" cy="1325563"/>
          </a:xfrm>
        </p:spPr>
        <p:txBody>
          <a:bodyPr/>
          <a:lstStyle/>
          <a:p>
            <a:r>
              <a:rPr lang="en-US"/>
              <a:t>Click to edit Master title style</a:t>
            </a:r>
            <a:endParaRPr lang="ti-ET"/>
          </a:p>
        </p:txBody>
      </p:sp>
      <p:sp>
        <p:nvSpPr>
          <p:cNvPr id="3" name="Text Placeholder 2">
            <a:extLst>
              <a:ext uri="{FF2B5EF4-FFF2-40B4-BE49-F238E27FC236}">
                <a16:creationId xmlns:a16="http://schemas.microsoft.com/office/drawing/2014/main" id="{CAE45EBB-6CED-4EE2-84B7-40E3637C848B}"/>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80C3A5-6DBF-46E1-AA5D-74636D4FD640}"/>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5" name="Text Placeholder 4">
            <a:extLst>
              <a:ext uri="{FF2B5EF4-FFF2-40B4-BE49-F238E27FC236}">
                <a16:creationId xmlns:a16="http://schemas.microsoft.com/office/drawing/2014/main" id="{844BBFBB-458F-4BEB-B2EF-D9814CCE7E35}"/>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23576C-97CD-4AB9-8F63-C18453AAC270}"/>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Tree>
    <p:extLst>
      <p:ext uri="{BB962C8B-B14F-4D97-AF65-F5344CB8AC3E}">
        <p14:creationId xmlns:p14="http://schemas.microsoft.com/office/powerpoint/2010/main" val="2319211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5B079-2E75-4010-9DCB-BD035643C99B}"/>
              </a:ext>
            </a:extLst>
          </p:cNvPr>
          <p:cNvSpPr>
            <a:spLocks noGrp="1"/>
          </p:cNvSpPr>
          <p:nvPr>
            <p:ph type="title"/>
          </p:nvPr>
        </p:nvSpPr>
        <p:spPr/>
        <p:txBody>
          <a:bodyPr/>
          <a:lstStyle/>
          <a:p>
            <a:r>
              <a:rPr lang="en-US"/>
              <a:t>Click to edit Master title style</a:t>
            </a:r>
            <a:endParaRPr lang="ti-ET"/>
          </a:p>
        </p:txBody>
      </p:sp>
    </p:spTree>
    <p:extLst>
      <p:ext uri="{BB962C8B-B14F-4D97-AF65-F5344CB8AC3E}">
        <p14:creationId xmlns:p14="http://schemas.microsoft.com/office/powerpoint/2010/main" val="2780890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2154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D042C-9119-4998-97D7-B6F8BE1556BE}"/>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ti-ET"/>
          </a:p>
        </p:txBody>
      </p:sp>
      <p:sp>
        <p:nvSpPr>
          <p:cNvPr id="3" name="Content Placeholder 2">
            <a:extLst>
              <a:ext uri="{FF2B5EF4-FFF2-40B4-BE49-F238E27FC236}">
                <a16:creationId xmlns:a16="http://schemas.microsoft.com/office/drawing/2014/main" id="{8923C638-42C0-4BA0-9C01-BB1494651307}"/>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4" name="Text Placeholder 3">
            <a:extLst>
              <a:ext uri="{FF2B5EF4-FFF2-40B4-BE49-F238E27FC236}">
                <a16:creationId xmlns:a16="http://schemas.microsoft.com/office/drawing/2014/main" id="{A48E3851-4152-4EBB-94A5-4E5CD2398120}"/>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437271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EFBB4-AD7E-4A72-8756-D4D4E50E0412}"/>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ti-ET"/>
          </a:p>
        </p:txBody>
      </p:sp>
      <p:sp>
        <p:nvSpPr>
          <p:cNvPr id="3" name="Picture Placeholder 2">
            <a:extLst>
              <a:ext uri="{FF2B5EF4-FFF2-40B4-BE49-F238E27FC236}">
                <a16:creationId xmlns:a16="http://schemas.microsoft.com/office/drawing/2014/main" id="{A6E360B8-0FA4-42AA-A41F-3E55805077A1}"/>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i-ET"/>
          </a:p>
        </p:txBody>
      </p:sp>
      <p:sp>
        <p:nvSpPr>
          <p:cNvPr id="4" name="Text Placeholder 3">
            <a:extLst>
              <a:ext uri="{FF2B5EF4-FFF2-40B4-BE49-F238E27FC236}">
                <a16:creationId xmlns:a16="http://schemas.microsoft.com/office/drawing/2014/main" id="{DE37AC13-FEC6-4E45-A053-B685C1A2D566}"/>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595999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E7653-C7B2-44D6-BF70-E467D7E0AB59}"/>
              </a:ext>
            </a:extLst>
          </p:cNvPr>
          <p:cNvSpPr>
            <a:spLocks noGrp="1"/>
          </p:cNvSpPr>
          <p:nvPr>
            <p:ph type="title"/>
          </p:nvPr>
        </p:nvSpPr>
        <p:spPr/>
        <p:txBody>
          <a:bodyPr/>
          <a:lstStyle/>
          <a:p>
            <a:r>
              <a:rPr lang="en-US"/>
              <a:t>Click to edit Master title style</a:t>
            </a:r>
            <a:endParaRPr lang="ti-ET"/>
          </a:p>
        </p:txBody>
      </p:sp>
      <p:sp>
        <p:nvSpPr>
          <p:cNvPr id="3" name="Vertical Text Placeholder 2">
            <a:extLst>
              <a:ext uri="{FF2B5EF4-FFF2-40B4-BE49-F238E27FC236}">
                <a16:creationId xmlns:a16="http://schemas.microsoft.com/office/drawing/2014/main" id="{9B25EE12-FC39-45BB-A93D-DD70E0BDA3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Tree>
    <p:extLst>
      <p:ext uri="{BB962C8B-B14F-4D97-AF65-F5344CB8AC3E}">
        <p14:creationId xmlns:p14="http://schemas.microsoft.com/office/powerpoint/2010/main" val="20463079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78B3BC-719B-412B-AC06-6398513654CF}"/>
              </a:ext>
            </a:extLst>
          </p:cNvPr>
          <p:cNvSpPr>
            <a:spLocks noGrp="1"/>
          </p:cNvSpPr>
          <p:nvPr>
            <p:ph type="title" orient="vert"/>
          </p:nvPr>
        </p:nvSpPr>
        <p:spPr>
          <a:xfrm>
            <a:off x="9144001" y="0"/>
            <a:ext cx="3045884" cy="6096000"/>
          </a:xfrm>
        </p:spPr>
        <p:txBody>
          <a:bodyPr vert="eaVert"/>
          <a:lstStyle/>
          <a:p>
            <a:r>
              <a:rPr lang="en-US"/>
              <a:t>Click to edit Master title style</a:t>
            </a:r>
            <a:endParaRPr lang="ti-ET"/>
          </a:p>
        </p:txBody>
      </p:sp>
      <p:sp>
        <p:nvSpPr>
          <p:cNvPr id="3" name="Vertical Text Placeholder 2">
            <a:extLst>
              <a:ext uri="{FF2B5EF4-FFF2-40B4-BE49-F238E27FC236}">
                <a16:creationId xmlns:a16="http://schemas.microsoft.com/office/drawing/2014/main" id="{C9711A6F-0EBD-49DD-B780-08DDF7DCE559}"/>
              </a:ext>
            </a:extLst>
          </p:cNvPr>
          <p:cNvSpPr>
            <a:spLocks noGrp="1"/>
          </p:cNvSpPr>
          <p:nvPr>
            <p:ph type="body" orient="vert" idx="1"/>
          </p:nvPr>
        </p:nvSpPr>
        <p:spPr>
          <a:xfrm>
            <a:off x="0" y="0"/>
            <a:ext cx="894080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Tree>
    <p:extLst>
      <p:ext uri="{BB962C8B-B14F-4D97-AF65-F5344CB8AC3E}">
        <p14:creationId xmlns:p14="http://schemas.microsoft.com/office/powerpoint/2010/main" val="85610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a:cxnSpLocks/>
          </p:cNvCxnSpPr>
          <p:nvPr userDrawn="1"/>
        </p:nvCxnSpPr>
        <p:spPr>
          <a:xfrm>
            <a:off x="521207" y="1196392"/>
            <a:ext cx="1106635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10873624" cy="640080"/>
          </a:xfrm>
        </p:spPr>
        <p:txBody>
          <a:bodyPr anchor="b" anchorCtr="0">
            <a:normAutofit/>
          </a:bodyPr>
          <a:lstStyle>
            <a:lvl1pPr>
              <a:defRPr sz="3600">
                <a:solidFill>
                  <a:schemeClr val="bg2">
                    <a:lumMod val="25000"/>
                  </a:schemeClr>
                </a:solidFill>
              </a:defRPr>
            </a:lvl1pPr>
          </a:lstStyle>
          <a:p>
            <a:r>
              <a:rPr lang="en-US" dirty="0"/>
              <a:t>Click to edit Master title style</a:t>
            </a:r>
          </a:p>
        </p:txBody>
      </p:sp>
      <p:sp>
        <p:nvSpPr>
          <p:cNvPr id="3" name="Content Placeholder 2"/>
          <p:cNvSpPr>
            <a:spLocks noGrp="1"/>
          </p:cNvSpPr>
          <p:nvPr>
            <p:ph sz="quarter" idx="10"/>
          </p:nvPr>
        </p:nvSpPr>
        <p:spPr>
          <a:xfrm>
            <a:off x="539495" y="1435607"/>
            <a:ext cx="4815019" cy="4560739"/>
          </a:xfrm>
        </p:spPr>
        <p:txBody>
          <a:bodyPr vert="horz" lIns="91440" tIns="45720" rIns="91440" bIns="45720" rtlCol="0">
            <a:normAutofit/>
          </a:bodyPr>
          <a:lstStyle>
            <a:lvl1pPr>
              <a:defRPr lang="en-US" sz="2400" smtClean="0">
                <a:solidFill>
                  <a:schemeClr val="tx1">
                    <a:lumMod val="75000"/>
                    <a:lumOff val="25000"/>
                  </a:schemeClr>
                </a:solidFill>
              </a:defRPr>
            </a:lvl1pPr>
            <a:lvl2pPr>
              <a:defRPr lang="en-US" sz="2400" smtClean="0">
                <a:solidFill>
                  <a:schemeClr val="tx1">
                    <a:lumMod val="75000"/>
                    <a:lumOff val="25000"/>
                  </a:schemeClr>
                </a:solidFill>
              </a:defRPr>
            </a:lvl2pPr>
            <a:lvl3pPr>
              <a:defRPr lang="en-US" sz="2400" smtClean="0">
                <a:solidFill>
                  <a:schemeClr val="tx1">
                    <a:lumMod val="75000"/>
                    <a:lumOff val="25000"/>
                  </a:schemeClr>
                </a:solidFill>
              </a:defRPr>
            </a:lvl3pPr>
            <a:lvl4pPr>
              <a:defRPr lang="en-US" sz="2400" smtClean="0">
                <a:solidFill>
                  <a:schemeClr val="tx1">
                    <a:lumMod val="75000"/>
                    <a:lumOff val="25000"/>
                  </a:schemeClr>
                </a:solidFill>
              </a:defRPr>
            </a:lvl4pPr>
            <a:lvl5pPr>
              <a:defRPr lang="en-US" sz="24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11/22/2021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49" y="262783"/>
            <a:ext cx="11682101" cy="928115"/>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351692" y="406800"/>
            <a:ext cx="11374549" cy="640080"/>
          </a:xfrm>
        </p:spPr>
        <p:txBody>
          <a:bodyPr>
            <a:normAutofit/>
          </a:bodyPr>
          <a:lstStyle>
            <a:lvl1pPr>
              <a:defRPr sz="3600">
                <a:solidFill>
                  <a:schemeClr val="bg1"/>
                </a:solidFill>
              </a:defRPr>
            </a:lvl1pPr>
          </a:lstStyle>
          <a:p>
            <a:r>
              <a:rPr lang="en-US" dirty="0"/>
              <a:t>Click to edit Master title style</a:t>
            </a:r>
          </a:p>
        </p:txBody>
      </p:sp>
      <p:sp>
        <p:nvSpPr>
          <p:cNvPr id="7" name="Content Placeholder 6"/>
          <p:cNvSpPr>
            <a:spLocks noGrp="1"/>
          </p:cNvSpPr>
          <p:nvPr>
            <p:ph sz="quarter" idx="13"/>
          </p:nvPr>
        </p:nvSpPr>
        <p:spPr>
          <a:xfrm>
            <a:off x="372447" y="1266092"/>
            <a:ext cx="11397553" cy="5271868"/>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2400" dirty="0" smtClean="0">
                <a:solidFill>
                  <a:schemeClr val="tx1">
                    <a:lumMod val="75000"/>
                    <a:lumOff val="25000"/>
                  </a:schemeClr>
                </a:solidFill>
              </a:defRPr>
            </a:lvl2pPr>
            <a:lvl3pPr>
              <a:defRPr lang="en-US" sz="2400" dirty="0" smtClean="0">
                <a:solidFill>
                  <a:schemeClr val="tx1">
                    <a:lumMod val="75000"/>
                    <a:lumOff val="25000"/>
                  </a:schemeClr>
                </a:solidFill>
              </a:defRPr>
            </a:lvl3pPr>
            <a:lvl4pPr>
              <a:defRPr lang="en-US" sz="2400" dirty="0" smtClean="0">
                <a:solidFill>
                  <a:schemeClr val="tx1">
                    <a:lumMod val="75000"/>
                    <a:lumOff val="25000"/>
                  </a:schemeClr>
                </a:solidFill>
              </a:defRPr>
            </a:lvl4pPr>
            <a:lvl5pPr>
              <a:defRPr lang="en-US" sz="2400" dirty="0">
                <a:solidFill>
                  <a:schemeClr val="tx1">
                    <a:lumMod val="75000"/>
                    <a:lumOff val="25000"/>
                  </a:schemeClr>
                </a:solidFill>
              </a:defRPr>
            </a:lvl5pPr>
          </a:lstStyle>
          <a:p>
            <a:pPr marL="0" lvl="0" indent="0">
              <a:lnSpc>
                <a:spcPct val="150000"/>
              </a:lnSpc>
              <a:spcBef>
                <a:spcPts val="1000"/>
              </a:spcBef>
              <a:spcAft>
                <a:spcPts val="1200"/>
              </a:spcAft>
              <a:buNone/>
            </a:pPr>
            <a:r>
              <a:rPr lang="en-US" dirty="0"/>
              <a:t>Click to edit Master text styles</a:t>
            </a:r>
          </a:p>
          <a:p>
            <a:pPr marL="0" lvl="1" indent="0">
              <a:lnSpc>
                <a:spcPct val="150000"/>
              </a:lnSpc>
              <a:spcBef>
                <a:spcPts val="1000"/>
              </a:spcBef>
              <a:spcAft>
                <a:spcPts val="1200"/>
              </a:spcAft>
              <a:buNone/>
            </a:pPr>
            <a:r>
              <a:rPr lang="en-US" dirty="0"/>
              <a:t>Second level</a:t>
            </a:r>
          </a:p>
          <a:p>
            <a:pPr marL="0" lvl="2" indent="0">
              <a:lnSpc>
                <a:spcPct val="150000"/>
              </a:lnSpc>
              <a:spcBef>
                <a:spcPts val="1000"/>
              </a:spcBef>
              <a:spcAft>
                <a:spcPts val="1200"/>
              </a:spcAft>
              <a:buNone/>
            </a:pPr>
            <a:r>
              <a:rPr lang="en-US" dirty="0"/>
              <a:t>Third level</a:t>
            </a:r>
          </a:p>
          <a:p>
            <a:pPr marL="0" lvl="3" indent="0">
              <a:lnSpc>
                <a:spcPct val="150000"/>
              </a:lnSpc>
              <a:spcBef>
                <a:spcPts val="1000"/>
              </a:spcBef>
              <a:spcAft>
                <a:spcPts val="1200"/>
              </a:spcAft>
              <a:buNone/>
            </a:pPr>
            <a:r>
              <a:rPr lang="en-US" dirty="0"/>
              <a:t>Fourth level</a:t>
            </a:r>
          </a:p>
          <a:p>
            <a:pPr marL="0" lvl="4" indent="0">
              <a:lnSpc>
                <a:spcPct val="150000"/>
              </a:lnSpc>
              <a:spcBef>
                <a:spcPts val="1000"/>
              </a:spcBef>
              <a:spcAft>
                <a:spcPts val="1200"/>
              </a:spcAft>
              <a:buNone/>
            </a:pPr>
            <a:r>
              <a:rPr lang="en-US" dirty="0"/>
              <a:t>Fifth level</a:t>
            </a:r>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425986" name="Rectangle 2">
            <a:extLst>
              <a:ext uri="{FF2B5EF4-FFF2-40B4-BE49-F238E27FC236}">
                <a16:creationId xmlns:a16="http://schemas.microsoft.com/office/drawing/2014/main" id="{782EB08C-21B1-4B1A-947E-F62F361450ED}"/>
              </a:ext>
            </a:extLst>
          </p:cNvPr>
          <p:cNvSpPr>
            <a:spLocks noGrp="1" noChangeArrowheads="1"/>
          </p:cNvSpPr>
          <p:nvPr>
            <p:ph type="ctrTitle" sz="quarter"/>
          </p:nvPr>
        </p:nvSpPr>
        <p:spPr>
          <a:xfrm>
            <a:off x="914400" y="2286000"/>
            <a:ext cx="10363200" cy="1143000"/>
          </a:xfrm>
          <a:solidFill>
            <a:srgbClr val="CCECFF"/>
          </a:solidFill>
          <a:ln>
            <a:solidFill>
              <a:schemeClr val="tx1"/>
            </a:solidFill>
            <a:miter lim="800000"/>
            <a:headEnd/>
            <a:tailEnd/>
          </a:ln>
          <a:effectLst>
            <a:outerShdw dist="107763" dir="2700000" algn="ctr" rotWithShape="0">
              <a:schemeClr val="bg2"/>
            </a:outerShdw>
          </a:effectLst>
        </p:spPr>
        <p:txBody>
          <a:bodyPr/>
          <a:lstStyle>
            <a:lvl1pPr>
              <a:defRPr u="none"/>
            </a:lvl1pPr>
          </a:lstStyle>
          <a:p>
            <a:pPr lvl="0"/>
            <a:r>
              <a:rPr lang="en-US" altLang="ti-ET" noProof="0"/>
              <a:t>Click to edit Master title style</a:t>
            </a:r>
          </a:p>
        </p:txBody>
      </p:sp>
      <p:sp>
        <p:nvSpPr>
          <p:cNvPr id="425987" name="Rectangle 3">
            <a:extLst>
              <a:ext uri="{FF2B5EF4-FFF2-40B4-BE49-F238E27FC236}">
                <a16:creationId xmlns:a16="http://schemas.microsoft.com/office/drawing/2014/main" id="{67C4A3E0-6375-449E-8EBE-0042B66FA4A5}"/>
              </a:ext>
            </a:extLst>
          </p:cNvPr>
          <p:cNvSpPr>
            <a:spLocks noGrp="1" noChangeArrowheads="1"/>
          </p:cNvSpPr>
          <p:nvPr>
            <p:ph type="subTitle" sz="quarter" idx="1"/>
          </p:nvPr>
        </p:nvSpPr>
        <p:spPr>
          <a:xfrm>
            <a:off x="1828800" y="3886200"/>
            <a:ext cx="8534400" cy="1752600"/>
          </a:xfrm>
        </p:spPr>
        <p:txBody>
          <a:bodyPr/>
          <a:lstStyle>
            <a:lvl1pPr marL="0" indent="0" algn="ctr">
              <a:buFont typeface="Wingdings" panose="05000000000000000000" pitchFamily="2" charset="2"/>
              <a:buNone/>
              <a:defRPr/>
            </a:lvl1pPr>
          </a:lstStyle>
          <a:p>
            <a:pPr lvl="0"/>
            <a:r>
              <a:rPr lang="en-US" altLang="ti-ET" noProof="0"/>
              <a:t>Click to edit Master subtitle style</a:t>
            </a:r>
          </a:p>
        </p:txBody>
      </p:sp>
      <p:sp>
        <p:nvSpPr>
          <p:cNvPr id="425988" name="Rectangle 4">
            <a:extLst>
              <a:ext uri="{FF2B5EF4-FFF2-40B4-BE49-F238E27FC236}">
                <a16:creationId xmlns:a16="http://schemas.microsoft.com/office/drawing/2014/main" id="{06459562-320D-4EC2-A81E-3B03A1F43733}"/>
              </a:ext>
            </a:extLst>
          </p:cNvPr>
          <p:cNvSpPr>
            <a:spLocks noGrp="1" noChangeArrowheads="1"/>
          </p:cNvSpPr>
          <p:nvPr>
            <p:ph type="dt" sz="quarter" idx="2"/>
          </p:nvPr>
        </p:nvSpPr>
        <p:spPr bwMode="auto">
          <a:xfrm>
            <a:off x="914400" y="6248400"/>
            <a:ext cx="2540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solidFill>
                  <a:srgbClr val="3333FF"/>
                </a:solidFill>
              </a:defRPr>
            </a:lvl1pPr>
          </a:lstStyle>
          <a:p>
            <a:endParaRPr lang="en-US" altLang="ti-ET"/>
          </a:p>
        </p:txBody>
      </p:sp>
      <p:sp>
        <p:nvSpPr>
          <p:cNvPr id="425989" name="Rectangle 5">
            <a:extLst>
              <a:ext uri="{FF2B5EF4-FFF2-40B4-BE49-F238E27FC236}">
                <a16:creationId xmlns:a16="http://schemas.microsoft.com/office/drawing/2014/main" id="{90A2D1CD-1FD4-41D7-8D15-6395EDB15185}"/>
              </a:ext>
            </a:extLst>
          </p:cNvPr>
          <p:cNvSpPr>
            <a:spLocks noGrp="1" noChangeArrowheads="1"/>
          </p:cNvSpPr>
          <p:nvPr>
            <p:ph type="sldNum" sz="quarter" idx="4"/>
          </p:nvPr>
        </p:nvSpPr>
        <p:spPr>
          <a:xfrm>
            <a:off x="8737600" y="6248400"/>
            <a:ext cx="2540000" cy="457200"/>
          </a:xfrm>
        </p:spPr>
        <p:txBody>
          <a:bodyPr/>
          <a:lstStyle>
            <a:lvl1pPr>
              <a:defRPr>
                <a:solidFill>
                  <a:srgbClr val="0000CC"/>
                </a:solidFill>
              </a:defRPr>
            </a:lvl1pPr>
          </a:lstStyle>
          <a:p>
            <a:r>
              <a:rPr lang="en-US" altLang="ti-ET"/>
              <a:t>Intro </a:t>
            </a:r>
            <a:fld id="{4A095371-EEEE-4862-A222-926899188EAA}" type="slidenum">
              <a:rPr lang="en-US" altLang="ti-ET"/>
              <a:pPr/>
              <a:t>‹#›</a:t>
            </a:fld>
            <a:endParaRPr lang="en-US" altLang="ti-ET">
              <a:solidFill>
                <a:schemeClr val="tx1"/>
              </a:solidFill>
            </a:endParaRPr>
          </a:p>
        </p:txBody>
      </p:sp>
      <p:sp>
        <p:nvSpPr>
          <p:cNvPr id="425990" name="Rectangle 6">
            <a:extLst>
              <a:ext uri="{FF2B5EF4-FFF2-40B4-BE49-F238E27FC236}">
                <a16:creationId xmlns:a16="http://schemas.microsoft.com/office/drawing/2014/main" id="{226DA719-8623-4DEF-AA8A-F607019BA661}"/>
              </a:ext>
            </a:extLst>
          </p:cNvPr>
          <p:cNvSpPr>
            <a:spLocks noGrp="1" noChangeArrowheads="1"/>
          </p:cNvSpPr>
          <p:nvPr>
            <p:ph type="ftr" sz="quarter" idx="3"/>
          </p:nvPr>
        </p:nvSpPr>
        <p:spPr>
          <a:xfrm>
            <a:off x="4165600" y="6248400"/>
            <a:ext cx="3860800" cy="457200"/>
          </a:xfrm>
        </p:spPr>
        <p:txBody>
          <a:bodyPr/>
          <a:lstStyle>
            <a:lvl1pPr>
              <a:defRPr>
                <a:solidFill>
                  <a:srgbClr val="0000CC"/>
                </a:solidFill>
              </a:defRPr>
            </a:lvl1pPr>
          </a:lstStyle>
          <a:p>
            <a:r>
              <a:rPr lang="en-US" altLang="ti-ET"/>
              <a:t>Comp 122, Spring 2004</a:t>
            </a:r>
          </a:p>
        </p:txBody>
      </p:sp>
    </p:spTree>
    <p:extLst>
      <p:ext uri="{BB962C8B-B14F-4D97-AF65-F5344CB8AC3E}">
        <p14:creationId xmlns:p14="http://schemas.microsoft.com/office/powerpoint/2010/main" val="3248871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1C6FA-8D81-4B49-80E4-450094783208}"/>
              </a:ext>
            </a:extLst>
          </p:cNvPr>
          <p:cNvSpPr>
            <a:spLocks noGrp="1"/>
          </p:cNvSpPr>
          <p:nvPr>
            <p:ph type="title"/>
          </p:nvPr>
        </p:nvSpPr>
        <p:spPr/>
        <p:txBody>
          <a:bodyPr/>
          <a:lstStyle/>
          <a:p>
            <a:r>
              <a:rPr lang="en-US"/>
              <a:t>Click to edit Master title style</a:t>
            </a:r>
            <a:endParaRPr lang="ti-ET"/>
          </a:p>
        </p:txBody>
      </p:sp>
      <p:sp>
        <p:nvSpPr>
          <p:cNvPr id="3" name="Content Placeholder 2">
            <a:extLst>
              <a:ext uri="{FF2B5EF4-FFF2-40B4-BE49-F238E27FC236}">
                <a16:creationId xmlns:a16="http://schemas.microsoft.com/office/drawing/2014/main" id="{7F7B26A7-580B-4115-AD43-DA0C8D00DD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4" name="Footer Placeholder 3">
            <a:extLst>
              <a:ext uri="{FF2B5EF4-FFF2-40B4-BE49-F238E27FC236}">
                <a16:creationId xmlns:a16="http://schemas.microsoft.com/office/drawing/2014/main" id="{78C5EE1A-E04B-4FDF-9280-0491FAF219B6}"/>
              </a:ext>
            </a:extLst>
          </p:cNvPr>
          <p:cNvSpPr>
            <a:spLocks noGrp="1"/>
          </p:cNvSpPr>
          <p:nvPr>
            <p:ph type="ftr" sz="quarter" idx="10"/>
          </p:nvPr>
        </p:nvSpPr>
        <p:spPr/>
        <p:txBody>
          <a:bodyPr/>
          <a:lstStyle>
            <a:lvl1pPr>
              <a:defRPr/>
            </a:lvl1pPr>
          </a:lstStyle>
          <a:p>
            <a:r>
              <a:rPr lang="en-US" altLang="ti-ET"/>
              <a:t>Comp 122</a:t>
            </a:r>
          </a:p>
        </p:txBody>
      </p:sp>
      <p:sp>
        <p:nvSpPr>
          <p:cNvPr id="5" name="Slide Number Placeholder 4">
            <a:extLst>
              <a:ext uri="{FF2B5EF4-FFF2-40B4-BE49-F238E27FC236}">
                <a16:creationId xmlns:a16="http://schemas.microsoft.com/office/drawing/2014/main" id="{A593D3C8-324F-44EF-ACFC-F0B409CBA40B}"/>
              </a:ext>
            </a:extLst>
          </p:cNvPr>
          <p:cNvSpPr>
            <a:spLocks noGrp="1"/>
          </p:cNvSpPr>
          <p:nvPr>
            <p:ph type="sldNum" sz="quarter" idx="11"/>
          </p:nvPr>
        </p:nvSpPr>
        <p:spPr/>
        <p:txBody>
          <a:bodyPr/>
          <a:lstStyle>
            <a:lvl1pPr>
              <a:defRPr/>
            </a:lvl1pPr>
          </a:lstStyle>
          <a:p>
            <a:r>
              <a:rPr lang="en-US" altLang="ti-ET"/>
              <a:t>Intro </a:t>
            </a:r>
            <a:fld id="{5DBAB3CF-ADB9-435C-991C-E99EADF68F3A}" type="slidenum">
              <a:rPr lang="en-US" altLang="ti-ET"/>
              <a:pPr/>
              <a:t>‹#›</a:t>
            </a:fld>
            <a:endParaRPr lang="en-US" altLang="ti-ET"/>
          </a:p>
        </p:txBody>
      </p:sp>
    </p:spTree>
    <p:extLst>
      <p:ext uri="{BB962C8B-B14F-4D97-AF65-F5344CB8AC3E}">
        <p14:creationId xmlns:p14="http://schemas.microsoft.com/office/powerpoint/2010/main" val="3717971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5506" name="Rectangle 2">
            <a:extLst>
              <a:ext uri="{FF2B5EF4-FFF2-40B4-BE49-F238E27FC236}">
                <a16:creationId xmlns:a16="http://schemas.microsoft.com/office/drawing/2014/main" id="{87DD94FA-9A91-4C9E-8B5C-43FF53788138}"/>
              </a:ext>
            </a:extLst>
          </p:cNvPr>
          <p:cNvSpPr>
            <a:spLocks noGrp="1" noChangeArrowheads="1"/>
          </p:cNvSpPr>
          <p:nvPr>
            <p:ph type="ctrTitle" sz="quarter"/>
          </p:nvPr>
        </p:nvSpPr>
        <p:spPr>
          <a:xfrm>
            <a:off x="914400" y="2286000"/>
            <a:ext cx="10363200" cy="1143000"/>
          </a:xfrm>
          <a:solidFill>
            <a:srgbClr val="99CCFF"/>
          </a:solidFill>
          <a:ln>
            <a:solidFill>
              <a:schemeClr val="tx1"/>
            </a:solidFill>
            <a:miter lim="800000"/>
            <a:headEnd/>
            <a:tailEnd/>
          </a:ln>
          <a:effectLst>
            <a:outerShdw dist="107763" dir="2700000" algn="ctr" rotWithShape="0">
              <a:schemeClr val="bg2"/>
            </a:outerShdw>
          </a:effectLst>
        </p:spPr>
        <p:txBody>
          <a:bodyPr/>
          <a:lstStyle>
            <a:lvl1pPr>
              <a:defRPr/>
            </a:lvl1pPr>
          </a:lstStyle>
          <a:p>
            <a:pPr lvl="0"/>
            <a:r>
              <a:rPr lang="en-US" altLang="ti-ET" noProof="0"/>
              <a:t>Click to edit Master title style</a:t>
            </a:r>
          </a:p>
        </p:txBody>
      </p:sp>
      <p:sp>
        <p:nvSpPr>
          <p:cNvPr id="405507" name="Rectangle 3">
            <a:extLst>
              <a:ext uri="{FF2B5EF4-FFF2-40B4-BE49-F238E27FC236}">
                <a16:creationId xmlns:a16="http://schemas.microsoft.com/office/drawing/2014/main" id="{AF032A87-45EB-4291-8C39-45FAF2A5B262}"/>
              </a:ext>
            </a:extLst>
          </p:cNvPr>
          <p:cNvSpPr>
            <a:spLocks noGrp="1" noChangeArrowheads="1"/>
          </p:cNvSpPr>
          <p:nvPr>
            <p:ph type="subTitle" sz="quarter" idx="1"/>
          </p:nvPr>
        </p:nvSpPr>
        <p:spPr>
          <a:xfrm>
            <a:off x="1828800" y="3886200"/>
            <a:ext cx="8534400" cy="1752600"/>
          </a:xfrm>
        </p:spPr>
        <p:txBody>
          <a:bodyPr/>
          <a:lstStyle>
            <a:lvl1pPr marL="0" indent="0" algn="ctr">
              <a:buFont typeface="Wingdings" panose="05000000000000000000" pitchFamily="2" charset="2"/>
              <a:buNone/>
              <a:defRPr/>
            </a:lvl1pPr>
          </a:lstStyle>
          <a:p>
            <a:pPr lvl="0"/>
            <a:r>
              <a:rPr lang="en-US" altLang="ti-ET" noProof="0"/>
              <a:t>Click to edit Master subtitle style</a:t>
            </a:r>
          </a:p>
        </p:txBody>
      </p:sp>
    </p:spTree>
    <p:extLst>
      <p:ext uri="{BB962C8B-B14F-4D97-AF65-F5344CB8AC3E}">
        <p14:creationId xmlns:p14="http://schemas.microsoft.com/office/powerpoint/2010/main" val="852099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5652D-DE88-4046-AE5E-85EABE5D1D98}"/>
              </a:ext>
            </a:extLst>
          </p:cNvPr>
          <p:cNvSpPr>
            <a:spLocks noGrp="1"/>
          </p:cNvSpPr>
          <p:nvPr>
            <p:ph type="title"/>
          </p:nvPr>
        </p:nvSpPr>
        <p:spPr/>
        <p:txBody>
          <a:bodyPr/>
          <a:lstStyle>
            <a:lvl1pPr>
              <a:defRPr b="1">
                <a:solidFill>
                  <a:schemeClr val="bg1"/>
                </a:solidFill>
                <a:effectLst>
                  <a:outerShdw blurRad="38100" dist="38100" dir="2700000" algn="tl">
                    <a:srgbClr val="000000">
                      <a:alpha val="43137"/>
                    </a:srgbClr>
                  </a:outerShdw>
                </a:effectLst>
              </a:defRPr>
            </a:lvl1pPr>
          </a:lstStyle>
          <a:p>
            <a:r>
              <a:rPr lang="en-US" dirty="0"/>
              <a:t>Click to edit Master title style</a:t>
            </a:r>
            <a:endParaRPr lang="ti-ET" dirty="0"/>
          </a:p>
        </p:txBody>
      </p:sp>
      <p:sp>
        <p:nvSpPr>
          <p:cNvPr id="3" name="Content Placeholder 2">
            <a:extLst>
              <a:ext uri="{FF2B5EF4-FFF2-40B4-BE49-F238E27FC236}">
                <a16:creationId xmlns:a16="http://schemas.microsoft.com/office/drawing/2014/main" id="{98CDF4FC-97E1-4009-A42C-8B55ABC17E6A}"/>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i-ET" dirty="0"/>
          </a:p>
        </p:txBody>
      </p:sp>
    </p:spTree>
    <p:extLst>
      <p:ext uri="{BB962C8B-B14F-4D97-AF65-F5344CB8AC3E}">
        <p14:creationId xmlns:p14="http://schemas.microsoft.com/office/powerpoint/2010/main" val="3683822170"/>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32438-230E-4952-A636-6DD7F7257EF5}"/>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ti-ET"/>
          </a:p>
        </p:txBody>
      </p:sp>
      <p:sp>
        <p:nvSpPr>
          <p:cNvPr id="3" name="Text Placeholder 2">
            <a:extLst>
              <a:ext uri="{FF2B5EF4-FFF2-40B4-BE49-F238E27FC236}">
                <a16:creationId xmlns:a16="http://schemas.microsoft.com/office/drawing/2014/main" id="{271AE9DC-AC95-45B8-A16F-61864372974D}"/>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7703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A12F1-4386-4C18-AF93-71CC1E6248E1}"/>
              </a:ext>
            </a:extLst>
          </p:cNvPr>
          <p:cNvSpPr>
            <a:spLocks noGrp="1"/>
          </p:cNvSpPr>
          <p:nvPr>
            <p:ph type="title"/>
          </p:nvPr>
        </p:nvSpPr>
        <p:spPr/>
        <p:txBody>
          <a:bodyPr/>
          <a:lstStyle/>
          <a:p>
            <a:r>
              <a:rPr lang="en-US"/>
              <a:t>Click to edit Master title style</a:t>
            </a:r>
            <a:endParaRPr lang="ti-ET"/>
          </a:p>
        </p:txBody>
      </p:sp>
      <p:sp>
        <p:nvSpPr>
          <p:cNvPr id="3" name="Content Placeholder 2">
            <a:extLst>
              <a:ext uri="{FF2B5EF4-FFF2-40B4-BE49-F238E27FC236}">
                <a16:creationId xmlns:a16="http://schemas.microsoft.com/office/drawing/2014/main" id="{F1E703F2-F837-4B82-82C4-1D571D38896F}"/>
              </a:ext>
            </a:extLst>
          </p:cNvPr>
          <p:cNvSpPr>
            <a:spLocks noGrp="1"/>
          </p:cNvSpPr>
          <p:nvPr>
            <p:ph sz="half" idx="1"/>
          </p:nvPr>
        </p:nvSpPr>
        <p:spPr>
          <a:xfrm>
            <a:off x="406400" y="1219200"/>
            <a:ext cx="55372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4" name="Content Placeholder 3">
            <a:extLst>
              <a:ext uri="{FF2B5EF4-FFF2-40B4-BE49-F238E27FC236}">
                <a16:creationId xmlns:a16="http://schemas.microsoft.com/office/drawing/2014/main" id="{38494E89-7746-4EDF-AE9A-23DA800A4430}"/>
              </a:ext>
            </a:extLst>
          </p:cNvPr>
          <p:cNvSpPr>
            <a:spLocks noGrp="1"/>
          </p:cNvSpPr>
          <p:nvPr>
            <p:ph sz="half" idx="2"/>
          </p:nvPr>
        </p:nvSpPr>
        <p:spPr>
          <a:xfrm>
            <a:off x="6146800" y="1219200"/>
            <a:ext cx="55372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Tree>
    <p:extLst>
      <p:ext uri="{BB962C8B-B14F-4D97-AF65-F5344CB8AC3E}">
        <p14:creationId xmlns:p14="http://schemas.microsoft.com/office/powerpoint/2010/main" val="37580124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47240"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39495" y="355880"/>
            <a:ext cx="11330119" cy="707981"/>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11/22/2021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a:cxnSpLocks/>
          </p:cNvCxnSpPr>
          <p:nvPr userDrawn="1"/>
        </p:nvCxnSpPr>
        <p:spPr>
          <a:xfrm>
            <a:off x="325316" y="1170016"/>
            <a:ext cx="11526715"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0" hangingPunct="1">
        <a:spcBef>
          <a:spcPct val="0"/>
        </a:spcBef>
        <a:buNone/>
        <a:defRPr sz="3600" b="1"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A31EF1C7-A942-474B-A110-5C5B144C1FF4}"/>
              </a:ext>
            </a:extLst>
          </p:cNvPr>
          <p:cNvSpPr/>
          <p:nvPr userDrawn="1"/>
        </p:nvSpPr>
        <p:spPr bwMode="auto">
          <a:xfrm>
            <a:off x="291549" y="238538"/>
            <a:ext cx="11608904" cy="6380924"/>
          </a:xfrm>
          <a:prstGeom prst="roundRect">
            <a:avLst>
              <a:gd name="adj" fmla="val 0"/>
            </a:avLst>
          </a:prstGeom>
          <a:solidFill>
            <a:srgbClr val="EAEAEA">
              <a:alpha val="39000"/>
            </a:srgbClr>
          </a:solidFill>
          <a:ln w="12700" cap="flat" cmpd="sng" algn="ctr">
            <a:no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Times New Roman" panose="02020603050405020304" pitchFamily="18" charset="0"/>
            </a:endParaRPr>
          </a:p>
        </p:txBody>
      </p:sp>
      <p:sp>
        <p:nvSpPr>
          <p:cNvPr id="404482" name="Rectangle 2050">
            <a:extLst>
              <a:ext uri="{FF2B5EF4-FFF2-40B4-BE49-F238E27FC236}">
                <a16:creationId xmlns:a16="http://schemas.microsoft.com/office/drawing/2014/main" id="{228D60D6-B2BD-4361-BA6B-818E701AA6D4}"/>
              </a:ext>
            </a:extLst>
          </p:cNvPr>
          <p:cNvSpPr>
            <a:spLocks noGrp="1" noChangeArrowheads="1"/>
          </p:cNvSpPr>
          <p:nvPr>
            <p:ph type="title"/>
          </p:nvPr>
        </p:nvSpPr>
        <p:spPr bwMode="auto">
          <a:xfrm>
            <a:off x="503583" y="420752"/>
            <a:ext cx="11039060" cy="682491"/>
          </a:xfrm>
          <a:prstGeom prst="rect">
            <a:avLst/>
          </a:prstGeom>
          <a:noFill/>
          <a:ln>
            <a:noFill/>
          </a:ln>
          <a:effectLst/>
        </p:spPr>
        <p:txBody>
          <a:bodyPr vert="horz" wrap="square" lIns="92075" tIns="46038" rIns="92075" bIns="46038" numCol="1" anchor="ctr" anchorCtr="0" compatLnSpc="1">
            <a:prstTxWarp prst="textNoShape">
              <a:avLst/>
            </a:prstTxWarp>
          </a:bodyPr>
          <a:lstStyle/>
          <a:p>
            <a:pPr lvl="0"/>
            <a:r>
              <a:rPr lang="en-US" altLang="ti-ET" dirty="0"/>
              <a:t>Click to edit Master title style</a:t>
            </a:r>
          </a:p>
        </p:txBody>
      </p:sp>
      <p:sp>
        <p:nvSpPr>
          <p:cNvPr id="404483" name="Rectangle 2051">
            <a:extLst>
              <a:ext uri="{FF2B5EF4-FFF2-40B4-BE49-F238E27FC236}">
                <a16:creationId xmlns:a16="http://schemas.microsoft.com/office/drawing/2014/main" id="{91DEA7F3-F426-45AE-B681-C984E7E05426}"/>
              </a:ext>
            </a:extLst>
          </p:cNvPr>
          <p:cNvSpPr>
            <a:spLocks noGrp="1" noChangeArrowheads="1"/>
          </p:cNvSpPr>
          <p:nvPr>
            <p:ph type="body" idx="1"/>
          </p:nvPr>
        </p:nvSpPr>
        <p:spPr bwMode="auto">
          <a:xfrm>
            <a:off x="503582" y="1364970"/>
            <a:ext cx="11039061" cy="5095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ti-ET" dirty="0"/>
              <a:t>Click to edit Master text styles</a:t>
            </a:r>
          </a:p>
          <a:p>
            <a:pPr lvl="1"/>
            <a:r>
              <a:rPr lang="en-US" altLang="ti-ET" dirty="0"/>
              <a:t>Second level</a:t>
            </a:r>
          </a:p>
          <a:p>
            <a:pPr lvl="2"/>
            <a:r>
              <a:rPr lang="en-US" altLang="ti-ET" dirty="0"/>
              <a:t>Third level</a:t>
            </a:r>
          </a:p>
          <a:p>
            <a:pPr lvl="3"/>
            <a:r>
              <a:rPr lang="en-US" altLang="ti-ET" dirty="0"/>
              <a:t>Fourth level</a:t>
            </a:r>
          </a:p>
          <a:p>
            <a:pPr lvl="4"/>
            <a:r>
              <a:rPr lang="en-US" altLang="ti-ET" dirty="0"/>
              <a:t>Fifth level</a:t>
            </a:r>
          </a:p>
        </p:txBody>
      </p:sp>
      <p:sp>
        <p:nvSpPr>
          <p:cNvPr id="2" name="Rectangle 1">
            <a:extLst>
              <a:ext uri="{FF2B5EF4-FFF2-40B4-BE49-F238E27FC236}">
                <a16:creationId xmlns:a16="http://schemas.microsoft.com/office/drawing/2014/main" id="{AF2BA8F8-D6B1-4966-9AA4-2E999266DCAB}"/>
              </a:ext>
            </a:extLst>
          </p:cNvPr>
          <p:cNvSpPr/>
          <p:nvPr userDrawn="1"/>
        </p:nvSpPr>
        <p:spPr bwMode="auto">
          <a:xfrm flipV="1">
            <a:off x="406398" y="1172816"/>
            <a:ext cx="11277601" cy="53008"/>
          </a:xfrm>
          <a:prstGeom prst="rect">
            <a:avLst/>
          </a:prstGeom>
          <a:solidFill>
            <a:schemeClr val="accent2">
              <a:lumMod val="40000"/>
              <a:lumOff val="60000"/>
            </a:schemeClr>
          </a:solidFill>
          <a:ln w="12700" cap="flat" cmpd="sng" algn="ctr">
            <a:solidFill>
              <a:srgbClr val="FF0000"/>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411427382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sldNum="0" hdr="0" dt="0"/>
  <p:txStyles>
    <p:titleStyle>
      <a:lvl1pPr algn="l" rtl="0" eaLnBrk="0" fontAlgn="base" hangingPunct="0">
        <a:spcBef>
          <a:spcPct val="0"/>
        </a:spcBef>
        <a:spcAft>
          <a:spcPct val="0"/>
        </a:spcAft>
        <a:defRPr sz="4400" u="none" kern="1200">
          <a:solidFill>
            <a:schemeClr val="tx1"/>
          </a:solidFill>
          <a:latin typeface="+mj-lt"/>
          <a:ea typeface="+mj-ea"/>
          <a:cs typeface="Segoe UI Light" panose="020B0502040204020203" pitchFamily="34" charset="0"/>
        </a:defRPr>
      </a:lvl1pPr>
      <a:lvl2pPr algn="ctr" rtl="0" eaLnBrk="0" fontAlgn="base" hangingPunct="0">
        <a:spcBef>
          <a:spcPct val="0"/>
        </a:spcBef>
        <a:spcAft>
          <a:spcPct val="0"/>
        </a:spcAft>
        <a:defRPr sz="4400" u="sng">
          <a:solidFill>
            <a:schemeClr val="hlink"/>
          </a:solidFill>
          <a:latin typeface="Times New Roman" panose="02020603050405020304" pitchFamily="18" charset="0"/>
        </a:defRPr>
      </a:lvl2pPr>
      <a:lvl3pPr algn="ctr" rtl="0" eaLnBrk="0" fontAlgn="base" hangingPunct="0">
        <a:spcBef>
          <a:spcPct val="0"/>
        </a:spcBef>
        <a:spcAft>
          <a:spcPct val="0"/>
        </a:spcAft>
        <a:defRPr sz="4400" u="sng">
          <a:solidFill>
            <a:schemeClr val="hlink"/>
          </a:solidFill>
          <a:latin typeface="Times New Roman" panose="02020603050405020304" pitchFamily="18" charset="0"/>
        </a:defRPr>
      </a:lvl3pPr>
      <a:lvl4pPr algn="ctr" rtl="0" eaLnBrk="0" fontAlgn="base" hangingPunct="0">
        <a:spcBef>
          <a:spcPct val="0"/>
        </a:spcBef>
        <a:spcAft>
          <a:spcPct val="0"/>
        </a:spcAft>
        <a:defRPr sz="4400" u="sng">
          <a:solidFill>
            <a:schemeClr val="hlink"/>
          </a:solidFill>
          <a:latin typeface="Times New Roman" panose="02020603050405020304" pitchFamily="18" charset="0"/>
        </a:defRPr>
      </a:lvl4pPr>
      <a:lvl5pPr algn="ctr" rtl="0" eaLnBrk="0" fontAlgn="base" hangingPunct="0">
        <a:spcBef>
          <a:spcPct val="0"/>
        </a:spcBef>
        <a:spcAft>
          <a:spcPct val="0"/>
        </a:spcAft>
        <a:defRPr sz="4400" u="sng">
          <a:solidFill>
            <a:schemeClr val="hlink"/>
          </a:solidFill>
          <a:latin typeface="Times New Roman" panose="02020603050405020304" pitchFamily="18" charset="0"/>
        </a:defRPr>
      </a:lvl5pPr>
      <a:lvl6pPr marL="457200" algn="ctr" rtl="0" eaLnBrk="0" fontAlgn="base" hangingPunct="0">
        <a:spcBef>
          <a:spcPct val="0"/>
        </a:spcBef>
        <a:spcAft>
          <a:spcPct val="0"/>
        </a:spcAft>
        <a:defRPr sz="4400" u="sng">
          <a:solidFill>
            <a:schemeClr val="hlink"/>
          </a:solidFill>
          <a:latin typeface="Times New Roman" panose="02020603050405020304" pitchFamily="18" charset="0"/>
        </a:defRPr>
      </a:lvl6pPr>
      <a:lvl7pPr marL="914400" algn="ctr" rtl="0" eaLnBrk="0" fontAlgn="base" hangingPunct="0">
        <a:spcBef>
          <a:spcPct val="0"/>
        </a:spcBef>
        <a:spcAft>
          <a:spcPct val="0"/>
        </a:spcAft>
        <a:defRPr sz="4400" u="sng">
          <a:solidFill>
            <a:schemeClr val="hlink"/>
          </a:solidFill>
          <a:latin typeface="Times New Roman" panose="02020603050405020304" pitchFamily="18" charset="0"/>
        </a:defRPr>
      </a:lvl7pPr>
      <a:lvl8pPr marL="1371600" algn="ctr" rtl="0" eaLnBrk="0" fontAlgn="base" hangingPunct="0">
        <a:spcBef>
          <a:spcPct val="0"/>
        </a:spcBef>
        <a:spcAft>
          <a:spcPct val="0"/>
        </a:spcAft>
        <a:defRPr sz="4400" u="sng">
          <a:solidFill>
            <a:schemeClr val="hlink"/>
          </a:solidFill>
          <a:latin typeface="Times New Roman" panose="02020603050405020304" pitchFamily="18" charset="0"/>
        </a:defRPr>
      </a:lvl8pPr>
      <a:lvl9pPr marL="1828800" algn="ctr" rtl="0" eaLnBrk="0" fontAlgn="base" hangingPunct="0">
        <a:spcBef>
          <a:spcPct val="0"/>
        </a:spcBef>
        <a:spcAft>
          <a:spcPct val="0"/>
        </a:spcAft>
        <a:defRPr sz="4400" u="sng">
          <a:solidFill>
            <a:schemeClr val="hlink"/>
          </a:solidFill>
          <a:latin typeface="Times New Roman" panose="02020603050405020304" pitchFamily="18" charset="0"/>
        </a:defRPr>
      </a:lvl9pPr>
    </p:titleStyle>
    <p:bodyStyle>
      <a:lvl1pPr marL="342900" indent="-342900" algn="l" rtl="0" eaLnBrk="0" fontAlgn="base" hangingPunct="0">
        <a:spcBef>
          <a:spcPct val="20000"/>
        </a:spcBef>
        <a:spcAft>
          <a:spcPct val="0"/>
        </a:spcAft>
        <a:buFont typeface="Wingdings" panose="05000000000000000000" pitchFamily="2" charset="2"/>
        <a:buChar char="w"/>
        <a:defRPr sz="3200" kern="1200">
          <a:solidFill>
            <a:srgbClr val="010000"/>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s"/>
        <a:defRPr sz="2800" kern="1200">
          <a:solidFill>
            <a:schemeClr val="tx1"/>
          </a:solidFill>
          <a:latin typeface="+mn-lt"/>
          <a:ea typeface="+mn-ea"/>
          <a:cs typeface="+mn-cs"/>
        </a:defRPr>
      </a:lvl2pPr>
      <a:lvl3pPr marL="108585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42875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177165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i-E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file:///C:\Users\tmik\Desktop\Algorithm%20Analysis%20and%20Design\ECEG-5193\visualization\Sorting\ShellSort.html" TargetMode="External"/><Relationship Id="rId2" Type="http://schemas.openxmlformats.org/officeDocument/2006/relationships/hyperlink" Target="file:///C:\Users\tmik\Desktop\Algorithm%20Analysis%20and%20Design\ECEG-5193\visualization\Sorting\BasicSorting.html"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739" y="1164324"/>
            <a:ext cx="11372295" cy="2387600"/>
          </a:xfrm>
        </p:spPr>
        <p:txBody>
          <a:bodyPr anchor="ctr" anchorCtr="0">
            <a:normAutofit/>
          </a:bodyPr>
          <a:lstStyle/>
          <a:p>
            <a:r>
              <a:rPr lang="en-US" sz="4800" b="1" dirty="0">
                <a:solidFill>
                  <a:schemeClr val="bg1"/>
                </a:solidFill>
              </a:rPr>
              <a:t>ECEG-5193: Algorithm Analysis and Design</a:t>
            </a:r>
          </a:p>
        </p:txBody>
      </p:sp>
      <p:sp>
        <p:nvSpPr>
          <p:cNvPr id="3" name="Subtitle 2"/>
          <p:cNvSpPr>
            <a:spLocks noGrp="1"/>
          </p:cNvSpPr>
          <p:nvPr>
            <p:ph type="subTitle" idx="4294967295"/>
          </p:nvPr>
        </p:nvSpPr>
        <p:spPr>
          <a:xfrm>
            <a:off x="381737" y="3303446"/>
            <a:ext cx="11428523" cy="1137793"/>
          </a:xfrm>
        </p:spPr>
        <p:txBody>
          <a:bodyPr>
            <a:normAutofit/>
          </a:bodyPr>
          <a:lstStyle/>
          <a:p>
            <a:pPr marL="0" indent="0">
              <a:buNone/>
            </a:pPr>
            <a:r>
              <a:rPr lang="en-CA" sz="4400" dirty="0">
                <a:solidFill>
                  <a:schemeClr val="bg1"/>
                </a:solidFill>
              </a:rPr>
              <a:t>Analysis of Sorting and Searching algorithms</a:t>
            </a:r>
            <a:endParaRPr lang="en-US" sz="3600" b="1" dirty="0">
              <a:solidFill>
                <a:schemeClr val="bg1"/>
              </a:solidFill>
              <a:latin typeface="+mj-lt"/>
            </a:endParaRPr>
          </a:p>
        </p:txBody>
      </p:sp>
      <p:sp>
        <p:nvSpPr>
          <p:cNvPr id="4" name="Subtitle 2">
            <a:extLst>
              <a:ext uri="{FF2B5EF4-FFF2-40B4-BE49-F238E27FC236}">
                <a16:creationId xmlns:a16="http://schemas.microsoft.com/office/drawing/2014/main" id="{427DF478-88B7-41FD-9DAD-CCA9B4DEFCC9}"/>
              </a:ext>
            </a:extLst>
          </p:cNvPr>
          <p:cNvSpPr txBox="1">
            <a:spLocks/>
          </p:cNvSpPr>
          <p:nvPr/>
        </p:nvSpPr>
        <p:spPr>
          <a:xfrm>
            <a:off x="381738" y="5032854"/>
            <a:ext cx="11276861" cy="113779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4400" cap="small" dirty="0">
                <a:solidFill>
                  <a:schemeClr val="bg1">
                    <a:lumMod val="75000"/>
                  </a:schemeClr>
                </a:solidFill>
              </a:rPr>
              <a:t>Analysis of Simple Algorithms</a:t>
            </a:r>
            <a:endParaRPr lang="en-US" sz="3200" b="1" cap="small" dirty="0">
              <a:solidFill>
                <a:schemeClr val="bg1">
                  <a:lumMod val="75000"/>
                </a:schemeClr>
              </a:solidFill>
              <a:latin typeface="+mj-lt"/>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a:extLst>
              <a:ext uri="{FF2B5EF4-FFF2-40B4-BE49-F238E27FC236}">
                <a16:creationId xmlns:a16="http://schemas.microsoft.com/office/drawing/2014/main" id="{BF2A26E7-3FBA-4FCA-909C-9AE78718763C}"/>
              </a:ext>
            </a:extLst>
          </p:cNvPr>
          <p:cNvSpPr>
            <a:spLocks noGrp="1" noChangeArrowheads="1"/>
          </p:cNvSpPr>
          <p:nvPr>
            <p:ph type="title"/>
          </p:nvPr>
        </p:nvSpPr>
        <p:spPr/>
        <p:txBody>
          <a:bodyPr/>
          <a:lstStyle/>
          <a:p>
            <a:r>
              <a:rPr lang="en-US" altLang="ti-ET" b="1" dirty="0">
                <a:solidFill>
                  <a:schemeClr val="bg1"/>
                </a:solidFill>
              </a:rPr>
              <a:t>Selection Sort</a:t>
            </a:r>
          </a:p>
        </p:txBody>
      </p:sp>
      <p:sp>
        <p:nvSpPr>
          <p:cNvPr id="394243" name="Rectangle 3">
            <a:extLst>
              <a:ext uri="{FF2B5EF4-FFF2-40B4-BE49-F238E27FC236}">
                <a16:creationId xmlns:a16="http://schemas.microsoft.com/office/drawing/2014/main" id="{98B1CB18-8565-486F-BD87-F615B9B95852}"/>
              </a:ext>
            </a:extLst>
          </p:cNvPr>
          <p:cNvSpPr>
            <a:spLocks noGrp="1" noChangeArrowheads="1"/>
          </p:cNvSpPr>
          <p:nvPr>
            <p:ph type="body" idx="1"/>
          </p:nvPr>
        </p:nvSpPr>
        <p:spPr>
          <a:xfrm>
            <a:off x="503583" y="1311965"/>
            <a:ext cx="11115260" cy="5055709"/>
          </a:xfrm>
          <a:solidFill>
            <a:srgbClr val="FFFFFF"/>
          </a:solidFill>
          <a:ln>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spcBef>
                <a:spcPct val="0"/>
              </a:spcBef>
              <a:buFont typeface="Wingdings" panose="05000000000000000000" pitchFamily="2" charset="2"/>
              <a:buNone/>
            </a:pPr>
            <a:r>
              <a:rPr lang="en-US" altLang="ti-ET" sz="3600" i="1" u="sng" dirty="0">
                <a:latin typeface="Consolas" panose="020B0609020204030204" pitchFamily="49" charset="0"/>
                <a:sym typeface="Symbol" panose="05050102010706020507" pitchFamily="18" charset="2"/>
              </a:rPr>
              <a:t>Selection-Sort</a:t>
            </a:r>
            <a:r>
              <a:rPr lang="en-US" altLang="ti-ET" sz="3600" u="sng" dirty="0">
                <a:latin typeface="Consolas" panose="020B0609020204030204" pitchFamily="49" charset="0"/>
                <a:sym typeface="Symbol" panose="05050102010706020507" pitchFamily="18" charset="2"/>
              </a:rPr>
              <a:t>(</a:t>
            </a:r>
            <a:r>
              <a:rPr lang="en-US" altLang="ti-ET" sz="3600" i="1" u="sng" dirty="0">
                <a:latin typeface="Consolas" panose="020B0609020204030204" pitchFamily="49" charset="0"/>
                <a:sym typeface="Symbol" panose="05050102010706020507" pitchFamily="18" charset="2"/>
              </a:rPr>
              <a:t>A</a:t>
            </a:r>
            <a:r>
              <a:rPr lang="en-US" altLang="ti-ET" sz="3600" u="sng" dirty="0">
                <a:latin typeface="Consolas" panose="020B0609020204030204" pitchFamily="49" charset="0"/>
                <a:sym typeface="Symbol" panose="05050102010706020507" pitchFamily="18" charset="2"/>
              </a:rPr>
              <a:t>, </a:t>
            </a:r>
            <a:r>
              <a:rPr lang="en-US" altLang="ti-ET" sz="3600" i="1" u="sng" dirty="0">
                <a:latin typeface="Consolas" panose="020B0609020204030204" pitchFamily="49" charset="0"/>
                <a:sym typeface="Symbol" panose="05050102010706020507" pitchFamily="18" charset="2"/>
              </a:rPr>
              <a:t>n</a:t>
            </a:r>
            <a:r>
              <a:rPr lang="en-US" altLang="ti-ET" sz="3600" u="sng" dirty="0">
                <a:latin typeface="Consolas" panose="020B0609020204030204" pitchFamily="49" charset="0"/>
                <a:sym typeface="Symbol" panose="05050102010706020507" pitchFamily="18" charset="2"/>
              </a:rPr>
              <a:t>)</a:t>
            </a:r>
            <a:endParaRPr lang="en-US" altLang="ti-ET" sz="3600" i="1" u="sng" dirty="0">
              <a:latin typeface="Consolas" panose="020B0609020204030204" pitchFamily="49" charset="0"/>
              <a:sym typeface="Symbol" panose="05050102010706020507" pitchFamily="18" charset="2"/>
            </a:endParaRPr>
          </a:p>
          <a:p>
            <a:pPr>
              <a:spcBef>
                <a:spcPct val="0"/>
              </a:spcBef>
              <a:buFont typeface="Wingdings" panose="05000000000000000000" pitchFamily="2" charset="2"/>
              <a:buNone/>
            </a:pPr>
            <a:r>
              <a:rPr lang="en-US" altLang="ti-ET" sz="3600" dirty="0">
                <a:latin typeface="Consolas" panose="020B0609020204030204" pitchFamily="49" charset="0"/>
                <a:sym typeface="Symbol" panose="05050102010706020507" pitchFamily="18" charset="2"/>
              </a:rPr>
              <a:t>1.  </a:t>
            </a:r>
            <a:r>
              <a:rPr lang="en-US" altLang="ti-ET" sz="3600" b="1" dirty="0">
                <a:solidFill>
                  <a:srgbClr val="CC0000"/>
                </a:solidFill>
                <a:latin typeface="Consolas" panose="020B0609020204030204" pitchFamily="49" charset="0"/>
                <a:sym typeface="Symbol" panose="05050102010706020507" pitchFamily="18" charset="2"/>
              </a:rPr>
              <a:t>for</a:t>
            </a:r>
            <a:r>
              <a:rPr lang="en-US" altLang="ti-ET" sz="3600" dirty="0">
                <a:solidFill>
                  <a:srgbClr val="CC0000"/>
                </a:solidFill>
                <a:latin typeface="Consolas" panose="020B0609020204030204" pitchFamily="49" charset="0"/>
                <a:sym typeface="Symbol" panose="05050102010706020507" pitchFamily="18" charset="2"/>
              </a:rPr>
              <a:t> </a:t>
            </a:r>
            <a:r>
              <a:rPr lang="en-US" altLang="ti-ET" sz="3600" i="1" dirty="0" err="1">
                <a:solidFill>
                  <a:srgbClr val="CC0000"/>
                </a:solidFill>
                <a:latin typeface="Consolas" panose="020B0609020204030204" pitchFamily="49" charset="0"/>
                <a:sym typeface="Symbol" panose="05050102010706020507" pitchFamily="18" charset="2"/>
              </a:rPr>
              <a:t>i</a:t>
            </a:r>
            <a:r>
              <a:rPr lang="en-US" altLang="ti-ET" sz="3600" dirty="0">
                <a:solidFill>
                  <a:srgbClr val="CC0000"/>
                </a:solidFill>
                <a:latin typeface="Consolas" panose="020B0609020204030204" pitchFamily="49" charset="0"/>
                <a:sym typeface="Symbol" panose="05050102010706020507" pitchFamily="18" charset="2"/>
              </a:rPr>
              <a:t> = </a:t>
            </a:r>
            <a:r>
              <a:rPr lang="en-US" altLang="ti-ET" sz="3600" i="1" dirty="0">
                <a:solidFill>
                  <a:srgbClr val="CC0000"/>
                </a:solidFill>
                <a:latin typeface="Consolas" panose="020B0609020204030204" pitchFamily="49" charset="0"/>
                <a:sym typeface="Symbol" panose="05050102010706020507" pitchFamily="18" charset="2"/>
              </a:rPr>
              <a:t>n</a:t>
            </a:r>
            <a:r>
              <a:rPr lang="en-US" altLang="ti-ET" sz="3600" dirty="0">
                <a:solidFill>
                  <a:srgbClr val="CC0000"/>
                </a:solidFill>
                <a:latin typeface="Consolas" panose="020B0609020204030204" pitchFamily="49" charset="0"/>
                <a:sym typeface="Symbol" panose="05050102010706020507" pitchFamily="18" charset="2"/>
              </a:rPr>
              <a:t> </a:t>
            </a:r>
            <a:r>
              <a:rPr lang="en-US" altLang="ti-ET" sz="3600" dirty="0" err="1">
                <a:solidFill>
                  <a:srgbClr val="CC0000"/>
                </a:solidFill>
                <a:latin typeface="Consolas" panose="020B0609020204030204" pitchFamily="49" charset="0"/>
                <a:sym typeface="Symbol" panose="05050102010706020507" pitchFamily="18" charset="2"/>
              </a:rPr>
              <a:t>downto</a:t>
            </a:r>
            <a:r>
              <a:rPr lang="en-US" altLang="ti-ET" sz="3600" dirty="0">
                <a:solidFill>
                  <a:srgbClr val="CC0000"/>
                </a:solidFill>
                <a:latin typeface="Consolas" panose="020B0609020204030204" pitchFamily="49" charset="0"/>
                <a:sym typeface="Symbol" panose="05050102010706020507" pitchFamily="18" charset="2"/>
              </a:rPr>
              <a:t> 2 </a:t>
            </a:r>
            <a:r>
              <a:rPr lang="en-US" altLang="ti-ET" sz="3600" b="1" dirty="0">
                <a:solidFill>
                  <a:srgbClr val="CC0000"/>
                </a:solidFill>
                <a:latin typeface="Consolas" panose="020B0609020204030204" pitchFamily="49" charset="0"/>
                <a:sym typeface="Symbol" panose="05050102010706020507" pitchFamily="18" charset="2"/>
              </a:rPr>
              <a:t>do</a:t>
            </a:r>
          </a:p>
          <a:p>
            <a:pPr>
              <a:spcBef>
                <a:spcPct val="0"/>
              </a:spcBef>
              <a:buFont typeface="Wingdings" panose="05000000000000000000" pitchFamily="2" charset="2"/>
              <a:buNone/>
            </a:pPr>
            <a:r>
              <a:rPr lang="en-US" altLang="ti-ET" sz="3600" dirty="0">
                <a:solidFill>
                  <a:srgbClr val="CC0000"/>
                </a:solidFill>
                <a:latin typeface="Consolas" panose="020B0609020204030204" pitchFamily="49" charset="0"/>
                <a:sym typeface="Symbol" panose="05050102010706020507" pitchFamily="18" charset="2"/>
              </a:rPr>
              <a:t>2.</a:t>
            </a:r>
            <a:r>
              <a:rPr lang="en-US" altLang="ti-ET" sz="3600" dirty="0">
                <a:solidFill>
                  <a:srgbClr val="00FFFF"/>
                </a:solidFill>
                <a:latin typeface="Consolas" panose="020B0609020204030204" pitchFamily="49" charset="0"/>
                <a:sym typeface="Symbol" panose="05050102010706020507" pitchFamily="18" charset="2"/>
              </a:rPr>
              <a:t>       </a:t>
            </a:r>
            <a:r>
              <a:rPr lang="en-US" altLang="ti-ET" sz="3600" i="1" dirty="0">
                <a:solidFill>
                  <a:srgbClr val="CC0000"/>
                </a:solidFill>
                <a:latin typeface="Consolas" panose="020B0609020204030204" pitchFamily="49" charset="0"/>
                <a:sym typeface="Symbol" panose="05050102010706020507" pitchFamily="18" charset="2"/>
              </a:rPr>
              <a:t>max</a:t>
            </a:r>
            <a:r>
              <a:rPr lang="en-US" altLang="ti-ET" sz="3600" dirty="0">
                <a:solidFill>
                  <a:srgbClr val="CC0000"/>
                </a:solidFill>
                <a:latin typeface="Consolas" panose="020B0609020204030204" pitchFamily="49" charset="0"/>
                <a:sym typeface="Symbol" panose="05050102010706020507" pitchFamily="18" charset="2"/>
              </a:rPr>
              <a:t>  </a:t>
            </a:r>
            <a:r>
              <a:rPr lang="en-US" altLang="ti-ET" sz="3600" i="1" dirty="0" err="1">
                <a:solidFill>
                  <a:srgbClr val="CC0000"/>
                </a:solidFill>
                <a:latin typeface="Consolas" panose="020B0609020204030204" pitchFamily="49" charset="0"/>
                <a:sym typeface="Symbol" panose="05050102010706020507" pitchFamily="18" charset="2"/>
              </a:rPr>
              <a:t>i</a:t>
            </a:r>
            <a:endParaRPr lang="en-US" altLang="ti-ET" sz="3600" i="1" dirty="0">
              <a:solidFill>
                <a:srgbClr val="CC0000"/>
              </a:solidFill>
              <a:latin typeface="Consolas" panose="020B0609020204030204" pitchFamily="49" charset="0"/>
              <a:sym typeface="Symbol" panose="05050102010706020507" pitchFamily="18" charset="2"/>
            </a:endParaRPr>
          </a:p>
          <a:p>
            <a:pPr>
              <a:spcBef>
                <a:spcPct val="0"/>
              </a:spcBef>
              <a:buFont typeface="Wingdings" panose="05000000000000000000" pitchFamily="2" charset="2"/>
              <a:buNone/>
            </a:pPr>
            <a:r>
              <a:rPr lang="en-US" altLang="ti-ET" sz="3600" dirty="0">
                <a:solidFill>
                  <a:schemeClr val="hlink"/>
                </a:solidFill>
                <a:latin typeface="Consolas" panose="020B0609020204030204" pitchFamily="49" charset="0"/>
                <a:sym typeface="Symbol" panose="05050102010706020507" pitchFamily="18" charset="2"/>
              </a:rPr>
              <a:t>3.       </a:t>
            </a:r>
            <a:r>
              <a:rPr lang="en-US" altLang="ti-ET" sz="3600" b="1" dirty="0">
                <a:solidFill>
                  <a:schemeClr val="hlink"/>
                </a:solidFill>
                <a:latin typeface="Consolas" panose="020B0609020204030204" pitchFamily="49" charset="0"/>
                <a:sym typeface="Symbol" panose="05050102010706020507" pitchFamily="18" charset="2"/>
              </a:rPr>
              <a:t>for</a:t>
            </a:r>
            <a:r>
              <a:rPr lang="en-US" altLang="ti-ET" sz="3600" dirty="0">
                <a:solidFill>
                  <a:schemeClr val="hlink"/>
                </a:solidFill>
                <a:latin typeface="Consolas" panose="020B0609020204030204" pitchFamily="49" charset="0"/>
                <a:sym typeface="Symbol" panose="05050102010706020507" pitchFamily="18" charset="2"/>
              </a:rPr>
              <a:t> </a:t>
            </a:r>
            <a:r>
              <a:rPr lang="en-US" altLang="ti-ET" sz="3600" i="1" dirty="0">
                <a:solidFill>
                  <a:schemeClr val="hlink"/>
                </a:solidFill>
                <a:latin typeface="Consolas" panose="020B0609020204030204" pitchFamily="49" charset="0"/>
                <a:sym typeface="Symbol" panose="05050102010706020507" pitchFamily="18" charset="2"/>
              </a:rPr>
              <a:t>j</a:t>
            </a:r>
            <a:r>
              <a:rPr lang="en-US" altLang="ti-ET" sz="3600" dirty="0">
                <a:solidFill>
                  <a:schemeClr val="hlink"/>
                </a:solidFill>
                <a:latin typeface="Consolas" panose="020B0609020204030204" pitchFamily="49" charset="0"/>
                <a:sym typeface="Symbol" panose="05050102010706020507" pitchFamily="18" charset="2"/>
              </a:rPr>
              <a:t> = </a:t>
            </a:r>
            <a:r>
              <a:rPr lang="en-US" altLang="ti-ET" sz="3600" i="1" dirty="0" err="1">
                <a:solidFill>
                  <a:schemeClr val="hlink"/>
                </a:solidFill>
                <a:latin typeface="Consolas" panose="020B0609020204030204" pitchFamily="49" charset="0"/>
                <a:sym typeface="Symbol" panose="05050102010706020507" pitchFamily="18" charset="2"/>
              </a:rPr>
              <a:t>i</a:t>
            </a:r>
            <a:r>
              <a:rPr lang="en-US" altLang="ti-ET" sz="3600" dirty="0">
                <a:solidFill>
                  <a:schemeClr val="hlink"/>
                </a:solidFill>
                <a:latin typeface="Consolas" panose="020B0609020204030204" pitchFamily="49" charset="0"/>
                <a:sym typeface="Symbol" panose="05050102010706020507" pitchFamily="18" charset="2"/>
              </a:rPr>
              <a:t> </a:t>
            </a:r>
            <a:r>
              <a:rPr lang="en-US" altLang="ti-ET" sz="3600" dirty="0">
                <a:solidFill>
                  <a:schemeClr val="hlink"/>
                </a:solidFill>
                <a:latin typeface="Consolas" panose="020B0609020204030204" pitchFamily="49" charset="0"/>
                <a:cs typeface="Times New Roman" panose="02020603050405020304" pitchFamily="18" charset="0"/>
                <a:sym typeface="Symbol" panose="05050102010706020507" pitchFamily="18" charset="2"/>
              </a:rPr>
              <a:t>–</a:t>
            </a:r>
            <a:r>
              <a:rPr lang="en-US" altLang="ti-ET" sz="3600" dirty="0">
                <a:solidFill>
                  <a:schemeClr val="hlink"/>
                </a:solidFill>
                <a:latin typeface="Consolas" panose="020B0609020204030204" pitchFamily="49" charset="0"/>
                <a:sym typeface="Symbol" panose="05050102010706020507" pitchFamily="18" charset="2"/>
              </a:rPr>
              <a:t> 1 </a:t>
            </a:r>
            <a:r>
              <a:rPr lang="en-US" altLang="ti-ET" sz="3600" dirty="0" err="1">
                <a:solidFill>
                  <a:schemeClr val="hlink"/>
                </a:solidFill>
                <a:latin typeface="Consolas" panose="020B0609020204030204" pitchFamily="49" charset="0"/>
                <a:sym typeface="Symbol" panose="05050102010706020507" pitchFamily="18" charset="2"/>
              </a:rPr>
              <a:t>downto</a:t>
            </a:r>
            <a:r>
              <a:rPr lang="en-US" altLang="ti-ET" sz="3600" dirty="0">
                <a:solidFill>
                  <a:schemeClr val="hlink"/>
                </a:solidFill>
                <a:latin typeface="Consolas" panose="020B0609020204030204" pitchFamily="49" charset="0"/>
                <a:sym typeface="Symbol" panose="05050102010706020507" pitchFamily="18" charset="2"/>
              </a:rPr>
              <a:t> 1 do</a:t>
            </a:r>
          </a:p>
          <a:p>
            <a:pPr>
              <a:spcBef>
                <a:spcPct val="0"/>
              </a:spcBef>
              <a:buFont typeface="Wingdings" panose="05000000000000000000" pitchFamily="2" charset="2"/>
              <a:buNone/>
            </a:pPr>
            <a:r>
              <a:rPr lang="en-US" altLang="ti-ET" sz="3600" dirty="0">
                <a:solidFill>
                  <a:schemeClr val="hlink"/>
                </a:solidFill>
                <a:latin typeface="Consolas" panose="020B0609020204030204" pitchFamily="49" charset="0"/>
                <a:sym typeface="Symbol" panose="05050102010706020507" pitchFamily="18" charset="2"/>
              </a:rPr>
              <a:t>4.             </a:t>
            </a:r>
            <a:r>
              <a:rPr lang="en-US" altLang="ti-ET" sz="3600" b="1" dirty="0">
                <a:solidFill>
                  <a:schemeClr val="hlink"/>
                </a:solidFill>
                <a:latin typeface="Consolas" panose="020B0609020204030204" pitchFamily="49" charset="0"/>
                <a:sym typeface="Symbol" panose="05050102010706020507" pitchFamily="18" charset="2"/>
              </a:rPr>
              <a:t>if</a:t>
            </a:r>
            <a:r>
              <a:rPr lang="en-US" altLang="ti-ET" sz="3600" dirty="0">
                <a:solidFill>
                  <a:schemeClr val="hlink"/>
                </a:solidFill>
                <a:latin typeface="Consolas" panose="020B0609020204030204" pitchFamily="49" charset="0"/>
                <a:sym typeface="Symbol" panose="05050102010706020507" pitchFamily="18" charset="2"/>
              </a:rPr>
              <a:t> </a:t>
            </a:r>
            <a:r>
              <a:rPr lang="en-US" altLang="ti-ET" sz="3600" i="1" dirty="0">
                <a:solidFill>
                  <a:schemeClr val="hlink"/>
                </a:solidFill>
                <a:latin typeface="Consolas" panose="020B0609020204030204" pitchFamily="49" charset="0"/>
                <a:sym typeface="Symbol" panose="05050102010706020507" pitchFamily="18" charset="2"/>
              </a:rPr>
              <a:t>A</a:t>
            </a:r>
            <a:r>
              <a:rPr lang="en-US" altLang="ti-ET" sz="3600" dirty="0">
                <a:solidFill>
                  <a:schemeClr val="hlink"/>
                </a:solidFill>
                <a:latin typeface="Consolas" panose="020B0609020204030204" pitchFamily="49" charset="0"/>
                <a:sym typeface="Symbol" panose="05050102010706020507" pitchFamily="18" charset="2"/>
              </a:rPr>
              <a:t>[</a:t>
            </a:r>
            <a:r>
              <a:rPr lang="en-US" altLang="ti-ET" sz="3600" i="1" dirty="0">
                <a:solidFill>
                  <a:schemeClr val="hlink"/>
                </a:solidFill>
                <a:latin typeface="Consolas" panose="020B0609020204030204" pitchFamily="49" charset="0"/>
                <a:sym typeface="Symbol" panose="05050102010706020507" pitchFamily="18" charset="2"/>
              </a:rPr>
              <a:t>max</a:t>
            </a:r>
            <a:r>
              <a:rPr lang="en-US" altLang="ti-ET" sz="3600" dirty="0">
                <a:solidFill>
                  <a:schemeClr val="hlink"/>
                </a:solidFill>
                <a:latin typeface="Consolas" panose="020B0609020204030204" pitchFamily="49" charset="0"/>
                <a:sym typeface="Symbol" panose="05050102010706020507" pitchFamily="18" charset="2"/>
              </a:rPr>
              <a:t>] </a:t>
            </a:r>
            <a:r>
              <a:rPr lang="en-US" altLang="ti-ET" sz="3600" dirty="0">
                <a:solidFill>
                  <a:schemeClr val="hlink"/>
                </a:solidFill>
                <a:latin typeface="Consolas" panose="020B0609020204030204" pitchFamily="49" charset="0"/>
                <a:sym typeface="MT Extra" panose="05050102010205020202" pitchFamily="18" charset="2"/>
              </a:rPr>
              <a:t>&lt;</a:t>
            </a:r>
            <a:r>
              <a:rPr lang="en-US" altLang="ti-ET" sz="3600" dirty="0">
                <a:solidFill>
                  <a:schemeClr val="hlink"/>
                </a:solidFill>
                <a:latin typeface="Consolas" panose="020B0609020204030204" pitchFamily="49" charset="0"/>
                <a:sym typeface="Symbol" panose="05050102010706020507" pitchFamily="18" charset="2"/>
              </a:rPr>
              <a:t> </a:t>
            </a:r>
            <a:r>
              <a:rPr lang="en-US" altLang="ti-ET" sz="3600" i="1" dirty="0">
                <a:solidFill>
                  <a:schemeClr val="hlink"/>
                </a:solidFill>
                <a:latin typeface="Consolas" panose="020B0609020204030204" pitchFamily="49" charset="0"/>
                <a:sym typeface="Symbol" panose="05050102010706020507" pitchFamily="18" charset="2"/>
              </a:rPr>
              <a:t>A</a:t>
            </a:r>
            <a:r>
              <a:rPr lang="en-US" altLang="ti-ET" sz="3600" dirty="0">
                <a:solidFill>
                  <a:schemeClr val="hlink"/>
                </a:solidFill>
                <a:latin typeface="Consolas" panose="020B0609020204030204" pitchFamily="49" charset="0"/>
                <a:sym typeface="Symbol" panose="05050102010706020507" pitchFamily="18" charset="2"/>
              </a:rPr>
              <a:t>[</a:t>
            </a:r>
            <a:r>
              <a:rPr lang="en-US" altLang="ti-ET" sz="3600" i="1" dirty="0">
                <a:solidFill>
                  <a:schemeClr val="hlink"/>
                </a:solidFill>
                <a:latin typeface="Consolas" panose="020B0609020204030204" pitchFamily="49" charset="0"/>
                <a:sym typeface="Symbol" panose="05050102010706020507" pitchFamily="18" charset="2"/>
              </a:rPr>
              <a:t>j</a:t>
            </a:r>
            <a:r>
              <a:rPr lang="en-US" altLang="ti-ET" sz="3600" dirty="0">
                <a:solidFill>
                  <a:schemeClr val="hlink"/>
                </a:solidFill>
                <a:latin typeface="Consolas" panose="020B0609020204030204" pitchFamily="49" charset="0"/>
                <a:sym typeface="Symbol" panose="05050102010706020507" pitchFamily="18" charset="2"/>
              </a:rPr>
              <a:t>] </a:t>
            </a:r>
            <a:r>
              <a:rPr lang="en-US" altLang="ti-ET" sz="3600" b="1" dirty="0">
                <a:solidFill>
                  <a:schemeClr val="hlink"/>
                </a:solidFill>
                <a:latin typeface="Consolas" panose="020B0609020204030204" pitchFamily="49" charset="0"/>
                <a:sym typeface="Symbol" panose="05050102010706020507" pitchFamily="18" charset="2"/>
              </a:rPr>
              <a:t>then</a:t>
            </a:r>
          </a:p>
          <a:p>
            <a:pPr>
              <a:spcBef>
                <a:spcPct val="0"/>
              </a:spcBef>
              <a:buFont typeface="Wingdings" panose="05000000000000000000" pitchFamily="2" charset="2"/>
              <a:buNone/>
            </a:pPr>
            <a:r>
              <a:rPr lang="en-US" altLang="ti-ET" sz="3600" dirty="0">
                <a:solidFill>
                  <a:schemeClr val="hlink"/>
                </a:solidFill>
                <a:latin typeface="Consolas" panose="020B0609020204030204" pitchFamily="49" charset="0"/>
                <a:sym typeface="Symbol" panose="05050102010706020507" pitchFamily="18" charset="2"/>
              </a:rPr>
              <a:t>5.                 </a:t>
            </a:r>
            <a:r>
              <a:rPr lang="en-US" altLang="ti-ET" sz="3600" i="1" dirty="0">
                <a:solidFill>
                  <a:schemeClr val="hlink"/>
                </a:solidFill>
                <a:latin typeface="Consolas" panose="020B0609020204030204" pitchFamily="49" charset="0"/>
                <a:sym typeface="Symbol" panose="05050102010706020507" pitchFamily="18" charset="2"/>
              </a:rPr>
              <a:t>max</a:t>
            </a:r>
            <a:r>
              <a:rPr lang="en-US" altLang="ti-ET" sz="3600" dirty="0">
                <a:solidFill>
                  <a:schemeClr val="hlink"/>
                </a:solidFill>
                <a:latin typeface="Consolas" panose="020B0609020204030204" pitchFamily="49" charset="0"/>
                <a:sym typeface="Symbol" panose="05050102010706020507" pitchFamily="18" charset="2"/>
              </a:rPr>
              <a:t>  </a:t>
            </a:r>
            <a:r>
              <a:rPr lang="en-US" altLang="ti-ET" sz="3600" i="1" dirty="0">
                <a:solidFill>
                  <a:schemeClr val="hlink"/>
                </a:solidFill>
                <a:latin typeface="Consolas" panose="020B0609020204030204" pitchFamily="49" charset="0"/>
                <a:sym typeface="Symbol" panose="05050102010706020507" pitchFamily="18" charset="2"/>
              </a:rPr>
              <a:t>j</a:t>
            </a:r>
          </a:p>
          <a:p>
            <a:pPr>
              <a:spcBef>
                <a:spcPct val="0"/>
              </a:spcBef>
              <a:buFont typeface="Wingdings" panose="05000000000000000000" pitchFamily="2" charset="2"/>
              <a:buNone/>
            </a:pPr>
            <a:r>
              <a:rPr lang="en-US" altLang="ti-ET" sz="3600" dirty="0">
                <a:solidFill>
                  <a:srgbClr val="CC0000"/>
                </a:solidFill>
                <a:latin typeface="Consolas" panose="020B0609020204030204" pitchFamily="49" charset="0"/>
                <a:sym typeface="Symbol" panose="05050102010706020507" pitchFamily="18" charset="2"/>
              </a:rPr>
              <a:t>6. </a:t>
            </a:r>
            <a:r>
              <a:rPr lang="en-US" altLang="ti-ET" sz="3600" dirty="0">
                <a:latin typeface="Consolas" panose="020B0609020204030204" pitchFamily="49" charset="0"/>
                <a:sym typeface="Symbol" panose="05050102010706020507" pitchFamily="18" charset="2"/>
              </a:rPr>
              <a:t>     </a:t>
            </a:r>
            <a:r>
              <a:rPr lang="en-US" altLang="ti-ET" sz="3600" dirty="0">
                <a:solidFill>
                  <a:srgbClr val="CC0000"/>
                </a:solidFill>
                <a:latin typeface="Consolas" panose="020B0609020204030204" pitchFamily="49" charset="0"/>
                <a:sym typeface="Symbol" panose="05050102010706020507" pitchFamily="18" charset="2"/>
              </a:rPr>
              <a:t>  </a:t>
            </a:r>
            <a:r>
              <a:rPr lang="en-US" altLang="ti-ET" sz="3600" i="1" dirty="0">
                <a:solidFill>
                  <a:srgbClr val="CC0000"/>
                </a:solidFill>
                <a:latin typeface="Consolas" panose="020B0609020204030204" pitchFamily="49" charset="0"/>
                <a:sym typeface="Symbol" panose="05050102010706020507" pitchFamily="18" charset="2"/>
              </a:rPr>
              <a:t>t</a:t>
            </a:r>
            <a:r>
              <a:rPr lang="en-US" altLang="ti-ET" sz="3600" dirty="0">
                <a:solidFill>
                  <a:srgbClr val="CC0000"/>
                </a:solidFill>
                <a:latin typeface="Consolas" panose="020B0609020204030204" pitchFamily="49" charset="0"/>
                <a:sym typeface="Symbol" panose="05050102010706020507" pitchFamily="18" charset="2"/>
              </a:rPr>
              <a:t>  </a:t>
            </a:r>
            <a:r>
              <a:rPr lang="en-US" altLang="ti-ET" sz="3600" i="1" dirty="0">
                <a:solidFill>
                  <a:srgbClr val="CC0000"/>
                </a:solidFill>
                <a:latin typeface="Consolas" panose="020B0609020204030204" pitchFamily="49" charset="0"/>
                <a:sym typeface="Symbol" panose="05050102010706020507" pitchFamily="18" charset="2"/>
              </a:rPr>
              <a:t>A</a:t>
            </a:r>
            <a:r>
              <a:rPr lang="en-US" altLang="ti-ET" sz="3600" dirty="0">
                <a:solidFill>
                  <a:srgbClr val="CC0000"/>
                </a:solidFill>
                <a:latin typeface="Consolas" panose="020B0609020204030204" pitchFamily="49" charset="0"/>
                <a:sym typeface="Symbol" panose="05050102010706020507" pitchFamily="18" charset="2"/>
              </a:rPr>
              <a:t>[</a:t>
            </a:r>
            <a:r>
              <a:rPr lang="en-US" altLang="ti-ET" sz="3600" i="1" dirty="0">
                <a:solidFill>
                  <a:srgbClr val="CC0000"/>
                </a:solidFill>
                <a:latin typeface="Consolas" panose="020B0609020204030204" pitchFamily="49" charset="0"/>
                <a:sym typeface="Symbol" panose="05050102010706020507" pitchFamily="18" charset="2"/>
              </a:rPr>
              <a:t>max</a:t>
            </a:r>
            <a:r>
              <a:rPr lang="en-US" altLang="ti-ET" sz="3600" dirty="0">
                <a:solidFill>
                  <a:srgbClr val="CC0000"/>
                </a:solidFill>
                <a:latin typeface="Consolas" panose="020B0609020204030204" pitchFamily="49" charset="0"/>
                <a:sym typeface="Symbol" panose="05050102010706020507" pitchFamily="18" charset="2"/>
              </a:rPr>
              <a:t>]</a:t>
            </a:r>
          </a:p>
          <a:p>
            <a:pPr>
              <a:spcBef>
                <a:spcPct val="0"/>
              </a:spcBef>
              <a:buFont typeface="Wingdings" panose="05000000000000000000" pitchFamily="2" charset="2"/>
              <a:buNone/>
            </a:pPr>
            <a:r>
              <a:rPr lang="en-US" altLang="ti-ET" sz="3600" dirty="0">
                <a:solidFill>
                  <a:srgbClr val="CC0000"/>
                </a:solidFill>
                <a:latin typeface="Consolas" panose="020B0609020204030204" pitchFamily="49" charset="0"/>
                <a:sym typeface="Symbol" panose="05050102010706020507" pitchFamily="18" charset="2"/>
              </a:rPr>
              <a:t>7.        </a:t>
            </a:r>
            <a:r>
              <a:rPr lang="en-US" altLang="ti-ET" sz="3600" i="1" dirty="0">
                <a:solidFill>
                  <a:srgbClr val="CC0000"/>
                </a:solidFill>
                <a:latin typeface="Consolas" panose="020B0609020204030204" pitchFamily="49" charset="0"/>
                <a:sym typeface="Symbol" panose="05050102010706020507" pitchFamily="18" charset="2"/>
              </a:rPr>
              <a:t>A</a:t>
            </a:r>
            <a:r>
              <a:rPr lang="en-US" altLang="ti-ET" sz="3600" dirty="0">
                <a:solidFill>
                  <a:srgbClr val="CC0000"/>
                </a:solidFill>
                <a:latin typeface="Consolas" panose="020B0609020204030204" pitchFamily="49" charset="0"/>
                <a:sym typeface="Symbol" panose="05050102010706020507" pitchFamily="18" charset="2"/>
              </a:rPr>
              <a:t>[</a:t>
            </a:r>
            <a:r>
              <a:rPr lang="en-US" altLang="ti-ET" sz="3600" i="1" dirty="0">
                <a:solidFill>
                  <a:srgbClr val="CC0000"/>
                </a:solidFill>
                <a:latin typeface="Consolas" panose="020B0609020204030204" pitchFamily="49" charset="0"/>
                <a:sym typeface="Symbol" panose="05050102010706020507" pitchFamily="18" charset="2"/>
              </a:rPr>
              <a:t>max</a:t>
            </a:r>
            <a:r>
              <a:rPr lang="en-US" altLang="ti-ET" sz="3600" dirty="0">
                <a:solidFill>
                  <a:srgbClr val="CC0000"/>
                </a:solidFill>
                <a:latin typeface="Consolas" panose="020B0609020204030204" pitchFamily="49" charset="0"/>
                <a:sym typeface="Symbol" panose="05050102010706020507" pitchFamily="18" charset="2"/>
              </a:rPr>
              <a:t>]  </a:t>
            </a:r>
            <a:r>
              <a:rPr lang="en-US" altLang="ti-ET" sz="3600" i="1" dirty="0">
                <a:solidFill>
                  <a:srgbClr val="CC0000"/>
                </a:solidFill>
                <a:latin typeface="Consolas" panose="020B0609020204030204" pitchFamily="49" charset="0"/>
                <a:sym typeface="Symbol" panose="05050102010706020507" pitchFamily="18" charset="2"/>
              </a:rPr>
              <a:t>A</a:t>
            </a:r>
            <a:r>
              <a:rPr lang="en-US" altLang="ti-ET" sz="3600" dirty="0">
                <a:solidFill>
                  <a:srgbClr val="CC0000"/>
                </a:solidFill>
                <a:latin typeface="Consolas" panose="020B0609020204030204" pitchFamily="49" charset="0"/>
                <a:sym typeface="Symbol" panose="05050102010706020507" pitchFamily="18" charset="2"/>
              </a:rPr>
              <a:t>[</a:t>
            </a:r>
            <a:r>
              <a:rPr lang="en-US" altLang="ti-ET" sz="3600" i="1" dirty="0" err="1">
                <a:solidFill>
                  <a:srgbClr val="CC0000"/>
                </a:solidFill>
                <a:latin typeface="Consolas" panose="020B0609020204030204" pitchFamily="49" charset="0"/>
                <a:sym typeface="Symbol" panose="05050102010706020507" pitchFamily="18" charset="2"/>
              </a:rPr>
              <a:t>i</a:t>
            </a:r>
            <a:r>
              <a:rPr lang="en-US" altLang="ti-ET" sz="3600" dirty="0">
                <a:solidFill>
                  <a:srgbClr val="CC0000"/>
                </a:solidFill>
                <a:latin typeface="Consolas" panose="020B0609020204030204" pitchFamily="49" charset="0"/>
                <a:sym typeface="Symbol" panose="05050102010706020507" pitchFamily="18" charset="2"/>
              </a:rPr>
              <a:t>]</a:t>
            </a:r>
          </a:p>
          <a:p>
            <a:pPr>
              <a:spcBef>
                <a:spcPct val="0"/>
              </a:spcBef>
              <a:buFont typeface="Wingdings" panose="05000000000000000000" pitchFamily="2" charset="2"/>
              <a:buNone/>
            </a:pPr>
            <a:r>
              <a:rPr lang="en-US" altLang="ti-ET" sz="3600" dirty="0">
                <a:solidFill>
                  <a:srgbClr val="CC0000"/>
                </a:solidFill>
                <a:latin typeface="Consolas" panose="020B0609020204030204" pitchFamily="49" charset="0"/>
                <a:sym typeface="Symbol" panose="05050102010706020507" pitchFamily="18" charset="2"/>
              </a:rPr>
              <a:t>8.        </a:t>
            </a:r>
            <a:r>
              <a:rPr lang="en-US" altLang="ti-ET" sz="3600" i="1" dirty="0">
                <a:solidFill>
                  <a:srgbClr val="CC0000"/>
                </a:solidFill>
                <a:latin typeface="Consolas" panose="020B0609020204030204" pitchFamily="49" charset="0"/>
                <a:sym typeface="Symbol" panose="05050102010706020507" pitchFamily="18" charset="2"/>
              </a:rPr>
              <a:t>A</a:t>
            </a:r>
            <a:r>
              <a:rPr lang="en-US" altLang="ti-ET" sz="3600" dirty="0">
                <a:solidFill>
                  <a:srgbClr val="CC0000"/>
                </a:solidFill>
                <a:latin typeface="Consolas" panose="020B0609020204030204" pitchFamily="49" charset="0"/>
                <a:sym typeface="Symbol" panose="05050102010706020507" pitchFamily="18" charset="2"/>
              </a:rPr>
              <a:t>[</a:t>
            </a:r>
            <a:r>
              <a:rPr lang="en-US" altLang="ti-ET" sz="3600" i="1" dirty="0" err="1">
                <a:solidFill>
                  <a:srgbClr val="CC0000"/>
                </a:solidFill>
                <a:latin typeface="Consolas" panose="020B0609020204030204" pitchFamily="49" charset="0"/>
                <a:sym typeface="Symbol" panose="05050102010706020507" pitchFamily="18" charset="2"/>
              </a:rPr>
              <a:t>i</a:t>
            </a:r>
            <a:r>
              <a:rPr lang="en-US" altLang="ti-ET" sz="3600" dirty="0">
                <a:solidFill>
                  <a:srgbClr val="CC0000"/>
                </a:solidFill>
                <a:latin typeface="Consolas" panose="020B0609020204030204" pitchFamily="49" charset="0"/>
                <a:sym typeface="Symbol" panose="05050102010706020507" pitchFamily="18" charset="2"/>
              </a:rPr>
              <a:t>]  </a:t>
            </a:r>
            <a:r>
              <a:rPr lang="en-US" altLang="ti-ET" sz="3600" i="1" dirty="0">
                <a:solidFill>
                  <a:srgbClr val="CC0000"/>
                </a:solidFill>
                <a:latin typeface="Consolas" panose="020B0609020204030204" pitchFamily="49" charset="0"/>
                <a:sym typeface="Symbol" panose="05050102010706020507" pitchFamily="18" charset="2"/>
              </a:rPr>
              <a:t>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83010C3D-E6AC-40A1-9395-25AA0DF74A69}"/>
              </a:ext>
            </a:extLst>
          </p:cNvPr>
          <p:cNvSpPr>
            <a:spLocks noGrp="1"/>
          </p:cNvSpPr>
          <p:nvPr>
            <p:ph type="title"/>
          </p:nvPr>
        </p:nvSpPr>
        <p:spPr/>
        <p:txBody>
          <a:bodyPr/>
          <a:lstStyle/>
          <a:p>
            <a:pPr eaLnBrk="1" hangingPunct="1"/>
            <a:r>
              <a:rPr lang="en-US" altLang="ti-ET">
                <a:ea typeface="ＭＳ Ｐゴシック" panose="020B0600070205080204" pitchFamily="34" charset="-128"/>
              </a:rPr>
              <a:t>The Selection Sort</a:t>
            </a:r>
          </a:p>
        </p:txBody>
      </p:sp>
      <p:pic>
        <p:nvPicPr>
          <p:cNvPr id="30722" name="Picture 2">
            <a:extLst>
              <a:ext uri="{FF2B5EF4-FFF2-40B4-BE49-F238E27FC236}">
                <a16:creationId xmlns:a16="http://schemas.microsoft.com/office/drawing/2014/main" id="{F209AB44-880A-4B2E-802B-BDA60BB02C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456" y="1336839"/>
            <a:ext cx="8022210" cy="5165281"/>
          </a:xfrm>
          <a:prstGeom prst="rect">
            <a:avLst/>
          </a:prstGeom>
          <a:noFill/>
          <a:ln>
            <a:noFill/>
          </a:ln>
          <a:effectLst>
            <a:outerShdw blurRad="292100" dist="139700" dir="2700000" algn="tl" rotWithShape="0">
              <a:srgbClr val="333333">
                <a:alpha val="64998"/>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1278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0950B-AAA8-4C2B-BA94-630F450E9F5B}"/>
              </a:ext>
            </a:extLst>
          </p:cNvPr>
          <p:cNvSpPr>
            <a:spLocks noGrp="1"/>
          </p:cNvSpPr>
          <p:nvPr>
            <p:ph type="title"/>
          </p:nvPr>
        </p:nvSpPr>
        <p:spPr>
          <a:xfrm>
            <a:off x="339324" y="311888"/>
            <a:ext cx="6061476" cy="707981"/>
          </a:xfrm>
        </p:spPr>
        <p:txBody>
          <a:bodyPr/>
          <a:lstStyle/>
          <a:p>
            <a:r>
              <a:rPr lang="en-US" dirty="0"/>
              <a:t>Selection Sort</a:t>
            </a:r>
            <a:endParaRPr lang="ti-ET" dirty="0"/>
          </a:p>
        </p:txBody>
      </p:sp>
      <p:sp>
        <p:nvSpPr>
          <p:cNvPr id="3" name="Content Placeholder 2">
            <a:extLst>
              <a:ext uri="{FF2B5EF4-FFF2-40B4-BE49-F238E27FC236}">
                <a16:creationId xmlns:a16="http://schemas.microsoft.com/office/drawing/2014/main" id="{FC60C2B4-7476-456B-8885-B93FC652E33B}"/>
              </a:ext>
            </a:extLst>
          </p:cNvPr>
          <p:cNvSpPr>
            <a:spLocks noGrp="1"/>
          </p:cNvSpPr>
          <p:nvPr>
            <p:ph idx="1"/>
          </p:nvPr>
        </p:nvSpPr>
        <p:spPr>
          <a:xfrm>
            <a:off x="424206" y="1244339"/>
            <a:ext cx="5976594" cy="5308862"/>
          </a:xfrm>
          <a:solidFill>
            <a:schemeClr val="bg1"/>
          </a:solidFill>
        </p:spPr>
        <p:txBody>
          <a:bodyPr>
            <a:normAutofit fontScale="92500" lnSpcReduction="10000"/>
          </a:bodyPr>
          <a:lstStyle/>
          <a:p>
            <a:pPr fontAlgn="base">
              <a:lnSpc>
                <a:spcPct val="100000"/>
              </a:lnSpc>
              <a:spcBef>
                <a:spcPct val="0"/>
              </a:spcBef>
              <a:spcAft>
                <a:spcPct val="0"/>
              </a:spcAft>
              <a:buNone/>
            </a:pPr>
            <a:r>
              <a:rPr lang="en-US" altLang="ti-ET" sz="2000" b="1" dirty="0">
                <a:effectLst>
                  <a:outerShdw blurRad="38100" dist="38100" dir="2700000" algn="tl">
                    <a:srgbClr val="000000">
                      <a:alpha val="43137"/>
                    </a:srgbClr>
                  </a:outerShdw>
                </a:effectLst>
                <a:latin typeface="Consolas" panose="020B0609020204030204" pitchFamily="49" charset="0"/>
              </a:rPr>
              <a:t>void </a:t>
            </a:r>
            <a:r>
              <a:rPr lang="en-US" altLang="ti-ET" sz="2000" b="1" dirty="0" err="1">
                <a:effectLst>
                  <a:outerShdw blurRad="38100" dist="38100" dir="2700000" algn="tl">
                    <a:srgbClr val="000000">
                      <a:alpha val="43137"/>
                    </a:srgbClr>
                  </a:outerShdw>
                </a:effectLst>
                <a:latin typeface="Consolas" panose="020B0609020204030204" pitchFamily="49" charset="0"/>
              </a:rPr>
              <a:t>selectionSort</a:t>
            </a:r>
            <a:r>
              <a:rPr lang="en-US" altLang="ti-ET" sz="2000" b="1" dirty="0">
                <a:effectLst>
                  <a:outerShdw blurRad="38100" dist="38100" dir="2700000" algn="tl">
                    <a:srgbClr val="000000">
                      <a:alpha val="43137"/>
                    </a:srgbClr>
                  </a:outerShdw>
                </a:effectLst>
                <a:latin typeface="Consolas" panose="020B0609020204030204" pitchFamily="49" charset="0"/>
              </a:rPr>
              <a:t>(int[] a) </a:t>
            </a:r>
          </a:p>
          <a:p>
            <a:pPr fontAlgn="base">
              <a:lnSpc>
                <a:spcPct val="100000"/>
              </a:lnSpc>
              <a:spcBef>
                <a:spcPct val="0"/>
              </a:spcBef>
              <a:spcAft>
                <a:spcPct val="0"/>
              </a:spcAft>
              <a:buNone/>
            </a:pPr>
            <a:r>
              <a:rPr lang="en-US" altLang="ti-ET" sz="2000" b="1" dirty="0">
                <a:effectLst>
                  <a:outerShdw blurRad="38100" dist="38100" dir="2700000" algn="tl">
                    <a:srgbClr val="000000">
                      <a:alpha val="43137"/>
                    </a:srgbClr>
                  </a:outerShdw>
                </a:effectLst>
                <a:latin typeface="Consolas" panose="020B0609020204030204" pitchFamily="49" charset="0"/>
              </a:rPr>
              <a:t>{</a:t>
            </a:r>
            <a:br>
              <a:rPr lang="en-US" altLang="ti-ET" sz="2000" b="1" dirty="0">
                <a:effectLst>
                  <a:outerShdw blurRad="38100" dist="38100" dir="2700000" algn="tl">
                    <a:srgbClr val="000000">
                      <a:alpha val="43137"/>
                    </a:srgbClr>
                  </a:outerShdw>
                </a:effectLst>
                <a:latin typeface="Consolas" panose="020B0609020204030204" pitchFamily="49" charset="0"/>
              </a:rPr>
            </a:br>
            <a:r>
              <a:rPr lang="en-US" altLang="ti-ET" sz="2000" b="1" dirty="0">
                <a:effectLst>
                  <a:outerShdw blurRad="38100" dist="38100" dir="2700000" algn="tl">
                    <a:srgbClr val="000000">
                      <a:alpha val="43137"/>
                    </a:srgbClr>
                  </a:outerShdw>
                </a:effectLst>
                <a:latin typeface="Consolas" panose="020B0609020204030204" pitchFamily="49" charset="0"/>
              </a:rPr>
              <a:t>   for (int </a:t>
            </a:r>
            <a:r>
              <a:rPr lang="en-US" altLang="ti-ET" sz="2000" b="1" dirty="0" err="1">
                <a:effectLst>
                  <a:outerShdw blurRad="38100" dist="38100" dir="2700000" algn="tl">
                    <a:srgbClr val="000000">
                      <a:alpha val="43137"/>
                    </a:srgbClr>
                  </a:outerShdw>
                </a:effectLst>
                <a:latin typeface="Consolas" panose="020B0609020204030204" pitchFamily="49" charset="0"/>
              </a:rPr>
              <a:t>i</a:t>
            </a:r>
            <a:r>
              <a:rPr lang="en-US" altLang="ti-ET" sz="2000" b="1" dirty="0">
                <a:effectLst>
                  <a:outerShdw blurRad="38100" dist="38100" dir="2700000" algn="tl">
                    <a:srgbClr val="000000">
                      <a:alpha val="43137"/>
                    </a:srgbClr>
                  </a:outerShdw>
                </a:effectLst>
                <a:latin typeface="Consolas" panose="020B0609020204030204" pitchFamily="49" charset="0"/>
              </a:rPr>
              <a:t> = 0; </a:t>
            </a:r>
            <a:r>
              <a:rPr lang="en-US" altLang="ti-ET" sz="2000" b="1" dirty="0" err="1">
                <a:effectLst>
                  <a:outerShdw blurRad="38100" dist="38100" dir="2700000" algn="tl">
                    <a:srgbClr val="000000">
                      <a:alpha val="43137"/>
                    </a:srgbClr>
                  </a:outerShdw>
                </a:effectLst>
                <a:latin typeface="Consolas" panose="020B0609020204030204" pitchFamily="49" charset="0"/>
              </a:rPr>
              <a:t>i</a:t>
            </a:r>
            <a:r>
              <a:rPr lang="en-US" altLang="ti-ET" sz="2000" b="1" dirty="0">
                <a:effectLst>
                  <a:outerShdw blurRad="38100" dist="38100" dir="2700000" algn="tl">
                    <a:srgbClr val="000000">
                      <a:alpha val="43137"/>
                    </a:srgbClr>
                  </a:outerShdw>
                </a:effectLst>
                <a:latin typeface="Consolas" panose="020B0609020204030204" pitchFamily="49" charset="0"/>
              </a:rPr>
              <a:t> &lt; </a:t>
            </a:r>
            <a:r>
              <a:rPr lang="en-US" altLang="ti-ET" sz="2000" b="1" dirty="0" err="1">
                <a:effectLst>
                  <a:outerShdw blurRad="38100" dist="38100" dir="2700000" algn="tl">
                    <a:srgbClr val="000000">
                      <a:alpha val="43137"/>
                    </a:srgbClr>
                  </a:outerShdw>
                </a:effectLst>
                <a:latin typeface="Consolas" panose="020B0609020204030204" pitchFamily="49" charset="0"/>
              </a:rPr>
              <a:t>a.length</a:t>
            </a:r>
            <a:r>
              <a:rPr lang="en-US" altLang="ti-ET" sz="2000" b="1" dirty="0">
                <a:effectLst>
                  <a:outerShdw blurRad="38100" dist="38100" dir="2700000" algn="tl">
                    <a:srgbClr val="000000">
                      <a:alpha val="43137"/>
                    </a:srgbClr>
                  </a:outerShdw>
                </a:effectLst>
                <a:latin typeface="Consolas" panose="020B0609020204030204" pitchFamily="49" charset="0"/>
              </a:rPr>
              <a:t> - 1; </a:t>
            </a:r>
            <a:r>
              <a:rPr lang="en-US" altLang="ti-ET" sz="2000" b="1" dirty="0" err="1">
                <a:effectLst>
                  <a:outerShdw blurRad="38100" dist="38100" dir="2700000" algn="tl">
                    <a:srgbClr val="000000">
                      <a:alpha val="43137"/>
                    </a:srgbClr>
                  </a:outerShdw>
                </a:effectLst>
                <a:latin typeface="Consolas" panose="020B0609020204030204" pitchFamily="49" charset="0"/>
              </a:rPr>
              <a:t>i</a:t>
            </a:r>
            <a:r>
              <a:rPr lang="en-US" altLang="ti-ET" sz="2000" b="1" dirty="0">
                <a:effectLst>
                  <a:outerShdw blurRad="38100" dist="38100" dir="2700000" algn="tl">
                    <a:srgbClr val="000000">
                      <a:alpha val="43137"/>
                    </a:srgbClr>
                  </a:outerShdw>
                </a:effectLst>
                <a:latin typeface="Consolas" panose="020B0609020204030204" pitchFamily="49" charset="0"/>
              </a:rPr>
              <a:t>++) </a:t>
            </a:r>
          </a:p>
          <a:p>
            <a:pPr fontAlgn="base">
              <a:lnSpc>
                <a:spcPct val="100000"/>
              </a:lnSpc>
              <a:spcBef>
                <a:spcPct val="0"/>
              </a:spcBef>
              <a:spcAft>
                <a:spcPct val="0"/>
              </a:spcAft>
              <a:buNone/>
            </a:pPr>
            <a:r>
              <a:rPr lang="en-US" altLang="ti-ET" sz="2000" b="1" dirty="0">
                <a:effectLst>
                  <a:outerShdw blurRad="38100" dist="38100" dir="2700000" algn="tl">
                    <a:srgbClr val="000000">
                      <a:alpha val="43137"/>
                    </a:srgbClr>
                  </a:outerShdw>
                </a:effectLst>
                <a:latin typeface="Consolas" panose="020B0609020204030204" pitchFamily="49" charset="0"/>
              </a:rPr>
              <a:t>   {</a:t>
            </a:r>
            <a:br>
              <a:rPr lang="en-US" altLang="ti-ET" sz="2000" b="1" dirty="0">
                <a:effectLst>
                  <a:outerShdw blurRad="38100" dist="38100" dir="2700000" algn="tl">
                    <a:srgbClr val="000000">
                      <a:alpha val="43137"/>
                    </a:srgbClr>
                  </a:outerShdw>
                </a:effectLst>
                <a:latin typeface="Consolas" panose="020B0609020204030204" pitchFamily="49" charset="0"/>
              </a:rPr>
            </a:br>
            <a:r>
              <a:rPr lang="en-US" altLang="ti-ET" sz="2000" b="1" dirty="0">
                <a:effectLst>
                  <a:outerShdw blurRad="38100" dist="38100" dir="2700000" algn="tl">
                    <a:srgbClr val="000000">
                      <a:alpha val="43137"/>
                    </a:srgbClr>
                  </a:outerShdw>
                </a:effectLst>
                <a:latin typeface="Consolas" panose="020B0609020204030204" pitchFamily="49" charset="0"/>
              </a:rPr>
              <a:t>     int min = </a:t>
            </a:r>
            <a:r>
              <a:rPr lang="en-US" altLang="ti-ET" sz="2000" b="1" dirty="0" err="1">
                <a:effectLst>
                  <a:outerShdw blurRad="38100" dist="38100" dir="2700000" algn="tl">
                    <a:srgbClr val="000000">
                      <a:alpha val="43137"/>
                    </a:srgbClr>
                  </a:outerShdw>
                </a:effectLst>
                <a:latin typeface="Consolas" panose="020B0609020204030204" pitchFamily="49" charset="0"/>
              </a:rPr>
              <a:t>i</a:t>
            </a:r>
            <a:r>
              <a:rPr lang="en-US" altLang="ti-ET" sz="2000" b="1" dirty="0">
                <a:effectLst>
                  <a:outerShdw blurRad="38100" dist="38100" dir="2700000" algn="tl">
                    <a:srgbClr val="000000">
                      <a:alpha val="43137"/>
                    </a:srgbClr>
                  </a:outerShdw>
                </a:effectLst>
                <a:latin typeface="Consolas" panose="020B0609020204030204" pitchFamily="49" charset="0"/>
              </a:rPr>
              <a:t>;</a:t>
            </a:r>
            <a:br>
              <a:rPr lang="en-US" altLang="ti-ET" sz="2000" b="1" dirty="0">
                <a:effectLst>
                  <a:outerShdw blurRad="38100" dist="38100" dir="2700000" algn="tl">
                    <a:srgbClr val="000000">
                      <a:alpha val="43137"/>
                    </a:srgbClr>
                  </a:outerShdw>
                </a:effectLst>
                <a:latin typeface="Consolas" panose="020B0609020204030204" pitchFamily="49" charset="0"/>
              </a:rPr>
            </a:br>
            <a:r>
              <a:rPr lang="en-US" altLang="ti-ET" sz="2000" b="1" dirty="0">
                <a:effectLst>
                  <a:outerShdw blurRad="38100" dist="38100" dir="2700000" algn="tl">
                    <a:srgbClr val="000000">
                      <a:alpha val="43137"/>
                    </a:srgbClr>
                  </a:outerShdw>
                </a:effectLst>
                <a:latin typeface="Consolas" panose="020B0609020204030204" pitchFamily="49" charset="0"/>
              </a:rPr>
              <a:t>     for (int j = </a:t>
            </a:r>
            <a:r>
              <a:rPr lang="en-US" altLang="ti-ET" sz="2000" b="1" dirty="0" err="1">
                <a:effectLst>
                  <a:outerShdw blurRad="38100" dist="38100" dir="2700000" algn="tl">
                    <a:srgbClr val="000000">
                      <a:alpha val="43137"/>
                    </a:srgbClr>
                  </a:outerShdw>
                </a:effectLst>
                <a:latin typeface="Consolas" panose="020B0609020204030204" pitchFamily="49" charset="0"/>
              </a:rPr>
              <a:t>i</a:t>
            </a:r>
            <a:r>
              <a:rPr lang="en-US" altLang="ti-ET" sz="2000" b="1" dirty="0">
                <a:effectLst>
                  <a:outerShdw blurRad="38100" dist="38100" dir="2700000" algn="tl">
                    <a:srgbClr val="000000">
                      <a:alpha val="43137"/>
                    </a:srgbClr>
                  </a:outerShdw>
                </a:effectLst>
                <a:latin typeface="Consolas" panose="020B0609020204030204" pitchFamily="49" charset="0"/>
              </a:rPr>
              <a:t> + 1; j &lt; </a:t>
            </a:r>
            <a:r>
              <a:rPr lang="en-US" altLang="ti-ET" sz="2000" b="1" dirty="0" err="1">
                <a:effectLst>
                  <a:outerShdw blurRad="38100" dist="38100" dir="2700000" algn="tl">
                    <a:srgbClr val="000000">
                      <a:alpha val="43137"/>
                    </a:srgbClr>
                  </a:outerShdw>
                </a:effectLst>
                <a:latin typeface="Consolas" panose="020B0609020204030204" pitchFamily="49" charset="0"/>
              </a:rPr>
              <a:t>a.length</a:t>
            </a:r>
            <a:r>
              <a:rPr lang="en-US" altLang="ti-ET" sz="2000" b="1" dirty="0">
                <a:effectLst>
                  <a:outerShdw blurRad="38100" dist="38100" dir="2700000" algn="tl">
                    <a:srgbClr val="000000">
                      <a:alpha val="43137"/>
                    </a:srgbClr>
                  </a:outerShdw>
                </a:effectLst>
                <a:latin typeface="Consolas" panose="020B0609020204030204" pitchFamily="49" charset="0"/>
              </a:rPr>
              <a:t>; </a:t>
            </a:r>
            <a:r>
              <a:rPr lang="en-US" altLang="ti-ET" sz="2000" b="1" dirty="0" err="1">
                <a:effectLst>
                  <a:outerShdw blurRad="38100" dist="38100" dir="2700000" algn="tl">
                    <a:srgbClr val="000000">
                      <a:alpha val="43137"/>
                    </a:srgbClr>
                  </a:outerShdw>
                </a:effectLst>
                <a:latin typeface="Consolas" panose="020B0609020204030204" pitchFamily="49" charset="0"/>
              </a:rPr>
              <a:t>j++</a:t>
            </a:r>
            <a:r>
              <a:rPr lang="en-US" altLang="ti-ET" sz="2000" b="1" dirty="0">
                <a:effectLst>
                  <a:outerShdw blurRad="38100" dist="38100" dir="2700000" algn="tl">
                    <a:srgbClr val="000000">
                      <a:alpha val="43137"/>
                    </a:srgbClr>
                  </a:outerShdw>
                </a:effectLst>
                <a:latin typeface="Consolas" panose="020B0609020204030204" pitchFamily="49" charset="0"/>
              </a:rPr>
              <a:t>) </a:t>
            </a:r>
          </a:p>
          <a:p>
            <a:pPr fontAlgn="base">
              <a:lnSpc>
                <a:spcPct val="100000"/>
              </a:lnSpc>
              <a:spcBef>
                <a:spcPct val="0"/>
              </a:spcBef>
              <a:spcAft>
                <a:spcPct val="0"/>
              </a:spcAft>
              <a:buNone/>
            </a:pPr>
            <a:r>
              <a:rPr lang="en-US" altLang="ti-ET" sz="2000" b="1" dirty="0">
                <a:effectLst>
                  <a:outerShdw blurRad="38100" dist="38100" dir="2700000" algn="tl">
                    <a:srgbClr val="000000">
                      <a:alpha val="43137"/>
                    </a:srgbClr>
                  </a:outerShdw>
                </a:effectLst>
                <a:latin typeface="Consolas" panose="020B0609020204030204" pitchFamily="49" charset="0"/>
              </a:rPr>
              <a:t>     {</a:t>
            </a:r>
            <a:br>
              <a:rPr lang="en-US" altLang="ti-ET" sz="2000" b="1" dirty="0">
                <a:effectLst>
                  <a:outerShdw blurRad="38100" dist="38100" dir="2700000" algn="tl">
                    <a:srgbClr val="000000">
                      <a:alpha val="43137"/>
                    </a:srgbClr>
                  </a:outerShdw>
                </a:effectLst>
                <a:latin typeface="Consolas" panose="020B0609020204030204" pitchFamily="49" charset="0"/>
              </a:rPr>
            </a:br>
            <a:r>
              <a:rPr lang="en-US" altLang="ti-ET" sz="2000" b="1" dirty="0">
                <a:effectLst>
                  <a:outerShdw blurRad="38100" dist="38100" dir="2700000" algn="tl">
                    <a:srgbClr val="000000">
                      <a:alpha val="43137"/>
                    </a:srgbClr>
                  </a:outerShdw>
                </a:effectLst>
                <a:latin typeface="Consolas" panose="020B0609020204030204" pitchFamily="49" charset="0"/>
              </a:rPr>
              <a:t>       if (a[j] &lt; a[min]) </a:t>
            </a:r>
          </a:p>
          <a:p>
            <a:pPr fontAlgn="base">
              <a:lnSpc>
                <a:spcPct val="100000"/>
              </a:lnSpc>
              <a:spcBef>
                <a:spcPct val="0"/>
              </a:spcBef>
              <a:spcAft>
                <a:spcPct val="0"/>
              </a:spcAft>
              <a:buNone/>
            </a:pPr>
            <a:r>
              <a:rPr lang="en-US" altLang="ti-ET" sz="2000" b="1" dirty="0">
                <a:effectLst>
                  <a:outerShdw blurRad="38100" dist="38100" dir="2700000" algn="tl">
                    <a:srgbClr val="000000">
                      <a:alpha val="43137"/>
                    </a:srgbClr>
                  </a:outerShdw>
                </a:effectLst>
                <a:latin typeface="Consolas" panose="020B0609020204030204" pitchFamily="49" charset="0"/>
              </a:rPr>
              <a:t>       {</a:t>
            </a:r>
            <a:br>
              <a:rPr lang="en-US" altLang="ti-ET" sz="2000" b="1" dirty="0">
                <a:effectLst>
                  <a:outerShdw blurRad="38100" dist="38100" dir="2700000" algn="tl">
                    <a:srgbClr val="000000">
                      <a:alpha val="43137"/>
                    </a:srgbClr>
                  </a:outerShdw>
                </a:effectLst>
                <a:latin typeface="Consolas" panose="020B0609020204030204" pitchFamily="49" charset="0"/>
              </a:rPr>
            </a:br>
            <a:r>
              <a:rPr lang="en-US" altLang="ti-ET" sz="2000" b="1" dirty="0">
                <a:effectLst>
                  <a:outerShdw blurRad="38100" dist="38100" dir="2700000" algn="tl">
                    <a:srgbClr val="000000">
                      <a:alpha val="43137"/>
                    </a:srgbClr>
                  </a:outerShdw>
                </a:effectLst>
                <a:latin typeface="Consolas" panose="020B0609020204030204" pitchFamily="49" charset="0"/>
              </a:rPr>
              <a:t>         min = j;</a:t>
            </a:r>
            <a:br>
              <a:rPr lang="en-US" altLang="ti-ET" sz="2000" b="1" dirty="0">
                <a:effectLst>
                  <a:outerShdw blurRad="38100" dist="38100" dir="2700000" algn="tl">
                    <a:srgbClr val="000000">
                      <a:alpha val="43137"/>
                    </a:srgbClr>
                  </a:outerShdw>
                </a:effectLst>
                <a:latin typeface="Consolas" panose="020B0609020204030204" pitchFamily="49" charset="0"/>
              </a:rPr>
            </a:br>
            <a:r>
              <a:rPr lang="en-US" altLang="ti-ET" sz="2000" b="1" dirty="0">
                <a:effectLst>
                  <a:outerShdw blurRad="38100" dist="38100" dir="2700000" algn="tl">
                    <a:srgbClr val="000000">
                      <a:alpha val="43137"/>
                    </a:srgbClr>
                  </a:outerShdw>
                </a:effectLst>
                <a:latin typeface="Consolas" panose="020B0609020204030204" pitchFamily="49" charset="0"/>
              </a:rPr>
              <a:t>       }</a:t>
            </a:r>
            <a:br>
              <a:rPr lang="en-US" altLang="ti-ET" sz="2000" b="1" dirty="0">
                <a:effectLst>
                  <a:outerShdw blurRad="38100" dist="38100" dir="2700000" algn="tl">
                    <a:srgbClr val="000000">
                      <a:alpha val="43137"/>
                    </a:srgbClr>
                  </a:outerShdw>
                </a:effectLst>
                <a:latin typeface="Consolas" panose="020B0609020204030204" pitchFamily="49" charset="0"/>
              </a:rPr>
            </a:br>
            <a:r>
              <a:rPr lang="en-US" altLang="ti-ET" sz="2000" b="1" dirty="0">
                <a:effectLst>
                  <a:outerShdw blurRad="38100" dist="38100" dir="2700000" algn="tl">
                    <a:srgbClr val="000000">
                      <a:alpha val="43137"/>
                    </a:srgbClr>
                  </a:outerShdw>
                </a:effectLst>
                <a:latin typeface="Consolas" panose="020B0609020204030204" pitchFamily="49" charset="0"/>
              </a:rPr>
              <a:t>     }</a:t>
            </a:r>
            <a:br>
              <a:rPr lang="en-US" altLang="ti-ET" sz="2000" b="1" dirty="0">
                <a:effectLst>
                  <a:outerShdw blurRad="38100" dist="38100" dir="2700000" algn="tl">
                    <a:srgbClr val="000000">
                      <a:alpha val="43137"/>
                    </a:srgbClr>
                  </a:outerShdw>
                </a:effectLst>
                <a:latin typeface="Consolas" panose="020B0609020204030204" pitchFamily="49" charset="0"/>
              </a:rPr>
            </a:br>
            <a:r>
              <a:rPr lang="en-US" altLang="ti-ET" sz="2000" b="1" dirty="0">
                <a:effectLst>
                  <a:outerShdw blurRad="38100" dist="38100" dir="2700000" algn="tl">
                    <a:srgbClr val="000000">
                      <a:alpha val="43137"/>
                    </a:srgbClr>
                  </a:outerShdw>
                </a:effectLst>
                <a:latin typeface="Consolas" panose="020B0609020204030204" pitchFamily="49" charset="0"/>
              </a:rPr>
              <a:t>     if (</a:t>
            </a:r>
            <a:r>
              <a:rPr lang="en-US" altLang="ti-ET" sz="2000" b="1" dirty="0" err="1">
                <a:effectLst>
                  <a:outerShdw blurRad="38100" dist="38100" dir="2700000" algn="tl">
                    <a:srgbClr val="000000">
                      <a:alpha val="43137"/>
                    </a:srgbClr>
                  </a:outerShdw>
                </a:effectLst>
                <a:latin typeface="Consolas" panose="020B0609020204030204" pitchFamily="49" charset="0"/>
              </a:rPr>
              <a:t>i</a:t>
            </a:r>
            <a:r>
              <a:rPr lang="en-US" altLang="ti-ET" sz="2000" b="1" dirty="0">
                <a:effectLst>
                  <a:outerShdw blurRad="38100" dist="38100" dir="2700000" algn="tl">
                    <a:srgbClr val="000000">
                      <a:alpha val="43137"/>
                    </a:srgbClr>
                  </a:outerShdw>
                </a:effectLst>
                <a:latin typeface="Consolas" panose="020B0609020204030204" pitchFamily="49" charset="0"/>
              </a:rPr>
              <a:t> != min) </a:t>
            </a:r>
          </a:p>
          <a:p>
            <a:pPr fontAlgn="base">
              <a:lnSpc>
                <a:spcPct val="100000"/>
              </a:lnSpc>
              <a:spcBef>
                <a:spcPct val="0"/>
              </a:spcBef>
              <a:spcAft>
                <a:spcPct val="0"/>
              </a:spcAft>
              <a:buNone/>
            </a:pPr>
            <a:r>
              <a:rPr lang="en-US" altLang="ti-ET" sz="2000" b="1" dirty="0">
                <a:effectLst>
                  <a:outerShdw blurRad="38100" dist="38100" dir="2700000" algn="tl">
                    <a:srgbClr val="000000">
                      <a:alpha val="43137"/>
                    </a:srgbClr>
                  </a:outerShdw>
                </a:effectLst>
                <a:latin typeface="Consolas" panose="020B0609020204030204" pitchFamily="49" charset="0"/>
              </a:rPr>
              <a:t>     {</a:t>
            </a:r>
            <a:br>
              <a:rPr lang="en-US" altLang="ti-ET" sz="2000" b="1" dirty="0">
                <a:effectLst>
                  <a:outerShdw blurRad="38100" dist="38100" dir="2700000" algn="tl">
                    <a:srgbClr val="000000">
                      <a:alpha val="43137"/>
                    </a:srgbClr>
                  </a:outerShdw>
                </a:effectLst>
                <a:latin typeface="Consolas" panose="020B0609020204030204" pitchFamily="49" charset="0"/>
              </a:rPr>
            </a:br>
            <a:r>
              <a:rPr lang="en-US" altLang="ti-ET" sz="2000" b="1" dirty="0">
                <a:effectLst>
                  <a:outerShdw blurRad="38100" dist="38100" dir="2700000" algn="tl">
                    <a:srgbClr val="000000">
                      <a:alpha val="43137"/>
                    </a:srgbClr>
                  </a:outerShdw>
                </a:effectLst>
                <a:latin typeface="Consolas" panose="020B0609020204030204" pitchFamily="49" charset="0"/>
              </a:rPr>
              <a:t>       int swap = a[</a:t>
            </a:r>
            <a:r>
              <a:rPr lang="en-US" altLang="ti-ET" sz="2000" b="1" dirty="0" err="1">
                <a:effectLst>
                  <a:outerShdw blurRad="38100" dist="38100" dir="2700000" algn="tl">
                    <a:srgbClr val="000000">
                      <a:alpha val="43137"/>
                    </a:srgbClr>
                  </a:outerShdw>
                </a:effectLst>
                <a:latin typeface="Consolas" panose="020B0609020204030204" pitchFamily="49" charset="0"/>
              </a:rPr>
              <a:t>i</a:t>
            </a:r>
            <a:r>
              <a:rPr lang="en-US" altLang="ti-ET" sz="2000" b="1" dirty="0">
                <a:effectLst>
                  <a:outerShdw blurRad="38100" dist="38100" dir="2700000" algn="tl">
                    <a:srgbClr val="000000">
                      <a:alpha val="43137"/>
                    </a:srgbClr>
                  </a:outerShdw>
                </a:effectLst>
                <a:latin typeface="Consolas" panose="020B0609020204030204" pitchFamily="49" charset="0"/>
              </a:rPr>
              <a:t>];</a:t>
            </a:r>
            <a:br>
              <a:rPr lang="en-US" altLang="ti-ET" sz="2000" b="1" dirty="0">
                <a:effectLst>
                  <a:outerShdw blurRad="38100" dist="38100" dir="2700000" algn="tl">
                    <a:srgbClr val="000000">
                      <a:alpha val="43137"/>
                    </a:srgbClr>
                  </a:outerShdw>
                </a:effectLst>
                <a:latin typeface="Consolas" panose="020B0609020204030204" pitchFamily="49" charset="0"/>
              </a:rPr>
            </a:br>
            <a:r>
              <a:rPr lang="en-US" altLang="ti-ET" sz="2000" b="1" dirty="0">
                <a:effectLst>
                  <a:outerShdw blurRad="38100" dist="38100" dir="2700000" algn="tl">
                    <a:srgbClr val="000000">
                      <a:alpha val="43137"/>
                    </a:srgbClr>
                  </a:outerShdw>
                </a:effectLst>
                <a:latin typeface="Consolas" panose="020B0609020204030204" pitchFamily="49" charset="0"/>
              </a:rPr>
              <a:t>       a[</a:t>
            </a:r>
            <a:r>
              <a:rPr lang="en-US" altLang="ti-ET" sz="2000" b="1" dirty="0" err="1">
                <a:effectLst>
                  <a:outerShdw blurRad="38100" dist="38100" dir="2700000" algn="tl">
                    <a:srgbClr val="000000">
                      <a:alpha val="43137"/>
                    </a:srgbClr>
                  </a:outerShdw>
                </a:effectLst>
                <a:latin typeface="Consolas" panose="020B0609020204030204" pitchFamily="49" charset="0"/>
              </a:rPr>
              <a:t>i</a:t>
            </a:r>
            <a:r>
              <a:rPr lang="en-US" altLang="ti-ET" sz="2000" b="1" dirty="0">
                <a:effectLst>
                  <a:outerShdw blurRad="38100" dist="38100" dir="2700000" algn="tl">
                    <a:srgbClr val="000000">
                      <a:alpha val="43137"/>
                    </a:srgbClr>
                  </a:outerShdw>
                </a:effectLst>
                <a:latin typeface="Consolas" panose="020B0609020204030204" pitchFamily="49" charset="0"/>
              </a:rPr>
              <a:t>] = a[min];</a:t>
            </a:r>
            <a:br>
              <a:rPr lang="en-US" altLang="ti-ET" sz="2000" b="1" dirty="0">
                <a:effectLst>
                  <a:outerShdw blurRad="38100" dist="38100" dir="2700000" algn="tl">
                    <a:srgbClr val="000000">
                      <a:alpha val="43137"/>
                    </a:srgbClr>
                  </a:outerShdw>
                </a:effectLst>
                <a:latin typeface="Consolas" panose="020B0609020204030204" pitchFamily="49" charset="0"/>
              </a:rPr>
            </a:br>
            <a:r>
              <a:rPr lang="en-US" altLang="ti-ET" sz="2000" b="1" dirty="0">
                <a:effectLst>
                  <a:outerShdw blurRad="38100" dist="38100" dir="2700000" algn="tl">
                    <a:srgbClr val="000000">
                      <a:alpha val="43137"/>
                    </a:srgbClr>
                  </a:outerShdw>
                </a:effectLst>
                <a:latin typeface="Consolas" panose="020B0609020204030204" pitchFamily="49" charset="0"/>
              </a:rPr>
              <a:t>       a[min] = swap;</a:t>
            </a:r>
            <a:br>
              <a:rPr lang="en-US" altLang="ti-ET" sz="2000" b="1" dirty="0">
                <a:effectLst>
                  <a:outerShdw blurRad="38100" dist="38100" dir="2700000" algn="tl">
                    <a:srgbClr val="000000">
                      <a:alpha val="43137"/>
                    </a:srgbClr>
                  </a:outerShdw>
                </a:effectLst>
                <a:latin typeface="Consolas" panose="020B0609020204030204" pitchFamily="49" charset="0"/>
              </a:rPr>
            </a:br>
            <a:r>
              <a:rPr lang="en-US" altLang="ti-ET" sz="2000" b="1" dirty="0">
                <a:effectLst>
                  <a:outerShdw blurRad="38100" dist="38100" dir="2700000" algn="tl">
                    <a:srgbClr val="000000">
                      <a:alpha val="43137"/>
                    </a:srgbClr>
                  </a:outerShdw>
                </a:effectLst>
                <a:latin typeface="Consolas" panose="020B0609020204030204" pitchFamily="49" charset="0"/>
              </a:rPr>
              <a:t>     }</a:t>
            </a:r>
            <a:br>
              <a:rPr lang="en-US" altLang="ti-ET" sz="2000" b="1" dirty="0">
                <a:effectLst>
                  <a:outerShdw blurRad="38100" dist="38100" dir="2700000" algn="tl">
                    <a:srgbClr val="000000">
                      <a:alpha val="43137"/>
                    </a:srgbClr>
                  </a:outerShdw>
                </a:effectLst>
                <a:latin typeface="Consolas" panose="020B0609020204030204" pitchFamily="49" charset="0"/>
              </a:rPr>
            </a:br>
            <a:r>
              <a:rPr lang="en-US" altLang="ti-ET" sz="2000" b="1" dirty="0">
                <a:effectLst>
                  <a:outerShdw blurRad="38100" dist="38100" dir="2700000" algn="tl">
                    <a:srgbClr val="000000">
                      <a:alpha val="43137"/>
                    </a:srgbClr>
                  </a:outerShdw>
                </a:effectLst>
                <a:latin typeface="Consolas" panose="020B0609020204030204" pitchFamily="49" charset="0"/>
              </a:rPr>
              <a:t>   }</a:t>
            </a:r>
            <a:br>
              <a:rPr lang="en-US" altLang="ti-ET" sz="2000" b="1" dirty="0">
                <a:effectLst>
                  <a:outerShdw blurRad="38100" dist="38100" dir="2700000" algn="tl">
                    <a:srgbClr val="000000">
                      <a:alpha val="43137"/>
                    </a:srgbClr>
                  </a:outerShdw>
                </a:effectLst>
                <a:latin typeface="Consolas" panose="020B0609020204030204" pitchFamily="49" charset="0"/>
              </a:rPr>
            </a:br>
            <a:r>
              <a:rPr lang="en-US" altLang="ti-ET" sz="2000" b="1" dirty="0">
                <a:effectLst>
                  <a:outerShdw blurRad="38100" dist="38100" dir="2700000" algn="tl">
                    <a:srgbClr val="000000">
                      <a:alpha val="43137"/>
                    </a:srgbClr>
                  </a:outerShdw>
                </a:effectLst>
                <a:latin typeface="Consolas" panose="020B0609020204030204" pitchFamily="49" charset="0"/>
              </a:rPr>
              <a:t> } </a:t>
            </a:r>
          </a:p>
        </p:txBody>
      </p:sp>
      <p:graphicFrame>
        <p:nvGraphicFramePr>
          <p:cNvPr id="4" name="Group 19">
            <a:extLst>
              <a:ext uri="{FF2B5EF4-FFF2-40B4-BE49-F238E27FC236}">
                <a16:creationId xmlns:a16="http://schemas.microsoft.com/office/drawing/2014/main" id="{F9B8232B-7DBA-42DC-B630-5CE2AF86585E}"/>
              </a:ext>
            </a:extLst>
          </p:cNvPr>
          <p:cNvGraphicFramePr>
            <a:graphicFrameLocks noGrp="1"/>
          </p:cNvGraphicFramePr>
          <p:nvPr/>
        </p:nvGraphicFramePr>
        <p:xfrm>
          <a:off x="6617616" y="952892"/>
          <a:ext cx="5235060" cy="609600"/>
        </p:xfrm>
        <a:graphic>
          <a:graphicData uri="http://schemas.openxmlformats.org/drawingml/2006/table">
            <a:tbl>
              <a:tblPr/>
              <a:tblGrid>
                <a:gridCol w="1047424">
                  <a:extLst>
                    <a:ext uri="{9D8B030D-6E8A-4147-A177-3AD203B41FA5}">
                      <a16:colId xmlns:a16="http://schemas.microsoft.com/office/drawing/2014/main" val="20000"/>
                    </a:ext>
                  </a:extLst>
                </a:gridCol>
                <a:gridCol w="1047423">
                  <a:extLst>
                    <a:ext uri="{9D8B030D-6E8A-4147-A177-3AD203B41FA5}">
                      <a16:colId xmlns:a16="http://schemas.microsoft.com/office/drawing/2014/main" val="20001"/>
                    </a:ext>
                  </a:extLst>
                </a:gridCol>
                <a:gridCol w="1045366">
                  <a:extLst>
                    <a:ext uri="{9D8B030D-6E8A-4147-A177-3AD203B41FA5}">
                      <a16:colId xmlns:a16="http://schemas.microsoft.com/office/drawing/2014/main" val="20002"/>
                    </a:ext>
                  </a:extLst>
                </a:gridCol>
                <a:gridCol w="1047424">
                  <a:extLst>
                    <a:ext uri="{9D8B030D-6E8A-4147-A177-3AD203B41FA5}">
                      <a16:colId xmlns:a16="http://schemas.microsoft.com/office/drawing/2014/main" val="20003"/>
                    </a:ext>
                  </a:extLst>
                </a:gridCol>
                <a:gridCol w="1047423">
                  <a:extLst>
                    <a:ext uri="{9D8B030D-6E8A-4147-A177-3AD203B41FA5}">
                      <a16:colId xmlns:a16="http://schemas.microsoft.com/office/drawing/2014/main" val="20004"/>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63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25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a:ln>
                            <a:noFill/>
                          </a:ln>
                          <a:solidFill>
                            <a:schemeClr val="bg1"/>
                          </a:solidFill>
                          <a:effectLst>
                            <a:outerShdw blurRad="38100" dist="38100" dir="2700000" algn="tl">
                              <a:srgbClr val="000000">
                                <a:alpha val="43137"/>
                              </a:srgbClr>
                            </a:outerShdw>
                          </a:effectLst>
                          <a:latin typeface="Arial" charset="0"/>
                        </a:rPr>
                        <a:t>12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22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11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0000"/>
                  </a:ext>
                </a:extLst>
              </a:tr>
            </a:tbl>
          </a:graphicData>
        </a:graphic>
      </p:graphicFrame>
      <p:graphicFrame>
        <p:nvGraphicFramePr>
          <p:cNvPr id="5" name="Group 33">
            <a:extLst>
              <a:ext uri="{FF2B5EF4-FFF2-40B4-BE49-F238E27FC236}">
                <a16:creationId xmlns:a16="http://schemas.microsoft.com/office/drawing/2014/main" id="{341AC496-B7D7-44B1-AFBC-65DF9AD31234}"/>
              </a:ext>
            </a:extLst>
          </p:cNvPr>
          <p:cNvGraphicFramePr>
            <a:graphicFrameLocks noGrp="1"/>
          </p:cNvGraphicFramePr>
          <p:nvPr/>
        </p:nvGraphicFramePr>
        <p:xfrm>
          <a:off x="6617616" y="1943492"/>
          <a:ext cx="5235060" cy="609600"/>
        </p:xfrm>
        <a:graphic>
          <a:graphicData uri="http://schemas.openxmlformats.org/drawingml/2006/table">
            <a:tbl>
              <a:tblPr/>
              <a:tblGrid>
                <a:gridCol w="1047424">
                  <a:extLst>
                    <a:ext uri="{9D8B030D-6E8A-4147-A177-3AD203B41FA5}">
                      <a16:colId xmlns:a16="http://schemas.microsoft.com/office/drawing/2014/main" val="20000"/>
                    </a:ext>
                  </a:extLst>
                </a:gridCol>
                <a:gridCol w="1047423">
                  <a:extLst>
                    <a:ext uri="{9D8B030D-6E8A-4147-A177-3AD203B41FA5}">
                      <a16:colId xmlns:a16="http://schemas.microsoft.com/office/drawing/2014/main" val="20001"/>
                    </a:ext>
                  </a:extLst>
                </a:gridCol>
                <a:gridCol w="1045366">
                  <a:extLst>
                    <a:ext uri="{9D8B030D-6E8A-4147-A177-3AD203B41FA5}">
                      <a16:colId xmlns:a16="http://schemas.microsoft.com/office/drawing/2014/main" val="20002"/>
                    </a:ext>
                  </a:extLst>
                </a:gridCol>
                <a:gridCol w="1047424">
                  <a:extLst>
                    <a:ext uri="{9D8B030D-6E8A-4147-A177-3AD203B41FA5}">
                      <a16:colId xmlns:a16="http://schemas.microsoft.com/office/drawing/2014/main" val="20003"/>
                    </a:ext>
                  </a:extLst>
                </a:gridCol>
                <a:gridCol w="1047423">
                  <a:extLst>
                    <a:ext uri="{9D8B030D-6E8A-4147-A177-3AD203B41FA5}">
                      <a16:colId xmlns:a16="http://schemas.microsoft.com/office/drawing/2014/main" val="20004"/>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63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a:ln>
                            <a:noFill/>
                          </a:ln>
                          <a:solidFill>
                            <a:schemeClr val="bg1"/>
                          </a:solidFill>
                          <a:effectLst>
                            <a:outerShdw blurRad="38100" dist="38100" dir="2700000" algn="tl">
                              <a:srgbClr val="000000">
                                <a:alpha val="43137"/>
                              </a:srgbClr>
                            </a:outerShdw>
                          </a:effectLst>
                          <a:latin typeface="Arial" charset="0"/>
                        </a:rPr>
                        <a:t>25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12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a:ln>
                            <a:noFill/>
                          </a:ln>
                          <a:solidFill>
                            <a:schemeClr val="bg1"/>
                          </a:solidFill>
                          <a:effectLst>
                            <a:outerShdw blurRad="38100" dist="38100" dir="2700000" algn="tl">
                              <a:srgbClr val="000000">
                                <a:alpha val="43137"/>
                              </a:srgbClr>
                            </a:outerShdw>
                          </a:effectLst>
                          <a:latin typeface="Arial" charset="0"/>
                        </a:rPr>
                        <a:t>22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tx1"/>
                          </a:solidFill>
                          <a:effectLst>
                            <a:outerShdw blurRad="38100" dist="38100" dir="2700000" algn="tl">
                              <a:srgbClr val="000000">
                                <a:alpha val="43137"/>
                              </a:srgbClr>
                            </a:outerShdw>
                          </a:effectLst>
                          <a:latin typeface="Arial" charset="0"/>
                        </a:rPr>
                        <a:t>11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bl>
          </a:graphicData>
        </a:graphic>
      </p:graphicFrame>
      <p:graphicFrame>
        <p:nvGraphicFramePr>
          <p:cNvPr id="6" name="Group 47">
            <a:extLst>
              <a:ext uri="{FF2B5EF4-FFF2-40B4-BE49-F238E27FC236}">
                <a16:creationId xmlns:a16="http://schemas.microsoft.com/office/drawing/2014/main" id="{A93465E1-9884-4452-94D4-4B5B1C5A110D}"/>
              </a:ext>
            </a:extLst>
          </p:cNvPr>
          <p:cNvGraphicFramePr>
            <a:graphicFrameLocks noGrp="1"/>
          </p:cNvGraphicFramePr>
          <p:nvPr/>
        </p:nvGraphicFramePr>
        <p:xfrm>
          <a:off x="6617616" y="2934092"/>
          <a:ext cx="5235060" cy="609600"/>
        </p:xfrm>
        <a:graphic>
          <a:graphicData uri="http://schemas.openxmlformats.org/drawingml/2006/table">
            <a:tbl>
              <a:tblPr/>
              <a:tblGrid>
                <a:gridCol w="1047424">
                  <a:extLst>
                    <a:ext uri="{9D8B030D-6E8A-4147-A177-3AD203B41FA5}">
                      <a16:colId xmlns:a16="http://schemas.microsoft.com/office/drawing/2014/main" val="20000"/>
                    </a:ext>
                  </a:extLst>
                </a:gridCol>
                <a:gridCol w="1047423">
                  <a:extLst>
                    <a:ext uri="{9D8B030D-6E8A-4147-A177-3AD203B41FA5}">
                      <a16:colId xmlns:a16="http://schemas.microsoft.com/office/drawing/2014/main" val="20001"/>
                    </a:ext>
                  </a:extLst>
                </a:gridCol>
                <a:gridCol w="1045366">
                  <a:extLst>
                    <a:ext uri="{9D8B030D-6E8A-4147-A177-3AD203B41FA5}">
                      <a16:colId xmlns:a16="http://schemas.microsoft.com/office/drawing/2014/main" val="20002"/>
                    </a:ext>
                  </a:extLst>
                </a:gridCol>
                <a:gridCol w="1047424">
                  <a:extLst>
                    <a:ext uri="{9D8B030D-6E8A-4147-A177-3AD203B41FA5}">
                      <a16:colId xmlns:a16="http://schemas.microsoft.com/office/drawing/2014/main" val="20003"/>
                    </a:ext>
                  </a:extLst>
                </a:gridCol>
                <a:gridCol w="1047423">
                  <a:extLst>
                    <a:ext uri="{9D8B030D-6E8A-4147-A177-3AD203B41FA5}">
                      <a16:colId xmlns:a16="http://schemas.microsoft.com/office/drawing/2014/main" val="20004"/>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11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25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tx1"/>
                          </a:solidFill>
                          <a:effectLst>
                            <a:outerShdw blurRad="38100" dist="38100" dir="2700000" algn="tl">
                              <a:srgbClr val="000000">
                                <a:alpha val="43137"/>
                              </a:srgbClr>
                            </a:outerShdw>
                          </a:effectLst>
                          <a:latin typeface="Arial" charset="0"/>
                        </a:rPr>
                        <a:t>12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22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63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0000"/>
                  </a:ext>
                </a:extLst>
              </a:tr>
            </a:tbl>
          </a:graphicData>
        </a:graphic>
      </p:graphicFrame>
      <p:graphicFrame>
        <p:nvGraphicFramePr>
          <p:cNvPr id="7" name="Group 62">
            <a:extLst>
              <a:ext uri="{FF2B5EF4-FFF2-40B4-BE49-F238E27FC236}">
                <a16:creationId xmlns:a16="http://schemas.microsoft.com/office/drawing/2014/main" id="{637DEF5B-89B0-442D-9CC9-B0152DEBBB63}"/>
              </a:ext>
            </a:extLst>
          </p:cNvPr>
          <p:cNvGraphicFramePr>
            <a:graphicFrameLocks noGrp="1"/>
          </p:cNvGraphicFramePr>
          <p:nvPr/>
        </p:nvGraphicFramePr>
        <p:xfrm>
          <a:off x="6617616" y="3924692"/>
          <a:ext cx="5235060" cy="609600"/>
        </p:xfrm>
        <a:graphic>
          <a:graphicData uri="http://schemas.openxmlformats.org/drawingml/2006/table">
            <a:tbl>
              <a:tblPr/>
              <a:tblGrid>
                <a:gridCol w="1047424">
                  <a:extLst>
                    <a:ext uri="{9D8B030D-6E8A-4147-A177-3AD203B41FA5}">
                      <a16:colId xmlns:a16="http://schemas.microsoft.com/office/drawing/2014/main" val="20000"/>
                    </a:ext>
                  </a:extLst>
                </a:gridCol>
                <a:gridCol w="1047423">
                  <a:extLst>
                    <a:ext uri="{9D8B030D-6E8A-4147-A177-3AD203B41FA5}">
                      <a16:colId xmlns:a16="http://schemas.microsoft.com/office/drawing/2014/main" val="20001"/>
                    </a:ext>
                  </a:extLst>
                </a:gridCol>
                <a:gridCol w="1045366">
                  <a:extLst>
                    <a:ext uri="{9D8B030D-6E8A-4147-A177-3AD203B41FA5}">
                      <a16:colId xmlns:a16="http://schemas.microsoft.com/office/drawing/2014/main" val="20002"/>
                    </a:ext>
                  </a:extLst>
                </a:gridCol>
                <a:gridCol w="1047424">
                  <a:extLst>
                    <a:ext uri="{9D8B030D-6E8A-4147-A177-3AD203B41FA5}">
                      <a16:colId xmlns:a16="http://schemas.microsoft.com/office/drawing/2014/main" val="20003"/>
                    </a:ext>
                  </a:extLst>
                </a:gridCol>
                <a:gridCol w="1047423">
                  <a:extLst>
                    <a:ext uri="{9D8B030D-6E8A-4147-A177-3AD203B41FA5}">
                      <a16:colId xmlns:a16="http://schemas.microsoft.com/office/drawing/2014/main" val="20004"/>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11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12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25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tx1"/>
                          </a:solidFill>
                          <a:effectLst>
                            <a:outerShdw blurRad="38100" dist="38100" dir="2700000" algn="tl">
                              <a:srgbClr val="000000">
                                <a:alpha val="43137"/>
                              </a:srgbClr>
                            </a:outerShdw>
                          </a:effectLst>
                          <a:latin typeface="Arial" charset="0"/>
                        </a:rPr>
                        <a:t>22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63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0000"/>
                  </a:ext>
                </a:extLst>
              </a:tr>
            </a:tbl>
          </a:graphicData>
        </a:graphic>
      </p:graphicFrame>
      <p:graphicFrame>
        <p:nvGraphicFramePr>
          <p:cNvPr id="8" name="Group 76">
            <a:extLst>
              <a:ext uri="{FF2B5EF4-FFF2-40B4-BE49-F238E27FC236}">
                <a16:creationId xmlns:a16="http://schemas.microsoft.com/office/drawing/2014/main" id="{497EE8B6-729A-4844-AA16-BE59509D8EF9}"/>
              </a:ext>
            </a:extLst>
          </p:cNvPr>
          <p:cNvGraphicFramePr>
            <a:graphicFrameLocks noGrp="1"/>
          </p:cNvGraphicFramePr>
          <p:nvPr/>
        </p:nvGraphicFramePr>
        <p:xfrm>
          <a:off x="6617616" y="4915292"/>
          <a:ext cx="5235060" cy="609600"/>
        </p:xfrm>
        <a:graphic>
          <a:graphicData uri="http://schemas.openxmlformats.org/drawingml/2006/table">
            <a:tbl>
              <a:tblPr/>
              <a:tblGrid>
                <a:gridCol w="1047424">
                  <a:extLst>
                    <a:ext uri="{9D8B030D-6E8A-4147-A177-3AD203B41FA5}">
                      <a16:colId xmlns:a16="http://schemas.microsoft.com/office/drawing/2014/main" val="20000"/>
                    </a:ext>
                  </a:extLst>
                </a:gridCol>
                <a:gridCol w="1047423">
                  <a:extLst>
                    <a:ext uri="{9D8B030D-6E8A-4147-A177-3AD203B41FA5}">
                      <a16:colId xmlns:a16="http://schemas.microsoft.com/office/drawing/2014/main" val="20001"/>
                    </a:ext>
                  </a:extLst>
                </a:gridCol>
                <a:gridCol w="1045366">
                  <a:extLst>
                    <a:ext uri="{9D8B030D-6E8A-4147-A177-3AD203B41FA5}">
                      <a16:colId xmlns:a16="http://schemas.microsoft.com/office/drawing/2014/main" val="20002"/>
                    </a:ext>
                  </a:extLst>
                </a:gridCol>
                <a:gridCol w="1047424">
                  <a:extLst>
                    <a:ext uri="{9D8B030D-6E8A-4147-A177-3AD203B41FA5}">
                      <a16:colId xmlns:a16="http://schemas.microsoft.com/office/drawing/2014/main" val="20003"/>
                    </a:ext>
                  </a:extLst>
                </a:gridCol>
                <a:gridCol w="1047423">
                  <a:extLst>
                    <a:ext uri="{9D8B030D-6E8A-4147-A177-3AD203B41FA5}">
                      <a16:colId xmlns:a16="http://schemas.microsoft.com/office/drawing/2014/main" val="20004"/>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11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12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a:ln>
                            <a:noFill/>
                          </a:ln>
                          <a:solidFill>
                            <a:schemeClr val="bg1"/>
                          </a:solidFill>
                          <a:effectLst>
                            <a:outerShdw blurRad="38100" dist="38100" dir="2700000" algn="tl">
                              <a:srgbClr val="000000">
                                <a:alpha val="43137"/>
                              </a:srgbClr>
                            </a:outerShdw>
                          </a:effectLst>
                          <a:latin typeface="Arial" charset="0"/>
                        </a:rPr>
                        <a:t>22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25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63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0000"/>
                  </a:ext>
                </a:extLst>
              </a:tr>
            </a:tbl>
          </a:graphicData>
        </a:graphic>
      </p:graphicFrame>
      <p:sp>
        <p:nvSpPr>
          <p:cNvPr id="9" name="Text Box 90">
            <a:extLst>
              <a:ext uri="{FF2B5EF4-FFF2-40B4-BE49-F238E27FC236}">
                <a16:creationId xmlns:a16="http://schemas.microsoft.com/office/drawing/2014/main" id="{DC26BD4C-8FD3-44DF-9262-CCD01D011293}"/>
              </a:ext>
            </a:extLst>
          </p:cNvPr>
          <p:cNvSpPr txBox="1">
            <a:spLocks noChangeArrowheads="1"/>
          </p:cNvSpPr>
          <p:nvPr/>
        </p:nvSpPr>
        <p:spPr bwMode="auto">
          <a:xfrm>
            <a:off x="6912596" y="491227"/>
            <a:ext cx="381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ti-ET" sz="2400" b="1" i="1" u="none" strike="noStrike" kern="1200" cap="none" spc="0" normalizeH="0" baseline="0" noProof="0" dirty="0" err="1">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i</a:t>
            </a:r>
            <a:endParaRPr kumimoji="0" lang="en-US" altLang="ti-ET" sz="2400" b="1" i="1"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0" name="Text Box 91">
            <a:extLst>
              <a:ext uri="{FF2B5EF4-FFF2-40B4-BE49-F238E27FC236}">
                <a16:creationId xmlns:a16="http://schemas.microsoft.com/office/drawing/2014/main" id="{DAAA0952-1EE3-4FAF-92F1-EC32B5F31981}"/>
              </a:ext>
            </a:extLst>
          </p:cNvPr>
          <p:cNvSpPr txBox="1">
            <a:spLocks noChangeArrowheads="1"/>
          </p:cNvSpPr>
          <p:nvPr/>
        </p:nvSpPr>
        <p:spPr bwMode="auto">
          <a:xfrm>
            <a:off x="6912596" y="1522160"/>
            <a:ext cx="381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ti-ET" sz="2400" b="1" i="1" u="none" strike="noStrike" kern="1200" cap="none" spc="0" normalizeH="0" baseline="0" noProof="0" dirty="0" err="1">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i</a:t>
            </a:r>
            <a:endParaRPr kumimoji="0" lang="en-US" altLang="ti-ET" sz="2400" b="1" i="1"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1" name="Text Box 92">
            <a:extLst>
              <a:ext uri="{FF2B5EF4-FFF2-40B4-BE49-F238E27FC236}">
                <a16:creationId xmlns:a16="http://schemas.microsoft.com/office/drawing/2014/main" id="{35B14DB0-524B-4E42-97D6-456E9FDC67BD}"/>
              </a:ext>
            </a:extLst>
          </p:cNvPr>
          <p:cNvSpPr txBox="1">
            <a:spLocks noChangeArrowheads="1"/>
          </p:cNvSpPr>
          <p:nvPr/>
        </p:nvSpPr>
        <p:spPr bwMode="auto">
          <a:xfrm>
            <a:off x="11014476" y="1522160"/>
            <a:ext cx="83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ti-ET" sz="2400" b="1" i="1"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min</a:t>
            </a:r>
          </a:p>
        </p:txBody>
      </p:sp>
      <p:sp>
        <p:nvSpPr>
          <p:cNvPr id="12" name="Text Box 93">
            <a:extLst>
              <a:ext uri="{FF2B5EF4-FFF2-40B4-BE49-F238E27FC236}">
                <a16:creationId xmlns:a16="http://schemas.microsoft.com/office/drawing/2014/main" id="{745026A1-A3C9-4A81-8E13-F1F5A62F7565}"/>
              </a:ext>
            </a:extLst>
          </p:cNvPr>
          <p:cNvSpPr txBox="1">
            <a:spLocks noChangeArrowheads="1"/>
          </p:cNvSpPr>
          <p:nvPr/>
        </p:nvSpPr>
        <p:spPr bwMode="auto">
          <a:xfrm>
            <a:off x="7991007" y="2531424"/>
            <a:ext cx="381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ti-ET" sz="2400" b="1" i="1" u="none" strike="noStrike" kern="1200" cap="none" spc="0" normalizeH="0" baseline="0" noProof="0" dirty="0" err="1">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i</a:t>
            </a:r>
            <a:endParaRPr kumimoji="0" lang="en-US" altLang="ti-ET" sz="2400" b="1" i="1"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13" name="Text Box 94">
            <a:extLst>
              <a:ext uri="{FF2B5EF4-FFF2-40B4-BE49-F238E27FC236}">
                <a16:creationId xmlns:a16="http://schemas.microsoft.com/office/drawing/2014/main" id="{83EDB95C-36DA-4910-AD54-93661FCBE24E}"/>
              </a:ext>
            </a:extLst>
          </p:cNvPr>
          <p:cNvSpPr txBox="1">
            <a:spLocks noChangeArrowheads="1"/>
          </p:cNvSpPr>
          <p:nvPr/>
        </p:nvSpPr>
        <p:spPr bwMode="auto">
          <a:xfrm>
            <a:off x="8940537" y="2531425"/>
            <a:ext cx="83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ti-ET" sz="2400" b="1" i="1"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min</a:t>
            </a:r>
          </a:p>
        </p:txBody>
      </p:sp>
      <p:sp>
        <p:nvSpPr>
          <p:cNvPr id="14" name="Text Box 95">
            <a:extLst>
              <a:ext uri="{FF2B5EF4-FFF2-40B4-BE49-F238E27FC236}">
                <a16:creationId xmlns:a16="http://schemas.microsoft.com/office/drawing/2014/main" id="{90BDB4A7-6F89-4135-A992-4E4B08B894AA}"/>
              </a:ext>
            </a:extLst>
          </p:cNvPr>
          <p:cNvSpPr txBox="1">
            <a:spLocks noChangeArrowheads="1"/>
          </p:cNvSpPr>
          <p:nvPr/>
        </p:nvSpPr>
        <p:spPr bwMode="auto">
          <a:xfrm>
            <a:off x="9000198" y="3480305"/>
            <a:ext cx="381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ti-ET" sz="2400" b="1" i="1"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i</a:t>
            </a:r>
          </a:p>
        </p:txBody>
      </p:sp>
      <p:sp>
        <p:nvSpPr>
          <p:cNvPr id="15" name="Text Box 96">
            <a:extLst>
              <a:ext uri="{FF2B5EF4-FFF2-40B4-BE49-F238E27FC236}">
                <a16:creationId xmlns:a16="http://schemas.microsoft.com/office/drawing/2014/main" id="{BF698447-B308-4383-997E-5752E6BB034D}"/>
              </a:ext>
            </a:extLst>
          </p:cNvPr>
          <p:cNvSpPr txBox="1">
            <a:spLocks noChangeArrowheads="1"/>
          </p:cNvSpPr>
          <p:nvPr/>
        </p:nvSpPr>
        <p:spPr bwMode="auto">
          <a:xfrm>
            <a:off x="10007337" y="3519175"/>
            <a:ext cx="83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ti-ET" sz="2400" b="1" i="1"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min</a:t>
            </a:r>
          </a:p>
        </p:txBody>
      </p:sp>
      <p:sp>
        <p:nvSpPr>
          <p:cNvPr id="16" name="Text Box 97">
            <a:extLst>
              <a:ext uri="{FF2B5EF4-FFF2-40B4-BE49-F238E27FC236}">
                <a16:creationId xmlns:a16="http://schemas.microsoft.com/office/drawing/2014/main" id="{37943862-7071-45E9-A459-34D89CFF09C9}"/>
              </a:ext>
            </a:extLst>
          </p:cNvPr>
          <p:cNvSpPr txBox="1">
            <a:spLocks noChangeArrowheads="1"/>
          </p:cNvSpPr>
          <p:nvPr/>
        </p:nvSpPr>
        <p:spPr bwMode="auto">
          <a:xfrm>
            <a:off x="9854937" y="4509775"/>
            <a:ext cx="1219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ti-ET" sz="2400" b="1" i="1"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i, min</a:t>
            </a:r>
          </a:p>
        </p:txBody>
      </p:sp>
      <p:graphicFrame>
        <p:nvGraphicFramePr>
          <p:cNvPr id="17" name="Group 98">
            <a:extLst>
              <a:ext uri="{FF2B5EF4-FFF2-40B4-BE49-F238E27FC236}">
                <a16:creationId xmlns:a16="http://schemas.microsoft.com/office/drawing/2014/main" id="{2D2924EE-78B3-4ED8-9087-89E2F70A3944}"/>
              </a:ext>
            </a:extLst>
          </p:cNvPr>
          <p:cNvGraphicFramePr>
            <a:graphicFrameLocks noGrp="1"/>
          </p:cNvGraphicFramePr>
          <p:nvPr/>
        </p:nvGraphicFramePr>
        <p:xfrm>
          <a:off x="6617616" y="5905892"/>
          <a:ext cx="5235060" cy="609600"/>
        </p:xfrm>
        <a:graphic>
          <a:graphicData uri="http://schemas.openxmlformats.org/drawingml/2006/table">
            <a:tbl>
              <a:tblPr/>
              <a:tblGrid>
                <a:gridCol w="1047424">
                  <a:extLst>
                    <a:ext uri="{9D8B030D-6E8A-4147-A177-3AD203B41FA5}">
                      <a16:colId xmlns:a16="http://schemas.microsoft.com/office/drawing/2014/main" val="20000"/>
                    </a:ext>
                  </a:extLst>
                </a:gridCol>
                <a:gridCol w="1047423">
                  <a:extLst>
                    <a:ext uri="{9D8B030D-6E8A-4147-A177-3AD203B41FA5}">
                      <a16:colId xmlns:a16="http://schemas.microsoft.com/office/drawing/2014/main" val="20001"/>
                    </a:ext>
                  </a:extLst>
                </a:gridCol>
                <a:gridCol w="1045366">
                  <a:extLst>
                    <a:ext uri="{9D8B030D-6E8A-4147-A177-3AD203B41FA5}">
                      <a16:colId xmlns:a16="http://schemas.microsoft.com/office/drawing/2014/main" val="20002"/>
                    </a:ext>
                  </a:extLst>
                </a:gridCol>
                <a:gridCol w="1047424">
                  <a:extLst>
                    <a:ext uri="{9D8B030D-6E8A-4147-A177-3AD203B41FA5}">
                      <a16:colId xmlns:a16="http://schemas.microsoft.com/office/drawing/2014/main" val="20003"/>
                    </a:ext>
                  </a:extLst>
                </a:gridCol>
                <a:gridCol w="1047423">
                  <a:extLst>
                    <a:ext uri="{9D8B030D-6E8A-4147-A177-3AD203B41FA5}">
                      <a16:colId xmlns:a16="http://schemas.microsoft.com/office/drawing/2014/main" val="20004"/>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11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12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22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25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63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0000"/>
                  </a:ext>
                </a:extLst>
              </a:tr>
            </a:tbl>
          </a:graphicData>
        </a:graphic>
      </p:graphicFrame>
      <p:sp>
        <p:nvSpPr>
          <p:cNvPr id="18" name="Text Box 112">
            <a:extLst>
              <a:ext uri="{FF2B5EF4-FFF2-40B4-BE49-F238E27FC236}">
                <a16:creationId xmlns:a16="http://schemas.microsoft.com/office/drawing/2014/main" id="{F3DE5919-4870-43A2-993E-2D28F2820553}"/>
              </a:ext>
            </a:extLst>
          </p:cNvPr>
          <p:cNvSpPr txBox="1">
            <a:spLocks noChangeArrowheads="1"/>
          </p:cNvSpPr>
          <p:nvPr/>
        </p:nvSpPr>
        <p:spPr bwMode="auto">
          <a:xfrm>
            <a:off x="10842053" y="5462297"/>
            <a:ext cx="9917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ti-ET" sz="2400" b="1" i="1" u="none" strike="noStrike" kern="1200" cap="none" spc="0" normalizeH="0" baseline="0" noProof="0" dirty="0" err="1">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i</a:t>
            </a:r>
            <a:r>
              <a:rPr kumimoji="0" lang="en-US" altLang="ti-ET" sz="2400" b="1" i="1"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 min</a:t>
            </a:r>
          </a:p>
        </p:txBody>
      </p:sp>
    </p:spTree>
    <p:extLst>
      <p:ext uri="{BB962C8B-B14F-4D97-AF65-F5344CB8AC3E}">
        <p14:creationId xmlns:p14="http://schemas.microsoft.com/office/powerpoint/2010/main" val="1374448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a:extLst>
              <a:ext uri="{FF2B5EF4-FFF2-40B4-BE49-F238E27FC236}">
                <a16:creationId xmlns:a16="http://schemas.microsoft.com/office/drawing/2014/main" id="{302AB9AC-48B5-4D77-90CE-7846A26533BE}"/>
              </a:ext>
            </a:extLst>
          </p:cNvPr>
          <p:cNvSpPr>
            <a:spLocks noGrp="1" noChangeArrowheads="1"/>
          </p:cNvSpPr>
          <p:nvPr>
            <p:ph type="title"/>
          </p:nvPr>
        </p:nvSpPr>
        <p:spPr/>
        <p:txBody>
          <a:bodyPr/>
          <a:lstStyle/>
          <a:p>
            <a:r>
              <a:rPr lang="en-US" altLang="ti-ET" b="1" dirty="0">
                <a:solidFill>
                  <a:schemeClr val="bg1"/>
                </a:solidFill>
              </a:rPr>
              <a:t>Selection Sort: Algorithm Analysis</a:t>
            </a:r>
          </a:p>
        </p:txBody>
      </p:sp>
      <p:sp>
        <p:nvSpPr>
          <p:cNvPr id="395267" name="Rectangle 3">
            <a:extLst>
              <a:ext uri="{FF2B5EF4-FFF2-40B4-BE49-F238E27FC236}">
                <a16:creationId xmlns:a16="http://schemas.microsoft.com/office/drawing/2014/main" id="{6F54C701-695F-4A9E-B454-6320DB143718}"/>
              </a:ext>
            </a:extLst>
          </p:cNvPr>
          <p:cNvSpPr>
            <a:spLocks noGrp="1" noChangeArrowheads="1"/>
          </p:cNvSpPr>
          <p:nvPr>
            <p:ph type="body" idx="1"/>
          </p:nvPr>
        </p:nvSpPr>
        <p:spPr>
          <a:xfrm>
            <a:off x="835578" y="1580047"/>
            <a:ext cx="10707065" cy="4857201"/>
          </a:xfrm>
        </p:spPr>
        <p:txBody>
          <a:bodyPr/>
          <a:lstStyle/>
          <a:p>
            <a:r>
              <a:rPr lang="en-US" altLang="ti-ET" sz="4400" dirty="0">
                <a:sym typeface="Symbol" panose="05050102010706020507" pitchFamily="18" charset="2"/>
              </a:rPr>
              <a:t>The number of comparisons is </a:t>
            </a:r>
            <a:r>
              <a:rPr lang="en-US" altLang="ti-ET" sz="4400" dirty="0">
                <a:solidFill>
                  <a:srgbClr val="CC0000"/>
                </a:solidFill>
                <a:sym typeface="Symbol" panose="05050102010706020507" pitchFamily="18" charset="2"/>
              </a:rPr>
              <a:t>(</a:t>
            </a:r>
            <a:r>
              <a:rPr lang="en-US" altLang="ti-ET" sz="4400" i="1" dirty="0">
                <a:solidFill>
                  <a:srgbClr val="CC0000"/>
                </a:solidFill>
                <a:sym typeface="Symbol" panose="05050102010706020507" pitchFamily="18" charset="2"/>
              </a:rPr>
              <a:t>n</a:t>
            </a:r>
            <a:r>
              <a:rPr lang="en-US" altLang="ti-ET" sz="4400" baseline="30000" dirty="0">
                <a:solidFill>
                  <a:srgbClr val="CC0000"/>
                </a:solidFill>
                <a:sym typeface="Symbol" panose="05050102010706020507" pitchFamily="18" charset="2"/>
              </a:rPr>
              <a:t>2</a:t>
            </a:r>
            <a:r>
              <a:rPr lang="en-US" altLang="ti-ET" sz="4400" dirty="0">
                <a:solidFill>
                  <a:srgbClr val="CC0000"/>
                </a:solidFill>
                <a:sym typeface="Symbol" panose="05050102010706020507" pitchFamily="18" charset="2"/>
              </a:rPr>
              <a:t>)</a:t>
            </a:r>
            <a:r>
              <a:rPr lang="en-US" altLang="ti-ET" sz="4400" i="1" dirty="0">
                <a:sym typeface="Symbol" panose="05050102010706020507" pitchFamily="18" charset="2"/>
              </a:rPr>
              <a:t> </a:t>
            </a:r>
            <a:r>
              <a:rPr lang="en-US" altLang="ti-ET" sz="4400" dirty="0">
                <a:sym typeface="Symbol" panose="05050102010706020507" pitchFamily="18" charset="2"/>
              </a:rPr>
              <a:t>in all cases.</a:t>
            </a:r>
          </a:p>
          <a:p>
            <a:r>
              <a:rPr lang="en-US" altLang="ti-ET" sz="4400" dirty="0">
                <a:sym typeface="Symbol" panose="05050102010706020507" pitchFamily="18" charset="2"/>
              </a:rPr>
              <a:t>Can be improved by a some modifications, which leads to heapsort.</a:t>
            </a:r>
            <a:endParaRPr lang="en-US" altLang="ti-ET" sz="4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F0DF1ADD-104E-4AED-AB6C-7FBE93928A56}"/>
              </a:ext>
            </a:extLst>
          </p:cNvPr>
          <p:cNvSpPr>
            <a:spLocks noGrp="1"/>
          </p:cNvSpPr>
          <p:nvPr>
            <p:ph type="title"/>
          </p:nvPr>
        </p:nvSpPr>
        <p:spPr/>
        <p:txBody>
          <a:bodyPr/>
          <a:lstStyle/>
          <a:p>
            <a:pPr eaLnBrk="1" hangingPunct="1"/>
            <a:r>
              <a:rPr lang="en-US" altLang="ti-ET">
                <a:ea typeface="ＭＳ Ｐゴシック" panose="020B0600070205080204" pitchFamily="34" charset="-128"/>
              </a:rPr>
              <a:t>The Selection Sort</a:t>
            </a:r>
          </a:p>
        </p:txBody>
      </p:sp>
      <p:sp>
        <p:nvSpPr>
          <p:cNvPr id="22530" name="Content Placeholder 2">
            <a:extLst>
              <a:ext uri="{FF2B5EF4-FFF2-40B4-BE49-F238E27FC236}">
                <a16:creationId xmlns:a16="http://schemas.microsoft.com/office/drawing/2014/main" id="{5094C08A-97CC-45D7-8D1A-43F114F77081}"/>
              </a:ext>
            </a:extLst>
          </p:cNvPr>
          <p:cNvSpPr>
            <a:spLocks noGrp="1"/>
          </p:cNvSpPr>
          <p:nvPr>
            <p:ph idx="1"/>
          </p:nvPr>
        </p:nvSpPr>
        <p:spPr>
          <a:xfrm>
            <a:off x="643190" y="1194831"/>
            <a:ext cx="8500809" cy="5307289"/>
          </a:xfrm>
        </p:spPr>
        <p:txBody>
          <a:bodyPr>
            <a:normAutofit/>
          </a:bodyPr>
          <a:lstStyle/>
          <a:p>
            <a:pPr eaLnBrk="1" hangingPunct="1">
              <a:lnSpc>
                <a:spcPct val="100000"/>
              </a:lnSpc>
            </a:pPr>
            <a:r>
              <a:rPr lang="en-US" altLang="ti-ET" sz="2800" dirty="0">
                <a:ea typeface="ＭＳ Ｐゴシック" panose="020B0600070205080204" pitchFamily="34" charset="-128"/>
              </a:rPr>
              <a:t>Analysis</a:t>
            </a:r>
          </a:p>
          <a:p>
            <a:pPr lvl="2">
              <a:lnSpc>
                <a:spcPct val="100000"/>
              </a:lnSpc>
              <a:buFont typeface="Wingdings" panose="05000000000000000000" pitchFamily="2" charset="2"/>
              <a:buChar char="§"/>
            </a:pPr>
            <a:r>
              <a:rPr lang="en-US" altLang="ti-ET" sz="2800" dirty="0">
                <a:ea typeface="ＭＳ Ｐゴシック" panose="020B0600070205080204" pitchFamily="34" charset="-128"/>
              </a:rPr>
              <a:t>Selection sort is O(n</a:t>
            </a:r>
            <a:r>
              <a:rPr lang="en-US" altLang="ti-ET" sz="2800" baseline="30000" dirty="0">
                <a:ea typeface="ＭＳ Ｐゴシック" panose="020B0600070205080204" pitchFamily="34" charset="-128"/>
              </a:rPr>
              <a:t>2</a:t>
            </a:r>
            <a:r>
              <a:rPr lang="en-US" altLang="ti-ET" sz="2800" dirty="0">
                <a:ea typeface="ＭＳ Ｐゴシック" panose="020B0600070205080204" pitchFamily="34" charset="-128"/>
              </a:rPr>
              <a:t>)</a:t>
            </a:r>
          </a:p>
          <a:p>
            <a:pPr lvl="2">
              <a:lnSpc>
                <a:spcPct val="100000"/>
              </a:lnSpc>
              <a:buFont typeface="Wingdings" panose="05000000000000000000" pitchFamily="2" charset="2"/>
              <a:buChar char="§"/>
            </a:pPr>
            <a:r>
              <a:rPr lang="en-US" altLang="ti-ET" sz="2800" dirty="0">
                <a:ea typeface="ＭＳ Ｐゴシック" panose="020B0600070205080204" pitchFamily="34" charset="-128"/>
              </a:rPr>
              <a:t>Appropriate only for small </a:t>
            </a:r>
            <a:r>
              <a:rPr lang="en-US" altLang="ti-ET" sz="2800" i="1" dirty="0">
                <a:ea typeface="ＭＳ Ｐゴシック" panose="020B0600070205080204" pitchFamily="34" charset="-128"/>
              </a:rPr>
              <a:t>n, </a:t>
            </a:r>
          </a:p>
          <a:p>
            <a:pPr lvl="2">
              <a:lnSpc>
                <a:spcPct val="100000"/>
              </a:lnSpc>
              <a:buFont typeface="Wingdings" panose="05000000000000000000" pitchFamily="2" charset="2"/>
              <a:buChar char="§"/>
            </a:pPr>
            <a:r>
              <a:rPr lang="en-US" altLang="ti-ET" sz="2800" dirty="0">
                <a:ea typeface="ＭＳ Ｐゴシック" panose="020B0600070205080204" pitchFamily="34" charset="-128"/>
              </a:rPr>
              <a:t>O(n</a:t>
            </a:r>
            <a:r>
              <a:rPr lang="en-US" altLang="ti-ET" sz="2800" baseline="30000" dirty="0">
                <a:ea typeface="ＭＳ Ｐゴシック" panose="020B0600070205080204" pitchFamily="34" charset="-128"/>
              </a:rPr>
              <a:t>2</a:t>
            </a:r>
            <a:r>
              <a:rPr lang="en-US" altLang="ti-ET" sz="2800" dirty="0">
                <a:ea typeface="ＭＳ Ｐゴシック" panose="020B0600070205080204" pitchFamily="34" charset="-128"/>
              </a:rPr>
              <a:t>) grows rapidly</a:t>
            </a:r>
          </a:p>
          <a:p>
            <a:pPr eaLnBrk="1" hangingPunct="1">
              <a:lnSpc>
                <a:spcPct val="100000"/>
              </a:lnSpc>
            </a:pPr>
            <a:r>
              <a:rPr lang="en-US" altLang="ti-ET" sz="2800" dirty="0">
                <a:ea typeface="ＭＳ Ｐゴシック" panose="020B0600070205080204" pitchFamily="34" charset="-128"/>
              </a:rPr>
              <a:t>Could be a good choice when</a:t>
            </a:r>
          </a:p>
          <a:p>
            <a:pPr lvl="2">
              <a:lnSpc>
                <a:spcPct val="100000"/>
              </a:lnSpc>
              <a:buFont typeface="Wingdings" panose="05000000000000000000" pitchFamily="2" charset="2"/>
              <a:buChar char="§"/>
            </a:pPr>
            <a:r>
              <a:rPr lang="en-US" altLang="ti-ET" sz="2800" dirty="0">
                <a:ea typeface="ＭＳ Ｐゴシック" panose="020B0600070205080204" pitchFamily="34" charset="-128"/>
              </a:rPr>
              <a:t>Data moves are costly,</a:t>
            </a:r>
          </a:p>
          <a:p>
            <a:pPr lvl="2">
              <a:lnSpc>
                <a:spcPct val="100000"/>
              </a:lnSpc>
              <a:buFont typeface="Wingdings" panose="05000000000000000000" pitchFamily="2" charset="2"/>
              <a:buChar char="§"/>
            </a:pPr>
            <a:r>
              <a:rPr lang="en-US" altLang="ti-ET" sz="2800" dirty="0">
                <a:ea typeface="ＭＳ Ｐゴシック" panose="020B0600070205080204" pitchFamily="34" charset="-128"/>
              </a:rPr>
              <a:t>But comparisons are not</a:t>
            </a:r>
          </a:p>
          <a:p>
            <a:pPr lvl="1" eaLnBrk="1" hangingPunct="1">
              <a:lnSpc>
                <a:spcPct val="100000"/>
              </a:lnSpc>
            </a:pPr>
            <a:endParaRPr lang="en-US" altLang="ti-ET" sz="2800" dirty="0">
              <a:ea typeface="ＭＳ Ｐゴシック" panose="020B0600070205080204" pitchFamily="34" charset="-128"/>
            </a:endParaRPr>
          </a:p>
        </p:txBody>
      </p:sp>
    </p:spTree>
    <p:extLst>
      <p:ext uri="{BB962C8B-B14F-4D97-AF65-F5344CB8AC3E}">
        <p14:creationId xmlns:p14="http://schemas.microsoft.com/office/powerpoint/2010/main" val="4199145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C2649835-1D0F-43A5-A0A8-5BBB7E2D7C78}"/>
              </a:ext>
            </a:extLst>
          </p:cNvPr>
          <p:cNvSpPr>
            <a:spLocks noGrp="1"/>
          </p:cNvSpPr>
          <p:nvPr>
            <p:ph type="title"/>
          </p:nvPr>
        </p:nvSpPr>
        <p:spPr/>
        <p:txBody>
          <a:bodyPr/>
          <a:lstStyle/>
          <a:p>
            <a:pPr eaLnBrk="1" hangingPunct="1"/>
            <a:r>
              <a:rPr lang="en-US" altLang="ti-ET">
                <a:ea typeface="ＭＳ Ｐゴシック" panose="020B0600070205080204" pitchFamily="34" charset="-128"/>
              </a:rPr>
              <a:t>The Bubble Sort</a:t>
            </a:r>
          </a:p>
        </p:txBody>
      </p:sp>
      <p:sp>
        <p:nvSpPr>
          <p:cNvPr id="23554" name="Content Placeholder 2">
            <a:extLst>
              <a:ext uri="{FF2B5EF4-FFF2-40B4-BE49-F238E27FC236}">
                <a16:creationId xmlns:a16="http://schemas.microsoft.com/office/drawing/2014/main" id="{F08FD80E-0ADD-48F2-80DE-8C2D8B985BAA}"/>
              </a:ext>
            </a:extLst>
          </p:cNvPr>
          <p:cNvSpPr>
            <a:spLocks noGrp="1"/>
          </p:cNvSpPr>
          <p:nvPr>
            <p:ph idx="1"/>
          </p:nvPr>
        </p:nvSpPr>
        <p:spPr>
          <a:xfrm>
            <a:off x="539495" y="1345153"/>
            <a:ext cx="11039060" cy="5156967"/>
          </a:xfrm>
        </p:spPr>
        <p:txBody>
          <a:bodyPr>
            <a:normAutofit/>
          </a:bodyPr>
          <a:lstStyle/>
          <a:p>
            <a:pPr eaLnBrk="1" hangingPunct="1">
              <a:lnSpc>
                <a:spcPct val="150000"/>
              </a:lnSpc>
              <a:spcBef>
                <a:spcPts val="0"/>
              </a:spcBef>
            </a:pPr>
            <a:r>
              <a:rPr lang="en-US" altLang="ti-ET" sz="4000" dirty="0">
                <a:ea typeface="ＭＳ Ｐゴシック" panose="020B0600070205080204" pitchFamily="34" charset="-128"/>
              </a:rPr>
              <a:t>Compares adjacent items</a:t>
            </a:r>
          </a:p>
          <a:p>
            <a:pPr lvl="2">
              <a:lnSpc>
                <a:spcPct val="150000"/>
              </a:lnSpc>
              <a:spcBef>
                <a:spcPts val="0"/>
              </a:spcBef>
              <a:buFont typeface="Wingdings" panose="05000000000000000000" pitchFamily="2" charset="2"/>
              <a:buChar char="§"/>
            </a:pPr>
            <a:r>
              <a:rPr lang="en-US" altLang="ti-ET" sz="4000" dirty="0">
                <a:ea typeface="ＭＳ Ｐゴシック" panose="020B0600070205080204" pitchFamily="34" charset="-128"/>
              </a:rPr>
              <a:t>Exchanges them if out of order</a:t>
            </a:r>
          </a:p>
          <a:p>
            <a:pPr lvl="2">
              <a:lnSpc>
                <a:spcPct val="150000"/>
              </a:lnSpc>
              <a:spcBef>
                <a:spcPts val="0"/>
              </a:spcBef>
              <a:buFont typeface="Wingdings" panose="05000000000000000000" pitchFamily="2" charset="2"/>
              <a:buChar char="§"/>
            </a:pPr>
            <a:r>
              <a:rPr lang="en-US" altLang="ti-ET" sz="4000" dirty="0">
                <a:ea typeface="ＭＳ Ｐゴシック" panose="020B0600070205080204" pitchFamily="34" charset="-128"/>
              </a:rPr>
              <a:t>Requires several passes over the data</a:t>
            </a:r>
          </a:p>
          <a:p>
            <a:pPr eaLnBrk="1" hangingPunct="1">
              <a:lnSpc>
                <a:spcPct val="150000"/>
              </a:lnSpc>
              <a:spcBef>
                <a:spcPts val="0"/>
              </a:spcBef>
            </a:pPr>
            <a:r>
              <a:rPr lang="en-US" altLang="ti-ET" sz="4000" dirty="0">
                <a:ea typeface="ＭＳ Ｐゴシック" panose="020B0600070205080204" pitchFamily="34" charset="-128"/>
              </a:rPr>
              <a:t>When ordering successive pairs</a:t>
            </a:r>
          </a:p>
          <a:p>
            <a:pPr lvl="2">
              <a:lnSpc>
                <a:spcPct val="150000"/>
              </a:lnSpc>
              <a:spcBef>
                <a:spcPts val="0"/>
              </a:spcBef>
              <a:buFont typeface="Wingdings" panose="05000000000000000000" pitchFamily="2" charset="2"/>
              <a:buChar char="§"/>
            </a:pPr>
            <a:r>
              <a:rPr lang="en-US" altLang="ti-ET" sz="4000" dirty="0">
                <a:ea typeface="ＭＳ Ｐゴシック" panose="020B0600070205080204" pitchFamily="34" charset="-128"/>
              </a:rPr>
              <a:t>Largest item bubbles to end of the array</a:t>
            </a:r>
          </a:p>
        </p:txBody>
      </p:sp>
    </p:spTree>
    <p:extLst>
      <p:ext uri="{BB962C8B-B14F-4D97-AF65-F5344CB8AC3E}">
        <p14:creationId xmlns:p14="http://schemas.microsoft.com/office/powerpoint/2010/main" val="145467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8A3F983-5C4B-424B-8842-A60D0E709389}"/>
              </a:ext>
            </a:extLst>
          </p:cNvPr>
          <p:cNvSpPr txBox="1">
            <a:spLocks noChangeArrowheads="1"/>
          </p:cNvSpPr>
          <p:nvPr/>
        </p:nvSpPr>
        <p:spPr>
          <a:xfrm>
            <a:off x="501398" y="404191"/>
            <a:ext cx="5117766" cy="699052"/>
          </a:xfrm>
          <a:prstGeom prst="rect">
            <a:avLst/>
          </a:prstGeom>
        </p:spPr>
        <p:txBody>
          <a:bodyPr vert="horz" lIns="91440" tIns="45720" rIns="91440" bIns="45720" rtlCol="0" anchor="b" anchorCtr="0">
            <a:normAutofit lnSpcReduction="10000"/>
          </a:bodyPr>
          <a:lstStyle>
            <a:lvl1pPr algn="l" defTabSz="914400" rtl="0" eaLnBrk="1" latinLnBrk="0" hangingPunct="1">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ti-ET" sz="4000" b="1" i="0" u="none" strike="noStrike" kern="1200" cap="none" spc="0" normalizeH="0" baseline="0" noProof="0" dirty="0">
                <a:ln>
                  <a:noFill/>
                </a:ln>
                <a:solidFill>
                  <a:prstClr val="black"/>
                </a:solidFill>
                <a:effectLst/>
                <a:uLnTx/>
                <a:uFillTx/>
                <a:latin typeface="Segoe UI Light"/>
                <a:ea typeface="+mj-ea"/>
                <a:cs typeface="+mj-cs"/>
              </a:rPr>
              <a:t>Bubble Sort: Example</a:t>
            </a:r>
          </a:p>
        </p:txBody>
      </p:sp>
      <p:graphicFrame>
        <p:nvGraphicFramePr>
          <p:cNvPr id="3" name="Group 49">
            <a:extLst>
              <a:ext uri="{FF2B5EF4-FFF2-40B4-BE49-F238E27FC236}">
                <a16:creationId xmlns:a16="http://schemas.microsoft.com/office/drawing/2014/main" id="{7EC12813-F46D-4B14-A49D-FCF5D96B9E8C}"/>
              </a:ext>
            </a:extLst>
          </p:cNvPr>
          <p:cNvGraphicFramePr>
            <a:graphicFrameLocks/>
          </p:cNvGraphicFramePr>
          <p:nvPr/>
        </p:nvGraphicFramePr>
        <p:xfrm>
          <a:off x="8474697" y="463163"/>
          <a:ext cx="3400115" cy="640080"/>
        </p:xfrm>
        <a:graphic>
          <a:graphicData uri="http://schemas.openxmlformats.org/drawingml/2006/table">
            <a:tbl>
              <a:tblPr/>
              <a:tblGrid>
                <a:gridCol w="680291">
                  <a:extLst>
                    <a:ext uri="{9D8B030D-6E8A-4147-A177-3AD203B41FA5}">
                      <a16:colId xmlns:a16="http://schemas.microsoft.com/office/drawing/2014/main" val="20000"/>
                    </a:ext>
                  </a:extLst>
                </a:gridCol>
                <a:gridCol w="680290">
                  <a:extLst>
                    <a:ext uri="{9D8B030D-6E8A-4147-A177-3AD203B41FA5}">
                      <a16:colId xmlns:a16="http://schemas.microsoft.com/office/drawing/2014/main" val="20001"/>
                    </a:ext>
                  </a:extLst>
                </a:gridCol>
                <a:gridCol w="678953">
                  <a:extLst>
                    <a:ext uri="{9D8B030D-6E8A-4147-A177-3AD203B41FA5}">
                      <a16:colId xmlns:a16="http://schemas.microsoft.com/office/drawing/2014/main" val="20002"/>
                    </a:ext>
                  </a:extLst>
                </a:gridCol>
                <a:gridCol w="680291">
                  <a:extLst>
                    <a:ext uri="{9D8B030D-6E8A-4147-A177-3AD203B41FA5}">
                      <a16:colId xmlns:a16="http://schemas.microsoft.com/office/drawing/2014/main" val="20003"/>
                    </a:ext>
                  </a:extLst>
                </a:gridCol>
                <a:gridCol w="680290">
                  <a:extLst>
                    <a:ext uri="{9D8B030D-6E8A-4147-A177-3AD203B41FA5}">
                      <a16:colId xmlns:a16="http://schemas.microsoft.com/office/drawing/2014/main" val="20004"/>
                    </a:ext>
                  </a:extLst>
                </a:gridCol>
              </a:tblGrid>
              <a:tr h="448199">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3600" b="1" i="0" u="none" strike="noStrike" cap="none" normalizeH="0" baseline="0" dirty="0">
                          <a:ln>
                            <a:noFill/>
                          </a:ln>
                          <a:solidFill>
                            <a:schemeClr val="bg1"/>
                          </a:solidFill>
                          <a:effectLst/>
                          <a:latin typeface="Arial" panose="020B0604020202020204" pitchFamily="34" charset="0"/>
                        </a:rPr>
                        <a:t>5</a:t>
                      </a:r>
                    </a:p>
                  </a:txBody>
                  <a:tcPr anchor="ctr" anchorCtr="1" horzOverflow="overflow">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lnTlToBr>
                      <a:noFill/>
                    </a:lnTlToBr>
                    <a:lnBlToTr>
                      <a:noFill/>
                    </a:lnBlToTr>
                    <a:solidFill>
                      <a:srgbClr val="00B05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3600" b="1" i="0" u="none" strike="noStrike" cap="none" normalizeH="0" baseline="0" dirty="0">
                          <a:ln>
                            <a:noFill/>
                          </a:ln>
                          <a:solidFill>
                            <a:schemeClr val="bg1"/>
                          </a:solidFill>
                          <a:effectLst/>
                          <a:latin typeface="Arial" panose="020B0604020202020204" pitchFamily="34" charset="0"/>
                        </a:rPr>
                        <a:t>1</a:t>
                      </a:r>
                    </a:p>
                  </a:txBody>
                  <a:tcPr anchor="ctr" anchorCtr="1" horzOverflow="overflow">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lnTlToBr>
                      <a:noFill/>
                    </a:lnTlToBr>
                    <a:lnBlToTr>
                      <a:noFill/>
                    </a:lnBlToTr>
                    <a:solidFill>
                      <a:srgbClr val="00B05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3600" b="1" i="0" u="none" strike="noStrike" cap="none" normalizeH="0" baseline="0" dirty="0">
                          <a:ln>
                            <a:noFill/>
                          </a:ln>
                          <a:solidFill>
                            <a:schemeClr val="bg1"/>
                          </a:solidFill>
                          <a:effectLst/>
                          <a:latin typeface="Arial" panose="020B0604020202020204" pitchFamily="34" charset="0"/>
                        </a:rPr>
                        <a:t>4</a:t>
                      </a:r>
                    </a:p>
                  </a:txBody>
                  <a:tcPr anchor="ctr" anchorCtr="1" horzOverflow="overflow">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lnTlToBr>
                      <a:noFill/>
                    </a:lnTlToBr>
                    <a:lnBlToTr>
                      <a:noFill/>
                    </a:lnBlToTr>
                    <a:solidFill>
                      <a:srgbClr val="00B05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3600" b="1" i="0" u="none" strike="noStrike" cap="none" normalizeH="0" baseline="0" dirty="0">
                          <a:ln>
                            <a:noFill/>
                          </a:ln>
                          <a:solidFill>
                            <a:schemeClr val="bg1"/>
                          </a:solidFill>
                          <a:effectLst/>
                          <a:latin typeface="Arial" panose="020B0604020202020204" pitchFamily="34" charset="0"/>
                        </a:rPr>
                        <a:t>2</a:t>
                      </a:r>
                    </a:p>
                  </a:txBody>
                  <a:tcPr anchor="ctr" anchorCtr="1" horzOverflow="overflow">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lnTlToBr>
                      <a:noFill/>
                    </a:lnTlToBr>
                    <a:lnBlToTr>
                      <a:noFill/>
                    </a:lnBlToTr>
                    <a:solidFill>
                      <a:srgbClr val="00B05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3600" b="1" i="0" u="none" strike="noStrike" cap="none" normalizeH="0" baseline="0" dirty="0">
                          <a:ln>
                            <a:noFill/>
                          </a:ln>
                          <a:solidFill>
                            <a:schemeClr val="bg1"/>
                          </a:solidFill>
                          <a:effectLst/>
                          <a:latin typeface="Arial" panose="020B0604020202020204" pitchFamily="34" charset="0"/>
                        </a:rPr>
                        <a:t>8</a:t>
                      </a:r>
                    </a:p>
                  </a:txBody>
                  <a:tcPr anchor="ctr" anchorCtr="1" horzOverflow="overflow">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0000"/>
                  </a:ext>
                </a:extLst>
              </a:tr>
            </a:tbl>
          </a:graphicData>
        </a:graphic>
      </p:graphicFrame>
      <p:graphicFrame>
        <p:nvGraphicFramePr>
          <p:cNvPr id="4" name="Group 49">
            <a:extLst>
              <a:ext uri="{FF2B5EF4-FFF2-40B4-BE49-F238E27FC236}">
                <a16:creationId xmlns:a16="http://schemas.microsoft.com/office/drawing/2014/main" id="{CADB0393-0FE0-43BB-B241-031EA355CA3B}"/>
              </a:ext>
            </a:extLst>
          </p:cNvPr>
          <p:cNvGraphicFramePr>
            <a:graphicFrameLocks/>
          </p:cNvGraphicFramePr>
          <p:nvPr/>
        </p:nvGraphicFramePr>
        <p:xfrm>
          <a:off x="8474696" y="1255645"/>
          <a:ext cx="3400118" cy="457200"/>
        </p:xfrm>
        <a:graphic>
          <a:graphicData uri="http://schemas.openxmlformats.org/drawingml/2006/table">
            <a:tbl>
              <a:tblPr/>
              <a:tblGrid>
                <a:gridCol w="680292">
                  <a:extLst>
                    <a:ext uri="{9D8B030D-6E8A-4147-A177-3AD203B41FA5}">
                      <a16:colId xmlns:a16="http://schemas.microsoft.com/office/drawing/2014/main" val="20000"/>
                    </a:ext>
                  </a:extLst>
                </a:gridCol>
                <a:gridCol w="680290">
                  <a:extLst>
                    <a:ext uri="{9D8B030D-6E8A-4147-A177-3AD203B41FA5}">
                      <a16:colId xmlns:a16="http://schemas.microsoft.com/office/drawing/2014/main" val="20001"/>
                    </a:ext>
                  </a:extLst>
                </a:gridCol>
                <a:gridCol w="678954">
                  <a:extLst>
                    <a:ext uri="{9D8B030D-6E8A-4147-A177-3AD203B41FA5}">
                      <a16:colId xmlns:a16="http://schemas.microsoft.com/office/drawing/2014/main" val="20002"/>
                    </a:ext>
                  </a:extLst>
                </a:gridCol>
                <a:gridCol w="680292">
                  <a:extLst>
                    <a:ext uri="{9D8B030D-6E8A-4147-A177-3AD203B41FA5}">
                      <a16:colId xmlns:a16="http://schemas.microsoft.com/office/drawing/2014/main" val="20003"/>
                    </a:ext>
                  </a:extLst>
                </a:gridCol>
                <a:gridCol w="680290">
                  <a:extLst>
                    <a:ext uri="{9D8B030D-6E8A-4147-A177-3AD203B41FA5}">
                      <a16:colId xmlns:a16="http://schemas.microsoft.com/office/drawing/2014/main" val="20004"/>
                    </a:ext>
                  </a:extLst>
                </a:gridCol>
              </a:tblGrid>
              <a:tr h="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rgbClr val="FF0000"/>
                          </a:solidFill>
                          <a:effectLst/>
                          <a:latin typeface="Arial" panose="020B0604020202020204" pitchFamily="34" charset="0"/>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rgbClr val="FF0000"/>
                          </a:solidFill>
                          <a:effectLst/>
                          <a:latin typeface="Arial" panose="020B0604020202020204" pitchFamily="34"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a:ln>
                            <a:noFill/>
                          </a:ln>
                          <a:solidFill>
                            <a:schemeClr val="tx1"/>
                          </a:solidFill>
                          <a:effectLst/>
                          <a:latin typeface="Arial" panose="020B0604020202020204" pitchFamily="34"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5" name="Group 65">
            <a:extLst>
              <a:ext uri="{FF2B5EF4-FFF2-40B4-BE49-F238E27FC236}">
                <a16:creationId xmlns:a16="http://schemas.microsoft.com/office/drawing/2014/main" id="{53EED588-F54D-4D3B-A652-0AF08FC00048}"/>
              </a:ext>
            </a:extLst>
          </p:cNvPr>
          <p:cNvGraphicFramePr>
            <a:graphicFrameLocks/>
          </p:cNvGraphicFramePr>
          <p:nvPr/>
        </p:nvGraphicFramePr>
        <p:xfrm>
          <a:off x="8474696" y="1769810"/>
          <a:ext cx="3400118" cy="457200"/>
        </p:xfrm>
        <a:graphic>
          <a:graphicData uri="http://schemas.openxmlformats.org/drawingml/2006/table">
            <a:tbl>
              <a:tblPr/>
              <a:tblGrid>
                <a:gridCol w="680292">
                  <a:extLst>
                    <a:ext uri="{9D8B030D-6E8A-4147-A177-3AD203B41FA5}">
                      <a16:colId xmlns:a16="http://schemas.microsoft.com/office/drawing/2014/main" val="20000"/>
                    </a:ext>
                  </a:extLst>
                </a:gridCol>
                <a:gridCol w="680290">
                  <a:extLst>
                    <a:ext uri="{9D8B030D-6E8A-4147-A177-3AD203B41FA5}">
                      <a16:colId xmlns:a16="http://schemas.microsoft.com/office/drawing/2014/main" val="20001"/>
                    </a:ext>
                  </a:extLst>
                </a:gridCol>
                <a:gridCol w="678954">
                  <a:extLst>
                    <a:ext uri="{9D8B030D-6E8A-4147-A177-3AD203B41FA5}">
                      <a16:colId xmlns:a16="http://schemas.microsoft.com/office/drawing/2014/main" val="20002"/>
                    </a:ext>
                  </a:extLst>
                </a:gridCol>
                <a:gridCol w="680292">
                  <a:extLst>
                    <a:ext uri="{9D8B030D-6E8A-4147-A177-3AD203B41FA5}">
                      <a16:colId xmlns:a16="http://schemas.microsoft.com/office/drawing/2014/main" val="20003"/>
                    </a:ext>
                  </a:extLst>
                </a:gridCol>
                <a:gridCol w="680290">
                  <a:extLst>
                    <a:ext uri="{9D8B030D-6E8A-4147-A177-3AD203B41FA5}">
                      <a16:colId xmlns:a16="http://schemas.microsoft.com/office/drawing/2014/main" val="20004"/>
                    </a:ext>
                  </a:extLst>
                </a:gridCol>
              </a:tblGrid>
              <a:tr h="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rgbClr val="FF0000"/>
                          </a:solidFill>
                          <a:effectLst/>
                          <a:latin typeface="Arial" panose="020B0604020202020204" pitchFamily="34"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rgbClr val="FF0000"/>
                          </a:solidFill>
                          <a:effectLst/>
                          <a:latin typeface="Arial" panose="020B0604020202020204" pitchFamily="34"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a:ln>
                            <a:noFill/>
                          </a:ln>
                          <a:solidFill>
                            <a:schemeClr val="tx1"/>
                          </a:solidFill>
                          <a:effectLst/>
                          <a:latin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6" name="Group 80">
            <a:extLst>
              <a:ext uri="{FF2B5EF4-FFF2-40B4-BE49-F238E27FC236}">
                <a16:creationId xmlns:a16="http://schemas.microsoft.com/office/drawing/2014/main" id="{2E2DADBE-A101-4785-ABBF-0B666B114CA1}"/>
              </a:ext>
            </a:extLst>
          </p:cNvPr>
          <p:cNvGraphicFramePr>
            <a:graphicFrameLocks/>
          </p:cNvGraphicFramePr>
          <p:nvPr/>
        </p:nvGraphicFramePr>
        <p:xfrm>
          <a:off x="8474697" y="2283186"/>
          <a:ext cx="3400110" cy="457200"/>
        </p:xfrm>
        <a:graphic>
          <a:graphicData uri="http://schemas.openxmlformats.org/drawingml/2006/table">
            <a:tbl>
              <a:tblPr/>
              <a:tblGrid>
                <a:gridCol w="680810">
                  <a:extLst>
                    <a:ext uri="{9D8B030D-6E8A-4147-A177-3AD203B41FA5}">
                      <a16:colId xmlns:a16="http://schemas.microsoft.com/office/drawing/2014/main" val="20000"/>
                    </a:ext>
                  </a:extLst>
                </a:gridCol>
                <a:gridCol w="679497">
                  <a:extLst>
                    <a:ext uri="{9D8B030D-6E8A-4147-A177-3AD203B41FA5}">
                      <a16:colId xmlns:a16="http://schemas.microsoft.com/office/drawing/2014/main" val="20001"/>
                    </a:ext>
                  </a:extLst>
                </a:gridCol>
                <a:gridCol w="679497">
                  <a:extLst>
                    <a:ext uri="{9D8B030D-6E8A-4147-A177-3AD203B41FA5}">
                      <a16:colId xmlns:a16="http://schemas.microsoft.com/office/drawing/2014/main" val="20002"/>
                    </a:ext>
                  </a:extLst>
                </a:gridCol>
                <a:gridCol w="679497">
                  <a:extLst>
                    <a:ext uri="{9D8B030D-6E8A-4147-A177-3AD203B41FA5}">
                      <a16:colId xmlns:a16="http://schemas.microsoft.com/office/drawing/2014/main" val="20003"/>
                    </a:ext>
                  </a:extLst>
                </a:gridCol>
                <a:gridCol w="680809">
                  <a:extLst>
                    <a:ext uri="{9D8B030D-6E8A-4147-A177-3AD203B41FA5}">
                      <a16:colId xmlns:a16="http://schemas.microsoft.com/office/drawing/2014/main" val="20004"/>
                    </a:ext>
                  </a:extLst>
                </a:gridCol>
              </a:tblGrid>
              <a:tr h="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rgbClr val="FF0000"/>
                          </a:solidFill>
                          <a:effectLst/>
                          <a:latin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rgbClr val="FF0000"/>
                          </a:solidFill>
                          <a:effectLst/>
                          <a:latin typeface="Arial" panose="020B0604020202020204" pitchFamily="34"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 name="Group 110">
            <a:extLst>
              <a:ext uri="{FF2B5EF4-FFF2-40B4-BE49-F238E27FC236}">
                <a16:creationId xmlns:a16="http://schemas.microsoft.com/office/drawing/2014/main" id="{89E7BC81-42AD-4F69-868C-D43358EAA721}"/>
              </a:ext>
            </a:extLst>
          </p:cNvPr>
          <p:cNvGraphicFramePr>
            <a:graphicFrameLocks/>
          </p:cNvGraphicFramePr>
          <p:nvPr/>
        </p:nvGraphicFramePr>
        <p:xfrm>
          <a:off x="8474697" y="2792527"/>
          <a:ext cx="3400110" cy="457200"/>
        </p:xfrm>
        <a:graphic>
          <a:graphicData uri="http://schemas.openxmlformats.org/drawingml/2006/table">
            <a:tbl>
              <a:tblPr/>
              <a:tblGrid>
                <a:gridCol w="680810">
                  <a:extLst>
                    <a:ext uri="{9D8B030D-6E8A-4147-A177-3AD203B41FA5}">
                      <a16:colId xmlns:a16="http://schemas.microsoft.com/office/drawing/2014/main" val="20000"/>
                    </a:ext>
                  </a:extLst>
                </a:gridCol>
                <a:gridCol w="679497">
                  <a:extLst>
                    <a:ext uri="{9D8B030D-6E8A-4147-A177-3AD203B41FA5}">
                      <a16:colId xmlns:a16="http://schemas.microsoft.com/office/drawing/2014/main" val="20001"/>
                    </a:ext>
                  </a:extLst>
                </a:gridCol>
                <a:gridCol w="679497">
                  <a:extLst>
                    <a:ext uri="{9D8B030D-6E8A-4147-A177-3AD203B41FA5}">
                      <a16:colId xmlns:a16="http://schemas.microsoft.com/office/drawing/2014/main" val="20002"/>
                    </a:ext>
                  </a:extLst>
                </a:gridCol>
                <a:gridCol w="679497">
                  <a:extLst>
                    <a:ext uri="{9D8B030D-6E8A-4147-A177-3AD203B41FA5}">
                      <a16:colId xmlns:a16="http://schemas.microsoft.com/office/drawing/2014/main" val="20003"/>
                    </a:ext>
                  </a:extLst>
                </a:gridCol>
                <a:gridCol w="680809">
                  <a:extLst>
                    <a:ext uri="{9D8B030D-6E8A-4147-A177-3AD203B41FA5}">
                      <a16:colId xmlns:a16="http://schemas.microsoft.com/office/drawing/2014/main" val="20004"/>
                    </a:ext>
                  </a:extLst>
                </a:gridCol>
              </a:tblGrid>
              <a:tr h="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a:ln>
                            <a:noFill/>
                          </a:ln>
                          <a:solidFill>
                            <a:schemeClr val="tx1"/>
                          </a:solidFill>
                          <a:effectLst/>
                          <a:latin typeface="Arial" panose="020B0604020202020204" pitchFamily="34"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rgbClr val="FF0000"/>
                          </a:solidFill>
                          <a:effectLst/>
                          <a:latin typeface="Arial" panose="020B0604020202020204" pitchFamily="34"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rgbClr val="FF0000"/>
                          </a:solidFill>
                          <a:effectLst/>
                          <a:latin typeface="Arial" panose="020B0604020202020204" pitchFamily="34" charset="0"/>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8" name="Group 111">
            <a:extLst>
              <a:ext uri="{FF2B5EF4-FFF2-40B4-BE49-F238E27FC236}">
                <a16:creationId xmlns:a16="http://schemas.microsoft.com/office/drawing/2014/main" id="{4D7A97A8-98D1-4DAA-81A2-09FDADFDED98}"/>
              </a:ext>
            </a:extLst>
          </p:cNvPr>
          <p:cNvGraphicFramePr>
            <a:graphicFrameLocks/>
          </p:cNvGraphicFramePr>
          <p:nvPr/>
        </p:nvGraphicFramePr>
        <p:xfrm>
          <a:off x="8474696" y="3401795"/>
          <a:ext cx="3400113" cy="457200"/>
        </p:xfrm>
        <a:graphic>
          <a:graphicData uri="http://schemas.openxmlformats.org/drawingml/2006/table">
            <a:tbl>
              <a:tblPr/>
              <a:tblGrid>
                <a:gridCol w="680810">
                  <a:extLst>
                    <a:ext uri="{9D8B030D-6E8A-4147-A177-3AD203B41FA5}">
                      <a16:colId xmlns:a16="http://schemas.microsoft.com/office/drawing/2014/main" val="20000"/>
                    </a:ext>
                  </a:extLst>
                </a:gridCol>
                <a:gridCol w="679498">
                  <a:extLst>
                    <a:ext uri="{9D8B030D-6E8A-4147-A177-3AD203B41FA5}">
                      <a16:colId xmlns:a16="http://schemas.microsoft.com/office/drawing/2014/main" val="20001"/>
                    </a:ext>
                  </a:extLst>
                </a:gridCol>
                <a:gridCol w="679498">
                  <a:extLst>
                    <a:ext uri="{9D8B030D-6E8A-4147-A177-3AD203B41FA5}">
                      <a16:colId xmlns:a16="http://schemas.microsoft.com/office/drawing/2014/main" val="20002"/>
                    </a:ext>
                  </a:extLst>
                </a:gridCol>
                <a:gridCol w="679498">
                  <a:extLst>
                    <a:ext uri="{9D8B030D-6E8A-4147-A177-3AD203B41FA5}">
                      <a16:colId xmlns:a16="http://schemas.microsoft.com/office/drawing/2014/main" val="20003"/>
                    </a:ext>
                  </a:extLst>
                </a:gridCol>
                <a:gridCol w="680809">
                  <a:extLst>
                    <a:ext uri="{9D8B030D-6E8A-4147-A177-3AD203B41FA5}">
                      <a16:colId xmlns:a16="http://schemas.microsoft.com/office/drawing/2014/main" val="20004"/>
                    </a:ext>
                  </a:extLst>
                </a:gridCol>
              </a:tblGrid>
              <a:tr h="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rgbClr val="FF0000"/>
                          </a:solidFill>
                          <a:effectLst/>
                          <a:latin typeface="Arial" panose="020B0604020202020204" pitchFamily="34" charset="0"/>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rgbClr val="FF0000"/>
                          </a:solidFill>
                          <a:effectLst/>
                          <a:latin typeface="Arial" panose="020B0604020202020204" pitchFamily="34"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a:ln>
                            <a:noFill/>
                          </a:ln>
                          <a:solidFill>
                            <a:schemeClr val="tx1"/>
                          </a:solidFill>
                          <a:effectLst/>
                          <a:latin typeface="Arial" panose="020B0604020202020204" pitchFamily="34"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 name="Group 141">
            <a:extLst>
              <a:ext uri="{FF2B5EF4-FFF2-40B4-BE49-F238E27FC236}">
                <a16:creationId xmlns:a16="http://schemas.microsoft.com/office/drawing/2014/main" id="{A2F58141-CB6C-4457-A024-4D7254489400}"/>
              </a:ext>
            </a:extLst>
          </p:cNvPr>
          <p:cNvGraphicFramePr>
            <a:graphicFrameLocks/>
          </p:cNvGraphicFramePr>
          <p:nvPr/>
        </p:nvGraphicFramePr>
        <p:xfrm>
          <a:off x="8474697" y="3911672"/>
          <a:ext cx="3400115" cy="457200"/>
        </p:xfrm>
        <a:graphic>
          <a:graphicData uri="http://schemas.openxmlformats.org/drawingml/2006/table">
            <a:tbl>
              <a:tblPr/>
              <a:tblGrid>
                <a:gridCol w="680023">
                  <a:extLst>
                    <a:ext uri="{9D8B030D-6E8A-4147-A177-3AD203B41FA5}">
                      <a16:colId xmlns:a16="http://schemas.microsoft.com/office/drawing/2014/main" val="20000"/>
                    </a:ext>
                  </a:extLst>
                </a:gridCol>
                <a:gridCol w="680023">
                  <a:extLst>
                    <a:ext uri="{9D8B030D-6E8A-4147-A177-3AD203B41FA5}">
                      <a16:colId xmlns:a16="http://schemas.microsoft.com/office/drawing/2014/main" val="20001"/>
                    </a:ext>
                  </a:extLst>
                </a:gridCol>
                <a:gridCol w="680023">
                  <a:extLst>
                    <a:ext uri="{9D8B030D-6E8A-4147-A177-3AD203B41FA5}">
                      <a16:colId xmlns:a16="http://schemas.microsoft.com/office/drawing/2014/main" val="20002"/>
                    </a:ext>
                  </a:extLst>
                </a:gridCol>
                <a:gridCol w="680023">
                  <a:extLst>
                    <a:ext uri="{9D8B030D-6E8A-4147-A177-3AD203B41FA5}">
                      <a16:colId xmlns:a16="http://schemas.microsoft.com/office/drawing/2014/main" val="20003"/>
                    </a:ext>
                  </a:extLst>
                </a:gridCol>
                <a:gridCol w="680023">
                  <a:extLst>
                    <a:ext uri="{9D8B030D-6E8A-4147-A177-3AD203B41FA5}">
                      <a16:colId xmlns:a16="http://schemas.microsoft.com/office/drawing/2014/main" val="20004"/>
                    </a:ext>
                  </a:extLst>
                </a:gridCol>
              </a:tblGrid>
              <a:tr h="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rgbClr val="FF0000"/>
                          </a:solidFill>
                          <a:effectLst/>
                          <a:latin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rgbClr val="FF0000"/>
                          </a:solidFill>
                          <a:effectLst/>
                          <a:latin typeface="Arial" panose="020B0604020202020204" pitchFamily="34"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a:ln>
                            <a:noFill/>
                          </a:ln>
                          <a:solidFill>
                            <a:schemeClr val="tx1"/>
                          </a:solidFill>
                          <a:effectLst/>
                          <a:latin typeface="Arial" panose="020B0604020202020204" pitchFamily="34"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 name="Group 158">
            <a:extLst>
              <a:ext uri="{FF2B5EF4-FFF2-40B4-BE49-F238E27FC236}">
                <a16:creationId xmlns:a16="http://schemas.microsoft.com/office/drawing/2014/main" id="{66763A92-E35E-47CE-B5F2-7637263BD583}"/>
              </a:ext>
            </a:extLst>
          </p:cNvPr>
          <p:cNvGraphicFramePr>
            <a:graphicFrameLocks noGrp="1"/>
          </p:cNvGraphicFramePr>
          <p:nvPr/>
        </p:nvGraphicFramePr>
        <p:xfrm>
          <a:off x="8474696" y="4414895"/>
          <a:ext cx="3400115" cy="457200"/>
        </p:xfrm>
        <a:graphic>
          <a:graphicData uri="http://schemas.openxmlformats.org/drawingml/2006/table">
            <a:tbl>
              <a:tblPr/>
              <a:tblGrid>
                <a:gridCol w="680023">
                  <a:extLst>
                    <a:ext uri="{9D8B030D-6E8A-4147-A177-3AD203B41FA5}">
                      <a16:colId xmlns:a16="http://schemas.microsoft.com/office/drawing/2014/main" val="20000"/>
                    </a:ext>
                  </a:extLst>
                </a:gridCol>
                <a:gridCol w="680023">
                  <a:extLst>
                    <a:ext uri="{9D8B030D-6E8A-4147-A177-3AD203B41FA5}">
                      <a16:colId xmlns:a16="http://schemas.microsoft.com/office/drawing/2014/main" val="20001"/>
                    </a:ext>
                  </a:extLst>
                </a:gridCol>
                <a:gridCol w="680023">
                  <a:extLst>
                    <a:ext uri="{9D8B030D-6E8A-4147-A177-3AD203B41FA5}">
                      <a16:colId xmlns:a16="http://schemas.microsoft.com/office/drawing/2014/main" val="20002"/>
                    </a:ext>
                  </a:extLst>
                </a:gridCol>
                <a:gridCol w="680023">
                  <a:extLst>
                    <a:ext uri="{9D8B030D-6E8A-4147-A177-3AD203B41FA5}">
                      <a16:colId xmlns:a16="http://schemas.microsoft.com/office/drawing/2014/main" val="20003"/>
                    </a:ext>
                  </a:extLst>
                </a:gridCol>
                <a:gridCol w="680023">
                  <a:extLst>
                    <a:ext uri="{9D8B030D-6E8A-4147-A177-3AD203B41FA5}">
                      <a16:colId xmlns:a16="http://schemas.microsoft.com/office/drawing/2014/main" val="20004"/>
                    </a:ext>
                  </a:extLst>
                </a:gridCol>
              </a:tblGrid>
              <a:tr h="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a:ln>
                            <a:noFill/>
                          </a:ln>
                          <a:solidFill>
                            <a:schemeClr val="tx1"/>
                          </a:solidFill>
                          <a:effectLst/>
                          <a:latin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a:ln>
                            <a:noFill/>
                          </a:ln>
                          <a:solidFill>
                            <a:srgbClr val="FF0000"/>
                          </a:solidFill>
                          <a:effectLst/>
                          <a:latin typeface="Arial" panose="020B0604020202020204" pitchFamily="34"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rgbClr val="FF0000"/>
                          </a:solidFill>
                          <a:effectLst/>
                          <a:latin typeface="Arial" panose="020B0604020202020204" pitchFamily="34"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 name="Group 172">
            <a:extLst>
              <a:ext uri="{FF2B5EF4-FFF2-40B4-BE49-F238E27FC236}">
                <a16:creationId xmlns:a16="http://schemas.microsoft.com/office/drawing/2014/main" id="{E50602A9-C341-4D4D-9CBD-0D619CF35FB1}"/>
              </a:ext>
            </a:extLst>
          </p:cNvPr>
          <p:cNvGraphicFramePr>
            <a:graphicFrameLocks noGrp="1"/>
          </p:cNvGraphicFramePr>
          <p:nvPr/>
        </p:nvGraphicFramePr>
        <p:xfrm>
          <a:off x="8474697" y="5022814"/>
          <a:ext cx="3400115" cy="457200"/>
        </p:xfrm>
        <a:graphic>
          <a:graphicData uri="http://schemas.openxmlformats.org/drawingml/2006/table">
            <a:tbl>
              <a:tblPr/>
              <a:tblGrid>
                <a:gridCol w="680023">
                  <a:extLst>
                    <a:ext uri="{9D8B030D-6E8A-4147-A177-3AD203B41FA5}">
                      <a16:colId xmlns:a16="http://schemas.microsoft.com/office/drawing/2014/main" val="20000"/>
                    </a:ext>
                  </a:extLst>
                </a:gridCol>
                <a:gridCol w="680023">
                  <a:extLst>
                    <a:ext uri="{9D8B030D-6E8A-4147-A177-3AD203B41FA5}">
                      <a16:colId xmlns:a16="http://schemas.microsoft.com/office/drawing/2014/main" val="20001"/>
                    </a:ext>
                  </a:extLst>
                </a:gridCol>
                <a:gridCol w="680023">
                  <a:extLst>
                    <a:ext uri="{9D8B030D-6E8A-4147-A177-3AD203B41FA5}">
                      <a16:colId xmlns:a16="http://schemas.microsoft.com/office/drawing/2014/main" val="20002"/>
                    </a:ext>
                  </a:extLst>
                </a:gridCol>
                <a:gridCol w="680023">
                  <a:extLst>
                    <a:ext uri="{9D8B030D-6E8A-4147-A177-3AD203B41FA5}">
                      <a16:colId xmlns:a16="http://schemas.microsoft.com/office/drawing/2014/main" val="20003"/>
                    </a:ext>
                  </a:extLst>
                </a:gridCol>
                <a:gridCol w="680023">
                  <a:extLst>
                    <a:ext uri="{9D8B030D-6E8A-4147-A177-3AD203B41FA5}">
                      <a16:colId xmlns:a16="http://schemas.microsoft.com/office/drawing/2014/main" val="20004"/>
                    </a:ext>
                  </a:extLst>
                </a:gridCol>
              </a:tblGrid>
              <a:tr h="252224">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rgbClr val="FF0000"/>
                          </a:solidFill>
                          <a:effectLst/>
                          <a:latin typeface="Arial" panose="020B0604020202020204" pitchFamily="34" charset="0"/>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rgbClr val="FF0000"/>
                          </a:solidFill>
                          <a:effectLst/>
                          <a:latin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 name="Group 186">
            <a:extLst>
              <a:ext uri="{FF2B5EF4-FFF2-40B4-BE49-F238E27FC236}">
                <a16:creationId xmlns:a16="http://schemas.microsoft.com/office/drawing/2014/main" id="{F55368AC-3E5B-443A-B195-EB626E0BB166}"/>
              </a:ext>
            </a:extLst>
          </p:cNvPr>
          <p:cNvGraphicFramePr>
            <a:graphicFrameLocks noGrp="1"/>
          </p:cNvGraphicFramePr>
          <p:nvPr/>
        </p:nvGraphicFramePr>
        <p:xfrm>
          <a:off x="8474696" y="6110987"/>
          <a:ext cx="3400106" cy="533400"/>
        </p:xfrm>
        <a:graphic>
          <a:graphicData uri="http://schemas.openxmlformats.org/drawingml/2006/table">
            <a:tbl>
              <a:tblPr/>
              <a:tblGrid>
                <a:gridCol w="673005">
                  <a:extLst>
                    <a:ext uri="{9D8B030D-6E8A-4147-A177-3AD203B41FA5}">
                      <a16:colId xmlns:a16="http://schemas.microsoft.com/office/drawing/2014/main" val="20000"/>
                    </a:ext>
                  </a:extLst>
                </a:gridCol>
                <a:gridCol w="687038">
                  <a:extLst>
                    <a:ext uri="{9D8B030D-6E8A-4147-A177-3AD203B41FA5}">
                      <a16:colId xmlns:a16="http://schemas.microsoft.com/office/drawing/2014/main" val="20001"/>
                    </a:ext>
                  </a:extLst>
                </a:gridCol>
                <a:gridCol w="680021">
                  <a:extLst>
                    <a:ext uri="{9D8B030D-6E8A-4147-A177-3AD203B41FA5}">
                      <a16:colId xmlns:a16="http://schemas.microsoft.com/office/drawing/2014/main" val="20002"/>
                    </a:ext>
                  </a:extLst>
                </a:gridCol>
                <a:gridCol w="680021">
                  <a:extLst>
                    <a:ext uri="{9D8B030D-6E8A-4147-A177-3AD203B41FA5}">
                      <a16:colId xmlns:a16="http://schemas.microsoft.com/office/drawing/2014/main" val="20003"/>
                    </a:ext>
                  </a:extLst>
                </a:gridCol>
                <a:gridCol w="680021">
                  <a:extLst>
                    <a:ext uri="{9D8B030D-6E8A-4147-A177-3AD203B41FA5}">
                      <a16:colId xmlns:a16="http://schemas.microsoft.com/office/drawing/2014/main" val="20004"/>
                    </a:ext>
                  </a:extLst>
                </a:gridCol>
              </a:tblGrid>
              <a:tr h="53340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bg1"/>
                          </a:solidFill>
                          <a:effectLst/>
                          <a:latin typeface="Arial" panose="020B0604020202020204" pitchFamily="34" charset="0"/>
                        </a:rPr>
                        <a:t>1</a:t>
                      </a:r>
                    </a:p>
                  </a:txBody>
                  <a:tcPr anchor="ctr" anchorCtr="1" horzOverflow="overflow">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lnTlToBr>
                      <a:noFill/>
                    </a:lnTlToBr>
                    <a:lnBlToTr>
                      <a:noFill/>
                    </a:lnBlToTr>
                    <a:solidFill>
                      <a:srgbClr val="00B05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bg1"/>
                          </a:solidFill>
                          <a:effectLst/>
                          <a:latin typeface="Arial" panose="020B0604020202020204" pitchFamily="34" charset="0"/>
                        </a:rPr>
                        <a:t>2</a:t>
                      </a:r>
                    </a:p>
                  </a:txBody>
                  <a:tcPr anchor="ctr" anchorCtr="1" horzOverflow="overflow">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lnTlToBr>
                      <a:noFill/>
                    </a:lnTlToBr>
                    <a:lnBlToTr>
                      <a:noFill/>
                    </a:lnBlToTr>
                    <a:solidFill>
                      <a:srgbClr val="00B05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a:ln>
                            <a:noFill/>
                          </a:ln>
                          <a:solidFill>
                            <a:schemeClr val="bg1"/>
                          </a:solidFill>
                          <a:effectLst/>
                          <a:latin typeface="Arial" panose="020B0604020202020204" pitchFamily="34" charset="0"/>
                        </a:rPr>
                        <a:t>4</a:t>
                      </a:r>
                    </a:p>
                  </a:txBody>
                  <a:tcPr anchor="ctr" anchorCtr="1" horzOverflow="overflow">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lnTlToBr>
                      <a:noFill/>
                    </a:lnTlToBr>
                    <a:lnBlToTr>
                      <a:noFill/>
                    </a:lnBlToTr>
                    <a:solidFill>
                      <a:srgbClr val="00B05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bg1"/>
                          </a:solidFill>
                          <a:effectLst/>
                          <a:latin typeface="Arial" panose="020B0604020202020204" pitchFamily="34" charset="0"/>
                        </a:rPr>
                        <a:t>5</a:t>
                      </a:r>
                    </a:p>
                  </a:txBody>
                  <a:tcPr anchor="ctr" anchorCtr="1" horzOverflow="overflow">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lnTlToBr>
                      <a:noFill/>
                    </a:lnTlToBr>
                    <a:lnBlToTr>
                      <a:noFill/>
                    </a:lnBlToTr>
                    <a:solidFill>
                      <a:srgbClr val="00B05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bg1"/>
                          </a:solidFill>
                          <a:effectLst/>
                          <a:latin typeface="Arial" panose="020B0604020202020204" pitchFamily="34" charset="0"/>
                        </a:rPr>
                        <a:t>8</a:t>
                      </a:r>
                    </a:p>
                  </a:txBody>
                  <a:tcPr anchor="ctr" anchorCtr="1" horzOverflow="overflow">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0000"/>
                  </a:ext>
                </a:extLst>
              </a:tr>
            </a:tbl>
          </a:graphicData>
        </a:graphic>
      </p:graphicFrame>
      <p:sp>
        <p:nvSpPr>
          <p:cNvPr id="13" name="Rectangle 12">
            <a:extLst>
              <a:ext uri="{FF2B5EF4-FFF2-40B4-BE49-F238E27FC236}">
                <a16:creationId xmlns:a16="http://schemas.microsoft.com/office/drawing/2014/main" id="{DB33602D-9089-4E4D-A700-618C26466D8B}"/>
              </a:ext>
            </a:extLst>
          </p:cNvPr>
          <p:cNvSpPr/>
          <p:nvPr/>
        </p:nvSpPr>
        <p:spPr>
          <a:xfrm>
            <a:off x="4813827" y="3307111"/>
            <a:ext cx="7221234" cy="45719"/>
          </a:xfrm>
          <a:prstGeom prst="rect">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1800" b="0" i="0" u="none" strike="noStrike" kern="1200" cap="none" spc="0" normalizeH="0" baseline="0" noProof="0">
              <a:ln>
                <a:noFill/>
              </a:ln>
              <a:solidFill>
                <a:prstClr val="white"/>
              </a:solidFill>
              <a:effectLst/>
              <a:uLnTx/>
              <a:uFillTx/>
              <a:ea typeface="+mn-ea"/>
              <a:cs typeface="+mn-cs"/>
            </a:endParaRPr>
          </a:p>
        </p:txBody>
      </p:sp>
      <p:sp>
        <p:nvSpPr>
          <p:cNvPr id="15" name="Rectangle 14">
            <a:extLst>
              <a:ext uri="{FF2B5EF4-FFF2-40B4-BE49-F238E27FC236}">
                <a16:creationId xmlns:a16="http://schemas.microsoft.com/office/drawing/2014/main" id="{2EE318B6-CA4C-4B29-957C-44418CD3F195}"/>
              </a:ext>
            </a:extLst>
          </p:cNvPr>
          <p:cNvSpPr/>
          <p:nvPr/>
        </p:nvSpPr>
        <p:spPr>
          <a:xfrm flipV="1">
            <a:off x="4813827" y="4916587"/>
            <a:ext cx="7221234" cy="45719"/>
          </a:xfrm>
          <a:prstGeom prst="rect">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1800" b="0" i="0" u="none" strike="noStrike" kern="1200" cap="none" spc="0" normalizeH="0" baseline="0" noProof="0">
              <a:ln>
                <a:noFill/>
              </a:ln>
              <a:solidFill>
                <a:prstClr val="white"/>
              </a:solidFill>
              <a:effectLst/>
              <a:uLnTx/>
              <a:uFillTx/>
              <a:ea typeface="+mn-ea"/>
              <a:cs typeface="+mn-cs"/>
            </a:endParaRPr>
          </a:p>
        </p:txBody>
      </p:sp>
      <p:graphicFrame>
        <p:nvGraphicFramePr>
          <p:cNvPr id="17" name="Group 49">
            <a:extLst>
              <a:ext uri="{FF2B5EF4-FFF2-40B4-BE49-F238E27FC236}">
                <a16:creationId xmlns:a16="http://schemas.microsoft.com/office/drawing/2014/main" id="{0AF18BC3-586B-4AAD-9CB6-0D51C8E6C78B}"/>
              </a:ext>
            </a:extLst>
          </p:cNvPr>
          <p:cNvGraphicFramePr>
            <a:graphicFrameLocks/>
          </p:cNvGraphicFramePr>
          <p:nvPr/>
        </p:nvGraphicFramePr>
        <p:xfrm>
          <a:off x="5019442" y="1255645"/>
          <a:ext cx="3342142" cy="457200"/>
        </p:xfrm>
        <a:graphic>
          <a:graphicData uri="http://schemas.openxmlformats.org/drawingml/2006/table">
            <a:tbl>
              <a:tblPr/>
              <a:tblGrid>
                <a:gridCol w="668692">
                  <a:extLst>
                    <a:ext uri="{9D8B030D-6E8A-4147-A177-3AD203B41FA5}">
                      <a16:colId xmlns:a16="http://schemas.microsoft.com/office/drawing/2014/main" val="20000"/>
                    </a:ext>
                  </a:extLst>
                </a:gridCol>
                <a:gridCol w="668690">
                  <a:extLst>
                    <a:ext uri="{9D8B030D-6E8A-4147-A177-3AD203B41FA5}">
                      <a16:colId xmlns:a16="http://schemas.microsoft.com/office/drawing/2014/main" val="20001"/>
                    </a:ext>
                  </a:extLst>
                </a:gridCol>
                <a:gridCol w="667378">
                  <a:extLst>
                    <a:ext uri="{9D8B030D-6E8A-4147-A177-3AD203B41FA5}">
                      <a16:colId xmlns:a16="http://schemas.microsoft.com/office/drawing/2014/main" val="20002"/>
                    </a:ext>
                  </a:extLst>
                </a:gridCol>
                <a:gridCol w="668692">
                  <a:extLst>
                    <a:ext uri="{9D8B030D-6E8A-4147-A177-3AD203B41FA5}">
                      <a16:colId xmlns:a16="http://schemas.microsoft.com/office/drawing/2014/main" val="20003"/>
                    </a:ext>
                  </a:extLst>
                </a:gridCol>
                <a:gridCol w="668690">
                  <a:extLst>
                    <a:ext uri="{9D8B030D-6E8A-4147-A177-3AD203B41FA5}">
                      <a16:colId xmlns:a16="http://schemas.microsoft.com/office/drawing/2014/main" val="20004"/>
                    </a:ext>
                  </a:extLst>
                </a:gridCol>
              </a:tblGrid>
              <a:tr h="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5</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a:ln>
                            <a:noFill/>
                          </a:ln>
                          <a:solidFill>
                            <a:schemeClr val="tx1"/>
                          </a:solidFill>
                          <a:effectLst/>
                          <a:latin typeface="Arial" panose="020B0604020202020204" pitchFamily="34"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8" name="Group 65">
            <a:extLst>
              <a:ext uri="{FF2B5EF4-FFF2-40B4-BE49-F238E27FC236}">
                <a16:creationId xmlns:a16="http://schemas.microsoft.com/office/drawing/2014/main" id="{57C8B39A-E534-4F07-9BCC-38E333014B9A}"/>
              </a:ext>
            </a:extLst>
          </p:cNvPr>
          <p:cNvGraphicFramePr>
            <a:graphicFrameLocks/>
          </p:cNvGraphicFramePr>
          <p:nvPr/>
        </p:nvGraphicFramePr>
        <p:xfrm>
          <a:off x="5019442" y="1769810"/>
          <a:ext cx="3342142" cy="457200"/>
        </p:xfrm>
        <a:graphic>
          <a:graphicData uri="http://schemas.openxmlformats.org/drawingml/2006/table">
            <a:tbl>
              <a:tblPr/>
              <a:tblGrid>
                <a:gridCol w="668692">
                  <a:extLst>
                    <a:ext uri="{9D8B030D-6E8A-4147-A177-3AD203B41FA5}">
                      <a16:colId xmlns:a16="http://schemas.microsoft.com/office/drawing/2014/main" val="20000"/>
                    </a:ext>
                  </a:extLst>
                </a:gridCol>
                <a:gridCol w="668690">
                  <a:extLst>
                    <a:ext uri="{9D8B030D-6E8A-4147-A177-3AD203B41FA5}">
                      <a16:colId xmlns:a16="http://schemas.microsoft.com/office/drawing/2014/main" val="20001"/>
                    </a:ext>
                  </a:extLst>
                </a:gridCol>
                <a:gridCol w="667378">
                  <a:extLst>
                    <a:ext uri="{9D8B030D-6E8A-4147-A177-3AD203B41FA5}">
                      <a16:colId xmlns:a16="http://schemas.microsoft.com/office/drawing/2014/main" val="20002"/>
                    </a:ext>
                  </a:extLst>
                </a:gridCol>
                <a:gridCol w="668692">
                  <a:extLst>
                    <a:ext uri="{9D8B030D-6E8A-4147-A177-3AD203B41FA5}">
                      <a16:colId xmlns:a16="http://schemas.microsoft.com/office/drawing/2014/main" val="20003"/>
                    </a:ext>
                  </a:extLst>
                </a:gridCol>
                <a:gridCol w="668690">
                  <a:extLst>
                    <a:ext uri="{9D8B030D-6E8A-4147-A177-3AD203B41FA5}">
                      <a16:colId xmlns:a16="http://schemas.microsoft.com/office/drawing/2014/main" val="20004"/>
                    </a:ext>
                  </a:extLst>
                </a:gridCol>
              </a:tblGrid>
              <a:tr h="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a:ln>
                            <a:noFill/>
                          </a:ln>
                          <a:solidFill>
                            <a:schemeClr val="tx1"/>
                          </a:solidFill>
                          <a:effectLst/>
                          <a:latin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9" name="Group 80">
            <a:extLst>
              <a:ext uri="{FF2B5EF4-FFF2-40B4-BE49-F238E27FC236}">
                <a16:creationId xmlns:a16="http://schemas.microsoft.com/office/drawing/2014/main" id="{B551E516-64A3-4CF6-9043-92780A45AD04}"/>
              </a:ext>
            </a:extLst>
          </p:cNvPr>
          <p:cNvGraphicFramePr>
            <a:graphicFrameLocks/>
          </p:cNvGraphicFramePr>
          <p:nvPr/>
        </p:nvGraphicFramePr>
        <p:xfrm>
          <a:off x="5019443" y="2283186"/>
          <a:ext cx="3342140" cy="457200"/>
        </p:xfrm>
        <a:graphic>
          <a:graphicData uri="http://schemas.openxmlformats.org/drawingml/2006/table">
            <a:tbl>
              <a:tblPr/>
              <a:tblGrid>
                <a:gridCol w="669202">
                  <a:extLst>
                    <a:ext uri="{9D8B030D-6E8A-4147-A177-3AD203B41FA5}">
                      <a16:colId xmlns:a16="http://schemas.microsoft.com/office/drawing/2014/main" val="20000"/>
                    </a:ext>
                  </a:extLst>
                </a:gridCol>
                <a:gridCol w="667912">
                  <a:extLst>
                    <a:ext uri="{9D8B030D-6E8A-4147-A177-3AD203B41FA5}">
                      <a16:colId xmlns:a16="http://schemas.microsoft.com/office/drawing/2014/main" val="20001"/>
                    </a:ext>
                  </a:extLst>
                </a:gridCol>
                <a:gridCol w="667912">
                  <a:extLst>
                    <a:ext uri="{9D8B030D-6E8A-4147-A177-3AD203B41FA5}">
                      <a16:colId xmlns:a16="http://schemas.microsoft.com/office/drawing/2014/main" val="20002"/>
                    </a:ext>
                  </a:extLst>
                </a:gridCol>
                <a:gridCol w="667912">
                  <a:extLst>
                    <a:ext uri="{9D8B030D-6E8A-4147-A177-3AD203B41FA5}">
                      <a16:colId xmlns:a16="http://schemas.microsoft.com/office/drawing/2014/main" val="20003"/>
                    </a:ext>
                  </a:extLst>
                </a:gridCol>
                <a:gridCol w="669202">
                  <a:extLst>
                    <a:ext uri="{9D8B030D-6E8A-4147-A177-3AD203B41FA5}">
                      <a16:colId xmlns:a16="http://schemas.microsoft.com/office/drawing/2014/main" val="20004"/>
                    </a:ext>
                  </a:extLst>
                </a:gridCol>
              </a:tblGrid>
              <a:tr h="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a:ln>
                            <a:noFill/>
                          </a:ln>
                          <a:solidFill>
                            <a:schemeClr val="tx1"/>
                          </a:solidFill>
                          <a:effectLst/>
                          <a:latin typeface="Arial" panose="020B0604020202020204" pitchFamily="34" charset="0"/>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0" name="Group 110">
            <a:extLst>
              <a:ext uri="{FF2B5EF4-FFF2-40B4-BE49-F238E27FC236}">
                <a16:creationId xmlns:a16="http://schemas.microsoft.com/office/drawing/2014/main" id="{6C283367-FBC1-46C4-9B89-76C46EE18888}"/>
              </a:ext>
            </a:extLst>
          </p:cNvPr>
          <p:cNvGraphicFramePr>
            <a:graphicFrameLocks/>
          </p:cNvGraphicFramePr>
          <p:nvPr/>
        </p:nvGraphicFramePr>
        <p:xfrm>
          <a:off x="5019443" y="2792527"/>
          <a:ext cx="3342140" cy="457200"/>
        </p:xfrm>
        <a:graphic>
          <a:graphicData uri="http://schemas.openxmlformats.org/drawingml/2006/table">
            <a:tbl>
              <a:tblPr/>
              <a:tblGrid>
                <a:gridCol w="669202">
                  <a:extLst>
                    <a:ext uri="{9D8B030D-6E8A-4147-A177-3AD203B41FA5}">
                      <a16:colId xmlns:a16="http://schemas.microsoft.com/office/drawing/2014/main" val="20000"/>
                    </a:ext>
                  </a:extLst>
                </a:gridCol>
                <a:gridCol w="667912">
                  <a:extLst>
                    <a:ext uri="{9D8B030D-6E8A-4147-A177-3AD203B41FA5}">
                      <a16:colId xmlns:a16="http://schemas.microsoft.com/office/drawing/2014/main" val="20001"/>
                    </a:ext>
                  </a:extLst>
                </a:gridCol>
                <a:gridCol w="667912">
                  <a:extLst>
                    <a:ext uri="{9D8B030D-6E8A-4147-A177-3AD203B41FA5}">
                      <a16:colId xmlns:a16="http://schemas.microsoft.com/office/drawing/2014/main" val="20002"/>
                    </a:ext>
                  </a:extLst>
                </a:gridCol>
                <a:gridCol w="667912">
                  <a:extLst>
                    <a:ext uri="{9D8B030D-6E8A-4147-A177-3AD203B41FA5}">
                      <a16:colId xmlns:a16="http://schemas.microsoft.com/office/drawing/2014/main" val="20003"/>
                    </a:ext>
                  </a:extLst>
                </a:gridCol>
                <a:gridCol w="669202">
                  <a:extLst>
                    <a:ext uri="{9D8B030D-6E8A-4147-A177-3AD203B41FA5}">
                      <a16:colId xmlns:a16="http://schemas.microsoft.com/office/drawing/2014/main" val="20004"/>
                    </a:ext>
                  </a:extLst>
                </a:gridCol>
              </a:tblGrid>
              <a:tr h="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a:ln>
                            <a:noFill/>
                          </a:ln>
                          <a:solidFill>
                            <a:schemeClr val="tx1"/>
                          </a:solidFill>
                          <a:effectLst/>
                          <a:latin typeface="Arial" panose="020B0604020202020204" pitchFamily="34"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bl>
          </a:graphicData>
        </a:graphic>
      </p:graphicFrame>
      <p:graphicFrame>
        <p:nvGraphicFramePr>
          <p:cNvPr id="21" name="Group 111">
            <a:extLst>
              <a:ext uri="{FF2B5EF4-FFF2-40B4-BE49-F238E27FC236}">
                <a16:creationId xmlns:a16="http://schemas.microsoft.com/office/drawing/2014/main" id="{7DBDEB11-E2D3-42CA-BED6-CB0CF8C70DD5}"/>
              </a:ext>
            </a:extLst>
          </p:cNvPr>
          <p:cNvGraphicFramePr>
            <a:graphicFrameLocks/>
          </p:cNvGraphicFramePr>
          <p:nvPr/>
        </p:nvGraphicFramePr>
        <p:xfrm>
          <a:off x="5009502" y="3405586"/>
          <a:ext cx="3342143" cy="457200"/>
        </p:xfrm>
        <a:graphic>
          <a:graphicData uri="http://schemas.openxmlformats.org/drawingml/2006/table">
            <a:tbl>
              <a:tblPr/>
              <a:tblGrid>
                <a:gridCol w="669202">
                  <a:extLst>
                    <a:ext uri="{9D8B030D-6E8A-4147-A177-3AD203B41FA5}">
                      <a16:colId xmlns:a16="http://schemas.microsoft.com/office/drawing/2014/main" val="20000"/>
                    </a:ext>
                  </a:extLst>
                </a:gridCol>
                <a:gridCol w="667913">
                  <a:extLst>
                    <a:ext uri="{9D8B030D-6E8A-4147-A177-3AD203B41FA5}">
                      <a16:colId xmlns:a16="http://schemas.microsoft.com/office/drawing/2014/main" val="20001"/>
                    </a:ext>
                  </a:extLst>
                </a:gridCol>
                <a:gridCol w="667913">
                  <a:extLst>
                    <a:ext uri="{9D8B030D-6E8A-4147-A177-3AD203B41FA5}">
                      <a16:colId xmlns:a16="http://schemas.microsoft.com/office/drawing/2014/main" val="20002"/>
                    </a:ext>
                  </a:extLst>
                </a:gridCol>
                <a:gridCol w="667913">
                  <a:extLst>
                    <a:ext uri="{9D8B030D-6E8A-4147-A177-3AD203B41FA5}">
                      <a16:colId xmlns:a16="http://schemas.microsoft.com/office/drawing/2014/main" val="20003"/>
                    </a:ext>
                  </a:extLst>
                </a:gridCol>
                <a:gridCol w="669202">
                  <a:extLst>
                    <a:ext uri="{9D8B030D-6E8A-4147-A177-3AD203B41FA5}">
                      <a16:colId xmlns:a16="http://schemas.microsoft.com/office/drawing/2014/main" val="20004"/>
                    </a:ext>
                  </a:extLst>
                </a:gridCol>
              </a:tblGrid>
              <a:tr h="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a:ln>
                            <a:noFill/>
                          </a:ln>
                          <a:solidFill>
                            <a:schemeClr val="tx1"/>
                          </a:solidFill>
                          <a:effectLst/>
                          <a:latin typeface="Arial" panose="020B0604020202020204" pitchFamily="34"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2" name="Group 141">
            <a:extLst>
              <a:ext uri="{FF2B5EF4-FFF2-40B4-BE49-F238E27FC236}">
                <a16:creationId xmlns:a16="http://schemas.microsoft.com/office/drawing/2014/main" id="{2942D0F4-6D76-432C-AA98-B814419276E2}"/>
              </a:ext>
            </a:extLst>
          </p:cNvPr>
          <p:cNvGraphicFramePr>
            <a:graphicFrameLocks/>
          </p:cNvGraphicFramePr>
          <p:nvPr/>
        </p:nvGraphicFramePr>
        <p:xfrm>
          <a:off x="5009503" y="3915463"/>
          <a:ext cx="3342140" cy="457200"/>
        </p:xfrm>
        <a:graphic>
          <a:graphicData uri="http://schemas.openxmlformats.org/drawingml/2006/table">
            <a:tbl>
              <a:tblPr/>
              <a:tblGrid>
                <a:gridCol w="668428">
                  <a:extLst>
                    <a:ext uri="{9D8B030D-6E8A-4147-A177-3AD203B41FA5}">
                      <a16:colId xmlns:a16="http://schemas.microsoft.com/office/drawing/2014/main" val="20000"/>
                    </a:ext>
                  </a:extLst>
                </a:gridCol>
                <a:gridCol w="668428">
                  <a:extLst>
                    <a:ext uri="{9D8B030D-6E8A-4147-A177-3AD203B41FA5}">
                      <a16:colId xmlns:a16="http://schemas.microsoft.com/office/drawing/2014/main" val="20001"/>
                    </a:ext>
                  </a:extLst>
                </a:gridCol>
                <a:gridCol w="668428">
                  <a:extLst>
                    <a:ext uri="{9D8B030D-6E8A-4147-A177-3AD203B41FA5}">
                      <a16:colId xmlns:a16="http://schemas.microsoft.com/office/drawing/2014/main" val="20002"/>
                    </a:ext>
                  </a:extLst>
                </a:gridCol>
                <a:gridCol w="668428">
                  <a:extLst>
                    <a:ext uri="{9D8B030D-6E8A-4147-A177-3AD203B41FA5}">
                      <a16:colId xmlns:a16="http://schemas.microsoft.com/office/drawing/2014/main" val="20003"/>
                    </a:ext>
                  </a:extLst>
                </a:gridCol>
                <a:gridCol w="668428">
                  <a:extLst>
                    <a:ext uri="{9D8B030D-6E8A-4147-A177-3AD203B41FA5}">
                      <a16:colId xmlns:a16="http://schemas.microsoft.com/office/drawing/2014/main" val="20004"/>
                    </a:ext>
                  </a:extLst>
                </a:gridCol>
              </a:tblGrid>
              <a:tr h="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a:ln>
                            <a:noFill/>
                          </a:ln>
                          <a:solidFill>
                            <a:schemeClr val="tx1"/>
                          </a:solidFill>
                          <a:effectLst/>
                          <a:latin typeface="Arial" panose="020B0604020202020204" pitchFamily="34"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3" name="Group 158">
            <a:extLst>
              <a:ext uri="{FF2B5EF4-FFF2-40B4-BE49-F238E27FC236}">
                <a16:creationId xmlns:a16="http://schemas.microsoft.com/office/drawing/2014/main" id="{E4AA9CF7-FB07-41D2-B8C2-671E796AD6AC}"/>
              </a:ext>
            </a:extLst>
          </p:cNvPr>
          <p:cNvGraphicFramePr>
            <a:graphicFrameLocks noGrp="1"/>
          </p:cNvGraphicFramePr>
          <p:nvPr/>
        </p:nvGraphicFramePr>
        <p:xfrm>
          <a:off x="5009502" y="4418686"/>
          <a:ext cx="3342140" cy="457200"/>
        </p:xfrm>
        <a:graphic>
          <a:graphicData uri="http://schemas.openxmlformats.org/drawingml/2006/table">
            <a:tbl>
              <a:tblPr/>
              <a:tblGrid>
                <a:gridCol w="668428">
                  <a:extLst>
                    <a:ext uri="{9D8B030D-6E8A-4147-A177-3AD203B41FA5}">
                      <a16:colId xmlns:a16="http://schemas.microsoft.com/office/drawing/2014/main" val="20000"/>
                    </a:ext>
                  </a:extLst>
                </a:gridCol>
                <a:gridCol w="668428">
                  <a:extLst>
                    <a:ext uri="{9D8B030D-6E8A-4147-A177-3AD203B41FA5}">
                      <a16:colId xmlns:a16="http://schemas.microsoft.com/office/drawing/2014/main" val="20001"/>
                    </a:ext>
                  </a:extLst>
                </a:gridCol>
                <a:gridCol w="668428">
                  <a:extLst>
                    <a:ext uri="{9D8B030D-6E8A-4147-A177-3AD203B41FA5}">
                      <a16:colId xmlns:a16="http://schemas.microsoft.com/office/drawing/2014/main" val="20002"/>
                    </a:ext>
                  </a:extLst>
                </a:gridCol>
                <a:gridCol w="668428">
                  <a:extLst>
                    <a:ext uri="{9D8B030D-6E8A-4147-A177-3AD203B41FA5}">
                      <a16:colId xmlns:a16="http://schemas.microsoft.com/office/drawing/2014/main" val="20003"/>
                    </a:ext>
                  </a:extLst>
                </a:gridCol>
                <a:gridCol w="668428">
                  <a:extLst>
                    <a:ext uri="{9D8B030D-6E8A-4147-A177-3AD203B41FA5}">
                      <a16:colId xmlns:a16="http://schemas.microsoft.com/office/drawing/2014/main" val="20004"/>
                    </a:ext>
                  </a:extLst>
                </a:gridCol>
              </a:tblGrid>
              <a:tr h="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a:ln>
                            <a:noFill/>
                          </a:ln>
                          <a:solidFill>
                            <a:schemeClr val="tx1"/>
                          </a:solidFill>
                          <a:effectLst/>
                          <a:latin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4" name="Group 172">
            <a:extLst>
              <a:ext uri="{FF2B5EF4-FFF2-40B4-BE49-F238E27FC236}">
                <a16:creationId xmlns:a16="http://schemas.microsoft.com/office/drawing/2014/main" id="{45B74BD7-5549-438C-B2E6-05DA29C8813F}"/>
              </a:ext>
            </a:extLst>
          </p:cNvPr>
          <p:cNvGraphicFramePr>
            <a:graphicFrameLocks noGrp="1"/>
          </p:cNvGraphicFramePr>
          <p:nvPr/>
        </p:nvGraphicFramePr>
        <p:xfrm>
          <a:off x="5009503" y="5019439"/>
          <a:ext cx="3342140" cy="457200"/>
        </p:xfrm>
        <a:graphic>
          <a:graphicData uri="http://schemas.openxmlformats.org/drawingml/2006/table">
            <a:tbl>
              <a:tblPr/>
              <a:tblGrid>
                <a:gridCol w="668428">
                  <a:extLst>
                    <a:ext uri="{9D8B030D-6E8A-4147-A177-3AD203B41FA5}">
                      <a16:colId xmlns:a16="http://schemas.microsoft.com/office/drawing/2014/main" val="20000"/>
                    </a:ext>
                  </a:extLst>
                </a:gridCol>
                <a:gridCol w="668428">
                  <a:extLst>
                    <a:ext uri="{9D8B030D-6E8A-4147-A177-3AD203B41FA5}">
                      <a16:colId xmlns:a16="http://schemas.microsoft.com/office/drawing/2014/main" val="20001"/>
                    </a:ext>
                  </a:extLst>
                </a:gridCol>
                <a:gridCol w="668428">
                  <a:extLst>
                    <a:ext uri="{9D8B030D-6E8A-4147-A177-3AD203B41FA5}">
                      <a16:colId xmlns:a16="http://schemas.microsoft.com/office/drawing/2014/main" val="20002"/>
                    </a:ext>
                  </a:extLst>
                </a:gridCol>
                <a:gridCol w="668428">
                  <a:extLst>
                    <a:ext uri="{9D8B030D-6E8A-4147-A177-3AD203B41FA5}">
                      <a16:colId xmlns:a16="http://schemas.microsoft.com/office/drawing/2014/main" val="20003"/>
                    </a:ext>
                  </a:extLst>
                </a:gridCol>
                <a:gridCol w="668428">
                  <a:extLst>
                    <a:ext uri="{9D8B030D-6E8A-4147-A177-3AD203B41FA5}">
                      <a16:colId xmlns:a16="http://schemas.microsoft.com/office/drawing/2014/main" val="20004"/>
                    </a:ext>
                  </a:extLst>
                </a:gridCol>
              </a:tblGrid>
              <a:tr h="30938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5" name="Group 172">
            <a:extLst>
              <a:ext uri="{FF2B5EF4-FFF2-40B4-BE49-F238E27FC236}">
                <a16:creationId xmlns:a16="http://schemas.microsoft.com/office/drawing/2014/main" id="{A709FFF8-C23B-42C4-BE56-343D18EC133B}"/>
              </a:ext>
            </a:extLst>
          </p:cNvPr>
          <p:cNvGraphicFramePr>
            <a:graphicFrameLocks noGrp="1"/>
          </p:cNvGraphicFramePr>
          <p:nvPr/>
        </p:nvGraphicFramePr>
        <p:xfrm>
          <a:off x="8468073" y="5533018"/>
          <a:ext cx="3400115" cy="457200"/>
        </p:xfrm>
        <a:graphic>
          <a:graphicData uri="http://schemas.openxmlformats.org/drawingml/2006/table">
            <a:tbl>
              <a:tblPr/>
              <a:tblGrid>
                <a:gridCol w="680023">
                  <a:extLst>
                    <a:ext uri="{9D8B030D-6E8A-4147-A177-3AD203B41FA5}">
                      <a16:colId xmlns:a16="http://schemas.microsoft.com/office/drawing/2014/main" val="20000"/>
                    </a:ext>
                  </a:extLst>
                </a:gridCol>
                <a:gridCol w="680023">
                  <a:extLst>
                    <a:ext uri="{9D8B030D-6E8A-4147-A177-3AD203B41FA5}">
                      <a16:colId xmlns:a16="http://schemas.microsoft.com/office/drawing/2014/main" val="20001"/>
                    </a:ext>
                  </a:extLst>
                </a:gridCol>
                <a:gridCol w="680023">
                  <a:extLst>
                    <a:ext uri="{9D8B030D-6E8A-4147-A177-3AD203B41FA5}">
                      <a16:colId xmlns:a16="http://schemas.microsoft.com/office/drawing/2014/main" val="20002"/>
                    </a:ext>
                  </a:extLst>
                </a:gridCol>
                <a:gridCol w="680023">
                  <a:extLst>
                    <a:ext uri="{9D8B030D-6E8A-4147-A177-3AD203B41FA5}">
                      <a16:colId xmlns:a16="http://schemas.microsoft.com/office/drawing/2014/main" val="20003"/>
                    </a:ext>
                  </a:extLst>
                </a:gridCol>
                <a:gridCol w="680023">
                  <a:extLst>
                    <a:ext uri="{9D8B030D-6E8A-4147-A177-3AD203B41FA5}">
                      <a16:colId xmlns:a16="http://schemas.microsoft.com/office/drawing/2014/main" val="20004"/>
                    </a:ext>
                  </a:extLst>
                </a:gridCol>
              </a:tblGrid>
              <a:tr h="252224">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rgbClr val="FF0000"/>
                          </a:solidFill>
                          <a:effectLst/>
                          <a:latin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rgbClr val="FF0000"/>
                          </a:solidFill>
                          <a:effectLst/>
                          <a:latin typeface="Arial" panose="020B0604020202020204" pitchFamily="34"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6" name="Group 172">
            <a:extLst>
              <a:ext uri="{FF2B5EF4-FFF2-40B4-BE49-F238E27FC236}">
                <a16:creationId xmlns:a16="http://schemas.microsoft.com/office/drawing/2014/main" id="{83C79611-66C4-462D-9BC9-A1227DCA7F20}"/>
              </a:ext>
            </a:extLst>
          </p:cNvPr>
          <p:cNvGraphicFramePr>
            <a:graphicFrameLocks noGrp="1"/>
          </p:cNvGraphicFramePr>
          <p:nvPr/>
        </p:nvGraphicFramePr>
        <p:xfrm>
          <a:off x="5002879" y="5529643"/>
          <a:ext cx="3342140" cy="457200"/>
        </p:xfrm>
        <a:graphic>
          <a:graphicData uri="http://schemas.openxmlformats.org/drawingml/2006/table">
            <a:tbl>
              <a:tblPr/>
              <a:tblGrid>
                <a:gridCol w="668428">
                  <a:extLst>
                    <a:ext uri="{9D8B030D-6E8A-4147-A177-3AD203B41FA5}">
                      <a16:colId xmlns:a16="http://schemas.microsoft.com/office/drawing/2014/main" val="20000"/>
                    </a:ext>
                  </a:extLst>
                </a:gridCol>
                <a:gridCol w="668428">
                  <a:extLst>
                    <a:ext uri="{9D8B030D-6E8A-4147-A177-3AD203B41FA5}">
                      <a16:colId xmlns:a16="http://schemas.microsoft.com/office/drawing/2014/main" val="20001"/>
                    </a:ext>
                  </a:extLst>
                </a:gridCol>
                <a:gridCol w="668428">
                  <a:extLst>
                    <a:ext uri="{9D8B030D-6E8A-4147-A177-3AD203B41FA5}">
                      <a16:colId xmlns:a16="http://schemas.microsoft.com/office/drawing/2014/main" val="20002"/>
                    </a:ext>
                  </a:extLst>
                </a:gridCol>
                <a:gridCol w="668428">
                  <a:extLst>
                    <a:ext uri="{9D8B030D-6E8A-4147-A177-3AD203B41FA5}">
                      <a16:colId xmlns:a16="http://schemas.microsoft.com/office/drawing/2014/main" val="20003"/>
                    </a:ext>
                  </a:extLst>
                </a:gridCol>
                <a:gridCol w="668428">
                  <a:extLst>
                    <a:ext uri="{9D8B030D-6E8A-4147-A177-3AD203B41FA5}">
                      <a16:colId xmlns:a16="http://schemas.microsoft.com/office/drawing/2014/main" val="20004"/>
                    </a:ext>
                  </a:extLst>
                </a:gridCol>
              </a:tblGrid>
              <a:tr h="30938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7" name="Rectangle 26">
            <a:extLst>
              <a:ext uri="{FF2B5EF4-FFF2-40B4-BE49-F238E27FC236}">
                <a16:creationId xmlns:a16="http://schemas.microsoft.com/office/drawing/2014/main" id="{DAE6CD04-AF9B-418E-9921-E04EFA89C430}"/>
              </a:ext>
            </a:extLst>
          </p:cNvPr>
          <p:cNvSpPr/>
          <p:nvPr/>
        </p:nvSpPr>
        <p:spPr>
          <a:xfrm flipV="1">
            <a:off x="4813827" y="6033086"/>
            <a:ext cx="7221234" cy="45719"/>
          </a:xfrm>
          <a:prstGeom prst="rect">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1800" b="0" i="0" u="none" strike="noStrike" kern="1200" cap="none" spc="0" normalizeH="0" baseline="0" noProof="0">
              <a:ln>
                <a:noFill/>
              </a:ln>
              <a:solidFill>
                <a:prstClr val="white"/>
              </a:solidFill>
              <a:effectLst/>
              <a:uLnTx/>
              <a:uFillTx/>
              <a:ea typeface="+mn-ea"/>
              <a:cs typeface="+mn-cs"/>
            </a:endParaRPr>
          </a:p>
        </p:txBody>
      </p:sp>
      <p:graphicFrame>
        <p:nvGraphicFramePr>
          <p:cNvPr id="28" name="Group 172">
            <a:extLst>
              <a:ext uri="{FF2B5EF4-FFF2-40B4-BE49-F238E27FC236}">
                <a16:creationId xmlns:a16="http://schemas.microsoft.com/office/drawing/2014/main" id="{1BB7A54E-29B3-424D-B8F5-53B510AE2A59}"/>
              </a:ext>
            </a:extLst>
          </p:cNvPr>
          <p:cNvGraphicFramePr>
            <a:graphicFrameLocks noGrp="1"/>
          </p:cNvGraphicFramePr>
          <p:nvPr/>
        </p:nvGraphicFramePr>
        <p:xfrm>
          <a:off x="4992938" y="6125995"/>
          <a:ext cx="3346890" cy="457200"/>
        </p:xfrm>
        <a:graphic>
          <a:graphicData uri="http://schemas.openxmlformats.org/drawingml/2006/table">
            <a:tbl>
              <a:tblPr/>
              <a:tblGrid>
                <a:gridCol w="669378">
                  <a:extLst>
                    <a:ext uri="{9D8B030D-6E8A-4147-A177-3AD203B41FA5}">
                      <a16:colId xmlns:a16="http://schemas.microsoft.com/office/drawing/2014/main" val="20000"/>
                    </a:ext>
                  </a:extLst>
                </a:gridCol>
                <a:gridCol w="669378">
                  <a:extLst>
                    <a:ext uri="{9D8B030D-6E8A-4147-A177-3AD203B41FA5}">
                      <a16:colId xmlns:a16="http://schemas.microsoft.com/office/drawing/2014/main" val="20001"/>
                    </a:ext>
                  </a:extLst>
                </a:gridCol>
                <a:gridCol w="669378">
                  <a:extLst>
                    <a:ext uri="{9D8B030D-6E8A-4147-A177-3AD203B41FA5}">
                      <a16:colId xmlns:a16="http://schemas.microsoft.com/office/drawing/2014/main" val="20002"/>
                    </a:ext>
                  </a:extLst>
                </a:gridCol>
                <a:gridCol w="669378">
                  <a:extLst>
                    <a:ext uri="{9D8B030D-6E8A-4147-A177-3AD203B41FA5}">
                      <a16:colId xmlns:a16="http://schemas.microsoft.com/office/drawing/2014/main" val="20003"/>
                    </a:ext>
                  </a:extLst>
                </a:gridCol>
                <a:gridCol w="669378">
                  <a:extLst>
                    <a:ext uri="{9D8B030D-6E8A-4147-A177-3AD203B41FA5}">
                      <a16:colId xmlns:a16="http://schemas.microsoft.com/office/drawing/2014/main" val="20004"/>
                    </a:ext>
                  </a:extLst>
                </a:gridCol>
              </a:tblGrid>
              <a:tr h="30938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400" b="1" i="0" u="none" strike="noStrike" cap="none" normalizeH="0" baseline="0" dirty="0">
                          <a:ln>
                            <a:noFill/>
                          </a:ln>
                          <a:solidFill>
                            <a:schemeClr val="tx1"/>
                          </a:solidFill>
                          <a:effectLst/>
                          <a:latin typeface="Arial" panose="020B0604020202020204" pitchFamily="34" charset="0"/>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 name="TextBox 35">
            <a:extLst>
              <a:ext uri="{FF2B5EF4-FFF2-40B4-BE49-F238E27FC236}">
                <a16:creationId xmlns:a16="http://schemas.microsoft.com/office/drawing/2014/main" id="{1F36704C-F1C0-4BA1-8C09-D9F38D3AD877}"/>
              </a:ext>
            </a:extLst>
          </p:cNvPr>
          <p:cNvSpPr txBox="1"/>
          <p:nvPr/>
        </p:nvSpPr>
        <p:spPr>
          <a:xfrm>
            <a:off x="250566" y="1445382"/>
            <a:ext cx="4462836" cy="377949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5"/>
          </a:lnRef>
          <a:fillRef idx="1">
            <a:schemeClr val="lt1"/>
          </a:fillRef>
          <a:effectRef idx="0">
            <a:schemeClr val="accent5"/>
          </a:effectRef>
          <a:fontRef idx="minor">
            <a:schemeClr val="dk1"/>
          </a:fontRef>
        </p:style>
        <p:txBody>
          <a:bodyPr wrap="square">
            <a:spAutoFit/>
          </a:bodyPr>
          <a:lstStyle/>
          <a:p>
            <a:pPr marL="0" marR="0" lvl="0" indent="0" algn="l" defTabSz="914400" rtl="0" eaLnBrk="1" fontAlgn="auto" latinLnBrk="0" hangingPunct="1">
              <a:lnSpc>
                <a:spcPct val="250000"/>
              </a:lnSpc>
              <a:spcBef>
                <a:spcPts val="0"/>
              </a:spcBef>
              <a:spcAft>
                <a:spcPts val="0"/>
              </a:spcAft>
              <a:buClrTx/>
              <a:buSzTx/>
              <a:buFontTx/>
              <a:buNone/>
              <a:tabLst/>
              <a:defRPr/>
            </a:pPr>
            <a:r>
              <a:rPr kumimoji="0" lang="en-US" sz="2500" b="1" i="0" u="none" strike="noStrike" kern="1200" cap="none" spc="-150" normalizeH="0" baseline="0" noProof="0" dirty="0">
                <a:ln>
                  <a:noFill/>
                </a:ln>
                <a:solidFill>
                  <a:srgbClr val="0F06BA"/>
                </a:solidFill>
                <a:effectLst/>
                <a:uLnTx/>
                <a:uFillTx/>
                <a:latin typeface="Consolas" panose="020B0609020204030204" pitchFamily="49" charset="0"/>
                <a:ea typeface="+mn-ea"/>
                <a:cs typeface="+mn-cs"/>
              </a:rPr>
              <a:t>for (</a:t>
            </a:r>
            <a:r>
              <a:rPr kumimoji="0" lang="en-US" sz="2500" b="1" i="0" u="none" strike="noStrike" kern="1200" cap="none" spc="-150" normalizeH="0" baseline="0" noProof="0" dirty="0" err="1">
                <a:ln>
                  <a:noFill/>
                </a:ln>
                <a:solidFill>
                  <a:srgbClr val="0F06BA"/>
                </a:solidFill>
                <a:effectLst/>
                <a:uLnTx/>
                <a:uFillTx/>
                <a:latin typeface="Consolas" panose="020B0609020204030204" pitchFamily="49" charset="0"/>
                <a:ea typeface="+mn-ea"/>
                <a:cs typeface="+mn-cs"/>
              </a:rPr>
              <a:t>i</a:t>
            </a:r>
            <a:r>
              <a:rPr kumimoji="0" lang="en-US" sz="2500" b="1" i="0" u="none" strike="noStrike" kern="1200" cap="none" spc="-150" normalizeH="0" baseline="0" noProof="0" dirty="0">
                <a:ln>
                  <a:noFill/>
                </a:ln>
                <a:solidFill>
                  <a:srgbClr val="0F06BA"/>
                </a:solidFill>
                <a:effectLst/>
                <a:uLnTx/>
                <a:uFillTx/>
                <a:latin typeface="Consolas" panose="020B0609020204030204" pitchFamily="49" charset="0"/>
                <a:ea typeface="+mn-ea"/>
                <a:cs typeface="+mn-cs"/>
              </a:rPr>
              <a:t> = n-1 ; </a:t>
            </a:r>
            <a:r>
              <a:rPr kumimoji="0" lang="en-US" sz="2500" b="1" i="0" u="none" strike="noStrike" kern="1200" cap="none" spc="-150" normalizeH="0" baseline="0" noProof="0" dirty="0" err="1">
                <a:ln>
                  <a:noFill/>
                </a:ln>
                <a:solidFill>
                  <a:srgbClr val="0F06BA"/>
                </a:solidFill>
                <a:effectLst/>
                <a:uLnTx/>
                <a:uFillTx/>
                <a:latin typeface="Consolas" panose="020B0609020204030204" pitchFamily="49" charset="0"/>
                <a:ea typeface="+mn-ea"/>
                <a:cs typeface="+mn-cs"/>
              </a:rPr>
              <a:t>i</a:t>
            </a:r>
            <a:r>
              <a:rPr kumimoji="0" lang="en-US" sz="2500" b="1" i="0" u="none" strike="noStrike" kern="1200" cap="none" spc="-150" normalizeH="0" baseline="0" noProof="0" dirty="0">
                <a:ln>
                  <a:noFill/>
                </a:ln>
                <a:solidFill>
                  <a:srgbClr val="0F06BA"/>
                </a:solidFill>
                <a:effectLst/>
                <a:uLnTx/>
                <a:uFillTx/>
                <a:latin typeface="Consolas" panose="020B0609020204030204" pitchFamily="49" charset="0"/>
                <a:ea typeface="+mn-ea"/>
                <a:cs typeface="+mn-cs"/>
              </a:rPr>
              <a:t> &gt; 0 ; </a:t>
            </a:r>
            <a:r>
              <a:rPr kumimoji="0" lang="en-US" sz="2500" b="1" i="0" u="none" strike="noStrike" kern="1200" cap="none" spc="-150" normalizeH="0" baseline="0" noProof="0" dirty="0" err="1">
                <a:ln>
                  <a:noFill/>
                </a:ln>
                <a:solidFill>
                  <a:srgbClr val="0F06BA"/>
                </a:solidFill>
                <a:effectLst/>
                <a:uLnTx/>
                <a:uFillTx/>
                <a:latin typeface="Consolas" panose="020B0609020204030204" pitchFamily="49" charset="0"/>
                <a:ea typeface="+mn-ea"/>
                <a:cs typeface="+mn-cs"/>
              </a:rPr>
              <a:t>i</a:t>
            </a:r>
            <a:r>
              <a:rPr kumimoji="0" lang="en-US" sz="2500" b="1" i="0" u="none" strike="noStrike" kern="1200" cap="none" spc="-150" normalizeH="0" baseline="0" noProof="0" dirty="0">
                <a:ln>
                  <a:noFill/>
                </a:ln>
                <a:solidFill>
                  <a:srgbClr val="0F06BA"/>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250000"/>
              </a:lnSpc>
              <a:spcBef>
                <a:spcPts val="0"/>
              </a:spcBef>
              <a:spcAft>
                <a:spcPts val="0"/>
              </a:spcAft>
              <a:buClrTx/>
              <a:buSzTx/>
              <a:buFontTx/>
              <a:buNone/>
              <a:tabLst/>
              <a:defRPr/>
            </a:pPr>
            <a:r>
              <a:rPr kumimoji="0" lang="en-US" sz="2500" b="1" i="0" u="none" strike="noStrike" kern="1200" cap="none" spc="-150" normalizeH="0" baseline="0" noProof="0" dirty="0">
                <a:ln>
                  <a:noFill/>
                </a:ln>
                <a:solidFill>
                  <a:srgbClr val="0F06BA"/>
                </a:solidFill>
                <a:effectLst/>
                <a:uLnTx/>
                <a:uFillTx/>
                <a:latin typeface="Consolas" panose="020B0609020204030204" pitchFamily="49" charset="0"/>
                <a:ea typeface="+mn-ea"/>
                <a:cs typeface="+mn-cs"/>
              </a:rPr>
              <a:t>  for (j = 0; j &lt; </a:t>
            </a:r>
            <a:r>
              <a:rPr kumimoji="0" lang="en-US" sz="2500" b="1" i="0" u="none" strike="noStrike" kern="1200" cap="none" spc="-150" normalizeH="0" baseline="0" noProof="0" dirty="0" err="1">
                <a:ln>
                  <a:noFill/>
                </a:ln>
                <a:solidFill>
                  <a:srgbClr val="0F06BA"/>
                </a:solidFill>
                <a:effectLst/>
                <a:uLnTx/>
                <a:uFillTx/>
                <a:latin typeface="Consolas" panose="020B0609020204030204" pitchFamily="49" charset="0"/>
                <a:ea typeface="+mn-ea"/>
                <a:cs typeface="+mn-cs"/>
              </a:rPr>
              <a:t>i</a:t>
            </a:r>
            <a:r>
              <a:rPr kumimoji="0" lang="en-US" sz="2500" b="1" i="0" u="none" strike="noStrike" kern="1200" cap="none" spc="-150" normalizeH="0" baseline="0" noProof="0" dirty="0">
                <a:ln>
                  <a:noFill/>
                </a:ln>
                <a:solidFill>
                  <a:srgbClr val="0F06BA"/>
                </a:solidFill>
                <a:effectLst/>
                <a:uLnTx/>
                <a:uFillTx/>
                <a:latin typeface="Consolas" panose="020B0609020204030204" pitchFamily="49" charset="0"/>
                <a:ea typeface="+mn-ea"/>
                <a:cs typeface="+mn-cs"/>
              </a:rPr>
              <a:t> ; </a:t>
            </a:r>
            <a:r>
              <a:rPr kumimoji="0" lang="en-US" sz="2500" b="1" i="0" u="none" strike="noStrike" kern="1200" cap="none" spc="-150" normalizeH="0" baseline="0" noProof="0" dirty="0" err="1">
                <a:ln>
                  <a:noFill/>
                </a:ln>
                <a:solidFill>
                  <a:srgbClr val="0F06BA"/>
                </a:solidFill>
                <a:effectLst/>
                <a:uLnTx/>
                <a:uFillTx/>
                <a:latin typeface="Consolas" panose="020B0609020204030204" pitchFamily="49" charset="0"/>
                <a:ea typeface="+mn-ea"/>
                <a:cs typeface="+mn-cs"/>
              </a:rPr>
              <a:t>j++</a:t>
            </a:r>
            <a:r>
              <a:rPr kumimoji="0" lang="en-US" sz="2500" b="1" i="0" u="none" strike="noStrike" kern="1200" cap="none" spc="-150" normalizeH="0" baseline="0" noProof="0" dirty="0">
                <a:ln>
                  <a:noFill/>
                </a:ln>
                <a:solidFill>
                  <a:srgbClr val="0F06BA"/>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250000"/>
              </a:lnSpc>
              <a:spcBef>
                <a:spcPts val="0"/>
              </a:spcBef>
              <a:spcAft>
                <a:spcPts val="0"/>
              </a:spcAft>
              <a:buClrTx/>
              <a:buSzTx/>
              <a:buFontTx/>
              <a:buNone/>
              <a:tabLst/>
              <a:defRPr/>
            </a:pPr>
            <a:r>
              <a:rPr kumimoji="0" lang="en-US" sz="2500" b="1" i="0" u="none" strike="noStrike" kern="1200" cap="none" spc="-150" normalizeH="0" baseline="0" noProof="0" dirty="0">
                <a:ln>
                  <a:noFill/>
                </a:ln>
                <a:solidFill>
                  <a:srgbClr val="0F06BA"/>
                </a:solidFill>
                <a:effectLst/>
                <a:uLnTx/>
                <a:uFillTx/>
                <a:latin typeface="Consolas" panose="020B0609020204030204" pitchFamily="49" charset="0"/>
                <a:ea typeface="+mn-ea"/>
                <a:cs typeface="+mn-cs"/>
              </a:rPr>
              <a:t>    if (a[j] &lt; a[j+1]) </a:t>
            </a:r>
          </a:p>
          <a:p>
            <a:pPr marL="0" marR="0" lvl="0" indent="0" algn="l" defTabSz="914400" rtl="0" eaLnBrk="1" fontAlgn="auto" latinLnBrk="0" hangingPunct="1">
              <a:lnSpc>
                <a:spcPct val="250000"/>
              </a:lnSpc>
              <a:spcBef>
                <a:spcPts val="0"/>
              </a:spcBef>
              <a:spcAft>
                <a:spcPts val="0"/>
              </a:spcAft>
              <a:buClrTx/>
              <a:buSzTx/>
              <a:buFontTx/>
              <a:buNone/>
              <a:tabLst/>
              <a:defRPr/>
            </a:pPr>
            <a:r>
              <a:rPr kumimoji="0" lang="en-US" sz="2500" b="1" i="0" u="none" strike="noStrike" kern="1200" cap="none" spc="-150" normalizeH="0" baseline="0" noProof="0" dirty="0">
                <a:ln>
                  <a:noFill/>
                </a:ln>
                <a:solidFill>
                  <a:srgbClr val="0F06BA"/>
                </a:solidFill>
                <a:effectLst/>
                <a:uLnTx/>
                <a:uFillTx/>
                <a:latin typeface="Consolas" panose="020B0609020204030204" pitchFamily="49" charset="0"/>
                <a:ea typeface="+mn-ea"/>
                <a:cs typeface="+mn-cs"/>
              </a:rPr>
              <a:t>       swap a[j] and a[j+1]</a:t>
            </a:r>
            <a:endParaRPr kumimoji="0" lang="ti-ET" sz="2500" b="1" i="0" u="none" strike="noStrike" kern="1200" cap="none" spc="-150" normalizeH="0" baseline="0" noProof="0" dirty="0">
              <a:ln>
                <a:noFill/>
              </a:ln>
              <a:solidFill>
                <a:srgbClr val="0F06BA"/>
              </a:solidFill>
              <a:effectLst/>
              <a:uLnTx/>
              <a:uFillTx/>
              <a:ea typeface="+mn-ea"/>
              <a:cs typeface="+mn-cs"/>
            </a:endParaRPr>
          </a:p>
        </p:txBody>
      </p:sp>
    </p:spTree>
    <p:extLst>
      <p:ext uri="{BB962C8B-B14F-4D97-AF65-F5344CB8AC3E}">
        <p14:creationId xmlns:p14="http://schemas.microsoft.com/office/powerpoint/2010/main" val="1358174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27" grpId="0" animBg="1"/>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9AD21F90-B23C-4901-BD0F-2999AA9DB582}"/>
              </a:ext>
            </a:extLst>
          </p:cNvPr>
          <p:cNvSpPr>
            <a:spLocks noGrp="1"/>
          </p:cNvSpPr>
          <p:nvPr>
            <p:ph type="title"/>
          </p:nvPr>
        </p:nvSpPr>
        <p:spPr/>
        <p:txBody>
          <a:bodyPr/>
          <a:lstStyle/>
          <a:p>
            <a:pPr eaLnBrk="1" hangingPunct="1"/>
            <a:r>
              <a:rPr lang="en-US" altLang="ti-ET">
                <a:ea typeface="ＭＳ Ｐゴシック" panose="020B0600070205080204" pitchFamily="34" charset="-128"/>
              </a:rPr>
              <a:t>The Bubble Sort</a:t>
            </a:r>
          </a:p>
        </p:txBody>
      </p:sp>
      <p:sp>
        <p:nvSpPr>
          <p:cNvPr id="27650" name="Content Placeholder 2">
            <a:extLst>
              <a:ext uri="{FF2B5EF4-FFF2-40B4-BE49-F238E27FC236}">
                <a16:creationId xmlns:a16="http://schemas.microsoft.com/office/drawing/2014/main" id="{134B5A55-9AC4-48F9-AC8D-E228D4504680}"/>
              </a:ext>
            </a:extLst>
          </p:cNvPr>
          <p:cNvSpPr>
            <a:spLocks noGrp="1"/>
          </p:cNvSpPr>
          <p:nvPr>
            <p:ph idx="1"/>
          </p:nvPr>
        </p:nvSpPr>
        <p:spPr>
          <a:xfrm>
            <a:off x="652021" y="1417639"/>
            <a:ext cx="10890621" cy="5084481"/>
          </a:xfrm>
        </p:spPr>
        <p:txBody>
          <a:bodyPr>
            <a:normAutofit/>
          </a:bodyPr>
          <a:lstStyle/>
          <a:p>
            <a:pPr eaLnBrk="1" hangingPunct="1"/>
            <a:r>
              <a:rPr lang="en-US" altLang="ti-ET" b="1" dirty="0">
                <a:ea typeface="ＭＳ Ｐゴシック" panose="020B0600070205080204" pitchFamily="34" charset="-128"/>
              </a:rPr>
              <a:t>Analysis</a:t>
            </a:r>
          </a:p>
          <a:p>
            <a:pPr lvl="1" eaLnBrk="1" hangingPunct="1"/>
            <a:r>
              <a:rPr lang="en-US" altLang="ti-ET" sz="3200" b="1" dirty="0">
                <a:ea typeface="ＭＳ Ｐゴシック" panose="020B0600070205080204" pitchFamily="34" charset="-128"/>
              </a:rPr>
              <a:t>Worst case O(n</a:t>
            </a:r>
            <a:r>
              <a:rPr lang="en-US" altLang="ti-ET" sz="3200" b="1" baseline="30000" dirty="0">
                <a:ea typeface="ＭＳ Ｐゴシック" panose="020B0600070205080204" pitchFamily="34" charset="-128"/>
              </a:rPr>
              <a:t>2</a:t>
            </a:r>
            <a:r>
              <a:rPr lang="en-US" altLang="ti-ET" sz="3200" b="1" dirty="0">
                <a:ea typeface="ＭＳ Ｐゴシック" panose="020B0600070205080204" pitchFamily="34" charset="-128"/>
              </a:rPr>
              <a:t>)</a:t>
            </a:r>
          </a:p>
          <a:p>
            <a:pPr lvl="1" eaLnBrk="1" hangingPunct="1"/>
            <a:r>
              <a:rPr lang="en-US" altLang="ti-ET" sz="3200" b="1" dirty="0">
                <a:ea typeface="ＭＳ Ｐゴシック" panose="020B0600070205080204" pitchFamily="34" charset="-128"/>
              </a:rPr>
              <a:t>Best case (array already in order) is O(n)</a:t>
            </a:r>
          </a:p>
          <a:p>
            <a:pPr eaLnBrk="1" hangingPunct="1"/>
            <a:endParaRPr lang="en-US" altLang="ti-ET" b="1" dirty="0">
              <a:ea typeface="ＭＳ Ｐゴシック" panose="020B0600070205080204" pitchFamily="34" charset="-128"/>
            </a:endParaRPr>
          </a:p>
          <a:p>
            <a:pPr eaLnBrk="1" hangingPunct="1"/>
            <a:endParaRPr lang="en-US" altLang="ti-ET" b="1" dirty="0">
              <a:ea typeface="ＭＳ Ｐゴシック" panose="020B0600070205080204" pitchFamily="34" charset="-128"/>
            </a:endParaRPr>
          </a:p>
        </p:txBody>
      </p:sp>
    </p:spTree>
    <p:extLst>
      <p:ext uri="{BB962C8B-B14F-4D97-AF65-F5344CB8AC3E}">
        <p14:creationId xmlns:p14="http://schemas.microsoft.com/office/powerpoint/2010/main" val="552134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a:extLst>
              <a:ext uri="{FF2B5EF4-FFF2-40B4-BE49-F238E27FC236}">
                <a16:creationId xmlns:a16="http://schemas.microsoft.com/office/drawing/2014/main" id="{C9A758D5-5410-443E-B998-AB48B7ED720D}"/>
              </a:ext>
            </a:extLst>
          </p:cNvPr>
          <p:cNvSpPr>
            <a:spLocks noGrp="1" noChangeArrowheads="1"/>
          </p:cNvSpPr>
          <p:nvPr>
            <p:ph type="title"/>
          </p:nvPr>
        </p:nvSpPr>
        <p:spPr>
          <a:xfrm>
            <a:off x="503583" y="298174"/>
            <a:ext cx="11039060" cy="805069"/>
          </a:xfrm>
        </p:spPr>
        <p:txBody>
          <a:bodyPr/>
          <a:lstStyle/>
          <a:p>
            <a:r>
              <a:rPr lang="en-US" altLang="ti-ET" b="1" dirty="0">
                <a:solidFill>
                  <a:schemeClr val="bg1"/>
                </a:solidFill>
              </a:rPr>
              <a:t>Insertion Sort</a:t>
            </a:r>
          </a:p>
        </p:txBody>
      </p:sp>
      <p:sp>
        <p:nvSpPr>
          <p:cNvPr id="381955" name="Rectangle 3">
            <a:extLst>
              <a:ext uri="{FF2B5EF4-FFF2-40B4-BE49-F238E27FC236}">
                <a16:creationId xmlns:a16="http://schemas.microsoft.com/office/drawing/2014/main" id="{9E8C9FC7-3C4A-434E-A867-2FDC578401BA}"/>
              </a:ext>
            </a:extLst>
          </p:cNvPr>
          <p:cNvSpPr>
            <a:spLocks noGrp="1" noChangeArrowheads="1"/>
          </p:cNvSpPr>
          <p:nvPr>
            <p:ph type="body" idx="1"/>
          </p:nvPr>
        </p:nvSpPr>
        <p:spPr>
          <a:xfrm>
            <a:off x="503583" y="1341783"/>
            <a:ext cx="11155017" cy="5138530"/>
          </a:xfrm>
          <a:solidFill>
            <a:srgbClr val="FFFFFF"/>
          </a:solidFill>
          <a:ln>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nSpc>
                <a:spcPct val="90000"/>
              </a:lnSpc>
              <a:spcBef>
                <a:spcPct val="0"/>
              </a:spcBef>
              <a:buFont typeface="Wingdings" panose="05000000000000000000" pitchFamily="2" charset="2"/>
              <a:buNone/>
            </a:pPr>
            <a:r>
              <a:rPr lang="en-US" altLang="ti-ET" sz="4400" i="1" u="sng">
                <a:latin typeface="Consolas" panose="020B0609020204030204" pitchFamily="49" charset="0"/>
                <a:sym typeface="Symbol" panose="05050102010706020507" pitchFamily="18" charset="2"/>
              </a:rPr>
              <a:t>InsertionSort</a:t>
            </a:r>
            <a:r>
              <a:rPr lang="en-US" altLang="ti-ET" sz="4400" u="sng">
                <a:latin typeface="Consolas" panose="020B0609020204030204" pitchFamily="49" charset="0"/>
                <a:sym typeface="Symbol" panose="05050102010706020507" pitchFamily="18" charset="2"/>
              </a:rPr>
              <a:t>(</a:t>
            </a:r>
            <a:r>
              <a:rPr lang="en-US" altLang="ti-ET" sz="4400" i="1" u="sng">
                <a:latin typeface="Consolas" panose="020B0609020204030204" pitchFamily="49" charset="0"/>
                <a:sym typeface="Symbol" panose="05050102010706020507" pitchFamily="18" charset="2"/>
              </a:rPr>
              <a:t>A</a:t>
            </a:r>
            <a:r>
              <a:rPr lang="en-US" altLang="ti-ET" sz="4400" u="sng">
                <a:latin typeface="Consolas" panose="020B0609020204030204" pitchFamily="49" charset="0"/>
                <a:sym typeface="Symbol" panose="05050102010706020507" pitchFamily="18" charset="2"/>
              </a:rPr>
              <a:t>, </a:t>
            </a:r>
            <a:r>
              <a:rPr lang="en-US" altLang="ti-ET" sz="4400" i="1" u="sng">
                <a:latin typeface="Consolas" panose="020B0609020204030204" pitchFamily="49" charset="0"/>
                <a:sym typeface="Symbol" panose="05050102010706020507" pitchFamily="18" charset="2"/>
              </a:rPr>
              <a:t>n</a:t>
            </a:r>
            <a:r>
              <a:rPr lang="en-US" altLang="ti-ET" sz="4400" u="sng">
                <a:latin typeface="Consolas" panose="020B0609020204030204" pitchFamily="49" charset="0"/>
                <a:sym typeface="Symbol" panose="05050102010706020507" pitchFamily="18" charset="2"/>
              </a:rPr>
              <a:t>)</a:t>
            </a:r>
            <a:endParaRPr lang="en-US" altLang="ti-ET" sz="4400" i="1" u="sng">
              <a:latin typeface="Consolas" panose="020B0609020204030204" pitchFamily="49" charset="0"/>
              <a:sym typeface="Symbol" panose="05050102010706020507" pitchFamily="18" charset="2"/>
            </a:endParaRPr>
          </a:p>
          <a:p>
            <a:pPr>
              <a:lnSpc>
                <a:spcPct val="90000"/>
              </a:lnSpc>
              <a:spcBef>
                <a:spcPct val="0"/>
              </a:spcBef>
              <a:buFont typeface="Wingdings" panose="05000000000000000000" pitchFamily="2" charset="2"/>
              <a:buNone/>
            </a:pPr>
            <a:r>
              <a:rPr lang="en-US" altLang="ti-ET" sz="4400">
                <a:solidFill>
                  <a:srgbClr val="CC0000"/>
                </a:solidFill>
                <a:latin typeface="Consolas" panose="020B0609020204030204" pitchFamily="49" charset="0"/>
                <a:sym typeface="Symbol" panose="05050102010706020507" pitchFamily="18" charset="2"/>
              </a:rPr>
              <a:t>1.  </a:t>
            </a:r>
            <a:r>
              <a:rPr lang="en-US" altLang="ti-ET" sz="4400" b="1">
                <a:solidFill>
                  <a:srgbClr val="CC0000"/>
                </a:solidFill>
                <a:latin typeface="Consolas" panose="020B0609020204030204" pitchFamily="49" charset="0"/>
                <a:sym typeface="Symbol" panose="05050102010706020507" pitchFamily="18" charset="2"/>
              </a:rPr>
              <a:t>for</a:t>
            </a:r>
            <a:r>
              <a:rPr lang="en-US" altLang="ti-ET" sz="4400">
                <a:solidFill>
                  <a:srgbClr val="CC0000"/>
                </a:solidFill>
                <a:latin typeface="Consolas" panose="020B0609020204030204" pitchFamily="49" charset="0"/>
                <a:sym typeface="Symbol" panose="05050102010706020507" pitchFamily="18" charset="2"/>
              </a:rPr>
              <a:t> </a:t>
            </a:r>
            <a:r>
              <a:rPr lang="en-US" altLang="ti-ET" sz="4400" i="1">
                <a:solidFill>
                  <a:srgbClr val="CC0000"/>
                </a:solidFill>
                <a:latin typeface="Consolas" panose="020B0609020204030204" pitchFamily="49" charset="0"/>
                <a:sym typeface="Symbol" panose="05050102010706020507" pitchFamily="18" charset="2"/>
              </a:rPr>
              <a:t>j</a:t>
            </a:r>
            <a:r>
              <a:rPr lang="en-US" altLang="ti-ET" sz="4400">
                <a:solidFill>
                  <a:srgbClr val="CC0000"/>
                </a:solidFill>
                <a:latin typeface="Consolas" panose="020B0609020204030204" pitchFamily="49" charset="0"/>
                <a:sym typeface="Symbol" panose="05050102010706020507" pitchFamily="18" charset="2"/>
              </a:rPr>
              <a:t> = 2 </a:t>
            </a:r>
            <a:r>
              <a:rPr lang="en-US" altLang="ti-ET" sz="4400" b="1">
                <a:solidFill>
                  <a:srgbClr val="CC0000"/>
                </a:solidFill>
                <a:latin typeface="Consolas" panose="020B0609020204030204" pitchFamily="49" charset="0"/>
                <a:sym typeface="Symbol" panose="05050102010706020507" pitchFamily="18" charset="2"/>
              </a:rPr>
              <a:t>to</a:t>
            </a:r>
            <a:r>
              <a:rPr lang="en-US" altLang="ti-ET" sz="4400">
                <a:solidFill>
                  <a:srgbClr val="CC0000"/>
                </a:solidFill>
                <a:latin typeface="Consolas" panose="020B0609020204030204" pitchFamily="49" charset="0"/>
                <a:sym typeface="Symbol" panose="05050102010706020507" pitchFamily="18" charset="2"/>
              </a:rPr>
              <a:t> </a:t>
            </a:r>
            <a:r>
              <a:rPr lang="en-US" altLang="ti-ET" sz="4400" i="1">
                <a:solidFill>
                  <a:srgbClr val="CC0000"/>
                </a:solidFill>
                <a:latin typeface="Consolas" panose="020B0609020204030204" pitchFamily="49" charset="0"/>
                <a:sym typeface="Symbol" panose="05050102010706020507" pitchFamily="18" charset="2"/>
              </a:rPr>
              <a:t>n</a:t>
            </a:r>
            <a:r>
              <a:rPr lang="en-US" altLang="ti-ET" sz="4400">
                <a:solidFill>
                  <a:srgbClr val="CC0000"/>
                </a:solidFill>
                <a:latin typeface="Consolas" panose="020B0609020204030204" pitchFamily="49" charset="0"/>
                <a:sym typeface="Symbol" panose="05050102010706020507" pitchFamily="18" charset="2"/>
              </a:rPr>
              <a:t> </a:t>
            </a:r>
            <a:r>
              <a:rPr lang="en-US" altLang="ti-ET" sz="4400" b="1">
                <a:solidFill>
                  <a:srgbClr val="CC0000"/>
                </a:solidFill>
                <a:latin typeface="Consolas" panose="020B0609020204030204" pitchFamily="49" charset="0"/>
                <a:sym typeface="Symbol" panose="05050102010706020507" pitchFamily="18" charset="2"/>
              </a:rPr>
              <a:t>do</a:t>
            </a:r>
          </a:p>
          <a:p>
            <a:pPr>
              <a:lnSpc>
                <a:spcPct val="90000"/>
              </a:lnSpc>
              <a:spcBef>
                <a:spcPct val="0"/>
              </a:spcBef>
              <a:buFont typeface="Wingdings" panose="05000000000000000000" pitchFamily="2" charset="2"/>
              <a:buNone/>
            </a:pPr>
            <a:r>
              <a:rPr lang="en-US" altLang="ti-ET" sz="4400">
                <a:solidFill>
                  <a:srgbClr val="CC0000"/>
                </a:solidFill>
                <a:latin typeface="Consolas" panose="020B0609020204030204" pitchFamily="49" charset="0"/>
                <a:sym typeface="Symbol" panose="05050102010706020507" pitchFamily="18" charset="2"/>
              </a:rPr>
              <a:t>2.       </a:t>
            </a:r>
            <a:r>
              <a:rPr lang="en-US" altLang="ti-ET" sz="4400" i="1">
                <a:solidFill>
                  <a:srgbClr val="CC0000"/>
                </a:solidFill>
                <a:latin typeface="Consolas" panose="020B0609020204030204" pitchFamily="49" charset="0"/>
                <a:sym typeface="Symbol" panose="05050102010706020507" pitchFamily="18" charset="2"/>
              </a:rPr>
              <a:t>key</a:t>
            </a:r>
            <a:r>
              <a:rPr lang="en-US" altLang="ti-ET" sz="4400">
                <a:solidFill>
                  <a:srgbClr val="CC0000"/>
                </a:solidFill>
                <a:latin typeface="Consolas" panose="020B0609020204030204" pitchFamily="49" charset="0"/>
                <a:sym typeface="Symbol" panose="05050102010706020507" pitchFamily="18" charset="2"/>
              </a:rPr>
              <a:t>  </a:t>
            </a:r>
            <a:r>
              <a:rPr lang="en-US" altLang="ti-ET" sz="4400" i="1">
                <a:solidFill>
                  <a:srgbClr val="CC0000"/>
                </a:solidFill>
                <a:latin typeface="Consolas" panose="020B0609020204030204" pitchFamily="49" charset="0"/>
                <a:sym typeface="Symbol" panose="05050102010706020507" pitchFamily="18" charset="2"/>
              </a:rPr>
              <a:t>A</a:t>
            </a:r>
            <a:r>
              <a:rPr lang="en-US" altLang="ti-ET" sz="4400">
                <a:solidFill>
                  <a:srgbClr val="CC0000"/>
                </a:solidFill>
                <a:latin typeface="Consolas" panose="020B0609020204030204" pitchFamily="49" charset="0"/>
                <a:sym typeface="Symbol" panose="05050102010706020507" pitchFamily="18" charset="2"/>
              </a:rPr>
              <a:t>[</a:t>
            </a:r>
            <a:r>
              <a:rPr lang="en-US" altLang="ti-ET" sz="4400" i="1">
                <a:solidFill>
                  <a:srgbClr val="CC0000"/>
                </a:solidFill>
                <a:latin typeface="Consolas" panose="020B0609020204030204" pitchFamily="49" charset="0"/>
                <a:sym typeface="Symbol" panose="05050102010706020507" pitchFamily="18" charset="2"/>
              </a:rPr>
              <a:t>j</a:t>
            </a:r>
            <a:r>
              <a:rPr lang="en-US" altLang="ti-ET" sz="4400">
                <a:solidFill>
                  <a:srgbClr val="CC0000"/>
                </a:solidFill>
                <a:latin typeface="Consolas" panose="020B0609020204030204" pitchFamily="49" charset="0"/>
                <a:sym typeface="Symbol" panose="05050102010706020507" pitchFamily="18" charset="2"/>
              </a:rPr>
              <a:t>]</a:t>
            </a:r>
          </a:p>
          <a:p>
            <a:pPr>
              <a:lnSpc>
                <a:spcPct val="90000"/>
              </a:lnSpc>
              <a:spcBef>
                <a:spcPct val="0"/>
              </a:spcBef>
              <a:buFont typeface="Wingdings" panose="05000000000000000000" pitchFamily="2" charset="2"/>
              <a:buNone/>
            </a:pPr>
            <a:r>
              <a:rPr lang="en-US" altLang="ti-ET" sz="4400">
                <a:solidFill>
                  <a:srgbClr val="CC0000"/>
                </a:solidFill>
                <a:latin typeface="Consolas" panose="020B0609020204030204" pitchFamily="49" charset="0"/>
                <a:sym typeface="Symbol" panose="05050102010706020507" pitchFamily="18" charset="2"/>
              </a:rPr>
              <a:t>3.       </a:t>
            </a:r>
            <a:r>
              <a:rPr lang="en-US" altLang="ti-ET" sz="4400" i="1">
                <a:solidFill>
                  <a:srgbClr val="CC0000"/>
                </a:solidFill>
                <a:latin typeface="Consolas" panose="020B0609020204030204" pitchFamily="49" charset="0"/>
                <a:sym typeface="Symbol" panose="05050102010706020507" pitchFamily="18" charset="2"/>
              </a:rPr>
              <a:t>i</a:t>
            </a:r>
            <a:r>
              <a:rPr lang="en-US" altLang="ti-ET" sz="4400">
                <a:solidFill>
                  <a:srgbClr val="CC0000"/>
                </a:solidFill>
                <a:latin typeface="Consolas" panose="020B0609020204030204" pitchFamily="49" charset="0"/>
                <a:sym typeface="Symbol" panose="05050102010706020507" pitchFamily="18" charset="2"/>
              </a:rPr>
              <a:t>  </a:t>
            </a:r>
            <a:r>
              <a:rPr lang="en-US" altLang="ti-ET" sz="4400" i="1">
                <a:solidFill>
                  <a:srgbClr val="CC0000"/>
                </a:solidFill>
                <a:latin typeface="Consolas" panose="020B0609020204030204" pitchFamily="49" charset="0"/>
                <a:sym typeface="Symbol" panose="05050102010706020507" pitchFamily="18" charset="2"/>
              </a:rPr>
              <a:t>j</a:t>
            </a:r>
            <a:r>
              <a:rPr lang="en-US" altLang="ti-ET" sz="4400">
                <a:solidFill>
                  <a:srgbClr val="CC0000"/>
                </a:solidFill>
                <a:latin typeface="Consolas" panose="020B0609020204030204" pitchFamily="49" charset="0"/>
                <a:sym typeface="Symbol" panose="05050102010706020507" pitchFamily="18" charset="2"/>
              </a:rPr>
              <a:t> </a:t>
            </a:r>
            <a:r>
              <a:rPr lang="en-US" altLang="ti-ET" sz="4400">
                <a:solidFill>
                  <a:srgbClr val="CC0000"/>
                </a:solidFill>
                <a:latin typeface="Consolas" panose="020B0609020204030204" pitchFamily="49" charset="0"/>
                <a:cs typeface="Times New Roman" panose="02020603050405020304" pitchFamily="18" charset="0"/>
                <a:sym typeface="Symbol" panose="05050102010706020507" pitchFamily="18" charset="2"/>
              </a:rPr>
              <a:t>–</a:t>
            </a:r>
            <a:r>
              <a:rPr lang="en-US" altLang="ti-ET" sz="4400">
                <a:solidFill>
                  <a:srgbClr val="CC0000"/>
                </a:solidFill>
                <a:latin typeface="Consolas" panose="020B0609020204030204" pitchFamily="49" charset="0"/>
                <a:sym typeface="Symbol" panose="05050102010706020507" pitchFamily="18" charset="2"/>
              </a:rPr>
              <a:t> 1</a:t>
            </a:r>
          </a:p>
          <a:p>
            <a:pPr>
              <a:lnSpc>
                <a:spcPct val="90000"/>
              </a:lnSpc>
              <a:spcBef>
                <a:spcPct val="0"/>
              </a:spcBef>
              <a:buFont typeface="Wingdings" panose="05000000000000000000" pitchFamily="2" charset="2"/>
              <a:buNone/>
            </a:pPr>
            <a:r>
              <a:rPr lang="en-US" altLang="ti-ET" sz="4400">
                <a:solidFill>
                  <a:schemeClr val="hlink"/>
                </a:solidFill>
                <a:latin typeface="Consolas" panose="020B0609020204030204" pitchFamily="49" charset="0"/>
                <a:sym typeface="Symbol" panose="05050102010706020507" pitchFamily="18" charset="2"/>
              </a:rPr>
              <a:t>4.       </a:t>
            </a:r>
            <a:r>
              <a:rPr lang="en-US" altLang="ti-ET" sz="4400" b="1">
                <a:solidFill>
                  <a:schemeClr val="hlink"/>
                </a:solidFill>
                <a:latin typeface="Consolas" panose="020B0609020204030204" pitchFamily="49" charset="0"/>
                <a:sym typeface="Symbol" panose="05050102010706020507" pitchFamily="18" charset="2"/>
              </a:rPr>
              <a:t>while</a:t>
            </a:r>
            <a:r>
              <a:rPr lang="en-US" altLang="ti-ET" sz="4400">
                <a:solidFill>
                  <a:schemeClr val="hlink"/>
                </a:solidFill>
                <a:latin typeface="Consolas" panose="020B0609020204030204" pitchFamily="49" charset="0"/>
                <a:sym typeface="Symbol" panose="05050102010706020507" pitchFamily="18" charset="2"/>
              </a:rPr>
              <a:t> </a:t>
            </a:r>
            <a:r>
              <a:rPr lang="en-US" altLang="ti-ET" sz="4400" i="1">
                <a:solidFill>
                  <a:schemeClr val="hlink"/>
                </a:solidFill>
                <a:latin typeface="Consolas" panose="020B0609020204030204" pitchFamily="49" charset="0"/>
                <a:sym typeface="Symbol" panose="05050102010706020507" pitchFamily="18" charset="2"/>
              </a:rPr>
              <a:t>i</a:t>
            </a:r>
            <a:r>
              <a:rPr lang="en-US" altLang="ti-ET" sz="4400">
                <a:solidFill>
                  <a:schemeClr val="hlink"/>
                </a:solidFill>
                <a:latin typeface="Consolas" panose="020B0609020204030204" pitchFamily="49" charset="0"/>
                <a:sym typeface="Symbol" panose="05050102010706020507" pitchFamily="18" charset="2"/>
              </a:rPr>
              <a:t> &gt; 0 </a:t>
            </a:r>
            <a:r>
              <a:rPr lang="en-US" altLang="ti-ET" sz="4400" b="1">
                <a:solidFill>
                  <a:schemeClr val="hlink"/>
                </a:solidFill>
                <a:latin typeface="Consolas" panose="020B0609020204030204" pitchFamily="49" charset="0"/>
                <a:sym typeface="Symbol" panose="05050102010706020507" pitchFamily="18" charset="2"/>
              </a:rPr>
              <a:t>and</a:t>
            </a:r>
            <a:r>
              <a:rPr lang="en-US" altLang="ti-ET" sz="4400">
                <a:solidFill>
                  <a:schemeClr val="hlink"/>
                </a:solidFill>
                <a:latin typeface="Consolas" panose="020B0609020204030204" pitchFamily="49" charset="0"/>
                <a:sym typeface="Symbol" panose="05050102010706020507" pitchFamily="18" charset="2"/>
              </a:rPr>
              <a:t> </a:t>
            </a:r>
            <a:r>
              <a:rPr lang="en-US" altLang="ti-ET" sz="4400" i="1">
                <a:solidFill>
                  <a:schemeClr val="hlink"/>
                </a:solidFill>
                <a:latin typeface="Consolas" panose="020B0609020204030204" pitchFamily="49" charset="0"/>
                <a:sym typeface="Symbol" panose="05050102010706020507" pitchFamily="18" charset="2"/>
              </a:rPr>
              <a:t>key</a:t>
            </a:r>
            <a:r>
              <a:rPr lang="en-US" altLang="ti-ET" sz="4400">
                <a:solidFill>
                  <a:schemeClr val="hlink"/>
                </a:solidFill>
                <a:latin typeface="Consolas" panose="020B0609020204030204" pitchFamily="49" charset="0"/>
                <a:sym typeface="Symbol" panose="05050102010706020507" pitchFamily="18" charset="2"/>
              </a:rPr>
              <a:t> </a:t>
            </a:r>
            <a:r>
              <a:rPr lang="en-US" altLang="ti-ET" sz="4400">
                <a:solidFill>
                  <a:schemeClr val="hlink"/>
                </a:solidFill>
                <a:latin typeface="Consolas" panose="020B0609020204030204" pitchFamily="49" charset="0"/>
                <a:sym typeface="MT Extra" panose="05050102010205020202" pitchFamily="18" charset="2"/>
              </a:rPr>
              <a:t>&lt;</a:t>
            </a:r>
            <a:r>
              <a:rPr lang="en-US" altLang="ti-ET" sz="4400">
                <a:solidFill>
                  <a:schemeClr val="hlink"/>
                </a:solidFill>
                <a:latin typeface="Consolas" panose="020B0609020204030204" pitchFamily="49" charset="0"/>
                <a:sym typeface="Symbol" panose="05050102010706020507" pitchFamily="18" charset="2"/>
              </a:rPr>
              <a:t> </a:t>
            </a:r>
            <a:r>
              <a:rPr lang="en-US" altLang="ti-ET" sz="4400" i="1">
                <a:solidFill>
                  <a:schemeClr val="hlink"/>
                </a:solidFill>
                <a:latin typeface="Consolas" panose="020B0609020204030204" pitchFamily="49" charset="0"/>
                <a:sym typeface="Symbol" panose="05050102010706020507" pitchFamily="18" charset="2"/>
              </a:rPr>
              <a:t>A</a:t>
            </a:r>
            <a:r>
              <a:rPr lang="en-US" altLang="ti-ET" sz="4400">
                <a:solidFill>
                  <a:schemeClr val="hlink"/>
                </a:solidFill>
                <a:latin typeface="Consolas" panose="020B0609020204030204" pitchFamily="49" charset="0"/>
                <a:sym typeface="Symbol" panose="05050102010706020507" pitchFamily="18" charset="2"/>
              </a:rPr>
              <a:t>[</a:t>
            </a:r>
            <a:r>
              <a:rPr lang="en-US" altLang="ti-ET" sz="4400" i="1">
                <a:solidFill>
                  <a:schemeClr val="hlink"/>
                </a:solidFill>
                <a:latin typeface="Consolas" panose="020B0609020204030204" pitchFamily="49" charset="0"/>
                <a:sym typeface="Symbol" panose="05050102010706020507" pitchFamily="18" charset="2"/>
              </a:rPr>
              <a:t>i</a:t>
            </a:r>
            <a:r>
              <a:rPr lang="en-US" altLang="ti-ET" sz="4400">
                <a:solidFill>
                  <a:schemeClr val="hlink"/>
                </a:solidFill>
                <a:latin typeface="Consolas" panose="020B0609020204030204" pitchFamily="49" charset="0"/>
                <a:sym typeface="Symbol" panose="05050102010706020507" pitchFamily="18" charset="2"/>
              </a:rPr>
              <a:t>]</a:t>
            </a:r>
          </a:p>
          <a:p>
            <a:pPr>
              <a:lnSpc>
                <a:spcPct val="90000"/>
              </a:lnSpc>
              <a:spcBef>
                <a:spcPct val="0"/>
              </a:spcBef>
              <a:buFont typeface="Wingdings" panose="05000000000000000000" pitchFamily="2" charset="2"/>
              <a:buNone/>
            </a:pPr>
            <a:r>
              <a:rPr lang="en-US" altLang="ti-ET" sz="4400">
                <a:solidFill>
                  <a:schemeClr val="hlink"/>
                </a:solidFill>
                <a:latin typeface="Consolas" panose="020B0609020204030204" pitchFamily="49" charset="0"/>
                <a:sym typeface="Symbol" panose="05050102010706020507" pitchFamily="18" charset="2"/>
              </a:rPr>
              <a:t>5.             </a:t>
            </a:r>
            <a:r>
              <a:rPr lang="en-US" altLang="ti-ET" sz="4400" i="1">
                <a:solidFill>
                  <a:schemeClr val="hlink"/>
                </a:solidFill>
                <a:latin typeface="Consolas" panose="020B0609020204030204" pitchFamily="49" charset="0"/>
                <a:sym typeface="Symbol" panose="05050102010706020507" pitchFamily="18" charset="2"/>
              </a:rPr>
              <a:t>A</a:t>
            </a:r>
            <a:r>
              <a:rPr lang="en-US" altLang="ti-ET" sz="4400">
                <a:solidFill>
                  <a:schemeClr val="hlink"/>
                </a:solidFill>
                <a:latin typeface="Consolas" panose="020B0609020204030204" pitchFamily="49" charset="0"/>
                <a:sym typeface="Symbol" panose="05050102010706020507" pitchFamily="18" charset="2"/>
              </a:rPr>
              <a:t>[</a:t>
            </a:r>
            <a:r>
              <a:rPr lang="en-US" altLang="ti-ET" sz="4400" i="1">
                <a:solidFill>
                  <a:schemeClr val="hlink"/>
                </a:solidFill>
                <a:latin typeface="Consolas" panose="020B0609020204030204" pitchFamily="49" charset="0"/>
                <a:sym typeface="Symbol" panose="05050102010706020507" pitchFamily="18" charset="2"/>
              </a:rPr>
              <a:t>i</a:t>
            </a:r>
            <a:r>
              <a:rPr lang="en-US" altLang="ti-ET" sz="4400">
                <a:solidFill>
                  <a:schemeClr val="hlink"/>
                </a:solidFill>
                <a:latin typeface="Consolas" panose="020B0609020204030204" pitchFamily="49" charset="0"/>
                <a:sym typeface="Symbol" panose="05050102010706020507" pitchFamily="18" charset="2"/>
              </a:rPr>
              <a:t>+1]  </a:t>
            </a:r>
            <a:r>
              <a:rPr lang="en-US" altLang="ti-ET" sz="4400" i="1">
                <a:solidFill>
                  <a:schemeClr val="hlink"/>
                </a:solidFill>
                <a:latin typeface="Consolas" panose="020B0609020204030204" pitchFamily="49" charset="0"/>
                <a:sym typeface="Symbol" panose="05050102010706020507" pitchFamily="18" charset="2"/>
              </a:rPr>
              <a:t>A</a:t>
            </a:r>
            <a:r>
              <a:rPr lang="en-US" altLang="ti-ET" sz="4400">
                <a:solidFill>
                  <a:schemeClr val="hlink"/>
                </a:solidFill>
                <a:latin typeface="Consolas" panose="020B0609020204030204" pitchFamily="49" charset="0"/>
                <a:sym typeface="Symbol" panose="05050102010706020507" pitchFamily="18" charset="2"/>
              </a:rPr>
              <a:t>[</a:t>
            </a:r>
            <a:r>
              <a:rPr lang="en-US" altLang="ti-ET" sz="4400" i="1">
                <a:solidFill>
                  <a:schemeClr val="hlink"/>
                </a:solidFill>
                <a:latin typeface="Consolas" panose="020B0609020204030204" pitchFamily="49" charset="0"/>
                <a:sym typeface="Symbol" panose="05050102010706020507" pitchFamily="18" charset="2"/>
              </a:rPr>
              <a:t>i</a:t>
            </a:r>
            <a:r>
              <a:rPr lang="en-US" altLang="ti-ET" sz="4400">
                <a:solidFill>
                  <a:schemeClr val="hlink"/>
                </a:solidFill>
                <a:latin typeface="Consolas" panose="020B0609020204030204" pitchFamily="49" charset="0"/>
                <a:sym typeface="Symbol" panose="05050102010706020507" pitchFamily="18" charset="2"/>
              </a:rPr>
              <a:t>]</a:t>
            </a:r>
          </a:p>
          <a:p>
            <a:pPr>
              <a:lnSpc>
                <a:spcPct val="90000"/>
              </a:lnSpc>
              <a:spcBef>
                <a:spcPct val="0"/>
              </a:spcBef>
              <a:buFont typeface="Wingdings" panose="05000000000000000000" pitchFamily="2" charset="2"/>
              <a:buNone/>
            </a:pPr>
            <a:r>
              <a:rPr lang="en-US" altLang="ti-ET" sz="4400">
                <a:solidFill>
                  <a:schemeClr val="hlink"/>
                </a:solidFill>
                <a:latin typeface="Consolas" panose="020B0609020204030204" pitchFamily="49" charset="0"/>
                <a:sym typeface="Symbol" panose="05050102010706020507" pitchFamily="18" charset="2"/>
              </a:rPr>
              <a:t>6.              </a:t>
            </a:r>
            <a:r>
              <a:rPr lang="en-US" altLang="ti-ET" sz="4400" i="1">
                <a:solidFill>
                  <a:schemeClr val="hlink"/>
                </a:solidFill>
                <a:latin typeface="Consolas" panose="020B0609020204030204" pitchFamily="49" charset="0"/>
                <a:sym typeface="Symbol" panose="05050102010706020507" pitchFamily="18" charset="2"/>
              </a:rPr>
              <a:t>i</a:t>
            </a:r>
            <a:r>
              <a:rPr lang="en-US" altLang="ti-ET" sz="4400">
                <a:solidFill>
                  <a:schemeClr val="hlink"/>
                </a:solidFill>
                <a:latin typeface="Consolas" panose="020B0609020204030204" pitchFamily="49" charset="0"/>
                <a:sym typeface="Symbol" panose="05050102010706020507" pitchFamily="18" charset="2"/>
              </a:rPr>
              <a:t>  </a:t>
            </a:r>
            <a:r>
              <a:rPr lang="en-US" altLang="ti-ET" sz="4400" i="1">
                <a:solidFill>
                  <a:schemeClr val="hlink"/>
                </a:solidFill>
                <a:latin typeface="Consolas" panose="020B0609020204030204" pitchFamily="49" charset="0"/>
                <a:sym typeface="Symbol" panose="05050102010706020507" pitchFamily="18" charset="2"/>
              </a:rPr>
              <a:t>i</a:t>
            </a:r>
            <a:r>
              <a:rPr lang="en-US" altLang="ti-ET" sz="4400">
                <a:solidFill>
                  <a:schemeClr val="hlink"/>
                </a:solidFill>
                <a:latin typeface="Consolas" panose="020B0609020204030204" pitchFamily="49" charset="0"/>
                <a:sym typeface="Symbol" panose="05050102010706020507" pitchFamily="18" charset="2"/>
              </a:rPr>
              <a:t> </a:t>
            </a:r>
            <a:r>
              <a:rPr lang="en-US" altLang="ti-ET" sz="4400">
                <a:solidFill>
                  <a:schemeClr val="hlink"/>
                </a:solidFill>
                <a:latin typeface="Consolas" panose="020B0609020204030204" pitchFamily="49" charset="0"/>
                <a:cs typeface="Times New Roman" panose="02020603050405020304" pitchFamily="18" charset="0"/>
                <a:sym typeface="Symbol" panose="05050102010706020507" pitchFamily="18" charset="2"/>
              </a:rPr>
              <a:t>–</a:t>
            </a:r>
            <a:r>
              <a:rPr lang="en-US" altLang="ti-ET" sz="4400">
                <a:solidFill>
                  <a:srgbClr val="CC0000"/>
                </a:solidFill>
                <a:latin typeface="Consolas" panose="020B0609020204030204" pitchFamily="49" charset="0"/>
                <a:sym typeface="Symbol" panose="05050102010706020507" pitchFamily="18" charset="2"/>
              </a:rPr>
              <a:t> </a:t>
            </a:r>
            <a:r>
              <a:rPr lang="en-US" altLang="ti-ET" sz="4400">
                <a:solidFill>
                  <a:schemeClr val="hlink"/>
                </a:solidFill>
                <a:latin typeface="Consolas" panose="020B0609020204030204" pitchFamily="49" charset="0"/>
                <a:sym typeface="Symbol" panose="05050102010706020507" pitchFamily="18" charset="2"/>
              </a:rPr>
              <a:t>1</a:t>
            </a:r>
          </a:p>
          <a:p>
            <a:pPr>
              <a:lnSpc>
                <a:spcPct val="90000"/>
              </a:lnSpc>
              <a:spcBef>
                <a:spcPct val="0"/>
              </a:spcBef>
              <a:buFont typeface="Wingdings" panose="05000000000000000000" pitchFamily="2" charset="2"/>
              <a:buNone/>
            </a:pPr>
            <a:r>
              <a:rPr lang="en-US" altLang="ti-ET" sz="4400">
                <a:solidFill>
                  <a:srgbClr val="CC0000"/>
                </a:solidFill>
                <a:latin typeface="Consolas" panose="020B0609020204030204" pitchFamily="49" charset="0"/>
                <a:sym typeface="Symbol" panose="05050102010706020507" pitchFamily="18" charset="2"/>
              </a:rPr>
              <a:t>7.        </a:t>
            </a:r>
            <a:r>
              <a:rPr lang="en-US" altLang="ti-ET" sz="4400" i="1">
                <a:solidFill>
                  <a:srgbClr val="CC0000"/>
                </a:solidFill>
                <a:latin typeface="Consolas" panose="020B0609020204030204" pitchFamily="49" charset="0"/>
                <a:sym typeface="Symbol" panose="05050102010706020507" pitchFamily="18" charset="2"/>
              </a:rPr>
              <a:t>A</a:t>
            </a:r>
            <a:r>
              <a:rPr lang="en-US" altLang="ti-ET" sz="4400">
                <a:solidFill>
                  <a:srgbClr val="CC0000"/>
                </a:solidFill>
                <a:latin typeface="Consolas" panose="020B0609020204030204" pitchFamily="49" charset="0"/>
                <a:sym typeface="Symbol" panose="05050102010706020507" pitchFamily="18" charset="2"/>
              </a:rPr>
              <a:t>[</a:t>
            </a:r>
            <a:r>
              <a:rPr lang="en-US" altLang="ti-ET" sz="4400" i="1">
                <a:solidFill>
                  <a:srgbClr val="CC0000"/>
                </a:solidFill>
                <a:latin typeface="Consolas" panose="020B0609020204030204" pitchFamily="49" charset="0"/>
                <a:sym typeface="Symbol" panose="05050102010706020507" pitchFamily="18" charset="2"/>
              </a:rPr>
              <a:t>i</a:t>
            </a:r>
            <a:r>
              <a:rPr lang="en-US" altLang="ti-ET" sz="4400">
                <a:solidFill>
                  <a:srgbClr val="CC0000"/>
                </a:solidFill>
                <a:latin typeface="Consolas" panose="020B0609020204030204" pitchFamily="49" charset="0"/>
                <a:sym typeface="Symbol" panose="05050102010706020507" pitchFamily="18" charset="2"/>
              </a:rPr>
              <a:t>+1]  </a:t>
            </a:r>
            <a:r>
              <a:rPr lang="en-US" altLang="ti-ET" sz="4400" i="1">
                <a:solidFill>
                  <a:srgbClr val="CC0000"/>
                </a:solidFill>
                <a:latin typeface="Consolas" panose="020B0609020204030204" pitchFamily="49" charset="0"/>
                <a:sym typeface="Symbol" panose="05050102010706020507" pitchFamily="18" charset="2"/>
              </a:rPr>
              <a:t>key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9E98C167-2836-43A3-B36C-30378993E524}"/>
              </a:ext>
            </a:extLst>
          </p:cNvPr>
          <p:cNvSpPr>
            <a:spLocks noGrp="1"/>
          </p:cNvSpPr>
          <p:nvPr>
            <p:ph type="title"/>
          </p:nvPr>
        </p:nvSpPr>
        <p:spPr/>
        <p:txBody>
          <a:bodyPr/>
          <a:lstStyle/>
          <a:p>
            <a:pPr eaLnBrk="1" hangingPunct="1"/>
            <a:r>
              <a:rPr lang="en-US" altLang="ti-ET">
                <a:ea typeface="ＭＳ Ｐゴシック" panose="020B0600070205080204" pitchFamily="34" charset="-128"/>
              </a:rPr>
              <a:t>The Insertion Sort</a:t>
            </a:r>
          </a:p>
        </p:txBody>
      </p:sp>
      <p:sp>
        <p:nvSpPr>
          <p:cNvPr id="28674" name="Content Placeholder 2">
            <a:extLst>
              <a:ext uri="{FF2B5EF4-FFF2-40B4-BE49-F238E27FC236}">
                <a16:creationId xmlns:a16="http://schemas.microsoft.com/office/drawing/2014/main" id="{7720E2B9-2404-486F-B6E4-EA24C90D1443}"/>
              </a:ext>
            </a:extLst>
          </p:cNvPr>
          <p:cNvSpPr>
            <a:spLocks noGrp="1"/>
          </p:cNvSpPr>
          <p:nvPr>
            <p:ph idx="1"/>
          </p:nvPr>
        </p:nvSpPr>
        <p:spPr>
          <a:xfrm>
            <a:off x="539495" y="1435608"/>
            <a:ext cx="11206303" cy="2231419"/>
          </a:xfrm>
        </p:spPr>
        <p:txBody>
          <a:bodyPr>
            <a:normAutofit/>
          </a:bodyPr>
          <a:lstStyle/>
          <a:p>
            <a:pPr eaLnBrk="1" hangingPunct="1"/>
            <a:r>
              <a:rPr lang="en-US" altLang="ti-ET" sz="2400" dirty="0">
                <a:ea typeface="ＭＳ Ｐゴシック" panose="020B0600070205080204" pitchFamily="34" charset="-128"/>
              </a:rPr>
              <a:t>Take each item from unsorted region</a:t>
            </a:r>
          </a:p>
          <a:p>
            <a:pPr lvl="2"/>
            <a:r>
              <a:rPr lang="en-US" altLang="ti-ET" sz="2400" dirty="0">
                <a:ea typeface="ＭＳ Ｐゴシック" panose="020B0600070205080204" pitchFamily="34" charset="-128"/>
              </a:rPr>
              <a:t>Insert it into correct order in sorted region</a:t>
            </a:r>
          </a:p>
        </p:txBody>
      </p:sp>
      <p:pic>
        <p:nvPicPr>
          <p:cNvPr id="34818" name="Picture 2">
            <a:extLst>
              <a:ext uri="{FF2B5EF4-FFF2-40B4-BE49-F238E27FC236}">
                <a16:creationId xmlns:a16="http://schemas.microsoft.com/office/drawing/2014/main" id="{E68C8CCE-7A41-4FC3-A944-1BB03A3575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06" y="3667028"/>
            <a:ext cx="8458034" cy="2373250"/>
          </a:xfrm>
          <a:prstGeom prst="rect">
            <a:avLst/>
          </a:prstGeom>
          <a:noFill/>
          <a:ln>
            <a:noFill/>
          </a:ln>
          <a:effectLst>
            <a:outerShdw blurRad="292100" dist="139700" dir="2700000" algn="tl" rotWithShape="0">
              <a:srgbClr val="333333">
                <a:alpha val="64998"/>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9666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050">
            <a:extLst>
              <a:ext uri="{FF2B5EF4-FFF2-40B4-BE49-F238E27FC236}">
                <a16:creationId xmlns:a16="http://schemas.microsoft.com/office/drawing/2014/main" id="{B3FE6E3A-4D55-47DE-9A79-6431CF56B016}"/>
              </a:ext>
            </a:extLst>
          </p:cNvPr>
          <p:cNvSpPr>
            <a:spLocks noGrp="1" noChangeArrowheads="1"/>
          </p:cNvSpPr>
          <p:nvPr>
            <p:ph type="title"/>
          </p:nvPr>
        </p:nvSpPr>
        <p:spPr/>
        <p:txBody>
          <a:bodyPr/>
          <a:lstStyle/>
          <a:p>
            <a:r>
              <a:rPr lang="en-US" altLang="ti-ET" b="1" dirty="0">
                <a:solidFill>
                  <a:schemeClr val="bg1"/>
                </a:solidFill>
              </a:rPr>
              <a:t>Sorting – Definitions</a:t>
            </a:r>
          </a:p>
        </p:txBody>
      </p:sp>
      <mc:AlternateContent xmlns:mc="http://schemas.openxmlformats.org/markup-compatibility/2006" xmlns:a14="http://schemas.microsoft.com/office/drawing/2010/main">
        <mc:Choice Requires="a14">
          <p:sp>
            <p:nvSpPr>
              <p:cNvPr id="377859" name="Rectangle 2051">
                <a:extLst>
                  <a:ext uri="{FF2B5EF4-FFF2-40B4-BE49-F238E27FC236}">
                    <a16:creationId xmlns:a16="http://schemas.microsoft.com/office/drawing/2014/main" id="{189DD5DF-78AF-4C09-857D-3223CB47A98B}"/>
                  </a:ext>
                </a:extLst>
              </p:cNvPr>
              <p:cNvSpPr>
                <a:spLocks noGrp="1" noChangeArrowheads="1"/>
              </p:cNvSpPr>
              <p:nvPr>
                <p:ph type="body" idx="1"/>
              </p:nvPr>
            </p:nvSpPr>
            <p:spPr>
              <a:xfrm>
                <a:off x="508001" y="1285461"/>
                <a:ext cx="11175998" cy="5273814"/>
              </a:xfrm>
            </p:spPr>
            <p:txBody>
              <a:bodyPr/>
              <a:lstStyle/>
              <a:p>
                <a:r>
                  <a:rPr lang="en-US" altLang="ti-ET" sz="2600" dirty="0">
                    <a:solidFill>
                      <a:schemeClr val="bg1"/>
                    </a:solidFill>
                  </a:rPr>
                  <a:t>Input: </a:t>
                </a:r>
                <a:r>
                  <a:rPr lang="en-US" altLang="ti-ET" sz="2600" i="1" dirty="0">
                    <a:solidFill>
                      <a:schemeClr val="bg1"/>
                    </a:solidFill>
                  </a:rPr>
                  <a:t>n</a:t>
                </a:r>
                <a:r>
                  <a:rPr lang="en-US" altLang="ti-ET" sz="2600" dirty="0">
                    <a:solidFill>
                      <a:schemeClr val="bg1"/>
                    </a:solidFill>
                  </a:rPr>
                  <a:t> </a:t>
                </a:r>
                <a:r>
                  <a:rPr lang="en-US" altLang="ti-ET" sz="2600" i="1" dirty="0">
                    <a:solidFill>
                      <a:schemeClr val="bg1"/>
                    </a:solidFill>
                  </a:rPr>
                  <a:t>records</a:t>
                </a:r>
                <a:r>
                  <a:rPr lang="en-US" altLang="ti-ET" sz="2600" dirty="0">
                    <a:solidFill>
                      <a:schemeClr val="bg1"/>
                    </a:solidFill>
                  </a:rPr>
                  <a:t>, </a:t>
                </a:r>
                <a:r>
                  <a:rPr lang="en-US" altLang="ti-ET" sz="2600" i="1" dirty="0">
                    <a:solidFill>
                      <a:schemeClr val="bg1"/>
                    </a:solidFill>
                  </a:rPr>
                  <a:t>R</a:t>
                </a:r>
                <a:r>
                  <a:rPr lang="en-US" altLang="ti-ET" sz="2600" baseline="-25000" dirty="0">
                    <a:solidFill>
                      <a:schemeClr val="bg1"/>
                    </a:solidFill>
                  </a:rPr>
                  <a:t>1</a:t>
                </a:r>
                <a:r>
                  <a:rPr lang="en-US" altLang="ti-ET" sz="2600" dirty="0">
                    <a:solidFill>
                      <a:schemeClr val="bg1"/>
                    </a:solidFill>
                  </a:rPr>
                  <a:t> … </a:t>
                </a:r>
                <a:r>
                  <a:rPr lang="en-US" altLang="ti-ET" sz="2600" i="1" dirty="0">
                    <a:solidFill>
                      <a:schemeClr val="bg1"/>
                    </a:solidFill>
                  </a:rPr>
                  <a:t>R</a:t>
                </a:r>
                <a:r>
                  <a:rPr lang="en-US" altLang="ti-ET" sz="2600" i="1" baseline="-25000" dirty="0">
                    <a:solidFill>
                      <a:schemeClr val="bg1"/>
                    </a:solidFill>
                  </a:rPr>
                  <a:t>n</a:t>
                </a:r>
                <a:r>
                  <a:rPr lang="en-US" altLang="ti-ET" sz="2600" dirty="0">
                    <a:solidFill>
                      <a:schemeClr val="bg1"/>
                    </a:solidFill>
                  </a:rPr>
                  <a:t> , from a </a:t>
                </a:r>
                <a:r>
                  <a:rPr lang="en-US" altLang="ti-ET" sz="2600" i="1" dirty="0">
                    <a:solidFill>
                      <a:schemeClr val="bg1"/>
                    </a:solidFill>
                  </a:rPr>
                  <a:t>file</a:t>
                </a:r>
                <a:r>
                  <a:rPr lang="en-US" altLang="ti-ET" sz="2600" dirty="0">
                    <a:solidFill>
                      <a:schemeClr val="bg1"/>
                    </a:solidFill>
                  </a:rPr>
                  <a:t>.</a:t>
                </a:r>
              </a:p>
              <a:p>
                <a:r>
                  <a:rPr lang="en-US" altLang="ti-ET" sz="2600" dirty="0">
                    <a:solidFill>
                      <a:schemeClr val="bg1"/>
                    </a:solidFill>
                  </a:rPr>
                  <a:t>Each record </a:t>
                </a:r>
                <a:r>
                  <a:rPr lang="en-US" altLang="ti-ET" sz="2600" i="1" dirty="0">
                    <a:solidFill>
                      <a:schemeClr val="bg1"/>
                    </a:solidFill>
                  </a:rPr>
                  <a:t>R</a:t>
                </a:r>
                <a:r>
                  <a:rPr lang="en-US" altLang="ti-ET" sz="2600" i="1" baseline="-25000" dirty="0">
                    <a:solidFill>
                      <a:schemeClr val="bg1"/>
                    </a:solidFill>
                  </a:rPr>
                  <a:t>i</a:t>
                </a:r>
                <a:r>
                  <a:rPr lang="en-US" altLang="ti-ET" sz="2600" dirty="0">
                    <a:solidFill>
                      <a:schemeClr val="bg1"/>
                    </a:solidFill>
                  </a:rPr>
                  <a:t> has </a:t>
                </a:r>
              </a:p>
              <a:p>
                <a:pPr lvl="1"/>
                <a:r>
                  <a:rPr lang="en-US" altLang="ti-ET" sz="2600" dirty="0">
                    <a:solidFill>
                      <a:schemeClr val="bg1"/>
                    </a:solidFill>
                  </a:rPr>
                  <a:t>a key </a:t>
                </a:r>
                <a:r>
                  <a:rPr lang="en-US" altLang="ti-ET" sz="2600" i="1" dirty="0">
                    <a:solidFill>
                      <a:schemeClr val="bg1"/>
                    </a:solidFill>
                  </a:rPr>
                  <a:t>K</a:t>
                </a:r>
                <a:r>
                  <a:rPr lang="en-US" altLang="ti-ET" sz="2600" i="1" baseline="-25000" dirty="0">
                    <a:solidFill>
                      <a:schemeClr val="bg1"/>
                    </a:solidFill>
                  </a:rPr>
                  <a:t>i</a:t>
                </a:r>
                <a:r>
                  <a:rPr lang="en-US" altLang="ti-ET" sz="2600" dirty="0">
                    <a:solidFill>
                      <a:schemeClr val="bg1"/>
                    </a:solidFill>
                  </a:rPr>
                  <a:t> </a:t>
                </a:r>
              </a:p>
              <a:p>
                <a:pPr lvl="1"/>
                <a:r>
                  <a:rPr lang="en-US" altLang="ti-ET" sz="2600" dirty="0">
                    <a:solidFill>
                      <a:schemeClr val="bg1"/>
                    </a:solidFill>
                  </a:rPr>
                  <a:t>possibly other information </a:t>
                </a:r>
              </a:p>
              <a:p>
                <a:r>
                  <a:rPr lang="en-US" altLang="ti-ET" sz="2600" dirty="0">
                    <a:solidFill>
                      <a:schemeClr val="bg1"/>
                    </a:solidFill>
                  </a:rPr>
                  <a:t>The keys must have an ordering relation that satisfies the following properties: </a:t>
                </a:r>
              </a:p>
              <a:p>
                <a:pPr>
                  <a:buFont typeface="Wingdings" panose="05000000000000000000" pitchFamily="2" charset="2"/>
                  <a:buNone/>
                </a:pPr>
                <a:endParaRPr lang="en-US" altLang="ti-ET" sz="2600" dirty="0">
                  <a:solidFill>
                    <a:schemeClr val="bg1"/>
                  </a:solidFill>
                </a:endParaRPr>
              </a:p>
              <a:p>
                <a:pPr lvl="1"/>
                <a:r>
                  <a:rPr lang="en-US" altLang="ti-ET" sz="2600" i="1" dirty="0">
                    <a:solidFill>
                      <a:schemeClr val="bg1"/>
                    </a:solidFill>
                  </a:rPr>
                  <a:t>Trichotomy</a:t>
                </a:r>
                <a:r>
                  <a:rPr lang="en-US" altLang="ti-ET" sz="2600" dirty="0">
                    <a:solidFill>
                      <a:schemeClr val="bg1"/>
                    </a:solidFill>
                  </a:rPr>
                  <a:t>:  For any two keys </a:t>
                </a:r>
                <a:r>
                  <a:rPr lang="en-US" altLang="ti-ET" sz="2600" i="1" dirty="0">
                    <a:solidFill>
                      <a:schemeClr val="bg1"/>
                    </a:solidFill>
                  </a:rPr>
                  <a:t>a</a:t>
                </a:r>
                <a:r>
                  <a:rPr lang="en-US" altLang="ti-ET" sz="2600" dirty="0">
                    <a:solidFill>
                      <a:schemeClr val="bg1"/>
                    </a:solidFill>
                  </a:rPr>
                  <a:t> and </a:t>
                </a:r>
                <a:r>
                  <a:rPr lang="en-US" altLang="ti-ET" sz="2600" i="1" dirty="0">
                    <a:solidFill>
                      <a:schemeClr val="bg1"/>
                    </a:solidFill>
                  </a:rPr>
                  <a:t>b</a:t>
                </a:r>
                <a:r>
                  <a:rPr lang="en-US" altLang="ti-ET" sz="2600" dirty="0">
                    <a:solidFill>
                      <a:schemeClr val="bg1"/>
                    </a:solidFill>
                  </a:rPr>
                  <a:t>, exactly one of </a:t>
                </a:r>
                <a:r>
                  <a:rPr lang="en-US" altLang="ti-ET" sz="2600" i="1" dirty="0">
                    <a:solidFill>
                      <a:schemeClr val="bg1"/>
                    </a:solidFill>
                  </a:rPr>
                  <a:t>a </a:t>
                </a:r>
                <a:r>
                  <a:rPr lang="en-US" altLang="ti-ET" sz="2600" dirty="0">
                    <a:solidFill>
                      <a:schemeClr val="bg1"/>
                    </a:solidFill>
                  </a:rPr>
                  <a:t> </a:t>
                </a:r>
                <a14:m>
                  <m:oMath xmlns:m="http://schemas.openxmlformats.org/officeDocument/2006/math">
                    <m:r>
                      <a:rPr lang="en-US" altLang="ti-ET" sz="2600" i="1" smtClean="0">
                        <a:solidFill>
                          <a:schemeClr val="bg1"/>
                        </a:solidFill>
                        <a:latin typeface="Cambria Math" panose="02040503050406030204" pitchFamily="18" charset="0"/>
                        <a:ea typeface="Cambria Math" panose="02040503050406030204" pitchFamily="18" charset="0"/>
                      </a:rPr>
                      <m:t>≺</m:t>
                    </m:r>
                  </m:oMath>
                </a14:m>
                <a:r>
                  <a:rPr lang="en-US" altLang="ti-ET" sz="2600" dirty="0">
                    <a:solidFill>
                      <a:schemeClr val="bg1"/>
                    </a:solidFill>
                    <a:sym typeface="MT Extra" panose="05050102010205020202" pitchFamily="18" charset="2"/>
                  </a:rPr>
                  <a:t>   </a:t>
                </a:r>
                <a:r>
                  <a:rPr lang="en-US" altLang="ti-ET" sz="2600" i="1" dirty="0">
                    <a:solidFill>
                      <a:schemeClr val="bg1"/>
                    </a:solidFill>
                  </a:rPr>
                  <a:t>b</a:t>
                </a:r>
                <a:r>
                  <a:rPr lang="en-US" altLang="ti-ET" sz="2600" dirty="0">
                    <a:solidFill>
                      <a:schemeClr val="bg1"/>
                    </a:solidFill>
                  </a:rPr>
                  <a:t>, </a:t>
                </a:r>
                <a:r>
                  <a:rPr lang="en-US" altLang="ti-ET" sz="2600" i="1" dirty="0">
                    <a:solidFill>
                      <a:schemeClr val="bg1"/>
                    </a:solidFill>
                  </a:rPr>
                  <a:t>a</a:t>
                </a:r>
                <a:r>
                  <a:rPr lang="en-US" altLang="ti-ET" sz="2600" dirty="0">
                    <a:solidFill>
                      <a:schemeClr val="bg1"/>
                    </a:solidFill>
                  </a:rPr>
                  <a:t> = </a:t>
                </a:r>
                <a:r>
                  <a:rPr lang="en-US" altLang="ti-ET" sz="2600" i="1" dirty="0">
                    <a:solidFill>
                      <a:schemeClr val="bg1"/>
                    </a:solidFill>
                  </a:rPr>
                  <a:t>b</a:t>
                </a:r>
                <a:r>
                  <a:rPr lang="en-US" altLang="ti-ET" sz="2600" dirty="0">
                    <a:solidFill>
                      <a:schemeClr val="bg1"/>
                    </a:solidFill>
                  </a:rPr>
                  <a:t>, or </a:t>
                </a:r>
                <a:r>
                  <a:rPr lang="en-US" altLang="ti-ET" sz="2600" i="1" dirty="0">
                    <a:solidFill>
                      <a:schemeClr val="bg1"/>
                    </a:solidFill>
                  </a:rPr>
                  <a:t>a</a:t>
                </a:r>
                <a:r>
                  <a:rPr lang="en-US" altLang="ti-ET" sz="2600" dirty="0">
                    <a:solidFill>
                      <a:schemeClr val="bg1"/>
                    </a:solidFill>
                  </a:rPr>
                  <a:t>  </a:t>
                </a:r>
                <a14:m>
                  <m:oMath xmlns:m="http://schemas.openxmlformats.org/officeDocument/2006/math">
                    <m:r>
                      <a:rPr lang="en-US" altLang="ti-ET" sz="2600" i="1" smtClean="0">
                        <a:solidFill>
                          <a:schemeClr val="bg1"/>
                        </a:solidFill>
                        <a:latin typeface="Cambria Math" panose="02040503050406030204" pitchFamily="18" charset="0"/>
                        <a:ea typeface="Cambria Math" panose="02040503050406030204" pitchFamily="18" charset="0"/>
                      </a:rPr>
                      <m:t>≻</m:t>
                    </m:r>
                  </m:oMath>
                </a14:m>
                <a:r>
                  <a:rPr lang="en-US" altLang="ti-ET" sz="2600" dirty="0">
                    <a:solidFill>
                      <a:schemeClr val="bg1"/>
                    </a:solidFill>
                  </a:rPr>
                  <a:t> </a:t>
                </a:r>
                <a:r>
                  <a:rPr lang="en-US" altLang="ti-ET" sz="2600" dirty="0">
                    <a:solidFill>
                      <a:schemeClr val="bg1"/>
                    </a:solidFill>
                    <a:sym typeface="MT Extra" panose="05050102010205020202" pitchFamily="18" charset="2"/>
                  </a:rPr>
                  <a:t> </a:t>
                </a:r>
                <a:r>
                  <a:rPr lang="en-US" altLang="ti-ET" sz="2600" i="1" dirty="0">
                    <a:solidFill>
                      <a:schemeClr val="bg1"/>
                    </a:solidFill>
                  </a:rPr>
                  <a:t>b</a:t>
                </a:r>
                <a:r>
                  <a:rPr lang="en-US" altLang="ti-ET" sz="2600" dirty="0">
                    <a:solidFill>
                      <a:schemeClr val="bg1"/>
                    </a:solidFill>
                  </a:rPr>
                  <a:t> is true.</a:t>
                </a:r>
              </a:p>
              <a:p>
                <a:pPr lvl="1"/>
                <a:r>
                  <a:rPr lang="en-US" altLang="ti-ET" sz="2600" i="1" dirty="0">
                    <a:solidFill>
                      <a:schemeClr val="bg1"/>
                    </a:solidFill>
                  </a:rPr>
                  <a:t>Transitivity</a:t>
                </a:r>
                <a:r>
                  <a:rPr lang="en-US" altLang="ti-ET" sz="2600" dirty="0">
                    <a:solidFill>
                      <a:schemeClr val="bg1"/>
                    </a:solidFill>
                  </a:rPr>
                  <a:t>:  For any three keys </a:t>
                </a:r>
                <a:r>
                  <a:rPr lang="en-US" altLang="ti-ET" sz="2600" i="1" dirty="0">
                    <a:solidFill>
                      <a:schemeClr val="bg1"/>
                    </a:solidFill>
                  </a:rPr>
                  <a:t>a</a:t>
                </a:r>
                <a:r>
                  <a:rPr lang="en-US" altLang="ti-ET" sz="2600" dirty="0">
                    <a:solidFill>
                      <a:schemeClr val="bg1"/>
                    </a:solidFill>
                  </a:rPr>
                  <a:t>, </a:t>
                </a:r>
                <a:r>
                  <a:rPr lang="en-US" altLang="ti-ET" sz="2600" i="1" dirty="0">
                    <a:solidFill>
                      <a:schemeClr val="bg1"/>
                    </a:solidFill>
                  </a:rPr>
                  <a:t>b</a:t>
                </a:r>
                <a:r>
                  <a:rPr lang="en-US" altLang="ti-ET" sz="2600" dirty="0">
                    <a:solidFill>
                      <a:schemeClr val="bg1"/>
                    </a:solidFill>
                  </a:rPr>
                  <a:t>, and </a:t>
                </a:r>
                <a:r>
                  <a:rPr lang="en-US" altLang="ti-ET" sz="2600" i="1" dirty="0">
                    <a:solidFill>
                      <a:schemeClr val="bg1"/>
                    </a:solidFill>
                  </a:rPr>
                  <a:t>c</a:t>
                </a:r>
                <a:r>
                  <a:rPr lang="en-US" altLang="ti-ET" sz="2600" dirty="0">
                    <a:solidFill>
                      <a:schemeClr val="bg1"/>
                    </a:solidFill>
                  </a:rPr>
                  <a:t>, if </a:t>
                </a:r>
                <a:r>
                  <a:rPr lang="en-US" altLang="ti-ET" sz="2600" i="1" dirty="0">
                    <a:solidFill>
                      <a:schemeClr val="bg1"/>
                    </a:solidFill>
                  </a:rPr>
                  <a:t>a </a:t>
                </a:r>
                <a14:m>
                  <m:oMath xmlns:m="http://schemas.openxmlformats.org/officeDocument/2006/math">
                    <m:r>
                      <a:rPr lang="en-US" altLang="ti-ET" sz="2600" i="1" smtClean="0">
                        <a:solidFill>
                          <a:schemeClr val="bg1"/>
                        </a:solidFill>
                        <a:latin typeface="Cambria Math" panose="02040503050406030204" pitchFamily="18" charset="0"/>
                        <a:ea typeface="Cambria Math" panose="02040503050406030204" pitchFamily="18" charset="0"/>
                      </a:rPr>
                      <m:t>≺</m:t>
                    </m:r>
                  </m:oMath>
                </a14:m>
                <a:r>
                  <a:rPr lang="en-US" altLang="ti-ET" sz="2600" dirty="0">
                    <a:solidFill>
                      <a:schemeClr val="bg1"/>
                    </a:solidFill>
                  </a:rPr>
                  <a:t> </a:t>
                </a:r>
                <a:r>
                  <a:rPr lang="en-US" altLang="ti-ET" sz="2600" i="1" dirty="0">
                    <a:solidFill>
                      <a:schemeClr val="bg1"/>
                    </a:solidFill>
                  </a:rPr>
                  <a:t>b</a:t>
                </a:r>
                <a:r>
                  <a:rPr lang="en-US" altLang="ti-ET" sz="2600" dirty="0">
                    <a:solidFill>
                      <a:schemeClr val="bg1"/>
                    </a:solidFill>
                  </a:rPr>
                  <a:t> and  </a:t>
                </a:r>
                <a:r>
                  <a:rPr lang="en-US" altLang="ti-ET" sz="2600" i="1" dirty="0">
                    <a:solidFill>
                      <a:schemeClr val="bg1"/>
                    </a:solidFill>
                  </a:rPr>
                  <a:t>b</a:t>
                </a:r>
                <a:r>
                  <a:rPr lang="en-US" altLang="ti-ET" sz="2600" dirty="0">
                    <a:solidFill>
                      <a:schemeClr val="bg1"/>
                    </a:solidFill>
                  </a:rPr>
                  <a:t> </a:t>
                </a:r>
                <a14:m>
                  <m:oMath xmlns:m="http://schemas.openxmlformats.org/officeDocument/2006/math">
                    <m:r>
                      <a:rPr lang="en-US" altLang="ti-ET" sz="2600" i="1" smtClean="0">
                        <a:solidFill>
                          <a:schemeClr val="bg1"/>
                        </a:solidFill>
                        <a:latin typeface="Cambria Math" panose="02040503050406030204" pitchFamily="18" charset="0"/>
                        <a:ea typeface="Cambria Math" panose="02040503050406030204" pitchFamily="18" charset="0"/>
                      </a:rPr>
                      <m:t>≺</m:t>
                    </m:r>
                  </m:oMath>
                </a14:m>
                <a:r>
                  <a:rPr lang="en-US" altLang="ti-ET" sz="2600" dirty="0">
                    <a:solidFill>
                      <a:schemeClr val="bg1"/>
                    </a:solidFill>
                    <a:sym typeface="MT Extra" panose="05050102010205020202" pitchFamily="18" charset="2"/>
                  </a:rPr>
                  <a:t> </a:t>
                </a:r>
                <a:r>
                  <a:rPr lang="en-US" altLang="ti-ET" sz="2600" dirty="0">
                    <a:solidFill>
                      <a:schemeClr val="bg1"/>
                    </a:solidFill>
                  </a:rPr>
                  <a:t>  </a:t>
                </a:r>
                <a:r>
                  <a:rPr lang="en-US" altLang="ti-ET" sz="2600" i="1" dirty="0">
                    <a:solidFill>
                      <a:schemeClr val="bg1"/>
                    </a:solidFill>
                  </a:rPr>
                  <a:t>c</a:t>
                </a:r>
                <a:r>
                  <a:rPr lang="en-US" altLang="ti-ET" sz="2600" dirty="0">
                    <a:solidFill>
                      <a:schemeClr val="bg1"/>
                    </a:solidFill>
                  </a:rPr>
                  <a:t>, then </a:t>
                </a:r>
                <a:r>
                  <a:rPr lang="en-US" altLang="ti-ET" sz="2600" i="1" dirty="0">
                    <a:solidFill>
                      <a:schemeClr val="bg1"/>
                    </a:solidFill>
                  </a:rPr>
                  <a:t>a</a:t>
                </a:r>
                <a:r>
                  <a:rPr lang="en-US" altLang="ti-ET" sz="2600" dirty="0">
                    <a:solidFill>
                      <a:schemeClr val="bg1"/>
                    </a:solidFill>
                  </a:rPr>
                  <a:t> </a:t>
                </a:r>
                <a14:m>
                  <m:oMath xmlns:m="http://schemas.openxmlformats.org/officeDocument/2006/math">
                    <m:r>
                      <a:rPr lang="en-US" altLang="ti-ET" sz="2600" i="1" smtClean="0">
                        <a:solidFill>
                          <a:schemeClr val="bg1"/>
                        </a:solidFill>
                        <a:latin typeface="Cambria Math" panose="02040503050406030204" pitchFamily="18" charset="0"/>
                        <a:ea typeface="Cambria Math" panose="02040503050406030204" pitchFamily="18" charset="0"/>
                      </a:rPr>
                      <m:t>≺</m:t>
                    </m:r>
                  </m:oMath>
                </a14:m>
                <a:r>
                  <a:rPr lang="en-US" altLang="ti-ET" sz="2600" dirty="0">
                    <a:solidFill>
                      <a:schemeClr val="bg1"/>
                    </a:solidFill>
                  </a:rPr>
                  <a:t> </a:t>
                </a:r>
                <a:r>
                  <a:rPr lang="en-US" altLang="ti-ET" sz="2600" i="1" dirty="0">
                    <a:solidFill>
                      <a:schemeClr val="bg1"/>
                    </a:solidFill>
                  </a:rPr>
                  <a:t>c.</a:t>
                </a:r>
              </a:p>
              <a:p>
                <a:pPr lvl="1">
                  <a:buFont typeface="Wingdings" panose="05000000000000000000" pitchFamily="2" charset="2"/>
                  <a:buNone/>
                </a:pPr>
                <a:endParaRPr lang="en-US" altLang="ti-ET" sz="2600" dirty="0">
                  <a:solidFill>
                    <a:schemeClr val="bg1"/>
                  </a:solidFill>
                  <a:sym typeface="MT Extra" panose="05050102010205020202" pitchFamily="18" charset="2"/>
                </a:endParaRPr>
              </a:p>
              <a:p>
                <a:pPr lvl="1">
                  <a:buFont typeface="Wingdings" panose="05000000000000000000" pitchFamily="2" charset="2"/>
                  <a:buNone/>
                </a:pPr>
                <a:r>
                  <a:rPr lang="en-US" altLang="ti-ET" sz="2600" dirty="0">
                    <a:solidFill>
                      <a:schemeClr val="bg1"/>
                    </a:solidFill>
                    <a:sym typeface="MT Extra" panose="05050102010205020202" pitchFamily="18" charset="2"/>
                  </a:rPr>
                  <a:t>The relation </a:t>
                </a:r>
                <a14:m>
                  <m:oMath xmlns:m="http://schemas.openxmlformats.org/officeDocument/2006/math">
                    <m:r>
                      <a:rPr lang="en-US" altLang="ti-ET" sz="2600" i="1" smtClean="0">
                        <a:solidFill>
                          <a:schemeClr val="bg1"/>
                        </a:solidFill>
                        <a:latin typeface="Cambria Math" panose="02040503050406030204" pitchFamily="18" charset="0"/>
                        <a:ea typeface="Cambria Math" panose="02040503050406030204" pitchFamily="18" charset="0"/>
                      </a:rPr>
                      <m:t>≺</m:t>
                    </m:r>
                  </m:oMath>
                </a14:m>
                <a:r>
                  <a:rPr lang="en-US" altLang="ti-ET" sz="2600" dirty="0">
                    <a:solidFill>
                      <a:schemeClr val="bg1"/>
                    </a:solidFill>
                    <a:sym typeface="MT Extra" panose="05050102010205020202" pitchFamily="18" charset="2"/>
                  </a:rPr>
                  <a:t>=  is a </a:t>
                </a:r>
                <a:r>
                  <a:rPr lang="en-US" altLang="ti-ET" sz="2600" i="1" dirty="0">
                    <a:solidFill>
                      <a:schemeClr val="bg1"/>
                    </a:solidFill>
                    <a:sym typeface="MT Extra" panose="05050102010205020202" pitchFamily="18" charset="2"/>
                  </a:rPr>
                  <a:t>total ordering</a:t>
                </a:r>
                <a:r>
                  <a:rPr lang="en-US" altLang="ti-ET" sz="2600" dirty="0">
                    <a:solidFill>
                      <a:schemeClr val="bg1"/>
                    </a:solidFill>
                    <a:sym typeface="MT Extra" panose="05050102010205020202" pitchFamily="18" charset="2"/>
                  </a:rPr>
                  <a:t> (</a:t>
                </a:r>
                <a:r>
                  <a:rPr lang="en-US" altLang="ti-ET" sz="2600" i="1" dirty="0">
                    <a:solidFill>
                      <a:schemeClr val="bg1"/>
                    </a:solidFill>
                    <a:sym typeface="MT Extra" panose="05050102010205020202" pitchFamily="18" charset="2"/>
                  </a:rPr>
                  <a:t>linear ordering</a:t>
                </a:r>
                <a:r>
                  <a:rPr lang="en-US" altLang="ti-ET" sz="2600" dirty="0">
                    <a:solidFill>
                      <a:schemeClr val="bg1"/>
                    </a:solidFill>
                    <a:sym typeface="MT Extra" panose="05050102010205020202" pitchFamily="18" charset="2"/>
                  </a:rPr>
                  <a:t>) on keys.</a:t>
                </a:r>
              </a:p>
            </p:txBody>
          </p:sp>
        </mc:Choice>
        <mc:Fallback xmlns="">
          <p:sp>
            <p:nvSpPr>
              <p:cNvPr id="377859" name="Rectangle 2051">
                <a:extLst>
                  <a:ext uri="{FF2B5EF4-FFF2-40B4-BE49-F238E27FC236}">
                    <a16:creationId xmlns:a16="http://schemas.microsoft.com/office/drawing/2014/main" id="{189DD5DF-78AF-4C09-857D-3223CB47A98B}"/>
                  </a:ext>
                </a:extLst>
              </p:cNvPr>
              <p:cNvSpPr>
                <a:spLocks noGrp="1" noRot="1" noChangeAspect="1" noMove="1" noResize="1" noEditPoints="1" noAdjustHandles="1" noChangeArrowheads="1" noChangeShapeType="1" noTextEdit="1"/>
              </p:cNvSpPr>
              <p:nvPr>
                <p:ph type="body" idx="1"/>
              </p:nvPr>
            </p:nvSpPr>
            <p:spPr>
              <a:xfrm>
                <a:off x="508001" y="1285461"/>
                <a:ext cx="11175998" cy="5273814"/>
              </a:xfrm>
              <a:blipFill>
                <a:blip r:embed="rId3"/>
                <a:stretch>
                  <a:fillRect l="-818" t="-1040" b="-809"/>
                </a:stretch>
              </a:blipFill>
            </p:spPr>
            <p:txBody>
              <a:bodyPr/>
              <a:lstStyle/>
              <a:p>
                <a:r>
                  <a:rPr lang="en-US">
                    <a:noFill/>
                  </a:rPr>
                  <a:t> </a:t>
                </a:r>
              </a:p>
            </p:txBody>
          </p:sp>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D809F9E-52E5-428D-9DAD-D627FA81E696}"/>
              </a:ext>
            </a:extLst>
          </p:cNvPr>
          <p:cNvSpPr>
            <a:spLocks noGrp="1" noChangeArrowheads="1"/>
          </p:cNvSpPr>
          <p:nvPr>
            <p:ph type="title" idx="4294967295"/>
          </p:nvPr>
        </p:nvSpPr>
        <p:spPr>
          <a:xfrm>
            <a:off x="512190" y="281781"/>
            <a:ext cx="5441624" cy="808038"/>
          </a:xfrm>
        </p:spPr>
        <p:txBody>
          <a:bodyPr>
            <a:normAutofit/>
          </a:bodyPr>
          <a:lstStyle/>
          <a:p>
            <a:pPr eaLnBrk="1" hangingPunct="1"/>
            <a:r>
              <a:rPr lang="en-US" altLang="ti-ET" sz="4400" dirty="0">
                <a:effectLst>
                  <a:outerShdw blurRad="38100" dist="38100" dir="2700000" algn="tl">
                    <a:srgbClr val="000000">
                      <a:alpha val="43137"/>
                    </a:srgbClr>
                  </a:outerShdw>
                </a:effectLst>
              </a:rPr>
              <a:t>Insertion Sort</a:t>
            </a:r>
          </a:p>
        </p:txBody>
      </p:sp>
      <p:sp>
        <p:nvSpPr>
          <p:cNvPr id="4099" name="Rectangle 4">
            <a:extLst>
              <a:ext uri="{FF2B5EF4-FFF2-40B4-BE49-F238E27FC236}">
                <a16:creationId xmlns:a16="http://schemas.microsoft.com/office/drawing/2014/main" id="{3CA3BB79-2987-404F-B9EF-EBAFB9AA89C9}"/>
              </a:ext>
            </a:extLst>
          </p:cNvPr>
          <p:cNvSpPr>
            <a:spLocks noChangeArrowheads="1"/>
          </p:cNvSpPr>
          <p:nvPr/>
        </p:nvSpPr>
        <p:spPr bwMode="auto">
          <a:xfrm>
            <a:off x="5416824" y="100862"/>
            <a:ext cx="6775176" cy="6343083"/>
          </a:xfrm>
          <a:prstGeom prst="rect">
            <a:avLst/>
          </a:prstGeom>
          <a:solidFill>
            <a:schemeClr val="bg1"/>
          </a:solidFill>
          <a:ln>
            <a:solidFill>
              <a:schemeClr val="tx1">
                <a:lumMod val="50000"/>
                <a:lumOff val="5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ts val="3500"/>
              </a:lnSpc>
              <a:spcBef>
                <a:spcPts val="1200"/>
              </a:spcBef>
              <a:spcAft>
                <a:spcPts val="1200"/>
              </a:spcAft>
              <a:buFontTx/>
              <a:buNone/>
            </a:pPr>
            <a:r>
              <a:rPr lang="en-US" altLang="ti-ET" sz="2400" b="1" dirty="0" err="1">
                <a:latin typeface="Consolas" panose="020B0609020204030204" pitchFamily="49" charset="0"/>
              </a:rPr>
              <a:t>InsertionSort</a:t>
            </a:r>
            <a:r>
              <a:rPr lang="en-US" altLang="ti-ET" sz="2400" b="1" dirty="0">
                <a:latin typeface="Consolas" panose="020B0609020204030204" pitchFamily="49" charset="0"/>
              </a:rPr>
              <a:t>(array A)</a:t>
            </a:r>
            <a:br>
              <a:rPr lang="en-US" altLang="ti-ET" sz="2400" b="1" dirty="0">
                <a:latin typeface="Consolas" panose="020B0609020204030204" pitchFamily="49" charset="0"/>
              </a:rPr>
            </a:br>
            <a:r>
              <a:rPr lang="en-US" altLang="ti-ET" sz="2400" b="1" dirty="0">
                <a:latin typeface="Consolas" panose="020B0609020204030204" pitchFamily="49" charset="0"/>
              </a:rPr>
              <a:t> begin</a:t>
            </a:r>
            <a:br>
              <a:rPr lang="en-US" altLang="ti-ET" sz="2400" b="1" dirty="0">
                <a:latin typeface="Consolas" panose="020B0609020204030204" pitchFamily="49" charset="0"/>
              </a:rPr>
            </a:br>
            <a:r>
              <a:rPr lang="en-US" altLang="ti-ET" sz="2400" b="1" dirty="0">
                <a:latin typeface="Consolas" panose="020B0609020204030204" pitchFamily="49" charset="0"/>
              </a:rPr>
              <a:t>   for </a:t>
            </a:r>
            <a:r>
              <a:rPr lang="en-US" altLang="ti-ET" sz="2400" b="1" dirty="0" err="1">
                <a:latin typeface="Consolas" panose="020B0609020204030204" pitchFamily="49" charset="0"/>
              </a:rPr>
              <a:t>i</a:t>
            </a:r>
            <a:r>
              <a:rPr lang="en-US" altLang="ti-ET" sz="2400" b="1" dirty="0">
                <a:latin typeface="Consolas" panose="020B0609020204030204" pitchFamily="49" charset="0"/>
              </a:rPr>
              <a:t> := 1 to length[A] - 1 do</a:t>
            </a:r>
            <a:br>
              <a:rPr lang="en-US" altLang="ti-ET" sz="2400" b="1" dirty="0">
                <a:latin typeface="Consolas" panose="020B0609020204030204" pitchFamily="49" charset="0"/>
              </a:rPr>
            </a:br>
            <a:r>
              <a:rPr lang="en-US" altLang="ti-ET" sz="2400" b="1" dirty="0">
                <a:latin typeface="Consolas" panose="020B0609020204030204" pitchFamily="49" charset="0"/>
              </a:rPr>
              <a:t>   begin</a:t>
            </a:r>
            <a:br>
              <a:rPr lang="en-US" altLang="ti-ET" sz="2400" b="1" dirty="0">
                <a:latin typeface="Consolas" panose="020B0609020204030204" pitchFamily="49" charset="0"/>
              </a:rPr>
            </a:br>
            <a:r>
              <a:rPr lang="en-US" altLang="ti-ET" sz="2400" b="1" dirty="0">
                <a:latin typeface="Consolas" panose="020B0609020204030204" pitchFamily="49" charset="0"/>
              </a:rPr>
              <a:t>     value := A[ </a:t>
            </a:r>
            <a:r>
              <a:rPr lang="en-US" altLang="ti-ET" sz="2400" b="1" dirty="0" err="1">
                <a:latin typeface="Consolas" panose="020B0609020204030204" pitchFamily="49" charset="0"/>
              </a:rPr>
              <a:t>i</a:t>
            </a:r>
            <a:r>
              <a:rPr lang="en-US" altLang="ti-ET" sz="2400" b="1" dirty="0">
                <a:latin typeface="Consolas" panose="020B0609020204030204" pitchFamily="49" charset="0"/>
              </a:rPr>
              <a:t> ];</a:t>
            </a:r>
            <a:br>
              <a:rPr lang="en-US" altLang="ti-ET" sz="2400" b="1" dirty="0">
                <a:latin typeface="Consolas" panose="020B0609020204030204" pitchFamily="49" charset="0"/>
              </a:rPr>
            </a:br>
            <a:r>
              <a:rPr lang="en-US" altLang="ti-ET" sz="2400" b="1" dirty="0">
                <a:latin typeface="Consolas" panose="020B0609020204030204" pitchFamily="49" charset="0"/>
              </a:rPr>
              <a:t>     j := </a:t>
            </a:r>
            <a:r>
              <a:rPr lang="en-US" altLang="ti-ET" sz="2400" b="1" dirty="0" err="1">
                <a:latin typeface="Consolas" panose="020B0609020204030204" pitchFamily="49" charset="0"/>
              </a:rPr>
              <a:t>i</a:t>
            </a:r>
            <a:r>
              <a:rPr lang="en-US" altLang="ti-ET" sz="2400" b="1" dirty="0">
                <a:latin typeface="Consolas" panose="020B0609020204030204" pitchFamily="49" charset="0"/>
              </a:rPr>
              <a:t> - 1;</a:t>
            </a:r>
            <a:br>
              <a:rPr lang="en-US" altLang="ti-ET" sz="2400" b="1" dirty="0">
                <a:latin typeface="Consolas" panose="020B0609020204030204" pitchFamily="49" charset="0"/>
              </a:rPr>
            </a:br>
            <a:r>
              <a:rPr lang="en-US" altLang="ti-ET" sz="2400" b="1" dirty="0">
                <a:latin typeface="Consolas" panose="020B0609020204030204" pitchFamily="49" charset="0"/>
              </a:rPr>
              <a:t>     while j &gt;= 0 and A[ j ] &gt; value do</a:t>
            </a:r>
            <a:br>
              <a:rPr lang="en-US" altLang="ti-ET" sz="2400" b="1" dirty="0">
                <a:latin typeface="Consolas" panose="020B0609020204030204" pitchFamily="49" charset="0"/>
              </a:rPr>
            </a:br>
            <a:r>
              <a:rPr lang="en-US" altLang="ti-ET" sz="2400" b="1" dirty="0">
                <a:latin typeface="Consolas" panose="020B0609020204030204" pitchFamily="49" charset="0"/>
              </a:rPr>
              <a:t>     begin</a:t>
            </a:r>
            <a:br>
              <a:rPr lang="en-US" altLang="ti-ET" sz="2400" b="1" dirty="0">
                <a:latin typeface="Consolas" panose="020B0609020204030204" pitchFamily="49" charset="0"/>
              </a:rPr>
            </a:br>
            <a:r>
              <a:rPr lang="en-US" altLang="ti-ET" sz="2400" b="1" dirty="0">
                <a:latin typeface="Consolas" panose="020B0609020204030204" pitchFamily="49" charset="0"/>
              </a:rPr>
              <a:t>       A[ j + 1] := A[ j ];</a:t>
            </a:r>
            <a:br>
              <a:rPr lang="en-US" altLang="ti-ET" sz="2400" b="1" dirty="0">
                <a:latin typeface="Consolas" panose="020B0609020204030204" pitchFamily="49" charset="0"/>
              </a:rPr>
            </a:br>
            <a:r>
              <a:rPr lang="en-US" altLang="ti-ET" sz="2400" b="1" dirty="0">
                <a:latin typeface="Consolas" panose="020B0609020204030204" pitchFamily="49" charset="0"/>
              </a:rPr>
              <a:t>       j := j - 1;</a:t>
            </a:r>
            <a:br>
              <a:rPr lang="en-US" altLang="ti-ET" sz="2400" b="1" dirty="0">
                <a:latin typeface="Consolas" panose="020B0609020204030204" pitchFamily="49" charset="0"/>
              </a:rPr>
            </a:br>
            <a:r>
              <a:rPr lang="en-US" altLang="ti-ET" sz="2400" b="1" dirty="0">
                <a:latin typeface="Consolas" panose="020B0609020204030204" pitchFamily="49" charset="0"/>
              </a:rPr>
              <a:t>     end;</a:t>
            </a:r>
            <a:br>
              <a:rPr lang="en-US" altLang="ti-ET" sz="2400" b="1" dirty="0">
                <a:latin typeface="Consolas" panose="020B0609020204030204" pitchFamily="49" charset="0"/>
              </a:rPr>
            </a:br>
            <a:r>
              <a:rPr lang="en-US" altLang="ti-ET" sz="2400" b="1" dirty="0">
                <a:latin typeface="Consolas" panose="020B0609020204030204" pitchFamily="49" charset="0"/>
              </a:rPr>
              <a:t>     A[ j + 1] := value;</a:t>
            </a:r>
            <a:br>
              <a:rPr lang="en-US" altLang="ti-ET" sz="2400" b="1" dirty="0">
                <a:latin typeface="Consolas" panose="020B0609020204030204" pitchFamily="49" charset="0"/>
              </a:rPr>
            </a:br>
            <a:r>
              <a:rPr lang="en-US" altLang="ti-ET" sz="2400" b="1" dirty="0">
                <a:latin typeface="Consolas" panose="020B0609020204030204" pitchFamily="49" charset="0"/>
              </a:rPr>
              <a:t>   end;</a:t>
            </a:r>
            <a:br>
              <a:rPr lang="en-US" altLang="ti-ET" sz="2400" b="1" dirty="0">
                <a:latin typeface="Consolas" panose="020B0609020204030204" pitchFamily="49" charset="0"/>
              </a:rPr>
            </a:br>
            <a:r>
              <a:rPr lang="en-US" altLang="ti-ET" sz="2400" b="1" dirty="0">
                <a:latin typeface="Consolas" panose="020B0609020204030204" pitchFamily="49" charset="0"/>
              </a:rPr>
              <a:t> end; </a:t>
            </a:r>
          </a:p>
        </p:txBody>
      </p:sp>
      <p:graphicFrame>
        <p:nvGraphicFramePr>
          <p:cNvPr id="24581" name="Group 5">
            <a:extLst>
              <a:ext uri="{FF2B5EF4-FFF2-40B4-BE49-F238E27FC236}">
                <a16:creationId xmlns:a16="http://schemas.microsoft.com/office/drawing/2014/main" id="{1587B059-6561-4136-994D-EF563F6FD4E5}"/>
              </a:ext>
            </a:extLst>
          </p:cNvPr>
          <p:cNvGraphicFramePr>
            <a:graphicFrameLocks noGrp="1"/>
          </p:cNvGraphicFramePr>
          <p:nvPr/>
        </p:nvGraphicFramePr>
        <p:xfrm>
          <a:off x="512192" y="1830501"/>
          <a:ext cx="4536885" cy="518160"/>
        </p:xfrm>
        <a:graphic>
          <a:graphicData uri="http://schemas.openxmlformats.org/drawingml/2006/table">
            <a:tbl>
              <a:tblPr/>
              <a:tblGrid>
                <a:gridCol w="907734">
                  <a:extLst>
                    <a:ext uri="{9D8B030D-6E8A-4147-A177-3AD203B41FA5}">
                      <a16:colId xmlns:a16="http://schemas.microsoft.com/office/drawing/2014/main" val="20000"/>
                    </a:ext>
                  </a:extLst>
                </a:gridCol>
                <a:gridCol w="907733">
                  <a:extLst>
                    <a:ext uri="{9D8B030D-6E8A-4147-A177-3AD203B41FA5}">
                      <a16:colId xmlns:a16="http://schemas.microsoft.com/office/drawing/2014/main" val="20001"/>
                    </a:ext>
                  </a:extLst>
                </a:gridCol>
                <a:gridCol w="905951">
                  <a:extLst>
                    <a:ext uri="{9D8B030D-6E8A-4147-A177-3AD203B41FA5}">
                      <a16:colId xmlns:a16="http://schemas.microsoft.com/office/drawing/2014/main" val="20002"/>
                    </a:ext>
                  </a:extLst>
                </a:gridCol>
                <a:gridCol w="907734">
                  <a:extLst>
                    <a:ext uri="{9D8B030D-6E8A-4147-A177-3AD203B41FA5}">
                      <a16:colId xmlns:a16="http://schemas.microsoft.com/office/drawing/2014/main" val="20003"/>
                    </a:ext>
                  </a:extLst>
                </a:gridCol>
                <a:gridCol w="907733">
                  <a:extLst>
                    <a:ext uri="{9D8B030D-6E8A-4147-A177-3AD203B41FA5}">
                      <a16:colId xmlns:a16="http://schemas.microsoft.com/office/drawing/2014/main" val="20004"/>
                    </a:ext>
                  </a:extLst>
                </a:gridCol>
              </a:tblGrid>
              <a:tr h="4678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FF0000"/>
                          </a:solidFill>
                          <a:effectLst/>
                          <a:latin typeface="Arial" charset="0"/>
                        </a:rPr>
                        <a:t>63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FF0000"/>
                          </a:solidFill>
                          <a:effectLst/>
                          <a:latin typeface="Arial" charset="0"/>
                        </a:rPr>
                        <a:t>25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12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22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11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4595" name="Group 19">
            <a:extLst>
              <a:ext uri="{FF2B5EF4-FFF2-40B4-BE49-F238E27FC236}">
                <a16:creationId xmlns:a16="http://schemas.microsoft.com/office/drawing/2014/main" id="{667A3385-7C82-4B18-9BFE-778369B727BC}"/>
              </a:ext>
            </a:extLst>
          </p:cNvPr>
          <p:cNvGraphicFramePr>
            <a:graphicFrameLocks noGrp="1"/>
          </p:cNvGraphicFramePr>
          <p:nvPr/>
        </p:nvGraphicFramePr>
        <p:xfrm>
          <a:off x="512192" y="3013324"/>
          <a:ext cx="4536885" cy="518160"/>
        </p:xfrm>
        <a:graphic>
          <a:graphicData uri="http://schemas.openxmlformats.org/drawingml/2006/table">
            <a:tbl>
              <a:tblPr/>
              <a:tblGrid>
                <a:gridCol w="907734">
                  <a:extLst>
                    <a:ext uri="{9D8B030D-6E8A-4147-A177-3AD203B41FA5}">
                      <a16:colId xmlns:a16="http://schemas.microsoft.com/office/drawing/2014/main" val="20000"/>
                    </a:ext>
                  </a:extLst>
                </a:gridCol>
                <a:gridCol w="907733">
                  <a:extLst>
                    <a:ext uri="{9D8B030D-6E8A-4147-A177-3AD203B41FA5}">
                      <a16:colId xmlns:a16="http://schemas.microsoft.com/office/drawing/2014/main" val="20001"/>
                    </a:ext>
                  </a:extLst>
                </a:gridCol>
                <a:gridCol w="905951">
                  <a:extLst>
                    <a:ext uri="{9D8B030D-6E8A-4147-A177-3AD203B41FA5}">
                      <a16:colId xmlns:a16="http://schemas.microsoft.com/office/drawing/2014/main" val="20002"/>
                    </a:ext>
                  </a:extLst>
                </a:gridCol>
                <a:gridCol w="907734">
                  <a:extLst>
                    <a:ext uri="{9D8B030D-6E8A-4147-A177-3AD203B41FA5}">
                      <a16:colId xmlns:a16="http://schemas.microsoft.com/office/drawing/2014/main" val="20003"/>
                    </a:ext>
                  </a:extLst>
                </a:gridCol>
                <a:gridCol w="907733">
                  <a:extLst>
                    <a:ext uri="{9D8B030D-6E8A-4147-A177-3AD203B41FA5}">
                      <a16:colId xmlns:a16="http://schemas.microsoft.com/office/drawing/2014/main" val="20004"/>
                    </a:ext>
                  </a:extLst>
                </a:gridCol>
              </a:tblGrid>
              <a:tr h="4678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FF0000"/>
                          </a:solidFill>
                          <a:effectLst/>
                          <a:latin typeface="Arial" charset="0"/>
                        </a:rPr>
                        <a:t>25</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FF0000"/>
                          </a:solidFill>
                          <a:effectLst/>
                          <a:latin typeface="Arial" charset="0"/>
                        </a:rPr>
                        <a:t>63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FF0000"/>
                          </a:solidFill>
                          <a:effectLst/>
                          <a:latin typeface="Arial" charset="0"/>
                        </a:rPr>
                        <a:t>12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22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11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4609" name="Group 33">
            <a:extLst>
              <a:ext uri="{FF2B5EF4-FFF2-40B4-BE49-F238E27FC236}">
                <a16:creationId xmlns:a16="http://schemas.microsoft.com/office/drawing/2014/main" id="{6386ECF1-D13E-4C0D-AD70-4CD1DA45D238}"/>
              </a:ext>
            </a:extLst>
          </p:cNvPr>
          <p:cNvGraphicFramePr>
            <a:graphicFrameLocks noGrp="1"/>
          </p:cNvGraphicFramePr>
          <p:nvPr/>
        </p:nvGraphicFramePr>
        <p:xfrm>
          <a:off x="512192" y="4174857"/>
          <a:ext cx="4536885" cy="518160"/>
        </p:xfrm>
        <a:graphic>
          <a:graphicData uri="http://schemas.openxmlformats.org/drawingml/2006/table">
            <a:tbl>
              <a:tblPr/>
              <a:tblGrid>
                <a:gridCol w="907734">
                  <a:extLst>
                    <a:ext uri="{9D8B030D-6E8A-4147-A177-3AD203B41FA5}">
                      <a16:colId xmlns:a16="http://schemas.microsoft.com/office/drawing/2014/main" val="20000"/>
                    </a:ext>
                  </a:extLst>
                </a:gridCol>
                <a:gridCol w="907733">
                  <a:extLst>
                    <a:ext uri="{9D8B030D-6E8A-4147-A177-3AD203B41FA5}">
                      <a16:colId xmlns:a16="http://schemas.microsoft.com/office/drawing/2014/main" val="20001"/>
                    </a:ext>
                  </a:extLst>
                </a:gridCol>
                <a:gridCol w="905951">
                  <a:extLst>
                    <a:ext uri="{9D8B030D-6E8A-4147-A177-3AD203B41FA5}">
                      <a16:colId xmlns:a16="http://schemas.microsoft.com/office/drawing/2014/main" val="20002"/>
                    </a:ext>
                  </a:extLst>
                </a:gridCol>
                <a:gridCol w="907734">
                  <a:extLst>
                    <a:ext uri="{9D8B030D-6E8A-4147-A177-3AD203B41FA5}">
                      <a16:colId xmlns:a16="http://schemas.microsoft.com/office/drawing/2014/main" val="20003"/>
                    </a:ext>
                  </a:extLst>
                </a:gridCol>
                <a:gridCol w="907733">
                  <a:extLst>
                    <a:ext uri="{9D8B030D-6E8A-4147-A177-3AD203B41FA5}">
                      <a16:colId xmlns:a16="http://schemas.microsoft.com/office/drawing/2014/main" val="20004"/>
                    </a:ext>
                  </a:extLst>
                </a:gridCol>
              </a:tblGrid>
              <a:tr h="4678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FF0000"/>
                          </a:solidFill>
                          <a:effectLst/>
                          <a:latin typeface="Arial" charset="0"/>
                        </a:rPr>
                        <a:t>12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FF0000"/>
                          </a:solidFill>
                          <a:effectLst/>
                          <a:latin typeface="Arial" charset="0"/>
                        </a:rPr>
                        <a:t>25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FF0000"/>
                          </a:solidFill>
                          <a:effectLst/>
                          <a:latin typeface="Arial" charset="0"/>
                        </a:rPr>
                        <a:t>63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FF0000"/>
                          </a:solidFill>
                          <a:effectLst/>
                          <a:latin typeface="Arial" charset="0"/>
                        </a:rPr>
                        <a:t>22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11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4623" name="Group 47">
            <a:extLst>
              <a:ext uri="{FF2B5EF4-FFF2-40B4-BE49-F238E27FC236}">
                <a16:creationId xmlns:a16="http://schemas.microsoft.com/office/drawing/2014/main" id="{28531990-1C1E-4C85-968C-B6B4B6B59706}"/>
              </a:ext>
            </a:extLst>
          </p:cNvPr>
          <p:cNvGraphicFramePr>
            <a:graphicFrameLocks noGrp="1"/>
          </p:cNvGraphicFramePr>
          <p:nvPr/>
        </p:nvGraphicFramePr>
        <p:xfrm>
          <a:off x="512192" y="5340984"/>
          <a:ext cx="4536885" cy="518160"/>
        </p:xfrm>
        <a:graphic>
          <a:graphicData uri="http://schemas.openxmlformats.org/drawingml/2006/table">
            <a:tbl>
              <a:tblPr/>
              <a:tblGrid>
                <a:gridCol w="907734">
                  <a:extLst>
                    <a:ext uri="{9D8B030D-6E8A-4147-A177-3AD203B41FA5}">
                      <a16:colId xmlns:a16="http://schemas.microsoft.com/office/drawing/2014/main" val="20000"/>
                    </a:ext>
                  </a:extLst>
                </a:gridCol>
                <a:gridCol w="907733">
                  <a:extLst>
                    <a:ext uri="{9D8B030D-6E8A-4147-A177-3AD203B41FA5}">
                      <a16:colId xmlns:a16="http://schemas.microsoft.com/office/drawing/2014/main" val="20001"/>
                    </a:ext>
                  </a:extLst>
                </a:gridCol>
                <a:gridCol w="905951">
                  <a:extLst>
                    <a:ext uri="{9D8B030D-6E8A-4147-A177-3AD203B41FA5}">
                      <a16:colId xmlns:a16="http://schemas.microsoft.com/office/drawing/2014/main" val="20002"/>
                    </a:ext>
                  </a:extLst>
                </a:gridCol>
                <a:gridCol w="907734">
                  <a:extLst>
                    <a:ext uri="{9D8B030D-6E8A-4147-A177-3AD203B41FA5}">
                      <a16:colId xmlns:a16="http://schemas.microsoft.com/office/drawing/2014/main" val="20003"/>
                    </a:ext>
                  </a:extLst>
                </a:gridCol>
                <a:gridCol w="907733">
                  <a:extLst>
                    <a:ext uri="{9D8B030D-6E8A-4147-A177-3AD203B41FA5}">
                      <a16:colId xmlns:a16="http://schemas.microsoft.com/office/drawing/2014/main" val="20004"/>
                    </a:ext>
                  </a:extLst>
                </a:gridCol>
              </a:tblGrid>
              <a:tr h="4678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FF0000"/>
                          </a:solidFill>
                          <a:effectLst/>
                          <a:latin typeface="Arial" charset="0"/>
                        </a:rPr>
                        <a:t>12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FF0000"/>
                          </a:solidFill>
                          <a:effectLst/>
                          <a:latin typeface="Arial" charset="0"/>
                        </a:rPr>
                        <a:t>22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FF0000"/>
                          </a:solidFill>
                          <a:effectLst/>
                          <a:latin typeface="Arial" charset="0"/>
                        </a:rPr>
                        <a:t>25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FF0000"/>
                          </a:solidFill>
                          <a:effectLst/>
                          <a:latin typeface="Arial" charset="0"/>
                        </a:rPr>
                        <a:t>63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FF0000"/>
                          </a:solidFill>
                          <a:effectLst/>
                          <a:latin typeface="Arial" charset="0"/>
                        </a:rPr>
                        <a:t>11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24637" name="Group 61">
            <a:extLst>
              <a:ext uri="{FF2B5EF4-FFF2-40B4-BE49-F238E27FC236}">
                <a16:creationId xmlns:a16="http://schemas.microsoft.com/office/drawing/2014/main" id="{AC2665D8-0ECA-4EBE-A87F-F5E3D27226F5}"/>
              </a:ext>
            </a:extLst>
          </p:cNvPr>
          <p:cNvGraphicFramePr>
            <a:graphicFrameLocks noGrp="1"/>
          </p:cNvGraphicFramePr>
          <p:nvPr/>
        </p:nvGraphicFramePr>
        <p:xfrm>
          <a:off x="512192" y="5860723"/>
          <a:ext cx="4536885" cy="518160"/>
        </p:xfrm>
        <a:graphic>
          <a:graphicData uri="http://schemas.openxmlformats.org/drawingml/2006/table">
            <a:tbl>
              <a:tblPr/>
              <a:tblGrid>
                <a:gridCol w="907734">
                  <a:extLst>
                    <a:ext uri="{9D8B030D-6E8A-4147-A177-3AD203B41FA5}">
                      <a16:colId xmlns:a16="http://schemas.microsoft.com/office/drawing/2014/main" val="20000"/>
                    </a:ext>
                  </a:extLst>
                </a:gridCol>
                <a:gridCol w="907733">
                  <a:extLst>
                    <a:ext uri="{9D8B030D-6E8A-4147-A177-3AD203B41FA5}">
                      <a16:colId xmlns:a16="http://schemas.microsoft.com/office/drawing/2014/main" val="20001"/>
                    </a:ext>
                  </a:extLst>
                </a:gridCol>
                <a:gridCol w="905951">
                  <a:extLst>
                    <a:ext uri="{9D8B030D-6E8A-4147-A177-3AD203B41FA5}">
                      <a16:colId xmlns:a16="http://schemas.microsoft.com/office/drawing/2014/main" val="20002"/>
                    </a:ext>
                  </a:extLst>
                </a:gridCol>
                <a:gridCol w="907734">
                  <a:extLst>
                    <a:ext uri="{9D8B030D-6E8A-4147-A177-3AD203B41FA5}">
                      <a16:colId xmlns:a16="http://schemas.microsoft.com/office/drawing/2014/main" val="20003"/>
                    </a:ext>
                  </a:extLst>
                </a:gridCol>
                <a:gridCol w="907733">
                  <a:extLst>
                    <a:ext uri="{9D8B030D-6E8A-4147-A177-3AD203B41FA5}">
                      <a16:colId xmlns:a16="http://schemas.microsoft.com/office/drawing/2014/main" val="20004"/>
                    </a:ext>
                  </a:extLst>
                </a:gridCol>
              </a:tblGrid>
              <a:tr h="4678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B050"/>
                          </a:solidFill>
                          <a:effectLst/>
                          <a:latin typeface="Arial" charset="0"/>
                        </a:rPr>
                        <a:t>11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B050"/>
                          </a:solidFill>
                          <a:effectLst/>
                          <a:latin typeface="Arial" charset="0"/>
                        </a:rPr>
                        <a:t>12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B050"/>
                          </a:solidFill>
                          <a:effectLst/>
                          <a:latin typeface="Arial" charset="0"/>
                        </a:rPr>
                        <a:t>22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B050"/>
                          </a:solidFill>
                          <a:effectLst/>
                          <a:latin typeface="Arial" charset="0"/>
                        </a:rPr>
                        <a:t>25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B050"/>
                          </a:solidFill>
                          <a:effectLst/>
                          <a:latin typeface="Arial" charset="0"/>
                        </a:rPr>
                        <a:t>63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 name="Group 5">
            <a:extLst>
              <a:ext uri="{FF2B5EF4-FFF2-40B4-BE49-F238E27FC236}">
                <a16:creationId xmlns:a16="http://schemas.microsoft.com/office/drawing/2014/main" id="{8183C0C0-8842-493A-817D-937547AE186C}"/>
              </a:ext>
            </a:extLst>
          </p:cNvPr>
          <p:cNvGraphicFramePr>
            <a:graphicFrameLocks noGrp="1"/>
          </p:cNvGraphicFramePr>
          <p:nvPr/>
        </p:nvGraphicFramePr>
        <p:xfrm>
          <a:off x="512192" y="1227951"/>
          <a:ext cx="4536885" cy="518160"/>
        </p:xfrm>
        <a:graphic>
          <a:graphicData uri="http://schemas.openxmlformats.org/drawingml/2006/table">
            <a:tbl>
              <a:tblPr/>
              <a:tblGrid>
                <a:gridCol w="907734">
                  <a:extLst>
                    <a:ext uri="{9D8B030D-6E8A-4147-A177-3AD203B41FA5}">
                      <a16:colId xmlns:a16="http://schemas.microsoft.com/office/drawing/2014/main" val="20000"/>
                    </a:ext>
                  </a:extLst>
                </a:gridCol>
                <a:gridCol w="907733">
                  <a:extLst>
                    <a:ext uri="{9D8B030D-6E8A-4147-A177-3AD203B41FA5}">
                      <a16:colId xmlns:a16="http://schemas.microsoft.com/office/drawing/2014/main" val="20001"/>
                    </a:ext>
                  </a:extLst>
                </a:gridCol>
                <a:gridCol w="905951">
                  <a:extLst>
                    <a:ext uri="{9D8B030D-6E8A-4147-A177-3AD203B41FA5}">
                      <a16:colId xmlns:a16="http://schemas.microsoft.com/office/drawing/2014/main" val="20002"/>
                    </a:ext>
                  </a:extLst>
                </a:gridCol>
                <a:gridCol w="907734">
                  <a:extLst>
                    <a:ext uri="{9D8B030D-6E8A-4147-A177-3AD203B41FA5}">
                      <a16:colId xmlns:a16="http://schemas.microsoft.com/office/drawing/2014/main" val="20003"/>
                    </a:ext>
                  </a:extLst>
                </a:gridCol>
                <a:gridCol w="907733">
                  <a:extLst>
                    <a:ext uri="{9D8B030D-6E8A-4147-A177-3AD203B41FA5}">
                      <a16:colId xmlns:a16="http://schemas.microsoft.com/office/drawing/2014/main" val="20004"/>
                    </a:ext>
                  </a:extLst>
                </a:gridCol>
              </a:tblGrid>
              <a:tr h="4678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63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25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12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22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11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 name="Group 5">
            <a:extLst>
              <a:ext uri="{FF2B5EF4-FFF2-40B4-BE49-F238E27FC236}">
                <a16:creationId xmlns:a16="http://schemas.microsoft.com/office/drawing/2014/main" id="{ACA9597E-59A3-4A5A-AA91-D6AA8DAD4DD1}"/>
              </a:ext>
            </a:extLst>
          </p:cNvPr>
          <p:cNvGraphicFramePr>
            <a:graphicFrameLocks noGrp="1"/>
          </p:cNvGraphicFramePr>
          <p:nvPr/>
        </p:nvGraphicFramePr>
        <p:xfrm>
          <a:off x="512192" y="2358841"/>
          <a:ext cx="4536885" cy="518160"/>
        </p:xfrm>
        <a:graphic>
          <a:graphicData uri="http://schemas.openxmlformats.org/drawingml/2006/table">
            <a:tbl>
              <a:tblPr/>
              <a:tblGrid>
                <a:gridCol w="907734">
                  <a:extLst>
                    <a:ext uri="{9D8B030D-6E8A-4147-A177-3AD203B41FA5}">
                      <a16:colId xmlns:a16="http://schemas.microsoft.com/office/drawing/2014/main" val="20000"/>
                    </a:ext>
                  </a:extLst>
                </a:gridCol>
                <a:gridCol w="907733">
                  <a:extLst>
                    <a:ext uri="{9D8B030D-6E8A-4147-A177-3AD203B41FA5}">
                      <a16:colId xmlns:a16="http://schemas.microsoft.com/office/drawing/2014/main" val="20001"/>
                    </a:ext>
                  </a:extLst>
                </a:gridCol>
                <a:gridCol w="905951">
                  <a:extLst>
                    <a:ext uri="{9D8B030D-6E8A-4147-A177-3AD203B41FA5}">
                      <a16:colId xmlns:a16="http://schemas.microsoft.com/office/drawing/2014/main" val="20002"/>
                    </a:ext>
                  </a:extLst>
                </a:gridCol>
                <a:gridCol w="907734">
                  <a:extLst>
                    <a:ext uri="{9D8B030D-6E8A-4147-A177-3AD203B41FA5}">
                      <a16:colId xmlns:a16="http://schemas.microsoft.com/office/drawing/2014/main" val="20003"/>
                    </a:ext>
                  </a:extLst>
                </a:gridCol>
                <a:gridCol w="907733">
                  <a:extLst>
                    <a:ext uri="{9D8B030D-6E8A-4147-A177-3AD203B41FA5}">
                      <a16:colId xmlns:a16="http://schemas.microsoft.com/office/drawing/2014/main" val="20004"/>
                    </a:ext>
                  </a:extLst>
                </a:gridCol>
              </a:tblGrid>
              <a:tr h="4678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B050"/>
                          </a:solidFill>
                          <a:effectLst/>
                          <a:latin typeface="Arial" charset="0"/>
                        </a:rPr>
                        <a:t>25</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B050"/>
                          </a:solidFill>
                          <a:effectLst/>
                          <a:latin typeface="Arial" charset="0"/>
                        </a:rPr>
                        <a:t>63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12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22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11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 name="Group 19">
            <a:extLst>
              <a:ext uri="{FF2B5EF4-FFF2-40B4-BE49-F238E27FC236}">
                <a16:creationId xmlns:a16="http://schemas.microsoft.com/office/drawing/2014/main" id="{463F9B64-75CD-4D42-99AC-9B659C95A4EE}"/>
              </a:ext>
            </a:extLst>
          </p:cNvPr>
          <p:cNvGraphicFramePr>
            <a:graphicFrameLocks noGrp="1"/>
          </p:cNvGraphicFramePr>
          <p:nvPr/>
        </p:nvGraphicFramePr>
        <p:xfrm>
          <a:off x="512192" y="3529487"/>
          <a:ext cx="4536885" cy="518160"/>
        </p:xfrm>
        <a:graphic>
          <a:graphicData uri="http://schemas.openxmlformats.org/drawingml/2006/table">
            <a:tbl>
              <a:tblPr/>
              <a:tblGrid>
                <a:gridCol w="907734">
                  <a:extLst>
                    <a:ext uri="{9D8B030D-6E8A-4147-A177-3AD203B41FA5}">
                      <a16:colId xmlns:a16="http://schemas.microsoft.com/office/drawing/2014/main" val="20000"/>
                    </a:ext>
                  </a:extLst>
                </a:gridCol>
                <a:gridCol w="907733">
                  <a:extLst>
                    <a:ext uri="{9D8B030D-6E8A-4147-A177-3AD203B41FA5}">
                      <a16:colId xmlns:a16="http://schemas.microsoft.com/office/drawing/2014/main" val="20001"/>
                    </a:ext>
                  </a:extLst>
                </a:gridCol>
                <a:gridCol w="905951">
                  <a:extLst>
                    <a:ext uri="{9D8B030D-6E8A-4147-A177-3AD203B41FA5}">
                      <a16:colId xmlns:a16="http://schemas.microsoft.com/office/drawing/2014/main" val="20002"/>
                    </a:ext>
                  </a:extLst>
                </a:gridCol>
                <a:gridCol w="907734">
                  <a:extLst>
                    <a:ext uri="{9D8B030D-6E8A-4147-A177-3AD203B41FA5}">
                      <a16:colId xmlns:a16="http://schemas.microsoft.com/office/drawing/2014/main" val="20003"/>
                    </a:ext>
                  </a:extLst>
                </a:gridCol>
                <a:gridCol w="907733">
                  <a:extLst>
                    <a:ext uri="{9D8B030D-6E8A-4147-A177-3AD203B41FA5}">
                      <a16:colId xmlns:a16="http://schemas.microsoft.com/office/drawing/2014/main" val="20004"/>
                    </a:ext>
                  </a:extLst>
                </a:gridCol>
              </a:tblGrid>
              <a:tr h="4678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B050"/>
                          </a:solidFill>
                          <a:effectLst/>
                          <a:latin typeface="Arial" charset="0"/>
                        </a:rPr>
                        <a:t>12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B050"/>
                          </a:solidFill>
                          <a:effectLst/>
                          <a:latin typeface="Arial" charset="0"/>
                        </a:rPr>
                        <a:t>25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B050"/>
                          </a:solidFill>
                          <a:effectLst/>
                          <a:latin typeface="Arial" charset="0"/>
                        </a:rPr>
                        <a:t>63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22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11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 name="Group 33">
            <a:extLst>
              <a:ext uri="{FF2B5EF4-FFF2-40B4-BE49-F238E27FC236}">
                <a16:creationId xmlns:a16="http://schemas.microsoft.com/office/drawing/2014/main" id="{EB6DD633-FB71-443E-9A6D-21B0CA80E19A}"/>
              </a:ext>
            </a:extLst>
          </p:cNvPr>
          <p:cNvGraphicFramePr>
            <a:graphicFrameLocks noGrp="1"/>
          </p:cNvGraphicFramePr>
          <p:nvPr/>
        </p:nvGraphicFramePr>
        <p:xfrm>
          <a:off x="512192" y="4693017"/>
          <a:ext cx="4536885" cy="518160"/>
        </p:xfrm>
        <a:graphic>
          <a:graphicData uri="http://schemas.openxmlformats.org/drawingml/2006/table">
            <a:tbl>
              <a:tblPr/>
              <a:tblGrid>
                <a:gridCol w="907734">
                  <a:extLst>
                    <a:ext uri="{9D8B030D-6E8A-4147-A177-3AD203B41FA5}">
                      <a16:colId xmlns:a16="http://schemas.microsoft.com/office/drawing/2014/main" val="20000"/>
                    </a:ext>
                  </a:extLst>
                </a:gridCol>
                <a:gridCol w="907733">
                  <a:extLst>
                    <a:ext uri="{9D8B030D-6E8A-4147-A177-3AD203B41FA5}">
                      <a16:colId xmlns:a16="http://schemas.microsoft.com/office/drawing/2014/main" val="20001"/>
                    </a:ext>
                  </a:extLst>
                </a:gridCol>
                <a:gridCol w="905951">
                  <a:extLst>
                    <a:ext uri="{9D8B030D-6E8A-4147-A177-3AD203B41FA5}">
                      <a16:colId xmlns:a16="http://schemas.microsoft.com/office/drawing/2014/main" val="20002"/>
                    </a:ext>
                  </a:extLst>
                </a:gridCol>
                <a:gridCol w="907734">
                  <a:extLst>
                    <a:ext uri="{9D8B030D-6E8A-4147-A177-3AD203B41FA5}">
                      <a16:colId xmlns:a16="http://schemas.microsoft.com/office/drawing/2014/main" val="20003"/>
                    </a:ext>
                  </a:extLst>
                </a:gridCol>
                <a:gridCol w="907733">
                  <a:extLst>
                    <a:ext uri="{9D8B030D-6E8A-4147-A177-3AD203B41FA5}">
                      <a16:colId xmlns:a16="http://schemas.microsoft.com/office/drawing/2014/main" val="20004"/>
                    </a:ext>
                  </a:extLst>
                </a:gridCol>
              </a:tblGrid>
              <a:tr h="4678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B050"/>
                          </a:solidFill>
                          <a:effectLst/>
                          <a:latin typeface="Arial" charset="0"/>
                        </a:rPr>
                        <a:t>12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B050"/>
                          </a:solidFill>
                          <a:effectLst/>
                          <a:latin typeface="Arial" charset="0"/>
                        </a:rPr>
                        <a:t>22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B050"/>
                          </a:solidFill>
                          <a:effectLst/>
                          <a:latin typeface="Arial" charset="0"/>
                        </a:rPr>
                        <a:t>25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B050"/>
                          </a:solidFill>
                          <a:effectLst/>
                          <a:latin typeface="Arial" charset="0"/>
                        </a:rPr>
                        <a:t>63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11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1964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9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60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62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46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A71A6366-3841-49A7-A9AC-76CC039E9C4F}"/>
              </a:ext>
            </a:extLst>
          </p:cNvPr>
          <p:cNvSpPr>
            <a:spLocks noGrp="1"/>
          </p:cNvSpPr>
          <p:nvPr>
            <p:ph type="title"/>
          </p:nvPr>
        </p:nvSpPr>
        <p:spPr>
          <a:xfrm>
            <a:off x="430940" y="384160"/>
            <a:ext cx="11330119" cy="707981"/>
          </a:xfrm>
        </p:spPr>
        <p:txBody>
          <a:bodyPr/>
          <a:lstStyle/>
          <a:p>
            <a:pPr eaLnBrk="1" hangingPunct="1"/>
            <a:r>
              <a:rPr lang="en-US" altLang="ti-ET" dirty="0">
                <a:ea typeface="ＭＳ Ｐゴシック" panose="020B0600070205080204" pitchFamily="34" charset="-128"/>
              </a:rPr>
              <a:t>The Insertion Sort</a:t>
            </a:r>
          </a:p>
        </p:txBody>
      </p:sp>
      <p:sp>
        <p:nvSpPr>
          <p:cNvPr id="32770" name="Content Placeholder 2">
            <a:extLst>
              <a:ext uri="{FF2B5EF4-FFF2-40B4-BE49-F238E27FC236}">
                <a16:creationId xmlns:a16="http://schemas.microsoft.com/office/drawing/2014/main" id="{2E594010-1DDE-4032-9838-C675C5689411}"/>
              </a:ext>
            </a:extLst>
          </p:cNvPr>
          <p:cNvSpPr>
            <a:spLocks noGrp="1"/>
          </p:cNvSpPr>
          <p:nvPr>
            <p:ph idx="1"/>
          </p:nvPr>
        </p:nvSpPr>
        <p:spPr>
          <a:xfrm>
            <a:off x="614911" y="1247072"/>
            <a:ext cx="11146148" cy="5066512"/>
          </a:xfrm>
        </p:spPr>
        <p:txBody>
          <a:bodyPr>
            <a:normAutofit/>
          </a:bodyPr>
          <a:lstStyle/>
          <a:p>
            <a:pPr eaLnBrk="1" hangingPunct="1"/>
            <a:r>
              <a:rPr lang="en-US" altLang="ti-ET" sz="4000" dirty="0">
                <a:ea typeface="ＭＳ Ｐゴシック" panose="020B0600070205080204" pitchFamily="34" charset="-128"/>
              </a:rPr>
              <a:t>Analysis</a:t>
            </a:r>
          </a:p>
          <a:p>
            <a:pPr lvl="2"/>
            <a:r>
              <a:rPr lang="en-US" altLang="ti-ET" sz="4000" dirty="0">
                <a:ea typeface="ＭＳ Ｐゴシック" panose="020B0600070205080204" pitchFamily="34" charset="-128"/>
              </a:rPr>
              <a:t>Worst case O(n</a:t>
            </a:r>
            <a:r>
              <a:rPr lang="en-US" altLang="ti-ET" sz="4000" baseline="30000" dirty="0">
                <a:ea typeface="ＭＳ Ｐゴシック" panose="020B0600070205080204" pitchFamily="34" charset="-128"/>
              </a:rPr>
              <a:t>2</a:t>
            </a:r>
            <a:r>
              <a:rPr lang="en-US" altLang="ti-ET" sz="4000" dirty="0">
                <a:ea typeface="ＭＳ Ｐゴシック" panose="020B0600070205080204" pitchFamily="34" charset="-128"/>
              </a:rPr>
              <a:t>)</a:t>
            </a:r>
          </a:p>
          <a:p>
            <a:pPr lvl="2"/>
            <a:r>
              <a:rPr lang="en-US" altLang="ti-ET" sz="4000" dirty="0">
                <a:ea typeface="ＭＳ Ｐゴシック" panose="020B0600070205080204" pitchFamily="34" charset="-128"/>
              </a:rPr>
              <a:t>Best case (array already in order) is O(n)</a:t>
            </a:r>
          </a:p>
          <a:p>
            <a:pPr marL="342900" indent="-342900" eaLnBrk="1" hangingPunct="1">
              <a:buFont typeface="Arial" panose="020B0604020202020204" pitchFamily="34" charset="0"/>
              <a:buChar char="•"/>
            </a:pPr>
            <a:r>
              <a:rPr lang="en-US" altLang="ti-ET" sz="4000" dirty="0">
                <a:ea typeface="ＭＳ Ｐゴシック" panose="020B0600070205080204" pitchFamily="34" charset="-128"/>
              </a:rPr>
              <a:t>Appropriate for small (n &lt; 25) arrays</a:t>
            </a:r>
          </a:p>
          <a:p>
            <a:pPr marL="342900" indent="-342900" eaLnBrk="1" hangingPunct="1">
              <a:buFont typeface="Arial" panose="020B0604020202020204" pitchFamily="34" charset="0"/>
              <a:buChar char="•"/>
            </a:pPr>
            <a:r>
              <a:rPr lang="en-US" altLang="ti-ET" sz="4000" dirty="0">
                <a:ea typeface="ＭＳ Ｐゴシック" panose="020B0600070205080204" pitchFamily="34" charset="-128"/>
              </a:rPr>
              <a:t>Unsuitable for large arrays</a:t>
            </a:r>
          </a:p>
          <a:p>
            <a:pPr lvl="2"/>
            <a:r>
              <a:rPr lang="en-US" altLang="ti-ET" sz="4000" dirty="0">
                <a:ea typeface="ＭＳ Ｐゴシック" panose="020B0600070205080204" pitchFamily="34" charset="-128"/>
              </a:rPr>
              <a:t>Unless already sorted</a:t>
            </a:r>
          </a:p>
        </p:txBody>
      </p:sp>
    </p:spTree>
    <p:extLst>
      <p:ext uri="{BB962C8B-B14F-4D97-AF65-F5344CB8AC3E}">
        <p14:creationId xmlns:p14="http://schemas.microsoft.com/office/powerpoint/2010/main" val="2414768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5122">
            <a:extLst>
              <a:ext uri="{FF2B5EF4-FFF2-40B4-BE49-F238E27FC236}">
                <a16:creationId xmlns:a16="http://schemas.microsoft.com/office/drawing/2014/main" id="{9283D48E-E45B-4C8E-9F55-7AF6DFCAB519}"/>
              </a:ext>
            </a:extLst>
          </p:cNvPr>
          <p:cNvSpPr>
            <a:spLocks noGrp="1" noChangeArrowheads="1"/>
          </p:cNvSpPr>
          <p:nvPr>
            <p:ph type="title"/>
          </p:nvPr>
        </p:nvSpPr>
        <p:spPr/>
        <p:txBody>
          <a:bodyPr/>
          <a:lstStyle/>
          <a:p>
            <a:r>
              <a:rPr lang="en-US" altLang="ti-ET" dirty="0">
                <a:ea typeface="ＭＳ Ｐゴシック" panose="020B0600070205080204" pitchFamily="34" charset="-128"/>
              </a:rPr>
              <a:t>The Insertion Sort: </a:t>
            </a:r>
            <a:r>
              <a:rPr lang="en-US" altLang="ti-ET" b="1" dirty="0">
                <a:solidFill>
                  <a:schemeClr val="bg1"/>
                </a:solidFill>
              </a:rPr>
              <a:t>Algorithm Analysis</a:t>
            </a:r>
          </a:p>
        </p:txBody>
      </p:sp>
      <p:sp>
        <p:nvSpPr>
          <p:cNvPr id="388099" name="Rectangle 5123">
            <a:extLst>
              <a:ext uri="{FF2B5EF4-FFF2-40B4-BE49-F238E27FC236}">
                <a16:creationId xmlns:a16="http://schemas.microsoft.com/office/drawing/2014/main" id="{F3D2540F-8F09-4A24-B43D-7E63F5F00087}"/>
              </a:ext>
            </a:extLst>
          </p:cNvPr>
          <p:cNvSpPr>
            <a:spLocks noGrp="1" noChangeArrowheads="1"/>
          </p:cNvSpPr>
          <p:nvPr>
            <p:ph type="body" idx="1"/>
          </p:nvPr>
        </p:nvSpPr>
        <p:spPr>
          <a:xfrm>
            <a:off x="735080" y="1501776"/>
            <a:ext cx="10287415" cy="4670425"/>
          </a:xfrm>
        </p:spPr>
        <p:txBody>
          <a:bodyPr/>
          <a:lstStyle/>
          <a:p>
            <a:endParaRPr lang="en-US" altLang="ti-ET" sz="1600" dirty="0">
              <a:solidFill>
                <a:schemeClr val="bg1"/>
              </a:solidFill>
            </a:endParaRPr>
          </a:p>
          <a:p>
            <a:r>
              <a:rPr lang="en-US" altLang="ti-ET" sz="4000" dirty="0">
                <a:solidFill>
                  <a:schemeClr val="bg1"/>
                </a:solidFill>
              </a:rPr>
              <a:t>No. of Comparisons:</a:t>
            </a:r>
          </a:p>
          <a:p>
            <a:pPr lvl="1"/>
            <a:r>
              <a:rPr lang="en-US" altLang="ti-ET" sz="3600" dirty="0">
                <a:solidFill>
                  <a:schemeClr val="bg1"/>
                </a:solidFill>
              </a:rPr>
              <a:t>If </a:t>
            </a:r>
            <a:r>
              <a:rPr lang="en-US" altLang="ti-ET" sz="3600" i="1" dirty="0">
                <a:solidFill>
                  <a:schemeClr val="bg1"/>
                </a:solidFill>
              </a:rPr>
              <a:t>A</a:t>
            </a:r>
            <a:r>
              <a:rPr lang="en-US" altLang="ti-ET" sz="3600" dirty="0">
                <a:solidFill>
                  <a:schemeClr val="bg1"/>
                </a:solidFill>
              </a:rPr>
              <a:t> is sorted: </a:t>
            </a:r>
            <a:r>
              <a:rPr lang="en-US" altLang="ti-ET" sz="3600" dirty="0">
                <a:solidFill>
                  <a:schemeClr val="bg1"/>
                </a:solidFill>
                <a:sym typeface="Symbol" panose="05050102010706020507" pitchFamily="18" charset="2"/>
              </a:rPr>
              <a:t></a:t>
            </a:r>
            <a:r>
              <a:rPr lang="en-US" altLang="ti-ET" sz="3600" dirty="0">
                <a:solidFill>
                  <a:schemeClr val="bg1"/>
                </a:solidFill>
              </a:rPr>
              <a:t>(</a:t>
            </a:r>
            <a:r>
              <a:rPr lang="en-US" altLang="ti-ET" sz="3600" i="1" dirty="0">
                <a:solidFill>
                  <a:schemeClr val="bg1"/>
                </a:solidFill>
              </a:rPr>
              <a:t>n</a:t>
            </a:r>
            <a:r>
              <a:rPr lang="en-US" altLang="ti-ET" sz="3600" dirty="0">
                <a:solidFill>
                  <a:schemeClr val="bg1"/>
                </a:solidFill>
              </a:rPr>
              <a:t>) comparisons</a:t>
            </a:r>
            <a:endParaRPr lang="en-US" altLang="ti-ET" sz="1100" dirty="0">
              <a:solidFill>
                <a:schemeClr val="bg1"/>
              </a:solidFill>
            </a:endParaRPr>
          </a:p>
          <a:p>
            <a:pPr lvl="1"/>
            <a:r>
              <a:rPr lang="en-US" altLang="ti-ET" sz="3600" dirty="0">
                <a:solidFill>
                  <a:schemeClr val="bg1"/>
                </a:solidFill>
              </a:rPr>
              <a:t>If </a:t>
            </a:r>
            <a:r>
              <a:rPr lang="en-US" altLang="ti-ET" sz="3600" i="1" dirty="0">
                <a:solidFill>
                  <a:schemeClr val="bg1"/>
                </a:solidFill>
              </a:rPr>
              <a:t>A</a:t>
            </a:r>
            <a:r>
              <a:rPr lang="en-US" altLang="ti-ET" sz="3600" dirty="0">
                <a:solidFill>
                  <a:schemeClr val="bg1"/>
                </a:solidFill>
              </a:rPr>
              <a:t> is reverse sorted: </a:t>
            </a:r>
            <a:r>
              <a:rPr lang="en-US" altLang="ti-ET" sz="3600" dirty="0">
                <a:solidFill>
                  <a:schemeClr val="bg1"/>
                </a:solidFill>
                <a:sym typeface="Symbol" panose="05050102010706020507" pitchFamily="18" charset="2"/>
              </a:rPr>
              <a:t></a:t>
            </a:r>
            <a:r>
              <a:rPr lang="en-US" altLang="ti-ET" sz="3600" dirty="0">
                <a:solidFill>
                  <a:schemeClr val="bg1"/>
                </a:solidFill>
              </a:rPr>
              <a:t>(</a:t>
            </a:r>
            <a:r>
              <a:rPr lang="en-US" altLang="ti-ET" sz="3600" i="1" dirty="0">
                <a:solidFill>
                  <a:schemeClr val="bg1"/>
                </a:solidFill>
              </a:rPr>
              <a:t>n</a:t>
            </a:r>
            <a:r>
              <a:rPr lang="en-US" altLang="ti-ET" sz="3600" i="1" baseline="30000" dirty="0">
                <a:solidFill>
                  <a:schemeClr val="bg1"/>
                </a:solidFill>
              </a:rPr>
              <a:t>2</a:t>
            </a:r>
            <a:r>
              <a:rPr lang="en-US" altLang="ti-ET" sz="3600" dirty="0">
                <a:solidFill>
                  <a:schemeClr val="bg1"/>
                </a:solidFill>
              </a:rPr>
              <a:t>) comparisons</a:t>
            </a:r>
            <a:endParaRPr lang="en-US" altLang="ti-ET" sz="1100" dirty="0">
              <a:solidFill>
                <a:schemeClr val="bg1"/>
              </a:solidFill>
            </a:endParaRPr>
          </a:p>
          <a:p>
            <a:pPr lvl="1"/>
            <a:r>
              <a:rPr lang="en-US" altLang="ti-ET" sz="3600" dirty="0">
                <a:solidFill>
                  <a:schemeClr val="bg1"/>
                </a:solidFill>
              </a:rPr>
              <a:t>If </a:t>
            </a:r>
            <a:r>
              <a:rPr lang="en-US" altLang="ti-ET" sz="3600" i="1" dirty="0">
                <a:solidFill>
                  <a:schemeClr val="bg1"/>
                </a:solidFill>
              </a:rPr>
              <a:t>A</a:t>
            </a:r>
            <a:r>
              <a:rPr lang="en-US" altLang="ti-ET" sz="3600" dirty="0">
                <a:solidFill>
                  <a:schemeClr val="bg1"/>
                </a:solidFill>
              </a:rPr>
              <a:t> is randomly permuted: </a:t>
            </a:r>
            <a:r>
              <a:rPr lang="en-US" altLang="ti-ET" sz="3600" dirty="0">
                <a:solidFill>
                  <a:schemeClr val="bg1"/>
                </a:solidFill>
                <a:sym typeface="Symbol" panose="05050102010706020507" pitchFamily="18" charset="2"/>
              </a:rPr>
              <a:t></a:t>
            </a:r>
            <a:r>
              <a:rPr lang="en-US" altLang="ti-ET" sz="3600" dirty="0">
                <a:solidFill>
                  <a:schemeClr val="bg1"/>
                </a:solidFill>
              </a:rPr>
              <a:t>(</a:t>
            </a:r>
            <a:r>
              <a:rPr lang="en-US" altLang="ti-ET" sz="3600" i="1" dirty="0">
                <a:solidFill>
                  <a:schemeClr val="bg1"/>
                </a:solidFill>
              </a:rPr>
              <a:t>n</a:t>
            </a:r>
            <a:r>
              <a:rPr lang="en-US" altLang="ti-ET" sz="3600" i="1" baseline="30000" dirty="0">
                <a:solidFill>
                  <a:schemeClr val="bg1"/>
                </a:solidFill>
              </a:rPr>
              <a:t>2</a:t>
            </a:r>
            <a:r>
              <a:rPr lang="en-US" altLang="ti-ET" sz="3600" dirty="0">
                <a:solidFill>
                  <a:schemeClr val="bg1"/>
                </a:solidFill>
              </a:rPr>
              <a:t>) comparisons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a:extLst>
              <a:ext uri="{FF2B5EF4-FFF2-40B4-BE49-F238E27FC236}">
                <a16:creationId xmlns:a16="http://schemas.microsoft.com/office/drawing/2014/main" id="{E7F13543-07A9-4685-B0E4-2882BEFA7B00}"/>
              </a:ext>
            </a:extLst>
          </p:cNvPr>
          <p:cNvSpPr>
            <a:spLocks noGrp="1" noChangeArrowheads="1"/>
          </p:cNvSpPr>
          <p:nvPr>
            <p:ph type="title"/>
          </p:nvPr>
        </p:nvSpPr>
        <p:spPr/>
        <p:txBody>
          <a:bodyPr/>
          <a:lstStyle/>
          <a:p>
            <a:r>
              <a:rPr lang="en-US" altLang="ti-ET" dirty="0">
                <a:ea typeface="ＭＳ Ｐゴシック" panose="020B0600070205080204" pitchFamily="34" charset="-128"/>
              </a:rPr>
              <a:t>The Insertion Sort: </a:t>
            </a:r>
            <a:r>
              <a:rPr lang="en-US" altLang="ti-ET" b="1" dirty="0">
                <a:solidFill>
                  <a:schemeClr val="bg1"/>
                </a:solidFill>
                <a:effectLst>
                  <a:outerShdw blurRad="38100" dist="38100" dir="2700000" algn="tl">
                    <a:srgbClr val="000000">
                      <a:alpha val="43137"/>
                    </a:srgbClr>
                  </a:outerShdw>
                </a:effectLst>
              </a:rPr>
              <a:t>Worst-case Analysis</a:t>
            </a:r>
          </a:p>
        </p:txBody>
      </p:sp>
      <p:sp>
        <p:nvSpPr>
          <p:cNvPr id="382979" name="Rectangle 3">
            <a:extLst>
              <a:ext uri="{FF2B5EF4-FFF2-40B4-BE49-F238E27FC236}">
                <a16:creationId xmlns:a16="http://schemas.microsoft.com/office/drawing/2014/main" id="{60F53484-6E92-4783-894B-4709C6DB61C3}"/>
              </a:ext>
            </a:extLst>
          </p:cNvPr>
          <p:cNvSpPr>
            <a:spLocks noGrp="1" noChangeArrowheads="1"/>
          </p:cNvSpPr>
          <p:nvPr>
            <p:ph type="body" idx="1"/>
          </p:nvPr>
        </p:nvSpPr>
        <p:spPr>
          <a:xfrm>
            <a:off x="679863" y="1311965"/>
            <a:ext cx="10862779" cy="5249656"/>
          </a:xfrm>
        </p:spPr>
        <p:txBody>
          <a:bodyPr/>
          <a:lstStyle/>
          <a:p>
            <a:r>
              <a:rPr lang="en-US" altLang="ti-ET" dirty="0"/>
              <a:t>The </a:t>
            </a:r>
            <a:r>
              <a:rPr lang="en-US" altLang="ti-ET" i="1" dirty="0">
                <a:solidFill>
                  <a:srgbClr val="CC0000"/>
                </a:solidFill>
              </a:rPr>
              <a:t>maximum</a:t>
            </a:r>
            <a:r>
              <a:rPr lang="en-US" altLang="ti-ET" dirty="0"/>
              <a:t> number of comparisons while inserting </a:t>
            </a:r>
            <a:r>
              <a:rPr lang="en-US" altLang="ti-ET" i="1" dirty="0"/>
              <a:t>A</a:t>
            </a:r>
            <a:r>
              <a:rPr lang="en-US" altLang="ti-ET" dirty="0"/>
              <a:t>[</a:t>
            </a:r>
            <a:r>
              <a:rPr lang="en-US" altLang="ti-ET" i="1" dirty="0" err="1"/>
              <a:t>i</a:t>
            </a:r>
            <a:r>
              <a:rPr lang="en-US" altLang="ti-ET" dirty="0"/>
              <a:t>] is (</a:t>
            </a:r>
            <a:r>
              <a:rPr lang="en-US" altLang="ti-ET" i="1" dirty="0"/>
              <a:t>i</a:t>
            </a:r>
            <a:r>
              <a:rPr lang="en-US" altLang="ti-ET" dirty="0"/>
              <a:t>-1).   So, the number of comparisons is</a:t>
            </a:r>
          </a:p>
          <a:p>
            <a:pPr>
              <a:buFont typeface="Wingdings" panose="05000000000000000000" pitchFamily="2" charset="2"/>
              <a:buNone/>
            </a:pPr>
            <a:endParaRPr lang="en-US" altLang="ti-ET" sz="1050" dirty="0"/>
          </a:p>
          <a:p>
            <a:pPr>
              <a:spcBef>
                <a:spcPct val="0"/>
              </a:spcBef>
              <a:spcAft>
                <a:spcPct val="20000"/>
              </a:spcAft>
              <a:buFont typeface="Wingdings" panose="05000000000000000000" pitchFamily="2" charset="2"/>
              <a:buNone/>
            </a:pPr>
            <a:r>
              <a:rPr lang="en-US" altLang="ti-ET" i="1" dirty="0">
                <a:solidFill>
                  <a:srgbClr val="CC0000"/>
                </a:solidFill>
              </a:rPr>
              <a:t>			</a:t>
            </a:r>
            <a:r>
              <a:rPr lang="en-US" altLang="ti-ET" sz="4000" i="1" dirty="0" err="1">
                <a:solidFill>
                  <a:srgbClr val="CC0000"/>
                </a:solidFill>
              </a:rPr>
              <a:t>C</a:t>
            </a:r>
            <a:r>
              <a:rPr lang="en-US" altLang="ti-ET" sz="4000" i="1" baseline="-25000" dirty="0" err="1">
                <a:solidFill>
                  <a:srgbClr val="CC0000"/>
                </a:solidFill>
              </a:rPr>
              <a:t>wc</a:t>
            </a:r>
            <a:r>
              <a:rPr lang="en-US" altLang="ti-ET" sz="4000" dirty="0">
                <a:solidFill>
                  <a:srgbClr val="CC0000"/>
                </a:solidFill>
              </a:rPr>
              <a:t>(</a:t>
            </a:r>
            <a:r>
              <a:rPr lang="en-US" altLang="ti-ET" sz="4000" i="1" dirty="0">
                <a:solidFill>
                  <a:srgbClr val="CC0000"/>
                </a:solidFill>
              </a:rPr>
              <a:t>n</a:t>
            </a:r>
            <a:r>
              <a:rPr lang="en-US" altLang="ti-ET" sz="4000" dirty="0">
                <a:solidFill>
                  <a:srgbClr val="CC0000"/>
                </a:solidFill>
              </a:rPr>
              <a:t>)</a:t>
            </a:r>
            <a:r>
              <a:rPr lang="en-US" altLang="ti-ET" sz="4000" i="1" dirty="0">
                <a:solidFill>
                  <a:srgbClr val="CC0000"/>
                </a:solidFill>
              </a:rPr>
              <a:t> </a:t>
            </a:r>
            <a:r>
              <a:rPr lang="en-US" altLang="ti-ET" sz="4000" dirty="0">
                <a:solidFill>
                  <a:srgbClr val="CC0000"/>
                </a:solidFill>
                <a:sym typeface="Symbol" panose="05050102010706020507" pitchFamily="18" charset="2"/>
              </a:rPr>
              <a:t>  </a:t>
            </a:r>
            <a:r>
              <a:rPr lang="en-US" altLang="ti-ET" sz="4000" i="1" baseline="-25000" dirty="0" err="1">
                <a:solidFill>
                  <a:srgbClr val="CC0000"/>
                </a:solidFill>
                <a:sym typeface="Symbol" panose="05050102010706020507" pitchFamily="18" charset="2"/>
              </a:rPr>
              <a:t>i</a:t>
            </a:r>
            <a:r>
              <a:rPr lang="en-US" altLang="ti-ET" sz="4000" baseline="-25000" dirty="0">
                <a:solidFill>
                  <a:srgbClr val="CC0000"/>
                </a:solidFill>
                <a:sym typeface="Symbol" panose="05050102010706020507" pitchFamily="18" charset="2"/>
              </a:rPr>
              <a:t> = 2 to </a:t>
            </a:r>
            <a:r>
              <a:rPr lang="en-US" altLang="ti-ET" sz="4000" i="1" baseline="-25000" dirty="0">
                <a:solidFill>
                  <a:srgbClr val="CC0000"/>
                </a:solidFill>
                <a:sym typeface="Symbol" panose="05050102010706020507" pitchFamily="18" charset="2"/>
              </a:rPr>
              <a:t>n</a:t>
            </a:r>
            <a:r>
              <a:rPr lang="en-US" altLang="ti-ET" sz="4000" dirty="0">
                <a:solidFill>
                  <a:srgbClr val="CC0000"/>
                </a:solidFill>
                <a:sym typeface="Symbol" panose="05050102010706020507" pitchFamily="18" charset="2"/>
              </a:rPr>
              <a:t> (</a:t>
            </a:r>
            <a:r>
              <a:rPr lang="en-US" altLang="ti-ET" sz="4000" i="1" dirty="0" err="1">
                <a:solidFill>
                  <a:srgbClr val="CC0000"/>
                </a:solidFill>
                <a:sym typeface="Symbol" panose="05050102010706020507" pitchFamily="18" charset="2"/>
              </a:rPr>
              <a:t>i</a:t>
            </a:r>
            <a:r>
              <a:rPr lang="en-US" altLang="ti-ET" sz="4000" dirty="0">
                <a:solidFill>
                  <a:srgbClr val="CC0000"/>
                </a:solidFill>
                <a:sym typeface="Symbol" panose="05050102010706020507" pitchFamily="18" charset="2"/>
              </a:rPr>
              <a:t> -1)</a:t>
            </a:r>
            <a:endParaRPr lang="en-US" altLang="ti-ET" sz="4000" i="1" dirty="0">
              <a:solidFill>
                <a:srgbClr val="CC0000"/>
              </a:solidFill>
            </a:endParaRPr>
          </a:p>
          <a:p>
            <a:pPr>
              <a:spcBef>
                <a:spcPct val="0"/>
              </a:spcBef>
              <a:spcAft>
                <a:spcPct val="20000"/>
              </a:spcAft>
              <a:buFont typeface="Wingdings" panose="05000000000000000000" pitchFamily="2" charset="2"/>
              <a:buNone/>
            </a:pPr>
            <a:r>
              <a:rPr lang="en-US" altLang="ti-ET" sz="4000" dirty="0">
                <a:solidFill>
                  <a:srgbClr val="CC0000"/>
                </a:solidFill>
                <a:sym typeface="Symbol" panose="05050102010706020507" pitchFamily="18" charset="2"/>
              </a:rPr>
              <a:t>			            = </a:t>
            </a:r>
            <a:r>
              <a:rPr lang="en-US" altLang="ti-ET" sz="4000" i="1" baseline="-25000" dirty="0">
                <a:solidFill>
                  <a:srgbClr val="CC0000"/>
                </a:solidFill>
                <a:sym typeface="Symbol" panose="05050102010706020507" pitchFamily="18" charset="2"/>
              </a:rPr>
              <a:t>j</a:t>
            </a:r>
            <a:r>
              <a:rPr lang="en-US" altLang="ti-ET" sz="4000" baseline="-25000" dirty="0">
                <a:solidFill>
                  <a:srgbClr val="CC0000"/>
                </a:solidFill>
                <a:sym typeface="Symbol" panose="05050102010706020507" pitchFamily="18" charset="2"/>
              </a:rPr>
              <a:t> = 1 to </a:t>
            </a:r>
            <a:r>
              <a:rPr lang="en-US" altLang="ti-ET" sz="4000" i="1" baseline="-25000" dirty="0">
                <a:solidFill>
                  <a:srgbClr val="CC0000"/>
                </a:solidFill>
                <a:sym typeface="Symbol" panose="05050102010706020507" pitchFamily="18" charset="2"/>
              </a:rPr>
              <a:t>n</a:t>
            </a:r>
            <a:r>
              <a:rPr lang="en-US" altLang="ti-ET" sz="4000" baseline="-25000" dirty="0">
                <a:solidFill>
                  <a:srgbClr val="CC0000"/>
                </a:solidFill>
                <a:sym typeface="Symbol" panose="05050102010706020507" pitchFamily="18" charset="2"/>
              </a:rPr>
              <a:t>-1</a:t>
            </a:r>
            <a:r>
              <a:rPr lang="en-US" altLang="ti-ET" sz="4000" dirty="0">
                <a:solidFill>
                  <a:srgbClr val="CC0000"/>
                </a:solidFill>
                <a:sym typeface="Symbol" panose="05050102010706020507" pitchFamily="18" charset="2"/>
              </a:rPr>
              <a:t> </a:t>
            </a:r>
            <a:r>
              <a:rPr lang="en-US" altLang="ti-ET" sz="4000" i="1" dirty="0">
                <a:solidFill>
                  <a:srgbClr val="CC0000"/>
                </a:solidFill>
                <a:sym typeface="Symbol" panose="05050102010706020507" pitchFamily="18" charset="2"/>
              </a:rPr>
              <a:t>j</a:t>
            </a:r>
            <a:r>
              <a:rPr lang="en-US" altLang="ti-ET" sz="4000" dirty="0">
                <a:solidFill>
                  <a:srgbClr val="CC0000"/>
                </a:solidFill>
                <a:sym typeface="Symbol" panose="05050102010706020507" pitchFamily="18" charset="2"/>
              </a:rPr>
              <a:t> </a:t>
            </a:r>
            <a:endParaRPr lang="en-US" altLang="ti-ET" sz="4000" i="1" dirty="0">
              <a:solidFill>
                <a:srgbClr val="CC0000"/>
              </a:solidFill>
            </a:endParaRPr>
          </a:p>
          <a:p>
            <a:pPr>
              <a:spcBef>
                <a:spcPct val="0"/>
              </a:spcBef>
              <a:spcAft>
                <a:spcPct val="20000"/>
              </a:spcAft>
              <a:buFont typeface="Wingdings" panose="05000000000000000000" pitchFamily="2" charset="2"/>
              <a:buNone/>
            </a:pPr>
            <a:r>
              <a:rPr lang="en-US" altLang="ti-ET" sz="4000" i="1" dirty="0">
                <a:solidFill>
                  <a:srgbClr val="CC0000"/>
                </a:solidFill>
              </a:rPr>
              <a:t>			            </a:t>
            </a:r>
            <a:r>
              <a:rPr lang="en-US" altLang="ti-ET" sz="4000" dirty="0">
                <a:solidFill>
                  <a:srgbClr val="CC0000"/>
                </a:solidFill>
                <a:sym typeface="Symbol" panose="05050102010706020507" pitchFamily="18" charset="2"/>
              </a:rPr>
              <a:t>=</a:t>
            </a:r>
            <a:r>
              <a:rPr lang="en-US" altLang="ti-ET" sz="4000" i="1" dirty="0">
                <a:solidFill>
                  <a:srgbClr val="CC0000"/>
                </a:solidFill>
              </a:rPr>
              <a:t> n</a:t>
            </a:r>
            <a:r>
              <a:rPr lang="en-US" altLang="ti-ET" sz="4000" dirty="0">
                <a:solidFill>
                  <a:srgbClr val="CC0000"/>
                </a:solidFill>
              </a:rPr>
              <a:t>(</a:t>
            </a:r>
            <a:r>
              <a:rPr lang="en-US" altLang="ti-ET" sz="4000" i="1" dirty="0">
                <a:solidFill>
                  <a:srgbClr val="CC0000"/>
                </a:solidFill>
              </a:rPr>
              <a:t>n</a:t>
            </a:r>
            <a:r>
              <a:rPr lang="en-US" altLang="ti-ET" sz="4000" dirty="0">
                <a:solidFill>
                  <a:srgbClr val="CC0000"/>
                </a:solidFill>
              </a:rPr>
              <a:t>-1)/2</a:t>
            </a:r>
            <a:endParaRPr lang="en-US" altLang="ti-ET" sz="4000" i="1" dirty="0">
              <a:solidFill>
                <a:srgbClr val="CC0000"/>
              </a:solidFill>
            </a:endParaRPr>
          </a:p>
          <a:p>
            <a:pPr>
              <a:spcBef>
                <a:spcPct val="0"/>
              </a:spcBef>
              <a:spcAft>
                <a:spcPct val="20000"/>
              </a:spcAft>
              <a:buFont typeface="Wingdings" panose="05000000000000000000" pitchFamily="2" charset="2"/>
              <a:buNone/>
            </a:pPr>
            <a:r>
              <a:rPr lang="en-US" altLang="ti-ET" sz="4000" i="1" dirty="0">
                <a:solidFill>
                  <a:srgbClr val="CC0000"/>
                </a:solidFill>
              </a:rPr>
              <a:t>		                      = </a:t>
            </a:r>
            <a:r>
              <a:rPr lang="en-US" altLang="ti-ET" sz="4000" dirty="0">
                <a:solidFill>
                  <a:srgbClr val="CC0000"/>
                </a:solidFill>
                <a:sym typeface="Symbol" panose="05050102010706020507" pitchFamily="18" charset="2"/>
              </a:rPr>
              <a:t></a:t>
            </a:r>
            <a:r>
              <a:rPr lang="en-US" altLang="ti-ET" sz="4000" dirty="0">
                <a:solidFill>
                  <a:srgbClr val="CC0000"/>
                </a:solidFill>
              </a:rPr>
              <a:t>(</a:t>
            </a:r>
            <a:r>
              <a:rPr lang="en-US" altLang="ti-ET" sz="4000" i="1" dirty="0">
                <a:solidFill>
                  <a:srgbClr val="CC0000"/>
                </a:solidFill>
              </a:rPr>
              <a:t>n</a:t>
            </a:r>
            <a:r>
              <a:rPr lang="en-US" altLang="ti-ET" sz="4000" baseline="30000" dirty="0">
                <a:solidFill>
                  <a:srgbClr val="CC0000"/>
                </a:solidFill>
              </a:rPr>
              <a:t>2</a:t>
            </a:r>
            <a:r>
              <a:rPr lang="en-US" altLang="ti-ET" sz="4000" dirty="0">
                <a:solidFill>
                  <a:srgbClr val="CC0000"/>
                </a:solidFill>
              </a:rPr>
              <a:t>)</a:t>
            </a:r>
            <a:r>
              <a:rPr lang="en-US" altLang="ti-ET" sz="4000" i="1" dirty="0">
                <a:solidFill>
                  <a:srgbClr val="CC0000"/>
                </a:solidFill>
              </a:rPr>
              <a:t> </a:t>
            </a:r>
          </a:p>
          <a:p>
            <a:pPr>
              <a:spcBef>
                <a:spcPct val="0"/>
              </a:spcBef>
              <a:spcAft>
                <a:spcPct val="20000"/>
              </a:spcAft>
            </a:pPr>
            <a:r>
              <a:rPr lang="en-US" altLang="ti-ET" dirty="0">
                <a:solidFill>
                  <a:schemeClr val="hlink"/>
                </a:solidFill>
              </a:rPr>
              <a:t>For which input does insertion sort perform </a:t>
            </a:r>
            <a:r>
              <a:rPr lang="en-US" altLang="ti-ET" i="1" dirty="0">
                <a:solidFill>
                  <a:srgbClr val="CC0000"/>
                </a:solidFill>
              </a:rPr>
              <a:t>n</a:t>
            </a:r>
            <a:r>
              <a:rPr lang="en-US" altLang="ti-ET" dirty="0">
                <a:solidFill>
                  <a:srgbClr val="CC0000"/>
                </a:solidFill>
              </a:rPr>
              <a:t>(</a:t>
            </a:r>
            <a:r>
              <a:rPr lang="en-US" altLang="ti-ET" i="1" dirty="0">
                <a:solidFill>
                  <a:srgbClr val="CC0000"/>
                </a:solidFill>
              </a:rPr>
              <a:t>n</a:t>
            </a:r>
            <a:r>
              <a:rPr lang="en-US" altLang="ti-ET" dirty="0">
                <a:solidFill>
                  <a:srgbClr val="CC0000"/>
                </a:solidFill>
              </a:rPr>
              <a:t>-1)/2</a:t>
            </a:r>
            <a:r>
              <a:rPr lang="en-US" altLang="ti-ET" dirty="0">
                <a:solidFill>
                  <a:schemeClr val="hlink"/>
                </a:solidFill>
              </a:rPr>
              <a:t> comparisons?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1778" name="Rectangle 2">
            <a:extLst>
              <a:ext uri="{FF2B5EF4-FFF2-40B4-BE49-F238E27FC236}">
                <a16:creationId xmlns:a16="http://schemas.microsoft.com/office/drawing/2014/main" id="{880A0B05-06CF-454D-8967-2F49574A2FE8}"/>
              </a:ext>
            </a:extLst>
          </p:cNvPr>
          <p:cNvSpPr>
            <a:spLocks noGrp="1" noChangeArrowheads="1"/>
          </p:cNvSpPr>
          <p:nvPr>
            <p:ph type="title"/>
          </p:nvPr>
        </p:nvSpPr>
        <p:spPr/>
        <p:txBody>
          <a:bodyPr/>
          <a:lstStyle/>
          <a:p>
            <a:r>
              <a:rPr lang="en-US" altLang="ti-ET" dirty="0">
                <a:ea typeface="ＭＳ Ｐゴシック" panose="020B0600070205080204" pitchFamily="34" charset="-128"/>
              </a:rPr>
              <a:t>The Insertion Sort: </a:t>
            </a:r>
            <a:r>
              <a:rPr lang="en-US" altLang="ti-ET" b="1" dirty="0">
                <a:solidFill>
                  <a:schemeClr val="bg1"/>
                </a:solidFill>
                <a:effectLst>
                  <a:outerShdw blurRad="38100" dist="38100" dir="2700000" algn="tl">
                    <a:srgbClr val="000000">
                      <a:alpha val="43137"/>
                    </a:srgbClr>
                  </a:outerShdw>
                </a:effectLst>
              </a:rPr>
              <a:t>Average-case Analysis</a:t>
            </a:r>
          </a:p>
        </p:txBody>
      </p:sp>
      <p:sp>
        <p:nvSpPr>
          <p:cNvPr id="331779" name="Rectangle 3">
            <a:extLst>
              <a:ext uri="{FF2B5EF4-FFF2-40B4-BE49-F238E27FC236}">
                <a16:creationId xmlns:a16="http://schemas.microsoft.com/office/drawing/2014/main" id="{F63D8022-47BE-43D3-8F78-6319B06B32D0}"/>
              </a:ext>
            </a:extLst>
          </p:cNvPr>
          <p:cNvSpPr>
            <a:spLocks noGrp="1" noChangeArrowheads="1"/>
          </p:cNvSpPr>
          <p:nvPr>
            <p:ph type="body" idx="1"/>
          </p:nvPr>
        </p:nvSpPr>
        <p:spPr>
          <a:xfrm>
            <a:off x="540026" y="1323975"/>
            <a:ext cx="10966173" cy="2244174"/>
          </a:xfrm>
        </p:spPr>
        <p:txBody>
          <a:bodyPr/>
          <a:lstStyle/>
          <a:p>
            <a:r>
              <a:rPr lang="en-US" altLang="ti-ET" sz="2400" dirty="0">
                <a:solidFill>
                  <a:schemeClr val="bg1"/>
                </a:solidFill>
                <a:sym typeface="Symbol" panose="05050102010706020507" pitchFamily="18" charset="2"/>
              </a:rPr>
              <a:t>Want to determine the average number of comparisons taken over all possible inputs.</a:t>
            </a:r>
          </a:p>
          <a:p>
            <a:r>
              <a:rPr lang="en-US" altLang="ti-ET" sz="2400" dirty="0">
                <a:solidFill>
                  <a:schemeClr val="bg1"/>
                </a:solidFill>
                <a:sym typeface="Symbol" panose="05050102010706020507" pitchFamily="18" charset="2"/>
              </a:rPr>
              <a:t>Determine the average no. of comparisons for a key </a:t>
            </a:r>
            <a:r>
              <a:rPr lang="en-US" altLang="ti-ET" sz="2400" i="1" dirty="0">
                <a:solidFill>
                  <a:schemeClr val="bg1"/>
                </a:solidFill>
                <a:sym typeface="Symbol" panose="05050102010706020507" pitchFamily="18" charset="2"/>
              </a:rPr>
              <a:t>A</a:t>
            </a:r>
            <a:r>
              <a:rPr lang="en-US" altLang="ti-ET" sz="2400" dirty="0">
                <a:solidFill>
                  <a:schemeClr val="bg1"/>
                </a:solidFill>
                <a:sym typeface="Symbol" panose="05050102010706020507" pitchFamily="18" charset="2"/>
              </a:rPr>
              <a:t>[</a:t>
            </a:r>
            <a:r>
              <a:rPr lang="en-US" altLang="ti-ET" sz="2400" i="1" dirty="0">
                <a:solidFill>
                  <a:schemeClr val="bg1"/>
                </a:solidFill>
                <a:sym typeface="Symbol" panose="05050102010706020507" pitchFamily="18" charset="2"/>
              </a:rPr>
              <a:t>j</a:t>
            </a:r>
            <a:r>
              <a:rPr lang="en-US" altLang="ti-ET" sz="2400" dirty="0">
                <a:solidFill>
                  <a:schemeClr val="bg1"/>
                </a:solidFill>
                <a:sym typeface="Symbol" panose="05050102010706020507" pitchFamily="18" charset="2"/>
              </a:rPr>
              <a:t>].</a:t>
            </a:r>
          </a:p>
          <a:p>
            <a:r>
              <a:rPr lang="en-US" altLang="ti-ET" sz="2400" i="1" dirty="0">
                <a:solidFill>
                  <a:schemeClr val="bg1"/>
                </a:solidFill>
                <a:sym typeface="Symbol" panose="05050102010706020507" pitchFamily="18" charset="2"/>
              </a:rPr>
              <a:t>A</a:t>
            </a:r>
            <a:r>
              <a:rPr lang="en-US" altLang="ti-ET" sz="2400" dirty="0">
                <a:solidFill>
                  <a:schemeClr val="bg1"/>
                </a:solidFill>
                <a:sym typeface="Symbol" panose="05050102010706020507" pitchFamily="18" charset="2"/>
              </a:rPr>
              <a:t>[</a:t>
            </a:r>
            <a:r>
              <a:rPr lang="en-US" altLang="ti-ET" sz="2400" i="1" dirty="0">
                <a:solidFill>
                  <a:schemeClr val="bg1"/>
                </a:solidFill>
                <a:sym typeface="Symbol" panose="05050102010706020507" pitchFamily="18" charset="2"/>
              </a:rPr>
              <a:t>j</a:t>
            </a:r>
            <a:r>
              <a:rPr lang="en-US" altLang="ti-ET" sz="2400" dirty="0">
                <a:solidFill>
                  <a:schemeClr val="bg1"/>
                </a:solidFill>
                <a:sym typeface="Symbol" panose="05050102010706020507" pitchFamily="18" charset="2"/>
              </a:rPr>
              <a:t>] can belong to any of the </a:t>
            </a:r>
            <a:r>
              <a:rPr lang="en-US" altLang="ti-ET" sz="2400" i="1" dirty="0">
                <a:solidFill>
                  <a:schemeClr val="bg1"/>
                </a:solidFill>
                <a:sym typeface="Symbol" panose="05050102010706020507" pitchFamily="18" charset="2"/>
              </a:rPr>
              <a:t>j</a:t>
            </a:r>
            <a:r>
              <a:rPr lang="en-US" altLang="ti-ET" sz="2400" dirty="0">
                <a:solidFill>
                  <a:schemeClr val="bg1"/>
                </a:solidFill>
                <a:sym typeface="Symbol" panose="05050102010706020507" pitchFamily="18" charset="2"/>
              </a:rPr>
              <a:t> locations, 1..</a:t>
            </a:r>
            <a:r>
              <a:rPr lang="en-US" altLang="ti-ET" sz="2400" i="1" dirty="0">
                <a:solidFill>
                  <a:schemeClr val="bg1"/>
                </a:solidFill>
                <a:sym typeface="Symbol" panose="05050102010706020507" pitchFamily="18" charset="2"/>
              </a:rPr>
              <a:t>j</a:t>
            </a:r>
            <a:r>
              <a:rPr lang="en-US" altLang="ti-ET" sz="2400" dirty="0">
                <a:solidFill>
                  <a:schemeClr val="bg1"/>
                </a:solidFill>
                <a:sym typeface="Symbol" panose="05050102010706020507" pitchFamily="18" charset="2"/>
              </a:rPr>
              <a:t>, with equal probability.</a:t>
            </a:r>
          </a:p>
          <a:p>
            <a:r>
              <a:rPr lang="en-US" altLang="ti-ET" sz="2400" dirty="0">
                <a:solidFill>
                  <a:schemeClr val="bg1"/>
                </a:solidFill>
                <a:sym typeface="Symbol" panose="05050102010706020507" pitchFamily="18" charset="2"/>
              </a:rPr>
              <a:t>The number of </a:t>
            </a:r>
            <a:r>
              <a:rPr lang="en-US" altLang="ti-ET" sz="2400" i="1" dirty="0">
                <a:solidFill>
                  <a:schemeClr val="bg1"/>
                </a:solidFill>
                <a:sym typeface="Symbol" panose="05050102010706020507" pitchFamily="18" charset="2"/>
              </a:rPr>
              <a:t>key</a:t>
            </a:r>
            <a:r>
              <a:rPr lang="en-US" altLang="ti-ET" sz="2400" dirty="0">
                <a:solidFill>
                  <a:schemeClr val="bg1"/>
                </a:solidFill>
                <a:sym typeface="Symbol" panose="05050102010706020507" pitchFamily="18" charset="2"/>
              </a:rPr>
              <a:t> comparisons for A[</a:t>
            </a:r>
            <a:r>
              <a:rPr lang="en-US" altLang="ti-ET" sz="2400" i="1" dirty="0">
                <a:solidFill>
                  <a:schemeClr val="bg1"/>
                </a:solidFill>
                <a:sym typeface="Symbol" panose="05050102010706020507" pitchFamily="18" charset="2"/>
              </a:rPr>
              <a:t>j</a:t>
            </a:r>
            <a:r>
              <a:rPr lang="en-US" altLang="ti-ET" sz="2400" dirty="0">
                <a:solidFill>
                  <a:schemeClr val="bg1"/>
                </a:solidFill>
                <a:sym typeface="Symbol" panose="05050102010706020507" pitchFamily="18" charset="2"/>
              </a:rPr>
              <a:t>] is </a:t>
            </a:r>
            <a:r>
              <a:rPr lang="en-US" altLang="ti-ET" sz="2400" i="1" dirty="0">
                <a:solidFill>
                  <a:schemeClr val="bg1"/>
                </a:solidFill>
                <a:sym typeface="Symbol" panose="05050102010706020507" pitchFamily="18" charset="2"/>
              </a:rPr>
              <a:t>j</a:t>
            </a:r>
            <a:r>
              <a:rPr lang="en-US" altLang="ti-ET" sz="2200" dirty="0">
                <a:solidFill>
                  <a:schemeClr val="bg1"/>
                </a:solidFill>
                <a:cs typeface="Times New Roman" panose="02020603050405020304" pitchFamily="18" charset="0"/>
                <a:sym typeface="Symbol" panose="05050102010706020507" pitchFamily="18" charset="2"/>
              </a:rPr>
              <a:t>–</a:t>
            </a:r>
            <a:r>
              <a:rPr lang="en-US" altLang="ti-ET" sz="2400" i="1" dirty="0">
                <a:solidFill>
                  <a:schemeClr val="bg1"/>
                </a:solidFill>
                <a:sym typeface="Symbol" panose="05050102010706020507" pitchFamily="18" charset="2"/>
              </a:rPr>
              <a:t>k</a:t>
            </a:r>
            <a:r>
              <a:rPr lang="en-US" altLang="ti-ET" sz="2400" dirty="0">
                <a:solidFill>
                  <a:schemeClr val="bg1"/>
                </a:solidFill>
                <a:sym typeface="Symbol" panose="05050102010706020507" pitchFamily="18" charset="2"/>
              </a:rPr>
              <a:t>+1, if </a:t>
            </a:r>
            <a:r>
              <a:rPr lang="en-US" altLang="ti-ET" sz="2400" i="1" dirty="0">
                <a:solidFill>
                  <a:schemeClr val="bg1"/>
                </a:solidFill>
                <a:sym typeface="Symbol" panose="05050102010706020507" pitchFamily="18" charset="2"/>
              </a:rPr>
              <a:t>A</a:t>
            </a:r>
            <a:r>
              <a:rPr lang="en-US" altLang="ti-ET" sz="2400" dirty="0">
                <a:solidFill>
                  <a:schemeClr val="bg1"/>
                </a:solidFill>
                <a:sym typeface="Symbol" panose="05050102010706020507" pitchFamily="18" charset="2"/>
              </a:rPr>
              <a:t>[</a:t>
            </a:r>
            <a:r>
              <a:rPr lang="en-US" altLang="ti-ET" sz="2400" i="1" dirty="0">
                <a:solidFill>
                  <a:schemeClr val="bg1"/>
                </a:solidFill>
                <a:sym typeface="Symbol" panose="05050102010706020507" pitchFamily="18" charset="2"/>
              </a:rPr>
              <a:t>j</a:t>
            </a:r>
            <a:r>
              <a:rPr lang="en-US" altLang="ti-ET" sz="2400" dirty="0">
                <a:solidFill>
                  <a:schemeClr val="bg1"/>
                </a:solidFill>
                <a:sym typeface="Symbol" panose="05050102010706020507" pitchFamily="18" charset="2"/>
              </a:rPr>
              <a:t>] belongs to location </a:t>
            </a:r>
            <a:r>
              <a:rPr lang="en-US" altLang="ti-ET" sz="2400" i="1" dirty="0">
                <a:solidFill>
                  <a:schemeClr val="bg1"/>
                </a:solidFill>
                <a:sym typeface="Symbol" panose="05050102010706020507" pitchFamily="18" charset="2"/>
              </a:rPr>
              <a:t>k,</a:t>
            </a:r>
            <a:r>
              <a:rPr lang="en-US" altLang="ti-ET" sz="2400" dirty="0">
                <a:solidFill>
                  <a:schemeClr val="bg1"/>
                </a:solidFill>
                <a:sym typeface="Symbol" panose="05050102010706020507" pitchFamily="18" charset="2"/>
              </a:rPr>
              <a:t> 1 &lt; </a:t>
            </a:r>
            <a:r>
              <a:rPr lang="en-US" altLang="ti-ET" sz="2400" i="1" dirty="0">
                <a:solidFill>
                  <a:schemeClr val="bg1"/>
                </a:solidFill>
                <a:sym typeface="Symbol" panose="05050102010706020507" pitchFamily="18" charset="2"/>
              </a:rPr>
              <a:t>k </a:t>
            </a:r>
            <a:r>
              <a:rPr lang="en-US" altLang="ti-ET" sz="2400" dirty="0">
                <a:solidFill>
                  <a:schemeClr val="bg1"/>
                </a:solidFill>
                <a:sym typeface="Symbol" panose="05050102010706020507" pitchFamily="18" charset="2"/>
              </a:rPr>
              <a:t> </a:t>
            </a:r>
            <a:r>
              <a:rPr lang="en-US" altLang="ti-ET" sz="2400" i="1" dirty="0">
                <a:solidFill>
                  <a:schemeClr val="bg1"/>
                </a:solidFill>
                <a:sym typeface="Symbol" panose="05050102010706020507" pitchFamily="18" charset="2"/>
              </a:rPr>
              <a:t>j</a:t>
            </a:r>
            <a:r>
              <a:rPr lang="en-US" altLang="ti-ET" sz="2400" dirty="0">
                <a:solidFill>
                  <a:schemeClr val="bg1"/>
                </a:solidFill>
                <a:sym typeface="Symbol" panose="05050102010706020507" pitchFamily="18" charset="2"/>
              </a:rPr>
              <a:t> and is </a:t>
            </a:r>
            <a:r>
              <a:rPr lang="en-US" altLang="ti-ET" sz="2400" i="1" dirty="0">
                <a:solidFill>
                  <a:schemeClr val="bg1"/>
                </a:solidFill>
                <a:sym typeface="Symbol" panose="05050102010706020507" pitchFamily="18" charset="2"/>
              </a:rPr>
              <a:t>j</a:t>
            </a:r>
            <a:r>
              <a:rPr lang="en-US" altLang="ti-ET" sz="2200" dirty="0">
                <a:solidFill>
                  <a:schemeClr val="bg1"/>
                </a:solidFill>
                <a:cs typeface="Times New Roman" panose="02020603050405020304" pitchFamily="18" charset="0"/>
                <a:sym typeface="Symbol" panose="05050102010706020507" pitchFamily="18" charset="2"/>
              </a:rPr>
              <a:t>–</a:t>
            </a:r>
            <a:r>
              <a:rPr lang="en-US" altLang="ti-ET" sz="2400" dirty="0">
                <a:solidFill>
                  <a:schemeClr val="bg1"/>
                </a:solidFill>
                <a:sym typeface="Symbol" panose="05050102010706020507" pitchFamily="18" charset="2"/>
              </a:rPr>
              <a:t>1 if it belongs to location 1.</a:t>
            </a:r>
          </a:p>
        </p:txBody>
      </p:sp>
      <p:graphicFrame>
        <p:nvGraphicFramePr>
          <p:cNvPr id="331782" name="Object 6">
            <a:extLst>
              <a:ext uri="{FF2B5EF4-FFF2-40B4-BE49-F238E27FC236}">
                <a16:creationId xmlns:a16="http://schemas.microsoft.com/office/drawing/2014/main" id="{AA11E7B9-FD5A-4906-8805-799B900C087B}"/>
              </a:ext>
            </a:extLst>
          </p:cNvPr>
          <p:cNvGraphicFramePr>
            <a:graphicFrameLocks noChangeAspect="1"/>
          </p:cNvGraphicFramePr>
          <p:nvPr>
            <p:extLst>
              <p:ext uri="{D42A27DB-BD31-4B8C-83A1-F6EECF244321}">
                <p14:modId xmlns:p14="http://schemas.microsoft.com/office/powerpoint/2010/main" val="2153825614"/>
              </p:ext>
            </p:extLst>
          </p:nvPr>
        </p:nvGraphicFramePr>
        <p:xfrm>
          <a:off x="6335162" y="3235700"/>
          <a:ext cx="3471378" cy="3654190"/>
        </p:xfrm>
        <a:graphic>
          <a:graphicData uri="http://schemas.openxmlformats.org/presentationml/2006/ole">
            <mc:AlternateContent xmlns:mc="http://schemas.openxmlformats.org/markup-compatibility/2006">
              <mc:Choice xmlns:v="urn:schemas-microsoft-com:vml" Requires="v">
                <p:oleObj spid="_x0000_s2094" name="Equation" r:id="rId4" imgW="2260440" imgH="2323800" progId="Equation.3">
                  <p:embed/>
                </p:oleObj>
              </mc:Choice>
              <mc:Fallback>
                <p:oleObj name="Equation" r:id="rId4" imgW="2260440" imgH="2323800" progId="Equation.3">
                  <p:embed/>
                  <p:pic>
                    <p:nvPicPr>
                      <p:cNvPr id="331782" name="Object 6">
                        <a:extLst>
                          <a:ext uri="{FF2B5EF4-FFF2-40B4-BE49-F238E27FC236}">
                            <a16:creationId xmlns:a16="http://schemas.microsoft.com/office/drawing/2014/main" id="{AA11E7B9-FD5A-4906-8805-799B900C08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5162" y="3235700"/>
                        <a:ext cx="3471378" cy="3654190"/>
                      </a:xfrm>
                      <a:prstGeom prst="rect">
                        <a:avLst/>
                      </a:prstGeom>
                      <a:noFill/>
                      <a:ln>
                        <a:noFill/>
                      </a:ln>
                      <a:effectLst/>
                    </p:spPr>
                  </p:pic>
                </p:oleObj>
              </mc:Fallback>
            </mc:AlternateContent>
          </a:graphicData>
        </a:graphic>
      </p:graphicFrame>
      <p:sp>
        <p:nvSpPr>
          <p:cNvPr id="331783" name="Text Box 7">
            <a:extLst>
              <a:ext uri="{FF2B5EF4-FFF2-40B4-BE49-F238E27FC236}">
                <a16:creationId xmlns:a16="http://schemas.microsoft.com/office/drawing/2014/main" id="{22D5AD70-953E-48A3-9A36-8A6E977C7D42}"/>
              </a:ext>
            </a:extLst>
          </p:cNvPr>
          <p:cNvSpPr txBox="1">
            <a:spLocks noChangeArrowheads="1"/>
          </p:cNvSpPr>
          <p:nvPr/>
        </p:nvSpPr>
        <p:spPr bwMode="auto">
          <a:xfrm>
            <a:off x="994672" y="4149030"/>
            <a:ext cx="4740205" cy="954107"/>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0"/>
              </a:spcBef>
              <a:spcAft>
                <a:spcPct val="0"/>
              </a:spcAft>
            </a:pPr>
            <a:r>
              <a:rPr lang="en-US" altLang="ti-ET" sz="2800" dirty="0">
                <a:solidFill>
                  <a:srgbClr val="CC0000"/>
                </a:solidFill>
                <a:latin typeface="Times New Roman" panose="02020603050405020304" pitchFamily="18" charset="0"/>
              </a:rPr>
              <a:t>Average no. of comparisons  for inserting key </a:t>
            </a:r>
            <a:r>
              <a:rPr lang="en-US" altLang="ti-ET" sz="2800" i="1" dirty="0">
                <a:solidFill>
                  <a:srgbClr val="CC0000"/>
                </a:solidFill>
                <a:latin typeface="Times New Roman" panose="02020603050405020304" pitchFamily="18" charset="0"/>
              </a:rPr>
              <a:t>A</a:t>
            </a:r>
            <a:r>
              <a:rPr lang="en-US" altLang="ti-ET" sz="2800" dirty="0">
                <a:solidFill>
                  <a:srgbClr val="CC0000"/>
                </a:solidFill>
                <a:latin typeface="Times New Roman" panose="02020603050405020304" pitchFamily="18" charset="0"/>
              </a:rPr>
              <a:t>[</a:t>
            </a:r>
            <a:r>
              <a:rPr lang="en-US" altLang="ti-ET" sz="2800" i="1" dirty="0">
                <a:solidFill>
                  <a:srgbClr val="CC0000"/>
                </a:solidFill>
                <a:latin typeface="Times New Roman" panose="02020603050405020304" pitchFamily="18" charset="0"/>
              </a:rPr>
              <a:t>j</a:t>
            </a:r>
            <a:r>
              <a:rPr lang="en-US" altLang="ti-ET" sz="2800" dirty="0">
                <a:solidFill>
                  <a:srgbClr val="CC0000"/>
                </a:solidFill>
                <a:latin typeface="Times New Roman" panose="02020603050405020304" pitchFamily="18" charset="0"/>
              </a:rPr>
              <a:t>] is: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8578" name="Rectangle 2">
            <a:extLst>
              <a:ext uri="{FF2B5EF4-FFF2-40B4-BE49-F238E27FC236}">
                <a16:creationId xmlns:a16="http://schemas.microsoft.com/office/drawing/2014/main" id="{EA1760D8-77E4-4B1E-A5A7-60987BF7DCBA}"/>
              </a:ext>
            </a:extLst>
          </p:cNvPr>
          <p:cNvSpPr>
            <a:spLocks noGrp="1" noChangeArrowheads="1"/>
          </p:cNvSpPr>
          <p:nvPr>
            <p:ph type="title"/>
          </p:nvPr>
        </p:nvSpPr>
        <p:spPr/>
        <p:txBody>
          <a:bodyPr/>
          <a:lstStyle/>
          <a:p>
            <a:r>
              <a:rPr lang="en-US" altLang="ti-ET" dirty="0">
                <a:ea typeface="ＭＳ Ｐゴシック" panose="020B0600070205080204" pitchFamily="34" charset="-128"/>
              </a:rPr>
              <a:t>The Insertion Sort: </a:t>
            </a:r>
            <a:r>
              <a:rPr lang="en-US" altLang="ti-ET" b="1" dirty="0">
                <a:solidFill>
                  <a:schemeClr val="bg1"/>
                </a:solidFill>
              </a:rPr>
              <a:t>Average-case Analysis</a:t>
            </a:r>
          </a:p>
        </p:txBody>
      </p:sp>
      <p:graphicFrame>
        <p:nvGraphicFramePr>
          <p:cNvPr id="408580" name="Object 4">
            <a:extLst>
              <a:ext uri="{FF2B5EF4-FFF2-40B4-BE49-F238E27FC236}">
                <a16:creationId xmlns:a16="http://schemas.microsoft.com/office/drawing/2014/main" id="{D4ADD242-AC1E-470D-AAF3-0ED17F145910}"/>
              </a:ext>
            </a:extLst>
          </p:cNvPr>
          <p:cNvGraphicFramePr>
            <a:graphicFrameLocks noGrp="1" noChangeAspect="1"/>
          </p:cNvGraphicFramePr>
          <p:nvPr>
            <p:ph type="body" idx="1"/>
            <p:extLst>
              <p:ext uri="{D42A27DB-BD31-4B8C-83A1-F6EECF244321}">
                <p14:modId xmlns:p14="http://schemas.microsoft.com/office/powerpoint/2010/main" val="660614652"/>
              </p:ext>
            </p:extLst>
          </p:nvPr>
        </p:nvGraphicFramePr>
        <p:xfrm>
          <a:off x="4646475" y="1705529"/>
          <a:ext cx="5059637" cy="4532388"/>
        </p:xfrm>
        <a:graphic>
          <a:graphicData uri="http://schemas.openxmlformats.org/presentationml/2006/ole">
            <mc:AlternateContent xmlns:mc="http://schemas.openxmlformats.org/markup-compatibility/2006">
              <mc:Choice xmlns:v="urn:schemas-microsoft-com:vml" Requires="v">
                <p:oleObj spid="_x0000_s3118" name="Equation" r:id="rId3" imgW="2438280" imgH="2019240" progId="Equation.3">
                  <p:embed/>
                </p:oleObj>
              </mc:Choice>
              <mc:Fallback>
                <p:oleObj name="Equation" r:id="rId3" imgW="2438280" imgH="2019240" progId="Equation.3">
                  <p:embed/>
                  <p:pic>
                    <p:nvPicPr>
                      <p:cNvPr id="408580" name="Object 4">
                        <a:extLst>
                          <a:ext uri="{FF2B5EF4-FFF2-40B4-BE49-F238E27FC236}">
                            <a16:creationId xmlns:a16="http://schemas.microsoft.com/office/drawing/2014/main" id="{D4ADD242-AC1E-470D-AAF3-0ED17F1459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6475" y="1705529"/>
                        <a:ext cx="5059637" cy="4532388"/>
                      </a:xfrm>
                      <a:prstGeom prst="rect">
                        <a:avLst/>
                      </a:prstGeom>
                    </p:spPr>
                  </p:pic>
                </p:oleObj>
              </mc:Fallback>
            </mc:AlternateContent>
          </a:graphicData>
        </a:graphic>
      </p:graphicFrame>
      <p:sp>
        <p:nvSpPr>
          <p:cNvPr id="408582" name="Text Box 6">
            <a:extLst>
              <a:ext uri="{FF2B5EF4-FFF2-40B4-BE49-F238E27FC236}">
                <a16:creationId xmlns:a16="http://schemas.microsoft.com/office/drawing/2014/main" id="{707E4B90-C899-490B-9972-0DE4AFBD6DB3}"/>
              </a:ext>
            </a:extLst>
          </p:cNvPr>
          <p:cNvSpPr txBox="1">
            <a:spLocks noChangeArrowheads="1"/>
          </p:cNvSpPr>
          <p:nvPr/>
        </p:nvSpPr>
        <p:spPr bwMode="auto">
          <a:xfrm>
            <a:off x="503584" y="2586728"/>
            <a:ext cx="345881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0"/>
              </a:spcBef>
              <a:spcAft>
                <a:spcPct val="0"/>
              </a:spcAft>
            </a:pPr>
            <a:r>
              <a:rPr lang="en-US" altLang="ti-ET" sz="2800" dirty="0">
                <a:solidFill>
                  <a:srgbClr val="000000"/>
                </a:solidFill>
                <a:latin typeface="Times New Roman" panose="02020603050405020304" pitchFamily="18" charset="0"/>
              </a:rPr>
              <a:t>Summing over the no. of comparisons for all keys,</a:t>
            </a:r>
          </a:p>
        </p:txBody>
      </p:sp>
      <p:sp>
        <p:nvSpPr>
          <p:cNvPr id="408583" name="Rectangle 7">
            <a:extLst>
              <a:ext uri="{FF2B5EF4-FFF2-40B4-BE49-F238E27FC236}">
                <a16:creationId xmlns:a16="http://schemas.microsoft.com/office/drawing/2014/main" id="{08E63722-475F-423E-86CE-683B010A5C20}"/>
              </a:ext>
            </a:extLst>
          </p:cNvPr>
          <p:cNvSpPr>
            <a:spLocks noChangeArrowheads="1"/>
          </p:cNvSpPr>
          <p:nvPr/>
        </p:nvSpPr>
        <p:spPr bwMode="auto">
          <a:xfrm>
            <a:off x="493023" y="6101377"/>
            <a:ext cx="399442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0"/>
              </a:spcBef>
              <a:spcAft>
                <a:spcPct val="20000"/>
              </a:spcAft>
            </a:pPr>
            <a:r>
              <a:rPr lang="en-US" altLang="ti-ET" sz="2800" dirty="0">
                <a:solidFill>
                  <a:srgbClr val="010000"/>
                </a:solidFill>
                <a:latin typeface="Times New Roman" panose="02020603050405020304" pitchFamily="18" charset="0"/>
              </a:rPr>
              <a:t>Therefore, </a:t>
            </a:r>
            <a:r>
              <a:rPr lang="en-US" altLang="ti-ET" sz="2800" dirty="0" err="1">
                <a:solidFill>
                  <a:srgbClr val="CC0000"/>
                </a:solidFill>
                <a:latin typeface="Times New Roman" panose="02020603050405020304" pitchFamily="18" charset="0"/>
              </a:rPr>
              <a:t>T</a:t>
            </a:r>
            <a:r>
              <a:rPr lang="en-US" altLang="ti-ET" sz="2800" baseline="-25000" dirty="0" err="1">
                <a:solidFill>
                  <a:srgbClr val="CC0000"/>
                </a:solidFill>
                <a:latin typeface="Times New Roman" panose="02020603050405020304" pitchFamily="18" charset="0"/>
              </a:rPr>
              <a:t>avg</a:t>
            </a:r>
            <a:r>
              <a:rPr lang="en-US" altLang="ti-ET" sz="2800" dirty="0">
                <a:solidFill>
                  <a:srgbClr val="CC0000"/>
                </a:solidFill>
                <a:latin typeface="Times New Roman" panose="02020603050405020304" pitchFamily="18" charset="0"/>
              </a:rPr>
              <a:t>(</a:t>
            </a:r>
            <a:r>
              <a:rPr lang="en-US" altLang="ti-ET" sz="2800" i="1" dirty="0">
                <a:solidFill>
                  <a:srgbClr val="CC0000"/>
                </a:solidFill>
                <a:latin typeface="Times New Roman" panose="02020603050405020304" pitchFamily="18" charset="0"/>
                <a:sym typeface="Symbol" panose="05050102010706020507" pitchFamily="18" charset="2"/>
              </a:rPr>
              <a:t>n</a:t>
            </a:r>
            <a:r>
              <a:rPr lang="en-US" altLang="ti-ET" sz="2800" dirty="0">
                <a:solidFill>
                  <a:srgbClr val="CC0000"/>
                </a:solidFill>
                <a:latin typeface="Times New Roman" panose="02020603050405020304" pitchFamily="18" charset="0"/>
              </a:rPr>
              <a:t>) = </a:t>
            </a:r>
            <a:r>
              <a:rPr lang="en-US" altLang="ti-ET" sz="2800" dirty="0">
                <a:solidFill>
                  <a:srgbClr val="CC0000"/>
                </a:solidFill>
                <a:latin typeface="Times New Roman" panose="02020603050405020304" pitchFamily="18" charset="0"/>
                <a:sym typeface="Symbol" panose="05050102010706020507" pitchFamily="18" charset="2"/>
              </a:rPr>
              <a:t>(</a:t>
            </a:r>
            <a:r>
              <a:rPr lang="en-US" altLang="ti-ET" sz="2800" i="1" dirty="0">
                <a:solidFill>
                  <a:srgbClr val="CC0000"/>
                </a:solidFill>
                <a:latin typeface="Times New Roman" panose="02020603050405020304" pitchFamily="18" charset="0"/>
                <a:sym typeface="Symbol" panose="05050102010706020507" pitchFamily="18" charset="2"/>
              </a:rPr>
              <a:t>n</a:t>
            </a:r>
            <a:r>
              <a:rPr lang="en-US" altLang="ti-ET" sz="2800" i="1" baseline="30000" dirty="0">
                <a:solidFill>
                  <a:srgbClr val="CC0000"/>
                </a:solidFill>
                <a:latin typeface="Times New Roman" panose="02020603050405020304" pitchFamily="18" charset="0"/>
                <a:sym typeface="Symbol" panose="05050102010706020507" pitchFamily="18" charset="2"/>
              </a:rPr>
              <a:t>2</a:t>
            </a:r>
            <a:r>
              <a:rPr lang="en-US" altLang="ti-ET" sz="2800" dirty="0">
                <a:solidFill>
                  <a:srgbClr val="CC0000"/>
                </a:solidFill>
                <a:latin typeface="Times New Roman" panose="02020603050405020304" pitchFamily="18" charset="0"/>
                <a:sym typeface="Symbol" panose="05050102010706020507" pitchFamily="18" charset="2"/>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3346" name="Rectangle 2">
            <a:extLst>
              <a:ext uri="{FF2B5EF4-FFF2-40B4-BE49-F238E27FC236}">
                <a16:creationId xmlns:a16="http://schemas.microsoft.com/office/drawing/2014/main" id="{0CB7B61E-D605-42D0-87ED-87AE1CA0483B}"/>
              </a:ext>
            </a:extLst>
          </p:cNvPr>
          <p:cNvSpPr>
            <a:spLocks noGrp="1" noChangeArrowheads="1"/>
          </p:cNvSpPr>
          <p:nvPr>
            <p:ph type="title"/>
          </p:nvPr>
        </p:nvSpPr>
        <p:spPr>
          <a:xfrm>
            <a:off x="576470" y="348768"/>
            <a:ext cx="9702594" cy="849312"/>
          </a:xfrm>
        </p:spPr>
        <p:txBody>
          <a:bodyPr/>
          <a:lstStyle/>
          <a:p>
            <a:r>
              <a:rPr lang="en-US" altLang="ti-ET" sz="4000" b="1" dirty="0">
                <a:solidFill>
                  <a:schemeClr val="bg1"/>
                </a:solidFill>
                <a:effectLst>
                  <a:outerShdw blurRad="38100" dist="38100" dir="2700000" algn="tl">
                    <a:srgbClr val="000000">
                      <a:alpha val="43137"/>
                    </a:srgbClr>
                  </a:outerShdw>
                </a:effectLst>
              </a:rPr>
              <a:t>Analysis of Inversions in Permutations</a:t>
            </a:r>
          </a:p>
        </p:txBody>
      </p:sp>
      <p:sp>
        <p:nvSpPr>
          <p:cNvPr id="313347" name="Rectangle 3">
            <a:extLst>
              <a:ext uri="{FF2B5EF4-FFF2-40B4-BE49-F238E27FC236}">
                <a16:creationId xmlns:a16="http://schemas.microsoft.com/office/drawing/2014/main" id="{40CC25E0-BC83-4036-9593-6CF1AF465924}"/>
              </a:ext>
            </a:extLst>
          </p:cNvPr>
          <p:cNvSpPr>
            <a:spLocks noGrp="1" noChangeArrowheads="1"/>
          </p:cNvSpPr>
          <p:nvPr>
            <p:ph type="body" idx="1"/>
          </p:nvPr>
        </p:nvSpPr>
        <p:spPr>
          <a:xfrm>
            <a:off x="576470" y="1291187"/>
            <a:ext cx="11032434" cy="5227984"/>
          </a:xfrm>
        </p:spPr>
        <p:txBody>
          <a:bodyPr/>
          <a:lstStyle/>
          <a:p>
            <a:r>
              <a:rPr lang="en-US" altLang="ti-ET" dirty="0">
                <a:solidFill>
                  <a:schemeClr val="bg1"/>
                </a:solidFill>
              </a:rPr>
              <a:t>Inversion: A pair (</a:t>
            </a:r>
            <a:r>
              <a:rPr lang="en-US" altLang="ti-ET" i="1" dirty="0" err="1">
                <a:solidFill>
                  <a:schemeClr val="bg1"/>
                </a:solidFill>
              </a:rPr>
              <a:t>i</a:t>
            </a:r>
            <a:r>
              <a:rPr lang="en-US" altLang="ti-ET" dirty="0">
                <a:solidFill>
                  <a:schemeClr val="bg1"/>
                </a:solidFill>
              </a:rPr>
              <a:t>, </a:t>
            </a:r>
            <a:r>
              <a:rPr lang="en-US" altLang="ti-ET" i="1" dirty="0">
                <a:solidFill>
                  <a:schemeClr val="bg1"/>
                </a:solidFill>
              </a:rPr>
              <a:t>j</a:t>
            </a:r>
            <a:r>
              <a:rPr lang="en-US" altLang="ti-ET" dirty="0">
                <a:solidFill>
                  <a:schemeClr val="bg1"/>
                </a:solidFill>
              </a:rPr>
              <a:t>) is called an inversion of a permutation </a:t>
            </a:r>
            <a:r>
              <a:rPr lang="en-US" altLang="ti-ET" dirty="0">
                <a:solidFill>
                  <a:schemeClr val="bg1"/>
                </a:solidFill>
                <a:sym typeface="Symbol" panose="05050102010706020507" pitchFamily="18" charset="2"/>
              </a:rPr>
              <a:t> if </a:t>
            </a:r>
            <a:r>
              <a:rPr lang="en-US" altLang="ti-ET" i="1" dirty="0" err="1">
                <a:solidFill>
                  <a:schemeClr val="bg1"/>
                </a:solidFill>
                <a:sym typeface="Symbol" panose="05050102010706020507" pitchFamily="18" charset="2"/>
              </a:rPr>
              <a:t>i</a:t>
            </a:r>
            <a:r>
              <a:rPr lang="en-US" altLang="ti-ET" i="1" dirty="0">
                <a:solidFill>
                  <a:schemeClr val="bg1"/>
                </a:solidFill>
                <a:sym typeface="Symbol" panose="05050102010706020507" pitchFamily="18" charset="2"/>
              </a:rPr>
              <a:t> </a:t>
            </a:r>
            <a:r>
              <a:rPr lang="en-US" altLang="ti-ET" dirty="0">
                <a:solidFill>
                  <a:schemeClr val="bg1"/>
                </a:solidFill>
                <a:sym typeface="Symbol" panose="05050102010706020507" pitchFamily="18" charset="2"/>
              </a:rPr>
              <a:t>&lt; </a:t>
            </a:r>
            <a:r>
              <a:rPr lang="en-US" altLang="ti-ET" i="1" dirty="0">
                <a:solidFill>
                  <a:schemeClr val="bg1"/>
                </a:solidFill>
                <a:sym typeface="Symbol" panose="05050102010706020507" pitchFamily="18" charset="2"/>
              </a:rPr>
              <a:t>j</a:t>
            </a:r>
            <a:r>
              <a:rPr lang="en-US" altLang="ti-ET" dirty="0">
                <a:solidFill>
                  <a:schemeClr val="bg1"/>
                </a:solidFill>
                <a:sym typeface="Symbol" panose="05050102010706020507" pitchFamily="18" charset="2"/>
              </a:rPr>
              <a:t> and (</a:t>
            </a:r>
            <a:r>
              <a:rPr lang="en-US" altLang="ti-ET" i="1" dirty="0" err="1">
                <a:solidFill>
                  <a:schemeClr val="bg1"/>
                </a:solidFill>
                <a:sym typeface="Symbol" panose="05050102010706020507" pitchFamily="18" charset="2"/>
              </a:rPr>
              <a:t>i</a:t>
            </a:r>
            <a:r>
              <a:rPr lang="en-US" altLang="ti-ET" dirty="0">
                <a:solidFill>
                  <a:schemeClr val="bg1"/>
                </a:solidFill>
                <a:sym typeface="Symbol" panose="05050102010706020507" pitchFamily="18" charset="2"/>
              </a:rPr>
              <a:t>) &gt; (</a:t>
            </a:r>
            <a:r>
              <a:rPr lang="en-US" altLang="ti-ET" i="1" dirty="0">
                <a:solidFill>
                  <a:schemeClr val="bg1"/>
                </a:solidFill>
                <a:sym typeface="Symbol" panose="05050102010706020507" pitchFamily="18" charset="2"/>
              </a:rPr>
              <a:t>j</a:t>
            </a:r>
            <a:r>
              <a:rPr lang="en-US" altLang="ti-ET" dirty="0">
                <a:solidFill>
                  <a:schemeClr val="bg1"/>
                </a:solidFill>
                <a:sym typeface="Symbol" panose="05050102010706020507" pitchFamily="18" charset="2"/>
              </a:rPr>
              <a:t>).</a:t>
            </a:r>
            <a:endParaRPr lang="en-US" altLang="ti-ET" dirty="0">
              <a:solidFill>
                <a:schemeClr val="bg1"/>
              </a:solidFill>
            </a:endParaRPr>
          </a:p>
          <a:p>
            <a:r>
              <a:rPr lang="en-US" altLang="ti-ET" dirty="0">
                <a:solidFill>
                  <a:schemeClr val="bg1"/>
                </a:solidFill>
              </a:rPr>
              <a:t>Worst Case:  </a:t>
            </a:r>
            <a:r>
              <a:rPr lang="en-US" altLang="ti-ET" i="1" dirty="0">
                <a:solidFill>
                  <a:schemeClr val="bg1"/>
                </a:solidFill>
              </a:rPr>
              <a:t>n</a:t>
            </a:r>
            <a:r>
              <a:rPr lang="en-US" altLang="ti-ET" dirty="0">
                <a:solidFill>
                  <a:schemeClr val="bg1"/>
                </a:solidFill>
              </a:rPr>
              <a:t>(</a:t>
            </a:r>
            <a:r>
              <a:rPr lang="en-US" altLang="ti-ET" i="1" dirty="0">
                <a:solidFill>
                  <a:schemeClr val="bg1"/>
                </a:solidFill>
              </a:rPr>
              <a:t>n</a:t>
            </a:r>
            <a:r>
              <a:rPr lang="en-US" altLang="ti-ET" dirty="0">
                <a:solidFill>
                  <a:schemeClr val="bg1"/>
                </a:solidFill>
              </a:rPr>
              <a:t>-1)/2  inversions. </a:t>
            </a:r>
            <a:r>
              <a:rPr lang="en-US" altLang="ti-ET" u="sng" dirty="0">
                <a:solidFill>
                  <a:schemeClr val="bg1"/>
                </a:solidFill>
              </a:rPr>
              <a:t>For what permutation?</a:t>
            </a:r>
            <a:endParaRPr lang="en-US" altLang="ti-ET" sz="1050" i="1" u="sng" dirty="0">
              <a:solidFill>
                <a:schemeClr val="bg1"/>
              </a:solidFill>
            </a:endParaRPr>
          </a:p>
          <a:p>
            <a:r>
              <a:rPr lang="en-US" altLang="ti-ET" dirty="0">
                <a:solidFill>
                  <a:schemeClr val="bg1"/>
                </a:solidFill>
              </a:rPr>
              <a:t>Average Case:</a:t>
            </a:r>
            <a:r>
              <a:rPr lang="en-US" altLang="ti-ET" i="1" dirty="0">
                <a:solidFill>
                  <a:schemeClr val="bg1"/>
                </a:solidFill>
              </a:rPr>
              <a:t>  </a:t>
            </a:r>
          </a:p>
          <a:p>
            <a:pPr lvl="1"/>
            <a:r>
              <a:rPr lang="en-US" altLang="ti-ET" dirty="0">
                <a:solidFill>
                  <a:schemeClr val="bg1"/>
                </a:solidFill>
              </a:rPr>
              <a:t>Let </a:t>
            </a:r>
            <a:r>
              <a:rPr lang="en-US" altLang="ti-ET" i="1" dirty="0">
                <a:solidFill>
                  <a:schemeClr val="bg1"/>
                </a:solidFill>
              </a:rPr>
              <a:t> </a:t>
            </a:r>
            <a:r>
              <a:rPr lang="en-US" altLang="ti-ET" dirty="0">
                <a:solidFill>
                  <a:schemeClr val="bg1"/>
                </a:solidFill>
                <a:sym typeface="Symbol" panose="05050102010706020507" pitchFamily="18" charset="2"/>
              </a:rPr>
              <a:t></a:t>
            </a:r>
            <a:r>
              <a:rPr lang="en-US" altLang="ti-ET" baseline="30000" dirty="0">
                <a:solidFill>
                  <a:schemeClr val="bg1"/>
                </a:solidFill>
                <a:sym typeface="Symbol" panose="05050102010706020507" pitchFamily="18" charset="2"/>
              </a:rPr>
              <a:t>T </a:t>
            </a:r>
            <a:r>
              <a:rPr lang="en-US" altLang="ti-ET" dirty="0">
                <a:solidFill>
                  <a:schemeClr val="bg1"/>
                </a:solidFill>
                <a:sym typeface="Symbol" panose="05050102010706020507" pitchFamily="18" charset="2"/>
              </a:rPr>
              <a:t>= {</a:t>
            </a:r>
            <a:r>
              <a:rPr lang="en-US" altLang="ti-ET" baseline="-25000" dirty="0">
                <a:solidFill>
                  <a:schemeClr val="bg1"/>
                </a:solidFill>
                <a:sym typeface="Symbol" panose="05050102010706020507" pitchFamily="18" charset="2"/>
              </a:rPr>
              <a:t>1</a:t>
            </a:r>
            <a:r>
              <a:rPr lang="en-US" altLang="ti-ET" dirty="0">
                <a:solidFill>
                  <a:schemeClr val="bg1"/>
                </a:solidFill>
                <a:sym typeface="Symbol" panose="05050102010706020507" pitchFamily="18" charset="2"/>
              </a:rPr>
              <a:t>, </a:t>
            </a:r>
            <a:r>
              <a:rPr lang="en-US" altLang="ti-ET" baseline="-25000" dirty="0">
                <a:solidFill>
                  <a:schemeClr val="bg1"/>
                </a:solidFill>
                <a:sym typeface="Symbol" panose="05050102010706020507" pitchFamily="18" charset="2"/>
              </a:rPr>
              <a:t>2</a:t>
            </a:r>
            <a:r>
              <a:rPr lang="en-US" altLang="ti-ET" dirty="0">
                <a:solidFill>
                  <a:schemeClr val="bg1"/>
                </a:solidFill>
                <a:sym typeface="Symbol" panose="05050102010706020507" pitchFamily="18" charset="2"/>
              </a:rPr>
              <a:t>, …, </a:t>
            </a:r>
            <a:r>
              <a:rPr lang="en-US" altLang="ti-ET" baseline="-25000" dirty="0">
                <a:solidFill>
                  <a:schemeClr val="bg1"/>
                </a:solidFill>
                <a:sym typeface="Symbol" panose="05050102010706020507" pitchFamily="18" charset="2"/>
              </a:rPr>
              <a:t>n</a:t>
            </a:r>
            <a:r>
              <a:rPr lang="en-US" altLang="ti-ET" dirty="0">
                <a:solidFill>
                  <a:schemeClr val="bg1"/>
                </a:solidFill>
                <a:sym typeface="Symbol" panose="05050102010706020507" pitchFamily="18" charset="2"/>
              </a:rPr>
              <a:t> } be the transpose of .</a:t>
            </a:r>
          </a:p>
          <a:p>
            <a:pPr lvl="1"/>
            <a:r>
              <a:rPr lang="en-US" altLang="ti-ET" dirty="0">
                <a:solidFill>
                  <a:schemeClr val="bg1"/>
                </a:solidFill>
                <a:sym typeface="Symbol" panose="05050102010706020507" pitchFamily="18" charset="2"/>
              </a:rPr>
              <a:t>Consider the pair (</a:t>
            </a:r>
            <a:r>
              <a:rPr lang="en-US" altLang="ti-ET" i="1" dirty="0" err="1">
                <a:solidFill>
                  <a:schemeClr val="bg1"/>
                </a:solidFill>
                <a:sym typeface="Symbol" panose="05050102010706020507" pitchFamily="18" charset="2"/>
              </a:rPr>
              <a:t>i</a:t>
            </a:r>
            <a:r>
              <a:rPr lang="en-US" altLang="ti-ET" i="1" dirty="0">
                <a:solidFill>
                  <a:schemeClr val="bg1"/>
                </a:solidFill>
                <a:sym typeface="Symbol" panose="05050102010706020507" pitchFamily="18" charset="2"/>
              </a:rPr>
              <a:t>, j</a:t>
            </a:r>
            <a:r>
              <a:rPr lang="en-US" altLang="ti-ET" dirty="0">
                <a:solidFill>
                  <a:schemeClr val="bg1"/>
                </a:solidFill>
                <a:sym typeface="Symbol" panose="05050102010706020507" pitchFamily="18" charset="2"/>
              </a:rPr>
              <a:t>) with </a:t>
            </a:r>
            <a:r>
              <a:rPr lang="en-US" altLang="ti-ET" i="1" dirty="0" err="1">
                <a:solidFill>
                  <a:schemeClr val="bg1"/>
                </a:solidFill>
                <a:sym typeface="Symbol" panose="05050102010706020507" pitchFamily="18" charset="2"/>
              </a:rPr>
              <a:t>i</a:t>
            </a:r>
            <a:r>
              <a:rPr lang="en-US" altLang="ti-ET" i="1" dirty="0">
                <a:solidFill>
                  <a:schemeClr val="bg1"/>
                </a:solidFill>
                <a:sym typeface="Symbol" panose="05050102010706020507" pitchFamily="18" charset="2"/>
              </a:rPr>
              <a:t> &lt; j</a:t>
            </a:r>
            <a:r>
              <a:rPr lang="en-US" altLang="ti-ET" dirty="0">
                <a:solidFill>
                  <a:schemeClr val="bg1"/>
                </a:solidFill>
                <a:sym typeface="Symbol" panose="05050102010706020507" pitchFamily="18" charset="2"/>
              </a:rPr>
              <a:t>, there are </a:t>
            </a:r>
            <a:r>
              <a:rPr lang="en-US" altLang="ti-ET" i="1" dirty="0">
                <a:solidFill>
                  <a:schemeClr val="bg1"/>
                </a:solidFill>
                <a:sym typeface="Symbol" panose="05050102010706020507" pitchFamily="18" charset="2"/>
              </a:rPr>
              <a:t>n</a:t>
            </a:r>
            <a:r>
              <a:rPr lang="en-US" altLang="ti-ET" dirty="0">
                <a:solidFill>
                  <a:schemeClr val="bg1"/>
                </a:solidFill>
                <a:sym typeface="Symbol" panose="05050102010706020507" pitchFamily="18" charset="2"/>
              </a:rPr>
              <a:t>(</a:t>
            </a:r>
            <a:r>
              <a:rPr lang="en-US" altLang="ti-ET" i="1" dirty="0">
                <a:solidFill>
                  <a:schemeClr val="bg1"/>
                </a:solidFill>
                <a:sym typeface="Symbol" panose="05050102010706020507" pitchFamily="18" charset="2"/>
              </a:rPr>
              <a:t>n</a:t>
            </a:r>
            <a:r>
              <a:rPr lang="en-US" altLang="ti-ET" dirty="0">
                <a:solidFill>
                  <a:schemeClr val="bg1"/>
                </a:solidFill>
                <a:sym typeface="Symbol" panose="05050102010706020507" pitchFamily="18" charset="2"/>
              </a:rPr>
              <a:t>-1)/2 pairs.</a:t>
            </a:r>
          </a:p>
          <a:p>
            <a:pPr lvl="1"/>
            <a:r>
              <a:rPr lang="en-US" altLang="ti-ET" dirty="0">
                <a:solidFill>
                  <a:schemeClr val="bg1"/>
                </a:solidFill>
                <a:sym typeface="Symbol" panose="05050102010706020507" pitchFamily="18" charset="2"/>
              </a:rPr>
              <a:t>(</a:t>
            </a:r>
            <a:r>
              <a:rPr lang="en-US" altLang="ti-ET" i="1" dirty="0" err="1">
                <a:solidFill>
                  <a:schemeClr val="bg1"/>
                </a:solidFill>
                <a:sym typeface="Symbol" panose="05050102010706020507" pitchFamily="18" charset="2"/>
              </a:rPr>
              <a:t>i</a:t>
            </a:r>
            <a:r>
              <a:rPr lang="en-US" altLang="ti-ET" i="1" dirty="0">
                <a:solidFill>
                  <a:schemeClr val="bg1"/>
                </a:solidFill>
                <a:sym typeface="Symbol" panose="05050102010706020507" pitchFamily="18" charset="2"/>
              </a:rPr>
              <a:t>, j</a:t>
            </a:r>
            <a:r>
              <a:rPr lang="en-US" altLang="ti-ET" dirty="0">
                <a:solidFill>
                  <a:schemeClr val="bg1"/>
                </a:solidFill>
                <a:sym typeface="Symbol" panose="05050102010706020507" pitchFamily="18" charset="2"/>
              </a:rPr>
              <a:t>) is an inversion of  if and only if (</a:t>
            </a:r>
            <a:r>
              <a:rPr lang="en-US" altLang="ti-ET" i="1" dirty="0">
                <a:solidFill>
                  <a:schemeClr val="bg1"/>
                </a:solidFill>
                <a:sym typeface="Symbol" panose="05050102010706020507" pitchFamily="18" charset="2"/>
              </a:rPr>
              <a:t>n</a:t>
            </a:r>
            <a:r>
              <a:rPr lang="en-US" altLang="ti-ET" dirty="0">
                <a:solidFill>
                  <a:schemeClr val="bg1"/>
                </a:solidFill>
                <a:sym typeface="Symbol" panose="05050102010706020507" pitchFamily="18" charset="2"/>
              </a:rPr>
              <a:t>-</a:t>
            </a:r>
            <a:r>
              <a:rPr lang="en-US" altLang="ti-ET" i="1" dirty="0">
                <a:solidFill>
                  <a:schemeClr val="bg1"/>
                </a:solidFill>
                <a:sym typeface="Symbol" panose="05050102010706020507" pitchFamily="18" charset="2"/>
              </a:rPr>
              <a:t>j</a:t>
            </a:r>
            <a:r>
              <a:rPr lang="en-US" altLang="ti-ET" dirty="0">
                <a:solidFill>
                  <a:schemeClr val="bg1"/>
                </a:solidFill>
                <a:sym typeface="Symbol" panose="05050102010706020507" pitchFamily="18" charset="2"/>
              </a:rPr>
              <a:t>+1</a:t>
            </a:r>
            <a:r>
              <a:rPr lang="en-US" altLang="ti-ET" i="1" dirty="0">
                <a:solidFill>
                  <a:schemeClr val="bg1"/>
                </a:solidFill>
                <a:sym typeface="Symbol" panose="05050102010706020507" pitchFamily="18" charset="2"/>
              </a:rPr>
              <a:t>, n</a:t>
            </a:r>
            <a:r>
              <a:rPr lang="en-US" altLang="ti-ET" dirty="0">
                <a:solidFill>
                  <a:schemeClr val="bg1"/>
                </a:solidFill>
                <a:sym typeface="Symbol" panose="05050102010706020507" pitchFamily="18" charset="2"/>
              </a:rPr>
              <a:t>-</a:t>
            </a:r>
            <a:r>
              <a:rPr lang="en-US" altLang="ti-ET" i="1" dirty="0">
                <a:solidFill>
                  <a:schemeClr val="bg1"/>
                </a:solidFill>
                <a:sym typeface="Symbol" panose="05050102010706020507" pitchFamily="18" charset="2"/>
              </a:rPr>
              <a:t>i</a:t>
            </a:r>
            <a:r>
              <a:rPr lang="en-US" altLang="ti-ET" dirty="0">
                <a:solidFill>
                  <a:schemeClr val="bg1"/>
                </a:solidFill>
                <a:sym typeface="Symbol" panose="05050102010706020507" pitchFamily="18" charset="2"/>
              </a:rPr>
              <a:t>+1) is not an inversion of </a:t>
            </a:r>
            <a:r>
              <a:rPr lang="en-US" altLang="ti-ET" baseline="30000" dirty="0">
                <a:solidFill>
                  <a:schemeClr val="bg1"/>
                </a:solidFill>
                <a:sym typeface="Symbol" panose="05050102010706020507" pitchFamily="18" charset="2"/>
              </a:rPr>
              <a:t>T</a:t>
            </a:r>
            <a:r>
              <a:rPr lang="en-US" altLang="ti-ET" dirty="0">
                <a:solidFill>
                  <a:schemeClr val="bg1"/>
                </a:solidFill>
                <a:sym typeface="Symbol" panose="05050102010706020507" pitchFamily="18" charset="2"/>
              </a:rPr>
              <a:t>.  </a:t>
            </a:r>
          </a:p>
          <a:p>
            <a:pPr lvl="1"/>
            <a:r>
              <a:rPr lang="en-US" altLang="ti-ET" dirty="0">
                <a:solidFill>
                  <a:schemeClr val="bg1"/>
                </a:solidFill>
                <a:sym typeface="Symbol" panose="05050102010706020507" pitchFamily="18" charset="2"/>
              </a:rPr>
              <a:t>This implies that the pair (, </a:t>
            </a:r>
            <a:r>
              <a:rPr lang="en-US" altLang="ti-ET" baseline="30000" dirty="0">
                <a:solidFill>
                  <a:schemeClr val="bg1"/>
                </a:solidFill>
                <a:sym typeface="Symbol" panose="05050102010706020507" pitchFamily="18" charset="2"/>
              </a:rPr>
              <a:t>T</a:t>
            </a:r>
            <a:r>
              <a:rPr lang="en-US" altLang="ti-ET" dirty="0">
                <a:solidFill>
                  <a:schemeClr val="bg1"/>
                </a:solidFill>
                <a:sym typeface="Symbol" panose="05050102010706020507" pitchFamily="18" charset="2"/>
              </a:rPr>
              <a:t>) together have </a:t>
            </a:r>
            <a:r>
              <a:rPr lang="en-US" altLang="ti-ET" i="1" dirty="0">
                <a:solidFill>
                  <a:schemeClr val="bg1"/>
                </a:solidFill>
                <a:sym typeface="Symbol" panose="05050102010706020507" pitchFamily="18" charset="2"/>
              </a:rPr>
              <a:t>n</a:t>
            </a:r>
            <a:r>
              <a:rPr lang="en-US" altLang="ti-ET" dirty="0">
                <a:solidFill>
                  <a:schemeClr val="bg1"/>
                </a:solidFill>
                <a:sym typeface="Symbol" panose="05050102010706020507" pitchFamily="18" charset="2"/>
              </a:rPr>
              <a:t>(</a:t>
            </a:r>
            <a:r>
              <a:rPr lang="en-US" altLang="ti-ET" i="1" dirty="0">
                <a:solidFill>
                  <a:schemeClr val="bg1"/>
                </a:solidFill>
                <a:sym typeface="Symbol" panose="05050102010706020507" pitchFamily="18" charset="2"/>
              </a:rPr>
              <a:t>n</a:t>
            </a:r>
            <a:r>
              <a:rPr lang="en-US" altLang="ti-ET" dirty="0">
                <a:solidFill>
                  <a:schemeClr val="bg1"/>
                </a:solidFill>
                <a:sym typeface="Symbol" panose="05050102010706020507" pitchFamily="18" charset="2"/>
              </a:rPr>
              <a:t>-1)/2 inversions.</a:t>
            </a:r>
            <a:endParaRPr lang="en-US" altLang="ti-ET" u="sng" dirty="0">
              <a:solidFill>
                <a:schemeClr val="bg1"/>
              </a:solidFill>
              <a:sym typeface="Symbol" panose="05050102010706020507" pitchFamily="18" charset="2"/>
            </a:endParaRPr>
          </a:p>
          <a:p>
            <a:pPr lvl="1">
              <a:buFont typeface="Wingdings" panose="05000000000000000000" pitchFamily="2" charset="2"/>
              <a:buNone/>
            </a:pPr>
            <a:r>
              <a:rPr lang="en-US" altLang="ti-ET" sz="3200" dirty="0">
                <a:solidFill>
                  <a:schemeClr val="bg1"/>
                </a:solidFill>
                <a:sym typeface="Symbol" panose="05050102010706020507" pitchFamily="18" charset="2"/>
              </a:rPr>
              <a:t> The average number of inversions is </a:t>
            </a:r>
            <a:r>
              <a:rPr lang="en-US" altLang="ti-ET" sz="3200" i="1" dirty="0">
                <a:solidFill>
                  <a:schemeClr val="bg1"/>
                </a:solidFill>
                <a:sym typeface="Symbol" panose="05050102010706020507" pitchFamily="18" charset="2"/>
              </a:rPr>
              <a:t>n</a:t>
            </a:r>
            <a:r>
              <a:rPr lang="en-US" altLang="ti-ET" sz="3200" dirty="0">
                <a:solidFill>
                  <a:schemeClr val="bg1"/>
                </a:solidFill>
                <a:sym typeface="Symbol" panose="05050102010706020507" pitchFamily="18" charset="2"/>
              </a:rPr>
              <a:t>(</a:t>
            </a:r>
            <a:r>
              <a:rPr lang="en-US" altLang="ti-ET" sz="3200" i="1" dirty="0">
                <a:solidFill>
                  <a:schemeClr val="bg1"/>
                </a:solidFill>
                <a:sym typeface="Symbol" panose="05050102010706020507" pitchFamily="18" charset="2"/>
              </a:rPr>
              <a:t>n</a:t>
            </a:r>
            <a:r>
              <a:rPr lang="en-US" altLang="ti-ET" sz="3200" dirty="0">
                <a:solidFill>
                  <a:schemeClr val="bg1"/>
                </a:solidFill>
                <a:sym typeface="Symbol" panose="05050102010706020507" pitchFamily="18" charset="2"/>
              </a:rPr>
              <a:t>-1)/4</a:t>
            </a:r>
            <a:r>
              <a:rPr lang="en-US" altLang="ti-ET" sz="3200" i="1" dirty="0">
                <a:solidFill>
                  <a:schemeClr val="bg1"/>
                </a:solidFill>
                <a:sym typeface="Symbol" panose="05050102010706020507" pitchFamily="18" charset="2"/>
              </a:rPr>
              <a:t>.</a:t>
            </a:r>
            <a:r>
              <a:rPr lang="en-US" altLang="ti-ET" i="1" dirty="0">
                <a:solidFill>
                  <a:schemeClr val="bg1"/>
                </a:solidFill>
                <a:sym typeface="Symbol" panose="05050102010706020507" pitchFamily="18" charset="2"/>
              </a:rPr>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22" name="Rectangle 2">
            <a:extLst>
              <a:ext uri="{FF2B5EF4-FFF2-40B4-BE49-F238E27FC236}">
                <a16:creationId xmlns:a16="http://schemas.microsoft.com/office/drawing/2014/main" id="{BC7B6382-F93E-4C4A-87FB-26AA2A56FECF}"/>
              </a:ext>
            </a:extLst>
          </p:cNvPr>
          <p:cNvSpPr>
            <a:spLocks noGrp="1" noChangeArrowheads="1"/>
          </p:cNvSpPr>
          <p:nvPr>
            <p:ph type="title"/>
          </p:nvPr>
        </p:nvSpPr>
        <p:spPr/>
        <p:txBody>
          <a:bodyPr/>
          <a:lstStyle/>
          <a:p>
            <a:r>
              <a:rPr lang="en-US" altLang="ti-ET" b="1" dirty="0">
                <a:solidFill>
                  <a:schemeClr val="bg1"/>
                </a:solidFill>
                <a:effectLst>
                  <a:outerShdw blurRad="38100" dist="38100" dir="2700000" algn="tl">
                    <a:srgbClr val="000000">
                      <a:alpha val="43137"/>
                    </a:srgbClr>
                  </a:outerShdw>
                </a:effectLst>
              </a:rPr>
              <a:t>Theorem</a:t>
            </a:r>
          </a:p>
        </p:txBody>
      </p:sp>
      <p:sp>
        <p:nvSpPr>
          <p:cNvPr id="389123" name="Rectangle 3">
            <a:extLst>
              <a:ext uri="{FF2B5EF4-FFF2-40B4-BE49-F238E27FC236}">
                <a16:creationId xmlns:a16="http://schemas.microsoft.com/office/drawing/2014/main" id="{DE875A16-BE87-4E5B-97F3-38B956AA05FB}"/>
              </a:ext>
            </a:extLst>
          </p:cNvPr>
          <p:cNvSpPr>
            <a:spLocks noGrp="1" noChangeArrowheads="1"/>
          </p:cNvSpPr>
          <p:nvPr>
            <p:ph type="body" idx="1"/>
          </p:nvPr>
        </p:nvSpPr>
        <p:spPr>
          <a:xfrm>
            <a:off x="646043" y="1373117"/>
            <a:ext cx="10896600" cy="2776607"/>
          </a:xfrm>
          <a:solidFill>
            <a:srgbClr val="FFFFFF"/>
          </a:solidFill>
          <a:ln>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nSpc>
                <a:spcPts val="5000"/>
              </a:lnSpc>
              <a:spcBef>
                <a:spcPts val="0"/>
              </a:spcBef>
              <a:spcAft>
                <a:spcPts val="0"/>
              </a:spcAft>
              <a:buFont typeface="Wingdings" panose="05000000000000000000" pitchFamily="2" charset="2"/>
              <a:buNone/>
            </a:pPr>
            <a:r>
              <a:rPr lang="en-US" altLang="ti-ET" dirty="0"/>
              <a:t>   </a:t>
            </a:r>
            <a:r>
              <a:rPr lang="en-US" altLang="ti-ET" b="1" u="sng" dirty="0">
                <a:solidFill>
                  <a:srgbClr val="CC0000"/>
                </a:solidFill>
              </a:rPr>
              <a:t>Theorem:</a:t>
            </a:r>
            <a:r>
              <a:rPr lang="en-US" altLang="ti-ET" dirty="0">
                <a:solidFill>
                  <a:srgbClr val="CC0000"/>
                </a:solidFill>
              </a:rPr>
              <a:t> </a:t>
            </a:r>
            <a:r>
              <a:rPr lang="en-US" altLang="ti-ET" dirty="0"/>
              <a:t>Any algorithm that sorts by comparison of keys and removes at most one inversion after each comparison must do at least  </a:t>
            </a:r>
            <a:r>
              <a:rPr lang="en-US" altLang="ti-ET" i="1" dirty="0"/>
              <a:t>n</a:t>
            </a:r>
            <a:r>
              <a:rPr lang="en-US" altLang="ti-ET" dirty="0"/>
              <a:t>(</a:t>
            </a:r>
            <a:r>
              <a:rPr lang="en-US" altLang="ti-ET" i="1" dirty="0"/>
              <a:t>n</a:t>
            </a:r>
            <a:r>
              <a:rPr lang="en-US" altLang="ti-ET" dirty="0"/>
              <a:t>-1)/2 </a:t>
            </a:r>
            <a:r>
              <a:rPr lang="en-US" altLang="ti-ET" i="1" dirty="0"/>
              <a:t> </a:t>
            </a:r>
            <a:r>
              <a:rPr lang="en-US" altLang="ti-ET" dirty="0"/>
              <a:t>comparisons in the worst case and at least  </a:t>
            </a:r>
            <a:r>
              <a:rPr lang="en-US" altLang="ti-ET" i="1" dirty="0"/>
              <a:t>n</a:t>
            </a:r>
            <a:r>
              <a:rPr lang="en-US" altLang="ti-ET" dirty="0"/>
              <a:t>(</a:t>
            </a:r>
            <a:r>
              <a:rPr lang="en-US" altLang="ti-ET" i="1" dirty="0"/>
              <a:t>n</a:t>
            </a:r>
            <a:r>
              <a:rPr lang="en-US" altLang="ti-ET" dirty="0"/>
              <a:t>-1)/4 comparisons on the average.</a:t>
            </a:r>
          </a:p>
          <a:p>
            <a:pPr>
              <a:spcBef>
                <a:spcPts val="600"/>
              </a:spcBef>
              <a:spcAft>
                <a:spcPts val="600"/>
              </a:spcAft>
            </a:pPr>
            <a:endParaRPr lang="en-US" altLang="ti-ET" sz="1050" dirty="0"/>
          </a:p>
        </p:txBody>
      </p:sp>
      <p:sp>
        <p:nvSpPr>
          <p:cNvPr id="389125" name="Text Box 5">
            <a:extLst>
              <a:ext uri="{FF2B5EF4-FFF2-40B4-BE49-F238E27FC236}">
                <a16:creationId xmlns:a16="http://schemas.microsoft.com/office/drawing/2014/main" id="{0762DDF5-B57B-48FB-A914-258762DC762E}"/>
              </a:ext>
            </a:extLst>
          </p:cNvPr>
          <p:cNvSpPr txBox="1">
            <a:spLocks noChangeArrowheads="1"/>
          </p:cNvSpPr>
          <p:nvPr/>
        </p:nvSpPr>
        <p:spPr bwMode="auto">
          <a:xfrm>
            <a:off x="2416176" y="4232275"/>
            <a:ext cx="784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ti-ET" altLang="ti-ET" sz="2400">
              <a:solidFill>
                <a:srgbClr val="000000"/>
              </a:solidFill>
            </a:endParaRPr>
          </a:p>
        </p:txBody>
      </p:sp>
      <p:sp>
        <p:nvSpPr>
          <p:cNvPr id="389126" name="Text Box 6">
            <a:extLst>
              <a:ext uri="{FF2B5EF4-FFF2-40B4-BE49-F238E27FC236}">
                <a16:creationId xmlns:a16="http://schemas.microsoft.com/office/drawing/2014/main" id="{7D1E030F-D17F-4F4A-9F82-5C839C3A4C7B}"/>
              </a:ext>
            </a:extLst>
          </p:cNvPr>
          <p:cNvSpPr txBox="1">
            <a:spLocks noChangeArrowheads="1"/>
          </p:cNvSpPr>
          <p:nvPr/>
        </p:nvSpPr>
        <p:spPr bwMode="auto">
          <a:xfrm>
            <a:off x="2305050" y="41910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endParaRPr lang="ti-ET" altLang="ti-ET" sz="2400">
              <a:solidFill>
                <a:srgbClr val="000000"/>
              </a:solidFill>
            </a:endParaRPr>
          </a:p>
        </p:txBody>
      </p:sp>
      <p:sp>
        <p:nvSpPr>
          <p:cNvPr id="389127" name="Text Box 7">
            <a:extLst>
              <a:ext uri="{FF2B5EF4-FFF2-40B4-BE49-F238E27FC236}">
                <a16:creationId xmlns:a16="http://schemas.microsoft.com/office/drawing/2014/main" id="{2B7178ED-3F45-4618-841F-1F8F73A80E75}"/>
              </a:ext>
            </a:extLst>
          </p:cNvPr>
          <p:cNvSpPr txBox="1">
            <a:spLocks noChangeArrowheads="1"/>
          </p:cNvSpPr>
          <p:nvPr/>
        </p:nvSpPr>
        <p:spPr bwMode="auto">
          <a:xfrm>
            <a:off x="646043" y="4648200"/>
            <a:ext cx="10764079"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20000"/>
              </a:spcBef>
              <a:spcAft>
                <a:spcPct val="0"/>
              </a:spcAft>
            </a:pPr>
            <a:r>
              <a:rPr lang="en-US" altLang="ti-ET" sz="4000" dirty="0">
                <a:solidFill>
                  <a:srgbClr val="000000"/>
                </a:solidFill>
                <a:latin typeface="Times New Roman" panose="02020603050405020304" pitchFamily="18" charset="0"/>
                <a:sym typeface="Symbol" panose="05050102010706020507" pitchFamily="18" charset="2"/>
              </a:rPr>
              <a:t>So,</a:t>
            </a:r>
            <a:r>
              <a:rPr lang="en-US" altLang="ti-ET" sz="4400" dirty="0">
                <a:solidFill>
                  <a:srgbClr val="000000"/>
                </a:solidFill>
                <a:latin typeface="Times New Roman" panose="02020603050405020304" pitchFamily="18" charset="0"/>
                <a:sym typeface="Symbol" panose="05050102010706020507" pitchFamily="18" charset="2"/>
              </a:rPr>
              <a:t> </a:t>
            </a:r>
            <a:r>
              <a:rPr lang="en-US" altLang="ti-ET" sz="3600" dirty="0">
                <a:solidFill>
                  <a:srgbClr val="000000"/>
                </a:solidFill>
                <a:latin typeface="Times New Roman" panose="02020603050405020304" pitchFamily="18" charset="0"/>
              </a:rPr>
              <a:t>if we want to do better than </a:t>
            </a:r>
            <a:r>
              <a:rPr lang="en-US" altLang="ti-ET" sz="3600" dirty="0">
                <a:solidFill>
                  <a:srgbClr val="000000"/>
                </a:solidFill>
                <a:latin typeface="Times New Roman" panose="02020603050405020304" pitchFamily="18" charset="0"/>
                <a:sym typeface="Symbol" panose="05050102010706020507" pitchFamily="18" charset="2"/>
              </a:rPr>
              <a:t></a:t>
            </a:r>
            <a:r>
              <a:rPr lang="en-US" altLang="ti-ET" sz="3600" dirty="0">
                <a:solidFill>
                  <a:srgbClr val="000000"/>
                </a:solidFill>
                <a:latin typeface="Times New Roman" panose="02020603050405020304" pitchFamily="18" charset="0"/>
              </a:rPr>
              <a:t>(</a:t>
            </a:r>
            <a:r>
              <a:rPr lang="en-US" altLang="ti-ET" sz="3600" i="1" dirty="0">
                <a:solidFill>
                  <a:srgbClr val="000000"/>
                </a:solidFill>
                <a:latin typeface="Times New Roman" panose="02020603050405020304" pitchFamily="18" charset="0"/>
              </a:rPr>
              <a:t>n</a:t>
            </a:r>
            <a:r>
              <a:rPr lang="en-US" altLang="ti-ET" sz="3600" i="1" baseline="30000" dirty="0">
                <a:solidFill>
                  <a:srgbClr val="000000"/>
                </a:solidFill>
                <a:latin typeface="Times New Roman" panose="02020603050405020304" pitchFamily="18" charset="0"/>
              </a:rPr>
              <a:t>2</a:t>
            </a:r>
            <a:r>
              <a:rPr lang="en-US" altLang="ti-ET" sz="3600" dirty="0">
                <a:solidFill>
                  <a:srgbClr val="000000"/>
                </a:solidFill>
                <a:latin typeface="Times New Roman" panose="02020603050405020304" pitchFamily="18" charset="0"/>
              </a:rPr>
              <a:t>) , we have to </a:t>
            </a:r>
            <a:r>
              <a:rPr lang="en-US" altLang="ti-ET" sz="3600" i="1" dirty="0">
                <a:solidFill>
                  <a:srgbClr val="CC0000"/>
                </a:solidFill>
                <a:latin typeface="Times New Roman" panose="02020603050405020304" pitchFamily="18" charset="0"/>
              </a:rPr>
              <a:t>remove more than a constant number of inversions</a:t>
            </a:r>
            <a:r>
              <a:rPr lang="en-US" altLang="ti-ET" sz="3600" dirty="0">
                <a:solidFill>
                  <a:srgbClr val="000000"/>
                </a:solidFill>
                <a:latin typeface="Times New Roman" panose="02020603050405020304" pitchFamily="18" charset="0"/>
              </a:rPr>
              <a:t> with each comparison.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a:extLst>
              <a:ext uri="{FF2B5EF4-FFF2-40B4-BE49-F238E27FC236}">
                <a16:creationId xmlns:a16="http://schemas.microsoft.com/office/drawing/2014/main" id="{661D7390-1C2D-490F-99FF-7CF9D2D6E53E}"/>
              </a:ext>
            </a:extLst>
          </p:cNvPr>
          <p:cNvSpPr>
            <a:spLocks noGrp="1" noChangeArrowheads="1"/>
          </p:cNvSpPr>
          <p:nvPr>
            <p:ph type="title"/>
          </p:nvPr>
        </p:nvSpPr>
        <p:spPr/>
        <p:txBody>
          <a:bodyPr/>
          <a:lstStyle/>
          <a:p>
            <a:r>
              <a:rPr lang="en-US" altLang="ti-ET" b="1" dirty="0" err="1">
                <a:solidFill>
                  <a:schemeClr val="bg1"/>
                </a:solidFill>
                <a:effectLst>
                  <a:outerShdw blurRad="38100" dist="38100" dir="2700000" algn="tl">
                    <a:srgbClr val="000000">
                      <a:alpha val="43137"/>
                    </a:srgbClr>
                  </a:outerShdw>
                </a:effectLst>
              </a:rPr>
              <a:t>Shellsort</a:t>
            </a:r>
            <a:endParaRPr lang="en-US" altLang="ti-ET" b="1" dirty="0">
              <a:solidFill>
                <a:schemeClr val="bg1"/>
              </a:solidFill>
              <a:effectLst>
                <a:outerShdw blurRad="38100" dist="38100" dir="2700000" algn="tl">
                  <a:srgbClr val="000000">
                    <a:alpha val="43137"/>
                  </a:srgbClr>
                </a:outerShdw>
              </a:effectLst>
            </a:endParaRPr>
          </a:p>
        </p:txBody>
      </p:sp>
      <p:sp>
        <p:nvSpPr>
          <p:cNvPr id="409603" name="Rectangle 3">
            <a:extLst>
              <a:ext uri="{FF2B5EF4-FFF2-40B4-BE49-F238E27FC236}">
                <a16:creationId xmlns:a16="http://schemas.microsoft.com/office/drawing/2014/main" id="{7E02168A-B1CD-4A3F-8D01-35770EC7C039}"/>
              </a:ext>
            </a:extLst>
          </p:cNvPr>
          <p:cNvSpPr>
            <a:spLocks noGrp="1" noChangeArrowheads="1"/>
          </p:cNvSpPr>
          <p:nvPr>
            <p:ph type="body" idx="1"/>
          </p:nvPr>
        </p:nvSpPr>
        <p:spPr>
          <a:xfrm>
            <a:off x="503583" y="1341782"/>
            <a:ext cx="11125200" cy="5188227"/>
          </a:xfrm>
        </p:spPr>
        <p:txBody>
          <a:bodyPr/>
          <a:lstStyle/>
          <a:p>
            <a:pPr>
              <a:lnSpc>
                <a:spcPct val="80000"/>
              </a:lnSpc>
            </a:pPr>
            <a:r>
              <a:rPr lang="en-US" altLang="ti-ET" sz="2800" dirty="0">
                <a:solidFill>
                  <a:schemeClr val="bg1"/>
                </a:solidFill>
              </a:rPr>
              <a:t>Simple </a:t>
            </a:r>
            <a:r>
              <a:rPr lang="en-US" altLang="ti-ET" sz="2800" i="1" dirty="0">
                <a:solidFill>
                  <a:schemeClr val="bg1"/>
                </a:solidFill>
              </a:rPr>
              <a:t>extension</a:t>
            </a:r>
            <a:r>
              <a:rPr lang="en-US" altLang="ti-ET" sz="2800" dirty="0">
                <a:solidFill>
                  <a:schemeClr val="bg1"/>
                </a:solidFill>
              </a:rPr>
              <a:t> of insertion sort.</a:t>
            </a:r>
          </a:p>
          <a:p>
            <a:pPr>
              <a:lnSpc>
                <a:spcPct val="80000"/>
              </a:lnSpc>
            </a:pPr>
            <a:r>
              <a:rPr lang="en-US" altLang="ti-ET" sz="2800" dirty="0">
                <a:solidFill>
                  <a:schemeClr val="bg1"/>
                </a:solidFill>
              </a:rPr>
              <a:t>Gains speed by allowing exchanges with elements that are far apart (thereby fixing multiple inversions). </a:t>
            </a:r>
          </a:p>
          <a:p>
            <a:pPr>
              <a:lnSpc>
                <a:spcPct val="80000"/>
              </a:lnSpc>
            </a:pPr>
            <a:r>
              <a:rPr lang="en-US" altLang="ti-ET" sz="2800" i="1" dirty="0">
                <a:solidFill>
                  <a:schemeClr val="bg1"/>
                </a:solidFill>
              </a:rPr>
              <a:t>h</a:t>
            </a:r>
            <a:r>
              <a:rPr lang="en-US" altLang="ti-ET" sz="2800" dirty="0">
                <a:solidFill>
                  <a:schemeClr val="bg1"/>
                </a:solidFill>
              </a:rPr>
              <a:t>-</a:t>
            </a:r>
            <a:r>
              <a:rPr lang="en-US" altLang="ti-ET" sz="2800" i="1" dirty="0">
                <a:solidFill>
                  <a:schemeClr val="bg1"/>
                </a:solidFill>
              </a:rPr>
              <a:t>sort</a:t>
            </a:r>
            <a:r>
              <a:rPr lang="en-US" altLang="ti-ET" sz="2800" dirty="0">
                <a:solidFill>
                  <a:schemeClr val="bg1"/>
                </a:solidFill>
              </a:rPr>
              <a:t> the file</a:t>
            </a:r>
          </a:p>
          <a:p>
            <a:pPr lvl="1">
              <a:lnSpc>
                <a:spcPct val="80000"/>
              </a:lnSpc>
            </a:pPr>
            <a:r>
              <a:rPr lang="en-US" altLang="ti-ET" sz="2400" dirty="0">
                <a:solidFill>
                  <a:schemeClr val="bg1"/>
                </a:solidFill>
              </a:rPr>
              <a:t>Divide the file into </a:t>
            </a:r>
            <a:r>
              <a:rPr lang="en-US" altLang="ti-ET" sz="2400" i="1" dirty="0">
                <a:solidFill>
                  <a:schemeClr val="bg1"/>
                </a:solidFill>
              </a:rPr>
              <a:t>h</a:t>
            </a:r>
            <a:r>
              <a:rPr lang="en-US" altLang="ti-ET" sz="2400" dirty="0">
                <a:solidFill>
                  <a:schemeClr val="bg1"/>
                </a:solidFill>
              </a:rPr>
              <a:t> subsequences.</a:t>
            </a:r>
          </a:p>
          <a:p>
            <a:pPr lvl="1">
              <a:lnSpc>
                <a:spcPct val="80000"/>
              </a:lnSpc>
            </a:pPr>
            <a:r>
              <a:rPr lang="en-US" altLang="ti-ET" sz="2400" dirty="0">
                <a:solidFill>
                  <a:schemeClr val="bg1"/>
                </a:solidFill>
              </a:rPr>
              <a:t>Each subsequence consists of keys that are </a:t>
            </a:r>
            <a:r>
              <a:rPr lang="en-US" altLang="ti-ET" sz="2400" i="1" dirty="0">
                <a:solidFill>
                  <a:schemeClr val="bg1"/>
                </a:solidFill>
              </a:rPr>
              <a:t>h</a:t>
            </a:r>
            <a:r>
              <a:rPr lang="en-US" altLang="ti-ET" sz="2400" dirty="0">
                <a:solidFill>
                  <a:schemeClr val="bg1"/>
                </a:solidFill>
              </a:rPr>
              <a:t> locations apart in the input file.</a:t>
            </a:r>
          </a:p>
          <a:p>
            <a:pPr lvl="1">
              <a:lnSpc>
                <a:spcPct val="80000"/>
              </a:lnSpc>
            </a:pPr>
            <a:r>
              <a:rPr lang="en-US" altLang="ti-ET" sz="2400" dirty="0">
                <a:solidFill>
                  <a:schemeClr val="bg1"/>
                </a:solidFill>
              </a:rPr>
              <a:t>Sort each </a:t>
            </a:r>
            <a:r>
              <a:rPr lang="en-US" altLang="ti-ET" sz="2400" i="1" dirty="0">
                <a:solidFill>
                  <a:schemeClr val="bg1"/>
                </a:solidFill>
              </a:rPr>
              <a:t>h-</a:t>
            </a:r>
            <a:r>
              <a:rPr lang="en-US" altLang="ti-ET" sz="2400" dirty="0">
                <a:solidFill>
                  <a:schemeClr val="bg1"/>
                </a:solidFill>
              </a:rPr>
              <a:t>sequence using insertion sort.</a:t>
            </a:r>
          </a:p>
          <a:p>
            <a:pPr lvl="1">
              <a:lnSpc>
                <a:spcPct val="80000"/>
              </a:lnSpc>
            </a:pPr>
            <a:r>
              <a:rPr lang="en-US" altLang="ti-ET" sz="2400" dirty="0">
                <a:solidFill>
                  <a:schemeClr val="bg1"/>
                </a:solidFill>
              </a:rPr>
              <a:t>Will result in </a:t>
            </a:r>
            <a:r>
              <a:rPr lang="en-US" altLang="ti-ET" sz="2400" i="1" dirty="0">
                <a:solidFill>
                  <a:schemeClr val="bg1"/>
                </a:solidFill>
              </a:rPr>
              <a:t>h h</a:t>
            </a:r>
            <a:r>
              <a:rPr lang="en-US" altLang="ti-ET" sz="2400" dirty="0">
                <a:solidFill>
                  <a:schemeClr val="bg1"/>
                </a:solidFill>
              </a:rPr>
              <a:t>-sorted files. Taking every </a:t>
            </a:r>
            <a:r>
              <a:rPr lang="en-US" altLang="ti-ET" sz="2400" i="1" dirty="0" err="1">
                <a:solidFill>
                  <a:schemeClr val="bg1"/>
                </a:solidFill>
              </a:rPr>
              <a:t>h</a:t>
            </a:r>
            <a:r>
              <a:rPr lang="en-US" altLang="ti-ET" sz="2400" dirty="0" err="1">
                <a:solidFill>
                  <a:schemeClr val="bg1"/>
                </a:solidFill>
              </a:rPr>
              <a:t>th</a:t>
            </a:r>
            <a:r>
              <a:rPr lang="en-US" altLang="ti-ET" sz="2400" dirty="0">
                <a:solidFill>
                  <a:schemeClr val="bg1"/>
                </a:solidFill>
              </a:rPr>
              <a:t> key from anywhere results in a sorted sequence.</a:t>
            </a:r>
          </a:p>
          <a:p>
            <a:pPr>
              <a:lnSpc>
                <a:spcPct val="80000"/>
              </a:lnSpc>
            </a:pPr>
            <a:r>
              <a:rPr lang="en-US" altLang="ti-ET" sz="2800" i="1" dirty="0">
                <a:solidFill>
                  <a:schemeClr val="bg1"/>
                </a:solidFill>
              </a:rPr>
              <a:t>h</a:t>
            </a:r>
            <a:r>
              <a:rPr lang="en-US" altLang="ti-ET" sz="2800" dirty="0">
                <a:solidFill>
                  <a:schemeClr val="bg1"/>
                </a:solidFill>
              </a:rPr>
              <a:t>-sort the file for decreasing values of increment </a:t>
            </a:r>
            <a:r>
              <a:rPr lang="en-US" altLang="ti-ET" sz="2800" i="1" dirty="0">
                <a:solidFill>
                  <a:schemeClr val="bg1"/>
                </a:solidFill>
              </a:rPr>
              <a:t>h</a:t>
            </a:r>
            <a:r>
              <a:rPr lang="en-US" altLang="ti-ET" sz="2800" dirty="0">
                <a:solidFill>
                  <a:schemeClr val="bg1"/>
                </a:solidFill>
              </a:rPr>
              <a:t>, with </a:t>
            </a:r>
            <a:r>
              <a:rPr lang="en-US" altLang="ti-ET" sz="2800" i="1" dirty="0">
                <a:solidFill>
                  <a:schemeClr val="bg1"/>
                </a:solidFill>
              </a:rPr>
              <a:t>h</a:t>
            </a:r>
            <a:r>
              <a:rPr lang="en-US" altLang="ti-ET" sz="2800" dirty="0">
                <a:solidFill>
                  <a:schemeClr val="bg1"/>
                </a:solidFill>
              </a:rPr>
              <a:t>=1 in the last iteration.</a:t>
            </a:r>
          </a:p>
          <a:p>
            <a:pPr>
              <a:lnSpc>
                <a:spcPct val="80000"/>
              </a:lnSpc>
            </a:pPr>
            <a:r>
              <a:rPr lang="en-US" altLang="ti-ET" sz="2800" i="1" dirty="0">
                <a:solidFill>
                  <a:schemeClr val="bg1"/>
                </a:solidFill>
              </a:rPr>
              <a:t>h</a:t>
            </a:r>
            <a:r>
              <a:rPr lang="en-US" altLang="ti-ET" sz="2800" dirty="0">
                <a:solidFill>
                  <a:schemeClr val="bg1"/>
                </a:solidFill>
              </a:rPr>
              <a:t>-sorting for large values of </a:t>
            </a:r>
            <a:r>
              <a:rPr lang="en-US" altLang="ti-ET" sz="2800" i="1" dirty="0">
                <a:solidFill>
                  <a:schemeClr val="bg1"/>
                </a:solidFill>
              </a:rPr>
              <a:t>h</a:t>
            </a:r>
            <a:r>
              <a:rPr lang="en-US" altLang="ti-ET" sz="2800" dirty="0">
                <a:solidFill>
                  <a:schemeClr val="bg1"/>
                </a:solidFill>
              </a:rPr>
              <a:t> in earlier iterations, </a:t>
            </a:r>
            <a:r>
              <a:rPr lang="en-US" altLang="ti-ET" sz="2800" i="1" dirty="0">
                <a:solidFill>
                  <a:schemeClr val="bg1"/>
                </a:solidFill>
              </a:rPr>
              <a:t>reduces</a:t>
            </a:r>
            <a:r>
              <a:rPr lang="en-US" altLang="ti-ET" sz="2800" dirty="0">
                <a:solidFill>
                  <a:schemeClr val="bg1"/>
                </a:solidFill>
              </a:rPr>
              <a:t> the number of comparisons for smaller values of </a:t>
            </a:r>
            <a:r>
              <a:rPr lang="en-US" altLang="ti-ET" sz="2800" i="1" dirty="0">
                <a:solidFill>
                  <a:schemeClr val="bg1"/>
                </a:solidFill>
              </a:rPr>
              <a:t>h</a:t>
            </a:r>
            <a:r>
              <a:rPr lang="en-US" altLang="ti-ET" sz="2800" dirty="0">
                <a:solidFill>
                  <a:schemeClr val="bg1"/>
                </a:solidFill>
              </a:rPr>
              <a:t> in later iterations</a:t>
            </a:r>
            <a:r>
              <a:rPr lang="en-US" altLang="ti-ET" sz="2800" i="1" dirty="0">
                <a:solidFill>
                  <a:schemeClr val="bg1"/>
                </a:solidFill>
              </a:rPr>
              <a:t>.</a:t>
            </a:r>
            <a:endParaRPr lang="en-US" altLang="ti-ET" sz="2800" dirty="0">
              <a:solidFill>
                <a:schemeClr val="bg1"/>
              </a:solidFill>
            </a:endParaRPr>
          </a:p>
          <a:p>
            <a:pPr>
              <a:lnSpc>
                <a:spcPct val="80000"/>
              </a:lnSpc>
            </a:pPr>
            <a:r>
              <a:rPr lang="en-US" altLang="ti-ET" sz="2800" dirty="0">
                <a:solidFill>
                  <a:schemeClr val="bg1"/>
                </a:solidFill>
              </a:rPr>
              <a:t>Correctness follows from the fact that the last step is plain insertion sort.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4098">
            <a:extLst>
              <a:ext uri="{FF2B5EF4-FFF2-40B4-BE49-F238E27FC236}">
                <a16:creationId xmlns:a16="http://schemas.microsoft.com/office/drawing/2014/main" id="{69BA6BBF-6830-4BB4-9778-8D53852E444C}"/>
              </a:ext>
            </a:extLst>
          </p:cNvPr>
          <p:cNvSpPr>
            <a:spLocks noGrp="1" noChangeArrowheads="1"/>
          </p:cNvSpPr>
          <p:nvPr>
            <p:ph type="title"/>
          </p:nvPr>
        </p:nvSpPr>
        <p:spPr/>
        <p:txBody>
          <a:bodyPr/>
          <a:lstStyle/>
          <a:p>
            <a:r>
              <a:rPr lang="en-US" altLang="ti-ET" b="1" dirty="0" err="1">
                <a:solidFill>
                  <a:schemeClr val="bg1"/>
                </a:solidFill>
                <a:effectLst>
                  <a:outerShdw blurRad="38100" dist="38100" dir="2700000" algn="tl">
                    <a:srgbClr val="000000">
                      <a:alpha val="43137"/>
                    </a:srgbClr>
                  </a:outerShdw>
                </a:effectLst>
              </a:rPr>
              <a:t>Shellsort</a:t>
            </a:r>
            <a:endParaRPr lang="en-US" altLang="ti-ET" b="1" dirty="0">
              <a:solidFill>
                <a:schemeClr val="bg1"/>
              </a:solidFill>
              <a:effectLst>
                <a:outerShdw blurRad="38100" dist="38100" dir="2700000" algn="tl">
                  <a:srgbClr val="000000">
                    <a:alpha val="43137"/>
                  </a:srgbClr>
                </a:outerShdw>
              </a:effectLst>
            </a:endParaRPr>
          </a:p>
        </p:txBody>
      </p:sp>
      <p:sp>
        <p:nvSpPr>
          <p:cNvPr id="391171" name="Rectangle 4099">
            <a:extLst>
              <a:ext uri="{FF2B5EF4-FFF2-40B4-BE49-F238E27FC236}">
                <a16:creationId xmlns:a16="http://schemas.microsoft.com/office/drawing/2014/main" id="{9864130A-4F95-41C5-B781-32EA690D4EEF}"/>
              </a:ext>
            </a:extLst>
          </p:cNvPr>
          <p:cNvSpPr>
            <a:spLocks noGrp="1" noChangeArrowheads="1"/>
          </p:cNvSpPr>
          <p:nvPr>
            <p:ph type="body" idx="1"/>
          </p:nvPr>
        </p:nvSpPr>
        <p:spPr>
          <a:xfrm>
            <a:off x="665957" y="1371600"/>
            <a:ext cx="10876686" cy="5138530"/>
          </a:xfrm>
        </p:spPr>
        <p:txBody>
          <a:bodyPr/>
          <a:lstStyle/>
          <a:p>
            <a:r>
              <a:rPr lang="en-US" altLang="ti-ET" sz="3600" dirty="0"/>
              <a:t>A </a:t>
            </a:r>
            <a:r>
              <a:rPr lang="en-US" altLang="ti-ET" sz="3600" i="1" dirty="0">
                <a:solidFill>
                  <a:srgbClr val="CC0000"/>
                </a:solidFill>
              </a:rPr>
              <a:t>family</a:t>
            </a:r>
            <a:r>
              <a:rPr lang="en-US" altLang="ti-ET" sz="3600" dirty="0"/>
              <a:t> of algorithms, characterized by the sequence </a:t>
            </a:r>
            <a:r>
              <a:rPr lang="en-US" altLang="ti-ET" sz="3600" dirty="0">
                <a:solidFill>
                  <a:srgbClr val="CC0000"/>
                </a:solidFill>
              </a:rPr>
              <a:t>{</a:t>
            </a:r>
            <a:r>
              <a:rPr lang="en-US" altLang="ti-ET" sz="4000" i="1" dirty="0" err="1">
                <a:solidFill>
                  <a:srgbClr val="CC0000"/>
                </a:solidFill>
                <a:sym typeface="Symbol" panose="05050102010706020507" pitchFamily="18" charset="2"/>
              </a:rPr>
              <a:t>h</a:t>
            </a:r>
            <a:r>
              <a:rPr lang="en-US" altLang="ti-ET" sz="4000" i="1" baseline="-25000" dirty="0" err="1">
                <a:solidFill>
                  <a:srgbClr val="CC0000"/>
                </a:solidFill>
                <a:sym typeface="Symbol" panose="05050102010706020507" pitchFamily="18" charset="2"/>
              </a:rPr>
              <a:t>k</a:t>
            </a:r>
            <a:r>
              <a:rPr lang="en-US" altLang="ti-ET" sz="3600" dirty="0">
                <a:solidFill>
                  <a:srgbClr val="CC0000"/>
                </a:solidFill>
              </a:rPr>
              <a:t>}</a:t>
            </a:r>
            <a:r>
              <a:rPr lang="en-US" altLang="ti-ET" sz="3600" dirty="0"/>
              <a:t> of increments that are used in sorting.</a:t>
            </a:r>
          </a:p>
          <a:p>
            <a:endParaRPr lang="en-US" altLang="ti-ET" sz="1100" dirty="0"/>
          </a:p>
          <a:p>
            <a:r>
              <a:rPr lang="en-US" altLang="ti-ET" sz="3600" dirty="0"/>
              <a:t>By interleaving, we can fix multiple inversions with each comparison, so that later passes see files that are “nearly sorted.” This implies that either there are many keys not too far from their final position, or only a small number of keys are far off.</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a:extLst>
              <a:ext uri="{FF2B5EF4-FFF2-40B4-BE49-F238E27FC236}">
                <a16:creationId xmlns:a16="http://schemas.microsoft.com/office/drawing/2014/main" id="{D3CB9CBA-6CC1-48E6-B4B1-CF30145181C7}"/>
              </a:ext>
            </a:extLst>
          </p:cNvPr>
          <p:cNvSpPr>
            <a:spLocks noGrp="1" noChangeArrowheads="1"/>
          </p:cNvSpPr>
          <p:nvPr>
            <p:ph type="title"/>
          </p:nvPr>
        </p:nvSpPr>
        <p:spPr/>
        <p:txBody>
          <a:bodyPr/>
          <a:lstStyle/>
          <a:p>
            <a:r>
              <a:rPr lang="en-US" altLang="ti-ET" b="1" dirty="0">
                <a:solidFill>
                  <a:schemeClr val="bg1"/>
                </a:solidFill>
              </a:rPr>
              <a:t>Sorting – Definitions </a:t>
            </a:r>
          </a:p>
        </p:txBody>
      </p:sp>
      <p:sp>
        <p:nvSpPr>
          <p:cNvPr id="378883" name="Rectangle 3">
            <a:extLst>
              <a:ext uri="{FF2B5EF4-FFF2-40B4-BE49-F238E27FC236}">
                <a16:creationId xmlns:a16="http://schemas.microsoft.com/office/drawing/2014/main" id="{29F95283-7928-4F96-91F3-98D169AC3F61}"/>
              </a:ext>
            </a:extLst>
          </p:cNvPr>
          <p:cNvSpPr>
            <a:spLocks noGrp="1" noChangeArrowheads="1"/>
          </p:cNvSpPr>
          <p:nvPr>
            <p:ph type="body" idx="1"/>
          </p:nvPr>
        </p:nvSpPr>
        <p:spPr>
          <a:xfrm>
            <a:off x="503583" y="1484243"/>
            <a:ext cx="11039060" cy="5141844"/>
          </a:xfrm>
        </p:spPr>
        <p:txBody>
          <a:bodyPr/>
          <a:lstStyle/>
          <a:p>
            <a:r>
              <a:rPr lang="en-US" altLang="ti-ET" i="1" dirty="0">
                <a:solidFill>
                  <a:srgbClr val="CC0000"/>
                </a:solidFill>
              </a:rPr>
              <a:t>Sorting</a:t>
            </a:r>
            <a:r>
              <a:rPr lang="en-US" altLang="ti-ET" dirty="0"/>
              <a:t>: determine a permutation </a:t>
            </a:r>
            <a:r>
              <a:rPr lang="en-US" altLang="ti-ET" sz="2800" dirty="0">
                <a:solidFill>
                  <a:schemeClr val="hlink"/>
                </a:solidFill>
                <a:sym typeface="Symbol" panose="05050102010706020507" pitchFamily="18" charset="2"/>
              </a:rPr>
              <a:t></a:t>
            </a:r>
            <a:r>
              <a:rPr lang="en-US" altLang="ti-ET" dirty="0">
                <a:solidFill>
                  <a:schemeClr val="hlink"/>
                </a:solidFill>
              </a:rPr>
              <a:t> = (</a:t>
            </a:r>
            <a:r>
              <a:rPr lang="en-US" altLang="ti-ET" i="1" dirty="0">
                <a:solidFill>
                  <a:schemeClr val="hlink"/>
                </a:solidFill>
              </a:rPr>
              <a:t>p</a:t>
            </a:r>
            <a:r>
              <a:rPr lang="en-US" altLang="ti-ET" baseline="-25000" dirty="0">
                <a:solidFill>
                  <a:schemeClr val="hlink"/>
                </a:solidFill>
              </a:rPr>
              <a:t>1</a:t>
            </a:r>
            <a:r>
              <a:rPr lang="en-US" altLang="ti-ET" dirty="0">
                <a:solidFill>
                  <a:schemeClr val="hlink"/>
                </a:solidFill>
              </a:rPr>
              <a:t>, … , </a:t>
            </a:r>
            <a:r>
              <a:rPr lang="en-US" altLang="ti-ET" i="1" dirty="0" err="1">
                <a:solidFill>
                  <a:schemeClr val="hlink"/>
                </a:solidFill>
              </a:rPr>
              <a:t>p</a:t>
            </a:r>
            <a:r>
              <a:rPr lang="en-US" altLang="ti-ET" i="1" baseline="-25000" dirty="0" err="1">
                <a:solidFill>
                  <a:schemeClr val="hlink"/>
                </a:solidFill>
              </a:rPr>
              <a:t>n</a:t>
            </a:r>
            <a:r>
              <a:rPr lang="en-US" altLang="ti-ET" dirty="0">
                <a:solidFill>
                  <a:schemeClr val="hlink"/>
                </a:solidFill>
              </a:rPr>
              <a:t>)</a:t>
            </a:r>
            <a:r>
              <a:rPr lang="en-US" altLang="ti-ET" dirty="0"/>
              <a:t> of </a:t>
            </a:r>
            <a:r>
              <a:rPr lang="en-US" altLang="ti-ET" i="1" dirty="0"/>
              <a:t>n</a:t>
            </a:r>
            <a:r>
              <a:rPr lang="en-US" altLang="ti-ET" dirty="0"/>
              <a:t> records that puts the keys in non-decreasing order </a:t>
            </a:r>
            <a:r>
              <a:rPr lang="en-US" altLang="ti-ET" i="1" dirty="0"/>
              <a:t>K</a:t>
            </a:r>
            <a:r>
              <a:rPr lang="en-US" altLang="ti-ET" sz="2400" i="1" dirty="0"/>
              <a:t>p</a:t>
            </a:r>
            <a:r>
              <a:rPr lang="en-US" altLang="ti-ET" baseline="-25000" dirty="0"/>
              <a:t>1</a:t>
            </a:r>
            <a:r>
              <a:rPr lang="en-US" altLang="ti-ET" i="1" baseline="-25000" dirty="0"/>
              <a:t> </a:t>
            </a:r>
            <a:r>
              <a:rPr lang="en-US" altLang="ti-ET" u="sng" dirty="0">
                <a:sym typeface="MT Extra" panose="05050102010205020202" pitchFamily="18" charset="2"/>
              </a:rPr>
              <a:t>&lt;</a:t>
            </a:r>
            <a:r>
              <a:rPr lang="en-US" altLang="ti-ET" dirty="0">
                <a:sym typeface="MT Extra" panose="05050102010205020202" pitchFamily="18" charset="2"/>
              </a:rPr>
              <a:t> </a:t>
            </a:r>
            <a:r>
              <a:rPr lang="en-US" altLang="ti-ET" i="1" dirty="0">
                <a:sym typeface="MT Extra" panose="05050102010205020202" pitchFamily="18" charset="2"/>
              </a:rPr>
              <a:t> … </a:t>
            </a:r>
            <a:r>
              <a:rPr lang="en-US" altLang="ti-ET" u="sng" dirty="0">
                <a:sym typeface="MT Extra" panose="05050102010205020202" pitchFamily="18" charset="2"/>
              </a:rPr>
              <a:t>&lt;</a:t>
            </a:r>
            <a:r>
              <a:rPr lang="en-US" altLang="ti-ET" dirty="0">
                <a:sym typeface="MT Extra" panose="05050102010205020202" pitchFamily="18" charset="2"/>
              </a:rPr>
              <a:t> </a:t>
            </a:r>
            <a:r>
              <a:rPr lang="en-US" altLang="ti-ET" i="1" dirty="0" err="1"/>
              <a:t>K</a:t>
            </a:r>
            <a:r>
              <a:rPr lang="en-US" altLang="ti-ET" sz="2400" i="1" dirty="0" err="1"/>
              <a:t>p</a:t>
            </a:r>
            <a:r>
              <a:rPr lang="en-US" altLang="ti-ET" i="1" baseline="-25000" dirty="0" err="1"/>
              <a:t>n</a:t>
            </a:r>
            <a:r>
              <a:rPr lang="en-US" altLang="ti-ET" dirty="0"/>
              <a:t>. </a:t>
            </a:r>
          </a:p>
          <a:p>
            <a:pPr>
              <a:buFont typeface="Wingdings" panose="05000000000000000000" pitchFamily="2" charset="2"/>
              <a:buNone/>
            </a:pPr>
            <a:r>
              <a:rPr lang="en-US" altLang="ti-ET" sz="500" dirty="0"/>
              <a:t>          </a:t>
            </a:r>
          </a:p>
          <a:p>
            <a:r>
              <a:rPr lang="en-US" altLang="ti-ET" i="1" dirty="0">
                <a:solidFill>
                  <a:srgbClr val="CC0000"/>
                </a:solidFill>
              </a:rPr>
              <a:t>Permutation</a:t>
            </a:r>
            <a:r>
              <a:rPr lang="en-US" altLang="ti-ET" dirty="0"/>
              <a:t>:  a one-to-one function from </a:t>
            </a:r>
          </a:p>
          <a:p>
            <a:pPr>
              <a:spcBef>
                <a:spcPct val="0"/>
              </a:spcBef>
              <a:buFont typeface="Wingdings" panose="05000000000000000000" pitchFamily="2" charset="2"/>
              <a:buNone/>
            </a:pPr>
            <a:r>
              <a:rPr lang="en-US" altLang="ti-ET" dirty="0"/>
              <a:t>   {1, …, </a:t>
            </a:r>
            <a:r>
              <a:rPr lang="en-US" altLang="ti-ET" i="1" dirty="0"/>
              <a:t>n</a:t>
            </a:r>
            <a:r>
              <a:rPr lang="en-US" altLang="ti-ET" dirty="0"/>
              <a:t>} onto itself.  There are </a:t>
            </a:r>
            <a:r>
              <a:rPr lang="en-US" altLang="ti-ET" i="1" dirty="0"/>
              <a:t>n</a:t>
            </a:r>
            <a:r>
              <a:rPr lang="en-US" altLang="ti-ET" dirty="0"/>
              <a:t>! distinct permutations of </a:t>
            </a:r>
            <a:r>
              <a:rPr lang="en-US" altLang="ti-ET" i="1" dirty="0"/>
              <a:t>n</a:t>
            </a:r>
            <a:r>
              <a:rPr lang="en-US" altLang="ti-ET" dirty="0"/>
              <a:t> items.</a:t>
            </a:r>
          </a:p>
          <a:p>
            <a:pPr>
              <a:buFont typeface="Wingdings" panose="05000000000000000000" pitchFamily="2" charset="2"/>
              <a:buNone/>
            </a:pPr>
            <a:endParaRPr lang="en-US" altLang="ti-ET" sz="600" dirty="0"/>
          </a:p>
          <a:p>
            <a:pPr>
              <a:spcBef>
                <a:spcPct val="0"/>
              </a:spcBef>
              <a:spcAft>
                <a:spcPct val="20000"/>
              </a:spcAft>
            </a:pPr>
            <a:r>
              <a:rPr lang="en-US" altLang="ti-ET" i="1" dirty="0">
                <a:solidFill>
                  <a:srgbClr val="CC0000"/>
                </a:solidFill>
              </a:rPr>
              <a:t>Rank</a:t>
            </a:r>
            <a:r>
              <a:rPr lang="en-US" altLang="ti-ET" dirty="0"/>
              <a:t>:  Given a collection of </a:t>
            </a:r>
            <a:r>
              <a:rPr lang="en-US" altLang="ti-ET" i="1" dirty="0"/>
              <a:t>n</a:t>
            </a:r>
            <a:r>
              <a:rPr lang="en-US" altLang="ti-ET" dirty="0"/>
              <a:t> keys, the </a:t>
            </a:r>
            <a:r>
              <a:rPr lang="en-US" altLang="ti-ET" i="1" dirty="0">
                <a:solidFill>
                  <a:srgbClr val="CC0000"/>
                </a:solidFill>
              </a:rPr>
              <a:t>rank</a:t>
            </a:r>
            <a:r>
              <a:rPr lang="en-US" altLang="ti-ET" i="1" dirty="0"/>
              <a:t> </a:t>
            </a:r>
            <a:r>
              <a:rPr lang="en-US" altLang="ti-ET" dirty="0"/>
              <a:t>of a key is the number of keys that precede it.  That is, </a:t>
            </a:r>
            <a:r>
              <a:rPr lang="en-US" altLang="ti-ET" i="1" dirty="0">
                <a:solidFill>
                  <a:schemeClr val="hlink"/>
                </a:solidFill>
              </a:rPr>
              <a:t>rank</a:t>
            </a:r>
            <a:r>
              <a:rPr lang="en-US" altLang="ti-ET" dirty="0">
                <a:solidFill>
                  <a:schemeClr val="hlink"/>
                </a:solidFill>
              </a:rPr>
              <a:t>(</a:t>
            </a:r>
            <a:r>
              <a:rPr lang="en-US" altLang="ti-ET" i="1" dirty="0" err="1">
                <a:solidFill>
                  <a:schemeClr val="hlink"/>
                </a:solidFill>
              </a:rPr>
              <a:t>K</a:t>
            </a:r>
            <a:r>
              <a:rPr lang="en-US" altLang="ti-ET" i="1" baseline="-25000" dirty="0" err="1">
                <a:solidFill>
                  <a:schemeClr val="hlink"/>
                </a:solidFill>
              </a:rPr>
              <a:t>j</a:t>
            </a:r>
            <a:r>
              <a:rPr lang="en-US" altLang="ti-ET" dirty="0">
                <a:solidFill>
                  <a:schemeClr val="hlink"/>
                </a:solidFill>
              </a:rPr>
              <a:t>) = |{</a:t>
            </a:r>
            <a:r>
              <a:rPr lang="en-US" altLang="ti-ET" i="1" dirty="0">
                <a:solidFill>
                  <a:schemeClr val="hlink"/>
                </a:solidFill>
              </a:rPr>
              <a:t>K</a:t>
            </a:r>
            <a:r>
              <a:rPr lang="en-US" altLang="ti-ET" i="1" baseline="-25000" dirty="0">
                <a:solidFill>
                  <a:schemeClr val="hlink"/>
                </a:solidFill>
              </a:rPr>
              <a:t>i</a:t>
            </a:r>
            <a:r>
              <a:rPr lang="en-US" altLang="ti-ET" dirty="0">
                <a:solidFill>
                  <a:schemeClr val="hlink"/>
                </a:solidFill>
              </a:rPr>
              <a:t>| </a:t>
            </a:r>
            <a:r>
              <a:rPr lang="en-US" altLang="ti-ET" i="1" dirty="0">
                <a:solidFill>
                  <a:schemeClr val="hlink"/>
                </a:solidFill>
              </a:rPr>
              <a:t>K</a:t>
            </a:r>
            <a:r>
              <a:rPr lang="en-US" altLang="ti-ET" i="1" baseline="-25000" dirty="0">
                <a:solidFill>
                  <a:schemeClr val="hlink"/>
                </a:solidFill>
              </a:rPr>
              <a:t>i </a:t>
            </a:r>
            <a:r>
              <a:rPr lang="en-US" altLang="ti-ET" dirty="0">
                <a:solidFill>
                  <a:schemeClr val="hlink"/>
                </a:solidFill>
                <a:sym typeface="MT Extra" panose="05050102010205020202" pitchFamily="18" charset="2"/>
              </a:rPr>
              <a:t>&lt;</a:t>
            </a:r>
            <a:r>
              <a:rPr lang="en-US" altLang="ti-ET" i="1" baseline="-25000" dirty="0">
                <a:solidFill>
                  <a:schemeClr val="hlink"/>
                </a:solidFill>
              </a:rPr>
              <a:t> </a:t>
            </a:r>
            <a:r>
              <a:rPr lang="en-US" altLang="ti-ET" i="1" dirty="0" err="1">
                <a:solidFill>
                  <a:schemeClr val="hlink"/>
                </a:solidFill>
              </a:rPr>
              <a:t>K</a:t>
            </a:r>
            <a:r>
              <a:rPr lang="en-US" altLang="ti-ET" i="1" baseline="-25000" dirty="0" err="1">
                <a:solidFill>
                  <a:schemeClr val="hlink"/>
                </a:solidFill>
              </a:rPr>
              <a:t>j</a:t>
            </a:r>
            <a:r>
              <a:rPr lang="en-US" altLang="ti-ET" dirty="0">
                <a:solidFill>
                  <a:schemeClr val="hlink"/>
                </a:solidFill>
              </a:rPr>
              <a:t>}|</a:t>
            </a:r>
            <a:r>
              <a:rPr lang="en-US" altLang="ti-ET" dirty="0"/>
              <a:t>.  If the keys are distinct, then the rank of a key gives its position in the output file.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a:extLst>
              <a:ext uri="{FF2B5EF4-FFF2-40B4-BE49-F238E27FC236}">
                <a16:creationId xmlns:a16="http://schemas.microsoft.com/office/drawing/2014/main" id="{3D73000A-14DF-4344-8372-ED09C9AD40A6}"/>
              </a:ext>
            </a:extLst>
          </p:cNvPr>
          <p:cNvSpPr>
            <a:spLocks noGrp="1" noChangeArrowheads="1"/>
          </p:cNvSpPr>
          <p:nvPr>
            <p:ph type="title"/>
          </p:nvPr>
        </p:nvSpPr>
        <p:spPr/>
        <p:txBody>
          <a:bodyPr/>
          <a:lstStyle/>
          <a:p>
            <a:r>
              <a:rPr lang="en-US" altLang="ti-ET" b="1" dirty="0" err="1">
                <a:solidFill>
                  <a:schemeClr val="bg1"/>
                </a:solidFill>
                <a:effectLst>
                  <a:outerShdw blurRad="38100" dist="38100" dir="2700000" algn="tl">
                    <a:srgbClr val="000000">
                      <a:alpha val="43137"/>
                    </a:srgbClr>
                  </a:outerShdw>
                </a:effectLst>
              </a:rPr>
              <a:t>Shellsort</a:t>
            </a:r>
            <a:endParaRPr lang="en-US" altLang="ti-ET" b="1" dirty="0">
              <a:solidFill>
                <a:schemeClr val="bg1"/>
              </a:solidFill>
              <a:effectLst>
                <a:outerShdw blurRad="38100" dist="38100" dir="2700000" algn="tl">
                  <a:srgbClr val="000000">
                    <a:alpha val="43137"/>
                  </a:srgbClr>
                </a:outerShdw>
              </a:effectLst>
            </a:endParaRPr>
          </a:p>
        </p:txBody>
      </p:sp>
      <p:sp>
        <p:nvSpPr>
          <p:cNvPr id="315395" name="Rectangle 3">
            <a:extLst>
              <a:ext uri="{FF2B5EF4-FFF2-40B4-BE49-F238E27FC236}">
                <a16:creationId xmlns:a16="http://schemas.microsoft.com/office/drawing/2014/main" id="{7E9D3897-2641-4EBE-9176-4AD96A4E2B71}"/>
              </a:ext>
            </a:extLst>
          </p:cNvPr>
          <p:cNvSpPr>
            <a:spLocks noGrp="1" noChangeArrowheads="1"/>
          </p:cNvSpPr>
          <p:nvPr>
            <p:ph type="body" idx="1"/>
          </p:nvPr>
        </p:nvSpPr>
        <p:spPr>
          <a:xfrm>
            <a:off x="517941" y="1312587"/>
            <a:ext cx="5874301" cy="5194300"/>
          </a:xfrm>
          <a:solidFill>
            <a:srgbClr val="FFFFFF"/>
          </a:solidFill>
          <a:ln>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nSpc>
                <a:spcPct val="90000"/>
              </a:lnSpc>
              <a:spcBef>
                <a:spcPct val="0"/>
              </a:spcBef>
              <a:buFont typeface="Wingdings" panose="05000000000000000000" pitchFamily="2" charset="2"/>
              <a:buNone/>
            </a:pPr>
            <a:r>
              <a:rPr lang="en-US" altLang="ti-ET" sz="2000" b="1" i="1" u="sng" dirty="0" err="1">
                <a:latin typeface="Consolas" panose="020B0609020204030204" pitchFamily="49" charset="0"/>
                <a:sym typeface="Symbol" panose="05050102010706020507" pitchFamily="18" charset="2"/>
              </a:rPr>
              <a:t>ShellSort</a:t>
            </a:r>
            <a:r>
              <a:rPr lang="en-US" altLang="ti-ET" sz="2000" b="1" u="sng" dirty="0">
                <a:latin typeface="Consolas" panose="020B0609020204030204" pitchFamily="49" charset="0"/>
                <a:sym typeface="Symbol" panose="05050102010706020507" pitchFamily="18" charset="2"/>
              </a:rPr>
              <a:t>(</a:t>
            </a:r>
            <a:r>
              <a:rPr lang="en-US" altLang="ti-ET" sz="2000" b="1" i="1" u="sng" dirty="0">
                <a:latin typeface="Consolas" panose="020B0609020204030204" pitchFamily="49" charset="0"/>
                <a:sym typeface="Symbol" panose="05050102010706020507" pitchFamily="18" charset="2"/>
              </a:rPr>
              <a:t>A</a:t>
            </a:r>
            <a:r>
              <a:rPr lang="en-US" altLang="ti-ET" sz="2000" b="1" u="sng" dirty="0">
                <a:latin typeface="Consolas" panose="020B0609020204030204" pitchFamily="49" charset="0"/>
                <a:sym typeface="Symbol" panose="05050102010706020507" pitchFamily="18" charset="2"/>
              </a:rPr>
              <a:t>, </a:t>
            </a:r>
            <a:r>
              <a:rPr lang="en-US" altLang="ti-ET" sz="2000" b="1" i="1" u="sng" dirty="0">
                <a:latin typeface="Consolas" panose="020B0609020204030204" pitchFamily="49" charset="0"/>
                <a:sym typeface="Symbol" panose="05050102010706020507" pitchFamily="18" charset="2"/>
              </a:rPr>
              <a:t>n</a:t>
            </a:r>
            <a:r>
              <a:rPr lang="en-US" altLang="ti-ET" sz="2000" b="1" u="sng" dirty="0">
                <a:latin typeface="Consolas" panose="020B0609020204030204" pitchFamily="49" charset="0"/>
                <a:sym typeface="Symbol" panose="05050102010706020507" pitchFamily="18" charset="2"/>
              </a:rPr>
              <a:t>)</a:t>
            </a:r>
            <a:endParaRPr lang="en-US" altLang="ti-ET" sz="2000" b="1" i="1" u="sng" dirty="0">
              <a:latin typeface="Consolas" panose="020B0609020204030204" pitchFamily="49" charset="0"/>
              <a:sym typeface="Symbol" panose="05050102010706020507" pitchFamily="18" charset="2"/>
            </a:endParaRPr>
          </a:p>
          <a:p>
            <a:pPr>
              <a:lnSpc>
                <a:spcPct val="90000"/>
              </a:lnSpc>
              <a:spcBef>
                <a:spcPct val="0"/>
              </a:spcBef>
              <a:buFont typeface="Wingdings" panose="05000000000000000000" pitchFamily="2" charset="2"/>
              <a:buNone/>
            </a:pPr>
            <a:r>
              <a:rPr lang="en-US" altLang="ti-ET" sz="2000" b="1" dirty="0">
                <a:latin typeface="Consolas" panose="020B0609020204030204" pitchFamily="49" charset="0"/>
                <a:sym typeface="Symbol" panose="05050102010706020507" pitchFamily="18" charset="2"/>
              </a:rPr>
              <a:t>1.  </a:t>
            </a:r>
            <a:r>
              <a:rPr lang="en-US" altLang="ti-ET" sz="2000" b="1" i="1" dirty="0">
                <a:latin typeface="Consolas" panose="020B0609020204030204" pitchFamily="49" charset="0"/>
                <a:sym typeface="Symbol" panose="05050102010706020507" pitchFamily="18" charset="2"/>
              </a:rPr>
              <a:t>h</a:t>
            </a:r>
            <a:r>
              <a:rPr lang="en-US" altLang="ti-ET" sz="2000" b="1" dirty="0">
                <a:latin typeface="Consolas" panose="020B0609020204030204" pitchFamily="49" charset="0"/>
                <a:sym typeface="Symbol" panose="05050102010706020507" pitchFamily="18" charset="2"/>
              </a:rPr>
              <a:t>  1</a:t>
            </a:r>
          </a:p>
          <a:p>
            <a:pPr>
              <a:lnSpc>
                <a:spcPct val="90000"/>
              </a:lnSpc>
              <a:spcBef>
                <a:spcPct val="0"/>
              </a:spcBef>
              <a:buFont typeface="Wingdings" panose="05000000000000000000" pitchFamily="2" charset="2"/>
              <a:buNone/>
            </a:pPr>
            <a:r>
              <a:rPr lang="en-US" altLang="ti-ET" sz="2000" b="1" dirty="0">
                <a:latin typeface="Consolas" panose="020B0609020204030204" pitchFamily="49" charset="0"/>
                <a:sym typeface="Symbol" panose="05050102010706020507" pitchFamily="18" charset="2"/>
              </a:rPr>
              <a:t>2.  while </a:t>
            </a:r>
            <a:r>
              <a:rPr lang="en-US" altLang="ti-ET" sz="2000" b="1" i="1" dirty="0">
                <a:latin typeface="Consolas" panose="020B0609020204030204" pitchFamily="49" charset="0"/>
                <a:sym typeface="Symbol" panose="05050102010706020507" pitchFamily="18" charset="2"/>
              </a:rPr>
              <a:t>h</a:t>
            </a:r>
            <a:r>
              <a:rPr lang="en-US" altLang="ti-ET" sz="2000" b="1" dirty="0">
                <a:latin typeface="Consolas" panose="020B0609020204030204" pitchFamily="49" charset="0"/>
                <a:sym typeface="Symbol" panose="05050102010706020507" pitchFamily="18" charset="2"/>
              </a:rPr>
              <a:t>  </a:t>
            </a:r>
            <a:r>
              <a:rPr lang="en-US" altLang="ti-ET" sz="2000" b="1" i="1" dirty="0">
                <a:latin typeface="Consolas" panose="020B0609020204030204" pitchFamily="49" charset="0"/>
                <a:sym typeface="Symbol" panose="05050102010706020507" pitchFamily="18" charset="2"/>
              </a:rPr>
              <a:t>n</a:t>
            </a:r>
            <a:r>
              <a:rPr lang="en-US" altLang="ti-ET" sz="2000" b="1" dirty="0">
                <a:latin typeface="Consolas" panose="020B0609020204030204" pitchFamily="49" charset="0"/>
                <a:sym typeface="Symbol" panose="05050102010706020507" pitchFamily="18" charset="2"/>
              </a:rPr>
              <a:t> {</a:t>
            </a:r>
          </a:p>
          <a:p>
            <a:pPr>
              <a:lnSpc>
                <a:spcPct val="90000"/>
              </a:lnSpc>
              <a:spcBef>
                <a:spcPct val="0"/>
              </a:spcBef>
              <a:buFont typeface="Wingdings" panose="05000000000000000000" pitchFamily="2" charset="2"/>
              <a:buNone/>
            </a:pPr>
            <a:r>
              <a:rPr lang="en-US" altLang="ti-ET" sz="2000" b="1" dirty="0">
                <a:latin typeface="Consolas" panose="020B0609020204030204" pitchFamily="49" charset="0"/>
                <a:sym typeface="Symbol" panose="05050102010706020507" pitchFamily="18" charset="2"/>
              </a:rPr>
              <a:t>3.       </a:t>
            </a:r>
            <a:r>
              <a:rPr lang="en-US" altLang="ti-ET" sz="2000" b="1" i="1" dirty="0">
                <a:latin typeface="Consolas" panose="020B0609020204030204" pitchFamily="49" charset="0"/>
                <a:sym typeface="Symbol" panose="05050102010706020507" pitchFamily="18" charset="2"/>
              </a:rPr>
              <a:t>h</a:t>
            </a:r>
            <a:r>
              <a:rPr lang="en-US" altLang="ti-ET" sz="2000" b="1" dirty="0">
                <a:latin typeface="Consolas" panose="020B0609020204030204" pitchFamily="49" charset="0"/>
                <a:sym typeface="Symbol" panose="05050102010706020507" pitchFamily="18" charset="2"/>
              </a:rPr>
              <a:t>  3</a:t>
            </a:r>
            <a:r>
              <a:rPr lang="en-US" altLang="ti-ET" sz="2000" b="1" i="1" dirty="0">
                <a:latin typeface="Consolas" panose="020B0609020204030204" pitchFamily="49" charset="0"/>
                <a:sym typeface="Symbol" panose="05050102010706020507" pitchFamily="18" charset="2"/>
              </a:rPr>
              <a:t>h</a:t>
            </a:r>
            <a:r>
              <a:rPr lang="en-US" altLang="ti-ET" sz="2000" b="1" dirty="0">
                <a:latin typeface="Consolas" panose="020B0609020204030204" pitchFamily="49" charset="0"/>
                <a:sym typeface="Symbol" panose="05050102010706020507" pitchFamily="18" charset="2"/>
              </a:rPr>
              <a:t> + 1</a:t>
            </a:r>
          </a:p>
          <a:p>
            <a:pPr>
              <a:lnSpc>
                <a:spcPct val="90000"/>
              </a:lnSpc>
              <a:spcBef>
                <a:spcPct val="0"/>
              </a:spcBef>
              <a:buFont typeface="Wingdings" panose="05000000000000000000" pitchFamily="2" charset="2"/>
              <a:buNone/>
            </a:pPr>
            <a:r>
              <a:rPr lang="en-US" altLang="ti-ET" sz="2000" b="1" dirty="0">
                <a:latin typeface="Consolas" panose="020B0609020204030204" pitchFamily="49" charset="0"/>
                <a:sym typeface="Symbol" panose="05050102010706020507" pitchFamily="18" charset="2"/>
              </a:rPr>
              <a:t>4.   }</a:t>
            </a:r>
          </a:p>
          <a:p>
            <a:pPr>
              <a:lnSpc>
                <a:spcPct val="90000"/>
              </a:lnSpc>
              <a:spcBef>
                <a:spcPct val="0"/>
              </a:spcBef>
              <a:buFont typeface="Wingdings" panose="05000000000000000000" pitchFamily="2" charset="2"/>
              <a:buNone/>
            </a:pPr>
            <a:r>
              <a:rPr lang="en-US" altLang="ti-ET" sz="2000" b="1" dirty="0">
                <a:solidFill>
                  <a:srgbClr val="CC0000"/>
                </a:solidFill>
                <a:latin typeface="Consolas" panose="020B0609020204030204" pitchFamily="49" charset="0"/>
                <a:sym typeface="Symbol" panose="05050102010706020507" pitchFamily="18" charset="2"/>
              </a:rPr>
              <a:t>5.  repeat</a:t>
            </a:r>
          </a:p>
          <a:p>
            <a:pPr>
              <a:lnSpc>
                <a:spcPct val="90000"/>
              </a:lnSpc>
              <a:spcBef>
                <a:spcPct val="0"/>
              </a:spcBef>
              <a:buFont typeface="Wingdings" panose="05000000000000000000" pitchFamily="2" charset="2"/>
              <a:buNone/>
            </a:pPr>
            <a:r>
              <a:rPr lang="en-US" altLang="ti-ET" sz="2000" b="1" dirty="0">
                <a:solidFill>
                  <a:srgbClr val="CC0000"/>
                </a:solidFill>
                <a:latin typeface="Consolas" panose="020B0609020204030204" pitchFamily="49" charset="0"/>
                <a:sym typeface="Symbol" panose="05050102010706020507" pitchFamily="18" charset="2"/>
              </a:rPr>
              <a:t>6.       </a:t>
            </a:r>
            <a:r>
              <a:rPr lang="en-US" altLang="ti-ET" sz="2000" b="1" i="1" dirty="0">
                <a:solidFill>
                  <a:srgbClr val="CC0000"/>
                </a:solidFill>
                <a:latin typeface="Consolas" panose="020B0609020204030204" pitchFamily="49" charset="0"/>
                <a:sym typeface="Symbol" panose="05050102010706020507" pitchFamily="18" charset="2"/>
              </a:rPr>
              <a:t>h</a:t>
            </a:r>
            <a:r>
              <a:rPr lang="en-US" altLang="ti-ET" sz="2000" b="1" dirty="0">
                <a:solidFill>
                  <a:srgbClr val="CC0000"/>
                </a:solidFill>
                <a:latin typeface="Consolas" panose="020B0609020204030204" pitchFamily="49" charset="0"/>
                <a:sym typeface="Symbol" panose="05050102010706020507" pitchFamily="18" charset="2"/>
              </a:rPr>
              <a:t>  </a:t>
            </a:r>
            <a:r>
              <a:rPr lang="en-US" altLang="ti-ET" sz="2000" b="1" i="1" dirty="0">
                <a:solidFill>
                  <a:srgbClr val="CC0000"/>
                </a:solidFill>
                <a:latin typeface="Consolas" panose="020B0609020204030204" pitchFamily="49" charset="0"/>
                <a:sym typeface="Symbol" panose="05050102010706020507" pitchFamily="18" charset="2"/>
              </a:rPr>
              <a:t>h</a:t>
            </a:r>
            <a:r>
              <a:rPr lang="en-US" altLang="ti-ET" sz="2000" b="1" dirty="0">
                <a:solidFill>
                  <a:srgbClr val="CC0000"/>
                </a:solidFill>
                <a:latin typeface="Consolas" panose="020B0609020204030204" pitchFamily="49" charset="0"/>
                <a:sym typeface="Symbol" panose="05050102010706020507" pitchFamily="18" charset="2"/>
              </a:rPr>
              <a:t>/3</a:t>
            </a:r>
          </a:p>
          <a:p>
            <a:pPr>
              <a:lnSpc>
                <a:spcPct val="90000"/>
              </a:lnSpc>
              <a:spcBef>
                <a:spcPct val="0"/>
              </a:spcBef>
              <a:buFont typeface="Wingdings" panose="05000000000000000000" pitchFamily="2" charset="2"/>
              <a:buNone/>
            </a:pPr>
            <a:r>
              <a:rPr lang="en-US" altLang="ti-ET" sz="2000" b="1" dirty="0">
                <a:solidFill>
                  <a:schemeClr val="hlink"/>
                </a:solidFill>
                <a:latin typeface="Consolas" panose="020B0609020204030204" pitchFamily="49" charset="0"/>
                <a:sym typeface="Symbol" panose="05050102010706020507" pitchFamily="18" charset="2"/>
              </a:rPr>
              <a:t>7.       for </a:t>
            </a:r>
            <a:r>
              <a:rPr lang="en-US" altLang="ti-ET" sz="2000" b="1" i="1" dirty="0" err="1">
                <a:solidFill>
                  <a:schemeClr val="hlink"/>
                </a:solidFill>
                <a:latin typeface="Consolas" panose="020B0609020204030204" pitchFamily="49" charset="0"/>
                <a:sym typeface="Symbol" panose="05050102010706020507" pitchFamily="18" charset="2"/>
              </a:rPr>
              <a:t>i</a:t>
            </a:r>
            <a:r>
              <a:rPr lang="en-US" altLang="ti-ET" sz="2000" b="1" dirty="0">
                <a:solidFill>
                  <a:schemeClr val="hlink"/>
                </a:solidFill>
                <a:latin typeface="Consolas" panose="020B0609020204030204" pitchFamily="49" charset="0"/>
                <a:sym typeface="Symbol" panose="05050102010706020507" pitchFamily="18" charset="2"/>
              </a:rPr>
              <a:t> = </a:t>
            </a:r>
            <a:r>
              <a:rPr lang="en-US" altLang="ti-ET" sz="2000" b="1" i="1" dirty="0">
                <a:solidFill>
                  <a:schemeClr val="hlink"/>
                </a:solidFill>
                <a:latin typeface="Consolas" panose="020B0609020204030204" pitchFamily="49" charset="0"/>
                <a:sym typeface="Symbol" panose="05050102010706020507" pitchFamily="18" charset="2"/>
              </a:rPr>
              <a:t>h</a:t>
            </a:r>
            <a:r>
              <a:rPr lang="en-US" altLang="ti-ET" sz="2000" b="1" dirty="0">
                <a:solidFill>
                  <a:schemeClr val="hlink"/>
                </a:solidFill>
                <a:latin typeface="Consolas" panose="020B0609020204030204" pitchFamily="49" charset="0"/>
                <a:sym typeface="Symbol" panose="05050102010706020507" pitchFamily="18" charset="2"/>
              </a:rPr>
              <a:t> to </a:t>
            </a:r>
            <a:r>
              <a:rPr lang="en-US" altLang="ti-ET" sz="2000" b="1" i="1" dirty="0">
                <a:solidFill>
                  <a:schemeClr val="hlink"/>
                </a:solidFill>
                <a:latin typeface="Consolas" panose="020B0609020204030204" pitchFamily="49" charset="0"/>
                <a:sym typeface="Symbol" panose="05050102010706020507" pitchFamily="18" charset="2"/>
              </a:rPr>
              <a:t>n</a:t>
            </a:r>
            <a:r>
              <a:rPr lang="en-US" altLang="ti-ET" sz="2000" b="1" dirty="0">
                <a:solidFill>
                  <a:schemeClr val="hlink"/>
                </a:solidFill>
                <a:latin typeface="Consolas" panose="020B0609020204030204" pitchFamily="49" charset="0"/>
                <a:sym typeface="Symbol" panose="05050102010706020507" pitchFamily="18" charset="2"/>
              </a:rPr>
              <a:t> do {</a:t>
            </a:r>
          </a:p>
          <a:p>
            <a:pPr>
              <a:lnSpc>
                <a:spcPct val="90000"/>
              </a:lnSpc>
              <a:spcBef>
                <a:spcPct val="0"/>
              </a:spcBef>
              <a:buFont typeface="Wingdings" panose="05000000000000000000" pitchFamily="2" charset="2"/>
              <a:buNone/>
            </a:pPr>
            <a:r>
              <a:rPr lang="en-US" altLang="ti-ET" sz="2000" b="1" dirty="0">
                <a:solidFill>
                  <a:schemeClr val="hlink"/>
                </a:solidFill>
                <a:latin typeface="Consolas" panose="020B0609020204030204" pitchFamily="49" charset="0"/>
                <a:sym typeface="Symbol" panose="05050102010706020507" pitchFamily="18" charset="2"/>
              </a:rPr>
              <a:t>8.            </a:t>
            </a:r>
            <a:r>
              <a:rPr lang="en-US" altLang="ti-ET" sz="2000" b="1" i="1" dirty="0">
                <a:solidFill>
                  <a:schemeClr val="hlink"/>
                </a:solidFill>
                <a:latin typeface="Consolas" panose="020B0609020204030204" pitchFamily="49" charset="0"/>
                <a:sym typeface="Symbol" panose="05050102010706020507" pitchFamily="18" charset="2"/>
              </a:rPr>
              <a:t>key</a:t>
            </a:r>
            <a:r>
              <a:rPr lang="en-US" altLang="ti-ET" sz="2000" b="1" dirty="0">
                <a:solidFill>
                  <a:schemeClr val="hlink"/>
                </a:solidFill>
                <a:latin typeface="Consolas" panose="020B0609020204030204" pitchFamily="49" charset="0"/>
                <a:sym typeface="Symbol" panose="05050102010706020507" pitchFamily="18" charset="2"/>
              </a:rPr>
              <a:t>  </a:t>
            </a:r>
            <a:r>
              <a:rPr lang="en-US" altLang="ti-ET" sz="2000" b="1" i="1" dirty="0">
                <a:solidFill>
                  <a:schemeClr val="hlink"/>
                </a:solidFill>
                <a:latin typeface="Consolas" panose="020B0609020204030204" pitchFamily="49" charset="0"/>
                <a:sym typeface="Symbol" panose="05050102010706020507" pitchFamily="18" charset="2"/>
              </a:rPr>
              <a:t>A</a:t>
            </a:r>
            <a:r>
              <a:rPr lang="en-US" altLang="ti-ET" sz="2000" b="1" dirty="0">
                <a:solidFill>
                  <a:schemeClr val="hlink"/>
                </a:solidFill>
                <a:latin typeface="Consolas" panose="020B0609020204030204" pitchFamily="49" charset="0"/>
                <a:sym typeface="Symbol" panose="05050102010706020507" pitchFamily="18" charset="2"/>
              </a:rPr>
              <a:t>[</a:t>
            </a:r>
            <a:r>
              <a:rPr lang="en-US" altLang="ti-ET" sz="2000" b="1" i="1" dirty="0" err="1">
                <a:solidFill>
                  <a:schemeClr val="hlink"/>
                </a:solidFill>
                <a:latin typeface="Consolas" panose="020B0609020204030204" pitchFamily="49" charset="0"/>
                <a:sym typeface="Symbol" panose="05050102010706020507" pitchFamily="18" charset="2"/>
              </a:rPr>
              <a:t>i</a:t>
            </a:r>
            <a:r>
              <a:rPr lang="en-US" altLang="ti-ET" sz="2000" b="1" dirty="0">
                <a:solidFill>
                  <a:schemeClr val="hlink"/>
                </a:solidFill>
                <a:latin typeface="Consolas" panose="020B0609020204030204" pitchFamily="49" charset="0"/>
                <a:sym typeface="Symbol" panose="05050102010706020507" pitchFamily="18" charset="2"/>
              </a:rPr>
              <a:t>]</a:t>
            </a:r>
          </a:p>
          <a:p>
            <a:pPr>
              <a:lnSpc>
                <a:spcPct val="90000"/>
              </a:lnSpc>
              <a:spcBef>
                <a:spcPct val="0"/>
              </a:spcBef>
              <a:buFont typeface="Wingdings" panose="05000000000000000000" pitchFamily="2" charset="2"/>
              <a:buNone/>
            </a:pPr>
            <a:r>
              <a:rPr lang="en-US" altLang="ti-ET" sz="2000" b="1" dirty="0">
                <a:solidFill>
                  <a:schemeClr val="hlink"/>
                </a:solidFill>
                <a:latin typeface="Consolas" panose="020B0609020204030204" pitchFamily="49" charset="0"/>
                <a:sym typeface="Symbol" panose="05050102010706020507" pitchFamily="18" charset="2"/>
              </a:rPr>
              <a:t>9.             </a:t>
            </a:r>
            <a:r>
              <a:rPr lang="en-US" altLang="ti-ET" sz="2000" b="1" i="1" dirty="0">
                <a:solidFill>
                  <a:schemeClr val="hlink"/>
                </a:solidFill>
                <a:latin typeface="Consolas" panose="020B0609020204030204" pitchFamily="49" charset="0"/>
                <a:sym typeface="Symbol" panose="05050102010706020507" pitchFamily="18" charset="2"/>
              </a:rPr>
              <a:t>j</a:t>
            </a:r>
            <a:r>
              <a:rPr lang="en-US" altLang="ti-ET" sz="2000" b="1" dirty="0">
                <a:solidFill>
                  <a:schemeClr val="hlink"/>
                </a:solidFill>
                <a:latin typeface="Consolas" panose="020B0609020204030204" pitchFamily="49" charset="0"/>
                <a:sym typeface="Symbol" panose="05050102010706020507" pitchFamily="18" charset="2"/>
              </a:rPr>
              <a:t>  </a:t>
            </a:r>
            <a:r>
              <a:rPr lang="en-US" altLang="ti-ET" sz="2000" b="1" i="1" dirty="0" err="1">
                <a:solidFill>
                  <a:schemeClr val="hlink"/>
                </a:solidFill>
                <a:latin typeface="Consolas" panose="020B0609020204030204" pitchFamily="49" charset="0"/>
                <a:sym typeface="Symbol" panose="05050102010706020507" pitchFamily="18" charset="2"/>
              </a:rPr>
              <a:t>i</a:t>
            </a:r>
            <a:endParaRPr lang="en-US" altLang="ti-ET" sz="2000" b="1" i="1" dirty="0">
              <a:solidFill>
                <a:schemeClr val="hlink"/>
              </a:solidFill>
              <a:latin typeface="Consolas" panose="020B0609020204030204" pitchFamily="49" charset="0"/>
              <a:sym typeface="Symbol" panose="05050102010706020507" pitchFamily="18" charset="2"/>
            </a:endParaRPr>
          </a:p>
          <a:p>
            <a:pPr>
              <a:lnSpc>
                <a:spcPct val="90000"/>
              </a:lnSpc>
              <a:spcBef>
                <a:spcPct val="0"/>
              </a:spcBef>
              <a:buFont typeface="Wingdings" panose="05000000000000000000" pitchFamily="2" charset="2"/>
              <a:buNone/>
            </a:pPr>
            <a:r>
              <a:rPr lang="en-US" altLang="ti-ET" sz="2000" b="1" dirty="0">
                <a:solidFill>
                  <a:srgbClr val="FF3300"/>
                </a:solidFill>
                <a:latin typeface="Consolas" panose="020B0609020204030204" pitchFamily="49" charset="0"/>
                <a:sym typeface="Symbol" panose="05050102010706020507" pitchFamily="18" charset="2"/>
              </a:rPr>
              <a:t>10.          while </a:t>
            </a:r>
            <a:r>
              <a:rPr lang="en-US" altLang="ti-ET" sz="2000" b="1" i="1" dirty="0">
                <a:solidFill>
                  <a:srgbClr val="FF3300"/>
                </a:solidFill>
                <a:latin typeface="Consolas" panose="020B0609020204030204" pitchFamily="49" charset="0"/>
                <a:sym typeface="Symbol" panose="05050102010706020507" pitchFamily="18" charset="2"/>
              </a:rPr>
              <a:t>key</a:t>
            </a:r>
            <a:r>
              <a:rPr lang="en-US" altLang="ti-ET" sz="2000" b="1" dirty="0">
                <a:solidFill>
                  <a:srgbClr val="FF3300"/>
                </a:solidFill>
                <a:latin typeface="Consolas" panose="020B0609020204030204" pitchFamily="49" charset="0"/>
                <a:sym typeface="Symbol" panose="05050102010706020507" pitchFamily="18" charset="2"/>
              </a:rPr>
              <a:t> </a:t>
            </a:r>
            <a:r>
              <a:rPr lang="en-US" altLang="ti-ET" sz="2000" b="1" dirty="0">
                <a:solidFill>
                  <a:srgbClr val="FF3300"/>
                </a:solidFill>
                <a:latin typeface="Consolas" panose="020B0609020204030204" pitchFamily="49" charset="0"/>
                <a:sym typeface="MT Extra" panose="05050102010205020202" pitchFamily="18" charset="2"/>
              </a:rPr>
              <a:t>&lt;</a:t>
            </a:r>
            <a:r>
              <a:rPr lang="en-US" altLang="ti-ET" sz="2000" b="1" dirty="0">
                <a:solidFill>
                  <a:srgbClr val="FF3300"/>
                </a:solidFill>
                <a:latin typeface="Consolas" panose="020B0609020204030204" pitchFamily="49" charset="0"/>
                <a:sym typeface="Symbol" panose="05050102010706020507" pitchFamily="18" charset="2"/>
              </a:rPr>
              <a:t> </a:t>
            </a:r>
            <a:r>
              <a:rPr lang="en-US" altLang="ti-ET" sz="2000" b="1" i="1" dirty="0">
                <a:solidFill>
                  <a:srgbClr val="FF3300"/>
                </a:solidFill>
                <a:latin typeface="Consolas" panose="020B0609020204030204" pitchFamily="49" charset="0"/>
                <a:sym typeface="Symbol" panose="05050102010706020507" pitchFamily="18" charset="2"/>
              </a:rPr>
              <a:t>A</a:t>
            </a:r>
            <a:r>
              <a:rPr lang="en-US" altLang="ti-ET" sz="2000" b="1" dirty="0">
                <a:solidFill>
                  <a:srgbClr val="FF3300"/>
                </a:solidFill>
                <a:latin typeface="Consolas" panose="020B0609020204030204" pitchFamily="49" charset="0"/>
                <a:sym typeface="Symbol" panose="05050102010706020507" pitchFamily="18" charset="2"/>
              </a:rPr>
              <a:t>[</a:t>
            </a:r>
            <a:r>
              <a:rPr lang="en-US" altLang="ti-ET" sz="2000" b="1" i="1" dirty="0">
                <a:solidFill>
                  <a:srgbClr val="FF3300"/>
                </a:solidFill>
                <a:latin typeface="Consolas" panose="020B0609020204030204" pitchFamily="49" charset="0"/>
                <a:sym typeface="Symbol" panose="05050102010706020507" pitchFamily="18" charset="2"/>
              </a:rPr>
              <a:t>j</a:t>
            </a:r>
            <a:r>
              <a:rPr lang="en-US" altLang="ti-ET" sz="2000" b="1" dirty="0">
                <a:solidFill>
                  <a:srgbClr val="FF3300"/>
                </a:solidFill>
                <a:latin typeface="Consolas" panose="020B0609020204030204" pitchFamily="49" charset="0"/>
                <a:sym typeface="Symbol" panose="05050102010706020507" pitchFamily="18" charset="2"/>
              </a:rPr>
              <a:t> - </a:t>
            </a:r>
            <a:r>
              <a:rPr lang="en-US" altLang="ti-ET" sz="2000" b="1" i="1" dirty="0">
                <a:solidFill>
                  <a:srgbClr val="FF3300"/>
                </a:solidFill>
                <a:latin typeface="Consolas" panose="020B0609020204030204" pitchFamily="49" charset="0"/>
                <a:sym typeface="Symbol" panose="05050102010706020507" pitchFamily="18" charset="2"/>
              </a:rPr>
              <a:t>h</a:t>
            </a:r>
            <a:r>
              <a:rPr lang="en-US" altLang="ti-ET" sz="2000" b="1" dirty="0">
                <a:solidFill>
                  <a:srgbClr val="FF3300"/>
                </a:solidFill>
                <a:latin typeface="Consolas" panose="020B0609020204030204" pitchFamily="49" charset="0"/>
                <a:sym typeface="Symbol" panose="05050102010706020507" pitchFamily="18" charset="2"/>
              </a:rPr>
              <a:t>] {</a:t>
            </a:r>
          </a:p>
          <a:p>
            <a:pPr>
              <a:lnSpc>
                <a:spcPct val="90000"/>
              </a:lnSpc>
              <a:spcBef>
                <a:spcPct val="0"/>
              </a:spcBef>
              <a:buFont typeface="Wingdings" panose="05000000000000000000" pitchFamily="2" charset="2"/>
              <a:buNone/>
            </a:pPr>
            <a:r>
              <a:rPr lang="en-US" altLang="ti-ET" sz="2000" b="1" dirty="0">
                <a:solidFill>
                  <a:srgbClr val="FF3300"/>
                </a:solidFill>
                <a:latin typeface="Consolas" panose="020B0609020204030204" pitchFamily="49" charset="0"/>
                <a:sym typeface="Symbol" panose="05050102010706020507" pitchFamily="18" charset="2"/>
              </a:rPr>
              <a:t>11.               </a:t>
            </a:r>
            <a:r>
              <a:rPr lang="en-US" altLang="ti-ET" sz="2000" b="1" i="1" dirty="0">
                <a:solidFill>
                  <a:srgbClr val="FF3300"/>
                </a:solidFill>
                <a:latin typeface="Consolas" panose="020B0609020204030204" pitchFamily="49" charset="0"/>
                <a:sym typeface="Symbol" panose="05050102010706020507" pitchFamily="18" charset="2"/>
              </a:rPr>
              <a:t>A</a:t>
            </a:r>
            <a:r>
              <a:rPr lang="en-US" altLang="ti-ET" sz="2000" b="1" dirty="0">
                <a:solidFill>
                  <a:srgbClr val="FF3300"/>
                </a:solidFill>
                <a:latin typeface="Consolas" panose="020B0609020204030204" pitchFamily="49" charset="0"/>
                <a:sym typeface="Symbol" panose="05050102010706020507" pitchFamily="18" charset="2"/>
              </a:rPr>
              <a:t>[</a:t>
            </a:r>
            <a:r>
              <a:rPr lang="en-US" altLang="ti-ET" sz="2000" b="1" i="1" dirty="0">
                <a:solidFill>
                  <a:srgbClr val="FF3300"/>
                </a:solidFill>
                <a:latin typeface="Consolas" panose="020B0609020204030204" pitchFamily="49" charset="0"/>
                <a:sym typeface="Symbol" panose="05050102010706020507" pitchFamily="18" charset="2"/>
              </a:rPr>
              <a:t>j</a:t>
            </a:r>
            <a:r>
              <a:rPr lang="en-US" altLang="ti-ET" sz="2000" b="1" dirty="0">
                <a:solidFill>
                  <a:srgbClr val="FF3300"/>
                </a:solidFill>
                <a:latin typeface="Consolas" panose="020B0609020204030204" pitchFamily="49" charset="0"/>
                <a:sym typeface="Symbol" panose="05050102010706020507" pitchFamily="18" charset="2"/>
              </a:rPr>
              <a:t>]  </a:t>
            </a:r>
            <a:r>
              <a:rPr lang="en-US" altLang="ti-ET" sz="2000" b="1" i="1" dirty="0">
                <a:solidFill>
                  <a:srgbClr val="FF3300"/>
                </a:solidFill>
                <a:latin typeface="Consolas" panose="020B0609020204030204" pitchFamily="49" charset="0"/>
                <a:sym typeface="Symbol" panose="05050102010706020507" pitchFamily="18" charset="2"/>
              </a:rPr>
              <a:t>A</a:t>
            </a:r>
            <a:r>
              <a:rPr lang="en-US" altLang="ti-ET" sz="2000" b="1" dirty="0">
                <a:solidFill>
                  <a:srgbClr val="FF3300"/>
                </a:solidFill>
                <a:latin typeface="Consolas" panose="020B0609020204030204" pitchFamily="49" charset="0"/>
                <a:sym typeface="Symbol" panose="05050102010706020507" pitchFamily="18" charset="2"/>
              </a:rPr>
              <a:t>[</a:t>
            </a:r>
            <a:r>
              <a:rPr lang="en-US" altLang="ti-ET" sz="2000" b="1" i="1" dirty="0">
                <a:solidFill>
                  <a:srgbClr val="FF3300"/>
                </a:solidFill>
                <a:latin typeface="Consolas" panose="020B0609020204030204" pitchFamily="49" charset="0"/>
                <a:sym typeface="Symbol" panose="05050102010706020507" pitchFamily="18" charset="2"/>
              </a:rPr>
              <a:t>j</a:t>
            </a:r>
            <a:r>
              <a:rPr lang="en-US" altLang="ti-ET" sz="2000" b="1" dirty="0">
                <a:solidFill>
                  <a:srgbClr val="FF3300"/>
                </a:solidFill>
                <a:latin typeface="Consolas" panose="020B0609020204030204" pitchFamily="49" charset="0"/>
                <a:sym typeface="Symbol" panose="05050102010706020507" pitchFamily="18" charset="2"/>
              </a:rPr>
              <a:t> - </a:t>
            </a:r>
            <a:r>
              <a:rPr lang="en-US" altLang="ti-ET" sz="2000" b="1" i="1" dirty="0">
                <a:solidFill>
                  <a:srgbClr val="FF3300"/>
                </a:solidFill>
                <a:latin typeface="Consolas" panose="020B0609020204030204" pitchFamily="49" charset="0"/>
                <a:sym typeface="Symbol" panose="05050102010706020507" pitchFamily="18" charset="2"/>
              </a:rPr>
              <a:t>h</a:t>
            </a:r>
            <a:r>
              <a:rPr lang="en-US" altLang="ti-ET" sz="2000" b="1" dirty="0">
                <a:solidFill>
                  <a:srgbClr val="FF3300"/>
                </a:solidFill>
                <a:latin typeface="Consolas" panose="020B0609020204030204" pitchFamily="49" charset="0"/>
                <a:sym typeface="Symbol" panose="05050102010706020507" pitchFamily="18" charset="2"/>
              </a:rPr>
              <a:t>]</a:t>
            </a:r>
          </a:p>
          <a:p>
            <a:pPr>
              <a:lnSpc>
                <a:spcPct val="90000"/>
              </a:lnSpc>
              <a:spcBef>
                <a:spcPct val="0"/>
              </a:spcBef>
              <a:buFont typeface="Wingdings" panose="05000000000000000000" pitchFamily="2" charset="2"/>
              <a:buNone/>
            </a:pPr>
            <a:r>
              <a:rPr lang="en-US" altLang="ti-ET" sz="2000" b="1" dirty="0">
                <a:solidFill>
                  <a:srgbClr val="FF3300"/>
                </a:solidFill>
                <a:latin typeface="Consolas" panose="020B0609020204030204" pitchFamily="49" charset="0"/>
                <a:sym typeface="Symbol" panose="05050102010706020507" pitchFamily="18" charset="2"/>
              </a:rPr>
              <a:t>12.                </a:t>
            </a:r>
            <a:r>
              <a:rPr lang="en-US" altLang="ti-ET" sz="2000" b="1" i="1" dirty="0">
                <a:solidFill>
                  <a:srgbClr val="FF3300"/>
                </a:solidFill>
                <a:latin typeface="Consolas" panose="020B0609020204030204" pitchFamily="49" charset="0"/>
                <a:sym typeface="Symbol" panose="05050102010706020507" pitchFamily="18" charset="2"/>
              </a:rPr>
              <a:t>j</a:t>
            </a:r>
            <a:r>
              <a:rPr lang="en-US" altLang="ti-ET" sz="2000" b="1" dirty="0">
                <a:solidFill>
                  <a:srgbClr val="FF3300"/>
                </a:solidFill>
                <a:latin typeface="Consolas" panose="020B0609020204030204" pitchFamily="49" charset="0"/>
                <a:sym typeface="Symbol" panose="05050102010706020507" pitchFamily="18" charset="2"/>
              </a:rPr>
              <a:t>  </a:t>
            </a:r>
            <a:r>
              <a:rPr lang="en-US" altLang="ti-ET" sz="2000" b="1" i="1" dirty="0">
                <a:solidFill>
                  <a:srgbClr val="FF3300"/>
                </a:solidFill>
                <a:latin typeface="Consolas" panose="020B0609020204030204" pitchFamily="49" charset="0"/>
                <a:sym typeface="Symbol" panose="05050102010706020507" pitchFamily="18" charset="2"/>
              </a:rPr>
              <a:t>j</a:t>
            </a:r>
            <a:r>
              <a:rPr lang="en-US" altLang="ti-ET" sz="2000" b="1" dirty="0">
                <a:solidFill>
                  <a:srgbClr val="FF3300"/>
                </a:solidFill>
                <a:latin typeface="Consolas" panose="020B0609020204030204" pitchFamily="49" charset="0"/>
                <a:sym typeface="Symbol" panose="05050102010706020507" pitchFamily="18" charset="2"/>
              </a:rPr>
              <a:t> - </a:t>
            </a:r>
            <a:r>
              <a:rPr lang="en-US" altLang="ti-ET" sz="2000" b="1" i="1" dirty="0">
                <a:solidFill>
                  <a:srgbClr val="FF3300"/>
                </a:solidFill>
                <a:latin typeface="Consolas" panose="020B0609020204030204" pitchFamily="49" charset="0"/>
                <a:sym typeface="Symbol" panose="05050102010706020507" pitchFamily="18" charset="2"/>
              </a:rPr>
              <a:t>h</a:t>
            </a:r>
          </a:p>
          <a:p>
            <a:pPr>
              <a:lnSpc>
                <a:spcPct val="90000"/>
              </a:lnSpc>
              <a:spcBef>
                <a:spcPct val="0"/>
              </a:spcBef>
              <a:buFont typeface="Wingdings" panose="05000000000000000000" pitchFamily="2" charset="2"/>
              <a:buNone/>
            </a:pPr>
            <a:r>
              <a:rPr lang="en-US" altLang="ti-ET" sz="2000" b="1" dirty="0">
                <a:solidFill>
                  <a:srgbClr val="FF3300"/>
                </a:solidFill>
                <a:latin typeface="Consolas" panose="020B0609020204030204" pitchFamily="49" charset="0"/>
                <a:sym typeface="Symbol" panose="05050102010706020507" pitchFamily="18" charset="2"/>
              </a:rPr>
              <a:t>13.                if </a:t>
            </a:r>
            <a:r>
              <a:rPr lang="en-US" altLang="ti-ET" sz="2000" b="1" i="1" dirty="0">
                <a:solidFill>
                  <a:srgbClr val="FF3300"/>
                </a:solidFill>
                <a:latin typeface="Consolas" panose="020B0609020204030204" pitchFamily="49" charset="0"/>
                <a:sym typeface="Symbol" panose="05050102010706020507" pitchFamily="18" charset="2"/>
              </a:rPr>
              <a:t>j</a:t>
            </a:r>
            <a:r>
              <a:rPr lang="en-US" altLang="ti-ET" sz="2000" b="1" dirty="0">
                <a:solidFill>
                  <a:srgbClr val="FF3300"/>
                </a:solidFill>
                <a:latin typeface="Consolas" panose="020B0609020204030204" pitchFamily="49" charset="0"/>
                <a:sym typeface="Symbol" panose="05050102010706020507" pitchFamily="18" charset="2"/>
              </a:rPr>
              <a:t> &lt; </a:t>
            </a:r>
            <a:r>
              <a:rPr lang="en-US" altLang="ti-ET" sz="2000" b="1" i="1" dirty="0">
                <a:solidFill>
                  <a:srgbClr val="FF3300"/>
                </a:solidFill>
                <a:latin typeface="Consolas" panose="020B0609020204030204" pitchFamily="49" charset="0"/>
                <a:sym typeface="Symbol" panose="05050102010706020507" pitchFamily="18" charset="2"/>
              </a:rPr>
              <a:t>h</a:t>
            </a:r>
            <a:r>
              <a:rPr lang="en-US" altLang="ti-ET" sz="2000" b="1" dirty="0">
                <a:solidFill>
                  <a:srgbClr val="FF3300"/>
                </a:solidFill>
                <a:latin typeface="Consolas" panose="020B0609020204030204" pitchFamily="49" charset="0"/>
                <a:sym typeface="Symbol" panose="05050102010706020507" pitchFamily="18" charset="2"/>
              </a:rPr>
              <a:t> then break</a:t>
            </a:r>
          </a:p>
          <a:p>
            <a:pPr>
              <a:lnSpc>
                <a:spcPct val="90000"/>
              </a:lnSpc>
              <a:spcBef>
                <a:spcPct val="0"/>
              </a:spcBef>
              <a:buFont typeface="Wingdings" panose="05000000000000000000" pitchFamily="2" charset="2"/>
              <a:buNone/>
            </a:pPr>
            <a:r>
              <a:rPr lang="en-US" altLang="ti-ET" sz="2000" b="1" dirty="0">
                <a:solidFill>
                  <a:srgbClr val="FF3300"/>
                </a:solidFill>
                <a:latin typeface="Consolas" panose="020B0609020204030204" pitchFamily="49" charset="0"/>
                <a:sym typeface="Symbol" panose="05050102010706020507" pitchFamily="18" charset="2"/>
              </a:rPr>
              <a:t>14.           }</a:t>
            </a:r>
          </a:p>
          <a:p>
            <a:pPr>
              <a:lnSpc>
                <a:spcPct val="90000"/>
              </a:lnSpc>
              <a:spcBef>
                <a:spcPct val="0"/>
              </a:spcBef>
              <a:buFont typeface="Wingdings" panose="05000000000000000000" pitchFamily="2" charset="2"/>
              <a:buNone/>
            </a:pPr>
            <a:r>
              <a:rPr lang="en-US" altLang="ti-ET" sz="2000" b="1" dirty="0">
                <a:solidFill>
                  <a:schemeClr val="hlink"/>
                </a:solidFill>
                <a:latin typeface="Consolas" panose="020B0609020204030204" pitchFamily="49" charset="0"/>
                <a:sym typeface="Symbol" panose="05050102010706020507" pitchFamily="18" charset="2"/>
              </a:rPr>
              <a:t>15.          </a:t>
            </a:r>
            <a:r>
              <a:rPr lang="en-US" altLang="ti-ET" sz="2000" b="1" i="1" dirty="0">
                <a:solidFill>
                  <a:schemeClr val="hlink"/>
                </a:solidFill>
                <a:latin typeface="Consolas" panose="020B0609020204030204" pitchFamily="49" charset="0"/>
                <a:sym typeface="Symbol" panose="05050102010706020507" pitchFamily="18" charset="2"/>
              </a:rPr>
              <a:t>A</a:t>
            </a:r>
            <a:r>
              <a:rPr lang="en-US" altLang="ti-ET" sz="2000" b="1" dirty="0">
                <a:solidFill>
                  <a:schemeClr val="hlink"/>
                </a:solidFill>
                <a:latin typeface="Consolas" panose="020B0609020204030204" pitchFamily="49" charset="0"/>
                <a:sym typeface="Symbol" panose="05050102010706020507" pitchFamily="18" charset="2"/>
              </a:rPr>
              <a:t>[</a:t>
            </a:r>
            <a:r>
              <a:rPr lang="en-US" altLang="ti-ET" sz="2000" b="1" i="1" dirty="0">
                <a:solidFill>
                  <a:schemeClr val="hlink"/>
                </a:solidFill>
                <a:latin typeface="Consolas" panose="020B0609020204030204" pitchFamily="49" charset="0"/>
                <a:sym typeface="Symbol" panose="05050102010706020507" pitchFamily="18" charset="2"/>
              </a:rPr>
              <a:t>j</a:t>
            </a:r>
            <a:r>
              <a:rPr lang="en-US" altLang="ti-ET" sz="2000" b="1" dirty="0">
                <a:solidFill>
                  <a:schemeClr val="hlink"/>
                </a:solidFill>
                <a:latin typeface="Consolas" panose="020B0609020204030204" pitchFamily="49" charset="0"/>
                <a:sym typeface="Symbol" panose="05050102010706020507" pitchFamily="18" charset="2"/>
              </a:rPr>
              <a:t>]  </a:t>
            </a:r>
            <a:r>
              <a:rPr lang="en-US" altLang="ti-ET" sz="2000" b="1" i="1" dirty="0">
                <a:solidFill>
                  <a:schemeClr val="hlink"/>
                </a:solidFill>
                <a:latin typeface="Consolas" panose="020B0609020204030204" pitchFamily="49" charset="0"/>
                <a:sym typeface="Symbol" panose="05050102010706020507" pitchFamily="18" charset="2"/>
              </a:rPr>
              <a:t>key</a:t>
            </a:r>
          </a:p>
          <a:p>
            <a:pPr>
              <a:lnSpc>
                <a:spcPct val="90000"/>
              </a:lnSpc>
              <a:spcBef>
                <a:spcPct val="0"/>
              </a:spcBef>
              <a:buFont typeface="Wingdings" panose="05000000000000000000" pitchFamily="2" charset="2"/>
              <a:buNone/>
            </a:pPr>
            <a:r>
              <a:rPr lang="en-US" altLang="ti-ET" sz="2000" b="1" dirty="0">
                <a:solidFill>
                  <a:schemeClr val="hlink"/>
                </a:solidFill>
                <a:latin typeface="Consolas" panose="020B0609020204030204" pitchFamily="49" charset="0"/>
                <a:sym typeface="Symbol" panose="05050102010706020507" pitchFamily="18" charset="2"/>
              </a:rPr>
              <a:t>16.      }</a:t>
            </a:r>
          </a:p>
          <a:p>
            <a:pPr>
              <a:lnSpc>
                <a:spcPct val="90000"/>
              </a:lnSpc>
              <a:spcBef>
                <a:spcPct val="0"/>
              </a:spcBef>
              <a:buFont typeface="Wingdings" panose="05000000000000000000" pitchFamily="2" charset="2"/>
              <a:buNone/>
            </a:pPr>
            <a:r>
              <a:rPr lang="en-US" altLang="ti-ET" sz="2000" b="1" dirty="0">
                <a:solidFill>
                  <a:srgbClr val="CC0000"/>
                </a:solidFill>
                <a:latin typeface="Consolas" panose="020B0609020204030204" pitchFamily="49" charset="0"/>
                <a:sym typeface="Symbol" panose="05050102010706020507" pitchFamily="18" charset="2"/>
              </a:rPr>
              <a:t>17. until </a:t>
            </a:r>
            <a:r>
              <a:rPr lang="en-US" altLang="ti-ET" sz="2000" b="1" i="1" dirty="0">
                <a:solidFill>
                  <a:srgbClr val="CC0000"/>
                </a:solidFill>
                <a:latin typeface="Consolas" panose="020B0609020204030204" pitchFamily="49" charset="0"/>
                <a:sym typeface="Symbol" panose="05050102010706020507" pitchFamily="18" charset="2"/>
              </a:rPr>
              <a:t>h</a:t>
            </a:r>
            <a:r>
              <a:rPr lang="en-US" altLang="ti-ET" sz="2000" b="1" dirty="0">
                <a:solidFill>
                  <a:srgbClr val="CC0000"/>
                </a:solidFill>
                <a:latin typeface="Consolas" panose="020B0609020204030204" pitchFamily="49" charset="0"/>
                <a:sym typeface="Symbol" panose="05050102010706020507" pitchFamily="18" charset="2"/>
              </a:rPr>
              <a:t>  1</a:t>
            </a:r>
          </a:p>
        </p:txBody>
      </p:sp>
      <p:sp>
        <p:nvSpPr>
          <p:cNvPr id="315415" name="Text Box 23">
            <a:extLst>
              <a:ext uri="{FF2B5EF4-FFF2-40B4-BE49-F238E27FC236}">
                <a16:creationId xmlns:a16="http://schemas.microsoft.com/office/drawing/2014/main" id="{D6CDA19E-0F63-4193-A8BB-FA4517FC06E0}"/>
              </a:ext>
            </a:extLst>
          </p:cNvPr>
          <p:cNvSpPr txBox="1">
            <a:spLocks noChangeArrowheads="1"/>
          </p:cNvSpPr>
          <p:nvPr/>
        </p:nvSpPr>
        <p:spPr bwMode="auto">
          <a:xfrm>
            <a:off x="6808303" y="1610139"/>
            <a:ext cx="4734339" cy="1384995"/>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0"/>
              </a:spcBef>
              <a:spcAft>
                <a:spcPct val="0"/>
              </a:spcAft>
            </a:pPr>
            <a:r>
              <a:rPr lang="en-US" altLang="ti-ET" sz="2800" dirty="0">
                <a:solidFill>
                  <a:srgbClr val="000000"/>
                </a:solidFill>
                <a:latin typeface="Times New Roman" panose="02020603050405020304" pitchFamily="18" charset="0"/>
              </a:rPr>
              <a:t>When </a:t>
            </a:r>
            <a:r>
              <a:rPr lang="en-US" altLang="ti-ET" sz="2800" i="1" dirty="0">
                <a:solidFill>
                  <a:srgbClr val="000000"/>
                </a:solidFill>
                <a:latin typeface="Times New Roman" panose="02020603050405020304" pitchFamily="18" charset="0"/>
              </a:rPr>
              <a:t>h</a:t>
            </a:r>
            <a:r>
              <a:rPr lang="en-US" altLang="ti-ET" sz="2800" dirty="0">
                <a:solidFill>
                  <a:srgbClr val="000000"/>
                </a:solidFill>
                <a:latin typeface="Times New Roman" panose="02020603050405020304" pitchFamily="18" charset="0"/>
              </a:rPr>
              <a:t>=1, this is insertion sort.</a:t>
            </a:r>
          </a:p>
          <a:p>
            <a:pPr eaLnBrk="0" fontAlgn="base" hangingPunct="0">
              <a:spcBef>
                <a:spcPct val="0"/>
              </a:spcBef>
              <a:spcAft>
                <a:spcPct val="0"/>
              </a:spcAft>
            </a:pPr>
            <a:r>
              <a:rPr lang="en-US" altLang="ti-ET" sz="2800" dirty="0">
                <a:solidFill>
                  <a:srgbClr val="000000"/>
                </a:solidFill>
                <a:latin typeface="Times New Roman" panose="02020603050405020304" pitchFamily="18" charset="0"/>
              </a:rPr>
              <a:t>Otherwise, performs insertion sort on keys </a:t>
            </a:r>
            <a:r>
              <a:rPr lang="en-US" altLang="ti-ET" sz="2800" i="1" dirty="0">
                <a:solidFill>
                  <a:srgbClr val="000000"/>
                </a:solidFill>
                <a:latin typeface="Times New Roman" panose="02020603050405020304" pitchFamily="18" charset="0"/>
              </a:rPr>
              <a:t>h</a:t>
            </a:r>
            <a:r>
              <a:rPr lang="en-US" altLang="ti-ET" sz="2800" dirty="0">
                <a:solidFill>
                  <a:srgbClr val="000000"/>
                </a:solidFill>
                <a:latin typeface="Times New Roman" panose="02020603050405020304" pitchFamily="18" charset="0"/>
              </a:rPr>
              <a:t> locations apart.</a:t>
            </a:r>
          </a:p>
        </p:txBody>
      </p:sp>
      <p:sp>
        <p:nvSpPr>
          <p:cNvPr id="315416" name="AutoShape 24">
            <a:extLst>
              <a:ext uri="{FF2B5EF4-FFF2-40B4-BE49-F238E27FC236}">
                <a16:creationId xmlns:a16="http://schemas.microsoft.com/office/drawing/2014/main" id="{AFD15780-0343-4DCC-BCBB-B73A4BD1E75B}"/>
              </a:ext>
            </a:extLst>
          </p:cNvPr>
          <p:cNvSpPr>
            <a:spLocks/>
          </p:cNvSpPr>
          <p:nvPr/>
        </p:nvSpPr>
        <p:spPr bwMode="auto">
          <a:xfrm>
            <a:off x="6450253" y="3173194"/>
            <a:ext cx="358050" cy="2830041"/>
          </a:xfrm>
          <a:prstGeom prst="rightBrace">
            <a:avLst>
              <a:gd name="adj1" fmla="val 74030"/>
              <a:gd name="adj2" fmla="val 50000"/>
            </a:avLst>
          </a:prstGeom>
          <a:noFill/>
          <a:ln w="12700">
            <a:solidFill>
              <a:schemeClr val="bg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ti-ET" sz="2400">
              <a:solidFill>
                <a:srgbClr val="000000"/>
              </a:solidFill>
            </a:endParaRPr>
          </a:p>
        </p:txBody>
      </p:sp>
      <p:sp>
        <p:nvSpPr>
          <p:cNvPr id="315418" name="Text Box 26">
            <a:extLst>
              <a:ext uri="{FF2B5EF4-FFF2-40B4-BE49-F238E27FC236}">
                <a16:creationId xmlns:a16="http://schemas.microsoft.com/office/drawing/2014/main" id="{48C62DFE-F1DF-4317-A141-127B7EF60C3D}"/>
              </a:ext>
            </a:extLst>
          </p:cNvPr>
          <p:cNvSpPr txBox="1">
            <a:spLocks noChangeArrowheads="1"/>
          </p:cNvSpPr>
          <p:nvPr/>
        </p:nvSpPr>
        <p:spPr bwMode="auto">
          <a:xfrm>
            <a:off x="6988522" y="3946525"/>
            <a:ext cx="4554120" cy="1815882"/>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0"/>
              </a:spcBef>
              <a:spcAft>
                <a:spcPct val="0"/>
              </a:spcAft>
            </a:pPr>
            <a:r>
              <a:rPr lang="en-US" altLang="ti-ET" sz="2800" i="1" dirty="0">
                <a:solidFill>
                  <a:srgbClr val="000000"/>
                </a:solidFill>
                <a:latin typeface="Times New Roman" panose="02020603050405020304" pitchFamily="18" charset="0"/>
              </a:rPr>
              <a:t>h</a:t>
            </a:r>
            <a:r>
              <a:rPr lang="en-US" altLang="ti-ET" sz="2800" dirty="0">
                <a:solidFill>
                  <a:srgbClr val="000000"/>
                </a:solidFill>
                <a:latin typeface="Times New Roman" panose="02020603050405020304" pitchFamily="18" charset="0"/>
              </a:rPr>
              <a:t> values are set in the outermost repeat loop. Note that they are </a:t>
            </a:r>
            <a:r>
              <a:rPr lang="en-US" altLang="ti-ET" sz="2800" i="1" dirty="0">
                <a:solidFill>
                  <a:srgbClr val="CC0000"/>
                </a:solidFill>
                <a:latin typeface="Times New Roman" panose="02020603050405020304" pitchFamily="18" charset="0"/>
              </a:rPr>
              <a:t>decreasing</a:t>
            </a:r>
            <a:r>
              <a:rPr lang="en-US" altLang="ti-ET" sz="2800" dirty="0">
                <a:solidFill>
                  <a:srgbClr val="000000"/>
                </a:solidFill>
                <a:latin typeface="Times New Roman" panose="02020603050405020304" pitchFamily="18" charset="0"/>
              </a:rPr>
              <a:t> and the </a:t>
            </a:r>
            <a:r>
              <a:rPr lang="en-US" altLang="ti-ET" sz="2800" dirty="0">
                <a:solidFill>
                  <a:srgbClr val="CC0000"/>
                </a:solidFill>
                <a:latin typeface="Times New Roman" panose="02020603050405020304" pitchFamily="18" charset="0"/>
              </a:rPr>
              <a:t>final value is 1</a:t>
            </a:r>
            <a:r>
              <a:rPr lang="en-US" altLang="ti-ET" sz="2800" dirty="0">
                <a:solidFill>
                  <a:srgbClr val="000000"/>
                </a:solidFill>
                <a:latin typeface="Times New Roman" panose="02020603050405020304" pitchFamily="18" charset="0"/>
              </a:rPr>
              <a:t>.</a:t>
            </a:r>
            <a:endParaRPr lang="en-US" altLang="ti-ET" sz="2800" i="1" dirty="0">
              <a:solidFill>
                <a:srgbClr val="000000"/>
              </a:solidFill>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a:extLst>
              <a:ext uri="{FF2B5EF4-FFF2-40B4-BE49-F238E27FC236}">
                <a16:creationId xmlns:a16="http://schemas.microsoft.com/office/drawing/2014/main" id="{38A64A02-89BD-49A5-93BD-2FE8EE8B6175}"/>
              </a:ext>
            </a:extLst>
          </p:cNvPr>
          <p:cNvSpPr>
            <a:spLocks noGrp="1" noChangeArrowheads="1"/>
          </p:cNvSpPr>
          <p:nvPr>
            <p:ph type="title"/>
          </p:nvPr>
        </p:nvSpPr>
        <p:spPr/>
        <p:txBody>
          <a:bodyPr/>
          <a:lstStyle/>
          <a:p>
            <a:r>
              <a:rPr lang="en-US" altLang="ti-ET" b="1" dirty="0">
                <a:solidFill>
                  <a:schemeClr val="bg1"/>
                </a:solidFill>
                <a:effectLst>
                  <a:outerShdw blurRad="38100" dist="38100" dir="2700000" algn="tl">
                    <a:srgbClr val="000000">
                      <a:alpha val="43137"/>
                    </a:srgbClr>
                  </a:outerShdw>
                </a:effectLst>
              </a:rPr>
              <a:t>Algorithm Analysis</a:t>
            </a:r>
          </a:p>
        </p:txBody>
      </p:sp>
      <p:sp>
        <p:nvSpPr>
          <p:cNvPr id="369669" name="Rectangle 5">
            <a:extLst>
              <a:ext uri="{FF2B5EF4-FFF2-40B4-BE49-F238E27FC236}">
                <a16:creationId xmlns:a16="http://schemas.microsoft.com/office/drawing/2014/main" id="{C1261B37-FA06-4255-ABB8-4F8B10CD9F1D}"/>
              </a:ext>
            </a:extLst>
          </p:cNvPr>
          <p:cNvSpPr>
            <a:spLocks noGrp="1" noChangeArrowheads="1"/>
          </p:cNvSpPr>
          <p:nvPr>
            <p:ph type="body" idx="1"/>
          </p:nvPr>
        </p:nvSpPr>
        <p:spPr>
          <a:xfrm>
            <a:off x="665923" y="1421295"/>
            <a:ext cx="10876720" cy="4880113"/>
          </a:xfrm>
        </p:spPr>
        <p:txBody>
          <a:bodyPr/>
          <a:lstStyle/>
          <a:p>
            <a:r>
              <a:rPr lang="en-US" altLang="ti-ET" sz="3600" dirty="0">
                <a:sym typeface="Symbol" panose="05050102010706020507" pitchFamily="18" charset="2"/>
              </a:rPr>
              <a:t>In-place sort</a:t>
            </a:r>
          </a:p>
          <a:p>
            <a:pPr>
              <a:buFont typeface="Wingdings" panose="05000000000000000000" pitchFamily="2" charset="2"/>
              <a:buNone/>
            </a:pPr>
            <a:endParaRPr lang="en-US" altLang="ti-ET" sz="1050" dirty="0">
              <a:sym typeface="Symbol" panose="05050102010706020507" pitchFamily="18" charset="2"/>
            </a:endParaRPr>
          </a:p>
          <a:p>
            <a:r>
              <a:rPr lang="en-US" altLang="ti-ET" sz="3600" dirty="0">
                <a:sym typeface="Symbol" panose="05050102010706020507" pitchFamily="18" charset="2"/>
              </a:rPr>
              <a:t>Not stable</a:t>
            </a:r>
          </a:p>
          <a:p>
            <a:pPr>
              <a:buFont typeface="Wingdings" panose="05000000000000000000" pitchFamily="2" charset="2"/>
              <a:buNone/>
            </a:pPr>
            <a:endParaRPr lang="en-US" altLang="ti-ET" sz="1050" dirty="0">
              <a:sym typeface="Symbol" panose="05050102010706020507" pitchFamily="18" charset="2"/>
            </a:endParaRPr>
          </a:p>
          <a:p>
            <a:pPr>
              <a:spcAft>
                <a:spcPct val="20000"/>
              </a:spcAft>
            </a:pPr>
            <a:r>
              <a:rPr lang="en-US" altLang="ti-ET" sz="3600" dirty="0">
                <a:sym typeface="Symbol" panose="05050102010706020507" pitchFamily="18" charset="2"/>
              </a:rPr>
              <a:t>The exact behavior of the algorithm depends on the sequence of increments -- difficult &amp; complex to analyze the algorithm.</a:t>
            </a:r>
          </a:p>
          <a:p>
            <a:pPr>
              <a:spcAft>
                <a:spcPct val="20000"/>
              </a:spcAft>
            </a:pPr>
            <a:endParaRPr lang="en-US" altLang="ti-ET" sz="1050" dirty="0">
              <a:sym typeface="Symbol" panose="05050102010706020507" pitchFamily="18" charset="2"/>
            </a:endParaRPr>
          </a:p>
          <a:p>
            <a:pPr>
              <a:spcAft>
                <a:spcPct val="20000"/>
              </a:spcAft>
            </a:pPr>
            <a:r>
              <a:rPr lang="en-US" altLang="ti-ET" sz="3600" dirty="0">
                <a:sym typeface="Symbol" panose="05050102010706020507" pitchFamily="18" charset="2"/>
              </a:rPr>
              <a:t>For </a:t>
            </a:r>
            <a:r>
              <a:rPr lang="en-US" altLang="ti-ET" sz="3600" i="1" dirty="0" err="1">
                <a:sym typeface="Symbol" panose="05050102010706020507" pitchFamily="18" charset="2"/>
              </a:rPr>
              <a:t>h</a:t>
            </a:r>
            <a:r>
              <a:rPr lang="en-US" altLang="ti-ET" sz="3600" i="1" baseline="-25000" dirty="0" err="1">
                <a:sym typeface="Symbol" panose="05050102010706020507" pitchFamily="18" charset="2"/>
              </a:rPr>
              <a:t>k</a:t>
            </a:r>
            <a:r>
              <a:rPr lang="en-US" altLang="ti-ET" sz="3600" dirty="0">
                <a:sym typeface="Symbol" panose="05050102010706020507" pitchFamily="18" charset="2"/>
              </a:rPr>
              <a:t> = 2</a:t>
            </a:r>
            <a:r>
              <a:rPr lang="en-US" altLang="ti-ET" sz="3600" i="1" baseline="30000" dirty="0">
                <a:sym typeface="Symbol" panose="05050102010706020507" pitchFamily="18" charset="2"/>
              </a:rPr>
              <a:t>k</a:t>
            </a:r>
            <a:r>
              <a:rPr lang="en-US" altLang="ti-ET" sz="3600" dirty="0">
                <a:sym typeface="Symbol" panose="05050102010706020507" pitchFamily="18" charset="2"/>
              </a:rPr>
              <a:t> - 1,</a:t>
            </a:r>
            <a:r>
              <a:rPr lang="en-US" altLang="ti-ET" sz="3600" i="1" dirty="0">
                <a:sym typeface="Symbol" panose="05050102010706020507" pitchFamily="18" charset="2"/>
              </a:rPr>
              <a:t> T</a:t>
            </a:r>
            <a:r>
              <a:rPr lang="en-US" altLang="ti-ET" sz="3600" dirty="0">
                <a:sym typeface="Symbol" panose="05050102010706020507" pitchFamily="18" charset="2"/>
              </a:rPr>
              <a:t>(</a:t>
            </a:r>
            <a:r>
              <a:rPr lang="en-US" altLang="ti-ET" sz="3600" i="1" dirty="0">
                <a:sym typeface="Symbol" panose="05050102010706020507" pitchFamily="18" charset="2"/>
              </a:rPr>
              <a:t>n</a:t>
            </a:r>
            <a:r>
              <a:rPr lang="en-US" altLang="ti-ET" sz="3600" dirty="0">
                <a:sym typeface="Symbol" panose="05050102010706020507" pitchFamily="18" charset="2"/>
              </a:rPr>
              <a:t>)</a:t>
            </a:r>
            <a:r>
              <a:rPr lang="en-US" altLang="ti-ET" sz="3600" i="1" dirty="0">
                <a:sym typeface="Symbol" panose="05050102010706020507" pitchFamily="18" charset="2"/>
              </a:rPr>
              <a:t> = </a:t>
            </a:r>
            <a:r>
              <a:rPr lang="en-US" altLang="ti-ET" sz="3600" dirty="0">
                <a:sym typeface="Symbol" panose="05050102010706020507" pitchFamily="18" charset="2"/>
              </a:rPr>
              <a:t>(</a:t>
            </a:r>
            <a:r>
              <a:rPr lang="en-US" altLang="ti-ET" sz="3600" i="1" dirty="0">
                <a:sym typeface="Symbol" panose="05050102010706020507" pitchFamily="18" charset="2"/>
              </a:rPr>
              <a:t>n</a:t>
            </a:r>
            <a:r>
              <a:rPr lang="en-US" altLang="ti-ET" sz="3600" baseline="30000" dirty="0">
                <a:sym typeface="Symbol" panose="05050102010706020507" pitchFamily="18" charset="2"/>
              </a:rPr>
              <a:t>3/2</a:t>
            </a:r>
            <a:r>
              <a:rPr lang="en-US" altLang="ti-ET" sz="3600" i="1" baseline="30000" dirty="0">
                <a:sym typeface="Symbol" panose="05050102010706020507" pitchFamily="18" charset="2"/>
              </a:rPr>
              <a:t> </a:t>
            </a:r>
            <a:r>
              <a:rPr lang="en-US" altLang="ti-ET" sz="3600" dirty="0">
                <a:sym typeface="Symbol" panose="05050102010706020507" pitchFamily="18" charset="2"/>
              </a:rPr>
              <a:t>)</a:t>
            </a:r>
            <a:endParaRPr lang="en-US" altLang="ti-ET" sz="3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a:extLst>
              <a:ext uri="{FF2B5EF4-FFF2-40B4-BE49-F238E27FC236}">
                <a16:creationId xmlns:a16="http://schemas.microsoft.com/office/drawing/2014/main" id="{38A64A02-89BD-49A5-93BD-2FE8EE8B6175}"/>
              </a:ext>
            </a:extLst>
          </p:cNvPr>
          <p:cNvSpPr>
            <a:spLocks noGrp="1" noChangeArrowheads="1"/>
          </p:cNvSpPr>
          <p:nvPr>
            <p:ph type="title"/>
          </p:nvPr>
        </p:nvSpPr>
        <p:spPr>
          <a:xfrm>
            <a:off x="424206" y="273378"/>
            <a:ext cx="11118437" cy="829866"/>
          </a:xfrm>
        </p:spPr>
        <p:txBody>
          <a:bodyPr/>
          <a:lstStyle/>
          <a:p>
            <a:r>
              <a:rPr lang="en-US" altLang="ti-ET" b="1" dirty="0">
                <a:solidFill>
                  <a:schemeClr val="bg1"/>
                </a:solidFill>
                <a:effectLst>
                  <a:outerShdw blurRad="38100" dist="38100" dir="2700000" algn="tl">
                    <a:srgbClr val="000000">
                      <a:alpha val="43137"/>
                    </a:srgbClr>
                  </a:outerShdw>
                </a:effectLst>
              </a:rPr>
              <a:t>Summary</a:t>
            </a:r>
          </a:p>
        </p:txBody>
      </p:sp>
      <p:graphicFrame>
        <p:nvGraphicFramePr>
          <p:cNvPr id="3" name="Table 3">
            <a:extLst>
              <a:ext uri="{FF2B5EF4-FFF2-40B4-BE49-F238E27FC236}">
                <a16:creationId xmlns:a16="http://schemas.microsoft.com/office/drawing/2014/main" id="{9CA01420-F923-4CC7-8FDD-30C0DC18AFBB}"/>
              </a:ext>
            </a:extLst>
          </p:cNvPr>
          <p:cNvGraphicFramePr>
            <a:graphicFrameLocks noGrp="1"/>
          </p:cNvGraphicFramePr>
          <p:nvPr>
            <p:ph idx="1"/>
            <p:extLst>
              <p:ext uri="{D42A27DB-BD31-4B8C-83A1-F6EECF244321}">
                <p14:modId xmlns:p14="http://schemas.microsoft.com/office/powerpoint/2010/main" val="642164009"/>
              </p:ext>
            </p:extLst>
          </p:nvPr>
        </p:nvGraphicFramePr>
        <p:xfrm>
          <a:off x="424206" y="1553788"/>
          <a:ext cx="11274458" cy="4715039"/>
        </p:xfrm>
        <a:graphic>
          <a:graphicData uri="http://schemas.openxmlformats.org/drawingml/2006/table">
            <a:tbl>
              <a:tblPr firstRow="1" bandRow="1">
                <a:tableStyleId>{5C22544A-7EE6-4342-B048-85BDC9FD1C3A}</a:tableStyleId>
              </a:tblPr>
              <a:tblGrid>
                <a:gridCol w="3525625">
                  <a:extLst>
                    <a:ext uri="{9D8B030D-6E8A-4147-A177-3AD203B41FA5}">
                      <a16:colId xmlns:a16="http://schemas.microsoft.com/office/drawing/2014/main" val="3127520770"/>
                    </a:ext>
                  </a:extLst>
                </a:gridCol>
                <a:gridCol w="2122000">
                  <a:extLst>
                    <a:ext uri="{9D8B030D-6E8A-4147-A177-3AD203B41FA5}">
                      <a16:colId xmlns:a16="http://schemas.microsoft.com/office/drawing/2014/main" val="4016233589"/>
                    </a:ext>
                  </a:extLst>
                </a:gridCol>
                <a:gridCol w="2175805">
                  <a:extLst>
                    <a:ext uri="{9D8B030D-6E8A-4147-A177-3AD203B41FA5}">
                      <a16:colId xmlns:a16="http://schemas.microsoft.com/office/drawing/2014/main" val="3057309256"/>
                    </a:ext>
                  </a:extLst>
                </a:gridCol>
                <a:gridCol w="1732943">
                  <a:extLst>
                    <a:ext uri="{9D8B030D-6E8A-4147-A177-3AD203B41FA5}">
                      <a16:colId xmlns:a16="http://schemas.microsoft.com/office/drawing/2014/main" val="3943509149"/>
                    </a:ext>
                  </a:extLst>
                </a:gridCol>
                <a:gridCol w="1718085">
                  <a:extLst>
                    <a:ext uri="{9D8B030D-6E8A-4147-A177-3AD203B41FA5}">
                      <a16:colId xmlns:a16="http://schemas.microsoft.com/office/drawing/2014/main" val="4049194766"/>
                    </a:ext>
                  </a:extLst>
                </a:gridCol>
              </a:tblGrid>
              <a:tr h="887955">
                <a:tc>
                  <a:txBody>
                    <a:bodyPr/>
                    <a:lstStyle/>
                    <a:p>
                      <a:pPr>
                        <a:lnSpc>
                          <a:spcPct val="100000"/>
                        </a:lnSpc>
                      </a:pPr>
                      <a:r>
                        <a:rPr lang="en-US" sz="4000" dirty="0">
                          <a:solidFill>
                            <a:schemeClr val="tx1"/>
                          </a:solidFill>
                          <a:effectLst>
                            <a:outerShdw blurRad="38100" dist="38100" dir="2700000" algn="tl">
                              <a:srgbClr val="000000">
                                <a:alpha val="43137"/>
                              </a:srgbClr>
                            </a:outerShdw>
                          </a:effectLst>
                        </a:rPr>
                        <a:t>Name</a:t>
                      </a:r>
                    </a:p>
                  </a:txBody>
                  <a:tcPr anchor="ctr"/>
                </a:tc>
                <a:tc>
                  <a:txBody>
                    <a:bodyPr/>
                    <a:lstStyle/>
                    <a:p>
                      <a:pPr>
                        <a:lnSpc>
                          <a:spcPct val="100000"/>
                        </a:lnSpc>
                      </a:pPr>
                      <a:r>
                        <a:rPr lang="en-US" sz="4000" dirty="0">
                          <a:solidFill>
                            <a:schemeClr val="tx1"/>
                          </a:solidFill>
                          <a:effectLst>
                            <a:outerShdw blurRad="38100" dist="38100" dir="2700000" algn="tl">
                              <a:srgbClr val="000000">
                                <a:alpha val="43137"/>
                              </a:srgbClr>
                            </a:outerShdw>
                          </a:effectLst>
                        </a:rPr>
                        <a:t>Best</a:t>
                      </a:r>
                    </a:p>
                  </a:txBody>
                  <a:tcPr anchor="ctr"/>
                </a:tc>
                <a:tc>
                  <a:txBody>
                    <a:bodyPr/>
                    <a:lstStyle/>
                    <a:p>
                      <a:pPr>
                        <a:lnSpc>
                          <a:spcPct val="100000"/>
                        </a:lnSpc>
                      </a:pPr>
                      <a:r>
                        <a:rPr lang="en-US" sz="4000" dirty="0">
                          <a:solidFill>
                            <a:schemeClr val="tx1"/>
                          </a:solidFill>
                          <a:effectLst>
                            <a:outerShdw blurRad="38100" dist="38100" dir="2700000" algn="tl">
                              <a:srgbClr val="000000">
                                <a:alpha val="43137"/>
                              </a:srgbClr>
                            </a:outerShdw>
                          </a:effectLst>
                        </a:rPr>
                        <a:t>Average</a:t>
                      </a:r>
                    </a:p>
                  </a:txBody>
                  <a:tcPr anchor="ctr"/>
                </a:tc>
                <a:tc>
                  <a:txBody>
                    <a:bodyPr/>
                    <a:lstStyle/>
                    <a:p>
                      <a:pPr>
                        <a:lnSpc>
                          <a:spcPct val="100000"/>
                        </a:lnSpc>
                      </a:pPr>
                      <a:r>
                        <a:rPr lang="en-US" sz="4000" dirty="0">
                          <a:solidFill>
                            <a:schemeClr val="tx1"/>
                          </a:solidFill>
                          <a:effectLst>
                            <a:outerShdw blurRad="38100" dist="38100" dir="2700000" algn="tl">
                              <a:srgbClr val="000000">
                                <a:alpha val="43137"/>
                              </a:srgbClr>
                            </a:outerShdw>
                          </a:effectLst>
                        </a:rPr>
                        <a:t>Worst</a:t>
                      </a:r>
                    </a:p>
                  </a:txBody>
                  <a:tcPr anchor="ctr"/>
                </a:tc>
                <a:tc>
                  <a:txBody>
                    <a:bodyPr/>
                    <a:lstStyle/>
                    <a:p>
                      <a:pPr>
                        <a:lnSpc>
                          <a:spcPct val="100000"/>
                        </a:lnSpc>
                      </a:pPr>
                      <a:r>
                        <a:rPr lang="en-US" sz="4000" dirty="0">
                          <a:solidFill>
                            <a:schemeClr val="tx1"/>
                          </a:solidFill>
                          <a:effectLst>
                            <a:outerShdw blurRad="38100" dist="38100" dir="2700000" algn="tl">
                              <a:srgbClr val="000000">
                                <a:alpha val="43137"/>
                              </a:srgbClr>
                            </a:outerShdw>
                          </a:effectLst>
                        </a:rPr>
                        <a:t>Stable</a:t>
                      </a:r>
                    </a:p>
                  </a:txBody>
                  <a:tcPr anchor="ctr"/>
                </a:tc>
                <a:extLst>
                  <a:ext uri="{0D108BD9-81ED-4DB2-BD59-A6C34878D82A}">
                    <a16:rowId xmlns:a16="http://schemas.microsoft.com/office/drawing/2014/main" val="3166746292"/>
                  </a:ext>
                </a:extLst>
              </a:tr>
              <a:tr h="956771">
                <a:tc>
                  <a:txBody>
                    <a:bodyPr/>
                    <a:lstStyle/>
                    <a:p>
                      <a:pPr>
                        <a:lnSpc>
                          <a:spcPct val="100000"/>
                        </a:lnSpc>
                      </a:pPr>
                      <a:r>
                        <a:rPr lang="en-US" sz="4000" b="1" dirty="0">
                          <a:solidFill>
                            <a:schemeClr val="bg1"/>
                          </a:solidFill>
                          <a:effectLst>
                            <a:outerShdw blurRad="38100" dist="38100" dir="2700000" algn="tl">
                              <a:srgbClr val="000000">
                                <a:alpha val="43137"/>
                              </a:srgbClr>
                            </a:outerShdw>
                          </a:effectLst>
                        </a:rPr>
                        <a:t>Insertion Sort </a:t>
                      </a:r>
                    </a:p>
                  </a:txBody>
                  <a:tcPr anchor="ctr"/>
                </a:tc>
                <a:tc>
                  <a:txBody>
                    <a:bodyPr/>
                    <a:lstStyle/>
                    <a:p>
                      <a:pPr algn="ctr">
                        <a:lnSpc>
                          <a:spcPct val="100000"/>
                        </a:lnSpc>
                      </a:pPr>
                      <a:r>
                        <a:rPr lang="en-US" sz="4000" b="1" i="1" dirty="0">
                          <a:solidFill>
                            <a:srgbClr val="0F06BA"/>
                          </a:solidFill>
                          <a:effectLst>
                            <a:outerShdw blurRad="38100" dist="38100" dir="2700000" algn="tl">
                              <a:srgbClr val="000000">
                                <a:alpha val="43137"/>
                              </a:srgbClr>
                            </a:outerShdw>
                          </a:effectLst>
                        </a:rPr>
                        <a:t>n</a:t>
                      </a:r>
                    </a:p>
                  </a:txBody>
                  <a:tcPr anchor="ctr"/>
                </a:tc>
                <a:tc>
                  <a:txBody>
                    <a:bodyPr/>
                    <a:lstStyle/>
                    <a:p>
                      <a:pPr algn="ctr">
                        <a:lnSpc>
                          <a:spcPct val="100000"/>
                        </a:lnSpc>
                      </a:pPr>
                      <a:r>
                        <a:rPr lang="en-US" sz="4000" b="1" i="1" dirty="0">
                          <a:solidFill>
                            <a:srgbClr val="0F06BA"/>
                          </a:solidFill>
                          <a:effectLst>
                            <a:outerShdw blurRad="38100" dist="38100" dir="2700000" algn="tl">
                              <a:srgbClr val="000000">
                                <a:alpha val="43137"/>
                              </a:srgbClr>
                            </a:outerShdw>
                          </a:effectLst>
                        </a:rPr>
                        <a:t>n</a:t>
                      </a:r>
                      <a:r>
                        <a:rPr lang="en-US" sz="4000" b="1" i="0" baseline="30000" dirty="0">
                          <a:solidFill>
                            <a:srgbClr val="0F06BA"/>
                          </a:solidFill>
                          <a:effectLst>
                            <a:outerShdw blurRad="38100" dist="38100" dir="2700000" algn="tl">
                              <a:srgbClr val="000000">
                                <a:alpha val="43137"/>
                              </a:srgbClr>
                            </a:outerShdw>
                          </a:effectLst>
                        </a:rPr>
                        <a:t>2</a:t>
                      </a:r>
                    </a:p>
                  </a:txBody>
                  <a:tcPr anchor="ctr"/>
                </a:tc>
                <a:tc>
                  <a:txBody>
                    <a:bodyPr/>
                    <a:lstStyle/>
                    <a:p>
                      <a:pPr algn="ctr">
                        <a:lnSpc>
                          <a:spcPct val="100000"/>
                        </a:lnSpc>
                      </a:pPr>
                      <a:r>
                        <a:rPr lang="en-US" sz="4000" b="1" i="1" dirty="0">
                          <a:solidFill>
                            <a:srgbClr val="0F06BA"/>
                          </a:solidFill>
                          <a:effectLst>
                            <a:outerShdw blurRad="38100" dist="38100" dir="2700000" algn="tl">
                              <a:srgbClr val="000000">
                                <a:alpha val="43137"/>
                              </a:srgbClr>
                            </a:outerShdw>
                          </a:effectLst>
                        </a:rPr>
                        <a:t>n</a:t>
                      </a:r>
                      <a:r>
                        <a:rPr lang="en-US" sz="4000" b="1" i="0" baseline="30000" dirty="0">
                          <a:solidFill>
                            <a:srgbClr val="0F06BA"/>
                          </a:solidFill>
                          <a:effectLst>
                            <a:outerShdw blurRad="38100" dist="38100" dir="2700000" algn="tl">
                              <a:srgbClr val="000000">
                                <a:alpha val="43137"/>
                              </a:srgbClr>
                            </a:outerShdw>
                          </a:effectLst>
                        </a:rPr>
                        <a:t>2</a:t>
                      </a:r>
                    </a:p>
                  </a:txBody>
                  <a:tcPr anchor="ctr"/>
                </a:tc>
                <a:tc>
                  <a:txBody>
                    <a:bodyPr/>
                    <a:lstStyle/>
                    <a:p>
                      <a:pPr algn="ctr">
                        <a:lnSpc>
                          <a:spcPct val="100000"/>
                        </a:lnSpc>
                      </a:pPr>
                      <a:r>
                        <a:rPr lang="en-US" sz="4000" b="1" i="0" dirty="0">
                          <a:solidFill>
                            <a:srgbClr val="0F06BA"/>
                          </a:solidFill>
                          <a:effectLst>
                            <a:outerShdw blurRad="38100" dist="38100" dir="2700000" algn="tl">
                              <a:srgbClr val="000000">
                                <a:alpha val="43137"/>
                              </a:srgbClr>
                            </a:outerShdw>
                          </a:effectLst>
                        </a:rPr>
                        <a:t>Yes</a:t>
                      </a:r>
                    </a:p>
                  </a:txBody>
                  <a:tcPr anchor="ctr"/>
                </a:tc>
                <a:extLst>
                  <a:ext uri="{0D108BD9-81ED-4DB2-BD59-A6C34878D82A}">
                    <a16:rowId xmlns:a16="http://schemas.microsoft.com/office/drawing/2014/main" val="1334105507"/>
                  </a:ext>
                </a:extLst>
              </a:tr>
              <a:tr h="956771">
                <a:tc>
                  <a:txBody>
                    <a:bodyPr/>
                    <a:lstStyle/>
                    <a:p>
                      <a:pPr>
                        <a:lnSpc>
                          <a:spcPct val="100000"/>
                        </a:lnSpc>
                      </a:pPr>
                      <a:r>
                        <a:rPr lang="en-US" sz="4000" b="1" dirty="0">
                          <a:solidFill>
                            <a:schemeClr val="bg1"/>
                          </a:solidFill>
                          <a:effectLst>
                            <a:outerShdw blurRad="38100" dist="38100" dir="2700000" algn="tl">
                              <a:srgbClr val="000000">
                                <a:alpha val="43137"/>
                              </a:srgbClr>
                            </a:outerShdw>
                          </a:effectLst>
                        </a:rPr>
                        <a:t>Selection Sort</a:t>
                      </a:r>
                    </a:p>
                  </a:txBody>
                  <a:tcPr anchor="ctr"/>
                </a:tc>
                <a:tc>
                  <a:txBody>
                    <a:bodyPr/>
                    <a:lstStyle/>
                    <a:p>
                      <a:pPr algn="ctr">
                        <a:lnSpc>
                          <a:spcPct val="100000"/>
                        </a:lnSpc>
                      </a:pPr>
                      <a:r>
                        <a:rPr lang="en-US" sz="4000" b="1" i="1" dirty="0">
                          <a:solidFill>
                            <a:srgbClr val="0F06BA"/>
                          </a:solidFill>
                          <a:effectLst>
                            <a:outerShdw blurRad="38100" dist="38100" dir="2700000" algn="tl">
                              <a:srgbClr val="000000">
                                <a:alpha val="43137"/>
                              </a:srgbClr>
                            </a:outerShdw>
                          </a:effectLst>
                        </a:rPr>
                        <a:t>n</a:t>
                      </a:r>
                      <a:r>
                        <a:rPr lang="en-US" sz="4000" b="1" i="0" baseline="30000" dirty="0">
                          <a:solidFill>
                            <a:srgbClr val="0F06BA"/>
                          </a:solidFill>
                          <a:effectLst>
                            <a:outerShdw blurRad="38100" dist="38100" dir="2700000" algn="tl">
                              <a:srgbClr val="000000">
                                <a:alpha val="43137"/>
                              </a:srgbClr>
                            </a:outerShdw>
                          </a:effectLst>
                        </a:rPr>
                        <a:t>2</a:t>
                      </a:r>
                    </a:p>
                  </a:txBody>
                  <a:tcPr anchor="ctr"/>
                </a:tc>
                <a:tc>
                  <a:txBody>
                    <a:bodyPr/>
                    <a:lstStyle/>
                    <a:p>
                      <a:pPr algn="ctr">
                        <a:lnSpc>
                          <a:spcPct val="100000"/>
                        </a:lnSpc>
                      </a:pPr>
                      <a:r>
                        <a:rPr lang="en-US" sz="4000" b="1" i="1" dirty="0">
                          <a:solidFill>
                            <a:srgbClr val="0F06BA"/>
                          </a:solidFill>
                          <a:effectLst>
                            <a:outerShdw blurRad="38100" dist="38100" dir="2700000" algn="tl">
                              <a:srgbClr val="000000">
                                <a:alpha val="43137"/>
                              </a:srgbClr>
                            </a:outerShdw>
                          </a:effectLst>
                        </a:rPr>
                        <a:t>n</a:t>
                      </a:r>
                      <a:r>
                        <a:rPr lang="en-US" sz="4000" b="1" i="0" baseline="30000" dirty="0">
                          <a:solidFill>
                            <a:srgbClr val="0F06BA"/>
                          </a:solidFill>
                          <a:effectLst>
                            <a:outerShdw blurRad="38100" dist="38100" dir="2700000" algn="tl">
                              <a:srgbClr val="000000">
                                <a:alpha val="43137"/>
                              </a:srgbClr>
                            </a:outerShdw>
                          </a:effectLst>
                        </a:rPr>
                        <a:t>2</a:t>
                      </a:r>
                    </a:p>
                  </a:txBody>
                  <a:tcPr anchor="ctr"/>
                </a:tc>
                <a:tc>
                  <a:txBody>
                    <a:bodyPr/>
                    <a:lstStyle/>
                    <a:p>
                      <a:pPr algn="ctr">
                        <a:lnSpc>
                          <a:spcPct val="100000"/>
                        </a:lnSpc>
                      </a:pPr>
                      <a:r>
                        <a:rPr lang="en-US" sz="4000" b="1" i="1" dirty="0">
                          <a:solidFill>
                            <a:srgbClr val="0F06BA"/>
                          </a:solidFill>
                          <a:effectLst>
                            <a:outerShdw blurRad="38100" dist="38100" dir="2700000" algn="tl">
                              <a:srgbClr val="000000">
                                <a:alpha val="43137"/>
                              </a:srgbClr>
                            </a:outerShdw>
                          </a:effectLst>
                        </a:rPr>
                        <a:t>n</a:t>
                      </a:r>
                      <a:r>
                        <a:rPr lang="en-US" sz="4000" b="1" i="0" baseline="30000" dirty="0">
                          <a:solidFill>
                            <a:srgbClr val="0F06BA"/>
                          </a:solidFill>
                          <a:effectLst>
                            <a:outerShdw blurRad="38100" dist="38100" dir="2700000" algn="tl">
                              <a:srgbClr val="000000">
                                <a:alpha val="43137"/>
                              </a:srgbClr>
                            </a:outerShdw>
                          </a:effectLst>
                        </a:rPr>
                        <a:t>2</a:t>
                      </a:r>
                    </a:p>
                  </a:txBody>
                  <a:tcPr anchor="ctr"/>
                </a:tc>
                <a:tc>
                  <a:txBody>
                    <a:bodyPr/>
                    <a:lstStyle/>
                    <a:p>
                      <a:pPr algn="ctr">
                        <a:lnSpc>
                          <a:spcPct val="100000"/>
                        </a:lnSpc>
                      </a:pPr>
                      <a:r>
                        <a:rPr lang="en-US" sz="4000" b="1" i="0" dirty="0">
                          <a:solidFill>
                            <a:srgbClr val="0F06BA"/>
                          </a:solidFill>
                          <a:effectLst>
                            <a:outerShdw blurRad="38100" dist="38100" dir="2700000" algn="tl">
                              <a:srgbClr val="000000">
                                <a:alpha val="43137"/>
                              </a:srgbClr>
                            </a:outerShdw>
                          </a:effectLst>
                        </a:rPr>
                        <a:t>No</a:t>
                      </a:r>
                    </a:p>
                  </a:txBody>
                  <a:tcPr anchor="ctr"/>
                </a:tc>
                <a:extLst>
                  <a:ext uri="{0D108BD9-81ED-4DB2-BD59-A6C34878D82A}">
                    <a16:rowId xmlns:a16="http://schemas.microsoft.com/office/drawing/2014/main" val="2714764383"/>
                  </a:ext>
                </a:extLst>
              </a:tr>
              <a:tr h="956771">
                <a:tc>
                  <a:txBody>
                    <a:bodyPr/>
                    <a:lstStyle/>
                    <a:p>
                      <a:pPr>
                        <a:lnSpc>
                          <a:spcPct val="100000"/>
                        </a:lnSpc>
                      </a:pPr>
                      <a:r>
                        <a:rPr lang="en-US" sz="4000" b="1" dirty="0">
                          <a:solidFill>
                            <a:schemeClr val="bg1"/>
                          </a:solidFill>
                          <a:effectLst>
                            <a:outerShdw blurRad="38100" dist="38100" dir="2700000" algn="tl">
                              <a:srgbClr val="000000">
                                <a:alpha val="43137"/>
                              </a:srgbClr>
                            </a:outerShdw>
                          </a:effectLst>
                        </a:rPr>
                        <a:t>Bubble Sort</a:t>
                      </a:r>
                    </a:p>
                  </a:txBody>
                  <a:tcPr anchor="ctr"/>
                </a:tc>
                <a:tc>
                  <a:txBody>
                    <a:bodyPr/>
                    <a:lstStyle/>
                    <a:p>
                      <a:pPr algn="ctr">
                        <a:lnSpc>
                          <a:spcPct val="100000"/>
                        </a:lnSpc>
                      </a:pPr>
                      <a:r>
                        <a:rPr lang="en-US" sz="4000" b="1" i="1" dirty="0">
                          <a:solidFill>
                            <a:srgbClr val="0F06BA"/>
                          </a:solidFill>
                          <a:effectLst>
                            <a:outerShdw blurRad="38100" dist="38100" dir="2700000" algn="tl">
                              <a:srgbClr val="000000">
                                <a:alpha val="43137"/>
                              </a:srgbClr>
                            </a:outerShdw>
                          </a:effectLst>
                        </a:rPr>
                        <a:t>n</a:t>
                      </a:r>
                    </a:p>
                  </a:txBody>
                  <a:tcPr anchor="ctr"/>
                </a:tc>
                <a:tc>
                  <a:txBody>
                    <a:bodyPr/>
                    <a:lstStyle/>
                    <a:p>
                      <a:pPr algn="ctr">
                        <a:lnSpc>
                          <a:spcPct val="100000"/>
                        </a:lnSpc>
                      </a:pPr>
                      <a:r>
                        <a:rPr lang="en-US" sz="4000" b="1" i="1" dirty="0">
                          <a:solidFill>
                            <a:srgbClr val="0F06BA"/>
                          </a:solidFill>
                          <a:effectLst>
                            <a:outerShdw blurRad="38100" dist="38100" dir="2700000" algn="tl">
                              <a:srgbClr val="000000">
                                <a:alpha val="43137"/>
                              </a:srgbClr>
                            </a:outerShdw>
                          </a:effectLst>
                        </a:rPr>
                        <a:t>n</a:t>
                      </a:r>
                      <a:r>
                        <a:rPr lang="en-US" sz="4000" b="1" i="0" baseline="30000" dirty="0">
                          <a:solidFill>
                            <a:srgbClr val="0F06BA"/>
                          </a:solidFill>
                          <a:effectLst>
                            <a:outerShdw blurRad="38100" dist="38100" dir="2700000" algn="tl">
                              <a:srgbClr val="000000">
                                <a:alpha val="43137"/>
                              </a:srgbClr>
                            </a:outerShdw>
                          </a:effectLst>
                        </a:rPr>
                        <a:t>2</a:t>
                      </a:r>
                    </a:p>
                  </a:txBody>
                  <a:tcPr anchor="ctr"/>
                </a:tc>
                <a:tc>
                  <a:txBody>
                    <a:bodyPr/>
                    <a:lstStyle/>
                    <a:p>
                      <a:pPr algn="ctr">
                        <a:lnSpc>
                          <a:spcPct val="100000"/>
                        </a:lnSpc>
                      </a:pPr>
                      <a:r>
                        <a:rPr lang="en-US" sz="4000" b="1" i="1" dirty="0">
                          <a:solidFill>
                            <a:srgbClr val="0F06BA"/>
                          </a:solidFill>
                          <a:effectLst>
                            <a:outerShdw blurRad="38100" dist="38100" dir="2700000" algn="tl">
                              <a:srgbClr val="000000">
                                <a:alpha val="43137"/>
                              </a:srgbClr>
                            </a:outerShdw>
                          </a:effectLst>
                        </a:rPr>
                        <a:t>n</a:t>
                      </a:r>
                      <a:r>
                        <a:rPr lang="en-US" sz="4000" b="1" i="0" baseline="30000" dirty="0">
                          <a:solidFill>
                            <a:srgbClr val="0F06BA"/>
                          </a:solidFill>
                          <a:effectLst>
                            <a:outerShdw blurRad="38100" dist="38100" dir="2700000" algn="tl">
                              <a:srgbClr val="000000">
                                <a:alpha val="43137"/>
                              </a:srgbClr>
                            </a:outerShdw>
                          </a:effectLst>
                        </a:rPr>
                        <a:t>2</a:t>
                      </a:r>
                    </a:p>
                  </a:txBody>
                  <a:tcPr anchor="ctr"/>
                </a:tc>
                <a:tc>
                  <a:txBody>
                    <a:bodyPr/>
                    <a:lstStyle/>
                    <a:p>
                      <a:pPr algn="ctr">
                        <a:lnSpc>
                          <a:spcPct val="100000"/>
                        </a:lnSpc>
                      </a:pPr>
                      <a:r>
                        <a:rPr lang="en-US" sz="4000" b="1" i="0" dirty="0">
                          <a:solidFill>
                            <a:srgbClr val="0F06BA"/>
                          </a:solidFill>
                          <a:effectLst>
                            <a:outerShdw blurRad="38100" dist="38100" dir="2700000" algn="tl">
                              <a:srgbClr val="000000">
                                <a:alpha val="43137"/>
                              </a:srgbClr>
                            </a:outerShdw>
                          </a:effectLst>
                        </a:rPr>
                        <a:t>Yes</a:t>
                      </a:r>
                    </a:p>
                  </a:txBody>
                  <a:tcPr anchor="ctr"/>
                </a:tc>
                <a:extLst>
                  <a:ext uri="{0D108BD9-81ED-4DB2-BD59-A6C34878D82A}">
                    <a16:rowId xmlns:a16="http://schemas.microsoft.com/office/drawing/2014/main" val="2865584141"/>
                  </a:ext>
                </a:extLst>
              </a:tr>
              <a:tr h="956771">
                <a:tc>
                  <a:txBody>
                    <a:bodyPr/>
                    <a:lstStyle/>
                    <a:p>
                      <a:pPr>
                        <a:lnSpc>
                          <a:spcPct val="100000"/>
                        </a:lnSpc>
                      </a:pPr>
                      <a:r>
                        <a:rPr lang="en-US" sz="4000" b="1" dirty="0">
                          <a:solidFill>
                            <a:schemeClr val="bg1"/>
                          </a:solidFill>
                          <a:effectLst>
                            <a:outerShdw blurRad="38100" dist="38100" dir="2700000" algn="tl">
                              <a:srgbClr val="000000">
                                <a:alpha val="43137"/>
                              </a:srgbClr>
                            </a:outerShdw>
                          </a:effectLst>
                        </a:rPr>
                        <a:t>Shell Sort</a:t>
                      </a:r>
                    </a:p>
                  </a:txBody>
                  <a:tcPr anchor="ctr"/>
                </a:tc>
                <a:tc>
                  <a:txBody>
                    <a:bodyPr/>
                    <a:lstStyle/>
                    <a:p>
                      <a:pPr algn="ctr">
                        <a:lnSpc>
                          <a:spcPct val="100000"/>
                        </a:lnSpc>
                      </a:pPr>
                      <a:r>
                        <a:rPr lang="en-US" sz="4000" b="1" i="1" dirty="0">
                          <a:solidFill>
                            <a:srgbClr val="0F06BA"/>
                          </a:solidFill>
                          <a:effectLst>
                            <a:outerShdw blurRad="38100" dist="38100" dir="2700000" algn="tl">
                              <a:srgbClr val="000000">
                                <a:alpha val="43137"/>
                              </a:srgbClr>
                            </a:outerShdw>
                          </a:effectLst>
                        </a:rPr>
                        <a:t>n</a:t>
                      </a:r>
                      <a:r>
                        <a:rPr lang="en-US" sz="1400" b="1" i="1" dirty="0">
                          <a:solidFill>
                            <a:srgbClr val="0F06BA"/>
                          </a:solidFill>
                          <a:effectLst>
                            <a:outerShdw blurRad="38100" dist="38100" dir="2700000" algn="tl">
                              <a:srgbClr val="000000">
                                <a:alpha val="43137"/>
                              </a:srgbClr>
                            </a:outerShdw>
                          </a:effectLst>
                        </a:rPr>
                        <a:t> </a:t>
                      </a:r>
                      <a:r>
                        <a:rPr lang="en-US" sz="4000" b="1" i="0" dirty="0">
                          <a:solidFill>
                            <a:srgbClr val="0F06BA"/>
                          </a:solidFill>
                          <a:effectLst>
                            <a:outerShdw blurRad="38100" dist="38100" dir="2700000" algn="tl">
                              <a:srgbClr val="000000">
                                <a:alpha val="43137"/>
                              </a:srgbClr>
                            </a:outerShdw>
                          </a:effectLst>
                        </a:rPr>
                        <a:t>log</a:t>
                      </a:r>
                      <a:r>
                        <a:rPr lang="en-US" sz="1800" b="1" i="1" dirty="0">
                          <a:solidFill>
                            <a:srgbClr val="0F06BA"/>
                          </a:solidFill>
                          <a:effectLst>
                            <a:outerShdw blurRad="38100" dist="38100" dir="2700000" algn="tl">
                              <a:srgbClr val="000000">
                                <a:alpha val="43137"/>
                              </a:srgbClr>
                            </a:outerShdw>
                          </a:effectLst>
                        </a:rPr>
                        <a:t> </a:t>
                      </a:r>
                      <a:r>
                        <a:rPr lang="en-US" sz="4000" b="1" i="1" dirty="0">
                          <a:solidFill>
                            <a:srgbClr val="0F06BA"/>
                          </a:solidFill>
                          <a:effectLst>
                            <a:outerShdw blurRad="38100" dist="38100" dir="2700000" algn="tl">
                              <a:srgbClr val="000000">
                                <a:alpha val="43137"/>
                              </a:srgbClr>
                            </a:outerShdw>
                          </a:effectLst>
                        </a:rPr>
                        <a:t>n</a:t>
                      </a:r>
                    </a:p>
                  </a:txBody>
                  <a:tcPr anchor="ctr"/>
                </a:tc>
                <a:tc>
                  <a:txBody>
                    <a:bodyPr/>
                    <a:lstStyle/>
                    <a:p>
                      <a:pPr algn="ctr">
                        <a:lnSpc>
                          <a:spcPct val="100000"/>
                        </a:lnSpc>
                      </a:pPr>
                      <a:r>
                        <a:rPr lang="en-US" sz="4000" b="1" i="1" dirty="0">
                          <a:solidFill>
                            <a:srgbClr val="0F06BA"/>
                          </a:solidFill>
                          <a:effectLst>
                            <a:outerShdw blurRad="38100" dist="38100" dir="2700000" algn="tl">
                              <a:srgbClr val="000000">
                                <a:alpha val="43137"/>
                              </a:srgbClr>
                            </a:outerShdw>
                          </a:effectLst>
                        </a:rPr>
                        <a:t>n</a:t>
                      </a:r>
                      <a:r>
                        <a:rPr lang="en-US" sz="4000" b="1" i="0" baseline="30000" dirty="0">
                          <a:solidFill>
                            <a:srgbClr val="0F06BA"/>
                          </a:solidFill>
                          <a:effectLst>
                            <a:outerShdw blurRad="38100" dist="38100" dir="2700000" algn="tl">
                              <a:srgbClr val="000000">
                                <a:alpha val="43137"/>
                              </a:srgbClr>
                            </a:outerShdw>
                          </a:effectLst>
                        </a:rPr>
                        <a:t>4/3</a:t>
                      </a:r>
                    </a:p>
                  </a:txBody>
                  <a:tcPr anchor="ctr"/>
                </a:tc>
                <a:tc>
                  <a:txBody>
                    <a:bodyPr/>
                    <a:lstStyle/>
                    <a:p>
                      <a:pPr algn="ctr">
                        <a:lnSpc>
                          <a:spcPct val="100000"/>
                        </a:lnSpc>
                      </a:pPr>
                      <a:r>
                        <a:rPr lang="en-US" sz="4000" b="1" i="1" dirty="0">
                          <a:solidFill>
                            <a:srgbClr val="0F06BA"/>
                          </a:solidFill>
                          <a:effectLst>
                            <a:outerShdw blurRad="38100" dist="38100" dir="2700000" algn="tl">
                              <a:srgbClr val="000000">
                                <a:alpha val="43137"/>
                              </a:srgbClr>
                            </a:outerShdw>
                          </a:effectLst>
                        </a:rPr>
                        <a:t>n</a:t>
                      </a:r>
                      <a:r>
                        <a:rPr lang="en-US" sz="4000" b="1" i="0" baseline="30000" dirty="0">
                          <a:solidFill>
                            <a:srgbClr val="0F06BA"/>
                          </a:solidFill>
                          <a:effectLst>
                            <a:outerShdw blurRad="38100" dist="38100" dir="2700000" algn="tl">
                              <a:srgbClr val="000000">
                                <a:alpha val="43137"/>
                              </a:srgbClr>
                            </a:outerShdw>
                          </a:effectLst>
                        </a:rPr>
                        <a:t>3/2</a:t>
                      </a:r>
                    </a:p>
                  </a:txBody>
                  <a:tcPr anchor="ctr"/>
                </a:tc>
                <a:tc>
                  <a:txBody>
                    <a:bodyPr/>
                    <a:lstStyle/>
                    <a:p>
                      <a:pPr algn="ctr">
                        <a:lnSpc>
                          <a:spcPct val="100000"/>
                        </a:lnSpc>
                      </a:pPr>
                      <a:r>
                        <a:rPr lang="en-US" sz="4000" b="1" i="0" dirty="0">
                          <a:solidFill>
                            <a:srgbClr val="0F06BA"/>
                          </a:solidFill>
                          <a:effectLst>
                            <a:outerShdw blurRad="38100" dist="38100" dir="2700000" algn="tl">
                              <a:srgbClr val="000000">
                                <a:alpha val="43137"/>
                              </a:srgbClr>
                            </a:outerShdw>
                          </a:effectLst>
                        </a:rPr>
                        <a:t>No</a:t>
                      </a:r>
                    </a:p>
                  </a:txBody>
                  <a:tcPr anchor="ctr"/>
                </a:tc>
                <a:extLst>
                  <a:ext uri="{0D108BD9-81ED-4DB2-BD59-A6C34878D82A}">
                    <a16:rowId xmlns:a16="http://schemas.microsoft.com/office/drawing/2014/main" val="971357211"/>
                  </a:ext>
                </a:extLst>
              </a:tr>
            </a:tbl>
          </a:graphicData>
        </a:graphic>
      </p:graphicFrame>
      <p:sp>
        <p:nvSpPr>
          <p:cNvPr id="2" name="Rectangle: Rounded Corners 1">
            <a:extLst>
              <a:ext uri="{FF2B5EF4-FFF2-40B4-BE49-F238E27FC236}">
                <a16:creationId xmlns:a16="http://schemas.microsoft.com/office/drawing/2014/main" id="{A250885D-CD5D-432C-8D34-08E71D6C6965}"/>
              </a:ext>
            </a:extLst>
          </p:cNvPr>
          <p:cNvSpPr/>
          <p:nvPr/>
        </p:nvSpPr>
        <p:spPr bwMode="auto">
          <a:xfrm>
            <a:off x="9992412" y="1508289"/>
            <a:ext cx="1715679" cy="4798243"/>
          </a:xfrm>
          <a:prstGeom prst="roundRect">
            <a:avLst>
              <a:gd name="adj" fmla="val 4839"/>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41303558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CD232BC5-4B1C-4144-8456-8FC972EE1E37}"/>
              </a:ext>
            </a:extLst>
          </p:cNvPr>
          <p:cNvSpPr>
            <a:spLocks noGrp="1"/>
          </p:cNvSpPr>
          <p:nvPr>
            <p:ph type="subTitle" sz="quarter" idx="1"/>
          </p:nvPr>
        </p:nvSpPr>
        <p:spPr>
          <a:xfrm>
            <a:off x="185394" y="0"/>
            <a:ext cx="11777220" cy="1752600"/>
          </a:xfrm>
        </p:spPr>
        <p:txBody>
          <a:bodyPr>
            <a:normAutofit/>
          </a:bodyPr>
          <a:lstStyle/>
          <a:p>
            <a:r>
              <a:rPr lang="en-US" altLang="ti-ET" sz="5400" dirty="0">
                <a:effectLst>
                  <a:outerShdw blurRad="38100" dist="38100" dir="2700000" algn="tl">
                    <a:srgbClr val="000000">
                      <a:alpha val="43137"/>
                    </a:srgbClr>
                  </a:outerShdw>
                </a:effectLst>
                <a:ea typeface="ＭＳ Ｐゴシック" panose="020B0600070205080204" pitchFamily="34" charset="-128"/>
              </a:rPr>
              <a:t>Animations</a:t>
            </a:r>
            <a:endParaRPr lang="ti-ET" sz="5400" dirty="0"/>
          </a:p>
        </p:txBody>
      </p:sp>
      <p:sp>
        <p:nvSpPr>
          <p:cNvPr id="3" name="Subtitle 3">
            <a:hlinkClick r:id="rId2" action="ppaction://hlinkfile"/>
            <a:hlinkHover r:id="" action="ppaction://noaction" highlightClick="1"/>
            <a:extLst>
              <a:ext uri="{FF2B5EF4-FFF2-40B4-BE49-F238E27FC236}">
                <a16:creationId xmlns:a16="http://schemas.microsoft.com/office/drawing/2014/main" id="{4B333A29-8282-41B8-90EF-C710655FA832}"/>
              </a:ext>
            </a:extLst>
          </p:cNvPr>
          <p:cNvSpPr txBox="1">
            <a:spLocks/>
          </p:cNvSpPr>
          <p:nvPr/>
        </p:nvSpPr>
        <p:spPr>
          <a:xfrm>
            <a:off x="185394" y="2554663"/>
            <a:ext cx="10576874" cy="716438"/>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150000"/>
              </a:lnSpc>
              <a:spcBef>
                <a:spcPts val="1000"/>
              </a:spcBef>
              <a:spcAft>
                <a:spcPts val="1200"/>
              </a:spcAft>
              <a:buFont typeface="Wingdings" panose="05000000000000000000" pitchFamily="2" charset="2"/>
              <a:buNone/>
              <a:defRPr lang="en-US" sz="1200" kern="120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685800" indent="-685800" algn="l">
              <a:lnSpc>
                <a:spcPct val="100000"/>
              </a:lnSpc>
              <a:buFont typeface="Wingdings" panose="05000000000000000000" pitchFamily="2" charset="2"/>
              <a:buChar char="§"/>
            </a:pPr>
            <a:r>
              <a:rPr lang="en-US" altLang="ti-ET" sz="5400" dirty="0">
                <a:effectLst>
                  <a:outerShdw blurRad="38100" dist="38100" dir="2700000" algn="tl">
                    <a:srgbClr val="000000">
                      <a:alpha val="43137"/>
                    </a:srgbClr>
                  </a:outerShdw>
                </a:effectLst>
                <a:ea typeface="ＭＳ Ｐゴシック" panose="020B0600070205080204" pitchFamily="34" charset="-128"/>
              </a:rPr>
              <a:t>Basic Sorting Algorithms</a:t>
            </a:r>
            <a:endParaRPr lang="en-US" sz="5400" dirty="0"/>
          </a:p>
        </p:txBody>
      </p:sp>
      <p:sp>
        <p:nvSpPr>
          <p:cNvPr id="5" name="Subtitle 3">
            <a:hlinkClick r:id="rId3" action="ppaction://hlinkfile"/>
            <a:hlinkHover r:id="" action="ppaction://noaction" highlightClick="1"/>
            <a:extLst>
              <a:ext uri="{FF2B5EF4-FFF2-40B4-BE49-F238E27FC236}">
                <a16:creationId xmlns:a16="http://schemas.microsoft.com/office/drawing/2014/main" id="{6EB511B4-823F-4E67-897E-AC76D2932524}"/>
              </a:ext>
            </a:extLst>
          </p:cNvPr>
          <p:cNvSpPr txBox="1">
            <a:spLocks/>
          </p:cNvSpPr>
          <p:nvPr/>
        </p:nvSpPr>
        <p:spPr>
          <a:xfrm>
            <a:off x="185394" y="4383463"/>
            <a:ext cx="10576874" cy="716438"/>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150000"/>
              </a:lnSpc>
              <a:spcBef>
                <a:spcPts val="1000"/>
              </a:spcBef>
              <a:spcAft>
                <a:spcPts val="1200"/>
              </a:spcAft>
              <a:buFont typeface="Wingdings" panose="05000000000000000000" pitchFamily="2" charset="2"/>
              <a:buNone/>
              <a:defRPr lang="en-US" sz="1200" kern="120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685800" indent="-685800" algn="l">
              <a:lnSpc>
                <a:spcPct val="100000"/>
              </a:lnSpc>
              <a:buFont typeface="Wingdings" panose="05000000000000000000" pitchFamily="2" charset="2"/>
              <a:buChar char="§"/>
            </a:pPr>
            <a:r>
              <a:rPr lang="en-US" altLang="ti-ET" sz="5400" dirty="0">
                <a:effectLst>
                  <a:outerShdw blurRad="38100" dist="38100" dir="2700000" algn="tl">
                    <a:srgbClr val="000000">
                      <a:alpha val="43137"/>
                    </a:srgbClr>
                  </a:outerShdw>
                </a:effectLst>
                <a:ea typeface="ＭＳ Ｐゴシック" panose="020B0600070205080204" pitchFamily="34" charset="-128"/>
              </a:rPr>
              <a:t>Shell-Sort</a:t>
            </a:r>
            <a:endParaRPr lang="en-US" sz="5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a:extLst>
              <a:ext uri="{FF2B5EF4-FFF2-40B4-BE49-F238E27FC236}">
                <a16:creationId xmlns:a16="http://schemas.microsoft.com/office/drawing/2014/main" id="{920CCBF1-61D7-4376-A12F-A6D96CF5E2A6}"/>
              </a:ext>
            </a:extLst>
          </p:cNvPr>
          <p:cNvSpPr>
            <a:spLocks noGrp="1" noChangeArrowheads="1"/>
          </p:cNvSpPr>
          <p:nvPr>
            <p:ph type="title"/>
          </p:nvPr>
        </p:nvSpPr>
        <p:spPr/>
        <p:txBody>
          <a:bodyPr/>
          <a:lstStyle/>
          <a:p>
            <a:r>
              <a:rPr lang="en-US" altLang="ti-ET" b="1" dirty="0">
                <a:solidFill>
                  <a:schemeClr val="bg1"/>
                </a:solidFill>
              </a:rPr>
              <a:t>Sorting Terminology</a:t>
            </a:r>
          </a:p>
        </p:txBody>
      </p:sp>
      <p:sp>
        <p:nvSpPr>
          <p:cNvPr id="379907" name="Rectangle 3">
            <a:extLst>
              <a:ext uri="{FF2B5EF4-FFF2-40B4-BE49-F238E27FC236}">
                <a16:creationId xmlns:a16="http://schemas.microsoft.com/office/drawing/2014/main" id="{A236C5E4-7C62-4B2A-8FFC-1A63C6310A63}"/>
              </a:ext>
            </a:extLst>
          </p:cNvPr>
          <p:cNvSpPr>
            <a:spLocks noGrp="1" noChangeArrowheads="1"/>
          </p:cNvSpPr>
          <p:nvPr>
            <p:ph type="body" idx="1"/>
          </p:nvPr>
        </p:nvSpPr>
        <p:spPr>
          <a:xfrm>
            <a:off x="443948" y="1282151"/>
            <a:ext cx="11304104" cy="5330683"/>
          </a:xfrm>
        </p:spPr>
        <p:txBody>
          <a:bodyPr/>
          <a:lstStyle/>
          <a:p>
            <a:r>
              <a:rPr lang="en-US" altLang="ti-ET" sz="2600" i="1" dirty="0">
                <a:solidFill>
                  <a:srgbClr val="CC0000"/>
                </a:solidFill>
              </a:rPr>
              <a:t>Internal</a:t>
            </a:r>
            <a:r>
              <a:rPr lang="en-US" altLang="ti-ET" sz="2600" dirty="0"/>
              <a:t> (the file is stored in main memory and can be randomly accessed) </a:t>
            </a:r>
            <a:r>
              <a:rPr lang="en-US" altLang="ti-ET" sz="2600" dirty="0">
                <a:solidFill>
                  <a:srgbClr val="CC0000"/>
                </a:solidFill>
              </a:rPr>
              <a:t>vs. </a:t>
            </a:r>
            <a:r>
              <a:rPr lang="en-US" altLang="ti-ET" sz="2600" i="1" dirty="0">
                <a:solidFill>
                  <a:srgbClr val="CC0000"/>
                </a:solidFill>
              </a:rPr>
              <a:t>External</a:t>
            </a:r>
            <a:r>
              <a:rPr lang="en-US" altLang="ti-ET" sz="2600" dirty="0"/>
              <a:t> (the file is stored in secondary memory &amp; can be accessed sequentially only)</a:t>
            </a:r>
          </a:p>
          <a:p>
            <a:r>
              <a:rPr lang="en-US" altLang="ti-ET" sz="2600" i="1" dirty="0">
                <a:solidFill>
                  <a:srgbClr val="CC0000"/>
                </a:solidFill>
              </a:rPr>
              <a:t>Comparison-based sort</a:t>
            </a:r>
            <a:r>
              <a:rPr lang="en-US" altLang="ti-ET" sz="2600" dirty="0"/>
              <a:t>: uses only the relation among keys, not any special property of the representation of the keys themselves.</a:t>
            </a:r>
          </a:p>
          <a:p>
            <a:pPr>
              <a:buFont typeface="Wingdings" panose="05000000000000000000" pitchFamily="2" charset="2"/>
              <a:buNone/>
            </a:pPr>
            <a:endParaRPr lang="en-US" altLang="ti-ET" sz="2600" dirty="0"/>
          </a:p>
          <a:p>
            <a:pPr>
              <a:spcBef>
                <a:spcPct val="0"/>
              </a:spcBef>
              <a:spcAft>
                <a:spcPct val="20000"/>
              </a:spcAft>
            </a:pPr>
            <a:r>
              <a:rPr lang="en-US" altLang="ti-ET" sz="2600" i="1" dirty="0">
                <a:solidFill>
                  <a:srgbClr val="CC0000"/>
                </a:solidFill>
              </a:rPr>
              <a:t>Stable sort</a:t>
            </a:r>
            <a:r>
              <a:rPr lang="en-US" altLang="ti-ET" sz="2600" dirty="0"/>
              <a:t>: records with equal keys retain their original relative order; i.e., </a:t>
            </a:r>
            <a:r>
              <a:rPr lang="en-US" altLang="ti-ET" sz="2600" i="1" dirty="0" err="1"/>
              <a:t>i</a:t>
            </a:r>
            <a:r>
              <a:rPr lang="en-US" altLang="ti-ET" sz="2600" i="1" dirty="0"/>
              <a:t> &lt; j</a:t>
            </a:r>
            <a:r>
              <a:rPr lang="en-US" altLang="ti-ET" sz="2600" dirty="0"/>
              <a:t> </a:t>
            </a:r>
            <a:r>
              <a:rPr lang="en-US" altLang="ti-ET" sz="2600" i="1" dirty="0"/>
              <a:t>&amp;</a:t>
            </a:r>
            <a:r>
              <a:rPr lang="en-US" altLang="ti-ET" sz="2600" dirty="0"/>
              <a:t> </a:t>
            </a:r>
            <a:r>
              <a:rPr lang="en-US" altLang="ti-ET" sz="2600" i="1" dirty="0" err="1"/>
              <a:t>Kp</a:t>
            </a:r>
            <a:r>
              <a:rPr lang="en-US" altLang="ti-ET" sz="2600" i="1" baseline="-25000" dirty="0" err="1"/>
              <a:t>i</a:t>
            </a:r>
            <a:r>
              <a:rPr lang="en-US" altLang="ti-ET" sz="2600" i="1" baseline="-25000" dirty="0"/>
              <a:t> </a:t>
            </a:r>
            <a:r>
              <a:rPr lang="en-US" altLang="ti-ET" sz="2600" dirty="0">
                <a:sym typeface="MT Extra" panose="05050102010205020202" pitchFamily="18" charset="2"/>
              </a:rPr>
              <a:t>=</a:t>
            </a:r>
            <a:r>
              <a:rPr lang="en-US" altLang="ti-ET" sz="2600" i="1" baseline="-25000" dirty="0"/>
              <a:t> </a:t>
            </a:r>
            <a:r>
              <a:rPr lang="en-US" altLang="ti-ET" sz="2600" i="1" dirty="0" err="1"/>
              <a:t>Kp</a:t>
            </a:r>
            <a:r>
              <a:rPr lang="en-US" altLang="ti-ET" sz="2600" i="1" baseline="-25000" dirty="0" err="1"/>
              <a:t>j</a:t>
            </a:r>
            <a:r>
              <a:rPr lang="en-US" altLang="ti-ET" sz="2600" i="1" baseline="-25000" dirty="0"/>
              <a:t>  </a:t>
            </a:r>
            <a:r>
              <a:rPr lang="en-US" altLang="ti-ET" sz="2600" dirty="0">
                <a:sym typeface="Symbol" panose="05050102010706020507" pitchFamily="18" charset="2"/>
              </a:rPr>
              <a:t> </a:t>
            </a:r>
            <a:r>
              <a:rPr lang="en-US" altLang="ti-ET" sz="2600" i="1" dirty="0"/>
              <a:t>p</a:t>
            </a:r>
            <a:r>
              <a:rPr lang="en-US" altLang="ti-ET" sz="2600" i="1" baseline="-25000" dirty="0"/>
              <a:t>i </a:t>
            </a:r>
            <a:r>
              <a:rPr lang="en-US" altLang="ti-ET" sz="2600" dirty="0">
                <a:sym typeface="MT Extra" panose="05050102010205020202" pitchFamily="18" charset="2"/>
              </a:rPr>
              <a:t>&lt;</a:t>
            </a:r>
            <a:r>
              <a:rPr lang="en-US" altLang="ti-ET" sz="2600" i="1" baseline="-25000" dirty="0"/>
              <a:t> </a:t>
            </a:r>
            <a:r>
              <a:rPr lang="en-US" altLang="ti-ET" sz="2600" i="1" dirty="0" err="1"/>
              <a:t>p</a:t>
            </a:r>
            <a:r>
              <a:rPr lang="en-US" altLang="ti-ET" sz="2600" i="1" baseline="-25000" dirty="0" err="1"/>
              <a:t>j</a:t>
            </a:r>
            <a:r>
              <a:rPr lang="en-US" altLang="ti-ET" sz="2600" i="1" baseline="-25000" dirty="0"/>
              <a:t> </a:t>
            </a:r>
          </a:p>
          <a:p>
            <a:pPr>
              <a:spcBef>
                <a:spcPct val="0"/>
              </a:spcBef>
            </a:pPr>
            <a:r>
              <a:rPr lang="en-US" altLang="ti-ET" sz="2600" i="1" dirty="0">
                <a:solidFill>
                  <a:srgbClr val="CC0000"/>
                </a:solidFill>
              </a:rPr>
              <a:t>Array-based</a:t>
            </a:r>
            <a:r>
              <a:rPr lang="en-US" altLang="ti-ET" sz="2600" i="1" dirty="0">
                <a:solidFill>
                  <a:srgbClr val="3DDE2C"/>
                </a:solidFill>
              </a:rPr>
              <a:t> </a:t>
            </a:r>
            <a:r>
              <a:rPr lang="en-US" altLang="ti-ET" sz="2600" dirty="0"/>
              <a:t>(consecutive keys are stored in consecutive memory locations)</a:t>
            </a:r>
            <a:r>
              <a:rPr lang="en-US" altLang="ti-ET" sz="2600" i="1" dirty="0">
                <a:solidFill>
                  <a:srgbClr val="3DDE2C"/>
                </a:solidFill>
              </a:rPr>
              <a:t> </a:t>
            </a:r>
            <a:r>
              <a:rPr lang="en-US" altLang="ti-ET" sz="2600" i="1" dirty="0">
                <a:solidFill>
                  <a:srgbClr val="CC0000"/>
                </a:solidFill>
              </a:rPr>
              <a:t>vs. List-based sort</a:t>
            </a:r>
            <a:r>
              <a:rPr lang="en-US" altLang="ti-ET" sz="2600" i="1" dirty="0">
                <a:solidFill>
                  <a:srgbClr val="3DDE2C"/>
                </a:solidFill>
              </a:rPr>
              <a:t> </a:t>
            </a:r>
            <a:r>
              <a:rPr lang="en-US" altLang="ti-ET" sz="2600" dirty="0"/>
              <a:t>(may be stored in nonconsecutive locations in a linked manner)</a:t>
            </a:r>
          </a:p>
          <a:p>
            <a:pPr>
              <a:spcBef>
                <a:spcPct val="0"/>
              </a:spcBef>
            </a:pPr>
            <a:endParaRPr lang="en-US" altLang="ti-ET" sz="2600" dirty="0"/>
          </a:p>
          <a:p>
            <a:pPr>
              <a:spcBef>
                <a:spcPct val="0"/>
              </a:spcBef>
            </a:pPr>
            <a:r>
              <a:rPr lang="en-US" altLang="ti-ET" sz="2600" i="1" dirty="0">
                <a:solidFill>
                  <a:srgbClr val="CC0000"/>
                </a:solidFill>
              </a:rPr>
              <a:t>In-place sort</a:t>
            </a:r>
            <a:r>
              <a:rPr lang="en-US" altLang="ti-ET" sz="2600" dirty="0"/>
              <a:t>: needs only a </a:t>
            </a:r>
            <a:r>
              <a:rPr lang="en-US" altLang="ti-ET" sz="2600" dirty="0">
                <a:solidFill>
                  <a:schemeClr val="hlink"/>
                </a:solidFill>
              </a:rPr>
              <a:t>constant amount of extra space</a:t>
            </a:r>
            <a:r>
              <a:rPr lang="en-US" altLang="ti-ET" sz="2600" dirty="0"/>
              <a:t> in addition to that needed to store keys.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D0EC7-D5FF-4B7D-8805-4C2381D951A6}"/>
              </a:ext>
            </a:extLst>
          </p:cNvPr>
          <p:cNvSpPr>
            <a:spLocks noGrp="1"/>
          </p:cNvSpPr>
          <p:nvPr>
            <p:ph type="title"/>
          </p:nvPr>
        </p:nvSpPr>
        <p:spPr/>
        <p:txBody>
          <a:bodyPr/>
          <a:lstStyle/>
          <a:p>
            <a:r>
              <a:rPr lang="en-US" altLang="ti-ET" sz="4800" i="1" dirty="0">
                <a:solidFill>
                  <a:srgbClr val="CC0000"/>
                </a:solidFill>
              </a:rPr>
              <a:t>Stable Sort</a:t>
            </a:r>
            <a:endParaRPr lang="en-US" sz="4800" dirty="0"/>
          </a:p>
        </p:txBody>
      </p:sp>
      <p:pic>
        <p:nvPicPr>
          <p:cNvPr id="5" name="Picture 4">
            <a:extLst>
              <a:ext uri="{FF2B5EF4-FFF2-40B4-BE49-F238E27FC236}">
                <a16:creationId xmlns:a16="http://schemas.microsoft.com/office/drawing/2014/main" id="{4BABCCA6-B601-49EA-9D84-9B4B26FD6ADF}"/>
              </a:ext>
            </a:extLst>
          </p:cNvPr>
          <p:cNvPicPr>
            <a:picLocks noChangeAspect="1"/>
          </p:cNvPicPr>
          <p:nvPr/>
        </p:nvPicPr>
        <p:blipFill>
          <a:blip r:embed="rId2"/>
          <a:stretch>
            <a:fillRect/>
          </a:stretch>
        </p:blipFill>
        <p:spPr>
          <a:xfrm>
            <a:off x="414595" y="1366886"/>
            <a:ext cx="5448435" cy="4873657"/>
          </a:xfrm>
          <a:prstGeom prst="rect">
            <a:avLst/>
          </a:prstGeom>
        </p:spPr>
      </p:pic>
      <p:pic>
        <p:nvPicPr>
          <p:cNvPr id="7" name="Picture 6">
            <a:extLst>
              <a:ext uri="{FF2B5EF4-FFF2-40B4-BE49-F238E27FC236}">
                <a16:creationId xmlns:a16="http://schemas.microsoft.com/office/drawing/2014/main" id="{F1EA06A0-5FE8-46EE-BFC4-0791FFC927F1}"/>
              </a:ext>
            </a:extLst>
          </p:cNvPr>
          <p:cNvPicPr>
            <a:picLocks noChangeAspect="1"/>
          </p:cNvPicPr>
          <p:nvPr/>
        </p:nvPicPr>
        <p:blipFill>
          <a:blip r:embed="rId3"/>
          <a:stretch>
            <a:fillRect/>
          </a:stretch>
        </p:blipFill>
        <p:spPr>
          <a:xfrm>
            <a:off x="6225275" y="1366887"/>
            <a:ext cx="5440530" cy="4873656"/>
          </a:xfrm>
          <a:prstGeom prst="rect">
            <a:avLst/>
          </a:prstGeom>
        </p:spPr>
      </p:pic>
      <p:sp>
        <p:nvSpPr>
          <p:cNvPr id="8" name="Rectangle 7">
            <a:extLst>
              <a:ext uri="{FF2B5EF4-FFF2-40B4-BE49-F238E27FC236}">
                <a16:creationId xmlns:a16="http://schemas.microsoft.com/office/drawing/2014/main" id="{462C4584-8FD9-4995-9568-C6C4C79BC9FC}"/>
              </a:ext>
            </a:extLst>
          </p:cNvPr>
          <p:cNvSpPr/>
          <p:nvPr/>
        </p:nvSpPr>
        <p:spPr bwMode="auto">
          <a:xfrm>
            <a:off x="6014301" y="1201916"/>
            <a:ext cx="81699" cy="5340286"/>
          </a:xfrm>
          <a:prstGeom prst="rect">
            <a:avLst/>
          </a:prstGeom>
          <a:solidFill>
            <a:schemeClr val="accent2">
              <a:lumMod val="40000"/>
              <a:lumOff val="60000"/>
            </a:schemeClr>
          </a:solidFill>
          <a:ln w="12700" cap="flat" cmpd="sng" algn="ctr">
            <a:no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2713252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0930" name="Rectangle 3074">
            <a:extLst>
              <a:ext uri="{FF2B5EF4-FFF2-40B4-BE49-F238E27FC236}">
                <a16:creationId xmlns:a16="http://schemas.microsoft.com/office/drawing/2014/main" id="{5015F97A-CD34-4793-88E8-7AE0B84CB6F1}"/>
              </a:ext>
            </a:extLst>
          </p:cNvPr>
          <p:cNvSpPr>
            <a:spLocks noGrp="1" noChangeArrowheads="1"/>
          </p:cNvSpPr>
          <p:nvPr>
            <p:ph type="title"/>
          </p:nvPr>
        </p:nvSpPr>
        <p:spPr/>
        <p:txBody>
          <a:bodyPr/>
          <a:lstStyle/>
          <a:p>
            <a:r>
              <a:rPr lang="en-US" altLang="ti-ET" b="1" dirty="0">
                <a:solidFill>
                  <a:schemeClr val="bg1"/>
                </a:solidFill>
              </a:rPr>
              <a:t>Sorting Categories</a:t>
            </a:r>
          </a:p>
        </p:txBody>
      </p:sp>
      <p:sp>
        <p:nvSpPr>
          <p:cNvPr id="380931" name="Rectangle 3075">
            <a:extLst>
              <a:ext uri="{FF2B5EF4-FFF2-40B4-BE49-F238E27FC236}">
                <a16:creationId xmlns:a16="http://schemas.microsoft.com/office/drawing/2014/main" id="{3F319C6B-423C-4142-84A7-27DE7EEFE1E8}"/>
              </a:ext>
            </a:extLst>
          </p:cNvPr>
          <p:cNvSpPr>
            <a:spLocks noGrp="1" noChangeArrowheads="1"/>
          </p:cNvSpPr>
          <p:nvPr>
            <p:ph type="body" idx="1"/>
          </p:nvPr>
        </p:nvSpPr>
        <p:spPr>
          <a:xfrm>
            <a:off x="503583" y="1414946"/>
            <a:ext cx="11039060" cy="4724400"/>
          </a:xfrm>
        </p:spPr>
        <p:txBody>
          <a:bodyPr/>
          <a:lstStyle/>
          <a:p>
            <a:r>
              <a:rPr lang="en-US" altLang="ti-ET" sz="4000" dirty="0">
                <a:sym typeface="Symbol" panose="05050102010706020507" pitchFamily="18" charset="2"/>
              </a:rPr>
              <a:t>Sorting by </a:t>
            </a:r>
            <a:r>
              <a:rPr lang="en-US" altLang="ti-ET" sz="4000" dirty="0">
                <a:solidFill>
                  <a:srgbClr val="CC0000"/>
                </a:solidFill>
                <a:sym typeface="Symbol" panose="05050102010706020507" pitchFamily="18" charset="2"/>
              </a:rPr>
              <a:t>Insertion</a:t>
            </a:r>
            <a:r>
              <a:rPr lang="en-US" altLang="ti-ET" sz="4000" dirty="0">
                <a:sym typeface="Symbol" panose="05050102010706020507" pitchFamily="18" charset="2"/>
              </a:rPr>
              <a:t>        </a:t>
            </a:r>
            <a:r>
              <a:rPr lang="en-US" altLang="ti-ET" sz="4000" i="1" dirty="0" err="1">
                <a:solidFill>
                  <a:schemeClr val="hlink"/>
                </a:solidFill>
                <a:sym typeface="Symbol" panose="05050102010706020507" pitchFamily="18" charset="2"/>
              </a:rPr>
              <a:t>insertion</a:t>
            </a:r>
            <a:r>
              <a:rPr lang="en-US" altLang="ti-ET" sz="4000" i="1" dirty="0">
                <a:solidFill>
                  <a:schemeClr val="hlink"/>
                </a:solidFill>
                <a:sym typeface="Symbol" panose="05050102010706020507" pitchFamily="18" charset="2"/>
              </a:rPr>
              <a:t> sort, </a:t>
            </a:r>
            <a:r>
              <a:rPr lang="en-US" altLang="ti-ET" sz="4000" i="1" dirty="0" err="1">
                <a:solidFill>
                  <a:schemeClr val="hlink"/>
                </a:solidFill>
                <a:sym typeface="Symbol" panose="05050102010706020507" pitchFamily="18" charset="2"/>
              </a:rPr>
              <a:t>shellsort</a:t>
            </a:r>
            <a:endParaRPr lang="en-US" altLang="ti-ET" sz="4000" i="1" dirty="0">
              <a:solidFill>
                <a:schemeClr val="hlink"/>
              </a:solidFill>
              <a:sym typeface="Symbol" panose="05050102010706020507" pitchFamily="18" charset="2"/>
            </a:endParaRPr>
          </a:p>
          <a:p>
            <a:pPr>
              <a:buFont typeface="Wingdings" panose="05000000000000000000" pitchFamily="2" charset="2"/>
              <a:buNone/>
            </a:pPr>
            <a:r>
              <a:rPr lang="en-US" altLang="ti-ET" sz="1200" dirty="0">
                <a:sym typeface="Symbol" panose="05050102010706020507" pitchFamily="18" charset="2"/>
              </a:rPr>
              <a:t> </a:t>
            </a:r>
          </a:p>
          <a:p>
            <a:r>
              <a:rPr lang="en-US" altLang="ti-ET" sz="4000" dirty="0">
                <a:sym typeface="Symbol" panose="05050102010706020507" pitchFamily="18" charset="2"/>
              </a:rPr>
              <a:t>Sorting by </a:t>
            </a:r>
            <a:r>
              <a:rPr lang="en-US" altLang="ti-ET" sz="4000" dirty="0">
                <a:solidFill>
                  <a:srgbClr val="CC0000"/>
                </a:solidFill>
                <a:sym typeface="Symbol" panose="05050102010706020507" pitchFamily="18" charset="2"/>
              </a:rPr>
              <a:t>Exchange</a:t>
            </a:r>
            <a:r>
              <a:rPr lang="en-US" altLang="ti-ET" sz="4000" dirty="0">
                <a:sym typeface="Symbol" panose="05050102010706020507" pitchFamily="18" charset="2"/>
              </a:rPr>
              <a:t>       </a:t>
            </a:r>
            <a:r>
              <a:rPr lang="en-US" altLang="ti-ET" sz="4000" i="1" dirty="0">
                <a:solidFill>
                  <a:schemeClr val="hlink"/>
                </a:solidFill>
                <a:sym typeface="Symbol" panose="05050102010706020507" pitchFamily="18" charset="2"/>
              </a:rPr>
              <a:t>bubble sort, quicksort</a:t>
            </a:r>
          </a:p>
          <a:p>
            <a:pPr>
              <a:buFont typeface="Wingdings" panose="05000000000000000000" pitchFamily="2" charset="2"/>
              <a:buNone/>
            </a:pPr>
            <a:endParaRPr lang="en-US" altLang="ti-ET" sz="1200" dirty="0">
              <a:sym typeface="Symbol" panose="05050102010706020507" pitchFamily="18" charset="2"/>
            </a:endParaRPr>
          </a:p>
          <a:p>
            <a:r>
              <a:rPr lang="en-US" altLang="ti-ET" sz="4000" dirty="0">
                <a:sym typeface="Symbol" panose="05050102010706020507" pitchFamily="18" charset="2"/>
              </a:rPr>
              <a:t>Sorting by </a:t>
            </a:r>
            <a:r>
              <a:rPr lang="en-US" altLang="ti-ET" sz="4000" dirty="0">
                <a:solidFill>
                  <a:srgbClr val="CC0000"/>
                </a:solidFill>
                <a:sym typeface="Symbol" panose="05050102010706020507" pitchFamily="18" charset="2"/>
              </a:rPr>
              <a:t>Selection</a:t>
            </a:r>
            <a:r>
              <a:rPr lang="en-US" altLang="ti-ET" sz="4000" dirty="0">
                <a:sym typeface="Symbol" panose="05050102010706020507" pitchFamily="18" charset="2"/>
              </a:rPr>
              <a:t>        </a:t>
            </a:r>
            <a:r>
              <a:rPr lang="en-US" altLang="ti-ET" sz="4000" i="1" dirty="0" err="1">
                <a:solidFill>
                  <a:schemeClr val="hlink"/>
                </a:solidFill>
                <a:sym typeface="Symbol" panose="05050102010706020507" pitchFamily="18" charset="2"/>
              </a:rPr>
              <a:t>selection</a:t>
            </a:r>
            <a:r>
              <a:rPr lang="en-US" altLang="ti-ET" sz="4000" i="1" dirty="0">
                <a:solidFill>
                  <a:schemeClr val="hlink"/>
                </a:solidFill>
                <a:sym typeface="Symbol" panose="05050102010706020507" pitchFamily="18" charset="2"/>
              </a:rPr>
              <a:t> sort, heapsort</a:t>
            </a:r>
            <a:r>
              <a:rPr lang="en-US" altLang="ti-ET" sz="4000" dirty="0">
                <a:solidFill>
                  <a:srgbClr val="3DDE2C"/>
                </a:solidFill>
                <a:sym typeface="Symbol" panose="05050102010706020507" pitchFamily="18" charset="2"/>
              </a:rPr>
              <a:t> </a:t>
            </a:r>
          </a:p>
          <a:p>
            <a:pPr>
              <a:buFont typeface="Wingdings" panose="05000000000000000000" pitchFamily="2" charset="2"/>
              <a:buNone/>
            </a:pPr>
            <a:endParaRPr lang="en-US" altLang="ti-ET" sz="1200" dirty="0">
              <a:sym typeface="Symbol" panose="05050102010706020507" pitchFamily="18" charset="2"/>
            </a:endParaRPr>
          </a:p>
          <a:p>
            <a:r>
              <a:rPr lang="en-US" altLang="ti-ET" sz="4000" dirty="0">
                <a:sym typeface="Symbol" panose="05050102010706020507" pitchFamily="18" charset="2"/>
              </a:rPr>
              <a:t>Sorting by </a:t>
            </a:r>
            <a:r>
              <a:rPr lang="en-US" altLang="ti-ET" sz="4000" dirty="0">
                <a:solidFill>
                  <a:srgbClr val="CC0000"/>
                </a:solidFill>
                <a:sym typeface="Symbol" panose="05050102010706020507" pitchFamily="18" charset="2"/>
              </a:rPr>
              <a:t>Merging </a:t>
            </a:r>
            <a:r>
              <a:rPr lang="en-US" altLang="ti-ET" sz="4000" dirty="0">
                <a:sym typeface="Symbol" panose="05050102010706020507" pitchFamily="18" charset="2"/>
              </a:rPr>
              <a:t>        </a:t>
            </a:r>
            <a:r>
              <a:rPr lang="en-US" altLang="ti-ET" sz="4000" i="1" dirty="0">
                <a:solidFill>
                  <a:schemeClr val="hlink"/>
                </a:solidFill>
                <a:sym typeface="Symbol" panose="05050102010706020507" pitchFamily="18" charset="2"/>
              </a:rPr>
              <a:t>merge sort</a:t>
            </a:r>
          </a:p>
          <a:p>
            <a:pPr>
              <a:buFont typeface="Wingdings" panose="05000000000000000000" pitchFamily="2" charset="2"/>
              <a:buNone/>
            </a:pPr>
            <a:endParaRPr lang="en-US" altLang="ti-ET" sz="1200" dirty="0">
              <a:sym typeface="Symbol" panose="05050102010706020507" pitchFamily="18" charset="2"/>
            </a:endParaRPr>
          </a:p>
          <a:p>
            <a:r>
              <a:rPr lang="en-US" altLang="ti-ET" sz="4000" dirty="0">
                <a:sym typeface="Symbol" panose="05050102010706020507" pitchFamily="18" charset="2"/>
              </a:rPr>
              <a:t>Sorting by </a:t>
            </a:r>
            <a:r>
              <a:rPr lang="en-US" altLang="ti-ET" sz="4000" dirty="0">
                <a:solidFill>
                  <a:srgbClr val="CC0000"/>
                </a:solidFill>
                <a:sym typeface="Symbol" panose="05050102010706020507" pitchFamily="18" charset="2"/>
              </a:rPr>
              <a:t>Distribution</a:t>
            </a:r>
            <a:r>
              <a:rPr lang="en-US" altLang="ti-ET" sz="4000" dirty="0">
                <a:sym typeface="Symbol" panose="05050102010706020507" pitchFamily="18" charset="2"/>
              </a:rPr>
              <a:t>    </a:t>
            </a:r>
            <a:r>
              <a:rPr lang="en-US" altLang="ti-ET" sz="4000" i="1" dirty="0">
                <a:solidFill>
                  <a:schemeClr val="hlink"/>
                </a:solidFill>
                <a:sym typeface="Symbol" panose="05050102010706020507" pitchFamily="18" charset="2"/>
              </a:rPr>
              <a:t>radix sort</a:t>
            </a:r>
          </a:p>
          <a:p>
            <a:pPr lvl="1">
              <a:buFont typeface="Wingdings" panose="05000000000000000000" pitchFamily="2" charset="2"/>
              <a:buNone/>
            </a:pPr>
            <a:endParaRPr lang="en-US" altLang="ti-ET" sz="3600" i="1" dirty="0">
              <a:solidFill>
                <a:schemeClr val="hlink"/>
              </a:solidFill>
            </a:endParaRPr>
          </a:p>
          <a:p>
            <a:pPr lvl="1">
              <a:buFont typeface="Wingdings" panose="05000000000000000000" pitchFamily="2" charset="2"/>
              <a:buNone/>
            </a:pPr>
            <a:endParaRPr lang="en-US" altLang="ti-ET"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7DF4EB2F-6E46-4564-8E39-C40C14D75B12}"/>
              </a:ext>
            </a:extLst>
          </p:cNvPr>
          <p:cNvSpPr>
            <a:spLocks noGrp="1"/>
          </p:cNvSpPr>
          <p:nvPr>
            <p:ph type="title"/>
          </p:nvPr>
        </p:nvSpPr>
        <p:spPr/>
        <p:txBody>
          <a:bodyPr/>
          <a:lstStyle/>
          <a:p>
            <a:pPr eaLnBrk="1" hangingPunct="1"/>
            <a:r>
              <a:rPr lang="en-US" altLang="ti-ET" dirty="0">
                <a:ea typeface="ＭＳ Ｐゴシック" panose="020B0600070205080204" pitchFamily="34" charset="-128"/>
              </a:rPr>
              <a:t>Sorting Algorithms</a:t>
            </a:r>
          </a:p>
        </p:txBody>
      </p:sp>
      <p:sp>
        <p:nvSpPr>
          <p:cNvPr id="16386" name="Content Placeholder 2">
            <a:extLst>
              <a:ext uri="{FF2B5EF4-FFF2-40B4-BE49-F238E27FC236}">
                <a16:creationId xmlns:a16="http://schemas.microsoft.com/office/drawing/2014/main" id="{6A821F7B-AA68-48B8-9B42-B1E8447EE2F2}"/>
              </a:ext>
            </a:extLst>
          </p:cNvPr>
          <p:cNvSpPr>
            <a:spLocks noGrp="1"/>
          </p:cNvSpPr>
          <p:nvPr>
            <p:ph idx="1"/>
          </p:nvPr>
        </p:nvSpPr>
        <p:spPr>
          <a:xfrm>
            <a:off x="539495" y="1435607"/>
            <a:ext cx="11083754" cy="4918059"/>
          </a:xfrm>
        </p:spPr>
        <p:txBody>
          <a:bodyPr>
            <a:normAutofit/>
          </a:bodyPr>
          <a:lstStyle/>
          <a:p>
            <a:pPr marL="342900" indent="-342900" eaLnBrk="1" hangingPunct="1">
              <a:lnSpc>
                <a:spcPct val="100000"/>
              </a:lnSpc>
              <a:buFont typeface="Arial" panose="020B0604020202020204" pitchFamily="34" charset="0"/>
              <a:buChar char="•"/>
            </a:pPr>
            <a:r>
              <a:rPr lang="en-US" altLang="ti-ET" sz="4000" b="1" dirty="0">
                <a:ea typeface="ＭＳ Ｐゴシック" panose="020B0600070205080204" pitchFamily="34" charset="-128"/>
              </a:rPr>
              <a:t>Internal sort </a:t>
            </a:r>
          </a:p>
          <a:p>
            <a:pPr lvl="2">
              <a:lnSpc>
                <a:spcPct val="100000"/>
              </a:lnSpc>
            </a:pPr>
            <a:r>
              <a:rPr lang="en-US" altLang="ti-ET" sz="4000" dirty="0">
                <a:ea typeface="ＭＳ Ｐゴシック" panose="020B0600070205080204" pitchFamily="34" charset="-128"/>
              </a:rPr>
              <a:t>Collection of data fits in memory</a:t>
            </a:r>
          </a:p>
          <a:p>
            <a:pPr marL="342900" indent="-342900" eaLnBrk="1" hangingPunct="1">
              <a:lnSpc>
                <a:spcPct val="100000"/>
              </a:lnSpc>
              <a:buFont typeface="Arial" panose="020B0604020202020204" pitchFamily="34" charset="0"/>
              <a:buChar char="•"/>
            </a:pPr>
            <a:r>
              <a:rPr lang="en-US" altLang="ti-ET" sz="4000" b="1" dirty="0">
                <a:ea typeface="ＭＳ Ｐゴシック" panose="020B0600070205080204" pitchFamily="34" charset="-128"/>
              </a:rPr>
              <a:t>External sort </a:t>
            </a:r>
            <a:r>
              <a:rPr lang="en-US" altLang="ti-ET" sz="4000" dirty="0">
                <a:ea typeface="ＭＳ Ｐゴシック" panose="020B0600070205080204" pitchFamily="34" charset="-128"/>
              </a:rPr>
              <a:t>	</a:t>
            </a:r>
          </a:p>
          <a:p>
            <a:pPr lvl="2">
              <a:lnSpc>
                <a:spcPct val="100000"/>
              </a:lnSpc>
            </a:pPr>
            <a:r>
              <a:rPr lang="en-US" altLang="ti-ET" sz="4000" dirty="0">
                <a:ea typeface="ＭＳ Ｐゴシック" panose="020B0600070205080204" pitchFamily="34" charset="-128"/>
              </a:rPr>
              <a:t>Collection of data does </a:t>
            </a:r>
            <a:r>
              <a:rPr lang="en-US" altLang="ti-ET" sz="4000" i="1" dirty="0">
                <a:ea typeface="ＭＳ Ｐゴシック" panose="020B0600070205080204" pitchFamily="34" charset="-128"/>
              </a:rPr>
              <a:t>not</a:t>
            </a:r>
            <a:r>
              <a:rPr lang="en-US" altLang="ti-ET" sz="4000" dirty="0">
                <a:ea typeface="ＭＳ Ｐゴシック" panose="020B0600070205080204" pitchFamily="34" charset="-128"/>
              </a:rPr>
              <a:t> all fit in memory</a:t>
            </a:r>
          </a:p>
          <a:p>
            <a:pPr lvl="2">
              <a:lnSpc>
                <a:spcPct val="100000"/>
              </a:lnSpc>
            </a:pPr>
            <a:r>
              <a:rPr lang="en-US" altLang="ti-ET" sz="4000" dirty="0">
                <a:ea typeface="ＭＳ Ｐゴシック" panose="020B0600070205080204" pitchFamily="34" charset="-128"/>
              </a:rPr>
              <a:t>Must reside on secondary storage</a:t>
            </a:r>
          </a:p>
        </p:txBody>
      </p:sp>
    </p:spTree>
    <p:extLst>
      <p:ext uri="{BB962C8B-B14F-4D97-AF65-F5344CB8AC3E}">
        <p14:creationId xmlns:p14="http://schemas.microsoft.com/office/powerpoint/2010/main" val="3327619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1026">
            <a:extLst>
              <a:ext uri="{FF2B5EF4-FFF2-40B4-BE49-F238E27FC236}">
                <a16:creationId xmlns:a16="http://schemas.microsoft.com/office/drawing/2014/main" id="{05AD92F0-779E-4AC0-A04F-7979FC1D24AB}"/>
              </a:ext>
            </a:extLst>
          </p:cNvPr>
          <p:cNvSpPr>
            <a:spLocks noGrp="1" noChangeArrowheads="1"/>
          </p:cNvSpPr>
          <p:nvPr>
            <p:ph type="title"/>
          </p:nvPr>
        </p:nvSpPr>
        <p:spPr/>
        <p:txBody>
          <a:bodyPr/>
          <a:lstStyle/>
          <a:p>
            <a:r>
              <a:rPr lang="en-US" altLang="ti-ET" b="1" dirty="0">
                <a:solidFill>
                  <a:schemeClr val="bg1"/>
                </a:solidFill>
              </a:rPr>
              <a:t>Elementary Sorting Methods</a:t>
            </a:r>
          </a:p>
        </p:txBody>
      </p:sp>
      <p:sp>
        <p:nvSpPr>
          <p:cNvPr id="393219" name="Rectangle 1027">
            <a:extLst>
              <a:ext uri="{FF2B5EF4-FFF2-40B4-BE49-F238E27FC236}">
                <a16:creationId xmlns:a16="http://schemas.microsoft.com/office/drawing/2014/main" id="{B03FB688-C4D0-4811-8C53-0FCA72D769EE}"/>
              </a:ext>
            </a:extLst>
          </p:cNvPr>
          <p:cNvSpPr>
            <a:spLocks noGrp="1" noChangeArrowheads="1"/>
          </p:cNvSpPr>
          <p:nvPr>
            <p:ph type="body" idx="1"/>
          </p:nvPr>
        </p:nvSpPr>
        <p:spPr>
          <a:xfrm>
            <a:off x="679933" y="1480034"/>
            <a:ext cx="10862709" cy="4957214"/>
          </a:xfrm>
        </p:spPr>
        <p:txBody>
          <a:bodyPr/>
          <a:lstStyle/>
          <a:p>
            <a:pPr>
              <a:spcAft>
                <a:spcPct val="20000"/>
              </a:spcAft>
            </a:pPr>
            <a:r>
              <a:rPr lang="en-US" altLang="ti-ET" sz="3600" dirty="0"/>
              <a:t>Easier to understand the basic mechanisms of sorting.</a:t>
            </a:r>
          </a:p>
          <a:p>
            <a:pPr>
              <a:spcAft>
                <a:spcPct val="20000"/>
              </a:spcAft>
            </a:pPr>
            <a:r>
              <a:rPr lang="en-US" altLang="ti-ET" sz="3600" dirty="0"/>
              <a:t>Good for small files.</a:t>
            </a:r>
          </a:p>
          <a:p>
            <a:pPr>
              <a:spcAft>
                <a:spcPct val="20000"/>
              </a:spcAft>
            </a:pPr>
            <a:r>
              <a:rPr lang="en-US" altLang="ti-ET" sz="3600" dirty="0"/>
              <a:t>Good for well-structured files that are relatively easy to sort, such as those almost sorted.</a:t>
            </a:r>
          </a:p>
          <a:p>
            <a:pPr>
              <a:spcAft>
                <a:spcPct val="20000"/>
              </a:spcAft>
            </a:pPr>
            <a:r>
              <a:rPr lang="en-US" altLang="ti-ET" sz="3600" dirty="0"/>
              <a:t>Can be used to improve efficiency of more powerful methods.</a:t>
            </a:r>
            <a:endParaRPr lang="en-US" altLang="ti-ET" sz="4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EDF4E76B-9961-426F-9A74-DD6359A9F2EB}"/>
              </a:ext>
            </a:extLst>
          </p:cNvPr>
          <p:cNvSpPr>
            <a:spLocks noGrp="1"/>
          </p:cNvSpPr>
          <p:nvPr>
            <p:ph type="title"/>
          </p:nvPr>
        </p:nvSpPr>
        <p:spPr/>
        <p:txBody>
          <a:bodyPr/>
          <a:lstStyle/>
          <a:p>
            <a:pPr eaLnBrk="1" hangingPunct="1"/>
            <a:r>
              <a:rPr lang="en-US" altLang="ti-ET" b="1" dirty="0">
                <a:solidFill>
                  <a:schemeClr val="bg1"/>
                </a:solidFill>
              </a:rPr>
              <a:t>Elementary Sorting </a:t>
            </a:r>
            <a:r>
              <a:rPr lang="en-US" altLang="ti-ET" dirty="0">
                <a:ea typeface="ＭＳ Ｐゴシック" panose="020B0600070205080204" pitchFamily="34" charset="-128"/>
              </a:rPr>
              <a:t>Algorithms</a:t>
            </a:r>
          </a:p>
        </p:txBody>
      </p:sp>
      <p:sp>
        <p:nvSpPr>
          <p:cNvPr id="17410" name="Content Placeholder 2">
            <a:extLst>
              <a:ext uri="{FF2B5EF4-FFF2-40B4-BE49-F238E27FC236}">
                <a16:creationId xmlns:a16="http://schemas.microsoft.com/office/drawing/2014/main" id="{BB58C1B2-BEB0-455A-A123-6399941DAB35}"/>
              </a:ext>
            </a:extLst>
          </p:cNvPr>
          <p:cNvSpPr>
            <a:spLocks noGrp="1"/>
          </p:cNvSpPr>
          <p:nvPr>
            <p:ph idx="1"/>
          </p:nvPr>
        </p:nvSpPr>
        <p:spPr>
          <a:xfrm>
            <a:off x="586629" y="1407497"/>
            <a:ext cx="11039060" cy="4924939"/>
          </a:xfrm>
        </p:spPr>
        <p:txBody>
          <a:bodyPr>
            <a:normAutofit/>
          </a:bodyPr>
          <a:lstStyle/>
          <a:p>
            <a:pPr marL="685800" indent="-685800" eaLnBrk="1" hangingPunct="1">
              <a:lnSpc>
                <a:spcPct val="150000"/>
              </a:lnSpc>
              <a:buFont typeface="Wingdings" panose="05000000000000000000" pitchFamily="2" charset="2"/>
              <a:buChar char="§"/>
            </a:pPr>
            <a:r>
              <a:rPr lang="en-US" altLang="ti-ET" sz="5400" dirty="0">
                <a:ea typeface="ＭＳ Ｐゴシック" panose="020B0600070205080204" pitchFamily="34" charset="-128"/>
              </a:rPr>
              <a:t>The Selection Sort</a:t>
            </a:r>
          </a:p>
          <a:p>
            <a:pPr marL="685800" indent="-685800" eaLnBrk="1" hangingPunct="1">
              <a:lnSpc>
                <a:spcPct val="150000"/>
              </a:lnSpc>
              <a:buFont typeface="Wingdings" panose="05000000000000000000" pitchFamily="2" charset="2"/>
              <a:buChar char="§"/>
            </a:pPr>
            <a:r>
              <a:rPr lang="en-US" altLang="ti-ET" sz="5400" dirty="0">
                <a:ea typeface="ＭＳ Ｐゴシック" panose="020B0600070205080204" pitchFamily="34" charset="-128"/>
              </a:rPr>
              <a:t>The Bubble Sort</a:t>
            </a:r>
          </a:p>
          <a:p>
            <a:pPr marL="685800" indent="-685800" eaLnBrk="1" hangingPunct="1">
              <a:lnSpc>
                <a:spcPct val="150000"/>
              </a:lnSpc>
              <a:buFont typeface="Wingdings" panose="05000000000000000000" pitchFamily="2" charset="2"/>
              <a:buChar char="§"/>
            </a:pPr>
            <a:r>
              <a:rPr lang="en-US" altLang="ti-ET" sz="5400" dirty="0">
                <a:ea typeface="ＭＳ Ｐゴシック" panose="020B0600070205080204" pitchFamily="34" charset="-128"/>
              </a:rPr>
              <a:t>The Insertion Sort</a:t>
            </a:r>
          </a:p>
        </p:txBody>
      </p:sp>
    </p:spTree>
    <p:extLst>
      <p:ext uri="{BB962C8B-B14F-4D97-AF65-F5344CB8AC3E}">
        <p14:creationId xmlns:p14="http://schemas.microsoft.com/office/powerpoint/2010/main" val="3433437501"/>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v2" id="{BACE0C7A-21E3-4076-A8EC-387C4B513415}" vid="{366C1592-6B2F-409D-ADAA-749D8A12786D}"/>
    </a:ext>
  </a:extLst>
</a:theme>
</file>

<file path=ppt/theme/theme2.xml><?xml version="1.0" encoding="utf-8"?>
<a:theme xmlns:a="http://schemas.openxmlformats.org/drawingml/2006/main" name="comp122">
  <a:themeElements>
    <a:clrScheme name="comp122 8">
      <a:dk1>
        <a:srgbClr val="000000"/>
      </a:dk1>
      <a:lt1>
        <a:srgbClr val="FFFFCC"/>
      </a:lt1>
      <a:dk2>
        <a:srgbClr val="0000FF"/>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comp12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ti-ET"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ti-ET"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comp12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mp12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omp12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mp12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mp12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mp12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omp12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mp122 8">
        <a:dk1>
          <a:srgbClr val="000000"/>
        </a:dk1>
        <a:lt1>
          <a:srgbClr val="FFFFCC"/>
        </a:lt1>
        <a:dk2>
          <a:srgbClr val="0000FF"/>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mp122 9">
        <a:dk1>
          <a:srgbClr val="080808"/>
        </a:dk1>
        <a:lt1>
          <a:srgbClr val="0000FF"/>
        </a:lt1>
        <a:dk2>
          <a:srgbClr val="FFFF00"/>
        </a:dk2>
        <a:lt2>
          <a:srgbClr val="000000"/>
        </a:lt2>
        <a:accent1>
          <a:srgbClr val="FF9900"/>
        </a:accent1>
        <a:accent2>
          <a:srgbClr val="00FFFF"/>
        </a:accent2>
        <a:accent3>
          <a:srgbClr val="AAAAFF"/>
        </a:accent3>
        <a:accent4>
          <a:srgbClr val="060606"/>
        </a:accent4>
        <a:accent5>
          <a:srgbClr val="FFCAAA"/>
        </a:accent5>
        <a:accent6>
          <a:srgbClr val="00E7E7"/>
        </a:accent6>
        <a:hlink>
          <a:srgbClr val="FF0033"/>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045902D-8BCA-4596-9829-0D7D1289C02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3879FED-67F8-481C-84BD-042483293B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B64C1E2-42EA-4660-BCB7-94E6DA7562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{0F639CF4-E2C6-42B0-8C29-6D40D655C04F}tf10001108_win32</Template>
  <TotalTime>8138</TotalTime>
  <Words>2299</Words>
  <Application>Microsoft Office PowerPoint</Application>
  <PresentationFormat>Widescreen</PresentationFormat>
  <Paragraphs>423</Paragraphs>
  <Slides>33</Slides>
  <Notes>3</Notes>
  <HiddenSlides>6</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33</vt:i4>
      </vt:variant>
    </vt:vector>
  </HeadingPairs>
  <TitlesOfParts>
    <vt:vector size="44" baseType="lpstr">
      <vt:lpstr>Arial</vt:lpstr>
      <vt:lpstr>Calibri</vt:lpstr>
      <vt:lpstr>Cambria Math</vt:lpstr>
      <vt:lpstr>Consolas</vt:lpstr>
      <vt:lpstr>Segoe UI</vt:lpstr>
      <vt:lpstr>Segoe UI Light</vt:lpstr>
      <vt:lpstr>Times New Roman</vt:lpstr>
      <vt:lpstr>Wingdings</vt:lpstr>
      <vt:lpstr>WelcomeDoc</vt:lpstr>
      <vt:lpstr>comp122</vt:lpstr>
      <vt:lpstr>Equation</vt:lpstr>
      <vt:lpstr>ECEG-5193: Algorithm Analysis and Design</vt:lpstr>
      <vt:lpstr>Sorting – Definitions</vt:lpstr>
      <vt:lpstr>Sorting – Definitions </vt:lpstr>
      <vt:lpstr>Sorting Terminology</vt:lpstr>
      <vt:lpstr>Stable Sort</vt:lpstr>
      <vt:lpstr>Sorting Categories</vt:lpstr>
      <vt:lpstr>Sorting Algorithms</vt:lpstr>
      <vt:lpstr>Elementary Sorting Methods</vt:lpstr>
      <vt:lpstr>Elementary Sorting Algorithms</vt:lpstr>
      <vt:lpstr>Selection Sort</vt:lpstr>
      <vt:lpstr>The Selection Sort</vt:lpstr>
      <vt:lpstr>Selection Sort</vt:lpstr>
      <vt:lpstr>Selection Sort: Algorithm Analysis</vt:lpstr>
      <vt:lpstr>The Selection Sort</vt:lpstr>
      <vt:lpstr>The Bubble Sort</vt:lpstr>
      <vt:lpstr>PowerPoint Presentation</vt:lpstr>
      <vt:lpstr>The Bubble Sort</vt:lpstr>
      <vt:lpstr>Insertion Sort</vt:lpstr>
      <vt:lpstr>The Insertion Sort</vt:lpstr>
      <vt:lpstr>Insertion Sort</vt:lpstr>
      <vt:lpstr>The Insertion Sort</vt:lpstr>
      <vt:lpstr>The Insertion Sort: Algorithm Analysis</vt:lpstr>
      <vt:lpstr>The Insertion Sort: Worst-case Analysis</vt:lpstr>
      <vt:lpstr>The Insertion Sort: Average-case Analysis</vt:lpstr>
      <vt:lpstr>The Insertion Sort: Average-case Analysis</vt:lpstr>
      <vt:lpstr>Analysis of Inversions in Permutations</vt:lpstr>
      <vt:lpstr>Theorem</vt:lpstr>
      <vt:lpstr>Shellsort</vt:lpstr>
      <vt:lpstr>Shellsort</vt:lpstr>
      <vt:lpstr>Shellsort</vt:lpstr>
      <vt:lpstr>Algorithm Analysis</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Tesfamichael Gebrehiwet</dc:creator>
  <cp:keywords/>
  <cp:lastModifiedBy>Tesfamichael Gebrehiwet</cp:lastModifiedBy>
  <cp:revision>186</cp:revision>
  <dcterms:created xsi:type="dcterms:W3CDTF">2021-10-24T06:23:43Z</dcterms:created>
  <dcterms:modified xsi:type="dcterms:W3CDTF">2021-11-22T11:13:29Z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