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9" r:id="rId5"/>
    <p:sldMasterId id="2147483691" r:id="rId6"/>
  </p:sldMasterIdLst>
  <p:notesMasterIdLst>
    <p:notesMasterId r:id="rId40"/>
  </p:notesMasterIdLst>
  <p:handoutMasterIdLst>
    <p:handoutMasterId r:id="rId41"/>
  </p:handoutMasterIdLst>
  <p:sldIdLst>
    <p:sldId id="256" r:id="rId7"/>
    <p:sldId id="430" r:id="rId8"/>
    <p:sldId id="651" r:id="rId9"/>
    <p:sldId id="394" r:id="rId10"/>
    <p:sldId id="446" r:id="rId11"/>
    <p:sldId id="447" r:id="rId12"/>
    <p:sldId id="448" r:id="rId13"/>
    <p:sldId id="258" r:id="rId14"/>
    <p:sldId id="257" r:id="rId15"/>
    <p:sldId id="645" r:id="rId16"/>
    <p:sldId id="646" r:id="rId17"/>
    <p:sldId id="647" r:id="rId18"/>
    <p:sldId id="648" r:id="rId19"/>
    <p:sldId id="649" r:id="rId20"/>
    <p:sldId id="65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449" r:id="rId36"/>
    <p:sldId id="450" r:id="rId37"/>
    <p:sldId id="259" r:id="rId38"/>
    <p:sldId id="3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Comaprison Sorting" id="{0B16686D-9307-4D5A-97D8-07F097A32B44}">
          <p14:sldIdLst>
            <p14:sldId id="430"/>
            <p14:sldId id="651"/>
            <p14:sldId id="394"/>
            <p14:sldId id="446"/>
            <p14:sldId id="447"/>
            <p14:sldId id="448"/>
          </p14:sldIdLst>
        </p14:section>
        <p14:section name="Decision-tree model" id="{862EA170-CDB5-4208-AEA5-B0355B0B6425}">
          <p14:sldIdLst>
            <p14:sldId id="258"/>
            <p14:sldId id="257"/>
            <p14:sldId id="645"/>
            <p14:sldId id="646"/>
            <p14:sldId id="647"/>
            <p14:sldId id="648"/>
            <p14:sldId id="649"/>
            <p14:sldId id="65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449"/>
            <p14:sldId id="450"/>
            <p14:sldId id="259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FFFFF"/>
    <a:srgbClr val="FDFDFD"/>
    <a:srgbClr val="F8F8F8"/>
    <a:srgbClr val="EAEAEA"/>
    <a:srgbClr val="DCDCDC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02" y="522934"/>
            <a:ext cx="11330119" cy="707981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42C-9119-4998-97D7-B6F8BE15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C638-42C0-4BA0-9C01-BB14946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3851-4152-4EBB-94A5-4E5CD239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7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BB4-AD7E-4A72-8756-D4D4E50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360B8-0FA4-42AA-A41F-3E5580507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AC13-FEC6-4E45-A053-B685C1A2D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653-C7B2-44D6-BF70-E467D7E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EE12-FC39-45BB-A93D-DD70E0B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0463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8B3BC-719B-412B-AC06-639851365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1" y="0"/>
            <a:ext cx="3045884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1A6F-0EBD-49DD-B780-08DDF7DC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8561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3C2785FD-E344-46C0-8C6F-E8ADF6372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E8C6E8-B438-4A8E-A149-8FC6E7B93A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F18DAC5-59B9-421B-99A8-F6A7D45D0A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A1D9339-AE53-462A-BC62-28D579C7B4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03416F4-CE3B-43B1-805F-93CB139DCC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3BD108A-D358-4D3F-90C7-FF4B3087D2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E15024-461A-4A8E-9BBA-F5A4279889D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09DAD70B-A1D6-4D4B-9447-726BAE846933}"/>
              </a:ext>
            </a:extLst>
          </p:cNvPr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97A2A391-5064-4598-95D9-0856971B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8A3687B2-5E13-4A75-A6C3-C427D498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AC98D4C4-E9DD-49F1-AA81-02541F9A3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5561E52A-50FB-41B9-96E6-FB45ACBA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2B954201-0DF3-4B3C-A4D4-F242A0B7F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1752FF19-BD67-45B8-B264-2019B8B8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1106938C-9BF0-473B-8919-CA564A8F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4" name="Oval 16">
              <a:extLst>
                <a:ext uri="{FF2B5EF4-FFF2-40B4-BE49-F238E27FC236}">
                  <a16:creationId xmlns:a16="http://schemas.microsoft.com/office/drawing/2014/main" id="{9A17D011-60BF-47B7-9FED-75CED2B7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21B4F962-F4B7-4EBF-A2C2-5FCDF9186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6" name="Oval 18">
              <a:extLst>
                <a:ext uri="{FF2B5EF4-FFF2-40B4-BE49-F238E27FC236}">
                  <a16:creationId xmlns:a16="http://schemas.microsoft.com/office/drawing/2014/main" id="{CCEF2B18-D4CA-4D66-8E6F-A069FF6DB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7" name="Oval 19">
              <a:extLst>
                <a:ext uri="{FF2B5EF4-FFF2-40B4-BE49-F238E27FC236}">
                  <a16:creationId xmlns:a16="http://schemas.microsoft.com/office/drawing/2014/main" id="{8DB82C80-934B-445B-BB9A-1F5E32CF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8" name="Oval 20">
              <a:extLst>
                <a:ext uri="{FF2B5EF4-FFF2-40B4-BE49-F238E27FC236}">
                  <a16:creationId xmlns:a16="http://schemas.microsoft.com/office/drawing/2014/main" id="{C2FD7E5B-BC2F-4B71-93DE-C1BC7340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89" name="Oval 21">
              <a:extLst>
                <a:ext uri="{FF2B5EF4-FFF2-40B4-BE49-F238E27FC236}">
                  <a16:creationId xmlns:a16="http://schemas.microsoft.com/office/drawing/2014/main" id="{9AED2947-3D9B-4A57-A310-95D26BBC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0" name="Oval 22">
              <a:extLst>
                <a:ext uri="{FF2B5EF4-FFF2-40B4-BE49-F238E27FC236}">
                  <a16:creationId xmlns:a16="http://schemas.microsoft.com/office/drawing/2014/main" id="{85FEC110-3E5A-40C6-9F83-893357D8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1" name="Oval 23">
              <a:extLst>
                <a:ext uri="{FF2B5EF4-FFF2-40B4-BE49-F238E27FC236}">
                  <a16:creationId xmlns:a16="http://schemas.microsoft.com/office/drawing/2014/main" id="{A9CCCFF5-276C-4058-828C-50D0C7B1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2" name="Oval 24">
              <a:extLst>
                <a:ext uri="{FF2B5EF4-FFF2-40B4-BE49-F238E27FC236}">
                  <a16:creationId xmlns:a16="http://schemas.microsoft.com/office/drawing/2014/main" id="{C364CDDB-C672-4506-BAFE-29F7D4A8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3" name="Oval 25">
              <a:extLst>
                <a:ext uri="{FF2B5EF4-FFF2-40B4-BE49-F238E27FC236}">
                  <a16:creationId xmlns:a16="http://schemas.microsoft.com/office/drawing/2014/main" id="{B19BDCA8-FB87-453A-B39F-CFF4E0E6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4" name="Oval 26">
              <a:extLst>
                <a:ext uri="{FF2B5EF4-FFF2-40B4-BE49-F238E27FC236}">
                  <a16:creationId xmlns:a16="http://schemas.microsoft.com/office/drawing/2014/main" id="{66ADF68A-B7F4-4A38-92A8-C1A9DC66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5" name="Oval 27">
              <a:extLst>
                <a:ext uri="{FF2B5EF4-FFF2-40B4-BE49-F238E27FC236}">
                  <a16:creationId xmlns:a16="http://schemas.microsoft.com/office/drawing/2014/main" id="{9AAC1EB8-4EAA-45DE-8596-5F4C0306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6" name="Oval 28">
              <a:extLst>
                <a:ext uri="{FF2B5EF4-FFF2-40B4-BE49-F238E27FC236}">
                  <a16:creationId xmlns:a16="http://schemas.microsoft.com/office/drawing/2014/main" id="{BD703C05-B509-4F50-8198-E009362E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7" name="Oval 29">
              <a:extLst>
                <a:ext uri="{FF2B5EF4-FFF2-40B4-BE49-F238E27FC236}">
                  <a16:creationId xmlns:a16="http://schemas.microsoft.com/office/drawing/2014/main" id="{64EC00B8-C945-4E6E-AC53-D9D45592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8" name="Oval 30">
              <a:extLst>
                <a:ext uri="{FF2B5EF4-FFF2-40B4-BE49-F238E27FC236}">
                  <a16:creationId xmlns:a16="http://schemas.microsoft.com/office/drawing/2014/main" id="{9339676A-517C-43F3-9D63-4F79B21E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199" name="Oval 31">
              <a:extLst>
                <a:ext uri="{FF2B5EF4-FFF2-40B4-BE49-F238E27FC236}">
                  <a16:creationId xmlns:a16="http://schemas.microsoft.com/office/drawing/2014/main" id="{075DB491-B62E-4B76-BE1A-59F03B91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0" name="Oval 32">
              <a:extLst>
                <a:ext uri="{FF2B5EF4-FFF2-40B4-BE49-F238E27FC236}">
                  <a16:creationId xmlns:a16="http://schemas.microsoft.com/office/drawing/2014/main" id="{865A5FE0-5945-4362-9614-8A5326DC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1" name="Oval 33">
              <a:extLst>
                <a:ext uri="{FF2B5EF4-FFF2-40B4-BE49-F238E27FC236}">
                  <a16:creationId xmlns:a16="http://schemas.microsoft.com/office/drawing/2014/main" id="{634ED9BE-FC3D-4B26-980B-BBCD19DA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2" name="Oval 34">
              <a:extLst>
                <a:ext uri="{FF2B5EF4-FFF2-40B4-BE49-F238E27FC236}">
                  <a16:creationId xmlns:a16="http://schemas.microsoft.com/office/drawing/2014/main" id="{17D037BD-F05B-4C9B-8231-EC5F2E10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3" name="Oval 35">
              <a:extLst>
                <a:ext uri="{FF2B5EF4-FFF2-40B4-BE49-F238E27FC236}">
                  <a16:creationId xmlns:a16="http://schemas.microsoft.com/office/drawing/2014/main" id="{B33B884A-BED3-4E68-BEB8-7C56F9718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4" name="Oval 36">
              <a:extLst>
                <a:ext uri="{FF2B5EF4-FFF2-40B4-BE49-F238E27FC236}">
                  <a16:creationId xmlns:a16="http://schemas.microsoft.com/office/drawing/2014/main" id="{97C4ED08-F8DA-4532-9B05-2CDAFF44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5" name="Oval 37">
              <a:extLst>
                <a:ext uri="{FF2B5EF4-FFF2-40B4-BE49-F238E27FC236}">
                  <a16:creationId xmlns:a16="http://schemas.microsoft.com/office/drawing/2014/main" id="{C1A8A9A5-31C6-4262-B96D-09560E7B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6" name="Oval 38">
              <a:extLst>
                <a:ext uri="{FF2B5EF4-FFF2-40B4-BE49-F238E27FC236}">
                  <a16:creationId xmlns:a16="http://schemas.microsoft.com/office/drawing/2014/main" id="{EFBC8840-AEE2-4E7C-88D4-AE7D4197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  <p:sp>
          <p:nvSpPr>
            <p:cNvPr id="7207" name="Oval 39">
              <a:extLst>
                <a:ext uri="{FF2B5EF4-FFF2-40B4-BE49-F238E27FC236}">
                  <a16:creationId xmlns:a16="http://schemas.microsoft.com/office/drawing/2014/main" id="{9E37DFC3-BAA2-4AE9-B827-3A7AA990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 sz="1800"/>
            </a:p>
          </p:txBody>
        </p:sp>
      </p:grpSp>
      <p:sp>
        <p:nvSpPr>
          <p:cNvPr id="7208" name="Line 40">
            <a:extLst>
              <a:ext uri="{FF2B5EF4-FFF2-40B4-BE49-F238E27FC236}">
                <a16:creationId xmlns:a16="http://schemas.microsoft.com/office/drawing/2014/main" id="{4D157A1E-2AF0-47EE-80CE-6DCA8184E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13437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92DA-A324-426D-AFD5-95196344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1809-0875-4726-BBDD-36D809D5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DC16-CBDD-474F-8B14-F4C62580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B373-68C2-4EFE-B3FD-0B357719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9E5B-8F28-4A4C-859B-743D95B8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B8A67-049A-47DD-B6CD-357D9D1F5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34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8AEB-B846-49C4-AF65-46D45733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661-6C70-475C-87F5-5CEF607C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254-E5A8-4ADA-BD82-9E059E9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B5A3-C727-42A8-8B60-C2666D00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EE06-3741-47C5-B577-1162894E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60104-088F-4DEF-81F8-EF6E558A6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31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8F89-21B2-4E66-9AD4-1E98E8CA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D8A7-B869-417E-B9A4-514ACEC87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B8F8-5E5A-4BC2-A9D7-E5E28D54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1BA7-D024-47F2-AB56-0086F6C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E5C0-1D2D-44E1-BD98-8211C007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150B-3B19-4D7D-A142-965CAEA4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C5690-64C8-4610-94E9-D7AAEB4AFD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66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F5E-5729-45D2-97E3-81EF4668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BE19-A0A6-4B00-9F9C-4D6EDA9F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29815-4743-49AD-BC65-9DCEC9F0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BC468-ABEF-4FB0-8524-AD341AA90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64DB-B296-429B-B8D2-64816949A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FE8A7-BBBA-42D7-9050-00803547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1CD9D-FF4C-4F32-B84F-F7DA4B6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35ACA-87B9-413D-AD13-B101815E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BFAE2-CD51-4EC7-ABA9-48F34299B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0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21207" y="1196392"/>
            <a:ext cx="1106635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3624" cy="64008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815019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2B72-2A4E-4D71-984A-05EEBFE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FAFB0-14F8-4FBB-B706-380D2C9F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79AF-184F-4211-A45B-946C6091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3CB0-DA3E-4E65-A5FB-3C3E1DF5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6418C-6CB5-4C69-8AFB-8429A40F3F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16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298C8-AF72-4C39-9DB8-67C970C8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19798-5B2B-4889-9714-4C9726A0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8FEAD-65CB-435C-9CF6-223CF2A3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4A0E7-D577-4B00-9232-BEC60FE37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10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066-EEDE-4D6D-A6C8-87CDEAC3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4BD7-3C27-425E-A7B0-F94F5A8C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BD69E-F3D2-46D8-B8C4-C0D6CB4E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E429-112B-4F07-9421-6E05F24A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7E445-02C6-4716-A294-7A06502C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E4DD-D337-4E4E-B8A8-12B801E2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27F08-1C46-4345-83C7-67B16265D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404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3E90-CBEF-4B99-B2D2-466A99E0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FF3CB-63B9-40FB-BC66-95AEC3457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B340-C4D8-4387-8382-E50248B2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AAA7-E5B9-4758-95EC-8B938BFD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730D-F3C9-4935-ACF1-223C4C66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9DCF-B8AE-4193-8053-6A401CD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4FE5F-2A6A-4B4F-BC4C-EBB955488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908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C09E-3804-4FE0-A315-4AED0C0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9F3C-AB63-4643-84D7-3FEAA1C0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1760-4D0D-44A3-95E1-4957548E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DF25-FEED-427B-93A8-36BD317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288C-3BCB-4D0C-ACAC-07503DCF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FD158-9DF2-46E9-9931-667EE40EE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98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2B908-C6C7-44AD-84D7-D5C4DE174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C0B3-0B2A-468C-A250-B2E0F9B5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F32E-9851-46FB-8427-8C75AB2A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E5F9-5E00-4C40-ABC6-08E5D7A3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BA18-3097-49BE-A480-66491021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C7AE-D16C-40AB-81B4-5B22A0CE2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8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0325-E893-475B-A383-FB3CFB57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72D8-7A5B-46B2-9BC8-D9609E4C03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BE15A-AAE3-4BDA-9C36-4866D01E61E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8E407-2EEF-4456-BD92-4B10B3C04D8C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F9EC4E-8DE8-4A2E-BD74-E369576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2F01-0CF2-4C4C-8DE6-6593AB74B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D29E5F27-278D-4B27-A6EE-01885518746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28576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E161-C9B1-4472-AE4F-AF152C50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F091A77-FEB5-4DAB-80A7-A12D7393222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8E14-86BA-4A0F-A5B5-33C560A1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B99A-4FEE-4C1F-B263-E6ED69EEF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5BCE4C6B-A8D0-43E4-9D44-D7F03350221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90471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C1BE-FFFC-4C2D-967B-48BBBFCA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2468-898C-4599-AAF8-645CC85FBA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81F2-047F-4F53-B494-0F53DD171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FBD7F-73D1-4058-807E-494423DA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41DE-6C0F-43B3-8878-6FE6A47A3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ED513C18-0620-4531-8BA4-96879AE4FB2F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597107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560-3FA3-4A67-B54A-E57D3E6A221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3E80-03AB-41AF-9A45-9BB16D0B75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3D954-4F26-40CE-A138-51DE4C73BED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F6AF7-BE24-4335-9071-113E056161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4A500-E0E3-420A-9A63-A55F23D66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7EE0A-331A-403A-B568-5098C2BF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07C967-1A4A-4C3D-B1DB-0FF2BE480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AB6AD7A9-6E37-40F9-B719-C296E8600AB8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8887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49" y="262783"/>
            <a:ext cx="11682101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406800"/>
            <a:ext cx="11374549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72447" y="1266092"/>
            <a:ext cx="11397553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7DD94FA-9A91-4C9E-8B5C-43FF5378813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2025162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ti-ET" noProof="0" dirty="0"/>
              <a:t>Click to edit Master title style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AF032A87-45EB-4291-8C39-45FAF2A5B26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20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652D-DE88-4046-AE5E-85EABE5D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F4FC-97E1-4009-A42C-8B55ABC1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i-ET" dirty="0"/>
          </a:p>
        </p:txBody>
      </p:sp>
    </p:spTree>
    <p:extLst>
      <p:ext uri="{BB962C8B-B14F-4D97-AF65-F5344CB8AC3E}">
        <p14:creationId xmlns:p14="http://schemas.microsoft.com/office/powerpoint/2010/main" val="368382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2438-230E-4952-A636-6DD7F725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9DC-AC95-45B8-A16F-61864372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12F1-4386-4C18-AF93-71CC1E62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03F2-F837-4B82-82C4-1D571D38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4E89-7746-4EDF-AE9A-23DA800A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75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56A-DB1C-497D-9631-D7A8EE9F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EBB-6CED-4EE2-84B7-40E3637C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C3A5-6DBF-46E1-AA5D-74636D4F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BBFBB-458F-4BEB-B2EF-D9814CCE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3576C-97CD-4AB9-8F63-C18453AA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3192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079-2E75-4010-9DCB-BD035643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7808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7240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495" y="355880"/>
            <a:ext cx="1133011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25316" y="1170016"/>
            <a:ext cx="1152671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1EF1C7-A942-474B-A110-5C5B144C1FF4}"/>
              </a:ext>
            </a:extLst>
          </p:cNvPr>
          <p:cNvSpPr/>
          <p:nvPr userDrawn="1"/>
        </p:nvSpPr>
        <p:spPr bwMode="auto">
          <a:xfrm>
            <a:off x="291549" y="238538"/>
            <a:ext cx="11608904" cy="6380924"/>
          </a:xfrm>
          <a:prstGeom prst="roundRect">
            <a:avLst>
              <a:gd name="adj" fmla="val 0"/>
            </a:avLst>
          </a:prstGeom>
          <a:solidFill>
            <a:srgbClr val="EAEAEA">
              <a:alpha val="39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4482" name="Rectangle 2050">
            <a:extLst>
              <a:ext uri="{FF2B5EF4-FFF2-40B4-BE49-F238E27FC236}">
                <a16:creationId xmlns:a16="http://schemas.microsoft.com/office/drawing/2014/main" id="{228D60D6-B2BD-4361-BA6B-818E701A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583" y="420752"/>
            <a:ext cx="11039060" cy="682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title style</a:t>
            </a:r>
          </a:p>
        </p:txBody>
      </p:sp>
      <p:sp>
        <p:nvSpPr>
          <p:cNvPr id="404483" name="Rectangle 2051">
            <a:extLst>
              <a:ext uri="{FF2B5EF4-FFF2-40B4-BE49-F238E27FC236}">
                <a16:creationId xmlns:a16="http://schemas.microsoft.com/office/drawing/2014/main" id="{91DEA7F3-F426-45AE-B681-C984E7E05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582" y="1364970"/>
            <a:ext cx="11039061" cy="509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text styles</a:t>
            </a:r>
          </a:p>
          <a:p>
            <a:pPr lvl="1"/>
            <a:r>
              <a:rPr lang="en-US" altLang="ti-ET" dirty="0"/>
              <a:t>Second level</a:t>
            </a:r>
          </a:p>
          <a:p>
            <a:pPr lvl="2"/>
            <a:r>
              <a:rPr lang="en-US" altLang="ti-ET" dirty="0"/>
              <a:t>Third level</a:t>
            </a:r>
          </a:p>
          <a:p>
            <a:pPr lvl="3"/>
            <a:r>
              <a:rPr lang="en-US" altLang="ti-ET" dirty="0"/>
              <a:t>Fourth level</a:t>
            </a:r>
          </a:p>
          <a:p>
            <a:pPr lvl="4"/>
            <a:r>
              <a:rPr lang="en-US" altLang="ti-ET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BA8F8-D6B1-4966-9AA4-2E999266DCAB}"/>
              </a:ext>
            </a:extLst>
          </p:cNvPr>
          <p:cNvSpPr/>
          <p:nvPr userDrawn="1"/>
        </p:nvSpPr>
        <p:spPr bwMode="auto">
          <a:xfrm flipV="1">
            <a:off x="406398" y="1172816"/>
            <a:ext cx="11277601" cy="5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none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B4659D-B3D6-4244-801A-9C532CCE187A}"/>
              </a:ext>
            </a:extLst>
          </p:cNvPr>
          <p:cNvSpPr/>
          <p:nvPr userDrawn="1"/>
        </p:nvSpPr>
        <p:spPr>
          <a:xfrm>
            <a:off x="256033" y="126024"/>
            <a:ext cx="11683049" cy="6609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4DED46-4CC1-41E9-A345-A0A5B8608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22238"/>
            <a:ext cx="10972791" cy="114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0098BEF-96C3-460C-BD41-926427E8C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E5F5D31-314B-458E-9B6A-E25FD68FA6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2642B09-D8F1-40CD-9616-8198AD35BE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F6D15B4-2CA9-452D-8D99-AE77C78E18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2867AFF-4076-47A6-8B01-04AD09F68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0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Comparison Sort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5EA80AC-7BD4-47ED-A964-630720F07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92516F7A-A92E-4125-B30E-0715A52BC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C37DA84C-0156-49A5-9EB0-B51F4866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561EBECF-4C8C-4EC5-ACD5-393989F74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5B982D0-7601-4467-8E9B-2A24A887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5B261A5A-5EBC-49E8-88CF-66D8032B3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A887A3BF-E0FC-4973-87CA-6B5A704E4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F7FD8686-C6C2-4400-8185-54553C837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2395D1DB-829F-4072-9A86-9AC87072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8248C580-FA8D-4AF0-AF42-EED249AB8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69AB5B77-7BDD-4D64-AC8C-E8F3C691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09A54B9B-6F3A-4D05-AEA2-B230501C5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E1D8011A-E37B-46BA-9267-6950DA8F1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29EFE350-7520-4308-A063-91229161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16401" name="Oval 17">
            <a:extLst>
              <a:ext uri="{FF2B5EF4-FFF2-40B4-BE49-F238E27FC236}">
                <a16:creationId xmlns:a16="http://schemas.microsoft.com/office/drawing/2014/main" id="{5AA6837A-46B8-4F32-B14A-472CA5D2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714303F4-BD7A-4694-BDCC-A0FC66D30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B0F7E249-A800-45D0-9DC7-A7EF6151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7C07A6F0-3522-4C96-B1E9-4499784E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28AA3439-2198-4742-A847-C4F13934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F39E79AA-7B2E-48BA-B792-998F893B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5BACBCD5-7383-4898-A87C-1AE8A000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16409" name="Oval 25">
            <a:extLst>
              <a:ext uri="{FF2B5EF4-FFF2-40B4-BE49-F238E27FC236}">
                <a16:creationId xmlns:a16="http://schemas.microsoft.com/office/drawing/2014/main" id="{D6C8503B-0B63-4EE4-B492-FB625B48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2B1C3F05-2D80-462F-8469-B82BDB904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82800089-0D1A-427C-A738-5826DC64E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2A56A8C7-CC48-45DA-A259-68802580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ABC503E2-1266-417B-AC35-13473E2A5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FBBCB0F0-6782-4FDD-9FD0-F083A4586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16415" name="Oval 31">
            <a:extLst>
              <a:ext uri="{FF2B5EF4-FFF2-40B4-BE49-F238E27FC236}">
                <a16:creationId xmlns:a16="http://schemas.microsoft.com/office/drawing/2014/main" id="{3621968F-35CD-4A4D-949C-8FE87954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59616085-28BA-424A-BA3B-9BBCC19CF8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125FB785-A993-4FEB-A496-535E9C10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4309266D-2F1E-4449-8FCA-580357A6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419" name="Line 35">
            <a:extLst>
              <a:ext uri="{FF2B5EF4-FFF2-40B4-BE49-F238E27FC236}">
                <a16:creationId xmlns:a16="http://schemas.microsoft.com/office/drawing/2014/main" id="{929D20DB-0988-4D35-A02F-A597F7C29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5FA1911D-99AB-43C9-BA74-49D4F558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92B0D8B9-0E4A-44FF-A100-009EF0015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1E576B60-220A-4C5F-A9D0-494F1E4F7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16423" name="Text Box 39">
            <a:extLst>
              <a:ext uri="{FF2B5EF4-FFF2-40B4-BE49-F238E27FC236}">
                <a16:creationId xmlns:a16="http://schemas.microsoft.com/office/drawing/2014/main" id="{12343140-23B9-4DF4-A88D-FAAFBDB4B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16424" name="Text Box 40">
            <a:extLst>
              <a:ext uri="{FF2B5EF4-FFF2-40B4-BE49-F238E27FC236}">
                <a16:creationId xmlns:a16="http://schemas.microsoft.com/office/drawing/2014/main" id="{6E74BC6D-AE8F-47E4-B664-368EE5DA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CD52E7-D646-4B5D-9B66-4BF6E19A9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CB6B1AD8-3CDA-4C61-9CA9-DAB7AB228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163EDE72-554C-4747-8F77-2AB64F70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67B52A88-D35D-42DE-88A1-F4D1ABB6B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A9A7FECC-E302-406B-86DF-F5ECBBD0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648EAD8B-16F7-4765-B763-EBE877E3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C2217C44-9A0F-4EA3-B060-186AFBEC3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9BA27686-02B1-464C-BC15-087AD3A2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3878DCA0-F684-4C71-BC9D-8537CCA0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96F01662-3B87-4C05-8863-768E9CC4B9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A8E25E4-64E3-43D0-9EB1-3685B61A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97D26C4B-504D-4636-B99C-D0019650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28EC6D87-11A2-4C5C-B3BD-654F6918B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857BE1E8-CFD3-4773-8099-2A81BA70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19472" name="Oval 16">
            <a:extLst>
              <a:ext uri="{FF2B5EF4-FFF2-40B4-BE49-F238E27FC236}">
                <a16:creationId xmlns:a16="http://schemas.microsoft.com/office/drawing/2014/main" id="{F7E24C7B-CD05-4CCD-841D-26DBF0D5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3C1F1CE0-7B0C-400C-816C-0E99F25816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DE34ECB1-5959-4085-9F87-7177EF43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C5ABD597-269F-42FB-9C63-C1C66EE7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0B6014D5-28F0-43F0-A7A2-E40419D0D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FFBDA7B5-E311-4A87-B9AF-E598DECE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DC450DAF-43DC-4C41-9539-05D1992C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FF9CF937-3D31-4C1A-90A6-F30A25AD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C1606F0E-B435-4F20-A31A-7578BF20E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AF2AAB6A-2501-4A18-8892-729DDBDC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9EB76650-EF5F-4984-B8EA-6685FCC1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DB54951E-F2A2-4005-86C4-6A50A7E91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D6E5BEAE-4807-4BCA-B433-468E22DE7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CBA08B00-5515-4118-941F-5CBBDCC9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20DB77C5-A133-45BC-9EE1-78850E2898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E4BD6FBE-F2E7-4D17-AC41-9A79B791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61A1A9C0-CBED-4FD6-9069-6EBAE843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F0295E5A-FE10-40AF-8F28-B07C09F9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C88F5C6D-97EE-4437-8157-B5C6CF4E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D50C6606-74AC-4FE5-A5D9-6038A196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B0741AAB-FBD3-4C6D-803E-7CBA030D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19493" name="Text Box 37">
            <a:extLst>
              <a:ext uri="{FF2B5EF4-FFF2-40B4-BE49-F238E27FC236}">
                <a16:creationId xmlns:a16="http://schemas.microsoft.com/office/drawing/2014/main" id="{41987075-FB71-4533-BCE9-821FE1DE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19494" name="Text Box 38">
            <a:extLst>
              <a:ext uri="{FF2B5EF4-FFF2-40B4-BE49-F238E27FC236}">
                <a16:creationId xmlns:a16="http://schemas.microsoft.com/office/drawing/2014/main" id="{BFFCDF29-C2FE-4B63-94DF-ABADCC23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63088725-D88C-4B35-8788-83433DBB9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[12, 7, 3]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C8FF425-2DC4-49E7-AC09-8A491918A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F1B463D-78A5-44D6-AFAF-15064249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3E1C06D0-504D-4072-8495-E1864350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2660CDCF-CD08-4082-8694-A214196819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8E47870E-6E3B-41A8-8892-AAF3432F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CAD38A9-6280-4884-9055-06797BD1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7B5188C-757E-47A3-A2C8-CA4861546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37841A6A-9D3A-4532-8D7E-8F9041B5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4DEC2AC8-8465-4B53-9A58-CC70C344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F04EB9FE-3FAD-4A88-8F06-C84B2FBAB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8A7CEB1D-17BC-424B-A3DC-6B07BDC0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27599A60-8C11-413E-9740-729121FD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177B94BE-5A22-481A-9713-AD0CEE608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F366063C-28C8-4080-8F1F-807A205D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0496" name="Oval 16">
            <a:extLst>
              <a:ext uri="{FF2B5EF4-FFF2-40B4-BE49-F238E27FC236}">
                <a16:creationId xmlns:a16="http://schemas.microsoft.com/office/drawing/2014/main" id="{434292F7-D217-4508-8089-8FBD081A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0FB3F081-837B-4D63-9CEA-3D706EE68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05C1EF0C-D278-49CF-82B9-AC04E9CB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2FA5E99E-060D-4A08-9E41-59302C7D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371B86D-1595-4868-ABC7-B26A11A01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349EB891-AC50-4130-B38B-6F80107D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7EE416BD-04F5-406F-B129-32645AF0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0503" name="Oval 23">
            <a:extLst>
              <a:ext uri="{FF2B5EF4-FFF2-40B4-BE49-F238E27FC236}">
                <a16:creationId xmlns:a16="http://schemas.microsoft.com/office/drawing/2014/main" id="{712A862A-FA0B-4E9F-A7F7-32E2AC55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8D5BF773-86C3-4490-8AD3-FAEEB3F45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13092ECB-D681-4A12-8D4F-EB94FCD0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CB30F375-6A9E-4C47-A818-93B7FE9A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9BD3815-4211-41A3-A82F-2520EC88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5D7BAE8B-CCA3-4DF8-A954-584E1C9A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0509" name="Oval 29">
            <a:extLst>
              <a:ext uri="{FF2B5EF4-FFF2-40B4-BE49-F238E27FC236}">
                <a16:creationId xmlns:a16="http://schemas.microsoft.com/office/drawing/2014/main" id="{72DFBE1B-63CD-4E4E-A729-9B07D691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898FC854-4C41-40C9-A725-AC005C557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39946A54-78D4-41A2-836A-788ED051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301E4494-0C38-4A79-81CA-FD3D33FA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E86C664A-B564-4AF9-89CB-7791830F5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10C37D4E-855C-408E-B4D1-34629F2E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1C86A46A-9A57-41B6-B65C-5E4BD623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0516" name="Text Box 36">
            <a:extLst>
              <a:ext uri="{FF2B5EF4-FFF2-40B4-BE49-F238E27FC236}">
                <a16:creationId xmlns:a16="http://schemas.microsoft.com/office/drawing/2014/main" id="{8B0FE719-C8D2-48C0-AFE7-C921724C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40D33BD6-A28A-464C-9D5B-74046E2B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6817C818-75A0-4B9A-B36C-B1A1FA81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0519" name="Text Box 39">
            <a:extLst>
              <a:ext uri="{FF2B5EF4-FFF2-40B4-BE49-F238E27FC236}">
                <a16:creationId xmlns:a16="http://schemas.microsoft.com/office/drawing/2014/main" id="{6E7EBA93-D66C-4344-968C-B1F1CD2E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3]</a:t>
            </a:r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91BECD55-3E34-4FA0-AF41-3E816942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12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7 or is </a:t>
            </a: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&gt; 7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F0AA65-9D55-4A57-8088-01B5F3BEA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2E29D94-4211-46DF-9ECB-616B85AA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F0D273A5-EA91-46F6-B721-F3282C64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0F646BF1-9B1B-4094-8F0C-CFC66D3B4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8635A901-C76C-4F88-AEDC-B84B190E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585A606E-1244-42C9-B1A3-45ECE66F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F4666010-597E-4465-B16C-640ACC543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9756B067-EFA2-450B-BF95-0EEEEBB0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63085970-4643-412E-912F-9C6E49F7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37174957-97A4-44D2-BE3A-02CC107C0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A7B24C52-78C4-4A46-9B49-48D63EB6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AA3B687C-0892-492C-BD59-2AF0CA20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2EA1F5C8-BB26-479F-9EC8-6CC195B22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560D5E2-1DB7-4C3A-99C7-6CB15FC8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3568" name="Oval 16">
            <a:extLst>
              <a:ext uri="{FF2B5EF4-FFF2-40B4-BE49-F238E27FC236}">
                <a16:creationId xmlns:a16="http://schemas.microsoft.com/office/drawing/2014/main" id="{FD98D077-4FE1-4495-809E-9DD21C2A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87BB86AC-0534-4707-A6D6-8686BB81C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5B2B7B3E-30B7-4A31-804B-D9607AEA7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A6D2080C-9355-4482-9C6F-688720E7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150810F1-3144-4F8B-9CB0-4AAFF0973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E97C8023-592F-4DDB-91DD-21BF7FBD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D79EB81C-43B7-48AC-863E-37D28D82D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7CB0B800-5992-413D-AD22-A3330CA9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B577E872-79A5-4D35-A20F-5FFE26894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843838C0-F5AC-4372-B39F-AD5A113D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ACCA141F-428E-4AA2-A61A-A44C1E3C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A3015AF2-12A3-4F1C-AAF2-514EA4B23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83659A1B-0D35-4527-991E-BB2B542D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3581" name="Oval 29">
            <a:extLst>
              <a:ext uri="{FF2B5EF4-FFF2-40B4-BE49-F238E27FC236}">
                <a16:creationId xmlns:a16="http://schemas.microsoft.com/office/drawing/2014/main" id="{D5FA320E-F201-4F46-8DD8-22AFB19F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1B833D18-2697-43BC-963B-0289A01AC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37DC1496-8397-4446-8FC9-D3CB8EC8A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FBDE3D23-A9A3-429E-9C23-0F09B890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D370695A-A367-4991-A56F-7F1464311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86" name="Text Box 34">
            <a:extLst>
              <a:ext uri="{FF2B5EF4-FFF2-40B4-BE49-F238E27FC236}">
                <a16:creationId xmlns:a16="http://schemas.microsoft.com/office/drawing/2014/main" id="{C1F86775-545E-4A08-BCF1-7291A572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7A852209-6C77-4F31-9B6F-DB365691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B4E086A5-01EF-4172-A6EB-67215FD91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B2C90EDB-74D2-415F-ABEA-6B120D8F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D437FADC-385E-4295-B8A4-1FAA3224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8B126FA5-5AFE-4682-B3D5-205E03A65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7,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84854DEB-D9B6-4AE0-BB00-2CE52EF10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12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or is 12 &gt; 3?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2C38D4-1AB6-4040-9B97-FD41025A6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A981500-F794-4717-8A39-FB0F0E58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8485F2FF-9216-4B4B-B1C4-32DE9584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80237553-383C-4D9F-A053-3B95344A3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7021952-B6D2-4B14-9610-6A1B5A4E6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7FD60EA-8134-4100-924C-4966CE75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515FCB1B-2C79-4194-B316-0E1B9B562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72C71E88-6B66-4E5F-9AF4-90963EF9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370A4B82-E70F-410F-8D72-DE6CE9A8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71784778-8E25-4FEA-9DC5-01FD4D6AF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621CBC6-A276-4CBF-ACC3-D2C5189F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1745F995-78BD-4CE6-A42E-086B1403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3AF4F73D-9D63-441E-A9EC-E78CBB43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C888BFB0-DA7A-4D19-856B-8988E880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0F4B5667-88B3-47B1-A52C-AA9556A8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CA41EBC4-7B4B-4C5F-8313-051E576A4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DA912ABD-9BF1-4557-BE90-6D3A1189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0A0F0F22-0073-4C1D-8081-BFFF57C7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63860941-71FD-4F05-A0A2-86B49B09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F92B25B4-40B8-4C27-95AB-5868CCF14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A2ACEEFF-0CE7-402B-8185-034235C02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42650627-7FA2-48CC-97C9-DBB0F7AA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635D0F45-CE9A-44B5-BCC3-3F7E5C76B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2CC1A002-6C27-423E-AA84-F78E16F4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319A9D75-00B7-4417-B126-21CA562F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A1D144B1-5690-47FA-908D-F897B15E5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710B2DA0-B36B-469C-B8FE-CF288C1E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4605" name="Oval 29">
            <a:extLst>
              <a:ext uri="{FF2B5EF4-FFF2-40B4-BE49-F238E27FC236}">
                <a16:creationId xmlns:a16="http://schemas.microsoft.com/office/drawing/2014/main" id="{B586C677-534F-4474-9682-5AADB626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FCDFC7EF-95C9-4FE1-B715-8DF46D9E7A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F933CF1E-5FA2-4948-90A0-66BD13D11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D6E7053F-16FA-4CF5-93D5-BB2CC3D4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440F29E2-C40D-4D93-9460-8DE58005D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CBB39BA3-D58C-4FE8-8B50-510EC70F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4611" name="Text Box 35">
            <a:extLst>
              <a:ext uri="{FF2B5EF4-FFF2-40B4-BE49-F238E27FC236}">
                <a16:creationId xmlns:a16="http://schemas.microsoft.com/office/drawing/2014/main" id="{7BC924B7-67F3-454E-9086-390EE87D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24FB7931-D597-4B33-A064-0EAF7392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4613" name="Text Box 37">
            <a:extLst>
              <a:ext uri="{FF2B5EF4-FFF2-40B4-BE49-F238E27FC236}">
                <a16:creationId xmlns:a16="http://schemas.microsoft.com/office/drawing/2014/main" id="{8AD8C94A-6F07-4AEB-84E0-29E4C368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842460D6-3E4E-4B37-80FF-0D629BAA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4615" name="Text Box 39">
            <a:extLst>
              <a:ext uri="{FF2B5EF4-FFF2-40B4-BE49-F238E27FC236}">
                <a16:creationId xmlns:a16="http://schemas.microsoft.com/office/drawing/2014/main" id="{25EA9F24-7748-4F8B-8BDA-E19666D72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7,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712933AB-455E-454E-94B3-67E91759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12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or is </a:t>
            </a: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&gt; 3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1292B3B-7DE5-465C-AD09-82303BFB4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03D991E-9307-4BB4-AE3D-98F38E0FA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7BCE031A-A29A-4D01-849A-EA1FFADA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69F47AFC-2F1B-41B3-8D34-9DAFD96FE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7145F119-34F2-4FD4-B196-18934427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5BDF47E3-CE61-4DDA-AB45-8CAE3B60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71B1650D-A078-4874-BC54-1708A5BD9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82B94734-8FA1-43BE-99B4-A92A7C42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E9759A02-B1C0-490A-B8B1-D5B31FE2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8DC5CB62-BC26-48C3-BD33-26CA0B4EA9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9617EE65-2EEA-48C2-9FA7-89B0EF31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A49716DF-8AAD-4B2E-BB73-66CEF15DC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C9629141-E7D4-4234-9F9F-F2FA6879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2357D7FD-A5C9-49FD-BE97-238189DBC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549AD231-3D09-48B1-8A4E-94D89412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7F785563-68FC-4F6A-A4F6-0686FDB52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FA63ABD3-0225-4D16-9EEA-E2CEE590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198FD477-FFBB-475B-BFEB-E10B4766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F4A58747-1CD3-4E82-8323-FAF582E92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B1B45882-143B-429C-9AF5-8E06CE03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900882B5-BF11-46D4-A4B0-C7651D272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5623" name="Oval 23">
            <a:extLst>
              <a:ext uri="{FF2B5EF4-FFF2-40B4-BE49-F238E27FC236}">
                <a16:creationId xmlns:a16="http://schemas.microsoft.com/office/drawing/2014/main" id="{CDEF20BD-5F87-4995-9EFD-2591E41C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BD0707B4-C772-44FF-B2D1-54416DA44E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EBEB1E13-4DE9-46F4-B278-D3C6E3F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3B953012-B511-4222-82B7-CFFF533E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E2137FDC-550A-4256-A186-955E992D9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28" name="Text Box 28">
            <a:extLst>
              <a:ext uri="{FF2B5EF4-FFF2-40B4-BE49-F238E27FC236}">
                <a16:creationId xmlns:a16="http://schemas.microsoft.com/office/drawing/2014/main" id="{4EA9D177-0A25-4E7D-9F42-4BF1EAD0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5629" name="Oval 29">
            <a:extLst>
              <a:ext uri="{FF2B5EF4-FFF2-40B4-BE49-F238E27FC236}">
                <a16:creationId xmlns:a16="http://schemas.microsoft.com/office/drawing/2014/main" id="{407E57C4-670D-4311-973A-42167B72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006EA473-57CF-4BBF-919D-A84EAE3E1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31" name="Text Box 31">
            <a:extLst>
              <a:ext uri="{FF2B5EF4-FFF2-40B4-BE49-F238E27FC236}">
                <a16:creationId xmlns:a16="http://schemas.microsoft.com/office/drawing/2014/main" id="{06681D14-ED15-4B54-AF65-D902A80E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:a16="http://schemas.microsoft.com/office/drawing/2014/main" id="{4379BB9B-F9AB-4BCD-94E6-0F8DCDDC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633" name="Line 33">
            <a:extLst>
              <a:ext uri="{FF2B5EF4-FFF2-40B4-BE49-F238E27FC236}">
                <a16:creationId xmlns:a16="http://schemas.microsoft.com/office/drawing/2014/main" id="{897B2461-D1FE-4E67-83F0-5DCED5802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D2566C16-657A-4298-96B9-DFEBED014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5635" name="Text Box 35">
            <a:extLst>
              <a:ext uri="{FF2B5EF4-FFF2-40B4-BE49-F238E27FC236}">
                <a16:creationId xmlns:a16="http://schemas.microsoft.com/office/drawing/2014/main" id="{F1D0AEB3-1A69-4DC8-8455-CB211A5F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F2EA0328-8F3D-4B3E-9586-9ED774AA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97A75C06-2A43-44BE-AED2-FAD1C0FD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F667B433-7294-4D11-AF1B-7015A59D0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2FC2C2FB-4240-4583-828A-A1BA0ECDC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7,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C5493615-9BF1-4D92-9AF0-F502EB91B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12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or is </a:t>
            </a: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&gt; 3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DA2ED94-1C2B-41CB-9C40-C115A1354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D1D2E34-7D94-44F2-975D-397421F0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4F717051-FAA8-4F4C-8302-92AE1651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08620F59-FFD2-4FC4-8446-7DD6D7183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E0B9926-A33F-4367-B289-2EF885EA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359B90B2-6496-45A7-8C36-4C5E39F4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D9253ED-FC86-4C16-9B1C-536B39368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A9BD2C8B-E9D6-46AE-A1A9-B0ED6B5C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19ADAF71-8CD6-4B20-B030-91FC8230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59BC68A6-A4D5-41D0-B0F7-85F936CF9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04EBE05A-DFD3-4B20-B969-1D72A2E9D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101DD46C-D77C-4FFF-A9F8-C8077E91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DDFA68A5-99C8-48EC-B88E-581FFEA36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DE3B5D3-6289-4E40-9D1D-FE95B65F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1F0380BB-44F7-489D-AA1D-8B49EB48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3F5F1F0-33EC-44B4-A583-C0945D58C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4140D5CF-9E63-421D-A976-085A7CEE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D22BFBAF-C79F-4C05-BF26-0774F769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1035405F-FFA4-4C83-8C52-A7A71C2FD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CA16C230-23DE-4F6B-8D78-AF36E598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0A3D2C9A-BF1A-48CA-95FF-019F87AD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6647" name="Oval 23">
            <a:extLst>
              <a:ext uri="{FF2B5EF4-FFF2-40B4-BE49-F238E27FC236}">
                <a16:creationId xmlns:a16="http://schemas.microsoft.com/office/drawing/2014/main" id="{74826F6C-9735-4761-87EA-314D6B7C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B6A9DE1F-BC2E-464E-8701-B6021350D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C3D040D9-FC57-4686-8687-2B51091F8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B6E23156-2849-4BDD-9F31-63B2C523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16B5312F-2CF9-4751-842B-AAFB47C37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64B1ED2E-3895-407B-A05B-124F4E5C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6653" name="Oval 29">
            <a:extLst>
              <a:ext uri="{FF2B5EF4-FFF2-40B4-BE49-F238E27FC236}">
                <a16:creationId xmlns:a16="http://schemas.microsoft.com/office/drawing/2014/main" id="{BD150E3D-58ED-4DB5-9D08-38C58D82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81851C4D-4F97-4309-83F0-30B256650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06FE42BD-9E31-4A8C-AD93-2C940ECC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6247943F-0B00-4511-9443-56230F302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657" name="Line 33">
            <a:extLst>
              <a:ext uri="{FF2B5EF4-FFF2-40B4-BE49-F238E27FC236}">
                <a16:creationId xmlns:a16="http://schemas.microsoft.com/office/drawing/2014/main" id="{09846DB0-60A9-4C02-B5E6-D97DD0099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1890872E-1015-4F34-B95F-1FBE10BC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C485854D-830D-43C0-A485-69A143138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E11D059D-A476-4A32-A909-41DD0FBD7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6661" name="Text Box 37">
            <a:extLst>
              <a:ext uri="{FF2B5EF4-FFF2-40B4-BE49-F238E27FC236}">
                <a16:creationId xmlns:a16="http://schemas.microsoft.com/office/drawing/2014/main" id="{BC8B6494-4790-4B3E-B2E3-CC3B2053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5AB7BE1B-E435-463E-BBBA-BB807A00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601438A5-991D-41A4-A333-0DB5613B0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[12,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A226E9BE-70D2-4B45-91F1-5DFFFF3F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7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or is 7 &gt; 3?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C010A5B-9BE4-4FD0-B6E5-2F8457D28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6DB9863-1816-4C54-9CB4-78F1038B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5CDCD781-7976-4177-84A9-39F3EFB5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8D48D288-D4B9-47B7-804E-9F9891578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D3D73FED-D3E2-49B3-B617-7CA643FF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B6CB3512-8A5D-4884-8DB5-112AEAE0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4A3895A6-82A4-492C-A23D-9A2BC898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0368A28D-0BE9-465C-B1D1-A5EB1EC27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79616284-B386-4235-8EF8-E20A7A55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E006CCBA-877F-48DC-9F27-F71B87D8B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E19B5DDC-7183-4EA2-80A2-E20FA6569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2BC24D4C-729D-4B6A-97CA-612920E7E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92BB3525-6E9B-4ED7-A57D-09776F3C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639B78D8-4C44-460C-88E5-FA50B8E2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E990F21B-E671-47C7-95A6-74AE8F26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1D2FB589-E01E-4173-8B62-A319932CA3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03DEEF79-1C18-48BE-BE52-9E489D78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F08A1C90-2508-488E-A6D2-27A81A40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1B48F52C-81AD-4BD3-8CCB-7F9415939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F02594F5-09DA-4192-AD30-DB2E1C4A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670FA37F-1063-4767-842B-28064DEA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C8778732-85A7-4914-985F-3615AA9B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36568A59-3A3E-446D-9B87-C501BB195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E84AFA34-05D9-4F4F-A8C3-D5398220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6D95EFD8-7D08-4CE9-9D11-53E0EEC7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F0E382CB-60C7-45D1-8AEE-A5DF8F5CE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F0DC1841-9B62-4B7C-9DB9-07B824A95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7677" name="Oval 29">
            <a:extLst>
              <a:ext uri="{FF2B5EF4-FFF2-40B4-BE49-F238E27FC236}">
                <a16:creationId xmlns:a16="http://schemas.microsoft.com/office/drawing/2014/main" id="{4F36D9F6-7A1F-4440-9C68-F218C65C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B902FB70-CF1F-4329-9259-0C0897B18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F6E0D60D-B46A-4AAF-BCC8-6F855D93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A85AEB21-40DB-466A-AE6A-35609266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1A20D1AC-784E-4295-82DE-CA0F3A858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D779BC46-4609-466E-B155-DB8DC381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915BADCC-D780-44CA-BFB5-E6B1A523F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E018DA23-142F-438C-B16A-8DA86638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55D2B491-754B-4B2C-BA24-E241F3C5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FBA5A9C2-AB9C-4CD6-B467-BE2329A5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7687" name="Text Box 39">
            <a:extLst>
              <a:ext uri="{FF2B5EF4-FFF2-40B4-BE49-F238E27FC236}">
                <a16:creationId xmlns:a16="http://schemas.microsoft.com/office/drawing/2014/main" id="{8F4FF360-B492-4EDE-9458-607B6922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[12,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7688" name="Text Box 40">
            <a:extLst>
              <a:ext uri="{FF2B5EF4-FFF2-40B4-BE49-F238E27FC236}">
                <a16:creationId xmlns:a16="http://schemas.microsoft.com/office/drawing/2014/main" id="{4024C652-18E1-49DD-9C00-78535CCC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Is 7 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or is </a:t>
            </a: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&gt; 3</a:t>
            </a: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8BCEC02-6911-4C35-9460-BF5110C03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58EB355-8880-456B-8045-4F7299CB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B7ADBFE9-50B9-44AC-A1DD-562FFC7E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EA07E2FE-CE32-4707-8529-FE43FDFF5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30572B6C-86F1-4EA5-807D-848EC836D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84E1264F-1F91-478E-887A-552FB5B6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42AE2658-7CBE-486B-8F93-8BDA6D8EC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6423A4B5-4BE9-4F61-9FA2-038812D55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EC0C4B71-D212-4ABB-8707-E149385A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3F7D371C-A10D-4788-B500-72E9D8FCB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FE2F371E-3572-4E73-9BCF-44AF8FAE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445C0A47-2A49-4A57-A542-458EA27D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784C09C3-C57A-4053-A1BC-B7133D2D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B444BC4C-DFC8-40AD-8DBD-E21DD31A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8688" name="Oval 16">
            <a:extLst>
              <a:ext uri="{FF2B5EF4-FFF2-40B4-BE49-F238E27FC236}">
                <a16:creationId xmlns:a16="http://schemas.microsoft.com/office/drawing/2014/main" id="{6A612685-4D68-459E-998E-531C2AEC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27C60560-AAA9-406A-A11D-6F4F3E88A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4328E905-C4E8-4D1D-8178-8E729E31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080C23F1-FBA7-4CE1-8B26-7B3A4316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4309214C-ECE2-4160-915D-C020B7DA5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A20544E2-28E0-496B-93B5-AAA76EE80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039B6EC9-840A-4D9F-B5DE-6F52622D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8695" name="Oval 23">
            <a:extLst>
              <a:ext uri="{FF2B5EF4-FFF2-40B4-BE49-F238E27FC236}">
                <a16:creationId xmlns:a16="http://schemas.microsoft.com/office/drawing/2014/main" id="{4C5232DE-526F-4940-9580-571E941F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CBA067D7-CDF9-4EA6-9589-8A4C19829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173D0FF4-13BC-4BED-BB6B-FF21B7A89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CB1B813C-08C0-405E-B615-4ABCCE38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BEE2FBD6-FC9D-4706-965F-8FE952EF4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2F9C4449-29DF-49DC-8DD1-4CA7263C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8701" name="Oval 29">
            <a:extLst>
              <a:ext uri="{FF2B5EF4-FFF2-40B4-BE49-F238E27FC236}">
                <a16:creationId xmlns:a16="http://schemas.microsoft.com/office/drawing/2014/main" id="{B8142F87-5B06-4616-BFB6-977EC557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702" name="Line 30">
            <a:extLst>
              <a:ext uri="{FF2B5EF4-FFF2-40B4-BE49-F238E27FC236}">
                <a16:creationId xmlns:a16="http://schemas.microsoft.com/office/drawing/2014/main" id="{38EBBCB7-F0E2-44B2-B91F-09EEACD3E7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8109AEE7-D46D-4769-B9BA-4A175A4D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635A412F-0509-4F9C-B0D4-F4F73D4F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705" name="Line 33">
            <a:extLst>
              <a:ext uri="{FF2B5EF4-FFF2-40B4-BE49-F238E27FC236}">
                <a16:creationId xmlns:a16="http://schemas.microsoft.com/office/drawing/2014/main" id="{6C1FC028-A124-42C3-838C-5B938C6AA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706" name="Text Box 34">
            <a:extLst>
              <a:ext uri="{FF2B5EF4-FFF2-40B4-BE49-F238E27FC236}">
                <a16:creationId xmlns:a16="http://schemas.microsoft.com/office/drawing/2014/main" id="{B39E0E85-D868-4D21-AFA6-B5AF5659C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8707" name="Text Box 35">
            <a:extLst>
              <a:ext uri="{FF2B5EF4-FFF2-40B4-BE49-F238E27FC236}">
                <a16:creationId xmlns:a16="http://schemas.microsoft.com/office/drawing/2014/main" id="{FBF48A73-00C8-4B9E-A32F-A2E47E725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8708" name="Text Box 36">
            <a:extLst>
              <a:ext uri="{FF2B5EF4-FFF2-40B4-BE49-F238E27FC236}">
                <a16:creationId xmlns:a16="http://schemas.microsoft.com/office/drawing/2014/main" id="{0ED904A4-49A5-4037-B9EA-5AE93A6A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8709" name="Text Box 37">
            <a:extLst>
              <a:ext uri="{FF2B5EF4-FFF2-40B4-BE49-F238E27FC236}">
                <a16:creationId xmlns:a16="http://schemas.microsoft.com/office/drawing/2014/main" id="{0A33F9C0-CDFB-4BE5-BB25-EEA97FA4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8710" name="Text Box 38">
            <a:extLst>
              <a:ext uri="{FF2B5EF4-FFF2-40B4-BE49-F238E27FC236}">
                <a16:creationId xmlns:a16="http://schemas.microsoft.com/office/drawing/2014/main" id="{E0E8591C-B7C4-481D-9969-5445FA07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B8AAC142-A1BB-44EA-A2B7-B9E0721A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[12, 7, 3]</a:t>
            </a:r>
          </a:p>
        </p:txBody>
      </p:sp>
      <p:sp>
        <p:nvSpPr>
          <p:cNvPr id="28714" name="Text Box 42">
            <a:extLst>
              <a:ext uri="{FF2B5EF4-FFF2-40B4-BE49-F238E27FC236}">
                <a16:creationId xmlns:a16="http://schemas.microsoft.com/office/drawing/2014/main" id="{8D9B58FB-575A-4CDD-AF89-F3B2D7F8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3, 2, 1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B670945-476B-4B3A-8D80-4F883A484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BAAE061-0D54-4E9B-9E15-C477AA900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7F9C7BE5-9F55-487B-987B-05746B7A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CADE5D4D-B0F1-410C-9575-97C069EAC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8060E7E4-6DF4-4369-8036-8A1280D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625635EC-56D1-40C9-BE9D-1DB317E2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08AC40DE-A970-408B-A3B4-7E62B986B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096FC638-FF12-4E79-ABCF-86C338A07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1EFCFDD0-47BE-4CDF-8924-6B2F447B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CF49E68A-CF4F-456A-8C3A-2947D7F0F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B319A90D-9F39-4C90-A128-92D59C8C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C87D44A3-EE0E-4A38-B05F-DA8B26E93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F55B1AAC-12BE-415B-9BA4-E8D7598B1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1D472E8C-943C-431E-9A17-E102991AC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51C8D319-8652-48C8-9151-2BCD76E7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781A8DD7-F452-4709-A703-0283511D0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1E9957A7-CECD-49A8-9268-20FFFEB9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71D4B766-6095-4E42-A923-A440CFDA0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C26BC6F0-5474-4DA8-AF19-FF3A3D64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8C1B4655-A58B-408E-8D99-7A4E1DA6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B8B52671-B2A2-406C-B22E-E069AA14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29719" name="Oval 23">
            <a:extLst>
              <a:ext uri="{FF2B5EF4-FFF2-40B4-BE49-F238E27FC236}">
                <a16:creationId xmlns:a16="http://schemas.microsoft.com/office/drawing/2014/main" id="{8CEE9E9A-2DA5-4C5F-912F-B880EFE0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B16C925D-67C4-41F8-919F-9815AC3E0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88148EFB-5E7B-4CA9-9C9E-6D1A3B5C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6265C93D-0727-4BBB-A755-2ED3AA62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5FAA79A7-8671-42F0-BD0B-3D7780665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97879EDD-6F95-4683-8C36-50A5F11F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29725" name="Oval 29">
            <a:extLst>
              <a:ext uri="{FF2B5EF4-FFF2-40B4-BE49-F238E27FC236}">
                <a16:creationId xmlns:a16="http://schemas.microsoft.com/office/drawing/2014/main" id="{EB0E6E7A-2505-472E-9340-ECCD297B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D5487BFF-2B28-441A-A08D-01B3DA5A35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875AC140-0B4C-4C82-8C08-34E2E2BE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3E292351-9ED7-4DC6-82AD-4D200716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48FF3CF6-751B-4446-9871-33944958E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E3938A44-78ED-4E42-B065-0FFA471C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D3277679-4751-4DB3-AFE6-9F58C517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35866780-DE9A-4806-B943-E70DC2343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1A9D4911-8451-4E53-B238-97921E32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5080E143-CBBA-48EE-B889-BA6EE73EC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D9347790-1AFF-4682-BDE3-4BACFD5B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[12, 7, 3]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:a16="http://schemas.microsoft.com/office/drawing/2014/main" id="{AF74C1B3-1A49-4F11-B8D6-2836F907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3, 2, 1</a:t>
            </a:r>
          </a:p>
        </p:txBody>
      </p:sp>
      <p:sp>
        <p:nvSpPr>
          <p:cNvPr id="29737" name="AutoShape 41">
            <a:extLst>
              <a:ext uri="{FF2B5EF4-FFF2-40B4-BE49-F238E27FC236}">
                <a16:creationId xmlns:a16="http://schemas.microsoft.com/office/drawing/2014/main" id="{91663D8A-3929-4ADA-A8F0-4406E7A5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38" name="Text Box 42">
            <a:extLst>
              <a:ext uri="{FF2B5EF4-FFF2-40B4-BE49-F238E27FC236}">
                <a16:creationId xmlns:a16="http://schemas.microsoft.com/office/drawing/2014/main" id="{A8522270-36C0-4BC3-A07F-F09F6B5C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14889"/>
            <a:ext cx="1600200" cy="5286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[3, 7, 12]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671031C2-42ED-435A-93E9-3B5A132A2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Comparison-based Sorting</a:t>
            </a:r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7489AF86-81D6-49D4-909A-C283F85E5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048" y="1315973"/>
            <a:ext cx="11039060" cy="5121275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b="1" dirty="0">
                <a:solidFill>
                  <a:srgbClr val="CC3300"/>
                </a:solidFill>
              </a:rPr>
              <a:t>Comparison sort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Only comparison of pairs of elements may be used to gain order information about a sequence.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Hence, a lower bound on the number of comparisons will be a lower bound on the complexity of any comparison-based sorting algorithm.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All our sorts have been comparison sorts</a:t>
            </a:r>
          </a:p>
          <a:p>
            <a:pPr lvl="1">
              <a:lnSpc>
                <a:spcPct val="150000"/>
              </a:lnSpc>
            </a:pPr>
            <a:endParaRPr lang="en-US" altLang="ti-ET" dirty="0"/>
          </a:p>
          <a:p>
            <a:pPr>
              <a:lnSpc>
                <a:spcPct val="150000"/>
              </a:lnSpc>
            </a:pPr>
            <a:endParaRPr lang="en-US" altLang="ti-ET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59ED677-16C8-472C-806F-86A45355A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0E5E30E3-5AF5-4E56-A3F0-8B9FA46D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CDB30ABE-193C-4E40-A278-3D94063E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62CACD63-0EC4-4901-8C35-57B84B40C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F1D12C46-9CBC-4F5F-98BD-4F4A5D09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F3948818-A409-4B0B-A5C6-4DA06A0C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BD8C6A7B-C4F4-4865-82A2-F43E84F1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C1070F41-D3E5-4121-B1BB-48ECBAAAD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B8510883-9A37-4714-92C9-98D3C4C1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0E4FCB0D-F1E8-4B9F-9A17-E312C9FAA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8D95DFD9-9550-403D-824C-879EB975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B29AFA29-762E-4B67-AD01-1174AD41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D950F073-368B-40E2-B2EB-31A1347F2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B2E6AB88-FDA3-4702-87B0-44EA8382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0736" name="Oval 16">
            <a:extLst>
              <a:ext uri="{FF2B5EF4-FFF2-40B4-BE49-F238E27FC236}">
                <a16:creationId xmlns:a16="http://schemas.microsoft.com/office/drawing/2014/main" id="{139A19F2-59ED-4187-B863-D316AF3D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6B6ED6F3-7D7E-4B56-928B-7DE264F34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80A051D3-39CC-461C-B6A2-42D128A2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20FBC290-6FC5-48EA-91E8-BC73F237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6090FFE5-DB6A-4DDC-89EB-31F9B65D2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E136DDEF-8558-48F0-91B6-F6AD7596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8F317154-1747-44D8-978F-F953BE4BD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0743" name="Oval 23">
            <a:extLst>
              <a:ext uri="{FF2B5EF4-FFF2-40B4-BE49-F238E27FC236}">
                <a16:creationId xmlns:a16="http://schemas.microsoft.com/office/drawing/2014/main" id="{C7A9AAE9-346E-4868-A4AC-7FB1E71C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44" name="Line 24">
            <a:extLst>
              <a:ext uri="{FF2B5EF4-FFF2-40B4-BE49-F238E27FC236}">
                <a16:creationId xmlns:a16="http://schemas.microsoft.com/office/drawing/2014/main" id="{82573BD9-02B9-416C-9A09-79CBBE224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E30A0C5C-C761-4186-8810-CAA242D5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FB2F2C1A-2C34-4C98-BA49-FC342481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0747" name="Line 27">
            <a:extLst>
              <a:ext uri="{FF2B5EF4-FFF2-40B4-BE49-F238E27FC236}">
                <a16:creationId xmlns:a16="http://schemas.microsoft.com/office/drawing/2014/main" id="{86611779-3DCC-4802-9A35-590D65348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AEDCF363-7D56-49F9-B03E-B3EFC516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0749" name="Oval 29">
            <a:extLst>
              <a:ext uri="{FF2B5EF4-FFF2-40B4-BE49-F238E27FC236}">
                <a16:creationId xmlns:a16="http://schemas.microsoft.com/office/drawing/2014/main" id="{92D4A067-0201-4DF7-ABC8-C1E6AAD4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E9DA5285-240D-46CE-87AB-224FDEF6E4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2E0456E3-2E7C-4EE0-89DB-287F1227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BEFF988C-E3E7-46C1-96BC-953BA1A5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0753" name="Line 33">
            <a:extLst>
              <a:ext uri="{FF2B5EF4-FFF2-40B4-BE49-F238E27FC236}">
                <a16:creationId xmlns:a16="http://schemas.microsoft.com/office/drawing/2014/main" id="{7A96491F-47AB-4DDC-8066-449BFF0B2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E09402A2-87C8-4480-827F-4953FC81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60F8D31D-8125-4DE5-B91F-E288C1BC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385B9D92-9443-487A-B5E6-EB789D36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68FD6130-9884-4089-8817-A59C7EB4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F0A19EE9-57E3-4B14-9817-5E2E2D80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6182A2EC-54ED-4293-A83A-5467E80B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[7, 12, 3]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51388D-2BA9-41D9-A4A5-47DF961ED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2FFE059A-5278-4A54-971D-35A9388C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44A42AD7-C334-4C80-BBBA-02E314FF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6C912894-0CD6-4B69-95A4-69B19FA10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902C9433-9D4E-4E27-B7DE-33751047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590D1ED6-B4F8-49AD-90D5-EF1D1CB1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66CA92B0-FCC6-4C6A-9641-142D682A2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ED09F9CF-D4C7-4B72-9502-2EA6FAAE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CCD3AA2D-C69C-45DC-B501-CDD71024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37F04170-A300-477E-B1F9-CA1825DDA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B057F326-089D-4048-87AD-051C566C5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BDA36762-4097-4827-9EA5-D2588E43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FCC9E0BB-DB14-49A8-8FC4-67E77EB37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68730E1C-DF7C-457F-999D-1EE53BAF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A157AAD8-C694-459D-856E-7A951FD2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880AC499-DC96-4266-B948-338DA7D6D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0E3B21D1-D6E0-44B8-8406-487FB7D8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9DABF84D-BF91-4A6E-882D-8A7AA9DB6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B6E75F3F-CF02-4293-A7DF-F5228E9A8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C04ED93C-921B-49E2-BFDA-E9B57A26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5A4751DB-D5E6-4B30-9754-58C6043B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1767" name="Oval 23">
            <a:extLst>
              <a:ext uri="{FF2B5EF4-FFF2-40B4-BE49-F238E27FC236}">
                <a16:creationId xmlns:a16="http://schemas.microsoft.com/office/drawing/2014/main" id="{AD5769EA-D5F6-4FE2-B5D0-AEE862F1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329DA1CD-2754-4FD8-8E75-C2B3D26BC9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B0B9AD3F-982B-4DD4-B235-6BD4FD4FA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F37F7F90-97EB-46EE-AB29-E9B95F37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27273DD4-809B-4B11-8869-6EF7AEDEA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D66A662D-6CAA-4CF2-8B49-44C1AAA9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1773" name="Oval 29">
            <a:extLst>
              <a:ext uri="{FF2B5EF4-FFF2-40B4-BE49-F238E27FC236}">
                <a16:creationId xmlns:a16="http://schemas.microsoft.com/office/drawing/2014/main" id="{3CFE01CF-7F6D-476B-B09F-E8B807A9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4" name="Line 30">
            <a:extLst>
              <a:ext uri="{FF2B5EF4-FFF2-40B4-BE49-F238E27FC236}">
                <a16:creationId xmlns:a16="http://schemas.microsoft.com/office/drawing/2014/main" id="{F1BC5FA0-C6BB-400D-A483-8CBE8076B7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20987051-6C9F-4702-980B-3EDA613B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1776" name="Text Box 32">
            <a:extLst>
              <a:ext uri="{FF2B5EF4-FFF2-40B4-BE49-F238E27FC236}">
                <a16:creationId xmlns:a16="http://schemas.microsoft.com/office/drawing/2014/main" id="{DF2AC0AC-CC35-40A3-A3A4-649B662A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777" name="Line 33">
            <a:extLst>
              <a:ext uri="{FF2B5EF4-FFF2-40B4-BE49-F238E27FC236}">
                <a16:creationId xmlns:a16="http://schemas.microsoft.com/office/drawing/2014/main" id="{BFCE7598-2FE1-40C6-83F8-4FC971035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EE677B7A-B7B6-431A-B15E-F0F31636F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A4DF66E4-C5ED-4B60-BF59-121B30F73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8B42CA42-17F8-49FD-A4D2-71680371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05136E55-6EF4-4605-A7F1-DCFC94E5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1782" name="Text Box 38">
            <a:extLst>
              <a:ext uri="{FF2B5EF4-FFF2-40B4-BE49-F238E27FC236}">
                <a16:creationId xmlns:a16="http://schemas.microsoft.com/office/drawing/2014/main" id="{FFB0F9AF-47A8-4E9C-8EF9-696922DD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BDDE12B8-45D8-4B78-B4FD-3DEB8F57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3]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032ECF-258C-4CC0-8B97-9871616B2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EB4A5B5-65EB-46CF-BB2D-2F195D7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12342E38-2637-47E2-A649-3AB30001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ti-ET" altLang="ti-ET">
              <a:solidFill>
                <a:srgbClr val="000000"/>
              </a:solidFill>
            </a:endParaRP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2216B4E8-8D3F-46C1-A7E2-B6AB8CAE5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EA5D2A79-52E3-43D0-B570-5F921A08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7A52F3B0-A6F6-4BC0-88D5-51FD0D9D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5EFB7BF2-F615-4A66-BB61-0CB2C4709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4FECA167-AAC2-464E-B810-7DA1950D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2778" name="Oval 10">
            <a:extLst>
              <a:ext uri="{FF2B5EF4-FFF2-40B4-BE49-F238E27FC236}">
                <a16:creationId xmlns:a16="http://schemas.microsoft.com/office/drawing/2014/main" id="{874A4997-E82F-4C7A-81E7-5C6F198E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3DF7853B-7814-4FA0-9B6B-8CC86342A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65DD4ACB-AE99-49A9-95BA-CEDD4F01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BCBB13AC-5C07-4203-8E35-D7CFADCB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1140C914-E0B6-4E51-80AE-E415E7B0F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DCB65EE5-44D0-4B4B-9D89-BD2793A0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2784" name="Oval 16">
            <a:extLst>
              <a:ext uri="{FF2B5EF4-FFF2-40B4-BE49-F238E27FC236}">
                <a16:creationId xmlns:a16="http://schemas.microsoft.com/office/drawing/2014/main" id="{ED393C94-5AA3-4CF0-B3EC-BA0A8B67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78E05BC3-A351-494B-A04A-70C591D26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D51DC79F-B49E-4729-9820-14500B22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165CA5B2-FDF3-46BD-8828-E941E4D4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33C635AE-51B3-4042-9DB6-51FCB7B9B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B2219A58-9746-412F-93AF-C0818013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32A46BD1-0F6E-4F80-8A33-21F7285B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2791" name="Oval 23">
            <a:extLst>
              <a:ext uri="{FF2B5EF4-FFF2-40B4-BE49-F238E27FC236}">
                <a16:creationId xmlns:a16="http://schemas.microsoft.com/office/drawing/2014/main" id="{5AF3E88B-20AB-4BBD-9D01-C7715519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FBEE57C5-1F0D-4338-A7B2-B4831526D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45C2B651-56EC-48F3-B720-FDBB1164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FAEB6E4D-D7FB-401F-AD05-C2F7DC7F3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E7893547-4977-4D8F-976C-997288C8F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E9D46E5C-8806-4E1C-97C6-A7B44D60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2797" name="Oval 29">
            <a:extLst>
              <a:ext uri="{FF2B5EF4-FFF2-40B4-BE49-F238E27FC236}">
                <a16:creationId xmlns:a16="http://schemas.microsoft.com/office/drawing/2014/main" id="{26BB1C21-8F31-4333-B127-AEA9D873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D31A9A6E-E423-476C-80E8-C0DE89107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0E5D6F8C-F1C6-4519-A3B8-ADA4D7B5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44DCD578-A8D0-4E0C-8894-900EFD30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AA1ABABE-8019-4409-8C8D-C8AE0E0B9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2085F4DD-0337-4523-B651-AF666879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3BE9AC21-9703-46C0-9511-5C225A37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842FDCCF-31D6-4E0F-B9D3-5FEA0A2F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A24C31C6-4017-45FD-89C2-C3E94D74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2806" name="Text Box 38">
            <a:extLst>
              <a:ext uri="{FF2B5EF4-FFF2-40B4-BE49-F238E27FC236}">
                <a16:creationId xmlns:a16="http://schemas.microsoft.com/office/drawing/2014/main" id="{607A8110-E47E-49C4-A9DD-18F0C393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2807" name="Text Box 39">
            <a:extLst>
              <a:ext uri="{FF2B5EF4-FFF2-40B4-BE49-F238E27FC236}">
                <a16:creationId xmlns:a16="http://schemas.microsoft.com/office/drawing/2014/main" id="{EA34DC50-C07C-4CA2-9B5C-461DA1E4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[7,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5388E7-B936-49DE-BDB0-4FAE41FC7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6B8C0A5-62E8-4D81-9E54-B22543D3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E826464-AD62-4106-A4B9-303CE60F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DD23DA5F-6691-4CA0-AF2B-4E483FC76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1DC9EB1E-7F98-4316-B95C-64425A36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7AA9E597-1257-4210-BA0E-FA6C4D00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40E9CBFC-C755-47CB-BC36-041333B57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383B0C39-A5B3-48E1-B174-E7B4C8FE5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C2AFF4C5-AB9A-4403-8DD3-D06828C0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8993CA02-3330-4498-8E2A-3B221FC99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8F61A194-666F-40AB-B37E-6F8A262D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7DA21A5C-603D-44B1-A755-C429C7B7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4B5DDF33-9938-49A8-9521-74670E96F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F2DAD147-D275-4944-A822-0AB6BD6D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5E8DCC3E-5EC0-41FF-8EB7-19D81C61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AE95439B-BBA5-4381-A07F-7C0A8C591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FB761206-3A0E-4FFA-9C1C-C8700497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F70E26D6-F7BD-445B-8F79-E74486FF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C3A304FB-1F74-466E-930F-F16206FB2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8BDB018C-50BC-478D-AA96-4C98535B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E6C6234A-5565-4AF3-8AA3-E9B5DFBF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3815" name="Oval 23">
            <a:extLst>
              <a:ext uri="{FF2B5EF4-FFF2-40B4-BE49-F238E27FC236}">
                <a16:creationId xmlns:a16="http://schemas.microsoft.com/office/drawing/2014/main" id="{51744452-2730-4550-A93B-B0C0622F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512A05E5-7393-4588-B424-139359BF1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07747AAB-C0C3-4EE8-9FE2-7454F4A8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E465A762-BBF4-4730-B4DA-2402B7E0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id="{6CCD71E6-B159-4F5A-B076-E1D9E45DB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2DB794CC-281C-4C79-9D67-7FB7FC1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3821" name="Oval 29">
            <a:extLst>
              <a:ext uri="{FF2B5EF4-FFF2-40B4-BE49-F238E27FC236}">
                <a16:creationId xmlns:a16="http://schemas.microsoft.com/office/drawing/2014/main" id="{A7C0EB6A-3643-4102-BB87-36EA65CF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D3F3B6BD-919F-4CA6-B4C6-B92E3CB48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7F4785F3-A86B-4E75-98B4-D3A6F675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8DD19840-483F-49D9-8951-EB1E8FFC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3825" name="Line 33">
            <a:extLst>
              <a:ext uri="{FF2B5EF4-FFF2-40B4-BE49-F238E27FC236}">
                <a16:creationId xmlns:a16="http://schemas.microsoft.com/office/drawing/2014/main" id="{751898A1-2A31-41C8-9AAF-51040349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03422A7A-FDA7-48F5-AA2F-BCBD476B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3827" name="Text Box 35">
            <a:extLst>
              <a:ext uri="{FF2B5EF4-FFF2-40B4-BE49-F238E27FC236}">
                <a16:creationId xmlns:a16="http://schemas.microsoft.com/office/drawing/2014/main" id="{ED6C21F3-345B-489F-948C-32DE2F774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3828" name="Text Box 36">
            <a:extLst>
              <a:ext uri="{FF2B5EF4-FFF2-40B4-BE49-F238E27FC236}">
                <a16:creationId xmlns:a16="http://schemas.microsoft.com/office/drawing/2014/main" id="{B118DE8D-87CC-4D76-A01F-A070BBC7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3829" name="Text Box 37">
            <a:extLst>
              <a:ext uri="{FF2B5EF4-FFF2-40B4-BE49-F238E27FC236}">
                <a16:creationId xmlns:a16="http://schemas.microsoft.com/office/drawing/2014/main" id="{DE69CD0C-E106-45DC-ACFE-6F015236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8DBBEF38-92E5-4C47-A35A-A8EBE78EC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76872B76-081A-4542-8D3D-1E6D7024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12,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7C57D04-CA1A-4600-8133-D31FEA6A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B276634B-8BE2-4DED-B47A-A54F67A6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97F4D923-2815-40A6-B7CF-37E42C1A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5A686E39-0F3B-4E3B-904D-8941DC15F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016F3FC0-B974-476A-BA77-7996F797B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8985B5A9-EEE9-44B1-9D08-489A69234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35FACA18-0767-49B1-B617-0CFF6F862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1574D610-B50E-41CE-B4A1-EF2371FB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05D3CD0E-6C7D-4F97-B344-D47D1CFE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8CC53AF7-3FA1-4DDC-B439-D958E29F1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8DE18EE5-EE22-41B7-870D-77452F28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A741F409-CE76-4AA1-8C34-C851E29B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F1F920DC-F6A4-4EEB-92B8-B484C25C5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087A165D-6AC4-4DC4-AB17-0C8CFAFE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2DB8A20C-57B9-4935-A5D1-6C4CE79B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C7269702-B8CC-499F-B84F-F13BE2ED5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78361AD3-0FF4-456A-BC4A-D4F5FA28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3FC4E99A-B6A8-4C5F-85E6-30688C7F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64BD9541-D812-4152-A1F5-574386B04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3DC086F7-B7E8-4B1C-BB1D-BC18B4EB8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A2461ADF-12AF-436B-A081-E7FD1217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96B468ED-BE4B-450A-B5A1-3911F36E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0" name="Line 24">
            <a:extLst>
              <a:ext uri="{FF2B5EF4-FFF2-40B4-BE49-F238E27FC236}">
                <a16:creationId xmlns:a16="http://schemas.microsoft.com/office/drawing/2014/main" id="{FABEA15E-F142-434B-9600-C82A999D4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2EA69D62-F88C-48C3-A5E5-22026E08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0BA0FD79-134A-4126-BC68-8EA7559A2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9E27E84B-CD74-4EFA-9E4C-69C38E9B1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5F7BBB4-B92C-46FA-8A1B-CA7EDFF94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4845" name="Oval 29">
            <a:extLst>
              <a:ext uri="{FF2B5EF4-FFF2-40B4-BE49-F238E27FC236}">
                <a16:creationId xmlns:a16="http://schemas.microsoft.com/office/drawing/2014/main" id="{2AA3F3AE-0B92-4E2B-9DA6-CF9071B5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8E75F114-62AA-4896-AE94-A4E1BFF4A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16623AB1-74BD-4EB1-B83E-C2DEACA2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1A642150-5FFB-42DD-BDE6-DD1520B8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849" name="Line 33">
            <a:extLst>
              <a:ext uri="{FF2B5EF4-FFF2-40B4-BE49-F238E27FC236}">
                <a16:creationId xmlns:a16="http://schemas.microsoft.com/office/drawing/2014/main" id="{CAB9C42B-7993-4A73-90AD-038CAD455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E1AB3241-9FBC-4924-BB85-D7B34814A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E6AF8A94-5AD6-4F6D-9176-887AEF5F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EFAE22D-9D77-47E2-8FC2-190B1C5E0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6558BCEC-5C55-42CF-91DA-168F1783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F02E522E-E5B4-4C4F-9C61-3B996D10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3829A1C4-8EE5-4FBD-907E-1726FDD1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, 12, </a:t>
            </a: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77FBF6D-0646-4765-8761-D405D07CB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/>
              <a:t>A decision tree model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83C9C63-21DA-491F-A2EB-82F4E929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5844" name="Oval 4">
            <a:extLst>
              <a:ext uri="{FF2B5EF4-FFF2-40B4-BE49-F238E27FC236}">
                <a16:creationId xmlns:a16="http://schemas.microsoft.com/office/drawing/2014/main" id="{A64C7565-5989-4AC3-8C7B-F20F8D16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F573CAF8-4BE4-4586-ABD7-34750E27F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600200"/>
            <a:ext cx="1066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CA8B6C8-98AC-44EA-AF1B-B9291BCC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CA6C27C1-0F81-4BED-92E7-B568BA37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2B401F2E-FD2A-455D-AF4A-DDBF80BD0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D13290C7-9925-4407-9AB6-1EF94DFE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5850" name="Oval 10">
            <a:extLst>
              <a:ext uri="{FF2B5EF4-FFF2-40B4-BE49-F238E27FC236}">
                <a16:creationId xmlns:a16="http://schemas.microsoft.com/office/drawing/2014/main" id="{1A9BDF4F-CD8C-4FED-8B55-AFEA5095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BFA13D66-C415-40B3-A861-346D9E3A5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FF0F3EB7-9D6E-4A90-96EB-F440740C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55E3A4CF-642C-41D9-90FD-399716D9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76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84513130-2DDF-46C3-82F6-15B03445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14600"/>
            <a:ext cx="3810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BD916397-8646-438C-BCBE-C2898C7F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40C3C368-12F0-478C-A8F8-AA40F765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C6EAB74F-0CA7-4E75-95B3-968C9B0D0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24B3A909-F0AF-439C-A418-9E1508CA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F49E3B04-C80F-43BF-9E1B-F725D334B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00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7A832D6D-BAAB-4BA2-BC90-391F08114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D04ABAD9-B49B-490B-8E9D-7601EE04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209C62F6-2D2B-4F7D-9723-8EA39B44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5863" name="Oval 23">
            <a:extLst>
              <a:ext uri="{FF2B5EF4-FFF2-40B4-BE49-F238E27FC236}">
                <a16:creationId xmlns:a16="http://schemas.microsoft.com/office/drawing/2014/main" id="{6642BF0E-CB21-46A5-86D4-8372F3DA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186D0064-01CE-4DED-B50D-0ED19CE81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46F64895-C7D8-457D-B2FC-9FAA9CB9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A0430C83-BD56-4F19-81F4-1BEA4833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6230DB45-0F63-445B-AE72-C0F45D5FD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AEADD81-7AC1-4ED9-8341-734E1BC3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5869" name="Oval 29">
            <a:extLst>
              <a:ext uri="{FF2B5EF4-FFF2-40B4-BE49-F238E27FC236}">
                <a16:creationId xmlns:a16="http://schemas.microsoft.com/office/drawing/2014/main" id="{ADABC20B-9E82-4EE8-9BBB-21EEA4F0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767FD5FD-3978-4F64-825E-3117F7A00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D142D37E-8110-4E36-8450-EAD15CC9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8A9C1C0E-34CB-4517-9820-40C5EE56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873" name="Line 33">
            <a:extLst>
              <a:ext uri="{FF2B5EF4-FFF2-40B4-BE49-F238E27FC236}">
                <a16:creationId xmlns:a16="http://schemas.microsoft.com/office/drawing/2014/main" id="{12527391-C9D5-47EC-96D5-0EC95BEE3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352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C7C1ED46-3C7D-422D-81A3-3BE8E4E50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3EEA9E20-8265-42C6-8C80-3AEC7F35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8382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82B1C430-E179-4049-8D0B-38A9F231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3180100D-4A04-4286-BB7F-0ACF9ACB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47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2BC1BE58-6B9C-4FFA-B0BE-316C32BE2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9D4563AC-B408-4237-A8DA-55E0DC21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[7, 12, 3]</a:t>
            </a:r>
          </a:p>
        </p:txBody>
      </p:sp>
      <p:sp>
        <p:nvSpPr>
          <p:cNvPr id="35880" name="AutoShape 40">
            <a:extLst>
              <a:ext uri="{FF2B5EF4-FFF2-40B4-BE49-F238E27FC236}">
                <a16:creationId xmlns:a16="http://schemas.microsoft.com/office/drawing/2014/main" id="{7DE1C277-9A38-4C0C-BFA0-AC79D135D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8664B275-359D-4F2E-BE68-6CF24200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967289"/>
            <a:ext cx="1600200" cy="5286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[3, 7, 12]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8C46F3F-90DD-4745-80C1-006A7A13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How many leaves are in a decision tree?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CD15829-239A-4DE9-A315-5560A3BF3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Leaves </a:t>
            </a:r>
            <a:r>
              <a:rPr lang="en-US" altLang="ti-ET" b="1"/>
              <a:t>must</a:t>
            </a:r>
            <a:r>
              <a:rPr lang="en-US" altLang="ti-ET"/>
              <a:t> have all possible permutations of the input</a:t>
            </a:r>
          </a:p>
          <a:p>
            <a:r>
              <a:rPr lang="en-US" altLang="ti-ET"/>
              <a:t>Input of size </a:t>
            </a:r>
            <a:r>
              <a:rPr lang="en-US" altLang="ti-ET" i="1"/>
              <a:t>n</a:t>
            </a:r>
            <a:r>
              <a:rPr lang="en-US" altLang="ti-ET"/>
              <a:t>, </a:t>
            </a:r>
            <a:r>
              <a:rPr lang="en-US" altLang="ti-ET" i="1"/>
              <a:t>n!</a:t>
            </a:r>
            <a:r>
              <a:rPr lang="en-US" altLang="ti-ET"/>
              <a:t> leaves</a:t>
            </a:r>
            <a:endParaRPr lang="en-US" altLang="ti-ET" i="1"/>
          </a:p>
          <a:p>
            <a:r>
              <a:rPr lang="en-US" altLang="ti-ET"/>
              <a:t>What if decision tree model didn’t?</a:t>
            </a:r>
          </a:p>
          <a:p>
            <a:r>
              <a:rPr lang="en-US" altLang="ti-ET"/>
              <a:t>Some input would exist that didn’t have a correct 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00D80C-6596-4882-8941-2CA004A32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 lower bound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4615EA-D029-436F-AF64-FC202EBFA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378325"/>
          </a:xfrm>
        </p:spPr>
        <p:txBody>
          <a:bodyPr/>
          <a:lstStyle/>
          <a:p>
            <a:r>
              <a:rPr lang="en-US" altLang="ti-ET"/>
              <a:t>What is the worst-case number of comparisons for a tree?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848BC7A7-E05A-4EFF-AC64-85AD4B5F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00228CBF-2FB6-4314-9269-ECC73361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1443C5C7-1205-41EE-A0B4-3798AD27B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704870D0-65FD-42BB-A8A5-6F6B8BB8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95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CD7FC3FF-4632-411F-8000-F22332E8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95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D5B71E0C-29DD-4D2F-BD55-841C01B37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867A7254-76D7-4D8E-99F6-7B3E965F4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7899" name="Oval 11">
            <a:extLst>
              <a:ext uri="{FF2B5EF4-FFF2-40B4-BE49-F238E27FC236}">
                <a16:creationId xmlns:a16="http://schemas.microsoft.com/office/drawing/2014/main" id="{88B5E99E-FFC2-4842-8532-89F29610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A1D54AF3-A92C-430C-9538-191D77793F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648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4ADD0254-B70A-41DC-9EFB-B295B639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10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DDC3563A-5A82-4F08-B040-D22424BE3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10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1CF1469F-D0DA-43F7-8D48-D43B965EF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F95C69CA-5E38-47C8-8EA3-94A2B2EB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D63A31A6-C5F1-4998-9C96-97491A13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A0DC38C8-ADD8-4E8A-8587-ECCEB1DEB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D0FEC5F5-3D78-4AF4-869D-6CBA265A5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33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5584C397-9DF3-47BA-8F53-6228B7E04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33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535E074C-31A5-492A-9EDB-F48C02D6C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1DD99E14-269E-47C8-91BF-78420582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1AB4C062-BF70-48AE-BA53-9060FADB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7912" name="Oval 24">
            <a:extLst>
              <a:ext uri="{FF2B5EF4-FFF2-40B4-BE49-F238E27FC236}">
                <a16:creationId xmlns:a16="http://schemas.microsoft.com/office/drawing/2014/main" id="{A35E7771-D311-4960-BC0E-22217C98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53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3" name="Line 25">
            <a:extLst>
              <a:ext uri="{FF2B5EF4-FFF2-40B4-BE49-F238E27FC236}">
                <a16:creationId xmlns:a16="http://schemas.microsoft.com/office/drawing/2014/main" id="{B5A7FC25-B3C9-46E7-880D-9596FA1D8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82B327D4-A093-402F-BADE-9C43C09E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BF31BC1C-5C30-4C47-BBEE-B83C856C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48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16" name="Line 28">
            <a:extLst>
              <a:ext uri="{FF2B5EF4-FFF2-40B4-BE49-F238E27FC236}">
                <a16:creationId xmlns:a16="http://schemas.microsoft.com/office/drawing/2014/main" id="{EB05364F-021F-42A4-994C-AA229C417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7" name="Text Box 29">
            <a:extLst>
              <a:ext uri="{FF2B5EF4-FFF2-40B4-BE49-F238E27FC236}">
                <a16:creationId xmlns:a16="http://schemas.microsoft.com/office/drawing/2014/main" id="{72A25BA6-EF2C-4EEB-868C-72ED56EC1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7918" name="Oval 30">
            <a:extLst>
              <a:ext uri="{FF2B5EF4-FFF2-40B4-BE49-F238E27FC236}">
                <a16:creationId xmlns:a16="http://schemas.microsoft.com/office/drawing/2014/main" id="{F5EBD70D-FBCF-4F64-BFCD-EBA82A69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02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9" name="Line 31">
            <a:extLst>
              <a:ext uri="{FF2B5EF4-FFF2-40B4-BE49-F238E27FC236}">
                <a16:creationId xmlns:a16="http://schemas.microsoft.com/office/drawing/2014/main" id="{D58CB270-4D75-42DA-BA7E-C1100EF4B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41491C8D-DE2E-417C-8F91-1A769BD6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102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1FEC7F80-6E31-4505-B6A2-85DB23B6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424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22" name="Line 34">
            <a:extLst>
              <a:ext uri="{FF2B5EF4-FFF2-40B4-BE49-F238E27FC236}">
                <a16:creationId xmlns:a16="http://schemas.microsoft.com/office/drawing/2014/main" id="{AF071C95-0611-49E7-8CA8-0686F5F1F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23" name="Text Box 35">
            <a:extLst>
              <a:ext uri="{FF2B5EF4-FFF2-40B4-BE49-F238E27FC236}">
                <a16:creationId xmlns:a16="http://schemas.microsoft.com/office/drawing/2014/main" id="{8EB51399-14EF-4319-9072-AC0C4329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67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FC47C6EA-9CFE-437C-A4C2-8FB25401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7925" name="Text Box 37">
            <a:extLst>
              <a:ext uri="{FF2B5EF4-FFF2-40B4-BE49-F238E27FC236}">
                <a16:creationId xmlns:a16="http://schemas.microsoft.com/office/drawing/2014/main" id="{4D6E716A-F354-4D5B-9AAD-E287F51C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483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F97E80CA-DD2F-460A-B763-FFEDEB55B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83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7927" name="Text Box 39">
            <a:extLst>
              <a:ext uri="{FF2B5EF4-FFF2-40B4-BE49-F238E27FC236}">
                <a16:creationId xmlns:a16="http://schemas.microsoft.com/office/drawing/2014/main" id="{5E25865D-9124-4F07-B11C-676B921D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977FC6B-876E-4EAE-BCD5-CCCBDCC0E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 lower bound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A38EFAF-F0B3-42B9-B1CD-0ABEFAB84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378325"/>
          </a:xfrm>
        </p:spPr>
        <p:txBody>
          <a:bodyPr/>
          <a:lstStyle/>
          <a:p>
            <a:r>
              <a:rPr lang="en-US" altLang="ti-ET"/>
              <a:t>The longest path in the tree, i.e. the height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CB5FE88-D812-4AC4-B28B-90F92071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1:2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A0E539C9-E703-4CFE-A912-7776A912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45AD9E2F-F684-49DA-801B-BA623A3AD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BDD73E1B-A97A-44F3-9C36-C0DFEAAC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95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A766CDD1-2AA5-46F9-83E5-C4110BDE3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95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4F4A6D54-A88B-4BD1-9CA0-0067ACB93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990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474B12B9-C9DE-421E-A4E1-C74EC673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8923" name="Oval 11">
            <a:extLst>
              <a:ext uri="{FF2B5EF4-FFF2-40B4-BE49-F238E27FC236}">
                <a16:creationId xmlns:a16="http://schemas.microsoft.com/office/drawing/2014/main" id="{82EF63E4-29A5-4381-BAC2-D0FCC60B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6320754B-9CB2-4B09-90A6-E78BF29AD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648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18E45698-A0E7-4E1C-BF8A-D06B7B69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10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35A864F3-D525-4CD5-8B81-7A710812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10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1F325C70-51C0-48E4-9DDD-3A1E2FD13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C830C6BE-CEB6-42A1-95C9-28E2E479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1B01FB68-48C8-4649-9DD8-18BB9A72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9726523E-38EF-4463-8585-AAB954941C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1F2471A9-AAF8-4522-8F65-4BE47E4B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33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11AD7B10-EC65-4071-B343-35AB5FE0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33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818CCD96-0DB7-42B3-97C4-F458D7D44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4BD05416-299F-4A90-A6F4-714CFFB51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|1,2,3|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B5BD8D10-2582-4BE3-89CA-78D92147A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38936" name="Oval 24">
            <a:extLst>
              <a:ext uri="{FF2B5EF4-FFF2-40B4-BE49-F238E27FC236}">
                <a16:creationId xmlns:a16="http://schemas.microsoft.com/office/drawing/2014/main" id="{DFF5CDFF-179D-4171-A6A7-DEB9AF03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53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8076E437-1337-4186-9B13-18A868E4C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E565B58-4F5C-4945-A12E-0263DFE9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A9B3D208-B5A0-4D08-A697-EEDE5306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48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A85F68A2-3238-4367-82DD-D7EBFEC28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1CF98651-122A-491F-A38C-73C1CA18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2:3</a:t>
            </a:r>
          </a:p>
        </p:txBody>
      </p:sp>
      <p:sp>
        <p:nvSpPr>
          <p:cNvPr id="38942" name="Oval 30">
            <a:extLst>
              <a:ext uri="{FF2B5EF4-FFF2-40B4-BE49-F238E27FC236}">
                <a16:creationId xmlns:a16="http://schemas.microsoft.com/office/drawing/2014/main" id="{714CAB3C-DF0E-4EB2-9121-6F3F40B4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029200"/>
            <a:ext cx="6858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BBD3C9F3-3321-4020-B498-D9467B761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515F8A20-DB1F-4BEB-B68D-F6D72E9E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102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7EF677B3-A4B4-4387-9D6F-8DA8166A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424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2AB9FF26-9FE9-4A9B-8753-4E796B7A0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A4E9827A-92F2-46C0-BBB6-0FBBA75A8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67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|1,3,2|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27875E2C-5EF4-461D-8A77-2B53D6F9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|3,1,2|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B1462777-E79C-42E9-B7FE-4F52477B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483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|2,3,1|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CDD907A8-3714-4EEC-9F0E-EE7808CF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8364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|3,2,1|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9841F49E-6A0A-4EF5-9251-018A7FA9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|2,1,3|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85C292C-E070-42D8-8E7F-847F2B7CC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7543800" cy="1295400"/>
          </a:xfrm>
        </p:spPr>
        <p:txBody>
          <a:bodyPr/>
          <a:lstStyle/>
          <a:p>
            <a:r>
              <a:rPr lang="en-US" altLang="ti-ET"/>
              <a:t>A lower bound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48130D6-1CB8-486A-8E19-9B9293019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391400" cy="1600200"/>
          </a:xfrm>
        </p:spPr>
        <p:txBody>
          <a:bodyPr/>
          <a:lstStyle/>
          <a:p>
            <a:r>
              <a:rPr lang="en-US" altLang="ti-ET"/>
              <a:t>What is the maximum number of leaves a binary tree of height </a:t>
            </a:r>
            <a:r>
              <a:rPr lang="en-US" altLang="ti-ET" i="1"/>
              <a:t>h</a:t>
            </a:r>
            <a:r>
              <a:rPr lang="en-US" altLang="ti-ET"/>
              <a:t> can have?</a:t>
            </a:r>
          </a:p>
          <a:p>
            <a:r>
              <a:rPr lang="en-US" altLang="ti-ET"/>
              <a:t>A complete binary tree has 2</a:t>
            </a:r>
            <a:r>
              <a:rPr lang="en-US" altLang="ti-ET" baseline="30000"/>
              <a:t>h</a:t>
            </a:r>
            <a:r>
              <a:rPr lang="en-US" altLang="ti-ET"/>
              <a:t> leaves</a:t>
            </a:r>
            <a:endParaRPr lang="en-US" altLang="ti-ET" baseline="30000"/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EFF834F9-B522-40D6-8A91-8D61D6760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55964"/>
          <a:ext cx="12128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444240" imgH="203040" progId="Equation.3">
                  <p:embed/>
                </p:oleObj>
              </mc:Choice>
              <mc:Fallback>
                <p:oleObj name="Equation" r:id="rId3" imgW="444240" imgH="203040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EFF834F9-B522-40D6-8A91-8D61D6760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55964"/>
                        <a:ext cx="12128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FC6CD966-C711-4095-8CB8-C4A42F3D4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4017964"/>
          <a:ext cx="1628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FC6CD966-C711-4095-8CB8-C4A42F3D4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017964"/>
                        <a:ext cx="16287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>
            <a:extLst>
              <a:ext uri="{FF2B5EF4-FFF2-40B4-BE49-F238E27FC236}">
                <a16:creationId xmlns:a16="http://schemas.microsoft.com/office/drawing/2014/main" id="{48AA2A2A-C07A-4415-AF4D-9CF7DC58B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862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log is monotonically increasing</a:t>
            </a:r>
          </a:p>
        </p:txBody>
      </p:sp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872E5B5A-94CD-434D-B096-D15E3C0B4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724400"/>
          <a:ext cx="2425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872E5B5A-94CD-434D-B096-D15E3C0B4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4257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671031C2-42ED-435A-93E9-3B5A132A2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Comparison-based Sorting</a:t>
            </a:r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7489AF86-81D6-49D4-909A-C283F85E5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048" y="1315973"/>
            <a:ext cx="11039060" cy="5121275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The best </a:t>
            </a:r>
            <a:r>
              <a:rPr lang="en-US" altLang="ti-ET" dirty="0">
                <a:solidFill>
                  <a:schemeClr val="hlink"/>
                </a:solidFill>
              </a:rPr>
              <a:t>worst-case complexity</a:t>
            </a:r>
            <a:r>
              <a:rPr lang="en-US" altLang="ti-ET" dirty="0"/>
              <a:t> so far is</a:t>
            </a:r>
            <a:r>
              <a:rPr lang="en-US" altLang="ti-ET" dirty="0">
                <a:solidFill>
                  <a:schemeClr val="hlink"/>
                </a:solidFill>
              </a:rPr>
              <a:t> </a:t>
            </a:r>
            <a:r>
              <a:rPr lang="en-US" altLang="ti-ET" dirty="0">
                <a:solidFill>
                  <a:schemeClr val="hlink"/>
                </a:solidFill>
                <a:sym typeface="Symbol" panose="05050102010706020507" pitchFamily="18" charset="2"/>
              </a:rPr>
              <a:t>(</a:t>
            </a:r>
            <a:r>
              <a:rPr lang="en-US" altLang="ti-ET" i="1" dirty="0">
                <a:solidFill>
                  <a:schemeClr val="hlink"/>
                </a:solidFill>
                <a:sym typeface="Symbol" panose="05050102010706020507" pitchFamily="18" charset="2"/>
              </a:rPr>
              <a:t>n </a:t>
            </a:r>
            <a:r>
              <a:rPr lang="en-US" altLang="ti-ET" dirty="0">
                <a:solidFill>
                  <a:schemeClr val="hlink"/>
                </a:solidFill>
                <a:sym typeface="Symbol" panose="05050102010706020507" pitchFamily="18" charset="2"/>
              </a:rPr>
              <a:t>lg </a:t>
            </a:r>
            <a:r>
              <a:rPr lang="en-US" altLang="ti-ET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ti-ET" dirty="0">
                <a:sym typeface="Symbol" panose="05050102010706020507" pitchFamily="18" charset="2"/>
              </a:rPr>
              <a:t> (merge sort and heapsort).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sym typeface="Symbol" panose="05050102010706020507" pitchFamily="18" charset="2"/>
              </a:rPr>
              <a:t>We prove a </a:t>
            </a:r>
            <a:r>
              <a:rPr lang="en-US" altLang="ti-ET" dirty="0">
                <a:solidFill>
                  <a:srgbClr val="CC3300"/>
                </a:solidFill>
                <a:sym typeface="Symbol" panose="05050102010706020507" pitchFamily="18" charset="2"/>
              </a:rPr>
              <a:t>lower bound of </a:t>
            </a:r>
            <a:r>
              <a:rPr lang="en-US" altLang="ti-ET" i="1" dirty="0">
                <a:solidFill>
                  <a:schemeClr val="bg2"/>
                </a:solidFill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bg2"/>
                </a:solidFill>
                <a:sym typeface="Symbol" panose="05050102010706020507" pitchFamily="18" charset="2"/>
              </a:rPr>
              <a:t> lg </a:t>
            </a:r>
            <a:r>
              <a:rPr lang="en-US" altLang="ti-ET" i="1" dirty="0">
                <a:solidFill>
                  <a:schemeClr val="bg2"/>
                </a:solidFill>
                <a:sym typeface="Symbol" panose="05050102010706020507" pitchFamily="18" charset="2"/>
              </a:rPr>
              <a:t>n</a:t>
            </a:r>
            <a:r>
              <a:rPr lang="en-US" altLang="ti-ET" dirty="0">
                <a:sym typeface="Symbol" panose="05050102010706020507" pitchFamily="18" charset="2"/>
              </a:rPr>
              <a:t>, (or </a:t>
            </a:r>
            <a:r>
              <a:rPr lang="en-US" altLang="ti-ET" dirty="0">
                <a:solidFill>
                  <a:schemeClr val="bg2"/>
                </a:solidFill>
                <a:sym typeface="Symbol" panose="05050102010706020507" pitchFamily="18" charset="2"/>
              </a:rPr>
              <a:t>(</a:t>
            </a:r>
            <a:r>
              <a:rPr lang="en-US" altLang="ti-ET" i="1" dirty="0">
                <a:solidFill>
                  <a:schemeClr val="bg2"/>
                </a:solidFill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bg2"/>
                </a:solidFill>
                <a:sym typeface="Symbol" panose="05050102010706020507" pitchFamily="18" charset="2"/>
              </a:rPr>
              <a:t> lg </a:t>
            </a:r>
            <a:r>
              <a:rPr lang="en-US" altLang="ti-ET" i="1" dirty="0">
                <a:solidFill>
                  <a:schemeClr val="bg2"/>
                </a:solidFill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ti-ET" dirty="0">
                <a:sym typeface="Symbol" panose="05050102010706020507" pitchFamily="18" charset="2"/>
              </a:rPr>
              <a:t>) for any comparison sort; </a:t>
            </a:r>
          </a:p>
          <a:p>
            <a:pPr lvl="1">
              <a:lnSpc>
                <a:spcPct val="150000"/>
              </a:lnSpc>
            </a:pPr>
            <a:r>
              <a:rPr lang="en-US" altLang="ti-ET" dirty="0">
                <a:sym typeface="Symbol" panose="05050102010706020507" pitchFamily="18" charset="2"/>
              </a:rPr>
              <a:t>implying that merge sort and heapsort are optimal.</a:t>
            </a:r>
          </a:p>
          <a:p>
            <a:pPr lvl="1">
              <a:lnSpc>
                <a:spcPct val="150000"/>
              </a:lnSpc>
            </a:pPr>
            <a:endParaRPr lang="en-US" altLang="ti-ET" dirty="0"/>
          </a:p>
          <a:p>
            <a:pPr lvl="1">
              <a:lnSpc>
                <a:spcPct val="150000"/>
              </a:lnSpc>
            </a:pPr>
            <a:endParaRPr lang="en-US" altLang="ti-ET" dirty="0"/>
          </a:p>
          <a:p>
            <a:pPr>
              <a:lnSpc>
                <a:spcPct val="150000"/>
              </a:lnSpc>
            </a:pPr>
            <a:endParaRPr lang="en-US" altLang="ti-ET" sz="1050" dirty="0"/>
          </a:p>
        </p:txBody>
      </p:sp>
    </p:spTree>
    <p:extLst>
      <p:ext uri="{BB962C8B-B14F-4D97-AF65-F5344CB8AC3E}">
        <p14:creationId xmlns:p14="http://schemas.microsoft.com/office/powerpoint/2010/main" val="28453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66BAF653-137B-4470-8929-D15EA055E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 Lower Bound for Worst Case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FA9DE9C2-9B00-4BFB-A90E-8E52EEB12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315" y="2960016"/>
            <a:ext cx="10939327" cy="350904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i-ET" sz="2800" b="1" u="sng" dirty="0">
                <a:solidFill>
                  <a:srgbClr val="CC3300"/>
                </a:solidFill>
              </a:rPr>
              <a:t>Proof:</a:t>
            </a:r>
            <a:endParaRPr lang="en-US" altLang="ti-ET" sz="2800" b="1" dirty="0">
              <a:solidFill>
                <a:srgbClr val="CC3300"/>
              </a:solidFill>
            </a:endParaRPr>
          </a:p>
          <a:p>
            <a:r>
              <a:rPr lang="en-US" altLang="ti-ET" sz="2800" dirty="0"/>
              <a:t>From previous discussion, </a:t>
            </a:r>
            <a:r>
              <a:rPr lang="en-US" altLang="ti-ET" sz="2800" dirty="0">
                <a:solidFill>
                  <a:schemeClr val="hlink"/>
                </a:solidFill>
              </a:rPr>
              <a:t>suffices to determine the height of a decision tree</a:t>
            </a:r>
            <a:r>
              <a:rPr lang="en-US" altLang="ti-ET" sz="2800" dirty="0"/>
              <a:t>.</a:t>
            </a:r>
          </a:p>
          <a:p>
            <a:r>
              <a:rPr lang="en-US" altLang="ti-ET" sz="2800" b="1" i="1" dirty="0">
                <a:solidFill>
                  <a:srgbClr val="CC3300"/>
                </a:solidFill>
              </a:rPr>
              <a:t>h</a:t>
            </a:r>
            <a:r>
              <a:rPr lang="en-US" altLang="ti-ET" sz="2800" i="1" dirty="0"/>
              <a:t> – </a:t>
            </a:r>
            <a:r>
              <a:rPr lang="en-US" altLang="ti-ET" sz="2800" dirty="0">
                <a:solidFill>
                  <a:schemeClr val="hlink"/>
                </a:solidFill>
              </a:rPr>
              <a:t>height</a:t>
            </a:r>
            <a:r>
              <a:rPr lang="en-US" altLang="ti-ET" sz="2800" dirty="0"/>
              <a:t>, </a:t>
            </a:r>
            <a:r>
              <a:rPr lang="en-US" altLang="ti-ET" sz="2800" b="1" i="1" dirty="0">
                <a:solidFill>
                  <a:srgbClr val="CC3300"/>
                </a:solidFill>
              </a:rPr>
              <a:t>l</a:t>
            </a:r>
            <a:r>
              <a:rPr lang="en-US" altLang="ti-ET" sz="2800" dirty="0"/>
              <a:t> – </a:t>
            </a:r>
            <a:r>
              <a:rPr lang="en-US" altLang="ti-ET" sz="2800" dirty="0">
                <a:solidFill>
                  <a:schemeClr val="hlink"/>
                </a:solidFill>
              </a:rPr>
              <a:t>no. of reachable leaves</a:t>
            </a:r>
            <a:r>
              <a:rPr lang="en-US" altLang="ti-ET" sz="2800" dirty="0"/>
              <a:t> in a decision tree.</a:t>
            </a:r>
          </a:p>
          <a:p>
            <a:r>
              <a:rPr lang="en-US" altLang="ti-ET" sz="2800" dirty="0"/>
              <a:t>In a decision tree for </a:t>
            </a:r>
            <a:r>
              <a:rPr lang="en-US" altLang="ti-ET" sz="2800" i="1" dirty="0"/>
              <a:t>n</a:t>
            </a:r>
            <a:r>
              <a:rPr lang="en-US" altLang="ti-ET" sz="2800" dirty="0"/>
              <a:t> elements, </a:t>
            </a:r>
            <a:r>
              <a:rPr lang="en-US" altLang="ti-ET" sz="2800" i="1" dirty="0">
                <a:solidFill>
                  <a:schemeClr val="hlink"/>
                </a:solidFill>
              </a:rPr>
              <a:t>l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 </a:t>
            </a:r>
            <a:r>
              <a:rPr lang="en-US" altLang="ti-ET" sz="2800" i="1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!</a:t>
            </a:r>
            <a:r>
              <a:rPr lang="en-US" altLang="ti-ET" sz="2800" dirty="0">
                <a:sym typeface="Symbol" panose="05050102010706020507" pitchFamily="18" charset="2"/>
              </a:rPr>
              <a:t>. </a:t>
            </a:r>
            <a:r>
              <a:rPr lang="en-US" altLang="ti-ET" sz="2800" b="1" u="sng" dirty="0">
                <a:solidFill>
                  <a:srgbClr val="CC3300"/>
                </a:solidFill>
                <a:sym typeface="Symbol" panose="05050102010706020507" pitchFamily="18" charset="2"/>
              </a:rPr>
              <a:t>Why?</a:t>
            </a:r>
            <a:endParaRPr lang="en-US" altLang="ti-ET" sz="2800" b="1" u="sng" dirty="0">
              <a:solidFill>
                <a:srgbClr val="CC3300"/>
              </a:solidFill>
            </a:endParaRPr>
          </a:p>
          <a:p>
            <a:r>
              <a:rPr lang="en-US" altLang="ti-ET" sz="2800" dirty="0"/>
              <a:t>In a binary tree of height </a:t>
            </a:r>
            <a:r>
              <a:rPr lang="en-US" altLang="ti-ET" sz="2800" i="1" dirty="0"/>
              <a:t>h</a:t>
            </a:r>
            <a:r>
              <a:rPr lang="en-US" altLang="ti-ET" sz="2800" dirty="0"/>
              <a:t>, no. of leaves </a:t>
            </a:r>
            <a:r>
              <a:rPr lang="en-US" altLang="ti-ET" sz="2800" i="1" dirty="0">
                <a:solidFill>
                  <a:schemeClr val="hlink"/>
                </a:solidFill>
              </a:rPr>
              <a:t>l</a:t>
            </a:r>
            <a:r>
              <a:rPr lang="en-US" altLang="ti-ET" sz="2800" dirty="0">
                <a:solidFill>
                  <a:schemeClr val="hlink"/>
                </a:solidFill>
              </a:rPr>
              <a:t>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 2</a:t>
            </a:r>
            <a:r>
              <a:rPr lang="en-US" altLang="ti-ET" sz="2800" i="1" baseline="30000" dirty="0">
                <a:solidFill>
                  <a:schemeClr val="hlink"/>
                </a:solidFill>
                <a:sym typeface="Symbol" panose="05050102010706020507" pitchFamily="18" charset="2"/>
              </a:rPr>
              <a:t>h</a:t>
            </a:r>
            <a:r>
              <a:rPr lang="en-US" altLang="ti-ET" sz="2800" dirty="0">
                <a:sym typeface="Symbol" panose="05050102010706020507" pitchFamily="18" charset="2"/>
              </a:rPr>
              <a:t>. </a:t>
            </a:r>
            <a:r>
              <a:rPr lang="en-US" altLang="ti-ET" sz="2800" b="1" u="sng" dirty="0">
                <a:solidFill>
                  <a:srgbClr val="CC3300"/>
                </a:solidFill>
                <a:sym typeface="Symbol" panose="05050102010706020507" pitchFamily="18" charset="2"/>
              </a:rPr>
              <a:t>Prove it.</a:t>
            </a:r>
            <a:endParaRPr lang="en-US" altLang="ti-ET" sz="2800" i="1" baseline="30000" dirty="0">
              <a:sym typeface="Symbol" panose="05050102010706020507" pitchFamily="18" charset="2"/>
            </a:endParaRPr>
          </a:p>
          <a:p>
            <a:r>
              <a:rPr lang="en-US" altLang="ti-ET" sz="2800" dirty="0">
                <a:sym typeface="Symbol" panose="05050102010706020507" pitchFamily="18" charset="2"/>
              </a:rPr>
              <a:t>Hence,   </a:t>
            </a:r>
            <a:r>
              <a:rPr lang="en-US" altLang="ti-ET" sz="2800" b="1" dirty="0">
                <a:solidFill>
                  <a:srgbClr val="CC3300"/>
                </a:solidFill>
                <a:sym typeface="Symbol" panose="05050102010706020507" pitchFamily="18" charset="2"/>
              </a:rPr>
              <a:t>n!  </a:t>
            </a:r>
            <a:r>
              <a:rPr lang="en-US" altLang="ti-ET" sz="2800" b="1" i="1" dirty="0">
                <a:solidFill>
                  <a:srgbClr val="CC3300"/>
                </a:solidFill>
              </a:rPr>
              <a:t>l</a:t>
            </a:r>
            <a:r>
              <a:rPr lang="en-US" altLang="ti-ET" sz="2800" b="1" dirty="0">
                <a:solidFill>
                  <a:srgbClr val="CC3300"/>
                </a:solidFill>
              </a:rPr>
              <a:t> </a:t>
            </a:r>
            <a:r>
              <a:rPr lang="en-US" altLang="ti-ET" sz="2800" b="1" dirty="0">
                <a:solidFill>
                  <a:srgbClr val="CC3300"/>
                </a:solidFill>
                <a:sym typeface="Symbol" panose="05050102010706020507" pitchFamily="18" charset="2"/>
              </a:rPr>
              <a:t> 2</a:t>
            </a:r>
            <a:r>
              <a:rPr lang="en-US" altLang="ti-ET" sz="2800" b="1" i="1" baseline="30000" dirty="0">
                <a:solidFill>
                  <a:srgbClr val="CC3300"/>
                </a:solidFill>
                <a:sym typeface="Symbol" panose="05050102010706020507" pitchFamily="18" charset="2"/>
              </a:rPr>
              <a:t>h</a:t>
            </a:r>
            <a:r>
              <a:rPr lang="en-US" altLang="ti-ET" sz="2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25988" name="Text Box 4">
            <a:extLst>
              <a:ext uri="{FF2B5EF4-FFF2-40B4-BE49-F238E27FC236}">
                <a16:creationId xmlns:a16="http://schemas.microsoft.com/office/drawing/2014/main" id="{215DC8FB-A5BF-4FB4-9F0E-911AA8DE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15" y="1390840"/>
            <a:ext cx="11039060" cy="138499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Theorem</a:t>
            </a:r>
            <a:r>
              <a:rPr kumimoji="0" lang="en-US" altLang="ti-ET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  <a:endParaRPr kumimoji="0" lang="en-US" altLang="ti-E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Any comparison sort algorithm requires </a:t>
            </a: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(</a:t>
            </a:r>
            <a:r>
              <a:rPr kumimoji="0" lang="en-US" altLang="ti-ET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n </a:t>
            </a: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lg </a:t>
            </a:r>
            <a:r>
              <a:rPr kumimoji="0" lang="en-US" altLang="ti-ET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 comparisons in the worst case.</a:t>
            </a:r>
            <a:endParaRPr kumimoji="0" lang="en-US" altLang="ti-E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41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D9FAF55D-05E9-4F31-B8CB-43DB4AA33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Proof – Contd.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51D99722-942E-4344-8CFE-C188127A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035" y="1385740"/>
            <a:ext cx="10967608" cy="5027760"/>
          </a:xfrm>
          <a:ln/>
        </p:spPr>
        <p:txBody>
          <a:bodyPr/>
          <a:lstStyle/>
          <a:p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!  </a:t>
            </a:r>
            <a:r>
              <a:rPr lang="en-US" altLang="ti-ET" sz="3600" i="1" dirty="0"/>
              <a:t>l</a:t>
            </a:r>
            <a:r>
              <a:rPr lang="en-US" altLang="ti-ET" sz="3600" dirty="0"/>
              <a:t> </a:t>
            </a:r>
            <a:r>
              <a:rPr lang="en-US" altLang="ti-ET" sz="3600" dirty="0">
                <a:sym typeface="Symbol" panose="05050102010706020507" pitchFamily="18" charset="2"/>
              </a:rPr>
              <a:t> 2</a:t>
            </a:r>
            <a:r>
              <a:rPr lang="en-US" altLang="ti-ET" sz="3600" i="1" baseline="30000" dirty="0">
                <a:sym typeface="Symbol" panose="05050102010706020507" pitchFamily="18" charset="2"/>
              </a:rPr>
              <a:t>h </a:t>
            </a:r>
            <a:r>
              <a:rPr lang="en-US" altLang="ti-ET" sz="3600" i="1" dirty="0">
                <a:sym typeface="Symbol" panose="05050102010706020507" pitchFamily="18" charset="2"/>
              </a:rPr>
              <a:t> </a:t>
            </a:r>
            <a:r>
              <a:rPr lang="en-US" altLang="ti-ET" sz="3600" dirty="0">
                <a:sym typeface="Symbol" panose="05050102010706020507" pitchFamily="18" charset="2"/>
              </a:rPr>
              <a:t>or 2</a:t>
            </a:r>
            <a:r>
              <a:rPr lang="en-US" altLang="ti-ET" sz="3600" i="1" baseline="30000" dirty="0">
                <a:sym typeface="Symbol" panose="05050102010706020507" pitchFamily="18" charset="2"/>
              </a:rPr>
              <a:t>h  </a:t>
            </a:r>
            <a:r>
              <a:rPr lang="en-US" altLang="ti-ET" sz="3600" dirty="0">
                <a:sym typeface="Symbol" panose="05050102010706020507" pitchFamily="18" charset="2"/>
              </a:rPr>
              <a:t> </a:t>
            </a:r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!</a:t>
            </a:r>
          </a:p>
          <a:p>
            <a:r>
              <a:rPr lang="en-US" altLang="ti-ET" sz="3600" dirty="0">
                <a:sym typeface="Symbol" panose="05050102010706020507" pitchFamily="18" charset="2"/>
              </a:rPr>
              <a:t>Taking logarithms, </a:t>
            </a:r>
            <a:r>
              <a:rPr lang="en-US" altLang="ti-ET" sz="3600" i="1" dirty="0">
                <a:sym typeface="Symbol" panose="05050102010706020507" pitchFamily="18" charset="2"/>
              </a:rPr>
              <a:t>h</a:t>
            </a:r>
            <a:r>
              <a:rPr lang="en-US" altLang="ti-ET" sz="3600" dirty="0">
                <a:sym typeface="Symbol" panose="05050102010706020507" pitchFamily="18" charset="2"/>
              </a:rPr>
              <a:t>  lg(</a:t>
            </a:r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!).</a:t>
            </a:r>
          </a:p>
          <a:p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! &gt; (</a:t>
            </a:r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/</a:t>
            </a:r>
            <a:r>
              <a:rPr lang="en-US" altLang="ti-ET" sz="3600" i="1" dirty="0">
                <a:sym typeface="Symbol" panose="05050102010706020507" pitchFamily="18" charset="2"/>
              </a:rPr>
              <a:t>e</a:t>
            </a:r>
            <a:r>
              <a:rPr lang="en-US" altLang="ti-ET" sz="3600" dirty="0">
                <a:sym typeface="Symbol" panose="05050102010706020507" pitchFamily="18" charset="2"/>
              </a:rPr>
              <a:t>)</a:t>
            </a:r>
            <a:r>
              <a:rPr lang="en-US" altLang="ti-ET" sz="3600" i="1" baseline="30000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. (Stirling’s approximation.)</a:t>
            </a:r>
          </a:p>
          <a:p>
            <a:r>
              <a:rPr lang="en-US" altLang="ti-ET" sz="3600" dirty="0">
                <a:sym typeface="Symbol" panose="05050102010706020507" pitchFamily="18" charset="2"/>
              </a:rPr>
              <a:t>Hence, </a:t>
            </a:r>
            <a:r>
              <a:rPr lang="en-US" altLang="ti-ET" sz="3600" i="1" dirty="0">
                <a:sym typeface="Symbol" panose="05050102010706020507" pitchFamily="18" charset="2"/>
              </a:rPr>
              <a:t>h</a:t>
            </a:r>
            <a:r>
              <a:rPr lang="en-US" altLang="ti-ET" sz="3600" dirty="0">
                <a:sym typeface="Symbol" panose="05050102010706020507" pitchFamily="18" charset="2"/>
              </a:rPr>
              <a:t>  lg(</a:t>
            </a:r>
            <a:r>
              <a:rPr lang="en-US" altLang="ti-ET" sz="3600" i="1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!)</a:t>
            </a:r>
          </a:p>
          <a:p>
            <a:pPr lvl="1">
              <a:buFontTx/>
              <a:buNone/>
            </a:pPr>
            <a:r>
              <a:rPr lang="en-US" altLang="ti-ET" sz="3200" dirty="0">
                <a:sym typeface="Symbol" panose="05050102010706020507" pitchFamily="18" charset="2"/>
              </a:rPr>
              <a:t>                 lg(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/</a:t>
            </a:r>
            <a:r>
              <a:rPr lang="en-US" altLang="ti-ET" sz="3200" i="1" dirty="0">
                <a:sym typeface="Symbol" panose="05050102010706020507" pitchFamily="18" charset="2"/>
              </a:rPr>
              <a:t>e</a:t>
            </a:r>
            <a:r>
              <a:rPr lang="en-US" altLang="ti-ET" sz="3200" dirty="0">
                <a:sym typeface="Symbol" panose="05050102010706020507" pitchFamily="18" charset="2"/>
              </a:rPr>
              <a:t>)</a:t>
            </a:r>
            <a:r>
              <a:rPr lang="en-US" altLang="ti-ET" sz="3200" i="1" baseline="30000" dirty="0">
                <a:sym typeface="Symbol" panose="05050102010706020507" pitchFamily="18" charset="2"/>
              </a:rPr>
              <a:t>n</a:t>
            </a:r>
            <a:endParaRPr lang="en-US" altLang="ti-ET" sz="32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ti-ET" sz="3200" dirty="0">
                <a:sym typeface="Symbol" panose="05050102010706020507" pitchFamily="18" charset="2"/>
              </a:rPr>
              <a:t>                = 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 lg 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 – 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 lg </a:t>
            </a:r>
            <a:r>
              <a:rPr lang="en-US" altLang="ti-ET" sz="3200" i="1" dirty="0">
                <a:sym typeface="Symbol" panose="05050102010706020507" pitchFamily="18" charset="2"/>
              </a:rPr>
              <a:t>e</a:t>
            </a:r>
          </a:p>
          <a:p>
            <a:pPr lvl="1">
              <a:buFontTx/>
              <a:buNone/>
            </a:pPr>
            <a:r>
              <a:rPr lang="en-US" altLang="ti-ET" sz="3200" dirty="0">
                <a:sym typeface="Symbol" panose="05050102010706020507" pitchFamily="18" charset="2"/>
              </a:rPr>
              <a:t>                = (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 lg </a:t>
            </a:r>
            <a:r>
              <a:rPr lang="en-US" altLang="ti-ET" sz="3200" i="1" dirty="0">
                <a:sym typeface="Symbol" panose="05050102010706020507" pitchFamily="18" charset="2"/>
              </a:rPr>
              <a:t>n</a:t>
            </a:r>
            <a:r>
              <a:rPr lang="en-US" altLang="ti-ET" sz="3200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ti-ET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92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9F7F43-02DF-453B-BFE5-EAFC4E320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Can we do better than O(n </a:t>
            </a:r>
            <a:r>
              <a:rPr lang="en-US" altLang="ti-ET" dirty="0" err="1"/>
              <a:t>logn</a:t>
            </a:r>
            <a:r>
              <a:rPr lang="en-US" altLang="ti-ET" dirty="0"/>
              <a:t>) for sorting?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EC12FCC-0E13-4AE9-977C-AFF7598A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sz="2600" dirty="0"/>
              <a:t>What if I told you the maximum value </a:t>
            </a:r>
            <a:r>
              <a:rPr lang="en-US" altLang="ti-ET" sz="2600" i="1" dirty="0"/>
              <a:t>k</a:t>
            </a:r>
            <a:r>
              <a:rPr lang="en-US" altLang="ti-ET" sz="2600" dirty="0"/>
              <a:t> that any number could take</a:t>
            </a:r>
          </a:p>
          <a:p>
            <a:r>
              <a:rPr lang="en-US" altLang="ti-ET" sz="2600" dirty="0"/>
              <a:t>and </a:t>
            </a:r>
            <a:r>
              <a:rPr lang="en-US" altLang="ti-ET" sz="2600" i="1" dirty="0"/>
              <a:t>k</a:t>
            </a:r>
            <a:r>
              <a:rPr lang="en-US" altLang="ti-ET" sz="2600" dirty="0"/>
              <a:t> = O(n)</a:t>
            </a:r>
          </a:p>
          <a:p>
            <a:endParaRPr lang="en-US" altLang="ti-ET" sz="2600" dirty="0"/>
          </a:p>
          <a:p>
            <a:r>
              <a:rPr lang="en-US" altLang="ti-ET" sz="2600" dirty="0"/>
              <a:t>In some situation (like above) we can sort in </a:t>
            </a:r>
            <a:r>
              <a:rPr lang="el-GR" altLang="ti-ET" sz="2600" dirty="0">
                <a:cs typeface="Arial" panose="020B0604020202020204" pitchFamily="34" charset="0"/>
              </a:rPr>
              <a:t>Θ</a:t>
            </a:r>
            <a:r>
              <a:rPr lang="en-US" altLang="ti-ET" sz="2600" dirty="0">
                <a:cs typeface="Arial" panose="020B0604020202020204" pitchFamily="34" charset="0"/>
              </a:rPr>
              <a:t>(n)</a:t>
            </a:r>
          </a:p>
          <a:p>
            <a:pPr lvl="1"/>
            <a:r>
              <a:rPr lang="en-US" altLang="ti-ET" sz="2200" dirty="0">
                <a:cs typeface="Arial" panose="020B0604020202020204" pitchFamily="34" charset="0"/>
              </a:rPr>
              <a:t>counting sort</a:t>
            </a:r>
          </a:p>
          <a:p>
            <a:pPr lvl="1"/>
            <a:r>
              <a:rPr lang="en-US" altLang="ti-ET" sz="2200" dirty="0">
                <a:cs typeface="Arial" panose="020B0604020202020204" pitchFamily="34" charset="0"/>
              </a:rPr>
              <a:t>radix sort</a:t>
            </a:r>
          </a:p>
          <a:p>
            <a:pPr lvl="1"/>
            <a:r>
              <a:rPr lang="en-US" altLang="ti-ET" sz="2200" dirty="0">
                <a:cs typeface="Arial" panose="020B0604020202020204" pitchFamily="34" charset="0"/>
              </a:rPr>
              <a:t>bucket sort</a:t>
            </a:r>
          </a:p>
          <a:p>
            <a:r>
              <a:rPr lang="en-US" altLang="ti-ET" sz="2600" dirty="0">
                <a:cs typeface="Arial" panose="020B0604020202020204" pitchFamily="34" charset="0"/>
              </a:rPr>
              <a:t>Leverage additional knowledge about the data besides comparisons</a:t>
            </a:r>
            <a:endParaRPr lang="el-GR" altLang="ti-ET" sz="2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2C93EFA-ADE9-4755-88B1-96DCC9508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don’t we hear about these more?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712FB1E-1FBC-4329-9806-CEA92ADF3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Constants can be large and running times therefore may be larger for modest input sizes</a:t>
            </a:r>
          </a:p>
          <a:p>
            <a:r>
              <a:rPr lang="en-US" altLang="ti-ET"/>
              <a:t>Cache friendliness</a:t>
            </a:r>
          </a:p>
          <a:p>
            <a:r>
              <a:rPr lang="en-US" altLang="ti-ET"/>
              <a:t>Memory (Quicksort sorts in place)</a:t>
            </a:r>
          </a:p>
          <a:p>
            <a:r>
              <a:rPr lang="en-US" altLang="ti-ET"/>
              <a:t>Hardware considerations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1B04260-4957-4CD6-BD3B-3D574D35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Decision Tree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E59B0B9E-862E-4670-BDE2-7F19ED6FC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6221" y="1316072"/>
            <a:ext cx="11134736" cy="5241925"/>
          </a:xfrm>
          <a:noFill/>
          <a:ln/>
        </p:spPr>
        <p:txBody>
          <a:bodyPr/>
          <a:lstStyle/>
          <a:p>
            <a:r>
              <a:rPr lang="en-US" altLang="ti-ET" sz="2800" dirty="0">
                <a:solidFill>
                  <a:srgbClr val="CC3300"/>
                </a:solidFill>
              </a:rPr>
              <a:t>Binary-tree abstraction</a:t>
            </a:r>
            <a:r>
              <a:rPr lang="en-US" altLang="ti-ET" sz="2800" dirty="0"/>
              <a:t> for any comparison sort.</a:t>
            </a:r>
          </a:p>
          <a:p>
            <a:r>
              <a:rPr lang="en-US" altLang="ti-ET" sz="2800" dirty="0">
                <a:solidFill>
                  <a:schemeClr val="hlink"/>
                </a:solidFill>
              </a:rPr>
              <a:t>Represents comparisons</a:t>
            </a:r>
            <a:r>
              <a:rPr lang="en-US" altLang="ti-ET" sz="2800" dirty="0"/>
              <a:t> made by </a:t>
            </a:r>
          </a:p>
          <a:p>
            <a:pPr lvl="1"/>
            <a:r>
              <a:rPr lang="en-US" altLang="ti-ET" dirty="0"/>
              <a:t>a specific sorting algorithm</a:t>
            </a:r>
          </a:p>
          <a:p>
            <a:pPr lvl="1"/>
            <a:r>
              <a:rPr lang="en-US" altLang="ti-ET" dirty="0"/>
              <a:t>on inputs of a given size.</a:t>
            </a:r>
          </a:p>
          <a:p>
            <a:r>
              <a:rPr lang="en-US" altLang="ti-ET" sz="2800" dirty="0"/>
              <a:t>Abstracts away everything else </a:t>
            </a:r>
            <a:r>
              <a:rPr lang="en-US" altLang="ti-ET" sz="2800" dirty="0">
                <a:cs typeface="Times New Roman" panose="02020603050405020304" pitchFamily="18" charset="0"/>
              </a:rPr>
              <a:t>– </a:t>
            </a:r>
            <a:r>
              <a:rPr lang="en-US" altLang="ti-ET" sz="2800" dirty="0"/>
              <a:t>control and data movement </a:t>
            </a:r>
            <a:r>
              <a:rPr lang="en-US" altLang="ti-ET" sz="2800" dirty="0">
                <a:cs typeface="Times New Roman" panose="02020603050405020304" pitchFamily="18" charset="0"/>
              </a:rPr>
              <a:t>–</a:t>
            </a:r>
            <a:r>
              <a:rPr lang="en-US" altLang="ti-ET" sz="2800" dirty="0"/>
              <a:t> counting only comparisons.</a:t>
            </a:r>
          </a:p>
          <a:p>
            <a:r>
              <a:rPr lang="en-US" altLang="ti-ET" sz="2800" dirty="0"/>
              <a:t>Each </a:t>
            </a:r>
            <a:r>
              <a:rPr lang="en-US" altLang="ti-ET" sz="2800" dirty="0">
                <a:solidFill>
                  <a:srgbClr val="CC3300"/>
                </a:solidFill>
              </a:rPr>
              <a:t>internal node is annotated by </a:t>
            </a:r>
            <a:r>
              <a:rPr lang="en-US" altLang="ti-ET" sz="2800" i="1" dirty="0">
                <a:solidFill>
                  <a:schemeClr val="hlink"/>
                </a:solidFill>
              </a:rPr>
              <a:t>i</a:t>
            </a:r>
            <a:r>
              <a:rPr lang="en-US" altLang="ti-ET" sz="2800" dirty="0">
                <a:solidFill>
                  <a:schemeClr val="hlink"/>
                </a:solidFill>
              </a:rPr>
              <a:t>:</a:t>
            </a:r>
            <a:r>
              <a:rPr lang="en-US" altLang="ti-ET" sz="2800" i="1" dirty="0">
                <a:solidFill>
                  <a:schemeClr val="hlink"/>
                </a:solidFill>
              </a:rPr>
              <a:t>j</a:t>
            </a:r>
            <a:r>
              <a:rPr lang="en-US" altLang="ti-ET" sz="2800" dirty="0"/>
              <a:t>, which are indices of array elements from their original positions.</a:t>
            </a:r>
          </a:p>
          <a:p>
            <a:r>
              <a:rPr lang="en-US" altLang="ti-ET" sz="2800" dirty="0"/>
              <a:t>Each </a:t>
            </a:r>
            <a:r>
              <a:rPr lang="en-US" altLang="ti-ET" sz="2800" dirty="0">
                <a:solidFill>
                  <a:schemeClr val="hlink"/>
                </a:solidFill>
              </a:rPr>
              <a:t>leaf is annotated by a permutation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(1), (2), …, (</a:t>
            </a:r>
            <a:r>
              <a:rPr lang="en-US" altLang="ti-ET" sz="2800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)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ti-ET" sz="2800" dirty="0">
                <a:solidFill>
                  <a:schemeClr val="hlink"/>
                </a:solidFill>
              </a:rPr>
              <a:t>of orders</a:t>
            </a:r>
            <a:r>
              <a:rPr lang="en-US" altLang="ti-ET" sz="2800" dirty="0"/>
              <a:t> that the algorithm determines.</a:t>
            </a:r>
          </a:p>
          <a:p>
            <a:endParaRPr lang="en-US" altLang="ti-ET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050">
            <a:extLst>
              <a:ext uri="{FF2B5EF4-FFF2-40B4-BE49-F238E27FC236}">
                <a16:creationId xmlns:a16="http://schemas.microsoft.com/office/drawing/2014/main" id="{3AB5A5EC-2DF7-4BE4-BC11-EF7815BC5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Decision Tree – Example</a:t>
            </a:r>
          </a:p>
        </p:txBody>
      </p:sp>
      <p:sp>
        <p:nvSpPr>
          <p:cNvPr id="422915" name="Text Box 2051">
            <a:extLst>
              <a:ext uri="{FF2B5EF4-FFF2-40B4-BE49-F238E27FC236}">
                <a16:creationId xmlns:a16="http://schemas.microsoft.com/office/drawing/2014/main" id="{0F609AB5-9A84-4D03-8BE4-0A6774AD6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1" y="1308352"/>
            <a:ext cx="111952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800" dirty="0"/>
              <a:t>For insertion sort operating on three elements.</a:t>
            </a:r>
          </a:p>
        </p:txBody>
      </p:sp>
      <p:sp>
        <p:nvSpPr>
          <p:cNvPr id="422916" name="Oval 2052">
            <a:extLst>
              <a:ext uri="{FF2B5EF4-FFF2-40B4-BE49-F238E27FC236}">
                <a16:creationId xmlns:a16="http://schemas.microsoft.com/office/drawing/2014/main" id="{D7BB91F6-7478-4321-8EA6-C516DC3D2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100" y="2054624"/>
            <a:ext cx="688975" cy="61406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1:2</a:t>
            </a:r>
          </a:p>
        </p:txBody>
      </p:sp>
      <p:sp>
        <p:nvSpPr>
          <p:cNvPr id="422918" name="Oval 2054">
            <a:extLst>
              <a:ext uri="{FF2B5EF4-FFF2-40B4-BE49-F238E27FC236}">
                <a16:creationId xmlns:a16="http://schemas.microsoft.com/office/drawing/2014/main" id="{49D6CE16-B9D6-413B-9BBF-82460D30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040" y="3471388"/>
            <a:ext cx="688976" cy="644196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2:3</a:t>
            </a:r>
          </a:p>
        </p:txBody>
      </p:sp>
      <p:sp>
        <p:nvSpPr>
          <p:cNvPr id="422919" name="Oval 2055">
            <a:extLst>
              <a:ext uri="{FF2B5EF4-FFF2-40B4-BE49-F238E27FC236}">
                <a16:creationId xmlns:a16="http://schemas.microsoft.com/office/drawing/2014/main" id="{E98019A2-0971-4B0D-921D-5536DFB7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802" y="3497432"/>
            <a:ext cx="688975" cy="644196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1:3</a:t>
            </a:r>
          </a:p>
        </p:txBody>
      </p:sp>
      <p:cxnSp>
        <p:nvCxnSpPr>
          <p:cNvPr id="422920" name="AutoShape 2056">
            <a:extLst>
              <a:ext uri="{FF2B5EF4-FFF2-40B4-BE49-F238E27FC236}">
                <a16:creationId xmlns:a16="http://schemas.microsoft.com/office/drawing/2014/main" id="{28510948-407D-4D20-A275-A3238A69AAAF}"/>
              </a:ext>
            </a:extLst>
          </p:cNvPr>
          <p:cNvCxnSpPr>
            <a:cxnSpLocks noChangeShapeType="1"/>
            <a:stCxn id="422916" idx="3"/>
            <a:endCxn id="422918" idx="7"/>
          </p:cNvCxnSpPr>
          <p:nvPr/>
        </p:nvCxnSpPr>
        <p:spPr bwMode="auto">
          <a:xfrm flipH="1">
            <a:off x="4376118" y="2578759"/>
            <a:ext cx="1471880" cy="9869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21" name="AutoShape 2057">
            <a:extLst>
              <a:ext uri="{FF2B5EF4-FFF2-40B4-BE49-F238E27FC236}">
                <a16:creationId xmlns:a16="http://schemas.microsoft.com/office/drawing/2014/main" id="{7B03AA2A-2654-4806-83A8-496093316090}"/>
              </a:ext>
            </a:extLst>
          </p:cNvPr>
          <p:cNvCxnSpPr>
            <a:cxnSpLocks noChangeShapeType="1"/>
            <a:stCxn id="422916" idx="5"/>
            <a:endCxn id="422919" idx="1"/>
          </p:cNvCxnSpPr>
          <p:nvPr/>
        </p:nvCxnSpPr>
        <p:spPr bwMode="auto">
          <a:xfrm>
            <a:off x="6335177" y="2578759"/>
            <a:ext cx="1710523" cy="1013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22" name="Oval 2058">
            <a:extLst>
              <a:ext uri="{FF2B5EF4-FFF2-40B4-BE49-F238E27FC236}">
                <a16:creationId xmlns:a16="http://schemas.microsoft.com/office/drawing/2014/main" id="{AF6C705A-DD78-4BE7-B894-E8DFD02E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791" y="4650274"/>
            <a:ext cx="688975" cy="549274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1:3</a:t>
            </a:r>
          </a:p>
        </p:txBody>
      </p:sp>
      <p:sp>
        <p:nvSpPr>
          <p:cNvPr id="422923" name="Oval 2059">
            <a:extLst>
              <a:ext uri="{FF2B5EF4-FFF2-40B4-BE49-F238E27FC236}">
                <a16:creationId xmlns:a16="http://schemas.microsoft.com/office/drawing/2014/main" id="{425D52B3-7849-4488-B46C-1942AF1E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185" y="4719358"/>
            <a:ext cx="688975" cy="549274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2:3</a:t>
            </a:r>
          </a:p>
        </p:txBody>
      </p:sp>
      <p:cxnSp>
        <p:nvCxnSpPr>
          <p:cNvPr id="422924" name="AutoShape 2060">
            <a:extLst>
              <a:ext uri="{FF2B5EF4-FFF2-40B4-BE49-F238E27FC236}">
                <a16:creationId xmlns:a16="http://schemas.microsoft.com/office/drawing/2014/main" id="{B96D4E7C-02B8-4C4A-8C5D-A6D894567642}"/>
              </a:ext>
            </a:extLst>
          </p:cNvPr>
          <p:cNvCxnSpPr>
            <a:cxnSpLocks noChangeShapeType="1"/>
            <a:stCxn id="422918" idx="5"/>
            <a:endCxn id="422922" idx="0"/>
          </p:cNvCxnSpPr>
          <p:nvPr/>
        </p:nvCxnSpPr>
        <p:spPr bwMode="auto">
          <a:xfrm>
            <a:off x="4376118" y="4021244"/>
            <a:ext cx="280161" cy="6290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25" name="AutoShape 2061">
            <a:extLst>
              <a:ext uri="{FF2B5EF4-FFF2-40B4-BE49-F238E27FC236}">
                <a16:creationId xmlns:a16="http://schemas.microsoft.com/office/drawing/2014/main" id="{47A407E0-1701-4611-A0BE-76C6A7D5F081}"/>
              </a:ext>
            </a:extLst>
          </p:cNvPr>
          <p:cNvCxnSpPr>
            <a:cxnSpLocks noChangeShapeType="1"/>
            <a:stCxn id="422919" idx="5"/>
            <a:endCxn id="422923" idx="0"/>
          </p:cNvCxnSpPr>
          <p:nvPr/>
        </p:nvCxnSpPr>
        <p:spPr bwMode="auto">
          <a:xfrm>
            <a:off x="8532879" y="4047288"/>
            <a:ext cx="540794" cy="6720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26" name="Text Box 2062">
            <a:extLst>
              <a:ext uri="{FF2B5EF4-FFF2-40B4-BE49-F238E27FC236}">
                <a16:creationId xmlns:a16="http://schemas.microsoft.com/office/drawing/2014/main" id="{ACD73E13-C63D-4EB7-94C3-0B2B6654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270" y="5912621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1,2,3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7" name="Text Box 2063">
            <a:extLst>
              <a:ext uri="{FF2B5EF4-FFF2-40B4-BE49-F238E27FC236}">
                <a16:creationId xmlns:a16="http://schemas.microsoft.com/office/drawing/2014/main" id="{1A9F4AD9-473B-4BE1-88AF-8DA3D3B1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45" y="5914028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1,3,2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8" name="Text Box 2064">
            <a:extLst>
              <a:ext uri="{FF2B5EF4-FFF2-40B4-BE49-F238E27FC236}">
                <a16:creationId xmlns:a16="http://schemas.microsoft.com/office/drawing/2014/main" id="{E8DD89B5-C90B-47AF-8778-7F099B28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499" y="5901501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3,1,2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9" name="Text Box 2065">
            <a:extLst>
              <a:ext uri="{FF2B5EF4-FFF2-40B4-BE49-F238E27FC236}">
                <a16:creationId xmlns:a16="http://schemas.microsoft.com/office/drawing/2014/main" id="{DDDF4BDB-A4AC-4F38-8ABB-5F7BE4B9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272" y="5901501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2,1,3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0" name="Text Box 2066">
            <a:extLst>
              <a:ext uri="{FF2B5EF4-FFF2-40B4-BE49-F238E27FC236}">
                <a16:creationId xmlns:a16="http://schemas.microsoft.com/office/drawing/2014/main" id="{01006D85-05F5-45BC-9A98-DCCC28F1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11" y="5890632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2,3,1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1" name="Text Box 2067">
            <a:extLst>
              <a:ext uri="{FF2B5EF4-FFF2-40B4-BE49-F238E27FC236}">
                <a16:creationId xmlns:a16="http://schemas.microsoft.com/office/drawing/2014/main" id="{40FD63BD-EDFA-487E-9757-15C9A50F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510" y="5883042"/>
            <a:ext cx="1140056" cy="5232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3,2,1</a:t>
            </a:r>
            <a:endParaRPr lang="en-US" altLang="ti-ET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2932" name="AutoShape 2068">
            <a:extLst>
              <a:ext uri="{FF2B5EF4-FFF2-40B4-BE49-F238E27FC236}">
                <a16:creationId xmlns:a16="http://schemas.microsoft.com/office/drawing/2014/main" id="{18566FE7-1684-4C05-B4F7-8EB0277AE605}"/>
              </a:ext>
            </a:extLst>
          </p:cNvPr>
          <p:cNvCxnSpPr>
            <a:cxnSpLocks noChangeShapeType="1"/>
            <a:stCxn id="422918" idx="3"/>
            <a:endCxn id="422926" idx="0"/>
          </p:cNvCxnSpPr>
          <p:nvPr/>
        </p:nvCxnSpPr>
        <p:spPr bwMode="auto">
          <a:xfrm flipH="1">
            <a:off x="2537298" y="4021244"/>
            <a:ext cx="1351640" cy="18913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33" name="AutoShape 2069">
            <a:extLst>
              <a:ext uri="{FF2B5EF4-FFF2-40B4-BE49-F238E27FC236}">
                <a16:creationId xmlns:a16="http://schemas.microsoft.com/office/drawing/2014/main" id="{EC04EDAA-6F4B-4368-B19A-69179DCF0976}"/>
              </a:ext>
            </a:extLst>
          </p:cNvPr>
          <p:cNvCxnSpPr>
            <a:cxnSpLocks noChangeShapeType="1"/>
            <a:stCxn id="422922" idx="3"/>
            <a:endCxn id="422927" idx="0"/>
          </p:cNvCxnSpPr>
          <p:nvPr/>
        </p:nvCxnSpPr>
        <p:spPr bwMode="auto">
          <a:xfrm flipH="1">
            <a:off x="3976773" y="5119109"/>
            <a:ext cx="435916" cy="7949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34" name="AutoShape 2070">
            <a:extLst>
              <a:ext uri="{FF2B5EF4-FFF2-40B4-BE49-F238E27FC236}">
                <a16:creationId xmlns:a16="http://schemas.microsoft.com/office/drawing/2014/main" id="{3423A8D9-58EC-445D-89D3-0ADBE56BE96A}"/>
              </a:ext>
            </a:extLst>
          </p:cNvPr>
          <p:cNvCxnSpPr>
            <a:cxnSpLocks noChangeShapeType="1"/>
            <a:stCxn id="422922" idx="5"/>
            <a:endCxn id="422928" idx="0"/>
          </p:cNvCxnSpPr>
          <p:nvPr/>
        </p:nvCxnSpPr>
        <p:spPr bwMode="auto">
          <a:xfrm>
            <a:off x="4899868" y="5119109"/>
            <a:ext cx="457659" cy="7823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35" name="AutoShape 2071">
            <a:extLst>
              <a:ext uri="{FF2B5EF4-FFF2-40B4-BE49-F238E27FC236}">
                <a16:creationId xmlns:a16="http://schemas.microsoft.com/office/drawing/2014/main" id="{6499A675-392B-4B00-8CAB-A4BFFD28CF76}"/>
              </a:ext>
            </a:extLst>
          </p:cNvPr>
          <p:cNvCxnSpPr>
            <a:cxnSpLocks noChangeShapeType="1"/>
            <a:stCxn id="422919" idx="3"/>
            <a:endCxn id="422929" idx="0"/>
          </p:cNvCxnSpPr>
          <p:nvPr/>
        </p:nvCxnSpPr>
        <p:spPr bwMode="auto">
          <a:xfrm flipH="1">
            <a:off x="6907300" y="4047288"/>
            <a:ext cx="1138400" cy="1854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36" name="AutoShape 2072">
            <a:extLst>
              <a:ext uri="{FF2B5EF4-FFF2-40B4-BE49-F238E27FC236}">
                <a16:creationId xmlns:a16="http://schemas.microsoft.com/office/drawing/2014/main" id="{166B71CF-38B2-4F7C-9C07-A920C2C5E679}"/>
              </a:ext>
            </a:extLst>
          </p:cNvPr>
          <p:cNvCxnSpPr>
            <a:cxnSpLocks noChangeShapeType="1"/>
            <a:stCxn id="422923" idx="3"/>
            <a:endCxn id="422930" idx="0"/>
          </p:cNvCxnSpPr>
          <p:nvPr/>
        </p:nvCxnSpPr>
        <p:spPr bwMode="auto">
          <a:xfrm flipH="1">
            <a:off x="8307339" y="5188193"/>
            <a:ext cx="522744" cy="7024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937" name="AutoShape 2073">
            <a:extLst>
              <a:ext uri="{FF2B5EF4-FFF2-40B4-BE49-F238E27FC236}">
                <a16:creationId xmlns:a16="http://schemas.microsoft.com/office/drawing/2014/main" id="{1F0FC267-6DD8-45CB-BAE0-484979D07F3D}"/>
              </a:ext>
            </a:extLst>
          </p:cNvPr>
          <p:cNvCxnSpPr>
            <a:cxnSpLocks noChangeShapeType="1"/>
            <a:stCxn id="422923" idx="5"/>
            <a:endCxn id="422931" idx="0"/>
          </p:cNvCxnSpPr>
          <p:nvPr/>
        </p:nvCxnSpPr>
        <p:spPr bwMode="auto">
          <a:xfrm>
            <a:off x="9317262" y="5188193"/>
            <a:ext cx="502276" cy="6948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38" name="Text Box 2074">
            <a:extLst>
              <a:ext uri="{FF2B5EF4-FFF2-40B4-BE49-F238E27FC236}">
                <a16:creationId xmlns:a16="http://schemas.microsoft.com/office/drawing/2014/main" id="{0D1373D3-970F-4A59-9AAD-DDB03198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092" y="2567286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9" name="Text Box 2075">
            <a:extLst>
              <a:ext uri="{FF2B5EF4-FFF2-40B4-BE49-F238E27FC236}">
                <a16:creationId xmlns:a16="http://schemas.microsoft.com/office/drawing/2014/main" id="{4CD26B53-DD59-4472-BEAF-2CD58B690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908" y="4026379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0" name="Text Box 2076">
            <a:extLst>
              <a:ext uri="{FF2B5EF4-FFF2-40B4-BE49-F238E27FC236}">
                <a16:creationId xmlns:a16="http://schemas.microsoft.com/office/drawing/2014/main" id="{E599D79F-6AEA-4DCD-9711-EB026898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632" y="4993995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1" name="Text Box 2077">
            <a:extLst>
              <a:ext uri="{FF2B5EF4-FFF2-40B4-BE49-F238E27FC236}">
                <a16:creationId xmlns:a16="http://schemas.microsoft.com/office/drawing/2014/main" id="{DF31666E-A0B8-494B-830B-51FFB233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892" y="5132995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2" name="Text Box 2078">
            <a:extLst>
              <a:ext uri="{FF2B5EF4-FFF2-40B4-BE49-F238E27FC236}">
                <a16:creationId xmlns:a16="http://schemas.microsoft.com/office/drawing/2014/main" id="{1449FB53-C08D-4178-BD85-57C4586B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79" y="4092563"/>
            <a:ext cx="381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3" name="Text Box 2079">
            <a:extLst>
              <a:ext uri="{FF2B5EF4-FFF2-40B4-BE49-F238E27FC236}">
                <a16:creationId xmlns:a16="http://schemas.microsoft.com/office/drawing/2014/main" id="{6EABFCA1-2F93-403A-B44F-D984B75B0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943" y="2619599"/>
            <a:ext cx="377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4" name="Text Box 2080">
            <a:extLst>
              <a:ext uri="{FF2B5EF4-FFF2-40B4-BE49-F238E27FC236}">
                <a16:creationId xmlns:a16="http://schemas.microsoft.com/office/drawing/2014/main" id="{1D554E9B-6E8A-41AD-8DB3-E9BA8503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446" y="5188193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5" name="Text Box 2081">
            <a:extLst>
              <a:ext uri="{FF2B5EF4-FFF2-40B4-BE49-F238E27FC236}">
                <a16:creationId xmlns:a16="http://schemas.microsoft.com/office/drawing/2014/main" id="{F4DB6F6A-33BE-49A3-B1A3-CC6636EB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017" y="4011482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6" name="Text Box 2082">
            <a:extLst>
              <a:ext uri="{FF2B5EF4-FFF2-40B4-BE49-F238E27FC236}">
                <a16:creationId xmlns:a16="http://schemas.microsoft.com/office/drawing/2014/main" id="{084EB3E1-AF3A-4668-A698-5CE4742E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289" y="5019755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7" name="Text Box 2083">
            <a:extLst>
              <a:ext uri="{FF2B5EF4-FFF2-40B4-BE49-F238E27FC236}">
                <a16:creationId xmlns:a16="http://schemas.microsoft.com/office/drawing/2014/main" id="{6250EB58-7B3B-4EFC-8250-0D411D8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613" y="2189814"/>
            <a:ext cx="3155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400" b="1" dirty="0"/>
              <a:t>Contains 3! = 6 leaves.</a:t>
            </a:r>
          </a:p>
        </p:txBody>
      </p:sp>
      <p:sp>
        <p:nvSpPr>
          <p:cNvPr id="95" name="Text Box 2082">
            <a:extLst>
              <a:ext uri="{FF2B5EF4-FFF2-40B4-BE49-F238E27FC236}">
                <a16:creationId xmlns:a16="http://schemas.microsoft.com/office/drawing/2014/main" id="{BA8D36FF-AD8F-48B5-9C62-19E16C05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371" y="3924254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</a:t>
            </a:r>
            <a:endParaRPr lang="en-US" altLang="ti-E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AA232D8-3F03-4E0C-B046-6AB71459D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Decision Tree (Contd.)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4ECA2D72-1897-4855-878C-6FB73AC4D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282045"/>
            <a:ext cx="11110239" cy="5269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sz="2800" dirty="0"/>
              <a:t>Execution of sorting algorithm corresponds to </a:t>
            </a:r>
            <a:r>
              <a:rPr lang="en-US" altLang="ti-ET" sz="2800" dirty="0">
                <a:solidFill>
                  <a:srgbClr val="CC3300"/>
                </a:solidFill>
              </a:rPr>
              <a:t>tracing a path from root to leaf</a:t>
            </a:r>
            <a:r>
              <a:rPr lang="en-US" altLang="ti-ET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ti-ET" sz="2800" dirty="0"/>
              <a:t>The tree models all possible execution traces.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solidFill>
                  <a:schemeClr val="hlink"/>
                </a:solidFill>
              </a:rPr>
              <a:t>At each internal node</a:t>
            </a:r>
            <a:r>
              <a:rPr lang="en-US" altLang="ti-ET" sz="2800" dirty="0"/>
              <a:t>, a </a:t>
            </a:r>
            <a:r>
              <a:rPr lang="en-US" altLang="ti-ET" sz="2800" dirty="0">
                <a:solidFill>
                  <a:srgbClr val="CC3300"/>
                </a:solidFill>
              </a:rPr>
              <a:t>comparison </a:t>
            </a:r>
            <a:r>
              <a:rPr lang="en-US" altLang="ti-ET" sz="2800" i="1" dirty="0">
                <a:solidFill>
                  <a:srgbClr val="CC3300"/>
                </a:solidFill>
              </a:rPr>
              <a:t>a</a:t>
            </a:r>
            <a:r>
              <a:rPr lang="en-US" altLang="ti-ET" sz="2800" baseline="-25000" dirty="0">
                <a:solidFill>
                  <a:srgbClr val="CC3300"/>
                </a:solidFill>
              </a:rPr>
              <a:t>i</a:t>
            </a:r>
            <a:r>
              <a:rPr lang="en-US" altLang="ti-ET" sz="2800" dirty="0">
                <a:solidFill>
                  <a:srgbClr val="CC3300"/>
                </a:solidFill>
              </a:rPr>
              <a:t>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ti-ET" sz="2800" i="1" dirty="0" err="1">
                <a:solidFill>
                  <a:srgbClr val="CC3300"/>
                </a:solidFill>
                <a:sym typeface="Symbol" panose="05050102010706020507" pitchFamily="18" charset="2"/>
              </a:rPr>
              <a:t>a</a:t>
            </a:r>
            <a:r>
              <a:rPr lang="en-US" altLang="ti-ET" sz="2800" baseline="-25000" dirty="0" err="1">
                <a:solidFill>
                  <a:srgbClr val="CC3300"/>
                </a:solidFill>
                <a:sym typeface="Symbol" panose="05050102010706020507" pitchFamily="18" charset="2"/>
              </a:rPr>
              <a:t>j</a:t>
            </a:r>
            <a:r>
              <a:rPr lang="en-US" altLang="ti-ET" sz="2800" dirty="0">
                <a:sym typeface="Symbol" panose="05050102010706020507" pitchFamily="18" charset="2"/>
              </a:rPr>
              <a:t> is made.</a:t>
            </a:r>
          </a:p>
          <a:p>
            <a:pPr lvl="1">
              <a:lnSpc>
                <a:spcPct val="90000"/>
              </a:lnSpc>
            </a:pPr>
            <a:r>
              <a:rPr lang="en-US" altLang="ti-ET" sz="2400" dirty="0">
                <a:sym typeface="Symbol" panose="05050102010706020507" pitchFamily="18" charset="2"/>
              </a:rPr>
              <a:t>If </a:t>
            </a:r>
            <a:r>
              <a:rPr lang="en-US" altLang="ti-ET" sz="2400" i="1" dirty="0"/>
              <a:t>a</a:t>
            </a:r>
            <a:r>
              <a:rPr lang="en-US" altLang="ti-ET" sz="2400" baseline="-25000" dirty="0"/>
              <a:t>i</a:t>
            </a:r>
            <a:r>
              <a:rPr lang="en-US" altLang="ti-ET" sz="2400" dirty="0"/>
              <a:t> </a:t>
            </a:r>
            <a:r>
              <a:rPr lang="en-US" altLang="ti-ET" sz="2400" dirty="0">
                <a:sym typeface="Symbol" panose="05050102010706020507" pitchFamily="18" charset="2"/>
              </a:rPr>
              <a:t> </a:t>
            </a:r>
            <a:r>
              <a:rPr lang="en-US" altLang="ti-ET" sz="2400" i="1" dirty="0" err="1">
                <a:sym typeface="Symbol" panose="05050102010706020507" pitchFamily="18" charset="2"/>
              </a:rPr>
              <a:t>a</a:t>
            </a:r>
            <a:r>
              <a:rPr lang="en-US" altLang="ti-ET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ti-ET" sz="2400" dirty="0">
                <a:sym typeface="Symbol" panose="05050102010706020507" pitchFamily="18" charset="2"/>
              </a:rPr>
              <a:t>, follow left subtree, else follow right subtree.</a:t>
            </a:r>
          </a:p>
          <a:p>
            <a:pPr lvl="1">
              <a:lnSpc>
                <a:spcPct val="90000"/>
              </a:lnSpc>
            </a:pPr>
            <a:r>
              <a:rPr lang="en-US" altLang="ti-ET" sz="2400" dirty="0">
                <a:sym typeface="Symbol" panose="05050102010706020507" pitchFamily="18" charset="2"/>
              </a:rPr>
              <a:t>View the tree as if the algorithm splits in two at each node, based on information it has determined up to that point.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When we come to a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leaf</a:t>
            </a:r>
            <a:r>
              <a:rPr lang="en-US" altLang="ti-ET" sz="2800" dirty="0">
                <a:sym typeface="Symbol" panose="05050102010706020507" pitchFamily="18" charset="2"/>
              </a:rPr>
              <a:t>,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ordering </a:t>
            </a:r>
            <a:r>
              <a:rPr lang="en-US" altLang="ti-ET" sz="2800" i="1" dirty="0">
                <a:solidFill>
                  <a:schemeClr val="hlink"/>
                </a:solidFill>
              </a:rPr>
              <a:t>a</a:t>
            </a:r>
            <a:r>
              <a:rPr lang="en-US" altLang="ti-ET" sz="28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(1)</a:t>
            </a:r>
            <a:r>
              <a:rPr lang="en-US" altLang="ti-ET" sz="2800" dirty="0">
                <a:solidFill>
                  <a:schemeClr val="hlink"/>
                </a:solidFill>
              </a:rPr>
              <a:t>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lang="en-US" altLang="ti-ET" sz="2800" i="1" dirty="0">
                <a:solidFill>
                  <a:schemeClr val="hlink"/>
                </a:solidFill>
                <a:sym typeface="Symbol" panose="05050102010706020507" pitchFamily="18" charset="2"/>
              </a:rPr>
              <a:t>a </a:t>
            </a:r>
            <a:r>
              <a:rPr lang="en-US" altLang="ti-ET" sz="28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(2)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 …  </a:t>
            </a:r>
            <a:r>
              <a:rPr lang="en-US" altLang="ti-ET" sz="2800" i="1" dirty="0">
                <a:solidFill>
                  <a:schemeClr val="hlink"/>
                </a:solidFill>
                <a:sym typeface="Symbol" panose="05050102010706020507" pitchFamily="18" charset="2"/>
              </a:rPr>
              <a:t>a </a:t>
            </a:r>
            <a:r>
              <a:rPr lang="en-US" altLang="ti-ET" sz="28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(</a:t>
            </a:r>
            <a:r>
              <a:rPr lang="en-US" altLang="ti-ET" sz="28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ti-ET" sz="28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ti-ET" sz="2800" baseline="-25000" dirty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is established</a:t>
            </a:r>
            <a:r>
              <a:rPr lang="en-US" altLang="ti-ET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A correct sorting algorithm must be able to produce any permutation of its input.</a:t>
            </a:r>
          </a:p>
          <a:p>
            <a:pPr lvl="1">
              <a:lnSpc>
                <a:spcPct val="90000"/>
              </a:lnSpc>
            </a:pPr>
            <a:r>
              <a:rPr lang="en-US" altLang="ti-ET" sz="2400" dirty="0">
                <a:sym typeface="Symbol" panose="05050102010706020507" pitchFamily="18" charset="2"/>
              </a:rPr>
              <a:t>Hence, each of the </a:t>
            </a:r>
            <a:r>
              <a:rPr lang="en-US" altLang="ti-ET" sz="2400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ti-ET" sz="2400" dirty="0">
                <a:solidFill>
                  <a:srgbClr val="CC3300"/>
                </a:solidFill>
                <a:sym typeface="Symbol" panose="05050102010706020507" pitchFamily="18" charset="2"/>
              </a:rPr>
              <a:t>! permutations must appear at one or more of the leaves</a:t>
            </a:r>
            <a:r>
              <a:rPr lang="en-US" altLang="ti-ET" sz="2400" dirty="0">
                <a:sym typeface="Symbol" panose="05050102010706020507" pitchFamily="18" charset="2"/>
              </a:rPr>
              <a:t> of the decision tree.</a:t>
            </a:r>
          </a:p>
          <a:p>
            <a:pPr lvl="1">
              <a:lnSpc>
                <a:spcPct val="90000"/>
              </a:lnSpc>
            </a:pPr>
            <a:endParaRPr lang="en-US" altLang="ti-ET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B6F3E19A-DC74-4B0B-AD99-103ED7C6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 Lower Bound for Worst Case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338F5E89-E213-4600-9C6A-FA4849244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272619"/>
            <a:ext cx="11039060" cy="516787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dirty="0">
                <a:solidFill>
                  <a:srgbClr val="CC3300"/>
                </a:solidFill>
              </a:rPr>
              <a:t>Worst case no. of comparisons for a sorting algorithm is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Length of the longest path from root to any of the leaves in the decision tree for the algorithm.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Which is the </a:t>
            </a:r>
            <a:r>
              <a:rPr lang="en-US" altLang="ti-ET" sz="3200" dirty="0">
                <a:solidFill>
                  <a:schemeClr val="hlink"/>
                </a:solidFill>
              </a:rPr>
              <a:t>height of its decision tree</a:t>
            </a:r>
            <a:r>
              <a:rPr lang="en-US" altLang="ti-ET" sz="32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dirty="0"/>
              <a:t>A </a:t>
            </a:r>
            <a:r>
              <a:rPr lang="en-US" altLang="ti-ET" dirty="0">
                <a:solidFill>
                  <a:srgbClr val="CC3300"/>
                </a:solidFill>
              </a:rPr>
              <a:t>lower bound on the running time</a:t>
            </a:r>
            <a:r>
              <a:rPr lang="en-US" altLang="ti-ET" dirty="0"/>
              <a:t> of any comparison sort </a:t>
            </a:r>
            <a:r>
              <a:rPr lang="en-US" altLang="ti-ET" dirty="0">
                <a:solidFill>
                  <a:srgbClr val="CC3300"/>
                </a:solidFill>
              </a:rPr>
              <a:t>is given by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>
                <a:solidFill>
                  <a:schemeClr val="hlink"/>
                </a:solidFill>
              </a:rPr>
              <a:t>A lower bound on the heights of all decision trees</a:t>
            </a:r>
            <a:r>
              <a:rPr lang="en-US" altLang="ti-ET" sz="3200" dirty="0"/>
              <a:t> in which each permutation appears as a reachable leaf.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799605-FE30-43B8-A7F6-87D07E6CB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54240"/>
            <a:ext cx="7543800" cy="715962"/>
          </a:xfrm>
        </p:spPr>
        <p:txBody>
          <a:bodyPr/>
          <a:lstStyle/>
          <a:p>
            <a:r>
              <a:rPr lang="en-US" altLang="ti-ET" dirty="0"/>
              <a:t>Decision-tree model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DAE751-0E72-4F29-AE32-3E007A4FF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2980"/>
            <a:ext cx="8229600" cy="5416420"/>
          </a:xfrm>
        </p:spPr>
        <p:txBody>
          <a:bodyPr/>
          <a:lstStyle/>
          <a:p>
            <a:r>
              <a:rPr lang="en-US" altLang="ti-ET" sz="2600" i="1" dirty="0"/>
              <a:t>Full</a:t>
            </a:r>
            <a:r>
              <a:rPr lang="en-US" altLang="ti-ET" sz="2600" dirty="0"/>
              <a:t> binary tree representing the comparisons between elements by a sorting algorithm</a:t>
            </a:r>
          </a:p>
          <a:p>
            <a:r>
              <a:rPr lang="en-US" altLang="ti-ET" sz="2600" dirty="0"/>
              <a:t>Internal nodes contain indices to be compared</a:t>
            </a:r>
          </a:p>
          <a:p>
            <a:endParaRPr lang="en-US" altLang="ti-ET" sz="2600" dirty="0"/>
          </a:p>
          <a:p>
            <a:endParaRPr lang="en-US" altLang="ti-ET" sz="2600" dirty="0"/>
          </a:p>
          <a:p>
            <a:r>
              <a:rPr lang="en-US" altLang="ti-ET" sz="2600" dirty="0"/>
              <a:t>Leaves contain a complete permutation of the input</a:t>
            </a:r>
          </a:p>
          <a:p>
            <a:endParaRPr lang="en-US" altLang="ti-ET" sz="2600" dirty="0"/>
          </a:p>
          <a:p>
            <a:endParaRPr lang="en-US" altLang="ti-ET" sz="2600" dirty="0"/>
          </a:p>
          <a:p>
            <a:endParaRPr lang="en-US" altLang="ti-ET" sz="2600" dirty="0"/>
          </a:p>
          <a:p>
            <a:r>
              <a:rPr lang="en-US" altLang="ti-ET" sz="2600" dirty="0"/>
              <a:t>Tracing a path from root to leave gives the correct reordering/permutation of the input for an input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61B14860-78C0-4790-ACF9-B505A01B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10546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1:3</a:t>
            </a: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4128E0CC-5DFE-4332-904C-5512E19E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34345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5AA030A6-9CA8-43D6-9BE0-EA37BC6D2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0153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E3BE854-B2A2-4E86-B37E-42E8BA2A7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153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61CAC226-3F1E-451F-BD1F-11ADEC3A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80253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1,3,2 |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06A6DF5A-CD74-4420-9FA4-484BA00FD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7723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1A74C010-3A2B-499A-B1D5-DA730B9D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7723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4CE8D738-7FC8-4FE6-81C6-6C04E260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99253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1,3,2 |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C2AAAF02-BD5E-46AE-9F52-65E9FF06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89817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2,1,3 |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68B673A9-FF26-49AE-9869-29022F4ED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9925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[3, 12, 7]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2DED4B3D-3642-493A-8391-1AA973D9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99341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[7, 3, 12]</a:t>
            </a:r>
          </a:p>
        </p:txBody>
      </p:sp>
      <p:sp>
        <p:nvSpPr>
          <p:cNvPr id="10258" name="AutoShape 18">
            <a:extLst>
              <a:ext uri="{FF2B5EF4-FFF2-40B4-BE49-F238E27FC236}">
                <a16:creationId xmlns:a16="http://schemas.microsoft.com/office/drawing/2014/main" id="{4B9546C2-DAA7-4EF0-A982-E7D36151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7545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59" name="AutoShape 19">
            <a:extLst>
              <a:ext uri="{FF2B5EF4-FFF2-40B4-BE49-F238E27FC236}">
                <a16:creationId xmlns:a16="http://schemas.microsoft.com/office/drawing/2014/main" id="{964FB039-23A6-40BB-B9F7-FE7AFF94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6125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60" name="AutoShape 20">
            <a:extLst>
              <a:ext uri="{FF2B5EF4-FFF2-40B4-BE49-F238E27FC236}">
                <a16:creationId xmlns:a16="http://schemas.microsoft.com/office/drawing/2014/main" id="{34070F32-979F-475D-B7AE-E4D16F21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7545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61" name="AutoShape 21">
            <a:extLst>
              <a:ext uri="{FF2B5EF4-FFF2-40B4-BE49-F238E27FC236}">
                <a16:creationId xmlns:a16="http://schemas.microsoft.com/office/drawing/2014/main" id="{5E14AF10-DA2F-445B-AB86-17334240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6125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i-ET" b="1">
              <a:solidFill>
                <a:srgbClr val="000000"/>
              </a:solidFill>
            </a:endParaRP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B7EE7E10-C20B-4D51-ADD2-B05A8996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09925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[3, 7, 12]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DB8078E5-7703-4C20-9F15-A0699AC1F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78505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[3, 7, 12]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5E899C-A522-43DB-9642-2B1061684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Comparison-based sorting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DABA0C9-D0F1-4D44-880D-B2630E1E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833937"/>
          </a:xfrm>
        </p:spPr>
        <p:txBody>
          <a:bodyPr/>
          <a:lstStyle/>
          <a:p>
            <a:r>
              <a:rPr lang="en-US" altLang="ti-ET" sz="2600"/>
              <a:t>Sorted order is determined based </a:t>
            </a:r>
            <a:r>
              <a:rPr lang="en-US" altLang="ti-ET" sz="2600" b="1"/>
              <a:t>only</a:t>
            </a:r>
            <a:r>
              <a:rPr lang="en-US" altLang="ti-ET" sz="2600"/>
              <a:t> on a comparison between input elements</a:t>
            </a:r>
          </a:p>
          <a:p>
            <a:pPr lvl="1"/>
            <a:r>
              <a:rPr lang="en-US" altLang="ti-ET" sz="2200"/>
              <a:t>A[i] &lt; A[j]</a:t>
            </a:r>
          </a:p>
          <a:p>
            <a:pPr lvl="1"/>
            <a:r>
              <a:rPr lang="en-US" altLang="ti-ET" sz="2200"/>
              <a:t>A[i] &gt; A[j]</a:t>
            </a:r>
          </a:p>
          <a:p>
            <a:pPr lvl="1"/>
            <a:r>
              <a:rPr lang="en-US" altLang="ti-ET" sz="2200"/>
              <a:t>A[i] = A[j]</a:t>
            </a:r>
          </a:p>
          <a:p>
            <a:pPr lvl="1"/>
            <a:r>
              <a:rPr lang="en-US" altLang="ti-ET" sz="2200"/>
              <a:t>A[i] </a:t>
            </a:r>
            <a:r>
              <a:rPr lang="en-US" altLang="ti-ET" sz="2200">
                <a:cs typeface="Arial" panose="020B0604020202020204" pitchFamily="34" charset="0"/>
              </a:rPr>
              <a:t>≤ A[j]</a:t>
            </a:r>
          </a:p>
          <a:p>
            <a:pPr lvl="1"/>
            <a:r>
              <a:rPr lang="en-US" altLang="ti-ET" sz="2200">
                <a:cs typeface="Arial" panose="020B0604020202020204" pitchFamily="34" charset="0"/>
              </a:rPr>
              <a:t>A[i] ≥ A[j]</a:t>
            </a:r>
          </a:p>
          <a:p>
            <a:r>
              <a:rPr lang="en-US" altLang="ti-ET" sz="2600">
                <a:cs typeface="Arial" panose="020B0604020202020204" pitchFamily="34" charset="0"/>
              </a:rPr>
              <a:t>This is why most built-in sorting approaches only require you to define the comparison operator (i.e. compareTo in Java)</a:t>
            </a:r>
          </a:p>
          <a:p>
            <a:r>
              <a:rPr lang="en-US" altLang="ti-ET" sz="2600">
                <a:cs typeface="Arial" panose="020B0604020202020204" pitchFamily="34" charset="0"/>
              </a:rPr>
              <a:t>Can we do better than O(n log n)?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7136</TotalTime>
  <Words>1885</Words>
  <Application>Microsoft Office PowerPoint</Application>
  <PresentationFormat>Widescreen</PresentationFormat>
  <Paragraphs>553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comp122</vt:lpstr>
      <vt:lpstr>Network</vt:lpstr>
      <vt:lpstr>Equation</vt:lpstr>
      <vt:lpstr>ECEG-5193: Algorithm Analysis and Design</vt:lpstr>
      <vt:lpstr>Comparison-based Sorting</vt:lpstr>
      <vt:lpstr>Comparison-based Sorting</vt:lpstr>
      <vt:lpstr>Decision Tree</vt:lpstr>
      <vt:lpstr>Decision Tree – Example</vt:lpstr>
      <vt:lpstr>Decision Tree (Contd.)</vt:lpstr>
      <vt:lpstr>A Lower Bound for Worst Case</vt:lpstr>
      <vt:lpstr>Decision-tree model</vt:lpstr>
      <vt:lpstr>Comparison-based sorting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A decision tree model</vt:lpstr>
      <vt:lpstr>How many leaves are in a decision tree?</vt:lpstr>
      <vt:lpstr>A lower bound</vt:lpstr>
      <vt:lpstr>A lower bound</vt:lpstr>
      <vt:lpstr>A lower bound</vt:lpstr>
      <vt:lpstr>A Lower Bound for Worst Case</vt:lpstr>
      <vt:lpstr>Proof – Contd.</vt:lpstr>
      <vt:lpstr>Can we do better than O(n logn) for sorting?</vt:lpstr>
      <vt:lpstr>Why don’t we hear about these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199</cp:revision>
  <dcterms:created xsi:type="dcterms:W3CDTF">2021-10-24T06:23:43Z</dcterms:created>
  <dcterms:modified xsi:type="dcterms:W3CDTF">2021-11-29T07:19:26Z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