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64" r:id="rId5"/>
    <p:sldMasterId id="2147483712" r:id="rId6"/>
    <p:sldMasterId id="2147483724" r:id="rId7"/>
  </p:sldMasterIdLst>
  <p:notesMasterIdLst>
    <p:notesMasterId r:id="rId63"/>
  </p:notesMasterIdLst>
  <p:handoutMasterIdLst>
    <p:handoutMasterId r:id="rId64"/>
  </p:handoutMasterIdLst>
  <p:sldIdLst>
    <p:sldId id="256" r:id="rId8"/>
    <p:sldId id="280" r:id="rId9"/>
    <p:sldId id="307" r:id="rId10"/>
    <p:sldId id="282" r:id="rId11"/>
    <p:sldId id="284" r:id="rId12"/>
    <p:sldId id="285" r:id="rId13"/>
    <p:sldId id="283" r:id="rId14"/>
    <p:sldId id="286" r:id="rId15"/>
    <p:sldId id="308" r:id="rId16"/>
    <p:sldId id="288" r:id="rId17"/>
    <p:sldId id="309" r:id="rId18"/>
    <p:sldId id="311" r:id="rId19"/>
    <p:sldId id="310" r:id="rId20"/>
    <p:sldId id="312" r:id="rId21"/>
    <p:sldId id="313" r:id="rId22"/>
    <p:sldId id="315" r:id="rId23"/>
    <p:sldId id="257" r:id="rId24"/>
    <p:sldId id="536" r:id="rId25"/>
    <p:sldId id="537" r:id="rId26"/>
    <p:sldId id="538" r:id="rId27"/>
    <p:sldId id="539" r:id="rId28"/>
    <p:sldId id="540" r:id="rId29"/>
    <p:sldId id="541" r:id="rId30"/>
    <p:sldId id="542" r:id="rId31"/>
    <p:sldId id="543" r:id="rId32"/>
    <p:sldId id="266" r:id="rId33"/>
    <p:sldId id="544" r:id="rId34"/>
    <p:sldId id="545" r:id="rId35"/>
    <p:sldId id="546" r:id="rId36"/>
    <p:sldId id="547" r:id="rId37"/>
    <p:sldId id="548" r:id="rId38"/>
    <p:sldId id="549" r:id="rId39"/>
    <p:sldId id="550" r:id="rId40"/>
    <p:sldId id="551" r:id="rId41"/>
    <p:sldId id="572" r:id="rId42"/>
    <p:sldId id="552" r:id="rId43"/>
    <p:sldId id="553" r:id="rId44"/>
    <p:sldId id="554" r:id="rId45"/>
    <p:sldId id="555" r:id="rId46"/>
    <p:sldId id="556" r:id="rId47"/>
    <p:sldId id="557" r:id="rId48"/>
    <p:sldId id="558" r:id="rId49"/>
    <p:sldId id="559" r:id="rId50"/>
    <p:sldId id="560" r:id="rId51"/>
    <p:sldId id="561" r:id="rId52"/>
    <p:sldId id="562" r:id="rId53"/>
    <p:sldId id="563" r:id="rId54"/>
    <p:sldId id="564" r:id="rId55"/>
    <p:sldId id="565" r:id="rId56"/>
    <p:sldId id="566" r:id="rId57"/>
    <p:sldId id="567" r:id="rId58"/>
    <p:sldId id="568" r:id="rId59"/>
    <p:sldId id="569" r:id="rId60"/>
    <p:sldId id="570" r:id="rId61"/>
    <p:sldId id="571"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A57B16-5BAB-4CF1-8B4F-4CEB2E084153}">
          <p14:sldIdLst>
            <p14:sldId id="256"/>
          </p14:sldIdLst>
        </p14:section>
        <p14:section name="AVL Trees" id="{016C4B09-0A34-4A50-9D5C-0E38AF3E74A3}">
          <p14:sldIdLst>
            <p14:sldId id="280"/>
            <p14:sldId id="307"/>
            <p14:sldId id="282"/>
            <p14:sldId id="284"/>
            <p14:sldId id="285"/>
            <p14:sldId id="283"/>
            <p14:sldId id="286"/>
            <p14:sldId id="308"/>
            <p14:sldId id="288"/>
            <p14:sldId id="309"/>
            <p14:sldId id="311"/>
            <p14:sldId id="310"/>
            <p14:sldId id="312"/>
            <p14:sldId id="313"/>
            <p14:sldId id="315"/>
          </p14:sldIdLst>
        </p14:section>
        <p14:section name="AVL-Tutorial" id="{FC8BDBD9-42B8-44A4-B8C1-4ADA0CB8D1F7}">
          <p14:sldIdLst>
            <p14:sldId id="257"/>
            <p14:sldId id="536"/>
            <p14:sldId id="537"/>
            <p14:sldId id="538"/>
            <p14:sldId id="539"/>
            <p14:sldId id="540"/>
            <p14:sldId id="541"/>
            <p14:sldId id="542"/>
            <p14:sldId id="543"/>
            <p14:sldId id="266"/>
            <p14:sldId id="544"/>
            <p14:sldId id="545"/>
            <p14:sldId id="546"/>
            <p14:sldId id="547"/>
            <p14:sldId id="548"/>
            <p14:sldId id="549"/>
            <p14:sldId id="550"/>
            <p14:sldId id="551"/>
          </p14:sldIdLst>
        </p14:section>
        <p14:section name="Augmenting AVL trees" id="{B8027B0A-64EB-4617-8F93-B88DCC22C5F3}">
          <p14:sldIdLst>
            <p14:sldId id="572"/>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6BA"/>
    <a:srgbClr val="FDFDFD"/>
    <a:srgbClr val="D24726"/>
    <a:srgbClr val="FF9B45"/>
    <a:srgbClr val="DD462F"/>
    <a:srgbClr val="404040"/>
    <a:srgbClr val="923922"/>
    <a:srgbClr val="D2B4A6"/>
    <a:srgbClr val="F8CFB6"/>
    <a:srgbClr val="F8C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94241" autoAdjust="0"/>
  </p:normalViewPr>
  <p:slideViewPr>
    <p:cSldViewPr snapToGrid="0">
      <p:cViewPr varScale="1">
        <p:scale>
          <a:sx n="81" d="100"/>
          <a:sy n="81" d="100"/>
        </p:scale>
        <p:origin x="806"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11/26/2021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t>The goal is to teach you NOT to memorize</a:t>
            </a:r>
            <a:r>
              <a:rPr lang="en-US" baseline="0" dirty="0"/>
              <a:t> the rotations, but rather to be able to easily reconstruct the cases and the rotations that fix them from scratch.</a:t>
            </a:r>
            <a:endParaRPr lang="en-US" dirty="0"/>
          </a:p>
        </p:txBody>
      </p:sp>
      <p:sp>
        <p:nvSpPr>
          <p:cNvPr id="1946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90BC662-C0B9-4872-9E35-188BB1FE4C11}" type="slidenum">
              <a:rPr kumimoji="0" lang="en-US" sz="1200" b="0" i="0" u="none" strike="noStrike" kern="1200" cap="none" spc="0" normalizeH="0" baseline="0" noProof="0" smtClean="0">
                <a:ln>
                  <a:noFill/>
                </a:ln>
                <a:solidFill>
                  <a:prstClr val="black"/>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t>Right </a:t>
            </a:r>
            <a:r>
              <a:rPr lang="en-US" dirty="0" err="1"/>
              <a:t>subtree</a:t>
            </a:r>
            <a:r>
              <a:rPr lang="en-US" dirty="0"/>
              <a:t> is too damn big, so we rotate x and z to the left.</a:t>
            </a:r>
          </a:p>
          <a:p>
            <a:pPr eaLnBrk="1" hangingPunct="1">
              <a:spcBef>
                <a:spcPct val="0"/>
              </a:spcBef>
            </a:pPr>
            <a:r>
              <a:rPr lang="en-US" dirty="0"/>
              <a:t>Which of these two nodes have to contain key x? Which one have to contain key z? (MUST preserve </a:t>
            </a:r>
            <a:r>
              <a:rPr lang="en-US" dirty="0" err="1"/>
              <a:t>inorder</a:t>
            </a:r>
            <a:r>
              <a:rPr lang="en-US" dirty="0"/>
              <a:t> traversal)</a:t>
            </a:r>
          </a:p>
          <a:p>
            <a:pPr eaLnBrk="1" hangingPunct="1">
              <a:spcBef>
                <a:spcPct val="0"/>
              </a:spcBef>
            </a:pPr>
            <a:r>
              <a:rPr lang="en-US" dirty="0"/>
              <a:t>Which order do we have to reattach the </a:t>
            </a:r>
            <a:r>
              <a:rPr lang="en-US" dirty="0" err="1"/>
              <a:t>subtrees</a:t>
            </a:r>
            <a:r>
              <a:rPr lang="en-US" dirty="0"/>
              <a:t> in? (maintain </a:t>
            </a:r>
            <a:r>
              <a:rPr lang="en-US" dirty="0" err="1"/>
              <a:t>inorder</a:t>
            </a:r>
            <a:r>
              <a:rPr lang="en-US" dirty="0"/>
              <a:t> traversal…)</a:t>
            </a:r>
          </a:p>
          <a:p>
            <a:pPr eaLnBrk="1" hangingPunct="1">
              <a:spcBef>
                <a:spcPct val="0"/>
              </a:spcBef>
            </a:pPr>
            <a:r>
              <a:rPr lang="en-US" dirty="0"/>
              <a:t>Note: height of this whole </a:t>
            </a:r>
            <a:r>
              <a:rPr lang="en-US" dirty="0" err="1"/>
              <a:t>subtree</a:t>
            </a:r>
            <a:r>
              <a:rPr lang="en-US" dirty="0"/>
              <a:t> x is the same before and after… so won’t affect balance factor of any ancestors higher up. Since the tree was an AVL tree before the delete, all other nodes in the tree have balance factors -1, 0 or 1, and we are done.</a:t>
            </a:r>
          </a:p>
        </p:txBody>
      </p:sp>
      <p:sp>
        <p:nvSpPr>
          <p:cNvPr id="2150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CEEA880-0D9B-441E-81F1-422EAADA43AE}" type="slidenum">
              <a:rPr kumimoji="0" lang="en-US" sz="1200" b="0" i="0" u="none" strike="noStrike" kern="1200" cap="none" spc="0" normalizeH="0" baseline="0" noProof="0" smtClean="0">
                <a:ln>
                  <a:noFill/>
                </a:ln>
                <a:solidFill>
                  <a:prstClr val="black"/>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t>Right </a:t>
            </a:r>
            <a:r>
              <a:rPr lang="en-US" dirty="0" err="1"/>
              <a:t>subtree</a:t>
            </a:r>
            <a:r>
              <a:rPr lang="en-US" dirty="0"/>
              <a:t> is too damn big, so we again rotate x and z to the left.</a:t>
            </a:r>
          </a:p>
          <a:p>
            <a:pPr eaLnBrk="1" hangingPunct="1">
              <a:spcBef>
                <a:spcPct val="0"/>
              </a:spcBef>
            </a:pPr>
            <a:r>
              <a:rPr lang="en-US" dirty="0"/>
              <a:t>Which of these two nodes has to contain key x? Which one has to contain key z? (MUST preserve </a:t>
            </a:r>
            <a:r>
              <a:rPr lang="en-US" dirty="0" err="1"/>
              <a:t>inorder</a:t>
            </a:r>
            <a:r>
              <a:rPr lang="en-US" dirty="0"/>
              <a:t> traversal)</a:t>
            </a:r>
          </a:p>
          <a:p>
            <a:pPr eaLnBrk="1" hangingPunct="1">
              <a:spcBef>
                <a:spcPct val="0"/>
              </a:spcBef>
            </a:pPr>
            <a:r>
              <a:rPr lang="en-US" dirty="0"/>
              <a:t>Which order do we have to reattach the </a:t>
            </a:r>
            <a:r>
              <a:rPr lang="en-US" dirty="0" err="1"/>
              <a:t>subtrees</a:t>
            </a:r>
            <a:r>
              <a:rPr lang="en-US" dirty="0"/>
              <a:t> in? (maintain </a:t>
            </a:r>
            <a:r>
              <a:rPr lang="en-US" dirty="0" err="1"/>
              <a:t>inorder</a:t>
            </a:r>
            <a:r>
              <a:rPr lang="en-US" dirty="0"/>
              <a:t> traversal…)</a:t>
            </a:r>
          </a:p>
          <a:p>
            <a:pPr eaLnBrk="1" hangingPunct="1">
              <a:spcBef>
                <a:spcPct val="0"/>
              </a:spcBef>
            </a:pPr>
            <a:r>
              <a:rPr lang="en-US" dirty="0"/>
              <a:t>Height of this entire</a:t>
            </a:r>
            <a:r>
              <a:rPr lang="en-US" baseline="0" dirty="0"/>
              <a:t> </a:t>
            </a:r>
            <a:r>
              <a:rPr lang="en-US" dirty="0" err="1"/>
              <a:t>subtree</a:t>
            </a:r>
            <a:r>
              <a:rPr lang="en-US" dirty="0"/>
              <a:t> decreases by 1 when we do this rotation.</a:t>
            </a:r>
          </a:p>
          <a:p>
            <a:pPr eaLnBrk="1" hangingPunct="1">
              <a:spcBef>
                <a:spcPct val="0"/>
              </a:spcBef>
            </a:pPr>
            <a:r>
              <a:rPr lang="en-US" dirty="0"/>
              <a:t>Thus, we might need to change ancestors’ balance factors.</a:t>
            </a:r>
          </a:p>
          <a:p>
            <a:pPr eaLnBrk="1" hangingPunct="1">
              <a:spcBef>
                <a:spcPct val="0"/>
              </a:spcBef>
            </a:pPr>
            <a:r>
              <a:rPr lang="en-US" dirty="0"/>
              <a:t>This means we have to check ancestors to see if we need to do any rotations. </a:t>
            </a:r>
            <a:r>
              <a:rPr lang="en-US" dirty="0" err="1"/>
              <a:t>Recurse</a:t>
            </a:r>
            <a:r>
              <a:rPr lang="en-US" dirty="0"/>
              <a:t> up the tree!</a:t>
            </a:r>
          </a:p>
        </p:txBody>
      </p:sp>
      <p:sp>
        <p:nvSpPr>
          <p:cNvPr id="2253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6EB4D2C-9530-4A2A-8B4E-8C4C4BD13279}" type="slidenum">
              <a:rPr kumimoji="0" lang="en-US" sz="1200" b="0" i="0" u="none" strike="noStrike" kern="1200" cap="none" spc="0" normalizeH="0" baseline="0" noProof="0" smtClean="0">
                <a:ln>
                  <a:noFill/>
                </a:ln>
                <a:solidFill>
                  <a:prstClr val="black"/>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Link is for symmetric case…</a:t>
            </a:r>
          </a:p>
        </p:txBody>
      </p:sp>
      <p:sp>
        <p:nvSpPr>
          <p:cNvPr id="2048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0DD8727-7544-43E6-8874-1447A362E49A}" type="slidenum">
              <a:rPr kumimoji="0" lang="en-US" sz="1200" b="0" i="0" u="none" strike="noStrike" kern="1200" cap="none" spc="0" normalizeH="0" baseline="0" noProof="0" smtClean="0">
                <a:ln>
                  <a:noFill/>
                </a:ln>
                <a:solidFill>
                  <a:prstClr val="black"/>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heights of T3, T21 and</a:t>
            </a:r>
            <a:r>
              <a:rPr lang="en-US" baseline="0" dirty="0"/>
              <a:t> T22?</a:t>
            </a:r>
          </a:p>
          <a:p>
            <a:r>
              <a:rPr lang="en-US" baseline="0" dirty="0"/>
              <a:t>What are the keys in each node on the right?</a:t>
            </a:r>
          </a:p>
          <a:p>
            <a:r>
              <a:rPr lang="en-US" baseline="0" dirty="0"/>
              <a:t>What order are the </a:t>
            </a:r>
            <a:r>
              <a:rPr lang="en-US" baseline="0" dirty="0" err="1"/>
              <a:t>subtrees</a:t>
            </a:r>
            <a:r>
              <a:rPr lang="en-US" baseline="0" dirty="0"/>
              <a:t> reattached in?</a:t>
            </a:r>
          </a:p>
          <a:p>
            <a:r>
              <a:rPr lang="en-US" baseline="0" dirty="0"/>
              <a:t>What are the balance factors?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B7141F-3E1D-45B6-A862-8A405C8D3B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8527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heights of T3, T21 and T22?</a:t>
            </a:r>
          </a:p>
          <a:p>
            <a:r>
              <a:rPr lang="en-US" dirty="0"/>
              <a:t>T</a:t>
            </a:r>
            <a:r>
              <a:rPr lang="en-US" baseline="0" dirty="0"/>
              <a:t>his is basically the same as the previous case.</a:t>
            </a:r>
          </a:p>
          <a:p>
            <a:r>
              <a:rPr lang="en-US" baseline="0" dirty="0"/>
              <a:t>We place keys in the same places and attach </a:t>
            </a:r>
            <a:r>
              <a:rPr lang="en-US" baseline="0" dirty="0" err="1"/>
              <a:t>subtrees</a:t>
            </a:r>
            <a:r>
              <a:rPr lang="en-US" baseline="0" dirty="0"/>
              <a:t> in the same order.</a:t>
            </a:r>
          </a:p>
          <a:p>
            <a:r>
              <a:rPr lang="en-US" baseline="0" dirty="0"/>
              <a:t>We just have to be a tiny bit careful with balance factors at the end!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B7141F-3E1D-45B6-A862-8A405C8D3B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7619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we do the same thing, just being a bit careful with the balance factors.</a:t>
            </a:r>
          </a:p>
          <a:p>
            <a:r>
              <a:rPr lang="en-US" baseline="0" dirty="0"/>
              <a:t>[Go through this quickly!]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B7141F-3E1D-45B6-A862-8A405C8D3B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1606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C267DB-F760-4317-83E3-77EB1DED74ED}"/>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46A815E7-7AAE-437A-A88D-10702259D744}"/>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D76A9667-36D1-480B-825E-A4471FDFA52B}"/>
              </a:ext>
            </a:extLst>
          </p:cNvPr>
          <p:cNvSpPr>
            <a:spLocks noGrp="1"/>
          </p:cNvSpPr>
          <p:nvPr>
            <p:ph type="sldNum" sz="quarter" idx="12"/>
          </p:nvPr>
        </p:nvSpPr>
        <p:spPr/>
        <p:txBody>
          <a:bodyPr/>
          <a:lstStyle>
            <a:lvl1pPr>
              <a:defRPr/>
            </a:lvl1pPr>
          </a:lstStyle>
          <a:p>
            <a:fld id="{DD3ADC00-B195-449C-9005-3CAC72BCF29C}" type="slidenum">
              <a:rPr lang="en-US" altLang="en-US"/>
              <a:pPr/>
              <a:t>‹#›</a:t>
            </a:fld>
            <a:endParaRPr lang="en-US" altLang="en-US"/>
          </a:p>
        </p:txBody>
      </p:sp>
    </p:spTree>
    <p:extLst>
      <p:ext uri="{BB962C8B-B14F-4D97-AF65-F5344CB8AC3E}">
        <p14:creationId xmlns:p14="http://schemas.microsoft.com/office/powerpoint/2010/main" val="407779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D6ED-BF31-4973-9F3D-E5D51B4D0078}"/>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75BC21-FF5F-4F43-BA44-841ED190F179}"/>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C5C13F-AC9D-43BD-B5EE-279403B0358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B7607-566C-4DD0-A053-58E7EA027C0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2CF143B-438E-4AC7-848E-7DAF0D7DB2F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C20C090-64ED-4E30-AE1A-3B7C0AB4E42F}"/>
              </a:ext>
            </a:extLst>
          </p:cNvPr>
          <p:cNvSpPr>
            <a:spLocks noGrp="1"/>
          </p:cNvSpPr>
          <p:nvPr>
            <p:ph type="sldNum" sz="quarter" idx="12"/>
          </p:nvPr>
        </p:nvSpPr>
        <p:spPr/>
        <p:txBody>
          <a:bodyPr/>
          <a:lstStyle>
            <a:lvl1pPr>
              <a:defRPr/>
            </a:lvl1pPr>
          </a:lstStyle>
          <a:p>
            <a:fld id="{A719C795-872F-4B44-BAD7-CB396A565BC7}" type="slidenum">
              <a:rPr lang="en-US" altLang="en-US"/>
              <a:pPr/>
              <a:t>‹#›</a:t>
            </a:fld>
            <a:endParaRPr lang="en-US" altLang="en-US"/>
          </a:p>
        </p:txBody>
      </p:sp>
    </p:spTree>
    <p:extLst>
      <p:ext uri="{BB962C8B-B14F-4D97-AF65-F5344CB8AC3E}">
        <p14:creationId xmlns:p14="http://schemas.microsoft.com/office/powerpoint/2010/main" val="3061773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9A1E-057F-4E2A-8998-185F91158A17}"/>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947991-17D7-4731-AC24-E25B7AA3BCFF}"/>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66BF5C-E2FE-4287-BC90-E446F2B191F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8E696-DA32-42EB-ADBA-45BF477D16D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CFC81A1-85D9-4649-8049-0515A13522A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62ABF16-1A0F-4150-BAE8-BD1610EE1C04}"/>
              </a:ext>
            </a:extLst>
          </p:cNvPr>
          <p:cNvSpPr>
            <a:spLocks noGrp="1"/>
          </p:cNvSpPr>
          <p:nvPr>
            <p:ph type="sldNum" sz="quarter" idx="12"/>
          </p:nvPr>
        </p:nvSpPr>
        <p:spPr/>
        <p:txBody>
          <a:bodyPr/>
          <a:lstStyle>
            <a:lvl1pPr>
              <a:defRPr/>
            </a:lvl1pPr>
          </a:lstStyle>
          <a:p>
            <a:fld id="{A587DA9D-C962-430E-B81D-9B7D8A7AECF4}" type="slidenum">
              <a:rPr lang="en-US" altLang="en-US"/>
              <a:pPr/>
              <a:t>‹#›</a:t>
            </a:fld>
            <a:endParaRPr lang="en-US" altLang="en-US"/>
          </a:p>
        </p:txBody>
      </p:sp>
    </p:spTree>
    <p:extLst>
      <p:ext uri="{BB962C8B-B14F-4D97-AF65-F5344CB8AC3E}">
        <p14:creationId xmlns:p14="http://schemas.microsoft.com/office/powerpoint/2010/main" val="733723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C008-7332-4427-B5F1-068019F075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364204-4314-43D5-B670-B849028D4B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73F4C-4F19-4E9A-86EB-E791DD90A54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AD06464-CAF9-4034-B8E2-B7AC8732DD7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916A80D-ED37-472C-8BA1-9188FE41FB66}"/>
              </a:ext>
            </a:extLst>
          </p:cNvPr>
          <p:cNvSpPr>
            <a:spLocks noGrp="1"/>
          </p:cNvSpPr>
          <p:nvPr>
            <p:ph type="sldNum" sz="quarter" idx="12"/>
          </p:nvPr>
        </p:nvSpPr>
        <p:spPr/>
        <p:txBody>
          <a:bodyPr/>
          <a:lstStyle>
            <a:lvl1pPr>
              <a:defRPr/>
            </a:lvl1pPr>
          </a:lstStyle>
          <a:p>
            <a:fld id="{AB03CD2C-8B6F-4E43-88BD-4F188CBAD2BE}" type="slidenum">
              <a:rPr lang="en-US" altLang="en-US"/>
              <a:pPr/>
              <a:t>‹#›</a:t>
            </a:fld>
            <a:endParaRPr lang="en-US" altLang="en-US"/>
          </a:p>
        </p:txBody>
      </p:sp>
    </p:spTree>
    <p:extLst>
      <p:ext uri="{BB962C8B-B14F-4D97-AF65-F5344CB8AC3E}">
        <p14:creationId xmlns:p14="http://schemas.microsoft.com/office/powerpoint/2010/main" val="2199740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29CF0-58F7-4407-B68A-9AAF6838931E}"/>
              </a:ext>
            </a:extLst>
          </p:cNvPr>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74A25F-1B02-46AE-B3C2-72BA0D26F5A7}"/>
              </a:ext>
            </a:extLst>
          </p:cNvPr>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6C65D-16D5-4359-91E4-3B2074400C8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30D03AA-55BF-4411-A0CC-2A4F9D5F31C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6DCB8F6-6134-4437-BE7A-742073104DEB}"/>
              </a:ext>
            </a:extLst>
          </p:cNvPr>
          <p:cNvSpPr>
            <a:spLocks noGrp="1"/>
          </p:cNvSpPr>
          <p:nvPr>
            <p:ph type="sldNum" sz="quarter" idx="12"/>
          </p:nvPr>
        </p:nvSpPr>
        <p:spPr/>
        <p:txBody>
          <a:bodyPr/>
          <a:lstStyle>
            <a:lvl1pPr>
              <a:defRPr/>
            </a:lvl1pPr>
          </a:lstStyle>
          <a:p>
            <a:fld id="{85B086F2-2093-433D-A2E3-129A656CBBE7}" type="slidenum">
              <a:rPr lang="en-US" altLang="en-US"/>
              <a:pPr/>
              <a:t>‹#›</a:t>
            </a:fld>
            <a:endParaRPr lang="en-US" altLang="en-US"/>
          </a:p>
        </p:txBody>
      </p:sp>
    </p:spTree>
    <p:extLst>
      <p:ext uri="{BB962C8B-B14F-4D97-AF65-F5344CB8AC3E}">
        <p14:creationId xmlns:p14="http://schemas.microsoft.com/office/powerpoint/2010/main" val="3546364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D6A5DFA-A1D8-4ABD-982E-C5B02744A9DD}" type="datetimeFigureOut">
              <a:rPr lang="en-US"/>
              <a:pPr>
                <a:defRPr/>
              </a:pPr>
              <a:t>11/26/2021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ACEFF49-C921-4B2B-B07B-69D0B8A3081D}" type="slidenum">
              <a:rPr lang="en-US"/>
              <a:pPr>
                <a:defRPr/>
              </a:pPr>
              <a:t>‹#›</a:t>
            </a:fld>
            <a:endParaRPr lang="en-US"/>
          </a:p>
        </p:txBody>
      </p:sp>
    </p:spTree>
    <p:extLst>
      <p:ext uri="{BB962C8B-B14F-4D97-AF65-F5344CB8AC3E}">
        <p14:creationId xmlns:p14="http://schemas.microsoft.com/office/powerpoint/2010/main" val="405609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13C4210-6F8B-49EC-AEE4-A265C0560E08}" type="datetimeFigureOut">
              <a:rPr lang="en-US"/>
              <a:pPr>
                <a:defRPr/>
              </a:pPr>
              <a:t>11/26/2021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20305EF-15B6-4BF6-8D2A-106D5C6A8739}" type="slidenum">
              <a:rPr lang="en-US"/>
              <a:pPr>
                <a:defRPr/>
              </a:pPr>
              <a:t>‹#›</a:t>
            </a:fld>
            <a:endParaRPr lang="en-US"/>
          </a:p>
        </p:txBody>
      </p:sp>
    </p:spTree>
    <p:extLst>
      <p:ext uri="{BB962C8B-B14F-4D97-AF65-F5344CB8AC3E}">
        <p14:creationId xmlns:p14="http://schemas.microsoft.com/office/powerpoint/2010/main" val="298491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E141921-1F53-469E-8D86-9FC582368909}" type="datetimeFigureOut">
              <a:rPr lang="en-US"/>
              <a:pPr>
                <a:defRPr/>
              </a:pPr>
              <a:t>11/26/2021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5638A7A-D757-4832-A30A-D48C405A4C08}" type="slidenum">
              <a:rPr lang="en-US"/>
              <a:pPr>
                <a:defRPr/>
              </a:pPr>
              <a:t>‹#›</a:t>
            </a:fld>
            <a:endParaRPr lang="en-US"/>
          </a:p>
        </p:txBody>
      </p:sp>
    </p:spTree>
    <p:extLst>
      <p:ext uri="{BB962C8B-B14F-4D97-AF65-F5344CB8AC3E}">
        <p14:creationId xmlns:p14="http://schemas.microsoft.com/office/powerpoint/2010/main" val="36736294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08D82ED-E02B-475B-9F02-BC860C7CF97F}" type="datetimeFigureOut">
              <a:rPr lang="en-US"/>
              <a:pPr>
                <a:defRPr/>
              </a:pPr>
              <a:t>11/26/2021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B08EC45-7ACF-4501-87B5-3EBD9110754B}" type="slidenum">
              <a:rPr lang="en-US"/>
              <a:pPr>
                <a:defRPr/>
              </a:pPr>
              <a:t>‹#›</a:t>
            </a:fld>
            <a:endParaRPr lang="en-US"/>
          </a:p>
        </p:txBody>
      </p:sp>
    </p:spTree>
    <p:extLst>
      <p:ext uri="{BB962C8B-B14F-4D97-AF65-F5344CB8AC3E}">
        <p14:creationId xmlns:p14="http://schemas.microsoft.com/office/powerpoint/2010/main" val="1535627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527F39D-8D42-4C3F-AE3F-8C90ABAF3536}" type="datetimeFigureOut">
              <a:rPr lang="en-US"/>
              <a:pPr>
                <a:defRPr/>
              </a:pPr>
              <a:t>11/26/2021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DA27E8E-5DF6-4E88-B308-F634BC151433}" type="slidenum">
              <a:rPr lang="en-US"/>
              <a:pPr>
                <a:defRPr/>
              </a:pPr>
              <a:t>‹#›</a:t>
            </a:fld>
            <a:endParaRPr lang="en-US"/>
          </a:p>
        </p:txBody>
      </p:sp>
    </p:spTree>
    <p:extLst>
      <p:ext uri="{BB962C8B-B14F-4D97-AF65-F5344CB8AC3E}">
        <p14:creationId xmlns:p14="http://schemas.microsoft.com/office/powerpoint/2010/main" val="526489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11/26/2021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9F8C3E2-0FCF-4465-85AC-86C37A47A145}" type="datetimeFigureOut">
              <a:rPr lang="en-US"/>
              <a:pPr>
                <a:defRPr/>
              </a:pPr>
              <a:t>11/26/2021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11643F1-8C31-4D11-BBD2-5AB47C676303}" type="slidenum">
              <a:rPr lang="en-US"/>
              <a:pPr>
                <a:defRPr/>
              </a:pPr>
              <a:t>‹#›</a:t>
            </a:fld>
            <a:endParaRPr lang="en-US"/>
          </a:p>
        </p:txBody>
      </p:sp>
    </p:spTree>
    <p:extLst>
      <p:ext uri="{BB962C8B-B14F-4D97-AF65-F5344CB8AC3E}">
        <p14:creationId xmlns:p14="http://schemas.microsoft.com/office/powerpoint/2010/main" val="4180805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3CA97F-09A5-426F-8715-8F343C23AC01}" type="datetimeFigureOut">
              <a:rPr lang="en-US"/>
              <a:pPr>
                <a:defRPr/>
              </a:pPr>
              <a:t>11/26/2021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676AA10-CE0A-45D4-A4F0-74226D4162AB}" type="slidenum">
              <a:rPr lang="en-US"/>
              <a:pPr>
                <a:defRPr/>
              </a:pPr>
              <a:t>‹#›</a:t>
            </a:fld>
            <a:endParaRPr lang="en-US"/>
          </a:p>
        </p:txBody>
      </p:sp>
    </p:spTree>
    <p:extLst>
      <p:ext uri="{BB962C8B-B14F-4D97-AF65-F5344CB8AC3E}">
        <p14:creationId xmlns:p14="http://schemas.microsoft.com/office/powerpoint/2010/main" val="18378379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E597B3D-DC43-4839-AE1E-BE09DA6F329D}" type="datetimeFigureOut">
              <a:rPr lang="en-US"/>
              <a:pPr>
                <a:defRPr/>
              </a:pPr>
              <a:t>11/26/2021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D5334FE-8179-45C1-A6C6-9E5FF42AECBE}" type="slidenum">
              <a:rPr lang="en-US"/>
              <a:pPr>
                <a:defRPr/>
              </a:pPr>
              <a:t>‹#›</a:t>
            </a:fld>
            <a:endParaRPr lang="en-US"/>
          </a:p>
        </p:txBody>
      </p:sp>
    </p:spTree>
    <p:extLst>
      <p:ext uri="{BB962C8B-B14F-4D97-AF65-F5344CB8AC3E}">
        <p14:creationId xmlns:p14="http://schemas.microsoft.com/office/powerpoint/2010/main" val="2373654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5559CA1-9305-41B2-A933-4075310CB0DF}" type="datetimeFigureOut">
              <a:rPr lang="en-US"/>
              <a:pPr>
                <a:defRPr/>
              </a:pPr>
              <a:t>11/26/2021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76DE229-F55D-431A-AD3C-467ECBFB49D9}" type="slidenum">
              <a:rPr lang="en-US"/>
              <a:pPr>
                <a:defRPr/>
              </a:pPr>
              <a:t>‹#›</a:t>
            </a:fld>
            <a:endParaRPr lang="en-US"/>
          </a:p>
        </p:txBody>
      </p:sp>
    </p:spTree>
    <p:extLst>
      <p:ext uri="{BB962C8B-B14F-4D97-AF65-F5344CB8AC3E}">
        <p14:creationId xmlns:p14="http://schemas.microsoft.com/office/powerpoint/2010/main" val="2722328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9E1215B-B45A-40A9-9158-A64B20B87387}" type="datetimeFigureOut">
              <a:rPr lang="en-US"/>
              <a:pPr>
                <a:defRPr/>
              </a:pPr>
              <a:t>11/26/2021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D42599-17B2-4384-AB57-2947065EB51B}" type="slidenum">
              <a:rPr lang="en-US"/>
              <a:pPr>
                <a:defRPr/>
              </a:pPr>
              <a:t>‹#›</a:t>
            </a:fld>
            <a:endParaRPr lang="en-US"/>
          </a:p>
        </p:txBody>
      </p:sp>
    </p:spTree>
    <p:extLst>
      <p:ext uri="{BB962C8B-B14F-4D97-AF65-F5344CB8AC3E}">
        <p14:creationId xmlns:p14="http://schemas.microsoft.com/office/powerpoint/2010/main" val="42836133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F2FD6B8-9450-48A3-B7CF-8BF9041EEF72}" type="datetimeFigureOut">
              <a:rPr lang="en-US"/>
              <a:pPr>
                <a:defRPr/>
              </a:pPr>
              <a:t>11/26/2021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EC3648C-5D75-46CE-AEFE-C24C04B5E3E0}" type="slidenum">
              <a:rPr lang="en-US"/>
              <a:pPr>
                <a:defRPr/>
              </a:pPr>
              <a:t>‹#›</a:t>
            </a:fld>
            <a:endParaRPr lang="en-US"/>
          </a:p>
        </p:txBody>
      </p:sp>
    </p:spTree>
    <p:extLst>
      <p:ext uri="{BB962C8B-B14F-4D97-AF65-F5344CB8AC3E}">
        <p14:creationId xmlns:p14="http://schemas.microsoft.com/office/powerpoint/2010/main" val="10591211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5CAA84-4D74-4F4B-9306-48C09D7E882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22902071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CAA84-4D74-4F4B-9306-48C09D7E882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34494042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5CAA84-4D74-4F4B-9306-48C09D7E882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16421772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5CAA84-4D74-4F4B-9306-48C09D7E8821}"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146226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5CAA84-4D74-4F4B-9306-48C09D7E8821}"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15311242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5CAA84-4D74-4F4B-9306-48C09D7E8821}"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31091829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CAA84-4D74-4F4B-9306-48C09D7E8821}"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25536844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5CAA84-4D74-4F4B-9306-48C09D7E8821}"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2134371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5CAA84-4D74-4F4B-9306-48C09D7E8821}"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36304278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CAA84-4D74-4F4B-9306-48C09D7E882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17488517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CAA84-4D74-4F4B-9306-48C09D7E882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236551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513A-E9AA-4727-B15D-C2ADC2908F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EECBDB-E015-4BA5-AB2F-558FA1939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E65F5F-2471-4FAC-9268-A6D116D0D66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9BF0AEE-0189-456C-B23C-5DF0EC249EB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7BC5F44-1CB8-4FB4-BD7E-ECA0D8497435}"/>
              </a:ext>
            </a:extLst>
          </p:cNvPr>
          <p:cNvSpPr>
            <a:spLocks noGrp="1"/>
          </p:cNvSpPr>
          <p:nvPr>
            <p:ph type="sldNum" sz="quarter" idx="12"/>
          </p:nvPr>
        </p:nvSpPr>
        <p:spPr/>
        <p:txBody>
          <a:bodyPr/>
          <a:lstStyle>
            <a:lvl1pPr>
              <a:defRPr/>
            </a:lvl1pPr>
          </a:lstStyle>
          <a:p>
            <a:fld id="{92B55048-0884-4A54-8B10-5E1917EBA80A}" type="slidenum">
              <a:rPr lang="en-US" altLang="en-US"/>
              <a:pPr/>
              <a:t>‹#›</a:t>
            </a:fld>
            <a:endParaRPr lang="en-US" altLang="en-US"/>
          </a:p>
        </p:txBody>
      </p:sp>
    </p:spTree>
    <p:extLst>
      <p:ext uri="{BB962C8B-B14F-4D97-AF65-F5344CB8AC3E}">
        <p14:creationId xmlns:p14="http://schemas.microsoft.com/office/powerpoint/2010/main" val="4204681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2767-1FCE-4566-906C-EEBDB3C69B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C9EBF-4D8C-4B21-AF25-8A7F6A2258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75F67-BB05-4033-A60E-1E5A42A2477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5EE658C-AD47-4C07-BFB2-9DB4FD4804D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F29C797-9417-4A68-AA51-5FEA906D0C65}"/>
              </a:ext>
            </a:extLst>
          </p:cNvPr>
          <p:cNvSpPr>
            <a:spLocks noGrp="1"/>
          </p:cNvSpPr>
          <p:nvPr>
            <p:ph type="sldNum" sz="quarter" idx="12"/>
          </p:nvPr>
        </p:nvSpPr>
        <p:spPr/>
        <p:txBody>
          <a:bodyPr/>
          <a:lstStyle>
            <a:lvl1pPr>
              <a:defRPr/>
            </a:lvl1pPr>
          </a:lstStyle>
          <a:p>
            <a:fld id="{110A8ECA-61F3-45A9-8473-937D81F6E070}" type="slidenum">
              <a:rPr lang="en-US" altLang="en-US"/>
              <a:pPr/>
              <a:t>‹#›</a:t>
            </a:fld>
            <a:endParaRPr lang="en-US" altLang="en-US"/>
          </a:p>
        </p:txBody>
      </p:sp>
    </p:spTree>
    <p:extLst>
      <p:ext uri="{BB962C8B-B14F-4D97-AF65-F5344CB8AC3E}">
        <p14:creationId xmlns:p14="http://schemas.microsoft.com/office/powerpoint/2010/main" val="195626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AB2AB-A188-4A5A-8D83-E421B1479182}"/>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03CA3F-1501-4FCD-BBBC-528EDC3C4CD7}"/>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87B2D92-0E0B-4BBF-8971-073BECF878D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54311C8-B62A-44B7-B222-B40ACC74EBB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140A30E-4098-4695-BD27-D7A356FD150B}"/>
              </a:ext>
            </a:extLst>
          </p:cNvPr>
          <p:cNvSpPr>
            <a:spLocks noGrp="1"/>
          </p:cNvSpPr>
          <p:nvPr>
            <p:ph type="sldNum" sz="quarter" idx="12"/>
          </p:nvPr>
        </p:nvSpPr>
        <p:spPr/>
        <p:txBody>
          <a:bodyPr/>
          <a:lstStyle>
            <a:lvl1pPr>
              <a:defRPr/>
            </a:lvl1pPr>
          </a:lstStyle>
          <a:p>
            <a:fld id="{40B27EEF-06ED-4582-9FCF-A8D7B7A0B908}" type="slidenum">
              <a:rPr lang="en-US" altLang="en-US"/>
              <a:pPr/>
              <a:t>‹#›</a:t>
            </a:fld>
            <a:endParaRPr lang="en-US" altLang="en-US"/>
          </a:p>
        </p:txBody>
      </p:sp>
    </p:spTree>
    <p:extLst>
      <p:ext uri="{BB962C8B-B14F-4D97-AF65-F5344CB8AC3E}">
        <p14:creationId xmlns:p14="http://schemas.microsoft.com/office/powerpoint/2010/main" val="327162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118E-2E66-435D-A47F-C5DFF75B6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B24C12-4166-49B6-BED3-0AEB2F5C04CD}"/>
              </a:ext>
            </a:extLst>
          </p:cNvPr>
          <p:cNvSpPr>
            <a:spLocks noGrp="1"/>
          </p:cNvSpPr>
          <p:nvPr>
            <p:ph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734104-DC70-496B-B410-6E9182A6359E}"/>
              </a:ext>
            </a:extLst>
          </p:cNvPr>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D376C-C440-4E59-A251-5E9DF8D2DD71}"/>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B20752E-0B11-4A2B-AE51-E20E139ADAF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C55D576-546B-400C-93E3-B02A60AB6A43}"/>
              </a:ext>
            </a:extLst>
          </p:cNvPr>
          <p:cNvSpPr>
            <a:spLocks noGrp="1"/>
          </p:cNvSpPr>
          <p:nvPr>
            <p:ph type="sldNum" sz="quarter" idx="12"/>
          </p:nvPr>
        </p:nvSpPr>
        <p:spPr/>
        <p:txBody>
          <a:bodyPr/>
          <a:lstStyle>
            <a:lvl1pPr>
              <a:defRPr/>
            </a:lvl1pPr>
          </a:lstStyle>
          <a:p>
            <a:fld id="{E157BA5E-649B-4CB4-9BD6-720080974EFE}" type="slidenum">
              <a:rPr lang="en-US" altLang="en-US"/>
              <a:pPr/>
              <a:t>‹#›</a:t>
            </a:fld>
            <a:endParaRPr lang="en-US" altLang="en-US"/>
          </a:p>
        </p:txBody>
      </p:sp>
    </p:spTree>
    <p:extLst>
      <p:ext uri="{BB962C8B-B14F-4D97-AF65-F5344CB8AC3E}">
        <p14:creationId xmlns:p14="http://schemas.microsoft.com/office/powerpoint/2010/main" val="159457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2A5E-5373-4BB4-AC94-50795F797D41}"/>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1F21E4-0EF2-4B4D-8995-ADAE002971EE}"/>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DB28BB-1635-4B85-A464-B11A22B7E631}"/>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7F4ADF-7F94-442E-A24E-2892DE5F126A}"/>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AAA604-D1C9-45F5-8089-D6ABC905B342}"/>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7670C2-80DD-4171-B1D1-9336010A5C16}"/>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743F39C6-E77D-4C10-9573-5C9F524A30B7}"/>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F8F7D73C-4B31-4AA3-B67E-7E71F10AEBC1}"/>
              </a:ext>
            </a:extLst>
          </p:cNvPr>
          <p:cNvSpPr>
            <a:spLocks noGrp="1"/>
          </p:cNvSpPr>
          <p:nvPr>
            <p:ph type="sldNum" sz="quarter" idx="12"/>
          </p:nvPr>
        </p:nvSpPr>
        <p:spPr/>
        <p:txBody>
          <a:bodyPr/>
          <a:lstStyle>
            <a:lvl1pPr>
              <a:defRPr/>
            </a:lvl1pPr>
          </a:lstStyle>
          <a:p>
            <a:fld id="{24C74D77-A343-4057-A54A-8F7BBF838371}" type="slidenum">
              <a:rPr lang="en-US" altLang="en-US"/>
              <a:pPr/>
              <a:t>‹#›</a:t>
            </a:fld>
            <a:endParaRPr lang="en-US" altLang="en-US"/>
          </a:p>
        </p:txBody>
      </p:sp>
    </p:spTree>
    <p:extLst>
      <p:ext uri="{BB962C8B-B14F-4D97-AF65-F5344CB8AC3E}">
        <p14:creationId xmlns:p14="http://schemas.microsoft.com/office/powerpoint/2010/main" val="1491671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0FAB-E4CC-4F8B-8FE1-FB82049938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1EEDCE-2E27-4F90-B76F-CF9F0AE1BC23}"/>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8513B77-23D9-4F3C-972B-E2DD24C393B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D7D29BCC-728D-4BA7-8567-BE1F6818B33C}"/>
              </a:ext>
            </a:extLst>
          </p:cNvPr>
          <p:cNvSpPr>
            <a:spLocks noGrp="1"/>
          </p:cNvSpPr>
          <p:nvPr>
            <p:ph type="sldNum" sz="quarter" idx="12"/>
          </p:nvPr>
        </p:nvSpPr>
        <p:spPr/>
        <p:txBody>
          <a:bodyPr/>
          <a:lstStyle>
            <a:lvl1pPr>
              <a:defRPr/>
            </a:lvl1pPr>
          </a:lstStyle>
          <a:p>
            <a:fld id="{C6344D63-2DA6-488C-A9B6-6034B45665CE}" type="slidenum">
              <a:rPr lang="en-US" altLang="en-US"/>
              <a:pPr/>
              <a:t>‹#›</a:t>
            </a:fld>
            <a:endParaRPr lang="en-US" altLang="en-US"/>
          </a:p>
        </p:txBody>
      </p:sp>
    </p:spTree>
    <p:extLst>
      <p:ext uri="{BB962C8B-B14F-4D97-AF65-F5344CB8AC3E}">
        <p14:creationId xmlns:p14="http://schemas.microsoft.com/office/powerpoint/2010/main" val="25899978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11/26/2021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05D68B7-E6E2-4DD9-9DE6-8DA48977D908}"/>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69CECE8-9947-4193-B5B4-8857042210AA}"/>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08A0002-2D59-497C-8804-D97D94D245EB}"/>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03C52C0F-18E1-469F-93FC-EF47E0FAC5DA}"/>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C0784FFD-2A81-48BA-A568-FE5FBF26BFBE}"/>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27917DA-B126-4FAE-9CC3-AC1E4A5C3FC0}" type="slidenum">
              <a:rPr lang="en-US" altLang="en-US"/>
              <a:pPr/>
              <a:t>‹#›</a:t>
            </a:fld>
            <a:endParaRPr lang="en-US" altLang="en-US"/>
          </a:p>
        </p:txBody>
      </p:sp>
    </p:spTree>
    <p:extLst>
      <p:ext uri="{BB962C8B-B14F-4D97-AF65-F5344CB8AC3E}">
        <p14:creationId xmlns:p14="http://schemas.microsoft.com/office/powerpoint/2010/main" val="109113740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93A8C09-D9FC-4414-9605-B00F4C22ADE5}" type="datetimeFigureOut">
              <a:rPr lang="en-US"/>
              <a:pPr>
                <a:defRPr/>
              </a:pPr>
              <a:t>11/26/2021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70D7F5C-C539-48EF-89F8-D7B30C92B913}" type="slidenum">
              <a:rPr lang="en-US"/>
              <a:pPr>
                <a:defRPr/>
              </a:pPr>
              <a:t>‹#›</a:t>
            </a:fld>
            <a:endParaRPr lang="en-US"/>
          </a:p>
        </p:txBody>
      </p:sp>
    </p:spTree>
    <p:extLst>
      <p:ext uri="{BB962C8B-B14F-4D97-AF65-F5344CB8AC3E}">
        <p14:creationId xmlns:p14="http://schemas.microsoft.com/office/powerpoint/2010/main" val="320574982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CAA84-4D74-4F4B-9306-48C09D7E8821}" type="datetimeFigureOut">
              <a:rPr lang="en-US" smtClean="0"/>
              <a:t>11/26/2021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D52A1-C0E3-40E2-80A5-65437FC3CEC5}" type="slidenum">
              <a:rPr lang="en-US" smtClean="0"/>
              <a:t>‹#›</a:t>
            </a:fld>
            <a:endParaRPr lang="en-US"/>
          </a:p>
        </p:txBody>
      </p:sp>
    </p:spTree>
    <p:extLst>
      <p:ext uri="{BB962C8B-B14F-4D97-AF65-F5344CB8AC3E}">
        <p14:creationId xmlns:p14="http://schemas.microsoft.com/office/powerpoint/2010/main" val="181810114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39" y="1164324"/>
            <a:ext cx="11372295" cy="2387600"/>
          </a:xfrm>
        </p:spPr>
        <p:txBody>
          <a:bodyPr anchor="ctr" anchorCtr="0">
            <a:normAutofit/>
          </a:bodyPr>
          <a:lstStyle/>
          <a:p>
            <a:r>
              <a:rPr lang="en-US" sz="4800" b="1" dirty="0">
                <a:solidFill>
                  <a:schemeClr val="bg1"/>
                </a:solidFill>
              </a:rPr>
              <a:t>ECEG-5193: Algorithm Analysis and Design</a:t>
            </a:r>
          </a:p>
        </p:txBody>
      </p:sp>
      <p:sp>
        <p:nvSpPr>
          <p:cNvPr id="3" name="Subtitle 2"/>
          <p:cNvSpPr>
            <a:spLocks noGrp="1"/>
          </p:cNvSpPr>
          <p:nvPr>
            <p:ph type="subTitle" idx="4294967295"/>
          </p:nvPr>
        </p:nvSpPr>
        <p:spPr>
          <a:xfrm>
            <a:off x="381737" y="3303446"/>
            <a:ext cx="11428523" cy="1137793"/>
          </a:xfrm>
        </p:spPr>
        <p:txBody>
          <a:bodyPr>
            <a:normAutofit/>
          </a:bodyPr>
          <a:lstStyle/>
          <a:p>
            <a:pPr marL="0" indent="0">
              <a:buNone/>
            </a:pPr>
            <a:r>
              <a:rPr lang="en-CA" sz="4400" dirty="0">
                <a:solidFill>
                  <a:schemeClr val="bg1"/>
                </a:solidFill>
              </a:rPr>
              <a:t>Analysis of Sorting and Searching algorithms</a:t>
            </a:r>
            <a:endParaRPr lang="en-US" sz="3600" b="1" dirty="0">
              <a:solidFill>
                <a:schemeClr val="bg1"/>
              </a:solidFill>
              <a:latin typeface="+mj-lt"/>
            </a:endParaRPr>
          </a:p>
        </p:txBody>
      </p:sp>
      <p:sp>
        <p:nvSpPr>
          <p:cNvPr id="4" name="Subtitle 2">
            <a:extLst>
              <a:ext uri="{FF2B5EF4-FFF2-40B4-BE49-F238E27FC236}">
                <a16:creationId xmlns:a16="http://schemas.microsoft.com/office/drawing/2014/main" id="{427DF478-88B7-41FD-9DAD-CCA9B4DEFCC9}"/>
              </a:ext>
            </a:extLst>
          </p:cNvPr>
          <p:cNvSpPr txBox="1">
            <a:spLocks/>
          </p:cNvSpPr>
          <p:nvPr/>
        </p:nvSpPr>
        <p:spPr>
          <a:xfrm>
            <a:off x="381738" y="5032854"/>
            <a:ext cx="11276861"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4400" cap="small" dirty="0">
                <a:solidFill>
                  <a:schemeClr val="bg1">
                    <a:lumMod val="75000"/>
                  </a:schemeClr>
                </a:solidFill>
              </a:rPr>
              <a:t>AVL-Trees</a:t>
            </a:r>
            <a:endParaRPr lang="en-US" sz="3200" b="1" cap="small" dirty="0">
              <a:solidFill>
                <a:schemeClr val="bg1">
                  <a:lumMod val="75000"/>
                </a:schemeClr>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880FBC4-F893-400B-AF2B-433D67CCF9B8}"/>
              </a:ext>
            </a:extLst>
          </p:cNvPr>
          <p:cNvSpPr>
            <a:spLocks noGrp="1" noChangeArrowheads="1"/>
          </p:cNvSpPr>
          <p:nvPr>
            <p:ph type="title"/>
          </p:nvPr>
        </p:nvSpPr>
        <p:spPr>
          <a:xfrm>
            <a:off x="2209800" y="228600"/>
            <a:ext cx="7772400" cy="1143000"/>
          </a:xfrm>
        </p:spPr>
        <p:txBody>
          <a:bodyPr/>
          <a:lstStyle/>
          <a:p>
            <a:r>
              <a:rPr lang="en-US" altLang="en-US"/>
              <a:t>Double Rotation</a:t>
            </a:r>
          </a:p>
        </p:txBody>
      </p:sp>
      <p:sp>
        <p:nvSpPr>
          <p:cNvPr id="36867" name="Text Box 3">
            <a:extLst>
              <a:ext uri="{FF2B5EF4-FFF2-40B4-BE49-F238E27FC236}">
                <a16:creationId xmlns:a16="http://schemas.microsoft.com/office/drawing/2014/main" id="{3B76EAB0-1D87-49B0-BFE8-981DFABF74FA}"/>
              </a:ext>
            </a:extLst>
          </p:cNvPr>
          <p:cNvSpPr txBox="1">
            <a:spLocks noChangeArrowheads="1"/>
          </p:cNvSpPr>
          <p:nvPr/>
        </p:nvSpPr>
        <p:spPr bwMode="auto">
          <a:xfrm>
            <a:off x="2057400" y="1295401"/>
            <a:ext cx="7848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Suppose, imbalance is due to an insertion in the left subtree of right  child</a:t>
            </a:r>
          </a:p>
          <a:p>
            <a:pPr lvl="1" fontAlgn="base">
              <a:spcBef>
                <a:spcPct val="50000"/>
              </a:spcBef>
              <a:spcAft>
                <a:spcPct val="0"/>
              </a:spcAft>
            </a:pPr>
            <a:r>
              <a:rPr lang="en-US" altLang="en-US" sz="2400">
                <a:solidFill>
                  <a:srgbClr val="000000"/>
                </a:solidFill>
                <a:latin typeface="Times New Roman" panose="02020603050405020304" pitchFamily="18" charset="0"/>
              </a:rPr>
              <a:t>Single Rotation does not work!</a:t>
            </a:r>
          </a:p>
        </p:txBody>
      </p:sp>
      <p:sp>
        <p:nvSpPr>
          <p:cNvPr id="36889" name="Oval 25">
            <a:extLst>
              <a:ext uri="{FF2B5EF4-FFF2-40B4-BE49-F238E27FC236}">
                <a16:creationId xmlns:a16="http://schemas.microsoft.com/office/drawing/2014/main" id="{ABD2DCC1-F7C5-41DD-83F6-4381D5DEA29C}"/>
              </a:ext>
            </a:extLst>
          </p:cNvPr>
          <p:cNvSpPr>
            <a:spLocks noChangeArrowheads="1"/>
          </p:cNvSpPr>
          <p:nvPr/>
        </p:nvSpPr>
        <p:spPr bwMode="auto">
          <a:xfrm>
            <a:off x="3352800" y="2743200"/>
            <a:ext cx="7620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altLang="en-US" sz="2400">
              <a:solidFill>
                <a:srgbClr val="000000"/>
              </a:solidFill>
              <a:latin typeface="Times New Roman" panose="02020603050405020304" pitchFamily="18" charset="0"/>
            </a:endParaRPr>
          </a:p>
        </p:txBody>
      </p:sp>
      <p:sp>
        <p:nvSpPr>
          <p:cNvPr id="36894" name="Text Box 30">
            <a:extLst>
              <a:ext uri="{FF2B5EF4-FFF2-40B4-BE49-F238E27FC236}">
                <a16:creationId xmlns:a16="http://schemas.microsoft.com/office/drawing/2014/main" id="{2E9F148E-85B2-4C0E-9DDD-D17CEA0FC03D}"/>
              </a:ext>
            </a:extLst>
          </p:cNvPr>
          <p:cNvSpPr txBox="1">
            <a:spLocks noChangeArrowheads="1"/>
          </p:cNvSpPr>
          <p:nvPr/>
        </p:nvSpPr>
        <p:spPr bwMode="auto">
          <a:xfrm>
            <a:off x="3505200" y="2819401"/>
            <a:ext cx="1905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U</a:t>
            </a:r>
          </a:p>
          <a:p>
            <a:pPr fontAlgn="base">
              <a:spcBef>
                <a:spcPct val="50000"/>
              </a:spcBef>
              <a:spcAft>
                <a:spcPct val="0"/>
              </a:spcAft>
            </a:pPr>
            <a:endParaRPr lang="en-US" altLang="en-US" sz="2400">
              <a:solidFill>
                <a:srgbClr val="000000"/>
              </a:solidFill>
              <a:latin typeface="Times New Roman" panose="02020603050405020304" pitchFamily="18" charset="0"/>
            </a:endParaRPr>
          </a:p>
        </p:txBody>
      </p:sp>
      <p:grpSp>
        <p:nvGrpSpPr>
          <p:cNvPr id="36911" name="Group 47">
            <a:extLst>
              <a:ext uri="{FF2B5EF4-FFF2-40B4-BE49-F238E27FC236}">
                <a16:creationId xmlns:a16="http://schemas.microsoft.com/office/drawing/2014/main" id="{2FBD06A8-0A75-415B-A7EB-1474037C9470}"/>
              </a:ext>
            </a:extLst>
          </p:cNvPr>
          <p:cNvGrpSpPr>
            <a:grpSpLocks/>
          </p:cNvGrpSpPr>
          <p:nvPr/>
        </p:nvGrpSpPr>
        <p:grpSpPr bwMode="auto">
          <a:xfrm>
            <a:off x="2209800" y="3276600"/>
            <a:ext cx="1981200" cy="1066800"/>
            <a:chOff x="480" y="2352"/>
            <a:chExt cx="1248" cy="672"/>
          </a:xfrm>
        </p:grpSpPr>
        <p:sp>
          <p:nvSpPr>
            <p:cNvPr id="36890" name="Oval 26">
              <a:extLst>
                <a:ext uri="{FF2B5EF4-FFF2-40B4-BE49-F238E27FC236}">
                  <a16:creationId xmlns:a16="http://schemas.microsoft.com/office/drawing/2014/main" id="{ED6C907C-EC73-4D74-BDF6-23DEA55FB97A}"/>
                </a:ext>
              </a:extLst>
            </p:cNvPr>
            <p:cNvSpPr>
              <a:spLocks noChangeArrowheads="1"/>
            </p:cNvSpPr>
            <p:nvPr/>
          </p:nvSpPr>
          <p:spPr bwMode="auto">
            <a:xfrm>
              <a:off x="480" y="2640"/>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6895" name="Text Box 31">
              <a:extLst>
                <a:ext uri="{FF2B5EF4-FFF2-40B4-BE49-F238E27FC236}">
                  <a16:creationId xmlns:a16="http://schemas.microsoft.com/office/drawing/2014/main" id="{EBFBEC4E-BF69-4F0B-9B3D-E5611617ACF3}"/>
                </a:ext>
              </a:extLst>
            </p:cNvPr>
            <p:cNvSpPr txBox="1">
              <a:spLocks noChangeArrowheads="1"/>
            </p:cNvSpPr>
            <p:nvPr/>
          </p:nvSpPr>
          <p:spPr bwMode="auto">
            <a:xfrm>
              <a:off x="528" y="2688"/>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V</a:t>
              </a:r>
            </a:p>
          </p:txBody>
        </p:sp>
        <p:sp>
          <p:nvSpPr>
            <p:cNvPr id="36899" name="Line 35">
              <a:extLst>
                <a:ext uri="{FF2B5EF4-FFF2-40B4-BE49-F238E27FC236}">
                  <a16:creationId xmlns:a16="http://schemas.microsoft.com/office/drawing/2014/main" id="{DADFE47D-9548-4568-91F3-26A5280C68E8}"/>
                </a:ext>
              </a:extLst>
            </p:cNvPr>
            <p:cNvSpPr>
              <a:spLocks noChangeShapeType="1"/>
            </p:cNvSpPr>
            <p:nvPr/>
          </p:nvSpPr>
          <p:spPr bwMode="auto">
            <a:xfrm flipV="1">
              <a:off x="816" y="2352"/>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sp>
        <p:nvSpPr>
          <p:cNvPr id="36891" name="AutoShape 27">
            <a:extLst>
              <a:ext uri="{FF2B5EF4-FFF2-40B4-BE49-F238E27FC236}">
                <a16:creationId xmlns:a16="http://schemas.microsoft.com/office/drawing/2014/main" id="{51192CD6-49C6-4E31-B253-586079134128}"/>
              </a:ext>
            </a:extLst>
          </p:cNvPr>
          <p:cNvSpPr>
            <a:spLocks noChangeArrowheads="1"/>
          </p:cNvSpPr>
          <p:nvPr/>
        </p:nvSpPr>
        <p:spPr bwMode="auto">
          <a:xfrm>
            <a:off x="1524001" y="4648200"/>
            <a:ext cx="1285875" cy="9906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6896" name="Text Box 32">
            <a:extLst>
              <a:ext uri="{FF2B5EF4-FFF2-40B4-BE49-F238E27FC236}">
                <a16:creationId xmlns:a16="http://schemas.microsoft.com/office/drawing/2014/main" id="{11DBE3B8-B29F-4928-9C4E-F00426AC4A49}"/>
              </a:ext>
            </a:extLst>
          </p:cNvPr>
          <p:cNvSpPr txBox="1">
            <a:spLocks noChangeArrowheads="1"/>
          </p:cNvSpPr>
          <p:nvPr/>
        </p:nvSpPr>
        <p:spPr bwMode="auto">
          <a:xfrm>
            <a:off x="1828800" y="5105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A</a:t>
            </a:r>
          </a:p>
        </p:txBody>
      </p:sp>
      <p:sp>
        <p:nvSpPr>
          <p:cNvPr id="36900" name="Line 36">
            <a:extLst>
              <a:ext uri="{FF2B5EF4-FFF2-40B4-BE49-F238E27FC236}">
                <a16:creationId xmlns:a16="http://schemas.microsoft.com/office/drawing/2014/main" id="{AAA725CE-D9B6-4C25-81F6-B3052F5014A1}"/>
              </a:ext>
            </a:extLst>
          </p:cNvPr>
          <p:cNvSpPr>
            <a:spLocks noChangeShapeType="1"/>
          </p:cNvSpPr>
          <p:nvPr/>
        </p:nvSpPr>
        <p:spPr bwMode="auto">
          <a:xfrm flipV="1">
            <a:off x="2133600" y="428625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36926" name="Group 62">
            <a:extLst>
              <a:ext uri="{FF2B5EF4-FFF2-40B4-BE49-F238E27FC236}">
                <a16:creationId xmlns:a16="http://schemas.microsoft.com/office/drawing/2014/main" id="{1A70837D-F084-4193-BD19-B2ACF35CBE3E}"/>
              </a:ext>
            </a:extLst>
          </p:cNvPr>
          <p:cNvGrpSpPr>
            <a:grpSpLocks/>
          </p:cNvGrpSpPr>
          <p:nvPr/>
        </p:nvGrpSpPr>
        <p:grpSpPr bwMode="auto">
          <a:xfrm>
            <a:off x="4038600" y="3276600"/>
            <a:ext cx="2667000" cy="1295400"/>
            <a:chOff x="1584" y="2352"/>
            <a:chExt cx="1680" cy="816"/>
          </a:xfrm>
        </p:grpSpPr>
        <p:sp>
          <p:nvSpPr>
            <p:cNvPr id="36893" name="AutoShape 29">
              <a:extLst>
                <a:ext uri="{FF2B5EF4-FFF2-40B4-BE49-F238E27FC236}">
                  <a16:creationId xmlns:a16="http://schemas.microsoft.com/office/drawing/2014/main" id="{88530863-05BC-4C1A-A3CE-CC67B2343BFE}"/>
                </a:ext>
              </a:extLst>
            </p:cNvPr>
            <p:cNvSpPr>
              <a:spLocks noChangeArrowheads="1"/>
            </p:cNvSpPr>
            <p:nvPr/>
          </p:nvSpPr>
          <p:spPr bwMode="auto">
            <a:xfrm>
              <a:off x="1872" y="259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6898" name="Text Box 34">
              <a:extLst>
                <a:ext uri="{FF2B5EF4-FFF2-40B4-BE49-F238E27FC236}">
                  <a16:creationId xmlns:a16="http://schemas.microsoft.com/office/drawing/2014/main" id="{F083D4B9-B253-4BA4-A13D-FA3600E7AD9C}"/>
                </a:ext>
              </a:extLst>
            </p:cNvPr>
            <p:cNvSpPr txBox="1">
              <a:spLocks noChangeArrowheads="1"/>
            </p:cNvSpPr>
            <p:nvPr/>
          </p:nvSpPr>
          <p:spPr bwMode="auto">
            <a:xfrm>
              <a:off x="2064" y="278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D</a:t>
              </a:r>
            </a:p>
          </p:txBody>
        </p:sp>
        <p:sp>
          <p:nvSpPr>
            <p:cNvPr id="36902" name="Line 38">
              <a:extLst>
                <a:ext uri="{FF2B5EF4-FFF2-40B4-BE49-F238E27FC236}">
                  <a16:creationId xmlns:a16="http://schemas.microsoft.com/office/drawing/2014/main" id="{30C43DA4-8287-4CF7-95CD-FF25A1E315D7}"/>
                </a:ext>
              </a:extLst>
            </p:cNvPr>
            <p:cNvSpPr>
              <a:spLocks noChangeShapeType="1"/>
            </p:cNvSpPr>
            <p:nvPr/>
          </p:nvSpPr>
          <p:spPr bwMode="auto">
            <a:xfrm>
              <a:off x="1584" y="2352"/>
              <a:ext cx="62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36916" name="Group 52">
            <a:extLst>
              <a:ext uri="{FF2B5EF4-FFF2-40B4-BE49-F238E27FC236}">
                <a16:creationId xmlns:a16="http://schemas.microsoft.com/office/drawing/2014/main" id="{54DE9404-DF98-4BE3-9D2A-01532C81CA72}"/>
              </a:ext>
            </a:extLst>
          </p:cNvPr>
          <p:cNvGrpSpPr>
            <a:grpSpLocks/>
          </p:cNvGrpSpPr>
          <p:nvPr/>
        </p:nvGrpSpPr>
        <p:grpSpPr bwMode="auto">
          <a:xfrm>
            <a:off x="2895600" y="4267200"/>
            <a:ext cx="2438400" cy="990600"/>
            <a:chOff x="912" y="2976"/>
            <a:chExt cx="1536" cy="624"/>
          </a:xfrm>
        </p:grpSpPr>
        <p:sp>
          <p:nvSpPr>
            <p:cNvPr id="36901" name="Line 37">
              <a:extLst>
                <a:ext uri="{FF2B5EF4-FFF2-40B4-BE49-F238E27FC236}">
                  <a16:creationId xmlns:a16="http://schemas.microsoft.com/office/drawing/2014/main" id="{FDF5E2F4-1478-4E2A-B198-049E88E5BB59}"/>
                </a:ext>
              </a:extLst>
            </p:cNvPr>
            <p:cNvSpPr>
              <a:spLocks noChangeShapeType="1"/>
            </p:cNvSpPr>
            <p:nvPr/>
          </p:nvSpPr>
          <p:spPr bwMode="auto">
            <a:xfrm>
              <a:off x="912" y="2976"/>
              <a:ext cx="38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6903" name="Oval 39">
              <a:extLst>
                <a:ext uri="{FF2B5EF4-FFF2-40B4-BE49-F238E27FC236}">
                  <a16:creationId xmlns:a16="http://schemas.microsoft.com/office/drawing/2014/main" id="{8A41FBD7-9355-4676-B1F8-EA579F1F3206}"/>
                </a:ext>
              </a:extLst>
            </p:cNvPr>
            <p:cNvSpPr>
              <a:spLocks noChangeArrowheads="1"/>
            </p:cNvSpPr>
            <p:nvPr/>
          </p:nvSpPr>
          <p:spPr bwMode="auto">
            <a:xfrm>
              <a:off x="1200" y="3216"/>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6904" name="Text Box 40">
              <a:extLst>
                <a:ext uri="{FF2B5EF4-FFF2-40B4-BE49-F238E27FC236}">
                  <a16:creationId xmlns:a16="http://schemas.microsoft.com/office/drawing/2014/main" id="{4F895194-993D-44AB-9AB1-AA36708F664F}"/>
                </a:ext>
              </a:extLst>
            </p:cNvPr>
            <p:cNvSpPr txBox="1">
              <a:spLocks noChangeArrowheads="1"/>
            </p:cNvSpPr>
            <p:nvPr/>
          </p:nvSpPr>
          <p:spPr bwMode="auto">
            <a:xfrm>
              <a:off x="1248" y="326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W</a:t>
              </a:r>
            </a:p>
          </p:txBody>
        </p:sp>
      </p:grpSp>
      <p:grpSp>
        <p:nvGrpSpPr>
          <p:cNvPr id="36936" name="Group 72">
            <a:extLst>
              <a:ext uri="{FF2B5EF4-FFF2-40B4-BE49-F238E27FC236}">
                <a16:creationId xmlns:a16="http://schemas.microsoft.com/office/drawing/2014/main" id="{5024B2C6-C844-4821-ABD6-CBDC002EFCAC}"/>
              </a:ext>
            </a:extLst>
          </p:cNvPr>
          <p:cNvGrpSpPr>
            <a:grpSpLocks/>
          </p:cNvGrpSpPr>
          <p:nvPr/>
        </p:nvGrpSpPr>
        <p:grpSpPr bwMode="auto">
          <a:xfrm>
            <a:off x="3200401" y="5257800"/>
            <a:ext cx="1057275" cy="1143000"/>
            <a:chOff x="1104" y="3600"/>
            <a:chExt cx="666" cy="720"/>
          </a:xfrm>
        </p:grpSpPr>
        <p:sp>
          <p:nvSpPr>
            <p:cNvPr id="36892" name="AutoShape 28">
              <a:extLst>
                <a:ext uri="{FF2B5EF4-FFF2-40B4-BE49-F238E27FC236}">
                  <a16:creationId xmlns:a16="http://schemas.microsoft.com/office/drawing/2014/main" id="{25F715D1-3668-4478-A183-2B46008E946A}"/>
                </a:ext>
              </a:extLst>
            </p:cNvPr>
            <p:cNvSpPr>
              <a:spLocks noChangeArrowheads="1"/>
            </p:cNvSpPr>
            <p:nvPr/>
          </p:nvSpPr>
          <p:spPr bwMode="auto">
            <a:xfrm>
              <a:off x="1104" y="3744"/>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6897" name="Text Box 33">
              <a:extLst>
                <a:ext uri="{FF2B5EF4-FFF2-40B4-BE49-F238E27FC236}">
                  <a16:creationId xmlns:a16="http://schemas.microsoft.com/office/drawing/2014/main" id="{B05F6315-D1A5-4395-8EB9-9AF50F3BBF59}"/>
                </a:ext>
              </a:extLst>
            </p:cNvPr>
            <p:cNvSpPr txBox="1">
              <a:spLocks noChangeArrowheads="1"/>
            </p:cNvSpPr>
            <p:nvPr/>
          </p:nvSpPr>
          <p:spPr bwMode="auto">
            <a:xfrm>
              <a:off x="1248" y="403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B</a:t>
              </a:r>
            </a:p>
          </p:txBody>
        </p:sp>
        <p:sp>
          <p:nvSpPr>
            <p:cNvPr id="36907" name="Line 43">
              <a:extLst>
                <a:ext uri="{FF2B5EF4-FFF2-40B4-BE49-F238E27FC236}">
                  <a16:creationId xmlns:a16="http://schemas.microsoft.com/office/drawing/2014/main" id="{97F966D9-8E09-47E4-80E0-C6210E464AD5}"/>
                </a:ext>
              </a:extLst>
            </p:cNvPr>
            <p:cNvSpPr>
              <a:spLocks noChangeShapeType="1"/>
            </p:cNvSpPr>
            <p:nvPr/>
          </p:nvSpPr>
          <p:spPr bwMode="auto">
            <a:xfrm flipV="1">
              <a:off x="1440" y="3600"/>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36931" name="Group 67">
            <a:extLst>
              <a:ext uri="{FF2B5EF4-FFF2-40B4-BE49-F238E27FC236}">
                <a16:creationId xmlns:a16="http://schemas.microsoft.com/office/drawing/2014/main" id="{ADCA89B4-6107-4773-82DA-FCDDE31059E8}"/>
              </a:ext>
            </a:extLst>
          </p:cNvPr>
          <p:cNvGrpSpPr>
            <a:grpSpLocks/>
          </p:cNvGrpSpPr>
          <p:nvPr/>
        </p:nvGrpSpPr>
        <p:grpSpPr bwMode="auto">
          <a:xfrm>
            <a:off x="3962400" y="5257800"/>
            <a:ext cx="2133600" cy="1219200"/>
            <a:chOff x="1536" y="3552"/>
            <a:chExt cx="1344" cy="768"/>
          </a:xfrm>
        </p:grpSpPr>
        <p:sp>
          <p:nvSpPr>
            <p:cNvPr id="36905" name="AutoShape 41">
              <a:extLst>
                <a:ext uri="{FF2B5EF4-FFF2-40B4-BE49-F238E27FC236}">
                  <a16:creationId xmlns:a16="http://schemas.microsoft.com/office/drawing/2014/main" id="{C3A45FEC-E604-4701-B00A-E22F68E97A69}"/>
                </a:ext>
              </a:extLst>
            </p:cNvPr>
            <p:cNvSpPr>
              <a:spLocks noChangeArrowheads="1"/>
            </p:cNvSpPr>
            <p:nvPr/>
          </p:nvSpPr>
          <p:spPr bwMode="auto">
            <a:xfrm>
              <a:off x="1872" y="3744"/>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6906" name="Text Box 42">
              <a:extLst>
                <a:ext uri="{FF2B5EF4-FFF2-40B4-BE49-F238E27FC236}">
                  <a16:creationId xmlns:a16="http://schemas.microsoft.com/office/drawing/2014/main" id="{AC65DBED-59A3-4D23-9A0A-529043B90E8F}"/>
                </a:ext>
              </a:extLst>
            </p:cNvPr>
            <p:cNvSpPr txBox="1">
              <a:spLocks noChangeArrowheads="1"/>
            </p:cNvSpPr>
            <p:nvPr/>
          </p:nvSpPr>
          <p:spPr bwMode="auto">
            <a:xfrm>
              <a:off x="2064" y="4032"/>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C</a:t>
              </a:r>
            </a:p>
          </p:txBody>
        </p:sp>
        <p:sp>
          <p:nvSpPr>
            <p:cNvPr id="36908" name="Line 44">
              <a:extLst>
                <a:ext uri="{FF2B5EF4-FFF2-40B4-BE49-F238E27FC236}">
                  <a16:creationId xmlns:a16="http://schemas.microsoft.com/office/drawing/2014/main" id="{0DD61398-F874-40F5-9F7A-F16F3F2B2F01}"/>
                </a:ext>
              </a:extLst>
            </p:cNvPr>
            <p:cNvSpPr>
              <a:spLocks noChangeShapeType="1"/>
            </p:cNvSpPr>
            <p:nvPr/>
          </p:nvSpPr>
          <p:spPr bwMode="auto">
            <a:xfrm>
              <a:off x="1536" y="3552"/>
              <a:ext cx="67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36941" name="Group 77">
            <a:extLst>
              <a:ext uri="{FF2B5EF4-FFF2-40B4-BE49-F238E27FC236}">
                <a16:creationId xmlns:a16="http://schemas.microsoft.com/office/drawing/2014/main" id="{08842F55-8786-42EC-A217-931725A9CB3C}"/>
              </a:ext>
            </a:extLst>
          </p:cNvPr>
          <p:cNvGrpSpPr>
            <a:grpSpLocks/>
          </p:cNvGrpSpPr>
          <p:nvPr/>
        </p:nvGrpSpPr>
        <p:grpSpPr bwMode="auto">
          <a:xfrm>
            <a:off x="7772400" y="2819400"/>
            <a:ext cx="1981200" cy="609600"/>
            <a:chOff x="3936" y="2016"/>
            <a:chExt cx="1248" cy="384"/>
          </a:xfrm>
        </p:grpSpPr>
        <p:sp>
          <p:nvSpPr>
            <p:cNvPr id="36909" name="Oval 45">
              <a:extLst>
                <a:ext uri="{FF2B5EF4-FFF2-40B4-BE49-F238E27FC236}">
                  <a16:creationId xmlns:a16="http://schemas.microsoft.com/office/drawing/2014/main" id="{8409DC99-AEEF-420D-B99F-30D057C08008}"/>
                </a:ext>
              </a:extLst>
            </p:cNvPr>
            <p:cNvSpPr>
              <a:spLocks noChangeArrowheads="1"/>
            </p:cNvSpPr>
            <p:nvPr/>
          </p:nvSpPr>
          <p:spPr bwMode="auto">
            <a:xfrm>
              <a:off x="3936" y="2016"/>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altLang="en-US" sz="2400">
                <a:solidFill>
                  <a:srgbClr val="000000"/>
                </a:solidFill>
                <a:latin typeface="Times New Roman" panose="02020603050405020304" pitchFamily="18" charset="0"/>
              </a:endParaRPr>
            </a:p>
          </p:txBody>
        </p:sp>
        <p:sp>
          <p:nvSpPr>
            <p:cNvPr id="36910" name="Text Box 46">
              <a:extLst>
                <a:ext uri="{FF2B5EF4-FFF2-40B4-BE49-F238E27FC236}">
                  <a16:creationId xmlns:a16="http://schemas.microsoft.com/office/drawing/2014/main" id="{D7F57DFC-50AB-49EE-88E2-998E5F318008}"/>
                </a:ext>
              </a:extLst>
            </p:cNvPr>
            <p:cNvSpPr txBox="1">
              <a:spLocks noChangeArrowheads="1"/>
            </p:cNvSpPr>
            <p:nvPr/>
          </p:nvSpPr>
          <p:spPr bwMode="auto">
            <a:xfrm>
              <a:off x="3984" y="206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W</a:t>
              </a:r>
            </a:p>
          </p:txBody>
        </p:sp>
      </p:grpSp>
      <p:grpSp>
        <p:nvGrpSpPr>
          <p:cNvPr id="36912" name="Group 48">
            <a:extLst>
              <a:ext uri="{FF2B5EF4-FFF2-40B4-BE49-F238E27FC236}">
                <a16:creationId xmlns:a16="http://schemas.microsoft.com/office/drawing/2014/main" id="{252BF9B8-358D-4F8E-B2E3-642439022CB5}"/>
              </a:ext>
            </a:extLst>
          </p:cNvPr>
          <p:cNvGrpSpPr>
            <a:grpSpLocks/>
          </p:cNvGrpSpPr>
          <p:nvPr/>
        </p:nvGrpSpPr>
        <p:grpSpPr bwMode="auto">
          <a:xfrm>
            <a:off x="6629400" y="3352800"/>
            <a:ext cx="1981200" cy="1066800"/>
            <a:chOff x="480" y="2352"/>
            <a:chExt cx="1248" cy="672"/>
          </a:xfrm>
        </p:grpSpPr>
        <p:sp>
          <p:nvSpPr>
            <p:cNvPr id="36913" name="Oval 49">
              <a:extLst>
                <a:ext uri="{FF2B5EF4-FFF2-40B4-BE49-F238E27FC236}">
                  <a16:creationId xmlns:a16="http://schemas.microsoft.com/office/drawing/2014/main" id="{F70716A3-77C0-44AA-8C56-64B85D6D6D62}"/>
                </a:ext>
              </a:extLst>
            </p:cNvPr>
            <p:cNvSpPr>
              <a:spLocks noChangeArrowheads="1"/>
            </p:cNvSpPr>
            <p:nvPr/>
          </p:nvSpPr>
          <p:spPr bwMode="auto">
            <a:xfrm>
              <a:off x="480" y="2640"/>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6914" name="Text Box 50">
              <a:extLst>
                <a:ext uri="{FF2B5EF4-FFF2-40B4-BE49-F238E27FC236}">
                  <a16:creationId xmlns:a16="http://schemas.microsoft.com/office/drawing/2014/main" id="{381EDB76-3F64-4515-9645-A68C2A021C80}"/>
                </a:ext>
              </a:extLst>
            </p:cNvPr>
            <p:cNvSpPr txBox="1">
              <a:spLocks noChangeArrowheads="1"/>
            </p:cNvSpPr>
            <p:nvPr/>
          </p:nvSpPr>
          <p:spPr bwMode="auto">
            <a:xfrm>
              <a:off x="528" y="2688"/>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V</a:t>
              </a:r>
            </a:p>
          </p:txBody>
        </p:sp>
        <p:sp>
          <p:nvSpPr>
            <p:cNvPr id="36915" name="Line 51">
              <a:extLst>
                <a:ext uri="{FF2B5EF4-FFF2-40B4-BE49-F238E27FC236}">
                  <a16:creationId xmlns:a16="http://schemas.microsoft.com/office/drawing/2014/main" id="{C8AF42B7-44DF-4CCD-B446-4B3F64DDBE49}"/>
                </a:ext>
              </a:extLst>
            </p:cNvPr>
            <p:cNvSpPr>
              <a:spLocks noChangeShapeType="1"/>
            </p:cNvSpPr>
            <p:nvPr/>
          </p:nvSpPr>
          <p:spPr bwMode="auto">
            <a:xfrm flipV="1">
              <a:off x="816" y="2352"/>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36917" name="Group 53">
            <a:extLst>
              <a:ext uri="{FF2B5EF4-FFF2-40B4-BE49-F238E27FC236}">
                <a16:creationId xmlns:a16="http://schemas.microsoft.com/office/drawing/2014/main" id="{8AD5245A-0CC4-4AA8-8637-1C603DE814D0}"/>
              </a:ext>
            </a:extLst>
          </p:cNvPr>
          <p:cNvGrpSpPr>
            <a:grpSpLocks/>
          </p:cNvGrpSpPr>
          <p:nvPr/>
        </p:nvGrpSpPr>
        <p:grpSpPr bwMode="auto">
          <a:xfrm>
            <a:off x="8229600" y="3429000"/>
            <a:ext cx="2438400" cy="990600"/>
            <a:chOff x="912" y="2976"/>
            <a:chExt cx="1536" cy="624"/>
          </a:xfrm>
        </p:grpSpPr>
        <p:sp>
          <p:nvSpPr>
            <p:cNvPr id="36918" name="Line 54">
              <a:extLst>
                <a:ext uri="{FF2B5EF4-FFF2-40B4-BE49-F238E27FC236}">
                  <a16:creationId xmlns:a16="http://schemas.microsoft.com/office/drawing/2014/main" id="{10DA83A9-0092-4BFC-9A07-5319AF50E053}"/>
                </a:ext>
              </a:extLst>
            </p:cNvPr>
            <p:cNvSpPr>
              <a:spLocks noChangeShapeType="1"/>
            </p:cNvSpPr>
            <p:nvPr/>
          </p:nvSpPr>
          <p:spPr bwMode="auto">
            <a:xfrm>
              <a:off x="912" y="2976"/>
              <a:ext cx="38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6919" name="Oval 55">
              <a:extLst>
                <a:ext uri="{FF2B5EF4-FFF2-40B4-BE49-F238E27FC236}">
                  <a16:creationId xmlns:a16="http://schemas.microsoft.com/office/drawing/2014/main" id="{8CAD9973-500F-4E20-A809-10738575C063}"/>
                </a:ext>
              </a:extLst>
            </p:cNvPr>
            <p:cNvSpPr>
              <a:spLocks noChangeArrowheads="1"/>
            </p:cNvSpPr>
            <p:nvPr/>
          </p:nvSpPr>
          <p:spPr bwMode="auto">
            <a:xfrm>
              <a:off x="1200" y="3216"/>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6920" name="Text Box 56">
              <a:extLst>
                <a:ext uri="{FF2B5EF4-FFF2-40B4-BE49-F238E27FC236}">
                  <a16:creationId xmlns:a16="http://schemas.microsoft.com/office/drawing/2014/main" id="{E31070B1-FF1E-4BA0-AC88-5631697F5C5E}"/>
                </a:ext>
              </a:extLst>
            </p:cNvPr>
            <p:cNvSpPr txBox="1">
              <a:spLocks noChangeArrowheads="1"/>
            </p:cNvSpPr>
            <p:nvPr/>
          </p:nvSpPr>
          <p:spPr bwMode="auto">
            <a:xfrm>
              <a:off x="1248" y="326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U</a:t>
              </a:r>
            </a:p>
          </p:txBody>
        </p:sp>
      </p:grpSp>
      <p:grpSp>
        <p:nvGrpSpPr>
          <p:cNvPr id="36922" name="Group 58">
            <a:extLst>
              <a:ext uri="{FF2B5EF4-FFF2-40B4-BE49-F238E27FC236}">
                <a16:creationId xmlns:a16="http://schemas.microsoft.com/office/drawing/2014/main" id="{6AD55EC5-1DB6-474C-9188-2454FAF9AED3}"/>
              </a:ext>
            </a:extLst>
          </p:cNvPr>
          <p:cNvGrpSpPr>
            <a:grpSpLocks/>
          </p:cNvGrpSpPr>
          <p:nvPr/>
        </p:nvGrpSpPr>
        <p:grpSpPr bwMode="auto">
          <a:xfrm>
            <a:off x="5562600" y="4419600"/>
            <a:ext cx="2209800" cy="1295400"/>
            <a:chOff x="0" y="3024"/>
            <a:chExt cx="1392" cy="816"/>
          </a:xfrm>
        </p:grpSpPr>
        <p:sp>
          <p:nvSpPr>
            <p:cNvPr id="36923" name="AutoShape 59">
              <a:extLst>
                <a:ext uri="{FF2B5EF4-FFF2-40B4-BE49-F238E27FC236}">
                  <a16:creationId xmlns:a16="http://schemas.microsoft.com/office/drawing/2014/main" id="{0B9034AF-CFB2-415D-ABBA-1BB5D72F4FED}"/>
                </a:ext>
              </a:extLst>
            </p:cNvPr>
            <p:cNvSpPr>
              <a:spLocks noChangeArrowheads="1"/>
            </p:cNvSpPr>
            <p:nvPr/>
          </p:nvSpPr>
          <p:spPr bwMode="auto">
            <a:xfrm>
              <a:off x="0" y="3216"/>
              <a:ext cx="810" cy="624"/>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6924" name="Text Box 60">
              <a:extLst>
                <a:ext uri="{FF2B5EF4-FFF2-40B4-BE49-F238E27FC236}">
                  <a16:creationId xmlns:a16="http://schemas.microsoft.com/office/drawing/2014/main" id="{F681A352-093D-432E-A24A-4C55B82D9574}"/>
                </a:ext>
              </a:extLst>
            </p:cNvPr>
            <p:cNvSpPr txBox="1">
              <a:spLocks noChangeArrowheads="1"/>
            </p:cNvSpPr>
            <p:nvPr/>
          </p:nvSpPr>
          <p:spPr bwMode="auto">
            <a:xfrm>
              <a:off x="192" y="350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A</a:t>
              </a:r>
            </a:p>
          </p:txBody>
        </p:sp>
        <p:sp>
          <p:nvSpPr>
            <p:cNvPr id="36925" name="Line 61">
              <a:extLst>
                <a:ext uri="{FF2B5EF4-FFF2-40B4-BE49-F238E27FC236}">
                  <a16:creationId xmlns:a16="http://schemas.microsoft.com/office/drawing/2014/main" id="{A8001560-A0E7-40D8-A910-8CDB884CF8D5}"/>
                </a:ext>
              </a:extLst>
            </p:cNvPr>
            <p:cNvSpPr>
              <a:spLocks noChangeShapeType="1"/>
            </p:cNvSpPr>
            <p:nvPr/>
          </p:nvSpPr>
          <p:spPr bwMode="auto">
            <a:xfrm flipV="1">
              <a:off x="384" y="3024"/>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36927" name="Group 63">
            <a:extLst>
              <a:ext uri="{FF2B5EF4-FFF2-40B4-BE49-F238E27FC236}">
                <a16:creationId xmlns:a16="http://schemas.microsoft.com/office/drawing/2014/main" id="{D647DC02-F6E8-48D2-BE62-5A481BD64685}"/>
              </a:ext>
            </a:extLst>
          </p:cNvPr>
          <p:cNvGrpSpPr>
            <a:grpSpLocks/>
          </p:cNvGrpSpPr>
          <p:nvPr/>
        </p:nvGrpSpPr>
        <p:grpSpPr bwMode="auto">
          <a:xfrm>
            <a:off x="9220200" y="4419600"/>
            <a:ext cx="2667000" cy="1295400"/>
            <a:chOff x="1584" y="2352"/>
            <a:chExt cx="1680" cy="816"/>
          </a:xfrm>
        </p:grpSpPr>
        <p:sp>
          <p:nvSpPr>
            <p:cNvPr id="36928" name="AutoShape 64">
              <a:extLst>
                <a:ext uri="{FF2B5EF4-FFF2-40B4-BE49-F238E27FC236}">
                  <a16:creationId xmlns:a16="http://schemas.microsoft.com/office/drawing/2014/main" id="{0F497917-28CA-4331-9264-D78F737B758C}"/>
                </a:ext>
              </a:extLst>
            </p:cNvPr>
            <p:cNvSpPr>
              <a:spLocks noChangeArrowheads="1"/>
            </p:cNvSpPr>
            <p:nvPr/>
          </p:nvSpPr>
          <p:spPr bwMode="auto">
            <a:xfrm>
              <a:off x="1872" y="259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6929" name="Text Box 65">
              <a:extLst>
                <a:ext uri="{FF2B5EF4-FFF2-40B4-BE49-F238E27FC236}">
                  <a16:creationId xmlns:a16="http://schemas.microsoft.com/office/drawing/2014/main" id="{1E3B8D83-B75F-46EA-9B6A-EFA96B4E30E8}"/>
                </a:ext>
              </a:extLst>
            </p:cNvPr>
            <p:cNvSpPr txBox="1">
              <a:spLocks noChangeArrowheads="1"/>
            </p:cNvSpPr>
            <p:nvPr/>
          </p:nvSpPr>
          <p:spPr bwMode="auto">
            <a:xfrm>
              <a:off x="2064" y="278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D</a:t>
              </a:r>
            </a:p>
          </p:txBody>
        </p:sp>
        <p:sp>
          <p:nvSpPr>
            <p:cNvPr id="36930" name="Line 66">
              <a:extLst>
                <a:ext uri="{FF2B5EF4-FFF2-40B4-BE49-F238E27FC236}">
                  <a16:creationId xmlns:a16="http://schemas.microsoft.com/office/drawing/2014/main" id="{88092F44-C7F5-4519-9CF1-947C52B8C293}"/>
                </a:ext>
              </a:extLst>
            </p:cNvPr>
            <p:cNvSpPr>
              <a:spLocks noChangeShapeType="1"/>
            </p:cNvSpPr>
            <p:nvPr/>
          </p:nvSpPr>
          <p:spPr bwMode="auto">
            <a:xfrm>
              <a:off x="1584" y="2352"/>
              <a:ext cx="62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36932" name="Group 68">
            <a:extLst>
              <a:ext uri="{FF2B5EF4-FFF2-40B4-BE49-F238E27FC236}">
                <a16:creationId xmlns:a16="http://schemas.microsoft.com/office/drawing/2014/main" id="{B76029A1-37CE-4B28-8C52-F3D4B8255BBF}"/>
              </a:ext>
            </a:extLst>
          </p:cNvPr>
          <p:cNvGrpSpPr>
            <a:grpSpLocks/>
          </p:cNvGrpSpPr>
          <p:nvPr/>
        </p:nvGrpSpPr>
        <p:grpSpPr bwMode="auto">
          <a:xfrm>
            <a:off x="7010400" y="4419600"/>
            <a:ext cx="2133600" cy="1219200"/>
            <a:chOff x="1536" y="3552"/>
            <a:chExt cx="1344" cy="768"/>
          </a:xfrm>
        </p:grpSpPr>
        <p:sp>
          <p:nvSpPr>
            <p:cNvPr id="36933" name="AutoShape 69">
              <a:extLst>
                <a:ext uri="{FF2B5EF4-FFF2-40B4-BE49-F238E27FC236}">
                  <a16:creationId xmlns:a16="http://schemas.microsoft.com/office/drawing/2014/main" id="{7D16E632-6C90-475E-9A7D-72190B5A6B1B}"/>
                </a:ext>
              </a:extLst>
            </p:cNvPr>
            <p:cNvSpPr>
              <a:spLocks noChangeArrowheads="1"/>
            </p:cNvSpPr>
            <p:nvPr/>
          </p:nvSpPr>
          <p:spPr bwMode="auto">
            <a:xfrm>
              <a:off x="1872" y="3744"/>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6934" name="Text Box 70">
              <a:extLst>
                <a:ext uri="{FF2B5EF4-FFF2-40B4-BE49-F238E27FC236}">
                  <a16:creationId xmlns:a16="http://schemas.microsoft.com/office/drawing/2014/main" id="{0628920F-F151-4746-AF1F-7FD0C87A7971}"/>
                </a:ext>
              </a:extLst>
            </p:cNvPr>
            <p:cNvSpPr txBox="1">
              <a:spLocks noChangeArrowheads="1"/>
            </p:cNvSpPr>
            <p:nvPr/>
          </p:nvSpPr>
          <p:spPr bwMode="auto">
            <a:xfrm>
              <a:off x="2064" y="4032"/>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B</a:t>
              </a:r>
            </a:p>
          </p:txBody>
        </p:sp>
        <p:sp>
          <p:nvSpPr>
            <p:cNvPr id="36935" name="Line 71">
              <a:extLst>
                <a:ext uri="{FF2B5EF4-FFF2-40B4-BE49-F238E27FC236}">
                  <a16:creationId xmlns:a16="http://schemas.microsoft.com/office/drawing/2014/main" id="{00F9F4FE-BF95-48D8-96CD-E9EED2CF3D43}"/>
                </a:ext>
              </a:extLst>
            </p:cNvPr>
            <p:cNvSpPr>
              <a:spLocks noChangeShapeType="1"/>
            </p:cNvSpPr>
            <p:nvPr/>
          </p:nvSpPr>
          <p:spPr bwMode="auto">
            <a:xfrm>
              <a:off x="1536" y="3552"/>
              <a:ext cx="67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36937" name="Group 73">
            <a:extLst>
              <a:ext uri="{FF2B5EF4-FFF2-40B4-BE49-F238E27FC236}">
                <a16:creationId xmlns:a16="http://schemas.microsoft.com/office/drawing/2014/main" id="{0AE1E37F-8119-4995-8744-46B2785542DB}"/>
              </a:ext>
            </a:extLst>
          </p:cNvPr>
          <p:cNvGrpSpPr>
            <a:grpSpLocks/>
          </p:cNvGrpSpPr>
          <p:nvPr/>
        </p:nvGrpSpPr>
        <p:grpSpPr bwMode="auto">
          <a:xfrm>
            <a:off x="8382001" y="4419600"/>
            <a:ext cx="1057275" cy="1143000"/>
            <a:chOff x="1104" y="3600"/>
            <a:chExt cx="666" cy="720"/>
          </a:xfrm>
        </p:grpSpPr>
        <p:sp>
          <p:nvSpPr>
            <p:cNvPr id="36938" name="AutoShape 74">
              <a:extLst>
                <a:ext uri="{FF2B5EF4-FFF2-40B4-BE49-F238E27FC236}">
                  <a16:creationId xmlns:a16="http://schemas.microsoft.com/office/drawing/2014/main" id="{F524F5B6-233D-4F1B-9E51-2BB24CA5124F}"/>
                </a:ext>
              </a:extLst>
            </p:cNvPr>
            <p:cNvSpPr>
              <a:spLocks noChangeArrowheads="1"/>
            </p:cNvSpPr>
            <p:nvPr/>
          </p:nvSpPr>
          <p:spPr bwMode="auto">
            <a:xfrm>
              <a:off x="1104" y="3744"/>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6939" name="Text Box 75">
              <a:extLst>
                <a:ext uri="{FF2B5EF4-FFF2-40B4-BE49-F238E27FC236}">
                  <a16:creationId xmlns:a16="http://schemas.microsoft.com/office/drawing/2014/main" id="{0B393064-6BBA-49B1-BD71-B2D19B9D0DFA}"/>
                </a:ext>
              </a:extLst>
            </p:cNvPr>
            <p:cNvSpPr txBox="1">
              <a:spLocks noChangeArrowheads="1"/>
            </p:cNvSpPr>
            <p:nvPr/>
          </p:nvSpPr>
          <p:spPr bwMode="auto">
            <a:xfrm>
              <a:off x="1248" y="403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C</a:t>
              </a:r>
            </a:p>
          </p:txBody>
        </p:sp>
        <p:sp>
          <p:nvSpPr>
            <p:cNvPr id="36940" name="Line 76">
              <a:extLst>
                <a:ext uri="{FF2B5EF4-FFF2-40B4-BE49-F238E27FC236}">
                  <a16:creationId xmlns:a16="http://schemas.microsoft.com/office/drawing/2014/main" id="{04D0EBA2-AFA4-4699-B676-7ED875D38936}"/>
                </a:ext>
              </a:extLst>
            </p:cNvPr>
            <p:cNvSpPr>
              <a:spLocks noChangeShapeType="1"/>
            </p:cNvSpPr>
            <p:nvPr/>
          </p:nvSpPr>
          <p:spPr bwMode="auto">
            <a:xfrm flipV="1">
              <a:off x="1440" y="3600"/>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sp>
        <p:nvSpPr>
          <p:cNvPr id="36942" name="Text Box 78">
            <a:extLst>
              <a:ext uri="{FF2B5EF4-FFF2-40B4-BE49-F238E27FC236}">
                <a16:creationId xmlns:a16="http://schemas.microsoft.com/office/drawing/2014/main" id="{30CC4B28-C924-42CF-9184-085805795BA5}"/>
              </a:ext>
            </a:extLst>
          </p:cNvPr>
          <p:cNvSpPr txBox="1">
            <a:spLocks noChangeArrowheads="1"/>
          </p:cNvSpPr>
          <p:nvPr/>
        </p:nvSpPr>
        <p:spPr bwMode="auto">
          <a:xfrm>
            <a:off x="4800600" y="29718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FF5050"/>
                </a:solidFill>
                <a:latin typeface="Times New Roman" panose="02020603050405020304" pitchFamily="18" charset="0"/>
              </a:rPr>
              <a:t>Before Rotation</a:t>
            </a:r>
          </a:p>
        </p:txBody>
      </p:sp>
      <p:sp>
        <p:nvSpPr>
          <p:cNvPr id="36943" name="Text Box 79">
            <a:extLst>
              <a:ext uri="{FF2B5EF4-FFF2-40B4-BE49-F238E27FC236}">
                <a16:creationId xmlns:a16="http://schemas.microsoft.com/office/drawing/2014/main" id="{83A255B6-725F-40C9-BAC3-FCBAA1E56F61}"/>
              </a:ext>
            </a:extLst>
          </p:cNvPr>
          <p:cNvSpPr txBox="1">
            <a:spLocks noChangeArrowheads="1"/>
          </p:cNvSpPr>
          <p:nvPr/>
        </p:nvSpPr>
        <p:spPr bwMode="auto">
          <a:xfrm>
            <a:off x="8610600" y="31242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FF5050"/>
                </a:solidFill>
                <a:latin typeface="Times New Roman" panose="02020603050405020304" pitchFamily="18" charset="0"/>
              </a:rPr>
              <a:t>After Rotation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9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69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69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69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69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69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69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6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4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Oval 2">
            <a:extLst>
              <a:ext uri="{FF2B5EF4-FFF2-40B4-BE49-F238E27FC236}">
                <a16:creationId xmlns:a16="http://schemas.microsoft.com/office/drawing/2014/main" id="{13C77643-57F3-4DE6-A568-EF68398830A2}"/>
              </a:ext>
            </a:extLst>
          </p:cNvPr>
          <p:cNvSpPr>
            <a:spLocks noChangeArrowheads="1"/>
          </p:cNvSpPr>
          <p:nvPr/>
        </p:nvSpPr>
        <p:spPr bwMode="auto">
          <a:xfrm>
            <a:off x="4114800" y="457200"/>
            <a:ext cx="685800" cy="649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67" name="Line 3">
            <a:extLst>
              <a:ext uri="{FF2B5EF4-FFF2-40B4-BE49-F238E27FC236}">
                <a16:creationId xmlns:a16="http://schemas.microsoft.com/office/drawing/2014/main" id="{5BE3204E-F8A9-40A0-9960-BE049C27A86C}"/>
              </a:ext>
            </a:extLst>
          </p:cNvPr>
          <p:cNvSpPr>
            <a:spLocks noChangeShapeType="1"/>
          </p:cNvSpPr>
          <p:nvPr/>
        </p:nvSpPr>
        <p:spPr bwMode="auto">
          <a:xfrm flipH="1">
            <a:off x="3429000" y="990601"/>
            <a:ext cx="762000" cy="485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68" name="Text Box 4">
            <a:extLst>
              <a:ext uri="{FF2B5EF4-FFF2-40B4-BE49-F238E27FC236}">
                <a16:creationId xmlns:a16="http://schemas.microsoft.com/office/drawing/2014/main" id="{24262AFA-4F93-4D46-A7E4-0B24EA9391DD}"/>
              </a:ext>
            </a:extLst>
          </p:cNvPr>
          <p:cNvSpPr txBox="1">
            <a:spLocks noChangeArrowheads="1"/>
          </p:cNvSpPr>
          <p:nvPr/>
        </p:nvSpPr>
        <p:spPr bwMode="auto">
          <a:xfrm>
            <a:off x="4191000" y="4572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5</a:t>
            </a:r>
          </a:p>
        </p:txBody>
      </p:sp>
      <p:grpSp>
        <p:nvGrpSpPr>
          <p:cNvPr id="62469" name="Group 5">
            <a:extLst>
              <a:ext uri="{FF2B5EF4-FFF2-40B4-BE49-F238E27FC236}">
                <a16:creationId xmlns:a16="http://schemas.microsoft.com/office/drawing/2014/main" id="{02F64481-5988-4BAD-8E19-A8E45936A7EF}"/>
              </a:ext>
            </a:extLst>
          </p:cNvPr>
          <p:cNvGrpSpPr>
            <a:grpSpLocks/>
          </p:cNvGrpSpPr>
          <p:nvPr/>
        </p:nvGrpSpPr>
        <p:grpSpPr bwMode="auto">
          <a:xfrm>
            <a:off x="1981200" y="1430338"/>
            <a:ext cx="2209800" cy="1541462"/>
            <a:chOff x="288" y="1045"/>
            <a:chExt cx="1392" cy="971"/>
          </a:xfrm>
        </p:grpSpPr>
        <p:sp>
          <p:nvSpPr>
            <p:cNvPr id="62470" name="Oval 6">
              <a:extLst>
                <a:ext uri="{FF2B5EF4-FFF2-40B4-BE49-F238E27FC236}">
                  <a16:creationId xmlns:a16="http://schemas.microsoft.com/office/drawing/2014/main" id="{1C8A9855-1C8C-48A3-A712-24CD0218171F}"/>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71" name="Oval 7">
              <a:extLst>
                <a:ext uri="{FF2B5EF4-FFF2-40B4-BE49-F238E27FC236}">
                  <a16:creationId xmlns:a16="http://schemas.microsoft.com/office/drawing/2014/main" id="{AAD48F3D-BE72-4AB2-A710-7F2CD96AB95B}"/>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72" name="Line 8">
              <a:extLst>
                <a:ext uri="{FF2B5EF4-FFF2-40B4-BE49-F238E27FC236}">
                  <a16:creationId xmlns:a16="http://schemas.microsoft.com/office/drawing/2014/main" id="{553CFE2F-A125-4AA2-9737-98EC67C91630}"/>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73" name="Text Box 9">
              <a:extLst>
                <a:ext uri="{FF2B5EF4-FFF2-40B4-BE49-F238E27FC236}">
                  <a16:creationId xmlns:a16="http://schemas.microsoft.com/office/drawing/2014/main" id="{12EEC2A1-E845-4A2E-A84C-D955D6FE2E15}"/>
                </a:ext>
              </a:extLst>
            </p:cNvPr>
            <p:cNvSpPr txBox="1">
              <a:spLocks noChangeArrowheads="1"/>
            </p:cNvSpPr>
            <p:nvPr/>
          </p:nvSpPr>
          <p:spPr bwMode="auto">
            <a:xfrm>
              <a:off x="912" y="1096"/>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sp>
          <p:nvSpPr>
            <p:cNvPr id="62474" name="Text Box 10">
              <a:extLst>
                <a:ext uri="{FF2B5EF4-FFF2-40B4-BE49-F238E27FC236}">
                  <a16:creationId xmlns:a16="http://schemas.microsoft.com/office/drawing/2014/main" id="{A88A37A7-C4AA-4DB0-9F4F-56B409734E2D}"/>
                </a:ext>
              </a:extLst>
            </p:cNvPr>
            <p:cNvSpPr txBox="1">
              <a:spLocks noChangeArrowheads="1"/>
            </p:cNvSpPr>
            <p:nvPr/>
          </p:nvSpPr>
          <p:spPr bwMode="auto">
            <a:xfrm>
              <a:off x="384" y="1658"/>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grpSp>
      <p:grpSp>
        <p:nvGrpSpPr>
          <p:cNvPr id="62475" name="Group 11">
            <a:extLst>
              <a:ext uri="{FF2B5EF4-FFF2-40B4-BE49-F238E27FC236}">
                <a16:creationId xmlns:a16="http://schemas.microsoft.com/office/drawing/2014/main" id="{E70E637D-D2A3-466B-B21C-5A1FE30CF214}"/>
              </a:ext>
            </a:extLst>
          </p:cNvPr>
          <p:cNvGrpSpPr>
            <a:grpSpLocks/>
          </p:cNvGrpSpPr>
          <p:nvPr/>
        </p:nvGrpSpPr>
        <p:grpSpPr bwMode="auto">
          <a:xfrm>
            <a:off x="3200400" y="2079626"/>
            <a:ext cx="1143000" cy="811213"/>
            <a:chOff x="1056" y="1454"/>
            <a:chExt cx="720" cy="511"/>
          </a:xfrm>
        </p:grpSpPr>
        <p:sp>
          <p:nvSpPr>
            <p:cNvPr id="62476" name="Line 12">
              <a:extLst>
                <a:ext uri="{FF2B5EF4-FFF2-40B4-BE49-F238E27FC236}">
                  <a16:creationId xmlns:a16="http://schemas.microsoft.com/office/drawing/2014/main" id="{DF8D8C07-9482-4928-8801-CA1697A2223D}"/>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2477" name="Group 13">
              <a:extLst>
                <a:ext uri="{FF2B5EF4-FFF2-40B4-BE49-F238E27FC236}">
                  <a16:creationId xmlns:a16="http://schemas.microsoft.com/office/drawing/2014/main" id="{3024BBDE-83E3-4565-9BE9-0533B15A7A3D}"/>
                </a:ext>
              </a:extLst>
            </p:cNvPr>
            <p:cNvGrpSpPr>
              <a:grpSpLocks/>
            </p:cNvGrpSpPr>
            <p:nvPr/>
          </p:nvGrpSpPr>
          <p:grpSpPr bwMode="auto">
            <a:xfrm>
              <a:off x="1152" y="1556"/>
              <a:ext cx="624" cy="409"/>
              <a:chOff x="1152" y="1556"/>
              <a:chExt cx="624" cy="409"/>
            </a:xfrm>
          </p:grpSpPr>
          <p:sp>
            <p:nvSpPr>
              <p:cNvPr id="62478" name="Oval 14">
                <a:extLst>
                  <a:ext uri="{FF2B5EF4-FFF2-40B4-BE49-F238E27FC236}">
                    <a16:creationId xmlns:a16="http://schemas.microsoft.com/office/drawing/2014/main" id="{2318ADF2-187A-4E2D-BF86-9F5D0BFB7646}"/>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79" name="Text Box 15">
                <a:extLst>
                  <a:ext uri="{FF2B5EF4-FFF2-40B4-BE49-F238E27FC236}">
                    <a16:creationId xmlns:a16="http://schemas.microsoft.com/office/drawing/2014/main" id="{41E21672-8E15-4184-B9BA-62BDF60D43F7}"/>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grpSp>
      </p:grpSp>
      <p:sp>
        <p:nvSpPr>
          <p:cNvPr id="62480" name="Text Box 16">
            <a:extLst>
              <a:ext uri="{FF2B5EF4-FFF2-40B4-BE49-F238E27FC236}">
                <a16:creationId xmlns:a16="http://schemas.microsoft.com/office/drawing/2014/main" id="{C0025646-30DD-43BA-9049-00FFEAB48DD9}"/>
              </a:ext>
            </a:extLst>
          </p:cNvPr>
          <p:cNvSpPr txBox="1">
            <a:spLocks noChangeArrowheads="1"/>
          </p:cNvSpPr>
          <p:nvPr/>
        </p:nvSpPr>
        <p:spPr bwMode="auto">
          <a:xfrm>
            <a:off x="6934200" y="38862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Insert 3.5</a:t>
            </a:r>
          </a:p>
        </p:txBody>
      </p:sp>
      <p:sp>
        <p:nvSpPr>
          <p:cNvPr id="62481" name="Text Box 17">
            <a:extLst>
              <a:ext uri="{FF2B5EF4-FFF2-40B4-BE49-F238E27FC236}">
                <a16:creationId xmlns:a16="http://schemas.microsoft.com/office/drawing/2014/main" id="{B003177C-BCFA-4580-9214-FD32DC382BCD}"/>
              </a:ext>
            </a:extLst>
          </p:cNvPr>
          <p:cNvSpPr txBox="1">
            <a:spLocks noChangeArrowheads="1"/>
          </p:cNvSpPr>
          <p:nvPr/>
        </p:nvSpPr>
        <p:spPr bwMode="auto">
          <a:xfrm>
            <a:off x="1981200" y="32004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 AVL Tree</a:t>
            </a:r>
          </a:p>
        </p:txBody>
      </p:sp>
      <p:sp>
        <p:nvSpPr>
          <p:cNvPr id="62482" name="Oval 18">
            <a:extLst>
              <a:ext uri="{FF2B5EF4-FFF2-40B4-BE49-F238E27FC236}">
                <a16:creationId xmlns:a16="http://schemas.microsoft.com/office/drawing/2014/main" id="{D997E1B8-8533-480C-B0C1-1826D0CFEBBC}"/>
              </a:ext>
            </a:extLst>
          </p:cNvPr>
          <p:cNvSpPr>
            <a:spLocks noChangeArrowheads="1"/>
          </p:cNvSpPr>
          <p:nvPr/>
        </p:nvSpPr>
        <p:spPr bwMode="auto">
          <a:xfrm>
            <a:off x="4495800" y="1447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83" name="Text Box 19">
            <a:extLst>
              <a:ext uri="{FF2B5EF4-FFF2-40B4-BE49-F238E27FC236}">
                <a16:creationId xmlns:a16="http://schemas.microsoft.com/office/drawing/2014/main" id="{7F9A3806-556D-4409-A418-2C4E24B5F14B}"/>
              </a:ext>
            </a:extLst>
          </p:cNvPr>
          <p:cNvSpPr txBox="1">
            <a:spLocks noChangeArrowheads="1"/>
          </p:cNvSpPr>
          <p:nvPr/>
        </p:nvSpPr>
        <p:spPr bwMode="auto">
          <a:xfrm>
            <a:off x="4572000" y="1676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8</a:t>
            </a:r>
          </a:p>
        </p:txBody>
      </p:sp>
      <p:sp>
        <p:nvSpPr>
          <p:cNvPr id="62484" name="Line 20">
            <a:extLst>
              <a:ext uri="{FF2B5EF4-FFF2-40B4-BE49-F238E27FC236}">
                <a16:creationId xmlns:a16="http://schemas.microsoft.com/office/drawing/2014/main" id="{8F24149D-907D-484D-B352-8F1FB650CBD8}"/>
              </a:ext>
            </a:extLst>
          </p:cNvPr>
          <p:cNvSpPr>
            <a:spLocks noChangeShapeType="1"/>
          </p:cNvSpPr>
          <p:nvPr/>
        </p:nvSpPr>
        <p:spPr bwMode="auto">
          <a:xfrm>
            <a:off x="4648200" y="10668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2542" name="Group 78">
            <a:extLst>
              <a:ext uri="{FF2B5EF4-FFF2-40B4-BE49-F238E27FC236}">
                <a16:creationId xmlns:a16="http://schemas.microsoft.com/office/drawing/2014/main" id="{DCDCE366-D555-40B1-A70F-EF2A004693C4}"/>
              </a:ext>
            </a:extLst>
          </p:cNvPr>
          <p:cNvGrpSpPr>
            <a:grpSpLocks/>
          </p:cNvGrpSpPr>
          <p:nvPr/>
        </p:nvGrpSpPr>
        <p:grpSpPr bwMode="auto">
          <a:xfrm>
            <a:off x="6400800" y="457200"/>
            <a:ext cx="3657600" cy="3316288"/>
            <a:chOff x="3072" y="288"/>
            <a:chExt cx="2304" cy="2089"/>
          </a:xfrm>
        </p:grpSpPr>
        <p:sp>
          <p:nvSpPr>
            <p:cNvPr id="62486" name="Oval 22">
              <a:extLst>
                <a:ext uri="{FF2B5EF4-FFF2-40B4-BE49-F238E27FC236}">
                  <a16:creationId xmlns:a16="http://schemas.microsoft.com/office/drawing/2014/main" id="{DDA65428-08FF-46B0-8787-A9E39A16A043}"/>
                </a:ext>
              </a:extLst>
            </p:cNvPr>
            <p:cNvSpPr>
              <a:spLocks noChangeArrowheads="1"/>
            </p:cNvSpPr>
            <p:nvPr/>
          </p:nvSpPr>
          <p:spPr bwMode="auto">
            <a:xfrm>
              <a:off x="3696" y="1968"/>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87" name="Text Box 23">
              <a:extLst>
                <a:ext uri="{FF2B5EF4-FFF2-40B4-BE49-F238E27FC236}">
                  <a16:creationId xmlns:a16="http://schemas.microsoft.com/office/drawing/2014/main" id="{42989DCC-3857-48B2-A919-41086B589543}"/>
                </a:ext>
              </a:extLst>
            </p:cNvPr>
            <p:cNvSpPr txBox="1">
              <a:spLocks noChangeArrowheads="1"/>
            </p:cNvSpPr>
            <p:nvPr/>
          </p:nvSpPr>
          <p:spPr bwMode="auto">
            <a:xfrm>
              <a:off x="3744" y="2016"/>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3.5</a:t>
              </a:r>
            </a:p>
          </p:txBody>
        </p:sp>
        <p:grpSp>
          <p:nvGrpSpPr>
            <p:cNvPr id="62488" name="Group 24">
              <a:extLst>
                <a:ext uri="{FF2B5EF4-FFF2-40B4-BE49-F238E27FC236}">
                  <a16:creationId xmlns:a16="http://schemas.microsoft.com/office/drawing/2014/main" id="{21EBE66B-04C6-4BF3-9722-732C4044E47F}"/>
                </a:ext>
              </a:extLst>
            </p:cNvPr>
            <p:cNvGrpSpPr>
              <a:grpSpLocks/>
            </p:cNvGrpSpPr>
            <p:nvPr/>
          </p:nvGrpSpPr>
          <p:grpSpPr bwMode="auto">
            <a:xfrm>
              <a:off x="3072" y="288"/>
              <a:ext cx="2304" cy="1584"/>
              <a:chOff x="192" y="2256"/>
              <a:chExt cx="2304" cy="1584"/>
            </a:xfrm>
          </p:grpSpPr>
          <p:sp>
            <p:nvSpPr>
              <p:cNvPr id="62489" name="Oval 25">
                <a:extLst>
                  <a:ext uri="{FF2B5EF4-FFF2-40B4-BE49-F238E27FC236}">
                    <a16:creationId xmlns:a16="http://schemas.microsoft.com/office/drawing/2014/main" id="{495B97D9-9354-483F-AC02-E6F2721E29B4}"/>
                  </a:ext>
                </a:extLst>
              </p:cNvPr>
              <p:cNvSpPr>
                <a:spLocks noChangeArrowheads="1"/>
              </p:cNvSpPr>
              <p:nvPr/>
            </p:nvSpPr>
            <p:spPr bwMode="auto">
              <a:xfrm>
                <a:off x="1536" y="22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90" name="Oval 26">
                <a:extLst>
                  <a:ext uri="{FF2B5EF4-FFF2-40B4-BE49-F238E27FC236}">
                    <a16:creationId xmlns:a16="http://schemas.microsoft.com/office/drawing/2014/main" id="{5329A030-460B-4BC6-A514-A5B74C5DCDB0}"/>
                  </a:ext>
                </a:extLst>
              </p:cNvPr>
              <p:cNvSpPr>
                <a:spLocks noChangeArrowheads="1"/>
              </p:cNvSpPr>
              <p:nvPr/>
            </p:nvSpPr>
            <p:spPr bwMode="auto">
              <a:xfrm>
                <a:off x="720" y="2869"/>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91" name="Oval 27">
                <a:extLst>
                  <a:ext uri="{FF2B5EF4-FFF2-40B4-BE49-F238E27FC236}">
                    <a16:creationId xmlns:a16="http://schemas.microsoft.com/office/drawing/2014/main" id="{7615C0CE-3668-4586-AF1F-DF75284846A8}"/>
                  </a:ext>
                </a:extLst>
              </p:cNvPr>
              <p:cNvSpPr>
                <a:spLocks noChangeArrowheads="1"/>
              </p:cNvSpPr>
              <p:nvPr/>
            </p:nvSpPr>
            <p:spPr bwMode="auto">
              <a:xfrm>
                <a:off x="192" y="3431"/>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92" name="Oval 28">
                <a:extLst>
                  <a:ext uri="{FF2B5EF4-FFF2-40B4-BE49-F238E27FC236}">
                    <a16:creationId xmlns:a16="http://schemas.microsoft.com/office/drawing/2014/main" id="{AC36B620-C3D1-43E1-9F59-96B4672100C1}"/>
                  </a:ext>
                </a:extLst>
              </p:cNvPr>
              <p:cNvSpPr>
                <a:spLocks noChangeArrowheads="1"/>
              </p:cNvSpPr>
              <p:nvPr/>
            </p:nvSpPr>
            <p:spPr bwMode="auto">
              <a:xfrm>
                <a:off x="1056" y="3380"/>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93" name="Oval 29">
                <a:extLst>
                  <a:ext uri="{FF2B5EF4-FFF2-40B4-BE49-F238E27FC236}">
                    <a16:creationId xmlns:a16="http://schemas.microsoft.com/office/drawing/2014/main" id="{58E2D7FC-E5C9-429D-AF3B-3D740CDA31F8}"/>
                  </a:ext>
                </a:extLst>
              </p:cNvPr>
              <p:cNvSpPr>
                <a:spLocks noChangeArrowheads="1"/>
              </p:cNvSpPr>
              <p:nvPr/>
            </p:nvSpPr>
            <p:spPr bwMode="auto">
              <a:xfrm>
                <a:off x="1920" y="273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94" name="Line 30">
                <a:extLst>
                  <a:ext uri="{FF2B5EF4-FFF2-40B4-BE49-F238E27FC236}">
                    <a16:creationId xmlns:a16="http://schemas.microsoft.com/office/drawing/2014/main" id="{307E8D08-0C7C-45C5-8F4F-FD450DE9F9C0}"/>
                  </a:ext>
                </a:extLst>
              </p:cNvPr>
              <p:cNvSpPr>
                <a:spLocks noChangeShapeType="1"/>
              </p:cNvSpPr>
              <p:nvPr/>
            </p:nvSpPr>
            <p:spPr bwMode="auto">
              <a:xfrm flipH="1">
                <a:off x="1104" y="2592"/>
                <a:ext cx="480" cy="3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95" name="Line 31">
                <a:extLst>
                  <a:ext uri="{FF2B5EF4-FFF2-40B4-BE49-F238E27FC236}">
                    <a16:creationId xmlns:a16="http://schemas.microsoft.com/office/drawing/2014/main" id="{571820B6-D2DD-4DE5-96DB-C8C775E0FFA6}"/>
                  </a:ext>
                </a:extLst>
              </p:cNvPr>
              <p:cNvSpPr>
                <a:spLocks noChangeShapeType="1"/>
              </p:cNvSpPr>
              <p:nvPr/>
            </p:nvSpPr>
            <p:spPr bwMode="auto">
              <a:xfrm>
                <a:off x="1776" y="2665"/>
                <a:ext cx="192"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96" name="Line 32">
                <a:extLst>
                  <a:ext uri="{FF2B5EF4-FFF2-40B4-BE49-F238E27FC236}">
                    <a16:creationId xmlns:a16="http://schemas.microsoft.com/office/drawing/2014/main" id="{AAE632A6-3DAF-4056-9942-4EF0269E5083}"/>
                  </a:ext>
                </a:extLst>
              </p:cNvPr>
              <p:cNvSpPr>
                <a:spLocks noChangeShapeType="1"/>
              </p:cNvSpPr>
              <p:nvPr/>
            </p:nvSpPr>
            <p:spPr bwMode="auto">
              <a:xfrm flipH="1">
                <a:off x="528" y="3278"/>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97" name="Line 33">
                <a:extLst>
                  <a:ext uri="{FF2B5EF4-FFF2-40B4-BE49-F238E27FC236}">
                    <a16:creationId xmlns:a16="http://schemas.microsoft.com/office/drawing/2014/main" id="{B8E8F6B6-55C0-44E1-83F3-BDA1703C7BFF}"/>
                  </a:ext>
                </a:extLst>
              </p:cNvPr>
              <p:cNvSpPr>
                <a:spLocks noChangeShapeType="1"/>
              </p:cNvSpPr>
              <p:nvPr/>
            </p:nvSpPr>
            <p:spPr bwMode="auto">
              <a:xfrm>
                <a:off x="960" y="3278"/>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498" name="Text Box 34">
                <a:extLst>
                  <a:ext uri="{FF2B5EF4-FFF2-40B4-BE49-F238E27FC236}">
                    <a16:creationId xmlns:a16="http://schemas.microsoft.com/office/drawing/2014/main" id="{30ADE83F-C20E-4040-843D-33B121C8D2BB}"/>
                  </a:ext>
                </a:extLst>
              </p:cNvPr>
              <p:cNvSpPr txBox="1">
                <a:spLocks noChangeArrowheads="1"/>
              </p:cNvSpPr>
              <p:nvPr/>
            </p:nvSpPr>
            <p:spPr bwMode="auto">
              <a:xfrm>
                <a:off x="1584" y="2256"/>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5</a:t>
                </a:r>
              </a:p>
            </p:txBody>
          </p:sp>
          <p:sp>
            <p:nvSpPr>
              <p:cNvPr id="62499" name="Text Box 35">
                <a:extLst>
                  <a:ext uri="{FF2B5EF4-FFF2-40B4-BE49-F238E27FC236}">
                    <a16:creationId xmlns:a16="http://schemas.microsoft.com/office/drawing/2014/main" id="{829EA5FB-10AA-4CFF-B0D0-EA8185478505}"/>
                  </a:ext>
                </a:extLst>
              </p:cNvPr>
              <p:cNvSpPr txBox="1">
                <a:spLocks noChangeArrowheads="1"/>
              </p:cNvSpPr>
              <p:nvPr/>
            </p:nvSpPr>
            <p:spPr bwMode="auto">
              <a:xfrm>
                <a:off x="816" y="2920"/>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sp>
            <p:nvSpPr>
              <p:cNvPr id="62500" name="Text Box 36">
                <a:extLst>
                  <a:ext uri="{FF2B5EF4-FFF2-40B4-BE49-F238E27FC236}">
                    <a16:creationId xmlns:a16="http://schemas.microsoft.com/office/drawing/2014/main" id="{45787990-D8D8-4614-A90B-E6C18F3E77AF}"/>
                  </a:ext>
                </a:extLst>
              </p:cNvPr>
              <p:cNvSpPr txBox="1">
                <a:spLocks noChangeArrowheads="1"/>
              </p:cNvSpPr>
              <p:nvPr/>
            </p:nvSpPr>
            <p:spPr bwMode="auto">
              <a:xfrm>
                <a:off x="288" y="348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sp>
            <p:nvSpPr>
              <p:cNvPr id="62501" name="Text Box 37">
                <a:extLst>
                  <a:ext uri="{FF2B5EF4-FFF2-40B4-BE49-F238E27FC236}">
                    <a16:creationId xmlns:a16="http://schemas.microsoft.com/office/drawing/2014/main" id="{7CE80C6C-0494-423C-A530-C0BA00160524}"/>
                  </a:ext>
                </a:extLst>
              </p:cNvPr>
              <p:cNvSpPr txBox="1">
                <a:spLocks noChangeArrowheads="1"/>
              </p:cNvSpPr>
              <p:nvPr/>
            </p:nvSpPr>
            <p:spPr bwMode="auto">
              <a:xfrm>
                <a:off x="1104" y="3456"/>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sp>
            <p:nvSpPr>
              <p:cNvPr id="62502" name="Text Box 38">
                <a:extLst>
                  <a:ext uri="{FF2B5EF4-FFF2-40B4-BE49-F238E27FC236}">
                    <a16:creationId xmlns:a16="http://schemas.microsoft.com/office/drawing/2014/main" id="{CDCBCE1B-A3D0-4D8A-91CE-1B00CB71C8B4}"/>
                  </a:ext>
                </a:extLst>
              </p:cNvPr>
              <p:cNvSpPr txBox="1">
                <a:spLocks noChangeArrowheads="1"/>
              </p:cNvSpPr>
              <p:nvPr/>
            </p:nvSpPr>
            <p:spPr bwMode="auto">
              <a:xfrm>
                <a:off x="1968" y="2832"/>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8</a:t>
                </a:r>
              </a:p>
            </p:txBody>
          </p:sp>
        </p:grpSp>
        <p:sp>
          <p:nvSpPr>
            <p:cNvPr id="62503" name="Line 39">
              <a:extLst>
                <a:ext uri="{FF2B5EF4-FFF2-40B4-BE49-F238E27FC236}">
                  <a16:creationId xmlns:a16="http://schemas.microsoft.com/office/drawing/2014/main" id="{EC4CCE3E-7096-4B10-9612-51AE3FE46834}"/>
                </a:ext>
              </a:extLst>
            </p:cNvPr>
            <p:cNvSpPr>
              <a:spLocks noChangeShapeType="1"/>
            </p:cNvSpPr>
            <p:nvPr/>
          </p:nvSpPr>
          <p:spPr bwMode="auto">
            <a:xfrm flipH="1">
              <a:off x="3936" y="1824"/>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62515" name="Group 51">
            <a:extLst>
              <a:ext uri="{FF2B5EF4-FFF2-40B4-BE49-F238E27FC236}">
                <a16:creationId xmlns:a16="http://schemas.microsoft.com/office/drawing/2014/main" id="{ABC62376-D25D-440D-ADDB-995EED15CE54}"/>
              </a:ext>
            </a:extLst>
          </p:cNvPr>
          <p:cNvGrpSpPr>
            <a:grpSpLocks/>
          </p:cNvGrpSpPr>
          <p:nvPr/>
        </p:nvGrpSpPr>
        <p:grpSpPr bwMode="auto">
          <a:xfrm>
            <a:off x="3581400" y="3962400"/>
            <a:ext cx="2057400" cy="609600"/>
            <a:chOff x="3792" y="1824"/>
            <a:chExt cx="1296" cy="384"/>
          </a:xfrm>
        </p:grpSpPr>
        <p:sp>
          <p:nvSpPr>
            <p:cNvPr id="62516" name="Oval 52">
              <a:extLst>
                <a:ext uri="{FF2B5EF4-FFF2-40B4-BE49-F238E27FC236}">
                  <a16:creationId xmlns:a16="http://schemas.microsoft.com/office/drawing/2014/main" id="{39C677DC-E670-452D-B8CC-57456EB5CCAC}"/>
                </a:ext>
              </a:extLst>
            </p:cNvPr>
            <p:cNvSpPr>
              <a:spLocks noChangeArrowheads="1"/>
            </p:cNvSpPr>
            <p:nvPr/>
          </p:nvSpPr>
          <p:spPr bwMode="auto">
            <a:xfrm>
              <a:off x="3792" y="1824"/>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517" name="Text Box 53">
              <a:extLst>
                <a:ext uri="{FF2B5EF4-FFF2-40B4-BE49-F238E27FC236}">
                  <a16:creationId xmlns:a16="http://schemas.microsoft.com/office/drawing/2014/main" id="{371E264B-5E28-46CE-A949-4D79662F286E}"/>
                </a:ext>
              </a:extLst>
            </p:cNvPr>
            <p:cNvSpPr txBox="1">
              <a:spLocks noChangeArrowheads="1"/>
            </p:cNvSpPr>
            <p:nvPr/>
          </p:nvSpPr>
          <p:spPr bwMode="auto">
            <a:xfrm>
              <a:off x="3888" y="1920"/>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4</a:t>
              </a:r>
            </a:p>
          </p:txBody>
        </p:sp>
      </p:grpSp>
      <p:grpSp>
        <p:nvGrpSpPr>
          <p:cNvPr id="62518" name="Group 54">
            <a:extLst>
              <a:ext uri="{FF2B5EF4-FFF2-40B4-BE49-F238E27FC236}">
                <a16:creationId xmlns:a16="http://schemas.microsoft.com/office/drawing/2014/main" id="{D0E48DCF-EDC8-43B8-9030-FB47F91D1935}"/>
              </a:ext>
            </a:extLst>
          </p:cNvPr>
          <p:cNvGrpSpPr>
            <a:grpSpLocks/>
          </p:cNvGrpSpPr>
          <p:nvPr/>
        </p:nvGrpSpPr>
        <p:grpSpPr bwMode="auto">
          <a:xfrm>
            <a:off x="4191000" y="4495800"/>
            <a:ext cx="1447800" cy="1143000"/>
            <a:chOff x="4272" y="2016"/>
            <a:chExt cx="912" cy="720"/>
          </a:xfrm>
        </p:grpSpPr>
        <p:sp>
          <p:nvSpPr>
            <p:cNvPr id="62519" name="Oval 55">
              <a:extLst>
                <a:ext uri="{FF2B5EF4-FFF2-40B4-BE49-F238E27FC236}">
                  <a16:creationId xmlns:a16="http://schemas.microsoft.com/office/drawing/2014/main" id="{0A1123FD-68FD-4A46-8F41-D4486B2B44B4}"/>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520" name="Text Box 56">
              <a:extLst>
                <a:ext uri="{FF2B5EF4-FFF2-40B4-BE49-F238E27FC236}">
                  <a16:creationId xmlns:a16="http://schemas.microsoft.com/office/drawing/2014/main" id="{ED2FC596-864D-4540-BF11-2E7DC8693CA5}"/>
                </a:ext>
              </a:extLst>
            </p:cNvPr>
            <p:cNvSpPr txBox="1">
              <a:spLocks noChangeArrowheads="1"/>
            </p:cNvSpPr>
            <p:nvPr/>
          </p:nvSpPr>
          <p:spPr bwMode="auto">
            <a:xfrm>
              <a:off x="4704" y="235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5</a:t>
              </a:r>
            </a:p>
          </p:txBody>
        </p:sp>
        <p:sp>
          <p:nvSpPr>
            <p:cNvPr id="62521" name="Line 57">
              <a:extLst>
                <a:ext uri="{FF2B5EF4-FFF2-40B4-BE49-F238E27FC236}">
                  <a16:creationId xmlns:a16="http://schemas.microsoft.com/office/drawing/2014/main" id="{538BD2A8-298D-48FC-8105-E40AEEB76004}"/>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62547" name="Group 83">
            <a:extLst>
              <a:ext uri="{FF2B5EF4-FFF2-40B4-BE49-F238E27FC236}">
                <a16:creationId xmlns:a16="http://schemas.microsoft.com/office/drawing/2014/main" id="{B98C9375-0C00-46FA-87A6-92B41A6A62D1}"/>
              </a:ext>
            </a:extLst>
          </p:cNvPr>
          <p:cNvGrpSpPr>
            <a:grpSpLocks/>
          </p:cNvGrpSpPr>
          <p:nvPr/>
        </p:nvGrpSpPr>
        <p:grpSpPr bwMode="auto">
          <a:xfrm>
            <a:off x="2209800" y="5813426"/>
            <a:ext cx="1066800" cy="892175"/>
            <a:chOff x="0" y="3758"/>
            <a:chExt cx="672" cy="562"/>
          </a:xfrm>
        </p:grpSpPr>
        <p:sp>
          <p:nvSpPr>
            <p:cNvPr id="62525" name="Oval 61">
              <a:extLst>
                <a:ext uri="{FF2B5EF4-FFF2-40B4-BE49-F238E27FC236}">
                  <a16:creationId xmlns:a16="http://schemas.microsoft.com/office/drawing/2014/main" id="{15166C50-9C78-4CA5-A2FB-DE7A2F551161}"/>
                </a:ext>
              </a:extLst>
            </p:cNvPr>
            <p:cNvSpPr>
              <a:spLocks noChangeArrowheads="1"/>
            </p:cNvSpPr>
            <p:nvPr/>
          </p:nvSpPr>
          <p:spPr bwMode="auto">
            <a:xfrm>
              <a:off x="0" y="3911"/>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526" name="Line 62">
              <a:extLst>
                <a:ext uri="{FF2B5EF4-FFF2-40B4-BE49-F238E27FC236}">
                  <a16:creationId xmlns:a16="http://schemas.microsoft.com/office/drawing/2014/main" id="{A2C68203-6C74-47D4-80BC-8ED89C096008}"/>
                </a:ext>
              </a:extLst>
            </p:cNvPr>
            <p:cNvSpPr>
              <a:spLocks noChangeShapeType="1"/>
            </p:cNvSpPr>
            <p:nvPr/>
          </p:nvSpPr>
          <p:spPr bwMode="auto">
            <a:xfrm flipH="1">
              <a:off x="336" y="3758"/>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528" name="Text Box 64">
              <a:extLst>
                <a:ext uri="{FF2B5EF4-FFF2-40B4-BE49-F238E27FC236}">
                  <a16:creationId xmlns:a16="http://schemas.microsoft.com/office/drawing/2014/main" id="{91108C41-39C0-44CD-941B-2029E17AB250}"/>
                </a:ext>
              </a:extLst>
            </p:cNvPr>
            <p:cNvSpPr txBox="1">
              <a:spLocks noChangeArrowheads="1"/>
            </p:cNvSpPr>
            <p:nvPr/>
          </p:nvSpPr>
          <p:spPr bwMode="auto">
            <a:xfrm>
              <a:off x="96" y="396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0.8</a:t>
              </a:r>
            </a:p>
          </p:txBody>
        </p:sp>
      </p:grpSp>
      <p:grpSp>
        <p:nvGrpSpPr>
          <p:cNvPr id="62546" name="Group 82">
            <a:extLst>
              <a:ext uri="{FF2B5EF4-FFF2-40B4-BE49-F238E27FC236}">
                <a16:creationId xmlns:a16="http://schemas.microsoft.com/office/drawing/2014/main" id="{63E8FA62-6DC5-4612-A8E2-E11C2EF5C659}"/>
              </a:ext>
            </a:extLst>
          </p:cNvPr>
          <p:cNvGrpSpPr>
            <a:grpSpLocks/>
          </p:cNvGrpSpPr>
          <p:nvPr/>
        </p:nvGrpSpPr>
        <p:grpSpPr bwMode="auto">
          <a:xfrm>
            <a:off x="3048000" y="4572001"/>
            <a:ext cx="1371600" cy="1241425"/>
            <a:chOff x="528" y="2976"/>
            <a:chExt cx="864" cy="782"/>
          </a:xfrm>
        </p:grpSpPr>
        <p:sp>
          <p:nvSpPr>
            <p:cNvPr id="62524" name="Oval 60">
              <a:extLst>
                <a:ext uri="{FF2B5EF4-FFF2-40B4-BE49-F238E27FC236}">
                  <a16:creationId xmlns:a16="http://schemas.microsoft.com/office/drawing/2014/main" id="{D95F7963-DD82-4BC3-B39C-2F3BBB03646B}"/>
                </a:ext>
              </a:extLst>
            </p:cNvPr>
            <p:cNvSpPr>
              <a:spLocks noChangeArrowheads="1"/>
            </p:cNvSpPr>
            <p:nvPr/>
          </p:nvSpPr>
          <p:spPr bwMode="auto">
            <a:xfrm>
              <a:off x="528" y="3349"/>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527" name="Text Box 63">
              <a:extLst>
                <a:ext uri="{FF2B5EF4-FFF2-40B4-BE49-F238E27FC236}">
                  <a16:creationId xmlns:a16="http://schemas.microsoft.com/office/drawing/2014/main" id="{48CAC8E3-E741-4951-A725-D4613B9C626A}"/>
                </a:ext>
              </a:extLst>
            </p:cNvPr>
            <p:cNvSpPr txBox="1">
              <a:spLocks noChangeArrowheads="1"/>
            </p:cNvSpPr>
            <p:nvPr/>
          </p:nvSpPr>
          <p:spPr bwMode="auto">
            <a:xfrm>
              <a:off x="624" y="3400"/>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sp>
          <p:nvSpPr>
            <p:cNvPr id="62529" name="Line 65">
              <a:extLst>
                <a:ext uri="{FF2B5EF4-FFF2-40B4-BE49-F238E27FC236}">
                  <a16:creationId xmlns:a16="http://schemas.microsoft.com/office/drawing/2014/main" id="{92C884F6-E7AE-4902-BFC8-E6E660092269}"/>
                </a:ext>
              </a:extLst>
            </p:cNvPr>
            <p:cNvSpPr>
              <a:spLocks noChangeShapeType="1"/>
            </p:cNvSpPr>
            <p:nvPr/>
          </p:nvSpPr>
          <p:spPr bwMode="auto">
            <a:xfrm flipH="1">
              <a:off x="768"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62535" name="Group 71">
            <a:extLst>
              <a:ext uri="{FF2B5EF4-FFF2-40B4-BE49-F238E27FC236}">
                <a16:creationId xmlns:a16="http://schemas.microsoft.com/office/drawing/2014/main" id="{0340673A-8706-422B-B4B7-CEDB27A64AC3}"/>
              </a:ext>
            </a:extLst>
          </p:cNvPr>
          <p:cNvGrpSpPr>
            <a:grpSpLocks/>
          </p:cNvGrpSpPr>
          <p:nvPr/>
        </p:nvGrpSpPr>
        <p:grpSpPr bwMode="auto">
          <a:xfrm>
            <a:off x="3657600" y="5715001"/>
            <a:ext cx="1143000" cy="811213"/>
            <a:chOff x="1056" y="1454"/>
            <a:chExt cx="720" cy="511"/>
          </a:xfrm>
        </p:grpSpPr>
        <p:sp>
          <p:nvSpPr>
            <p:cNvPr id="62536" name="Line 72">
              <a:extLst>
                <a:ext uri="{FF2B5EF4-FFF2-40B4-BE49-F238E27FC236}">
                  <a16:creationId xmlns:a16="http://schemas.microsoft.com/office/drawing/2014/main" id="{0DFD7081-D10E-45A3-A36E-0FBE7F2A0CD1}"/>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2537" name="Group 73">
              <a:extLst>
                <a:ext uri="{FF2B5EF4-FFF2-40B4-BE49-F238E27FC236}">
                  <a16:creationId xmlns:a16="http://schemas.microsoft.com/office/drawing/2014/main" id="{B78A370C-071D-4FCF-9A62-D3349BF3D3D9}"/>
                </a:ext>
              </a:extLst>
            </p:cNvPr>
            <p:cNvGrpSpPr>
              <a:grpSpLocks/>
            </p:cNvGrpSpPr>
            <p:nvPr/>
          </p:nvGrpSpPr>
          <p:grpSpPr bwMode="auto">
            <a:xfrm>
              <a:off x="1152" y="1556"/>
              <a:ext cx="624" cy="409"/>
              <a:chOff x="1152" y="1556"/>
              <a:chExt cx="624" cy="409"/>
            </a:xfrm>
          </p:grpSpPr>
          <p:sp>
            <p:nvSpPr>
              <p:cNvPr id="62538" name="Oval 74">
                <a:extLst>
                  <a:ext uri="{FF2B5EF4-FFF2-40B4-BE49-F238E27FC236}">
                    <a16:creationId xmlns:a16="http://schemas.microsoft.com/office/drawing/2014/main" id="{70FE95B9-9912-4D89-A585-300D994417E4}"/>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539" name="Text Box 75">
                <a:extLst>
                  <a:ext uri="{FF2B5EF4-FFF2-40B4-BE49-F238E27FC236}">
                    <a16:creationId xmlns:a16="http://schemas.microsoft.com/office/drawing/2014/main" id="{0246A69E-1CC7-4E3C-856E-F39FD24C5608}"/>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3.5</a:t>
                </a:r>
              </a:p>
            </p:txBody>
          </p:sp>
        </p:grpSp>
      </p:grpSp>
      <p:sp>
        <p:nvSpPr>
          <p:cNvPr id="62540" name="Text Box 76">
            <a:extLst>
              <a:ext uri="{FF2B5EF4-FFF2-40B4-BE49-F238E27FC236}">
                <a16:creationId xmlns:a16="http://schemas.microsoft.com/office/drawing/2014/main" id="{FD8C2FA4-22FA-4C91-8EA8-4548AF7A8A04}"/>
              </a:ext>
            </a:extLst>
          </p:cNvPr>
          <p:cNvSpPr txBox="1">
            <a:spLocks noChangeArrowheads="1"/>
          </p:cNvSpPr>
          <p:nvPr/>
        </p:nvSpPr>
        <p:spPr bwMode="auto">
          <a:xfrm>
            <a:off x="6096000" y="51054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After Rotation</a:t>
            </a:r>
          </a:p>
        </p:txBody>
      </p:sp>
      <p:grpSp>
        <p:nvGrpSpPr>
          <p:cNvPr id="62545" name="Group 81">
            <a:extLst>
              <a:ext uri="{FF2B5EF4-FFF2-40B4-BE49-F238E27FC236}">
                <a16:creationId xmlns:a16="http://schemas.microsoft.com/office/drawing/2014/main" id="{8CDF0FDE-39A9-4636-B2EB-3CEBAD1E030D}"/>
              </a:ext>
            </a:extLst>
          </p:cNvPr>
          <p:cNvGrpSpPr>
            <a:grpSpLocks/>
          </p:cNvGrpSpPr>
          <p:nvPr/>
        </p:nvGrpSpPr>
        <p:grpSpPr bwMode="auto">
          <a:xfrm>
            <a:off x="5638800" y="228600"/>
            <a:ext cx="5029200" cy="3657600"/>
            <a:chOff x="2592" y="144"/>
            <a:chExt cx="3168" cy="2304"/>
          </a:xfrm>
        </p:grpSpPr>
        <p:sp>
          <p:nvSpPr>
            <p:cNvPr id="62505" name="Rectangle 41">
              <a:extLst>
                <a:ext uri="{FF2B5EF4-FFF2-40B4-BE49-F238E27FC236}">
                  <a16:creationId xmlns:a16="http://schemas.microsoft.com/office/drawing/2014/main" id="{3C143BCF-7205-4649-B8EE-BCD20347BC5E}"/>
                </a:ext>
              </a:extLst>
            </p:cNvPr>
            <p:cNvSpPr>
              <a:spLocks noChangeArrowheads="1"/>
            </p:cNvSpPr>
            <p:nvPr/>
          </p:nvSpPr>
          <p:spPr bwMode="auto">
            <a:xfrm>
              <a:off x="4176" y="144"/>
              <a:ext cx="1152" cy="528"/>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506" name="Text Box 42">
              <a:extLst>
                <a:ext uri="{FF2B5EF4-FFF2-40B4-BE49-F238E27FC236}">
                  <a16:creationId xmlns:a16="http://schemas.microsoft.com/office/drawing/2014/main" id="{ABE6D02E-E671-4C3E-AD0B-17580065AD4C}"/>
                </a:ext>
              </a:extLst>
            </p:cNvPr>
            <p:cNvSpPr txBox="1">
              <a:spLocks noChangeArrowheads="1"/>
            </p:cNvSpPr>
            <p:nvPr/>
          </p:nvSpPr>
          <p:spPr bwMode="auto">
            <a:xfrm>
              <a:off x="4896" y="24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U</a:t>
              </a:r>
            </a:p>
          </p:txBody>
        </p:sp>
        <p:sp>
          <p:nvSpPr>
            <p:cNvPr id="62507" name="Rectangle 43">
              <a:extLst>
                <a:ext uri="{FF2B5EF4-FFF2-40B4-BE49-F238E27FC236}">
                  <a16:creationId xmlns:a16="http://schemas.microsoft.com/office/drawing/2014/main" id="{F7E5D078-C6BA-4DE1-8632-C0E527CDC68F}"/>
                </a:ext>
              </a:extLst>
            </p:cNvPr>
            <p:cNvSpPr>
              <a:spLocks noChangeArrowheads="1"/>
            </p:cNvSpPr>
            <p:nvPr/>
          </p:nvSpPr>
          <p:spPr bwMode="auto">
            <a:xfrm>
              <a:off x="3072" y="768"/>
              <a:ext cx="1152" cy="528"/>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508" name="Text Box 44">
              <a:extLst>
                <a:ext uri="{FF2B5EF4-FFF2-40B4-BE49-F238E27FC236}">
                  <a16:creationId xmlns:a16="http://schemas.microsoft.com/office/drawing/2014/main" id="{271CBBF1-588A-4463-B52E-35E4642886EA}"/>
                </a:ext>
              </a:extLst>
            </p:cNvPr>
            <p:cNvSpPr txBox="1">
              <a:spLocks noChangeArrowheads="1"/>
            </p:cNvSpPr>
            <p:nvPr/>
          </p:nvSpPr>
          <p:spPr bwMode="auto">
            <a:xfrm>
              <a:off x="3360" y="768"/>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V</a:t>
              </a:r>
            </a:p>
          </p:txBody>
        </p:sp>
        <p:sp>
          <p:nvSpPr>
            <p:cNvPr id="62509" name="Rectangle 45">
              <a:extLst>
                <a:ext uri="{FF2B5EF4-FFF2-40B4-BE49-F238E27FC236}">
                  <a16:creationId xmlns:a16="http://schemas.microsoft.com/office/drawing/2014/main" id="{C4E5F7F1-E388-44C5-ACA7-D803E9509471}"/>
                </a:ext>
              </a:extLst>
            </p:cNvPr>
            <p:cNvSpPr>
              <a:spLocks noChangeArrowheads="1"/>
            </p:cNvSpPr>
            <p:nvPr/>
          </p:nvSpPr>
          <p:spPr bwMode="auto">
            <a:xfrm>
              <a:off x="2592" y="1344"/>
              <a:ext cx="1152" cy="528"/>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510" name="Text Box 46">
              <a:extLst>
                <a:ext uri="{FF2B5EF4-FFF2-40B4-BE49-F238E27FC236}">
                  <a16:creationId xmlns:a16="http://schemas.microsoft.com/office/drawing/2014/main" id="{A6A642A9-008A-4722-B208-9001DC3AC5C7}"/>
                </a:ext>
              </a:extLst>
            </p:cNvPr>
            <p:cNvSpPr txBox="1">
              <a:spLocks noChangeArrowheads="1"/>
            </p:cNvSpPr>
            <p:nvPr/>
          </p:nvSpPr>
          <p:spPr bwMode="auto">
            <a:xfrm>
              <a:off x="2736" y="1488"/>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A</a:t>
              </a:r>
            </a:p>
          </p:txBody>
        </p:sp>
        <p:sp>
          <p:nvSpPr>
            <p:cNvPr id="62511" name="Rectangle 47">
              <a:extLst>
                <a:ext uri="{FF2B5EF4-FFF2-40B4-BE49-F238E27FC236}">
                  <a16:creationId xmlns:a16="http://schemas.microsoft.com/office/drawing/2014/main" id="{4696852B-37CA-44BF-805A-F110BC079170}"/>
                </a:ext>
              </a:extLst>
            </p:cNvPr>
            <p:cNvSpPr>
              <a:spLocks noChangeArrowheads="1"/>
            </p:cNvSpPr>
            <p:nvPr/>
          </p:nvSpPr>
          <p:spPr bwMode="auto">
            <a:xfrm>
              <a:off x="3840" y="1392"/>
              <a:ext cx="1008" cy="432"/>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512" name="Text Box 48">
              <a:extLst>
                <a:ext uri="{FF2B5EF4-FFF2-40B4-BE49-F238E27FC236}">
                  <a16:creationId xmlns:a16="http://schemas.microsoft.com/office/drawing/2014/main" id="{764761A3-4B89-4C48-97AB-49DAF536185A}"/>
                </a:ext>
              </a:extLst>
            </p:cNvPr>
            <p:cNvSpPr txBox="1">
              <a:spLocks noChangeArrowheads="1"/>
            </p:cNvSpPr>
            <p:nvPr/>
          </p:nvSpPr>
          <p:spPr bwMode="auto">
            <a:xfrm>
              <a:off x="4464" y="1488"/>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W</a:t>
              </a:r>
            </a:p>
          </p:txBody>
        </p:sp>
        <p:sp>
          <p:nvSpPr>
            <p:cNvPr id="62513" name="Rectangle 49">
              <a:extLst>
                <a:ext uri="{FF2B5EF4-FFF2-40B4-BE49-F238E27FC236}">
                  <a16:creationId xmlns:a16="http://schemas.microsoft.com/office/drawing/2014/main" id="{C2A1BC2B-C7DF-4183-BC0E-C9B9A356F048}"/>
                </a:ext>
              </a:extLst>
            </p:cNvPr>
            <p:cNvSpPr>
              <a:spLocks noChangeArrowheads="1"/>
            </p:cNvSpPr>
            <p:nvPr/>
          </p:nvSpPr>
          <p:spPr bwMode="auto">
            <a:xfrm>
              <a:off x="3312" y="1920"/>
              <a:ext cx="960" cy="528"/>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514" name="Text Box 50">
              <a:extLst>
                <a:ext uri="{FF2B5EF4-FFF2-40B4-BE49-F238E27FC236}">
                  <a16:creationId xmlns:a16="http://schemas.microsoft.com/office/drawing/2014/main" id="{C8F9566C-33C1-496D-8619-F02DA29A75CD}"/>
                </a:ext>
              </a:extLst>
            </p:cNvPr>
            <p:cNvSpPr txBox="1">
              <a:spLocks noChangeArrowheads="1"/>
            </p:cNvSpPr>
            <p:nvPr/>
          </p:nvSpPr>
          <p:spPr bwMode="auto">
            <a:xfrm>
              <a:off x="3312" y="201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B</a:t>
              </a:r>
            </a:p>
          </p:txBody>
        </p:sp>
        <p:sp>
          <p:nvSpPr>
            <p:cNvPr id="62543" name="Rectangle 79">
              <a:extLst>
                <a:ext uri="{FF2B5EF4-FFF2-40B4-BE49-F238E27FC236}">
                  <a16:creationId xmlns:a16="http://schemas.microsoft.com/office/drawing/2014/main" id="{BD94BD5B-E12C-4D9A-B26E-FB7B0308CD10}"/>
                </a:ext>
              </a:extLst>
            </p:cNvPr>
            <p:cNvSpPr>
              <a:spLocks noChangeArrowheads="1"/>
            </p:cNvSpPr>
            <p:nvPr/>
          </p:nvSpPr>
          <p:spPr bwMode="auto">
            <a:xfrm>
              <a:off x="4800" y="720"/>
              <a:ext cx="960" cy="528"/>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544" name="Text Box 80">
              <a:extLst>
                <a:ext uri="{FF2B5EF4-FFF2-40B4-BE49-F238E27FC236}">
                  <a16:creationId xmlns:a16="http://schemas.microsoft.com/office/drawing/2014/main" id="{68021570-52B8-48C8-AC7E-60E25CBDB87A}"/>
                </a:ext>
              </a:extLst>
            </p:cNvPr>
            <p:cNvSpPr txBox="1">
              <a:spLocks noChangeArrowheads="1"/>
            </p:cNvSpPr>
            <p:nvPr/>
          </p:nvSpPr>
          <p:spPr bwMode="auto">
            <a:xfrm>
              <a:off x="5376" y="67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D</a:t>
              </a:r>
            </a:p>
          </p:txBody>
        </p:sp>
      </p:grpSp>
      <p:grpSp>
        <p:nvGrpSpPr>
          <p:cNvPr id="62548" name="Group 84">
            <a:extLst>
              <a:ext uri="{FF2B5EF4-FFF2-40B4-BE49-F238E27FC236}">
                <a16:creationId xmlns:a16="http://schemas.microsoft.com/office/drawing/2014/main" id="{E6EC68AB-9158-4CC4-8A3B-51FF3BFE1ACD}"/>
              </a:ext>
            </a:extLst>
          </p:cNvPr>
          <p:cNvGrpSpPr>
            <a:grpSpLocks/>
          </p:cNvGrpSpPr>
          <p:nvPr/>
        </p:nvGrpSpPr>
        <p:grpSpPr bwMode="auto">
          <a:xfrm>
            <a:off x="5486400" y="5562601"/>
            <a:ext cx="1143000" cy="811213"/>
            <a:chOff x="1056" y="1454"/>
            <a:chExt cx="720" cy="511"/>
          </a:xfrm>
        </p:grpSpPr>
        <p:sp>
          <p:nvSpPr>
            <p:cNvPr id="62549" name="Line 85">
              <a:extLst>
                <a:ext uri="{FF2B5EF4-FFF2-40B4-BE49-F238E27FC236}">
                  <a16:creationId xmlns:a16="http://schemas.microsoft.com/office/drawing/2014/main" id="{6BC6C843-C4CF-491A-862C-E99E4B24C557}"/>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2550" name="Group 86">
              <a:extLst>
                <a:ext uri="{FF2B5EF4-FFF2-40B4-BE49-F238E27FC236}">
                  <a16:creationId xmlns:a16="http://schemas.microsoft.com/office/drawing/2014/main" id="{D3963DC3-9AB7-485F-A95E-B3AD5DFF650F}"/>
                </a:ext>
              </a:extLst>
            </p:cNvPr>
            <p:cNvGrpSpPr>
              <a:grpSpLocks/>
            </p:cNvGrpSpPr>
            <p:nvPr/>
          </p:nvGrpSpPr>
          <p:grpSpPr bwMode="auto">
            <a:xfrm>
              <a:off x="1152" y="1556"/>
              <a:ext cx="624" cy="409"/>
              <a:chOff x="1152" y="1556"/>
              <a:chExt cx="624" cy="409"/>
            </a:xfrm>
          </p:grpSpPr>
          <p:sp>
            <p:nvSpPr>
              <p:cNvPr id="62551" name="Oval 87">
                <a:extLst>
                  <a:ext uri="{FF2B5EF4-FFF2-40B4-BE49-F238E27FC236}">
                    <a16:creationId xmlns:a16="http://schemas.microsoft.com/office/drawing/2014/main" id="{9939395B-16CE-49A1-B2E4-851A143D6383}"/>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2552" name="Text Box 88">
                <a:extLst>
                  <a:ext uri="{FF2B5EF4-FFF2-40B4-BE49-F238E27FC236}">
                    <a16:creationId xmlns:a16="http://schemas.microsoft.com/office/drawing/2014/main" id="{D6CACE2C-7F6A-47E6-A578-C66F81DEED10}"/>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8</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62542"/>
                                        </p:tgtEl>
                                        <p:attrNameLst>
                                          <p:attrName>style.visibility</p:attrName>
                                        </p:attrNameLst>
                                      </p:cBhvr>
                                      <p:to>
                                        <p:strVal val="visible"/>
                                      </p:to>
                                    </p:set>
                                    <p:anim calcmode="lin" valueType="num">
                                      <p:cBhvr additive="base">
                                        <p:cTn id="11" dur="500" fill="hold"/>
                                        <p:tgtEl>
                                          <p:spTgt spid="62542"/>
                                        </p:tgtEl>
                                        <p:attrNameLst>
                                          <p:attrName>ppt_x</p:attrName>
                                        </p:attrNameLst>
                                      </p:cBhvr>
                                      <p:tavLst>
                                        <p:tav tm="0">
                                          <p:val>
                                            <p:strVal val="0-#ppt_w/2"/>
                                          </p:val>
                                        </p:tav>
                                        <p:tav tm="100000">
                                          <p:val>
                                            <p:strVal val="#ppt_x"/>
                                          </p:val>
                                        </p:tav>
                                      </p:tavLst>
                                    </p:anim>
                                    <p:anim calcmode="lin" valueType="num">
                                      <p:cBhvr additive="base">
                                        <p:cTn id="12" dur="500" fill="hold"/>
                                        <p:tgtEl>
                                          <p:spTgt spid="6254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6254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254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6251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62546"/>
                                        </p:tgtEl>
                                        <p:attrNameLst>
                                          <p:attrName>style.visibility</p:attrName>
                                        </p:attrNameLst>
                                      </p:cBhvr>
                                      <p:to>
                                        <p:strVal val="visible"/>
                                      </p:to>
                                    </p:set>
                                    <p:anim calcmode="lin" valueType="num">
                                      <p:cBhvr additive="base">
                                        <p:cTn id="29" dur="500" fill="hold"/>
                                        <p:tgtEl>
                                          <p:spTgt spid="62546"/>
                                        </p:tgtEl>
                                        <p:attrNameLst>
                                          <p:attrName>ppt_x</p:attrName>
                                        </p:attrNameLst>
                                      </p:cBhvr>
                                      <p:tavLst>
                                        <p:tav tm="0">
                                          <p:val>
                                            <p:strVal val="0-#ppt_w/2"/>
                                          </p:val>
                                        </p:tav>
                                        <p:tav tm="100000">
                                          <p:val>
                                            <p:strVal val="#ppt_x"/>
                                          </p:val>
                                        </p:tav>
                                      </p:tavLst>
                                    </p:anim>
                                    <p:anim calcmode="lin" valueType="num">
                                      <p:cBhvr additive="base">
                                        <p:cTn id="30" dur="500" fill="hold"/>
                                        <p:tgtEl>
                                          <p:spTgt spid="6254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251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62547"/>
                                        </p:tgtEl>
                                        <p:attrNameLst>
                                          <p:attrName>style.visibility</p:attrName>
                                        </p:attrNameLst>
                                      </p:cBhvr>
                                      <p:to>
                                        <p:strVal val="visible"/>
                                      </p:to>
                                    </p:set>
                                    <p:anim calcmode="lin" valueType="num">
                                      <p:cBhvr additive="base">
                                        <p:cTn id="39" dur="500" fill="hold"/>
                                        <p:tgtEl>
                                          <p:spTgt spid="62547"/>
                                        </p:tgtEl>
                                        <p:attrNameLst>
                                          <p:attrName>ppt_x</p:attrName>
                                        </p:attrNameLst>
                                      </p:cBhvr>
                                      <p:tavLst>
                                        <p:tav tm="0">
                                          <p:val>
                                            <p:strVal val="0-#ppt_w/2"/>
                                          </p:val>
                                        </p:tav>
                                        <p:tav tm="100000">
                                          <p:val>
                                            <p:strVal val="#ppt_x"/>
                                          </p:val>
                                        </p:tav>
                                      </p:tavLst>
                                    </p:anim>
                                    <p:anim calcmode="lin" valueType="num">
                                      <p:cBhvr additive="base">
                                        <p:cTn id="40" dur="500" fill="hold"/>
                                        <p:tgtEl>
                                          <p:spTgt spid="62547"/>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6254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62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0" grpId="0" autoUpdateAnimBg="0"/>
      <p:bldP spid="6254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DE2419A-D340-41D3-80D9-4C0B87E56E62}"/>
              </a:ext>
            </a:extLst>
          </p:cNvPr>
          <p:cNvSpPr>
            <a:spLocks noGrp="1" noChangeArrowheads="1"/>
          </p:cNvSpPr>
          <p:nvPr>
            <p:ph type="title"/>
          </p:nvPr>
        </p:nvSpPr>
        <p:spPr>
          <a:xfrm>
            <a:off x="2209800" y="76200"/>
            <a:ext cx="7772400" cy="1143000"/>
          </a:xfrm>
        </p:spPr>
        <p:txBody>
          <a:bodyPr/>
          <a:lstStyle/>
          <a:p>
            <a:r>
              <a:rPr lang="en-US" altLang="en-US"/>
              <a:t>Extended Example</a:t>
            </a:r>
          </a:p>
        </p:txBody>
      </p:sp>
      <p:sp>
        <p:nvSpPr>
          <p:cNvPr id="64515" name="Text Box 3">
            <a:extLst>
              <a:ext uri="{FF2B5EF4-FFF2-40B4-BE49-F238E27FC236}">
                <a16:creationId xmlns:a16="http://schemas.microsoft.com/office/drawing/2014/main" id="{856DD9EB-8A4D-43ED-ACE1-3D47724CDF10}"/>
              </a:ext>
            </a:extLst>
          </p:cNvPr>
          <p:cNvSpPr txBox="1">
            <a:spLocks noChangeArrowheads="1"/>
          </p:cNvSpPr>
          <p:nvPr/>
        </p:nvSpPr>
        <p:spPr bwMode="auto">
          <a:xfrm>
            <a:off x="2133600" y="14478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Insert 3,2,1,4,5,6,7, 16,15,14</a:t>
            </a:r>
          </a:p>
        </p:txBody>
      </p:sp>
      <p:grpSp>
        <p:nvGrpSpPr>
          <p:cNvPr id="64591" name="Group 79">
            <a:extLst>
              <a:ext uri="{FF2B5EF4-FFF2-40B4-BE49-F238E27FC236}">
                <a16:creationId xmlns:a16="http://schemas.microsoft.com/office/drawing/2014/main" id="{7D2189DF-68B3-465F-84AA-30EBD16FF95C}"/>
              </a:ext>
            </a:extLst>
          </p:cNvPr>
          <p:cNvGrpSpPr>
            <a:grpSpLocks/>
          </p:cNvGrpSpPr>
          <p:nvPr/>
        </p:nvGrpSpPr>
        <p:grpSpPr bwMode="auto">
          <a:xfrm>
            <a:off x="2514600" y="2286001"/>
            <a:ext cx="1600200" cy="1281113"/>
            <a:chOff x="624" y="1776"/>
            <a:chExt cx="1008" cy="807"/>
          </a:xfrm>
        </p:grpSpPr>
        <p:grpSp>
          <p:nvGrpSpPr>
            <p:cNvPr id="64534" name="Group 22">
              <a:extLst>
                <a:ext uri="{FF2B5EF4-FFF2-40B4-BE49-F238E27FC236}">
                  <a16:creationId xmlns:a16="http://schemas.microsoft.com/office/drawing/2014/main" id="{6163F649-9DA1-4BE5-A4FF-C4A96A4ADFCB}"/>
                </a:ext>
              </a:extLst>
            </p:cNvPr>
            <p:cNvGrpSpPr>
              <a:grpSpLocks/>
            </p:cNvGrpSpPr>
            <p:nvPr/>
          </p:nvGrpSpPr>
          <p:grpSpPr bwMode="auto">
            <a:xfrm>
              <a:off x="720" y="1776"/>
              <a:ext cx="912" cy="409"/>
              <a:chOff x="720" y="1776"/>
              <a:chExt cx="912" cy="409"/>
            </a:xfrm>
          </p:grpSpPr>
          <p:sp>
            <p:nvSpPr>
              <p:cNvPr id="64523" name="Oval 11">
                <a:extLst>
                  <a:ext uri="{FF2B5EF4-FFF2-40B4-BE49-F238E27FC236}">
                    <a16:creationId xmlns:a16="http://schemas.microsoft.com/office/drawing/2014/main" id="{CCA33CFE-B7C4-4BED-8DB1-9C968B918CCD}"/>
                  </a:ext>
                </a:extLst>
              </p:cNvPr>
              <p:cNvSpPr>
                <a:spLocks noChangeArrowheads="1"/>
              </p:cNvSpPr>
              <p:nvPr/>
            </p:nvSpPr>
            <p:spPr bwMode="auto">
              <a:xfrm>
                <a:off x="720" y="177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26" name="Text Box 14">
                <a:extLst>
                  <a:ext uri="{FF2B5EF4-FFF2-40B4-BE49-F238E27FC236}">
                    <a16:creationId xmlns:a16="http://schemas.microsoft.com/office/drawing/2014/main" id="{00F3EDF7-4775-445F-93EA-AD82E79749CE}"/>
                  </a:ext>
                </a:extLst>
              </p:cNvPr>
              <p:cNvSpPr txBox="1">
                <a:spLocks noChangeArrowheads="1"/>
              </p:cNvSpPr>
              <p:nvPr/>
            </p:nvSpPr>
            <p:spPr bwMode="auto">
              <a:xfrm>
                <a:off x="864" y="1872"/>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grpSp>
        <p:sp>
          <p:nvSpPr>
            <p:cNvPr id="64590" name="Text Box 78">
              <a:extLst>
                <a:ext uri="{FF2B5EF4-FFF2-40B4-BE49-F238E27FC236}">
                  <a16:creationId xmlns:a16="http://schemas.microsoft.com/office/drawing/2014/main" id="{54506381-BAFA-41FA-8D20-1188271248FD}"/>
                </a:ext>
              </a:extLst>
            </p:cNvPr>
            <p:cNvSpPr txBox="1">
              <a:spLocks noChangeArrowheads="1"/>
            </p:cNvSpPr>
            <p:nvPr/>
          </p:nvSpPr>
          <p:spPr bwMode="auto">
            <a:xfrm>
              <a:off x="624" y="235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Fig 1</a:t>
              </a:r>
            </a:p>
          </p:txBody>
        </p:sp>
      </p:grpSp>
      <p:grpSp>
        <p:nvGrpSpPr>
          <p:cNvPr id="64595" name="Group 83">
            <a:extLst>
              <a:ext uri="{FF2B5EF4-FFF2-40B4-BE49-F238E27FC236}">
                <a16:creationId xmlns:a16="http://schemas.microsoft.com/office/drawing/2014/main" id="{1220BCDA-DF5D-4A3A-994D-190D728BBED8}"/>
              </a:ext>
            </a:extLst>
          </p:cNvPr>
          <p:cNvGrpSpPr>
            <a:grpSpLocks/>
          </p:cNvGrpSpPr>
          <p:nvPr/>
        </p:nvGrpSpPr>
        <p:grpSpPr bwMode="auto">
          <a:xfrm>
            <a:off x="3810000" y="2133601"/>
            <a:ext cx="2209800" cy="1966913"/>
            <a:chOff x="1440" y="1680"/>
            <a:chExt cx="1392" cy="1239"/>
          </a:xfrm>
        </p:grpSpPr>
        <p:grpSp>
          <p:nvGrpSpPr>
            <p:cNvPr id="64516" name="Group 4">
              <a:extLst>
                <a:ext uri="{FF2B5EF4-FFF2-40B4-BE49-F238E27FC236}">
                  <a16:creationId xmlns:a16="http://schemas.microsoft.com/office/drawing/2014/main" id="{61C73F0D-E2A9-43E9-8F49-B6C1750A8CEA}"/>
                </a:ext>
              </a:extLst>
            </p:cNvPr>
            <p:cNvGrpSpPr>
              <a:grpSpLocks/>
            </p:cNvGrpSpPr>
            <p:nvPr/>
          </p:nvGrpSpPr>
          <p:grpSpPr bwMode="auto">
            <a:xfrm>
              <a:off x="1440" y="1680"/>
              <a:ext cx="1392" cy="971"/>
              <a:chOff x="288" y="1045"/>
              <a:chExt cx="1392" cy="971"/>
            </a:xfrm>
          </p:grpSpPr>
          <p:sp>
            <p:nvSpPr>
              <p:cNvPr id="64517" name="Oval 5">
                <a:extLst>
                  <a:ext uri="{FF2B5EF4-FFF2-40B4-BE49-F238E27FC236}">
                    <a16:creationId xmlns:a16="http://schemas.microsoft.com/office/drawing/2014/main" id="{11916823-7162-42B9-A537-F184283007D4}"/>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18" name="Oval 6">
                <a:extLst>
                  <a:ext uri="{FF2B5EF4-FFF2-40B4-BE49-F238E27FC236}">
                    <a16:creationId xmlns:a16="http://schemas.microsoft.com/office/drawing/2014/main" id="{EE2AEB99-5A3F-427F-AE7C-692ABEB526D2}"/>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19" name="Line 7">
                <a:extLst>
                  <a:ext uri="{FF2B5EF4-FFF2-40B4-BE49-F238E27FC236}">
                    <a16:creationId xmlns:a16="http://schemas.microsoft.com/office/drawing/2014/main" id="{6F7442C9-9B68-4698-BBF0-69CF126543CE}"/>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20" name="Text Box 8">
                <a:extLst>
                  <a:ext uri="{FF2B5EF4-FFF2-40B4-BE49-F238E27FC236}">
                    <a16:creationId xmlns:a16="http://schemas.microsoft.com/office/drawing/2014/main" id="{1A8C4DE6-D47A-43BD-ABBE-F4BC830D9F53}"/>
                  </a:ext>
                </a:extLst>
              </p:cNvPr>
              <p:cNvSpPr txBox="1">
                <a:spLocks noChangeArrowheads="1"/>
              </p:cNvSpPr>
              <p:nvPr/>
            </p:nvSpPr>
            <p:spPr bwMode="auto">
              <a:xfrm>
                <a:off x="912" y="1096"/>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sp>
            <p:nvSpPr>
              <p:cNvPr id="64521" name="Text Box 9">
                <a:extLst>
                  <a:ext uri="{FF2B5EF4-FFF2-40B4-BE49-F238E27FC236}">
                    <a16:creationId xmlns:a16="http://schemas.microsoft.com/office/drawing/2014/main" id="{78F738D8-1AF2-4DB7-A7BB-255756FE7F63}"/>
                  </a:ext>
                </a:extLst>
              </p:cNvPr>
              <p:cNvSpPr txBox="1">
                <a:spLocks noChangeArrowheads="1"/>
              </p:cNvSpPr>
              <p:nvPr/>
            </p:nvSpPr>
            <p:spPr bwMode="auto">
              <a:xfrm>
                <a:off x="384" y="1658"/>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2</a:t>
                </a:r>
              </a:p>
            </p:txBody>
          </p:sp>
        </p:grpSp>
        <p:sp>
          <p:nvSpPr>
            <p:cNvPr id="64592" name="Text Box 80">
              <a:extLst>
                <a:ext uri="{FF2B5EF4-FFF2-40B4-BE49-F238E27FC236}">
                  <a16:creationId xmlns:a16="http://schemas.microsoft.com/office/drawing/2014/main" id="{5C10693C-8DE4-4039-9ED5-B8710DC2ECE1}"/>
                </a:ext>
              </a:extLst>
            </p:cNvPr>
            <p:cNvSpPr txBox="1">
              <a:spLocks noChangeArrowheads="1"/>
            </p:cNvSpPr>
            <p:nvPr/>
          </p:nvSpPr>
          <p:spPr bwMode="auto">
            <a:xfrm>
              <a:off x="1536" y="2688"/>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Fig 2</a:t>
              </a:r>
            </a:p>
          </p:txBody>
        </p:sp>
      </p:grpSp>
      <p:grpSp>
        <p:nvGrpSpPr>
          <p:cNvPr id="64597" name="Group 85">
            <a:extLst>
              <a:ext uri="{FF2B5EF4-FFF2-40B4-BE49-F238E27FC236}">
                <a16:creationId xmlns:a16="http://schemas.microsoft.com/office/drawing/2014/main" id="{1DDB8C1E-376C-4B09-83D5-AAB9E6C49BF5}"/>
              </a:ext>
            </a:extLst>
          </p:cNvPr>
          <p:cNvGrpSpPr>
            <a:grpSpLocks/>
          </p:cNvGrpSpPr>
          <p:nvPr/>
        </p:nvGrpSpPr>
        <p:grpSpPr bwMode="auto">
          <a:xfrm>
            <a:off x="5334000" y="1981201"/>
            <a:ext cx="2819400" cy="3109913"/>
            <a:chOff x="2400" y="1584"/>
            <a:chExt cx="1776" cy="1959"/>
          </a:xfrm>
        </p:grpSpPr>
        <p:grpSp>
          <p:nvGrpSpPr>
            <p:cNvPr id="64539" name="Group 27">
              <a:extLst>
                <a:ext uri="{FF2B5EF4-FFF2-40B4-BE49-F238E27FC236}">
                  <a16:creationId xmlns:a16="http://schemas.microsoft.com/office/drawing/2014/main" id="{E4D13B6D-5A08-460B-BBFF-75B6CA1DD21A}"/>
                </a:ext>
              </a:extLst>
            </p:cNvPr>
            <p:cNvGrpSpPr>
              <a:grpSpLocks/>
            </p:cNvGrpSpPr>
            <p:nvPr/>
          </p:nvGrpSpPr>
          <p:grpSpPr bwMode="auto">
            <a:xfrm>
              <a:off x="2400" y="1584"/>
              <a:ext cx="1776" cy="1694"/>
              <a:chOff x="2400" y="1584"/>
              <a:chExt cx="1776" cy="1694"/>
            </a:xfrm>
          </p:grpSpPr>
          <p:grpSp>
            <p:nvGrpSpPr>
              <p:cNvPr id="64528" name="Group 16">
                <a:extLst>
                  <a:ext uri="{FF2B5EF4-FFF2-40B4-BE49-F238E27FC236}">
                    <a16:creationId xmlns:a16="http://schemas.microsoft.com/office/drawing/2014/main" id="{AD2ECCA6-0079-49F6-A1B0-4265BE52DA59}"/>
                  </a:ext>
                </a:extLst>
              </p:cNvPr>
              <p:cNvGrpSpPr>
                <a:grpSpLocks/>
              </p:cNvGrpSpPr>
              <p:nvPr/>
            </p:nvGrpSpPr>
            <p:grpSpPr bwMode="auto">
              <a:xfrm>
                <a:off x="2784" y="1584"/>
                <a:ext cx="1392" cy="971"/>
                <a:chOff x="288" y="1045"/>
                <a:chExt cx="1392" cy="971"/>
              </a:xfrm>
            </p:grpSpPr>
            <p:sp>
              <p:nvSpPr>
                <p:cNvPr id="64529" name="Oval 17">
                  <a:extLst>
                    <a:ext uri="{FF2B5EF4-FFF2-40B4-BE49-F238E27FC236}">
                      <a16:creationId xmlns:a16="http://schemas.microsoft.com/office/drawing/2014/main" id="{222B37A2-C185-49E4-BCBE-A6466E272C12}"/>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30" name="Oval 18">
                  <a:extLst>
                    <a:ext uri="{FF2B5EF4-FFF2-40B4-BE49-F238E27FC236}">
                      <a16:creationId xmlns:a16="http://schemas.microsoft.com/office/drawing/2014/main" id="{183F3D77-A5A1-4F98-8414-C883AB610BED}"/>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31" name="Line 19">
                  <a:extLst>
                    <a:ext uri="{FF2B5EF4-FFF2-40B4-BE49-F238E27FC236}">
                      <a16:creationId xmlns:a16="http://schemas.microsoft.com/office/drawing/2014/main" id="{6680B2FB-52A2-402D-8196-D4E2CBED1223}"/>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32" name="Text Box 20">
                  <a:extLst>
                    <a:ext uri="{FF2B5EF4-FFF2-40B4-BE49-F238E27FC236}">
                      <a16:creationId xmlns:a16="http://schemas.microsoft.com/office/drawing/2014/main" id="{F1937089-D395-4065-BB37-B81847AC2D84}"/>
                    </a:ext>
                  </a:extLst>
                </p:cNvPr>
                <p:cNvSpPr txBox="1">
                  <a:spLocks noChangeArrowheads="1"/>
                </p:cNvSpPr>
                <p:nvPr/>
              </p:nvSpPr>
              <p:spPr bwMode="auto">
                <a:xfrm>
                  <a:off x="912" y="1096"/>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sp>
              <p:nvSpPr>
                <p:cNvPr id="64533" name="Text Box 21">
                  <a:extLst>
                    <a:ext uri="{FF2B5EF4-FFF2-40B4-BE49-F238E27FC236}">
                      <a16:creationId xmlns:a16="http://schemas.microsoft.com/office/drawing/2014/main" id="{DD62CBA8-28E6-4721-9191-F41B304273B6}"/>
                    </a:ext>
                  </a:extLst>
                </p:cNvPr>
                <p:cNvSpPr txBox="1">
                  <a:spLocks noChangeArrowheads="1"/>
                </p:cNvSpPr>
                <p:nvPr/>
              </p:nvSpPr>
              <p:spPr bwMode="auto">
                <a:xfrm>
                  <a:off x="384" y="1658"/>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2</a:t>
                  </a:r>
                </a:p>
              </p:txBody>
            </p:sp>
          </p:grpSp>
          <p:grpSp>
            <p:nvGrpSpPr>
              <p:cNvPr id="64535" name="Group 23">
                <a:extLst>
                  <a:ext uri="{FF2B5EF4-FFF2-40B4-BE49-F238E27FC236}">
                    <a16:creationId xmlns:a16="http://schemas.microsoft.com/office/drawing/2014/main" id="{2E6F4D78-D8D7-42FD-8294-6AB82626334C}"/>
                  </a:ext>
                </a:extLst>
              </p:cNvPr>
              <p:cNvGrpSpPr>
                <a:grpSpLocks/>
              </p:cNvGrpSpPr>
              <p:nvPr/>
            </p:nvGrpSpPr>
            <p:grpSpPr bwMode="auto">
              <a:xfrm>
                <a:off x="2400" y="2496"/>
                <a:ext cx="864" cy="782"/>
                <a:chOff x="528" y="2976"/>
                <a:chExt cx="864" cy="782"/>
              </a:xfrm>
            </p:grpSpPr>
            <p:sp>
              <p:nvSpPr>
                <p:cNvPr id="64536" name="Oval 24">
                  <a:extLst>
                    <a:ext uri="{FF2B5EF4-FFF2-40B4-BE49-F238E27FC236}">
                      <a16:creationId xmlns:a16="http://schemas.microsoft.com/office/drawing/2014/main" id="{EF55B98F-0B54-4733-86A7-04ABEC3FD0F7}"/>
                    </a:ext>
                  </a:extLst>
                </p:cNvPr>
                <p:cNvSpPr>
                  <a:spLocks noChangeArrowheads="1"/>
                </p:cNvSpPr>
                <p:nvPr/>
              </p:nvSpPr>
              <p:spPr bwMode="auto">
                <a:xfrm>
                  <a:off x="528" y="3349"/>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37" name="Text Box 25">
                  <a:extLst>
                    <a:ext uri="{FF2B5EF4-FFF2-40B4-BE49-F238E27FC236}">
                      <a16:creationId xmlns:a16="http://schemas.microsoft.com/office/drawing/2014/main" id="{280E96A5-2F33-4A1E-AA41-79CFE8C56938}"/>
                    </a:ext>
                  </a:extLst>
                </p:cNvPr>
                <p:cNvSpPr txBox="1">
                  <a:spLocks noChangeArrowheads="1"/>
                </p:cNvSpPr>
                <p:nvPr/>
              </p:nvSpPr>
              <p:spPr bwMode="auto">
                <a:xfrm>
                  <a:off x="624" y="3400"/>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sp>
              <p:nvSpPr>
                <p:cNvPr id="64538" name="Line 26">
                  <a:extLst>
                    <a:ext uri="{FF2B5EF4-FFF2-40B4-BE49-F238E27FC236}">
                      <a16:creationId xmlns:a16="http://schemas.microsoft.com/office/drawing/2014/main" id="{70645CBB-FC60-48C1-935D-1481E6457957}"/>
                    </a:ext>
                  </a:extLst>
                </p:cNvPr>
                <p:cNvSpPr>
                  <a:spLocks noChangeShapeType="1"/>
                </p:cNvSpPr>
                <p:nvPr/>
              </p:nvSpPr>
              <p:spPr bwMode="auto">
                <a:xfrm flipH="1">
                  <a:off x="768"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sp>
          <p:nvSpPr>
            <p:cNvPr id="64596" name="Text Box 84">
              <a:extLst>
                <a:ext uri="{FF2B5EF4-FFF2-40B4-BE49-F238E27FC236}">
                  <a16:creationId xmlns:a16="http://schemas.microsoft.com/office/drawing/2014/main" id="{B25B1A5B-FE53-4FA7-81AB-338FD9D34921}"/>
                </a:ext>
              </a:extLst>
            </p:cNvPr>
            <p:cNvSpPr txBox="1">
              <a:spLocks noChangeArrowheads="1"/>
            </p:cNvSpPr>
            <p:nvPr/>
          </p:nvSpPr>
          <p:spPr bwMode="auto">
            <a:xfrm>
              <a:off x="2448" y="3312"/>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Fig 3</a:t>
              </a:r>
            </a:p>
          </p:txBody>
        </p:sp>
      </p:grpSp>
      <p:grpSp>
        <p:nvGrpSpPr>
          <p:cNvPr id="64599" name="Group 87">
            <a:extLst>
              <a:ext uri="{FF2B5EF4-FFF2-40B4-BE49-F238E27FC236}">
                <a16:creationId xmlns:a16="http://schemas.microsoft.com/office/drawing/2014/main" id="{D8FCBCBE-E81A-40D6-BBF1-54554F7A6EF8}"/>
              </a:ext>
            </a:extLst>
          </p:cNvPr>
          <p:cNvGrpSpPr>
            <a:grpSpLocks/>
          </p:cNvGrpSpPr>
          <p:nvPr/>
        </p:nvGrpSpPr>
        <p:grpSpPr bwMode="auto">
          <a:xfrm>
            <a:off x="7620000" y="2057401"/>
            <a:ext cx="2362200" cy="1662113"/>
            <a:chOff x="3840" y="1632"/>
            <a:chExt cx="1488" cy="1047"/>
          </a:xfrm>
        </p:grpSpPr>
        <p:grpSp>
          <p:nvGrpSpPr>
            <p:cNvPr id="64550" name="Group 38">
              <a:extLst>
                <a:ext uri="{FF2B5EF4-FFF2-40B4-BE49-F238E27FC236}">
                  <a16:creationId xmlns:a16="http://schemas.microsoft.com/office/drawing/2014/main" id="{B7F203F3-DD66-49D3-9784-1A6670E104E8}"/>
                </a:ext>
              </a:extLst>
            </p:cNvPr>
            <p:cNvGrpSpPr>
              <a:grpSpLocks/>
            </p:cNvGrpSpPr>
            <p:nvPr/>
          </p:nvGrpSpPr>
          <p:grpSpPr bwMode="auto">
            <a:xfrm>
              <a:off x="3840" y="1632"/>
              <a:ext cx="1488" cy="971"/>
              <a:chOff x="3840" y="1632"/>
              <a:chExt cx="1488" cy="971"/>
            </a:xfrm>
          </p:grpSpPr>
          <p:grpSp>
            <p:nvGrpSpPr>
              <p:cNvPr id="64540" name="Group 28">
                <a:extLst>
                  <a:ext uri="{FF2B5EF4-FFF2-40B4-BE49-F238E27FC236}">
                    <a16:creationId xmlns:a16="http://schemas.microsoft.com/office/drawing/2014/main" id="{08699EC7-AC83-4029-BEBD-511C37A3961A}"/>
                  </a:ext>
                </a:extLst>
              </p:cNvPr>
              <p:cNvGrpSpPr>
                <a:grpSpLocks/>
              </p:cNvGrpSpPr>
              <p:nvPr/>
            </p:nvGrpSpPr>
            <p:grpSpPr bwMode="auto">
              <a:xfrm>
                <a:off x="3840" y="1632"/>
                <a:ext cx="1392" cy="971"/>
                <a:chOff x="288" y="1045"/>
                <a:chExt cx="1392" cy="971"/>
              </a:xfrm>
            </p:grpSpPr>
            <p:sp>
              <p:nvSpPr>
                <p:cNvPr id="64541" name="Oval 29">
                  <a:extLst>
                    <a:ext uri="{FF2B5EF4-FFF2-40B4-BE49-F238E27FC236}">
                      <a16:creationId xmlns:a16="http://schemas.microsoft.com/office/drawing/2014/main" id="{6AC09AF8-4670-4ED9-9F96-8CF4BC350EC6}"/>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42" name="Oval 30">
                  <a:extLst>
                    <a:ext uri="{FF2B5EF4-FFF2-40B4-BE49-F238E27FC236}">
                      <a16:creationId xmlns:a16="http://schemas.microsoft.com/office/drawing/2014/main" id="{4E6A5679-B173-4B17-AFA8-DF2CF239D87B}"/>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43" name="Line 31">
                  <a:extLst>
                    <a:ext uri="{FF2B5EF4-FFF2-40B4-BE49-F238E27FC236}">
                      <a16:creationId xmlns:a16="http://schemas.microsoft.com/office/drawing/2014/main" id="{16C50CDD-E4E7-4F19-9FC0-A5F036E5EEFB}"/>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44" name="Text Box 32">
                  <a:extLst>
                    <a:ext uri="{FF2B5EF4-FFF2-40B4-BE49-F238E27FC236}">
                      <a16:creationId xmlns:a16="http://schemas.microsoft.com/office/drawing/2014/main" id="{22895F9B-A845-4C7F-B757-E174B384EE22}"/>
                    </a:ext>
                  </a:extLst>
                </p:cNvPr>
                <p:cNvSpPr txBox="1">
                  <a:spLocks noChangeArrowheads="1"/>
                </p:cNvSpPr>
                <p:nvPr/>
              </p:nvSpPr>
              <p:spPr bwMode="auto">
                <a:xfrm>
                  <a:off x="912" y="1096"/>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2</a:t>
                  </a:r>
                </a:p>
              </p:txBody>
            </p:sp>
            <p:sp>
              <p:nvSpPr>
                <p:cNvPr id="64545" name="Text Box 33">
                  <a:extLst>
                    <a:ext uri="{FF2B5EF4-FFF2-40B4-BE49-F238E27FC236}">
                      <a16:creationId xmlns:a16="http://schemas.microsoft.com/office/drawing/2014/main" id="{99316414-9AFE-4698-ABF9-75C995F7AD13}"/>
                    </a:ext>
                  </a:extLst>
                </p:cNvPr>
                <p:cNvSpPr txBox="1">
                  <a:spLocks noChangeArrowheads="1"/>
                </p:cNvSpPr>
                <p:nvPr/>
              </p:nvSpPr>
              <p:spPr bwMode="auto">
                <a:xfrm>
                  <a:off x="384" y="1658"/>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grpSp>
          <p:grpSp>
            <p:nvGrpSpPr>
              <p:cNvPr id="64546" name="Group 34">
                <a:extLst>
                  <a:ext uri="{FF2B5EF4-FFF2-40B4-BE49-F238E27FC236}">
                    <a16:creationId xmlns:a16="http://schemas.microsoft.com/office/drawing/2014/main" id="{7EC3850F-49BE-4583-819F-D29983901F12}"/>
                  </a:ext>
                </a:extLst>
              </p:cNvPr>
              <p:cNvGrpSpPr>
                <a:grpSpLocks/>
              </p:cNvGrpSpPr>
              <p:nvPr/>
            </p:nvGrpSpPr>
            <p:grpSpPr bwMode="auto">
              <a:xfrm>
                <a:off x="4656" y="2016"/>
                <a:ext cx="672" cy="576"/>
                <a:chOff x="4272" y="2016"/>
                <a:chExt cx="912" cy="720"/>
              </a:xfrm>
            </p:grpSpPr>
            <p:sp>
              <p:nvSpPr>
                <p:cNvPr id="64547" name="Oval 35">
                  <a:extLst>
                    <a:ext uri="{FF2B5EF4-FFF2-40B4-BE49-F238E27FC236}">
                      <a16:creationId xmlns:a16="http://schemas.microsoft.com/office/drawing/2014/main" id="{0CAEFD32-0171-4C39-8464-821FBC744CBF}"/>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48" name="Text Box 36">
                  <a:extLst>
                    <a:ext uri="{FF2B5EF4-FFF2-40B4-BE49-F238E27FC236}">
                      <a16:creationId xmlns:a16="http://schemas.microsoft.com/office/drawing/2014/main" id="{FA1998D8-A8EA-4A76-9321-6AEFE6FB1A2A}"/>
                    </a:ext>
                  </a:extLst>
                </p:cNvPr>
                <p:cNvSpPr txBox="1">
                  <a:spLocks noChangeArrowheads="1"/>
                </p:cNvSpPr>
                <p:nvPr/>
              </p:nvSpPr>
              <p:spPr bwMode="auto">
                <a:xfrm>
                  <a:off x="4704" y="2352"/>
                  <a:ext cx="48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3</a:t>
                  </a:r>
                </a:p>
              </p:txBody>
            </p:sp>
            <p:sp>
              <p:nvSpPr>
                <p:cNvPr id="64549" name="Line 37">
                  <a:extLst>
                    <a:ext uri="{FF2B5EF4-FFF2-40B4-BE49-F238E27FC236}">
                      <a16:creationId xmlns:a16="http://schemas.microsoft.com/office/drawing/2014/main" id="{4CAC09A0-CD22-4A55-85FB-C54EDDF14B8C}"/>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sp>
          <p:nvSpPr>
            <p:cNvPr id="64598" name="Text Box 86">
              <a:extLst>
                <a:ext uri="{FF2B5EF4-FFF2-40B4-BE49-F238E27FC236}">
                  <a16:creationId xmlns:a16="http://schemas.microsoft.com/office/drawing/2014/main" id="{14F6FF57-CACD-4852-B18B-CF0CF07DD124}"/>
                </a:ext>
              </a:extLst>
            </p:cNvPr>
            <p:cNvSpPr txBox="1">
              <a:spLocks noChangeArrowheads="1"/>
            </p:cNvSpPr>
            <p:nvPr/>
          </p:nvSpPr>
          <p:spPr bwMode="auto">
            <a:xfrm>
              <a:off x="4320" y="2448"/>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Fig 4</a:t>
              </a:r>
            </a:p>
          </p:txBody>
        </p:sp>
      </p:grpSp>
      <p:grpSp>
        <p:nvGrpSpPr>
          <p:cNvPr id="64601" name="Group 89">
            <a:extLst>
              <a:ext uri="{FF2B5EF4-FFF2-40B4-BE49-F238E27FC236}">
                <a16:creationId xmlns:a16="http://schemas.microsoft.com/office/drawing/2014/main" id="{24072EDE-4F14-4B92-BD2E-868207A222CA}"/>
              </a:ext>
            </a:extLst>
          </p:cNvPr>
          <p:cNvGrpSpPr>
            <a:grpSpLocks/>
          </p:cNvGrpSpPr>
          <p:nvPr/>
        </p:nvGrpSpPr>
        <p:grpSpPr bwMode="auto">
          <a:xfrm>
            <a:off x="2057400" y="4038600"/>
            <a:ext cx="3429000" cy="2286000"/>
            <a:chOff x="336" y="2880"/>
            <a:chExt cx="2160" cy="1440"/>
          </a:xfrm>
        </p:grpSpPr>
        <p:grpSp>
          <p:nvGrpSpPr>
            <p:cNvPr id="64568" name="Group 56">
              <a:extLst>
                <a:ext uri="{FF2B5EF4-FFF2-40B4-BE49-F238E27FC236}">
                  <a16:creationId xmlns:a16="http://schemas.microsoft.com/office/drawing/2014/main" id="{C9F3B2F8-2DB0-4D4B-B502-8D1C5457795D}"/>
                </a:ext>
              </a:extLst>
            </p:cNvPr>
            <p:cNvGrpSpPr>
              <a:grpSpLocks/>
            </p:cNvGrpSpPr>
            <p:nvPr/>
          </p:nvGrpSpPr>
          <p:grpSpPr bwMode="auto">
            <a:xfrm>
              <a:off x="336" y="2880"/>
              <a:ext cx="2160" cy="1440"/>
              <a:chOff x="240" y="2880"/>
              <a:chExt cx="2160" cy="1440"/>
            </a:xfrm>
          </p:grpSpPr>
          <p:grpSp>
            <p:nvGrpSpPr>
              <p:cNvPr id="64569" name="Group 57">
                <a:extLst>
                  <a:ext uri="{FF2B5EF4-FFF2-40B4-BE49-F238E27FC236}">
                    <a16:creationId xmlns:a16="http://schemas.microsoft.com/office/drawing/2014/main" id="{642C6F66-B7F7-484A-AED2-8001482F1618}"/>
                  </a:ext>
                </a:extLst>
              </p:cNvPr>
              <p:cNvGrpSpPr>
                <a:grpSpLocks/>
              </p:cNvGrpSpPr>
              <p:nvPr/>
            </p:nvGrpSpPr>
            <p:grpSpPr bwMode="auto">
              <a:xfrm>
                <a:off x="240" y="2880"/>
                <a:ext cx="1488" cy="971"/>
                <a:chOff x="3840" y="1632"/>
                <a:chExt cx="1488" cy="971"/>
              </a:xfrm>
            </p:grpSpPr>
            <p:grpSp>
              <p:nvGrpSpPr>
                <p:cNvPr id="64570" name="Group 58">
                  <a:extLst>
                    <a:ext uri="{FF2B5EF4-FFF2-40B4-BE49-F238E27FC236}">
                      <a16:creationId xmlns:a16="http://schemas.microsoft.com/office/drawing/2014/main" id="{CA41CBD7-3345-42E9-8A3D-465D887CD2E2}"/>
                    </a:ext>
                  </a:extLst>
                </p:cNvPr>
                <p:cNvGrpSpPr>
                  <a:grpSpLocks/>
                </p:cNvGrpSpPr>
                <p:nvPr/>
              </p:nvGrpSpPr>
              <p:grpSpPr bwMode="auto">
                <a:xfrm>
                  <a:off x="3840" y="1632"/>
                  <a:ext cx="1392" cy="971"/>
                  <a:chOff x="288" y="1045"/>
                  <a:chExt cx="1392" cy="971"/>
                </a:xfrm>
              </p:grpSpPr>
              <p:sp>
                <p:nvSpPr>
                  <p:cNvPr id="64571" name="Oval 59">
                    <a:extLst>
                      <a:ext uri="{FF2B5EF4-FFF2-40B4-BE49-F238E27FC236}">
                        <a16:creationId xmlns:a16="http://schemas.microsoft.com/office/drawing/2014/main" id="{B1869E5C-1CB6-45AE-8F01-AAF426C30645}"/>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72" name="Oval 60">
                    <a:extLst>
                      <a:ext uri="{FF2B5EF4-FFF2-40B4-BE49-F238E27FC236}">
                        <a16:creationId xmlns:a16="http://schemas.microsoft.com/office/drawing/2014/main" id="{1543584B-6AFB-4EBD-8ACF-2040A562C940}"/>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73" name="Line 61">
                    <a:extLst>
                      <a:ext uri="{FF2B5EF4-FFF2-40B4-BE49-F238E27FC236}">
                        <a16:creationId xmlns:a16="http://schemas.microsoft.com/office/drawing/2014/main" id="{852C850B-67B7-466E-BD32-46E08B222452}"/>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74" name="Text Box 62">
                    <a:extLst>
                      <a:ext uri="{FF2B5EF4-FFF2-40B4-BE49-F238E27FC236}">
                        <a16:creationId xmlns:a16="http://schemas.microsoft.com/office/drawing/2014/main" id="{12BB62BD-9CF4-4AFF-B548-964832A14EED}"/>
                      </a:ext>
                    </a:extLst>
                  </p:cNvPr>
                  <p:cNvSpPr txBox="1">
                    <a:spLocks noChangeArrowheads="1"/>
                  </p:cNvSpPr>
                  <p:nvPr/>
                </p:nvSpPr>
                <p:spPr bwMode="auto">
                  <a:xfrm>
                    <a:off x="912" y="1096"/>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2</a:t>
                    </a:r>
                  </a:p>
                </p:txBody>
              </p:sp>
              <p:sp>
                <p:nvSpPr>
                  <p:cNvPr id="64575" name="Text Box 63">
                    <a:extLst>
                      <a:ext uri="{FF2B5EF4-FFF2-40B4-BE49-F238E27FC236}">
                        <a16:creationId xmlns:a16="http://schemas.microsoft.com/office/drawing/2014/main" id="{5A7A3997-AE3E-43C9-80BE-AB0E549D1CEF}"/>
                      </a:ext>
                    </a:extLst>
                  </p:cNvPr>
                  <p:cNvSpPr txBox="1">
                    <a:spLocks noChangeArrowheads="1"/>
                  </p:cNvSpPr>
                  <p:nvPr/>
                </p:nvSpPr>
                <p:spPr bwMode="auto">
                  <a:xfrm>
                    <a:off x="384" y="1658"/>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grpSp>
            <p:grpSp>
              <p:nvGrpSpPr>
                <p:cNvPr id="64576" name="Group 64">
                  <a:extLst>
                    <a:ext uri="{FF2B5EF4-FFF2-40B4-BE49-F238E27FC236}">
                      <a16:creationId xmlns:a16="http://schemas.microsoft.com/office/drawing/2014/main" id="{9BB61BF6-7C98-43E7-83A4-DB5D7113B3CB}"/>
                    </a:ext>
                  </a:extLst>
                </p:cNvPr>
                <p:cNvGrpSpPr>
                  <a:grpSpLocks/>
                </p:cNvGrpSpPr>
                <p:nvPr/>
              </p:nvGrpSpPr>
              <p:grpSpPr bwMode="auto">
                <a:xfrm>
                  <a:off x="4656" y="2016"/>
                  <a:ext cx="672" cy="576"/>
                  <a:chOff x="4272" y="2016"/>
                  <a:chExt cx="912" cy="720"/>
                </a:xfrm>
              </p:grpSpPr>
              <p:sp>
                <p:nvSpPr>
                  <p:cNvPr id="64577" name="Oval 65">
                    <a:extLst>
                      <a:ext uri="{FF2B5EF4-FFF2-40B4-BE49-F238E27FC236}">
                        <a16:creationId xmlns:a16="http://schemas.microsoft.com/office/drawing/2014/main" id="{00FCF5E6-CC28-48ED-A286-879764EC2846}"/>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78" name="Text Box 66">
                    <a:extLst>
                      <a:ext uri="{FF2B5EF4-FFF2-40B4-BE49-F238E27FC236}">
                        <a16:creationId xmlns:a16="http://schemas.microsoft.com/office/drawing/2014/main" id="{E269690A-C3C2-4628-931A-EC1E4CAB7293}"/>
                      </a:ext>
                    </a:extLst>
                  </p:cNvPr>
                  <p:cNvSpPr txBox="1">
                    <a:spLocks noChangeArrowheads="1"/>
                  </p:cNvSpPr>
                  <p:nvPr/>
                </p:nvSpPr>
                <p:spPr bwMode="auto">
                  <a:xfrm>
                    <a:off x="4704" y="2352"/>
                    <a:ext cx="48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3</a:t>
                    </a:r>
                  </a:p>
                </p:txBody>
              </p:sp>
              <p:sp>
                <p:nvSpPr>
                  <p:cNvPr id="64579" name="Line 67">
                    <a:extLst>
                      <a:ext uri="{FF2B5EF4-FFF2-40B4-BE49-F238E27FC236}">
                        <a16:creationId xmlns:a16="http://schemas.microsoft.com/office/drawing/2014/main" id="{A2EE9333-7029-4FAA-99F7-7EC7A1390E53}"/>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grpSp>
            <p:nvGrpSpPr>
              <p:cNvPr id="64580" name="Group 68">
                <a:extLst>
                  <a:ext uri="{FF2B5EF4-FFF2-40B4-BE49-F238E27FC236}">
                    <a16:creationId xmlns:a16="http://schemas.microsoft.com/office/drawing/2014/main" id="{59343C0F-19F6-4ECB-874A-615DC8F85179}"/>
                  </a:ext>
                </a:extLst>
              </p:cNvPr>
              <p:cNvGrpSpPr>
                <a:grpSpLocks/>
              </p:cNvGrpSpPr>
              <p:nvPr/>
            </p:nvGrpSpPr>
            <p:grpSpPr bwMode="auto">
              <a:xfrm>
                <a:off x="1680" y="3809"/>
                <a:ext cx="720" cy="511"/>
                <a:chOff x="1056" y="1454"/>
                <a:chExt cx="720" cy="511"/>
              </a:xfrm>
            </p:grpSpPr>
            <p:sp>
              <p:nvSpPr>
                <p:cNvPr id="64581" name="Line 69">
                  <a:extLst>
                    <a:ext uri="{FF2B5EF4-FFF2-40B4-BE49-F238E27FC236}">
                      <a16:creationId xmlns:a16="http://schemas.microsoft.com/office/drawing/2014/main" id="{A3683DFC-B052-45A9-A340-6DABDC65C7BA}"/>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4582" name="Group 70">
                  <a:extLst>
                    <a:ext uri="{FF2B5EF4-FFF2-40B4-BE49-F238E27FC236}">
                      <a16:creationId xmlns:a16="http://schemas.microsoft.com/office/drawing/2014/main" id="{0E1DC6BB-A550-4A0D-8FEC-229B730A2973}"/>
                    </a:ext>
                  </a:extLst>
                </p:cNvPr>
                <p:cNvGrpSpPr>
                  <a:grpSpLocks/>
                </p:cNvGrpSpPr>
                <p:nvPr/>
              </p:nvGrpSpPr>
              <p:grpSpPr bwMode="auto">
                <a:xfrm>
                  <a:off x="1152" y="1556"/>
                  <a:ext cx="624" cy="409"/>
                  <a:chOff x="1152" y="1556"/>
                  <a:chExt cx="624" cy="409"/>
                </a:xfrm>
              </p:grpSpPr>
              <p:sp>
                <p:nvSpPr>
                  <p:cNvPr id="64583" name="Oval 71">
                    <a:extLst>
                      <a:ext uri="{FF2B5EF4-FFF2-40B4-BE49-F238E27FC236}">
                        <a16:creationId xmlns:a16="http://schemas.microsoft.com/office/drawing/2014/main" id="{C408ADD2-E25B-469E-AE36-4D424366AE08}"/>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84" name="Text Box 72">
                    <a:extLst>
                      <a:ext uri="{FF2B5EF4-FFF2-40B4-BE49-F238E27FC236}">
                        <a16:creationId xmlns:a16="http://schemas.microsoft.com/office/drawing/2014/main" id="{242B1A3C-80AD-461B-9231-13E66CE4BE20}"/>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grpSp>
          </p:grpSp>
        </p:grpSp>
        <p:sp>
          <p:nvSpPr>
            <p:cNvPr id="64600" name="Text Box 88">
              <a:extLst>
                <a:ext uri="{FF2B5EF4-FFF2-40B4-BE49-F238E27FC236}">
                  <a16:creationId xmlns:a16="http://schemas.microsoft.com/office/drawing/2014/main" id="{2F0472C2-6B53-457B-9743-76204F1E8D7C}"/>
                </a:ext>
              </a:extLst>
            </p:cNvPr>
            <p:cNvSpPr txBox="1">
              <a:spLocks noChangeArrowheads="1"/>
            </p:cNvSpPr>
            <p:nvPr/>
          </p:nvSpPr>
          <p:spPr bwMode="auto">
            <a:xfrm>
              <a:off x="816" y="3792"/>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Fig 5</a:t>
              </a:r>
            </a:p>
          </p:txBody>
        </p:sp>
      </p:grpSp>
      <p:grpSp>
        <p:nvGrpSpPr>
          <p:cNvPr id="64603" name="Group 91">
            <a:extLst>
              <a:ext uri="{FF2B5EF4-FFF2-40B4-BE49-F238E27FC236}">
                <a16:creationId xmlns:a16="http://schemas.microsoft.com/office/drawing/2014/main" id="{DD71FBFD-F7E5-4A05-A13F-C315F3B19BC9}"/>
              </a:ext>
            </a:extLst>
          </p:cNvPr>
          <p:cNvGrpSpPr>
            <a:grpSpLocks/>
          </p:cNvGrpSpPr>
          <p:nvPr/>
        </p:nvGrpSpPr>
        <p:grpSpPr bwMode="auto">
          <a:xfrm>
            <a:off x="6781800" y="4114800"/>
            <a:ext cx="3581400" cy="2209800"/>
            <a:chOff x="3312" y="2928"/>
            <a:chExt cx="2256" cy="1392"/>
          </a:xfrm>
        </p:grpSpPr>
        <p:grpSp>
          <p:nvGrpSpPr>
            <p:cNvPr id="64589" name="Group 77">
              <a:extLst>
                <a:ext uri="{FF2B5EF4-FFF2-40B4-BE49-F238E27FC236}">
                  <a16:creationId xmlns:a16="http://schemas.microsoft.com/office/drawing/2014/main" id="{F1EAC41D-ECD7-4EF1-A015-4166000DBDCC}"/>
                </a:ext>
              </a:extLst>
            </p:cNvPr>
            <p:cNvGrpSpPr>
              <a:grpSpLocks/>
            </p:cNvGrpSpPr>
            <p:nvPr/>
          </p:nvGrpSpPr>
          <p:grpSpPr bwMode="auto">
            <a:xfrm>
              <a:off x="3312" y="2928"/>
              <a:ext cx="2256" cy="1392"/>
              <a:chOff x="3312" y="2928"/>
              <a:chExt cx="2256" cy="1392"/>
            </a:xfrm>
          </p:grpSpPr>
          <p:grpSp>
            <p:nvGrpSpPr>
              <p:cNvPr id="64567" name="Group 55">
                <a:extLst>
                  <a:ext uri="{FF2B5EF4-FFF2-40B4-BE49-F238E27FC236}">
                    <a16:creationId xmlns:a16="http://schemas.microsoft.com/office/drawing/2014/main" id="{52B24AC8-52B9-4DA8-95A0-633661A975F1}"/>
                  </a:ext>
                </a:extLst>
              </p:cNvPr>
              <p:cNvGrpSpPr>
                <a:grpSpLocks/>
              </p:cNvGrpSpPr>
              <p:nvPr/>
            </p:nvGrpSpPr>
            <p:grpSpPr bwMode="auto">
              <a:xfrm>
                <a:off x="3312" y="2928"/>
                <a:ext cx="1824" cy="1104"/>
                <a:chOff x="240" y="2880"/>
                <a:chExt cx="2160" cy="1440"/>
              </a:xfrm>
            </p:grpSpPr>
            <p:grpSp>
              <p:nvGrpSpPr>
                <p:cNvPr id="64551" name="Group 39">
                  <a:extLst>
                    <a:ext uri="{FF2B5EF4-FFF2-40B4-BE49-F238E27FC236}">
                      <a16:creationId xmlns:a16="http://schemas.microsoft.com/office/drawing/2014/main" id="{B178B3AC-F378-4AF4-9EBA-F23868B0CF20}"/>
                    </a:ext>
                  </a:extLst>
                </p:cNvPr>
                <p:cNvGrpSpPr>
                  <a:grpSpLocks/>
                </p:cNvGrpSpPr>
                <p:nvPr/>
              </p:nvGrpSpPr>
              <p:grpSpPr bwMode="auto">
                <a:xfrm>
                  <a:off x="240" y="2880"/>
                  <a:ext cx="1489" cy="1028"/>
                  <a:chOff x="3840" y="1632"/>
                  <a:chExt cx="1489" cy="1028"/>
                </a:xfrm>
              </p:grpSpPr>
              <p:grpSp>
                <p:nvGrpSpPr>
                  <p:cNvPr id="64552" name="Group 40">
                    <a:extLst>
                      <a:ext uri="{FF2B5EF4-FFF2-40B4-BE49-F238E27FC236}">
                        <a16:creationId xmlns:a16="http://schemas.microsoft.com/office/drawing/2014/main" id="{BC2FAA71-8610-403E-AC7E-356CCAD14736}"/>
                      </a:ext>
                    </a:extLst>
                  </p:cNvPr>
                  <p:cNvGrpSpPr>
                    <a:grpSpLocks/>
                  </p:cNvGrpSpPr>
                  <p:nvPr/>
                </p:nvGrpSpPr>
                <p:grpSpPr bwMode="auto">
                  <a:xfrm>
                    <a:off x="3840" y="1632"/>
                    <a:ext cx="1391" cy="971"/>
                    <a:chOff x="288" y="1045"/>
                    <a:chExt cx="1391" cy="971"/>
                  </a:xfrm>
                </p:grpSpPr>
                <p:sp>
                  <p:nvSpPr>
                    <p:cNvPr id="64553" name="Oval 41">
                      <a:extLst>
                        <a:ext uri="{FF2B5EF4-FFF2-40B4-BE49-F238E27FC236}">
                          <a16:creationId xmlns:a16="http://schemas.microsoft.com/office/drawing/2014/main" id="{FC1B6F63-4331-40D0-84A6-172B31226865}"/>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54" name="Oval 42">
                      <a:extLst>
                        <a:ext uri="{FF2B5EF4-FFF2-40B4-BE49-F238E27FC236}">
                          <a16:creationId xmlns:a16="http://schemas.microsoft.com/office/drawing/2014/main" id="{18B07605-86BF-4F55-89AD-6CD5B5DDDC70}"/>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55" name="Line 43">
                      <a:extLst>
                        <a:ext uri="{FF2B5EF4-FFF2-40B4-BE49-F238E27FC236}">
                          <a16:creationId xmlns:a16="http://schemas.microsoft.com/office/drawing/2014/main" id="{4B491730-63CB-4948-AE36-AEC2F0F251D5}"/>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56" name="Text Box 44">
                      <a:extLst>
                        <a:ext uri="{FF2B5EF4-FFF2-40B4-BE49-F238E27FC236}">
                          <a16:creationId xmlns:a16="http://schemas.microsoft.com/office/drawing/2014/main" id="{8C27E601-4A58-41F8-8058-EC1745693CAB}"/>
                        </a:ext>
                      </a:extLst>
                    </p:cNvPr>
                    <p:cNvSpPr txBox="1">
                      <a:spLocks noChangeArrowheads="1"/>
                    </p:cNvSpPr>
                    <p:nvPr/>
                  </p:nvSpPr>
                  <p:spPr bwMode="auto">
                    <a:xfrm>
                      <a:off x="912" y="1096"/>
                      <a:ext cx="767"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2</a:t>
                      </a:r>
                    </a:p>
                  </p:txBody>
                </p:sp>
                <p:sp>
                  <p:nvSpPr>
                    <p:cNvPr id="64557" name="Text Box 45">
                      <a:extLst>
                        <a:ext uri="{FF2B5EF4-FFF2-40B4-BE49-F238E27FC236}">
                          <a16:creationId xmlns:a16="http://schemas.microsoft.com/office/drawing/2014/main" id="{52915838-A398-430D-91C9-38D1776C736E}"/>
                        </a:ext>
                      </a:extLst>
                    </p:cNvPr>
                    <p:cNvSpPr txBox="1">
                      <a:spLocks noChangeArrowheads="1"/>
                    </p:cNvSpPr>
                    <p:nvPr/>
                  </p:nvSpPr>
                  <p:spPr bwMode="auto">
                    <a:xfrm>
                      <a:off x="384" y="1658"/>
                      <a:ext cx="48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grpSp>
              <p:grpSp>
                <p:nvGrpSpPr>
                  <p:cNvPr id="64558" name="Group 46">
                    <a:extLst>
                      <a:ext uri="{FF2B5EF4-FFF2-40B4-BE49-F238E27FC236}">
                        <a16:creationId xmlns:a16="http://schemas.microsoft.com/office/drawing/2014/main" id="{157E1CBA-78AF-4354-8DB9-3E1B6BBD7B31}"/>
                      </a:ext>
                    </a:extLst>
                  </p:cNvPr>
                  <p:cNvGrpSpPr>
                    <a:grpSpLocks/>
                  </p:cNvGrpSpPr>
                  <p:nvPr/>
                </p:nvGrpSpPr>
                <p:grpSpPr bwMode="auto">
                  <a:xfrm>
                    <a:off x="4656" y="2016"/>
                    <a:ext cx="673" cy="644"/>
                    <a:chOff x="4272" y="2016"/>
                    <a:chExt cx="913" cy="805"/>
                  </a:xfrm>
                </p:grpSpPr>
                <p:sp>
                  <p:nvSpPr>
                    <p:cNvPr id="64559" name="Oval 47">
                      <a:extLst>
                        <a:ext uri="{FF2B5EF4-FFF2-40B4-BE49-F238E27FC236}">
                          <a16:creationId xmlns:a16="http://schemas.microsoft.com/office/drawing/2014/main" id="{1B6D8C69-172C-4FD9-8D98-35919028117A}"/>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60" name="Text Box 48">
                      <a:extLst>
                        <a:ext uri="{FF2B5EF4-FFF2-40B4-BE49-F238E27FC236}">
                          <a16:creationId xmlns:a16="http://schemas.microsoft.com/office/drawing/2014/main" id="{AFB68B87-3878-4644-A535-0084455CDD34}"/>
                        </a:ext>
                      </a:extLst>
                    </p:cNvPr>
                    <p:cNvSpPr txBox="1">
                      <a:spLocks noChangeArrowheads="1"/>
                    </p:cNvSpPr>
                    <p:nvPr/>
                  </p:nvSpPr>
                  <p:spPr bwMode="auto">
                    <a:xfrm>
                      <a:off x="4704" y="2351"/>
                      <a:ext cx="481"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3</a:t>
                      </a:r>
                    </a:p>
                  </p:txBody>
                </p:sp>
                <p:sp>
                  <p:nvSpPr>
                    <p:cNvPr id="64561" name="Line 49">
                      <a:extLst>
                        <a:ext uri="{FF2B5EF4-FFF2-40B4-BE49-F238E27FC236}">
                          <a16:creationId xmlns:a16="http://schemas.microsoft.com/office/drawing/2014/main" id="{417DF6F1-8C4B-4FD8-A013-846BAA58BDB3}"/>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grpSp>
              <p:nvGrpSpPr>
                <p:cNvPr id="64562" name="Group 50">
                  <a:extLst>
                    <a:ext uri="{FF2B5EF4-FFF2-40B4-BE49-F238E27FC236}">
                      <a16:creationId xmlns:a16="http://schemas.microsoft.com/office/drawing/2014/main" id="{7AE81861-5CA7-4409-A6D8-8A5A092A6808}"/>
                    </a:ext>
                  </a:extLst>
                </p:cNvPr>
                <p:cNvGrpSpPr>
                  <a:grpSpLocks/>
                </p:cNvGrpSpPr>
                <p:nvPr/>
              </p:nvGrpSpPr>
              <p:grpSpPr bwMode="auto">
                <a:xfrm>
                  <a:off x="1680" y="3809"/>
                  <a:ext cx="720" cy="511"/>
                  <a:chOff x="1056" y="1454"/>
                  <a:chExt cx="720" cy="511"/>
                </a:xfrm>
              </p:grpSpPr>
              <p:sp>
                <p:nvSpPr>
                  <p:cNvPr id="64563" name="Line 51">
                    <a:extLst>
                      <a:ext uri="{FF2B5EF4-FFF2-40B4-BE49-F238E27FC236}">
                        <a16:creationId xmlns:a16="http://schemas.microsoft.com/office/drawing/2014/main" id="{8AFB80CE-0AC7-4919-B235-4D9A9DA3B796}"/>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4564" name="Group 52">
                    <a:extLst>
                      <a:ext uri="{FF2B5EF4-FFF2-40B4-BE49-F238E27FC236}">
                        <a16:creationId xmlns:a16="http://schemas.microsoft.com/office/drawing/2014/main" id="{DCD758A0-099A-4DC0-8E4A-F9417E03ED12}"/>
                      </a:ext>
                    </a:extLst>
                  </p:cNvPr>
                  <p:cNvGrpSpPr>
                    <a:grpSpLocks/>
                  </p:cNvGrpSpPr>
                  <p:nvPr/>
                </p:nvGrpSpPr>
                <p:grpSpPr bwMode="auto">
                  <a:xfrm>
                    <a:off x="1152" y="1556"/>
                    <a:ext cx="624" cy="409"/>
                    <a:chOff x="1152" y="1556"/>
                    <a:chExt cx="624" cy="409"/>
                  </a:xfrm>
                </p:grpSpPr>
                <p:sp>
                  <p:nvSpPr>
                    <p:cNvPr id="64565" name="Oval 53">
                      <a:extLst>
                        <a:ext uri="{FF2B5EF4-FFF2-40B4-BE49-F238E27FC236}">
                          <a16:creationId xmlns:a16="http://schemas.microsoft.com/office/drawing/2014/main" id="{3790B6F0-BC7A-4373-9703-5E1A175FCEDF}"/>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66" name="Text Box 54">
                      <a:extLst>
                        <a:ext uri="{FF2B5EF4-FFF2-40B4-BE49-F238E27FC236}">
                          <a16:creationId xmlns:a16="http://schemas.microsoft.com/office/drawing/2014/main" id="{2C18B25B-008D-4927-A8FE-B12A31241931}"/>
                        </a:ext>
                      </a:extLst>
                    </p:cNvPr>
                    <p:cNvSpPr txBox="1">
                      <a:spLocks noChangeArrowheads="1"/>
                    </p:cNvSpPr>
                    <p:nvPr/>
                  </p:nvSpPr>
                  <p:spPr bwMode="auto">
                    <a:xfrm>
                      <a:off x="1200" y="1631"/>
                      <a:ext cx="57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grpSp>
            </p:grpSp>
          </p:grpSp>
          <p:grpSp>
            <p:nvGrpSpPr>
              <p:cNvPr id="64585" name="Group 73">
                <a:extLst>
                  <a:ext uri="{FF2B5EF4-FFF2-40B4-BE49-F238E27FC236}">
                    <a16:creationId xmlns:a16="http://schemas.microsoft.com/office/drawing/2014/main" id="{1DC790C8-CF5C-4EB8-8A2F-F4E6240C9002}"/>
                  </a:ext>
                </a:extLst>
              </p:cNvPr>
              <p:cNvGrpSpPr>
                <a:grpSpLocks/>
              </p:cNvGrpSpPr>
              <p:nvPr/>
            </p:nvGrpSpPr>
            <p:grpSpPr bwMode="auto">
              <a:xfrm>
                <a:off x="4992" y="3808"/>
                <a:ext cx="576" cy="512"/>
                <a:chOff x="4272" y="2016"/>
                <a:chExt cx="912" cy="768"/>
              </a:xfrm>
            </p:grpSpPr>
            <p:sp>
              <p:nvSpPr>
                <p:cNvPr id="64586" name="Oval 74">
                  <a:extLst>
                    <a:ext uri="{FF2B5EF4-FFF2-40B4-BE49-F238E27FC236}">
                      <a16:creationId xmlns:a16="http://schemas.microsoft.com/office/drawing/2014/main" id="{766AFA4A-45B4-4C43-B9A0-758FC3BF7E3A}"/>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4587" name="Text Box 75">
                  <a:extLst>
                    <a:ext uri="{FF2B5EF4-FFF2-40B4-BE49-F238E27FC236}">
                      <a16:creationId xmlns:a16="http://schemas.microsoft.com/office/drawing/2014/main" id="{B7AE2E2D-CE26-4B96-80E5-410F9DBE0572}"/>
                    </a:ext>
                  </a:extLst>
                </p:cNvPr>
                <p:cNvSpPr txBox="1">
                  <a:spLocks noChangeArrowheads="1"/>
                </p:cNvSpPr>
                <p:nvPr/>
              </p:nvSpPr>
              <p:spPr bwMode="auto">
                <a:xfrm>
                  <a:off x="4704" y="2352"/>
                  <a:ext cx="48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5</a:t>
                  </a:r>
                </a:p>
              </p:txBody>
            </p:sp>
            <p:sp>
              <p:nvSpPr>
                <p:cNvPr id="64588" name="Line 76">
                  <a:extLst>
                    <a:ext uri="{FF2B5EF4-FFF2-40B4-BE49-F238E27FC236}">
                      <a16:creationId xmlns:a16="http://schemas.microsoft.com/office/drawing/2014/main" id="{6976E8B3-B844-42DA-A27D-97EE614C6902}"/>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sp>
          <p:nvSpPr>
            <p:cNvPr id="64602" name="Text Box 90">
              <a:extLst>
                <a:ext uri="{FF2B5EF4-FFF2-40B4-BE49-F238E27FC236}">
                  <a16:creationId xmlns:a16="http://schemas.microsoft.com/office/drawing/2014/main" id="{6DF14749-E0FF-4B0B-B557-4B2D12B8E4CC}"/>
                </a:ext>
              </a:extLst>
            </p:cNvPr>
            <p:cNvSpPr txBox="1">
              <a:spLocks noChangeArrowheads="1"/>
            </p:cNvSpPr>
            <p:nvPr/>
          </p:nvSpPr>
          <p:spPr bwMode="auto">
            <a:xfrm>
              <a:off x="3696" y="3792"/>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Fig 6</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45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45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45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459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460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4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646" name="Group 158">
            <a:extLst>
              <a:ext uri="{FF2B5EF4-FFF2-40B4-BE49-F238E27FC236}">
                <a16:creationId xmlns:a16="http://schemas.microsoft.com/office/drawing/2014/main" id="{FF370CB6-F5E3-431F-B460-A1D4723158C4}"/>
              </a:ext>
            </a:extLst>
          </p:cNvPr>
          <p:cNvGrpSpPr>
            <a:grpSpLocks/>
          </p:cNvGrpSpPr>
          <p:nvPr/>
        </p:nvGrpSpPr>
        <p:grpSpPr bwMode="auto">
          <a:xfrm>
            <a:off x="2590800" y="304801"/>
            <a:ext cx="2971800" cy="2195513"/>
            <a:chOff x="192" y="192"/>
            <a:chExt cx="1872" cy="1383"/>
          </a:xfrm>
        </p:grpSpPr>
        <p:grpSp>
          <p:nvGrpSpPr>
            <p:cNvPr id="63520" name="Group 32">
              <a:extLst>
                <a:ext uri="{FF2B5EF4-FFF2-40B4-BE49-F238E27FC236}">
                  <a16:creationId xmlns:a16="http://schemas.microsoft.com/office/drawing/2014/main" id="{A2BB9454-2ED0-451A-92F9-A8FAFFE3D91B}"/>
                </a:ext>
              </a:extLst>
            </p:cNvPr>
            <p:cNvGrpSpPr>
              <a:grpSpLocks/>
            </p:cNvGrpSpPr>
            <p:nvPr/>
          </p:nvGrpSpPr>
          <p:grpSpPr bwMode="auto">
            <a:xfrm>
              <a:off x="192" y="192"/>
              <a:ext cx="1824" cy="1186"/>
              <a:chOff x="192" y="192"/>
              <a:chExt cx="1824" cy="1186"/>
            </a:xfrm>
          </p:grpSpPr>
          <p:grpSp>
            <p:nvGrpSpPr>
              <p:cNvPr id="63495" name="Group 7">
                <a:extLst>
                  <a:ext uri="{FF2B5EF4-FFF2-40B4-BE49-F238E27FC236}">
                    <a16:creationId xmlns:a16="http://schemas.microsoft.com/office/drawing/2014/main" id="{891EA9FA-A3A6-4E01-A3FA-10AB14365895}"/>
                  </a:ext>
                </a:extLst>
              </p:cNvPr>
              <p:cNvGrpSpPr>
                <a:grpSpLocks/>
              </p:cNvGrpSpPr>
              <p:nvPr/>
            </p:nvGrpSpPr>
            <p:grpSpPr bwMode="auto">
              <a:xfrm>
                <a:off x="192" y="192"/>
                <a:ext cx="1824" cy="1104"/>
                <a:chOff x="240" y="2880"/>
                <a:chExt cx="2160" cy="1440"/>
              </a:xfrm>
            </p:grpSpPr>
            <p:grpSp>
              <p:nvGrpSpPr>
                <p:cNvPr id="63496" name="Group 8">
                  <a:extLst>
                    <a:ext uri="{FF2B5EF4-FFF2-40B4-BE49-F238E27FC236}">
                      <a16:creationId xmlns:a16="http://schemas.microsoft.com/office/drawing/2014/main" id="{EC8A6B09-A0B7-4C07-A99D-6DA298E6073E}"/>
                    </a:ext>
                  </a:extLst>
                </p:cNvPr>
                <p:cNvGrpSpPr>
                  <a:grpSpLocks/>
                </p:cNvGrpSpPr>
                <p:nvPr/>
              </p:nvGrpSpPr>
              <p:grpSpPr bwMode="auto">
                <a:xfrm>
                  <a:off x="240" y="2880"/>
                  <a:ext cx="1489" cy="1028"/>
                  <a:chOff x="3840" y="1632"/>
                  <a:chExt cx="1489" cy="1028"/>
                </a:xfrm>
              </p:grpSpPr>
              <p:grpSp>
                <p:nvGrpSpPr>
                  <p:cNvPr id="63497" name="Group 9">
                    <a:extLst>
                      <a:ext uri="{FF2B5EF4-FFF2-40B4-BE49-F238E27FC236}">
                        <a16:creationId xmlns:a16="http://schemas.microsoft.com/office/drawing/2014/main" id="{E853A991-6FE7-4B99-AC0B-46BA651AE76B}"/>
                      </a:ext>
                    </a:extLst>
                  </p:cNvPr>
                  <p:cNvGrpSpPr>
                    <a:grpSpLocks/>
                  </p:cNvGrpSpPr>
                  <p:nvPr/>
                </p:nvGrpSpPr>
                <p:grpSpPr bwMode="auto">
                  <a:xfrm>
                    <a:off x="3840" y="1632"/>
                    <a:ext cx="1391" cy="971"/>
                    <a:chOff x="288" y="1045"/>
                    <a:chExt cx="1391" cy="971"/>
                  </a:xfrm>
                </p:grpSpPr>
                <p:sp>
                  <p:nvSpPr>
                    <p:cNvPr id="63498" name="Oval 10">
                      <a:extLst>
                        <a:ext uri="{FF2B5EF4-FFF2-40B4-BE49-F238E27FC236}">
                          <a16:creationId xmlns:a16="http://schemas.microsoft.com/office/drawing/2014/main" id="{67BF5238-1C89-4AA4-9EA9-6FFF2119B676}"/>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499" name="Oval 11">
                      <a:extLst>
                        <a:ext uri="{FF2B5EF4-FFF2-40B4-BE49-F238E27FC236}">
                          <a16:creationId xmlns:a16="http://schemas.microsoft.com/office/drawing/2014/main" id="{6D1D3F63-E6DC-4402-82DD-43F9BE43E42B}"/>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00" name="Line 12">
                      <a:extLst>
                        <a:ext uri="{FF2B5EF4-FFF2-40B4-BE49-F238E27FC236}">
                          <a16:creationId xmlns:a16="http://schemas.microsoft.com/office/drawing/2014/main" id="{B92E84AB-AA5E-4377-9B7F-B75D87764BF0}"/>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01" name="Text Box 13">
                      <a:extLst>
                        <a:ext uri="{FF2B5EF4-FFF2-40B4-BE49-F238E27FC236}">
                          <a16:creationId xmlns:a16="http://schemas.microsoft.com/office/drawing/2014/main" id="{6F717D68-A3DC-4F70-995F-B25E6D1EB435}"/>
                        </a:ext>
                      </a:extLst>
                    </p:cNvPr>
                    <p:cNvSpPr txBox="1">
                      <a:spLocks noChangeArrowheads="1"/>
                    </p:cNvSpPr>
                    <p:nvPr/>
                  </p:nvSpPr>
                  <p:spPr bwMode="auto">
                    <a:xfrm>
                      <a:off x="912" y="1096"/>
                      <a:ext cx="767"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2</a:t>
                      </a:r>
                    </a:p>
                  </p:txBody>
                </p:sp>
                <p:sp>
                  <p:nvSpPr>
                    <p:cNvPr id="63502" name="Text Box 14">
                      <a:extLst>
                        <a:ext uri="{FF2B5EF4-FFF2-40B4-BE49-F238E27FC236}">
                          <a16:creationId xmlns:a16="http://schemas.microsoft.com/office/drawing/2014/main" id="{B25C64A7-F5F6-46AB-94AE-9C480A85DB7B}"/>
                        </a:ext>
                      </a:extLst>
                    </p:cNvPr>
                    <p:cNvSpPr txBox="1">
                      <a:spLocks noChangeArrowheads="1"/>
                    </p:cNvSpPr>
                    <p:nvPr/>
                  </p:nvSpPr>
                  <p:spPr bwMode="auto">
                    <a:xfrm>
                      <a:off x="384" y="1658"/>
                      <a:ext cx="48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grpSp>
              <p:grpSp>
                <p:nvGrpSpPr>
                  <p:cNvPr id="63503" name="Group 15">
                    <a:extLst>
                      <a:ext uri="{FF2B5EF4-FFF2-40B4-BE49-F238E27FC236}">
                        <a16:creationId xmlns:a16="http://schemas.microsoft.com/office/drawing/2014/main" id="{44A59AF1-9F2E-49E6-8D2B-B5D1A7B00851}"/>
                      </a:ext>
                    </a:extLst>
                  </p:cNvPr>
                  <p:cNvGrpSpPr>
                    <a:grpSpLocks/>
                  </p:cNvGrpSpPr>
                  <p:nvPr/>
                </p:nvGrpSpPr>
                <p:grpSpPr bwMode="auto">
                  <a:xfrm>
                    <a:off x="4656" y="2016"/>
                    <a:ext cx="673" cy="644"/>
                    <a:chOff x="4272" y="2016"/>
                    <a:chExt cx="913" cy="805"/>
                  </a:xfrm>
                </p:grpSpPr>
                <p:sp>
                  <p:nvSpPr>
                    <p:cNvPr id="63504" name="Oval 16">
                      <a:extLst>
                        <a:ext uri="{FF2B5EF4-FFF2-40B4-BE49-F238E27FC236}">
                          <a16:creationId xmlns:a16="http://schemas.microsoft.com/office/drawing/2014/main" id="{5EF22EAC-7F48-4FC0-981C-7C755D8F0103}"/>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05" name="Text Box 17">
                      <a:extLst>
                        <a:ext uri="{FF2B5EF4-FFF2-40B4-BE49-F238E27FC236}">
                          <a16:creationId xmlns:a16="http://schemas.microsoft.com/office/drawing/2014/main" id="{FAD7363A-2C71-4202-A19E-083E9D1EB7D1}"/>
                        </a:ext>
                      </a:extLst>
                    </p:cNvPr>
                    <p:cNvSpPr txBox="1">
                      <a:spLocks noChangeArrowheads="1"/>
                    </p:cNvSpPr>
                    <p:nvPr/>
                  </p:nvSpPr>
                  <p:spPr bwMode="auto">
                    <a:xfrm>
                      <a:off x="4704" y="2351"/>
                      <a:ext cx="481"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4</a:t>
                      </a:r>
                    </a:p>
                  </p:txBody>
                </p:sp>
                <p:sp>
                  <p:nvSpPr>
                    <p:cNvPr id="63506" name="Line 18">
                      <a:extLst>
                        <a:ext uri="{FF2B5EF4-FFF2-40B4-BE49-F238E27FC236}">
                          <a16:creationId xmlns:a16="http://schemas.microsoft.com/office/drawing/2014/main" id="{66D200EB-3BA9-4E6A-BAC9-C0DAFCAAAA69}"/>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grpSp>
              <p:nvGrpSpPr>
                <p:cNvPr id="63507" name="Group 19">
                  <a:extLst>
                    <a:ext uri="{FF2B5EF4-FFF2-40B4-BE49-F238E27FC236}">
                      <a16:creationId xmlns:a16="http://schemas.microsoft.com/office/drawing/2014/main" id="{F8B20C1D-2391-4330-95F7-0638D394A8AC}"/>
                    </a:ext>
                  </a:extLst>
                </p:cNvPr>
                <p:cNvGrpSpPr>
                  <a:grpSpLocks/>
                </p:cNvGrpSpPr>
                <p:nvPr/>
              </p:nvGrpSpPr>
              <p:grpSpPr bwMode="auto">
                <a:xfrm>
                  <a:off x="1680" y="3809"/>
                  <a:ext cx="720" cy="511"/>
                  <a:chOff x="1056" y="1454"/>
                  <a:chExt cx="720" cy="511"/>
                </a:xfrm>
              </p:grpSpPr>
              <p:sp>
                <p:nvSpPr>
                  <p:cNvPr id="63508" name="Line 20">
                    <a:extLst>
                      <a:ext uri="{FF2B5EF4-FFF2-40B4-BE49-F238E27FC236}">
                        <a16:creationId xmlns:a16="http://schemas.microsoft.com/office/drawing/2014/main" id="{A092AD55-27F5-4AFE-991A-E37D5A44B70C}"/>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3509" name="Group 21">
                    <a:extLst>
                      <a:ext uri="{FF2B5EF4-FFF2-40B4-BE49-F238E27FC236}">
                        <a16:creationId xmlns:a16="http://schemas.microsoft.com/office/drawing/2014/main" id="{FA5B477C-8F04-42AF-A184-F0BBAB74944A}"/>
                      </a:ext>
                    </a:extLst>
                  </p:cNvPr>
                  <p:cNvGrpSpPr>
                    <a:grpSpLocks/>
                  </p:cNvGrpSpPr>
                  <p:nvPr/>
                </p:nvGrpSpPr>
                <p:grpSpPr bwMode="auto">
                  <a:xfrm>
                    <a:off x="1152" y="1556"/>
                    <a:ext cx="624" cy="409"/>
                    <a:chOff x="1152" y="1556"/>
                    <a:chExt cx="624" cy="409"/>
                  </a:xfrm>
                </p:grpSpPr>
                <p:sp>
                  <p:nvSpPr>
                    <p:cNvPr id="63510" name="Oval 22">
                      <a:extLst>
                        <a:ext uri="{FF2B5EF4-FFF2-40B4-BE49-F238E27FC236}">
                          <a16:creationId xmlns:a16="http://schemas.microsoft.com/office/drawing/2014/main" id="{8C4580D6-E6F0-4690-8150-BC4763E23C48}"/>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11" name="Text Box 23">
                      <a:extLst>
                        <a:ext uri="{FF2B5EF4-FFF2-40B4-BE49-F238E27FC236}">
                          <a16:creationId xmlns:a16="http://schemas.microsoft.com/office/drawing/2014/main" id="{8FDB2764-0721-4421-9200-C9082343D367}"/>
                        </a:ext>
                      </a:extLst>
                    </p:cNvPr>
                    <p:cNvSpPr txBox="1">
                      <a:spLocks noChangeArrowheads="1"/>
                    </p:cNvSpPr>
                    <p:nvPr/>
                  </p:nvSpPr>
                  <p:spPr bwMode="auto">
                    <a:xfrm>
                      <a:off x="1200" y="1631"/>
                      <a:ext cx="57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5</a:t>
                      </a:r>
                    </a:p>
                  </p:txBody>
                </p:sp>
              </p:grpSp>
            </p:grpSp>
          </p:grpSp>
          <p:grpSp>
            <p:nvGrpSpPr>
              <p:cNvPr id="63516" name="Group 28">
                <a:extLst>
                  <a:ext uri="{FF2B5EF4-FFF2-40B4-BE49-F238E27FC236}">
                    <a16:creationId xmlns:a16="http://schemas.microsoft.com/office/drawing/2014/main" id="{2D8269D2-7758-42C0-88D3-051B6FAE34E3}"/>
                  </a:ext>
                </a:extLst>
              </p:cNvPr>
              <p:cNvGrpSpPr>
                <a:grpSpLocks/>
              </p:cNvGrpSpPr>
              <p:nvPr/>
            </p:nvGrpSpPr>
            <p:grpSpPr bwMode="auto">
              <a:xfrm>
                <a:off x="720" y="864"/>
                <a:ext cx="432" cy="514"/>
                <a:chOff x="0" y="3758"/>
                <a:chExt cx="672" cy="562"/>
              </a:xfrm>
            </p:grpSpPr>
            <p:sp>
              <p:nvSpPr>
                <p:cNvPr id="63517" name="Oval 29">
                  <a:extLst>
                    <a:ext uri="{FF2B5EF4-FFF2-40B4-BE49-F238E27FC236}">
                      <a16:creationId xmlns:a16="http://schemas.microsoft.com/office/drawing/2014/main" id="{DA76A7FB-43E0-48AF-BE10-91A88B8A6893}"/>
                    </a:ext>
                  </a:extLst>
                </p:cNvPr>
                <p:cNvSpPr>
                  <a:spLocks noChangeArrowheads="1"/>
                </p:cNvSpPr>
                <p:nvPr/>
              </p:nvSpPr>
              <p:spPr bwMode="auto">
                <a:xfrm>
                  <a:off x="0" y="3911"/>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18" name="Line 30">
                  <a:extLst>
                    <a:ext uri="{FF2B5EF4-FFF2-40B4-BE49-F238E27FC236}">
                      <a16:creationId xmlns:a16="http://schemas.microsoft.com/office/drawing/2014/main" id="{5583798C-2470-4E97-80BE-412299AA6E3F}"/>
                    </a:ext>
                  </a:extLst>
                </p:cNvPr>
                <p:cNvSpPr>
                  <a:spLocks noChangeShapeType="1"/>
                </p:cNvSpPr>
                <p:nvPr/>
              </p:nvSpPr>
              <p:spPr bwMode="auto">
                <a:xfrm flipH="1">
                  <a:off x="336" y="3758"/>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19" name="Text Box 31">
                  <a:extLst>
                    <a:ext uri="{FF2B5EF4-FFF2-40B4-BE49-F238E27FC236}">
                      <a16:creationId xmlns:a16="http://schemas.microsoft.com/office/drawing/2014/main" id="{07D4BAA1-6CDF-433B-8A5C-B6FB24F0C51B}"/>
                    </a:ext>
                  </a:extLst>
                </p:cNvPr>
                <p:cNvSpPr txBox="1">
                  <a:spLocks noChangeArrowheads="1"/>
                </p:cNvSpPr>
                <p:nvPr/>
              </p:nvSpPr>
              <p:spPr bwMode="auto">
                <a:xfrm>
                  <a:off x="96" y="3962"/>
                  <a:ext cx="48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grpSp>
        </p:grpSp>
        <p:sp>
          <p:nvSpPr>
            <p:cNvPr id="63645" name="Text Box 157">
              <a:extLst>
                <a:ext uri="{FF2B5EF4-FFF2-40B4-BE49-F238E27FC236}">
                  <a16:creationId xmlns:a16="http://schemas.microsoft.com/office/drawing/2014/main" id="{06C4890E-7FC1-467D-8777-9BAB3993E9EB}"/>
                </a:ext>
              </a:extLst>
            </p:cNvPr>
            <p:cNvSpPr txBox="1">
              <a:spLocks noChangeArrowheads="1"/>
            </p:cNvSpPr>
            <p:nvPr/>
          </p:nvSpPr>
          <p:spPr bwMode="auto">
            <a:xfrm>
              <a:off x="1344" y="1344"/>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Fig 7</a:t>
              </a:r>
            </a:p>
          </p:txBody>
        </p:sp>
      </p:grpSp>
      <p:grpSp>
        <p:nvGrpSpPr>
          <p:cNvPr id="63648" name="Group 160">
            <a:extLst>
              <a:ext uri="{FF2B5EF4-FFF2-40B4-BE49-F238E27FC236}">
                <a16:creationId xmlns:a16="http://schemas.microsoft.com/office/drawing/2014/main" id="{A45A4A94-EE3A-4EE8-A299-48E93F4B53E2}"/>
              </a:ext>
            </a:extLst>
          </p:cNvPr>
          <p:cNvGrpSpPr>
            <a:grpSpLocks/>
          </p:cNvGrpSpPr>
          <p:nvPr/>
        </p:nvGrpSpPr>
        <p:grpSpPr bwMode="auto">
          <a:xfrm>
            <a:off x="5867400" y="152400"/>
            <a:ext cx="3200400" cy="2459038"/>
            <a:chOff x="2256" y="96"/>
            <a:chExt cx="2016" cy="1549"/>
          </a:xfrm>
        </p:grpSpPr>
        <p:grpSp>
          <p:nvGrpSpPr>
            <p:cNvPr id="63565" name="Group 77">
              <a:extLst>
                <a:ext uri="{FF2B5EF4-FFF2-40B4-BE49-F238E27FC236}">
                  <a16:creationId xmlns:a16="http://schemas.microsoft.com/office/drawing/2014/main" id="{AE998CD7-9D72-4E68-8526-15240E5A063C}"/>
                </a:ext>
              </a:extLst>
            </p:cNvPr>
            <p:cNvGrpSpPr>
              <a:grpSpLocks/>
            </p:cNvGrpSpPr>
            <p:nvPr/>
          </p:nvGrpSpPr>
          <p:grpSpPr bwMode="auto">
            <a:xfrm>
              <a:off x="2256" y="96"/>
              <a:ext cx="2016" cy="1549"/>
              <a:chOff x="2256" y="96"/>
              <a:chExt cx="2016" cy="1549"/>
            </a:xfrm>
          </p:grpSpPr>
          <p:grpSp>
            <p:nvGrpSpPr>
              <p:cNvPr id="63490" name="Group 2">
                <a:extLst>
                  <a:ext uri="{FF2B5EF4-FFF2-40B4-BE49-F238E27FC236}">
                    <a16:creationId xmlns:a16="http://schemas.microsoft.com/office/drawing/2014/main" id="{77B44A11-3168-4854-A1A1-468225E2D708}"/>
                  </a:ext>
                </a:extLst>
              </p:cNvPr>
              <p:cNvGrpSpPr>
                <a:grpSpLocks/>
              </p:cNvGrpSpPr>
              <p:nvPr/>
            </p:nvGrpSpPr>
            <p:grpSpPr bwMode="auto">
              <a:xfrm>
                <a:off x="3840" y="1152"/>
                <a:ext cx="432" cy="493"/>
                <a:chOff x="4272" y="2016"/>
                <a:chExt cx="912" cy="819"/>
              </a:xfrm>
            </p:grpSpPr>
            <p:sp>
              <p:nvSpPr>
                <p:cNvPr id="63491" name="Oval 3">
                  <a:extLst>
                    <a:ext uri="{FF2B5EF4-FFF2-40B4-BE49-F238E27FC236}">
                      <a16:creationId xmlns:a16="http://schemas.microsoft.com/office/drawing/2014/main" id="{E5F2823D-99FB-4721-ABC4-923748D77D8C}"/>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492" name="Text Box 4">
                  <a:extLst>
                    <a:ext uri="{FF2B5EF4-FFF2-40B4-BE49-F238E27FC236}">
                      <a16:creationId xmlns:a16="http://schemas.microsoft.com/office/drawing/2014/main" id="{F7C37635-A50F-47E8-BC0F-44D0FFF966A2}"/>
                    </a:ext>
                  </a:extLst>
                </p:cNvPr>
                <p:cNvSpPr txBox="1">
                  <a:spLocks noChangeArrowheads="1"/>
                </p:cNvSpPr>
                <p:nvPr/>
              </p:nvSpPr>
              <p:spPr bwMode="auto">
                <a:xfrm>
                  <a:off x="4705" y="2352"/>
                  <a:ext cx="479"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6</a:t>
                  </a:r>
                </a:p>
              </p:txBody>
            </p:sp>
            <p:sp>
              <p:nvSpPr>
                <p:cNvPr id="63493" name="Line 5">
                  <a:extLst>
                    <a:ext uri="{FF2B5EF4-FFF2-40B4-BE49-F238E27FC236}">
                      <a16:creationId xmlns:a16="http://schemas.microsoft.com/office/drawing/2014/main" id="{E954C986-CBBE-49EA-827A-AFA1B4D399AC}"/>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63521" name="Group 33">
                <a:extLst>
                  <a:ext uri="{FF2B5EF4-FFF2-40B4-BE49-F238E27FC236}">
                    <a16:creationId xmlns:a16="http://schemas.microsoft.com/office/drawing/2014/main" id="{680F700E-DC5B-4901-8B32-53F9F38C8265}"/>
                  </a:ext>
                </a:extLst>
              </p:cNvPr>
              <p:cNvGrpSpPr>
                <a:grpSpLocks/>
              </p:cNvGrpSpPr>
              <p:nvPr/>
            </p:nvGrpSpPr>
            <p:grpSpPr bwMode="auto">
              <a:xfrm>
                <a:off x="2256" y="96"/>
                <a:ext cx="1824" cy="1186"/>
                <a:chOff x="192" y="192"/>
                <a:chExt cx="1824" cy="1186"/>
              </a:xfrm>
            </p:grpSpPr>
            <p:grpSp>
              <p:nvGrpSpPr>
                <p:cNvPr id="63522" name="Group 34">
                  <a:extLst>
                    <a:ext uri="{FF2B5EF4-FFF2-40B4-BE49-F238E27FC236}">
                      <a16:creationId xmlns:a16="http://schemas.microsoft.com/office/drawing/2014/main" id="{440D079F-AC67-4901-AD84-73C19CEE17D3}"/>
                    </a:ext>
                  </a:extLst>
                </p:cNvPr>
                <p:cNvGrpSpPr>
                  <a:grpSpLocks/>
                </p:cNvGrpSpPr>
                <p:nvPr/>
              </p:nvGrpSpPr>
              <p:grpSpPr bwMode="auto">
                <a:xfrm>
                  <a:off x="192" y="192"/>
                  <a:ext cx="1824" cy="1104"/>
                  <a:chOff x="240" y="2880"/>
                  <a:chExt cx="2160" cy="1440"/>
                </a:xfrm>
              </p:grpSpPr>
              <p:grpSp>
                <p:nvGrpSpPr>
                  <p:cNvPr id="63523" name="Group 35">
                    <a:extLst>
                      <a:ext uri="{FF2B5EF4-FFF2-40B4-BE49-F238E27FC236}">
                        <a16:creationId xmlns:a16="http://schemas.microsoft.com/office/drawing/2014/main" id="{A0FF2688-C9E0-413D-97F0-55E0B490715F}"/>
                      </a:ext>
                    </a:extLst>
                  </p:cNvPr>
                  <p:cNvGrpSpPr>
                    <a:grpSpLocks/>
                  </p:cNvGrpSpPr>
                  <p:nvPr/>
                </p:nvGrpSpPr>
                <p:grpSpPr bwMode="auto">
                  <a:xfrm>
                    <a:off x="240" y="2880"/>
                    <a:ext cx="1489" cy="1028"/>
                    <a:chOff x="3840" y="1632"/>
                    <a:chExt cx="1489" cy="1028"/>
                  </a:xfrm>
                </p:grpSpPr>
                <p:grpSp>
                  <p:nvGrpSpPr>
                    <p:cNvPr id="63524" name="Group 36">
                      <a:extLst>
                        <a:ext uri="{FF2B5EF4-FFF2-40B4-BE49-F238E27FC236}">
                          <a16:creationId xmlns:a16="http://schemas.microsoft.com/office/drawing/2014/main" id="{B719A921-62AD-497C-81E9-5AE9F2E667A4}"/>
                        </a:ext>
                      </a:extLst>
                    </p:cNvPr>
                    <p:cNvGrpSpPr>
                      <a:grpSpLocks/>
                    </p:cNvGrpSpPr>
                    <p:nvPr/>
                  </p:nvGrpSpPr>
                  <p:grpSpPr bwMode="auto">
                    <a:xfrm>
                      <a:off x="3840" y="1632"/>
                      <a:ext cx="1391" cy="971"/>
                      <a:chOff x="288" y="1045"/>
                      <a:chExt cx="1391" cy="971"/>
                    </a:xfrm>
                  </p:grpSpPr>
                  <p:sp>
                    <p:nvSpPr>
                      <p:cNvPr id="63525" name="Oval 37">
                        <a:extLst>
                          <a:ext uri="{FF2B5EF4-FFF2-40B4-BE49-F238E27FC236}">
                            <a16:creationId xmlns:a16="http://schemas.microsoft.com/office/drawing/2014/main" id="{3481E486-D508-4784-8446-5CDC41BF885B}"/>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26" name="Oval 38">
                        <a:extLst>
                          <a:ext uri="{FF2B5EF4-FFF2-40B4-BE49-F238E27FC236}">
                            <a16:creationId xmlns:a16="http://schemas.microsoft.com/office/drawing/2014/main" id="{EB71C022-8B35-4508-BA60-931F38572645}"/>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27" name="Line 39">
                        <a:extLst>
                          <a:ext uri="{FF2B5EF4-FFF2-40B4-BE49-F238E27FC236}">
                            <a16:creationId xmlns:a16="http://schemas.microsoft.com/office/drawing/2014/main" id="{6ECEACFE-BA15-4138-9C01-4DF30A5FA80E}"/>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28" name="Text Box 40">
                        <a:extLst>
                          <a:ext uri="{FF2B5EF4-FFF2-40B4-BE49-F238E27FC236}">
                            <a16:creationId xmlns:a16="http://schemas.microsoft.com/office/drawing/2014/main" id="{E125B45B-E2F0-451E-93E5-DE2AA55C8798}"/>
                          </a:ext>
                        </a:extLst>
                      </p:cNvPr>
                      <p:cNvSpPr txBox="1">
                        <a:spLocks noChangeArrowheads="1"/>
                      </p:cNvSpPr>
                      <p:nvPr/>
                    </p:nvSpPr>
                    <p:spPr bwMode="auto">
                      <a:xfrm>
                        <a:off x="912" y="1096"/>
                        <a:ext cx="767"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2</a:t>
                        </a:r>
                      </a:p>
                    </p:txBody>
                  </p:sp>
                  <p:sp>
                    <p:nvSpPr>
                      <p:cNvPr id="63529" name="Text Box 41">
                        <a:extLst>
                          <a:ext uri="{FF2B5EF4-FFF2-40B4-BE49-F238E27FC236}">
                            <a16:creationId xmlns:a16="http://schemas.microsoft.com/office/drawing/2014/main" id="{C519CCE8-979D-44A9-A7B2-C90E2E896302}"/>
                          </a:ext>
                        </a:extLst>
                      </p:cNvPr>
                      <p:cNvSpPr txBox="1">
                        <a:spLocks noChangeArrowheads="1"/>
                      </p:cNvSpPr>
                      <p:nvPr/>
                    </p:nvSpPr>
                    <p:spPr bwMode="auto">
                      <a:xfrm>
                        <a:off x="384" y="1658"/>
                        <a:ext cx="48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grpSp>
                <p:grpSp>
                  <p:nvGrpSpPr>
                    <p:cNvPr id="63530" name="Group 42">
                      <a:extLst>
                        <a:ext uri="{FF2B5EF4-FFF2-40B4-BE49-F238E27FC236}">
                          <a16:creationId xmlns:a16="http://schemas.microsoft.com/office/drawing/2014/main" id="{160F79DF-0D21-4957-A590-3B51ADA5152B}"/>
                        </a:ext>
                      </a:extLst>
                    </p:cNvPr>
                    <p:cNvGrpSpPr>
                      <a:grpSpLocks/>
                    </p:cNvGrpSpPr>
                    <p:nvPr/>
                  </p:nvGrpSpPr>
                  <p:grpSpPr bwMode="auto">
                    <a:xfrm>
                      <a:off x="4656" y="2016"/>
                      <a:ext cx="673" cy="644"/>
                      <a:chOff x="4272" y="2016"/>
                      <a:chExt cx="913" cy="805"/>
                    </a:xfrm>
                  </p:grpSpPr>
                  <p:sp>
                    <p:nvSpPr>
                      <p:cNvPr id="63531" name="Oval 43">
                        <a:extLst>
                          <a:ext uri="{FF2B5EF4-FFF2-40B4-BE49-F238E27FC236}">
                            <a16:creationId xmlns:a16="http://schemas.microsoft.com/office/drawing/2014/main" id="{BCD8D322-8BE4-4D1E-A1A0-1BF385B330F8}"/>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32" name="Text Box 44">
                        <a:extLst>
                          <a:ext uri="{FF2B5EF4-FFF2-40B4-BE49-F238E27FC236}">
                            <a16:creationId xmlns:a16="http://schemas.microsoft.com/office/drawing/2014/main" id="{E594D8F5-7E0D-4434-9045-B5D53962B180}"/>
                          </a:ext>
                        </a:extLst>
                      </p:cNvPr>
                      <p:cNvSpPr txBox="1">
                        <a:spLocks noChangeArrowheads="1"/>
                      </p:cNvSpPr>
                      <p:nvPr/>
                    </p:nvSpPr>
                    <p:spPr bwMode="auto">
                      <a:xfrm>
                        <a:off x="4704" y="2351"/>
                        <a:ext cx="481"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4</a:t>
                        </a:r>
                      </a:p>
                    </p:txBody>
                  </p:sp>
                  <p:sp>
                    <p:nvSpPr>
                      <p:cNvPr id="63533" name="Line 45">
                        <a:extLst>
                          <a:ext uri="{FF2B5EF4-FFF2-40B4-BE49-F238E27FC236}">
                            <a16:creationId xmlns:a16="http://schemas.microsoft.com/office/drawing/2014/main" id="{6F1157DD-277B-4E6F-AB2A-9A93BCB55490}"/>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grpSp>
                <p:nvGrpSpPr>
                  <p:cNvPr id="63534" name="Group 46">
                    <a:extLst>
                      <a:ext uri="{FF2B5EF4-FFF2-40B4-BE49-F238E27FC236}">
                        <a16:creationId xmlns:a16="http://schemas.microsoft.com/office/drawing/2014/main" id="{C7F45D68-3858-4966-8EE2-5079F9E28EA3}"/>
                      </a:ext>
                    </a:extLst>
                  </p:cNvPr>
                  <p:cNvGrpSpPr>
                    <a:grpSpLocks/>
                  </p:cNvGrpSpPr>
                  <p:nvPr/>
                </p:nvGrpSpPr>
                <p:grpSpPr bwMode="auto">
                  <a:xfrm>
                    <a:off x="1680" y="3809"/>
                    <a:ext cx="720" cy="511"/>
                    <a:chOff x="1056" y="1454"/>
                    <a:chExt cx="720" cy="511"/>
                  </a:xfrm>
                </p:grpSpPr>
                <p:sp>
                  <p:nvSpPr>
                    <p:cNvPr id="63535" name="Line 47">
                      <a:extLst>
                        <a:ext uri="{FF2B5EF4-FFF2-40B4-BE49-F238E27FC236}">
                          <a16:creationId xmlns:a16="http://schemas.microsoft.com/office/drawing/2014/main" id="{D92A7F2B-3FAD-499F-BD10-1858CA1A3533}"/>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3536" name="Group 48">
                      <a:extLst>
                        <a:ext uri="{FF2B5EF4-FFF2-40B4-BE49-F238E27FC236}">
                          <a16:creationId xmlns:a16="http://schemas.microsoft.com/office/drawing/2014/main" id="{6D263FEE-4D14-41EB-AB75-6A8E786BE135}"/>
                        </a:ext>
                      </a:extLst>
                    </p:cNvPr>
                    <p:cNvGrpSpPr>
                      <a:grpSpLocks/>
                    </p:cNvGrpSpPr>
                    <p:nvPr/>
                  </p:nvGrpSpPr>
                  <p:grpSpPr bwMode="auto">
                    <a:xfrm>
                      <a:off x="1152" y="1556"/>
                      <a:ext cx="624" cy="409"/>
                      <a:chOff x="1152" y="1556"/>
                      <a:chExt cx="624" cy="409"/>
                    </a:xfrm>
                  </p:grpSpPr>
                  <p:sp>
                    <p:nvSpPr>
                      <p:cNvPr id="63537" name="Oval 49">
                        <a:extLst>
                          <a:ext uri="{FF2B5EF4-FFF2-40B4-BE49-F238E27FC236}">
                            <a16:creationId xmlns:a16="http://schemas.microsoft.com/office/drawing/2014/main" id="{A1A3823C-9F42-4850-8E03-86BCA9554220}"/>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38" name="Text Box 50">
                        <a:extLst>
                          <a:ext uri="{FF2B5EF4-FFF2-40B4-BE49-F238E27FC236}">
                            <a16:creationId xmlns:a16="http://schemas.microsoft.com/office/drawing/2014/main" id="{D470806C-CAB8-460F-ADA9-2242F2F8A251}"/>
                          </a:ext>
                        </a:extLst>
                      </p:cNvPr>
                      <p:cNvSpPr txBox="1">
                        <a:spLocks noChangeArrowheads="1"/>
                      </p:cNvSpPr>
                      <p:nvPr/>
                    </p:nvSpPr>
                    <p:spPr bwMode="auto">
                      <a:xfrm>
                        <a:off x="1200" y="1631"/>
                        <a:ext cx="57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5</a:t>
                        </a:r>
                      </a:p>
                    </p:txBody>
                  </p:sp>
                </p:grpSp>
              </p:grpSp>
            </p:grpSp>
            <p:grpSp>
              <p:nvGrpSpPr>
                <p:cNvPr id="63539" name="Group 51">
                  <a:extLst>
                    <a:ext uri="{FF2B5EF4-FFF2-40B4-BE49-F238E27FC236}">
                      <a16:creationId xmlns:a16="http://schemas.microsoft.com/office/drawing/2014/main" id="{FCAF3C1D-C5AC-47AF-B3C8-5C4AD0481980}"/>
                    </a:ext>
                  </a:extLst>
                </p:cNvPr>
                <p:cNvGrpSpPr>
                  <a:grpSpLocks/>
                </p:cNvGrpSpPr>
                <p:nvPr/>
              </p:nvGrpSpPr>
              <p:grpSpPr bwMode="auto">
                <a:xfrm>
                  <a:off x="720" y="864"/>
                  <a:ext cx="432" cy="514"/>
                  <a:chOff x="0" y="3758"/>
                  <a:chExt cx="672" cy="562"/>
                </a:xfrm>
              </p:grpSpPr>
              <p:sp>
                <p:nvSpPr>
                  <p:cNvPr id="63540" name="Oval 52">
                    <a:extLst>
                      <a:ext uri="{FF2B5EF4-FFF2-40B4-BE49-F238E27FC236}">
                        <a16:creationId xmlns:a16="http://schemas.microsoft.com/office/drawing/2014/main" id="{EEBFFD03-1A94-4895-9EDE-7DD9796A220E}"/>
                      </a:ext>
                    </a:extLst>
                  </p:cNvPr>
                  <p:cNvSpPr>
                    <a:spLocks noChangeArrowheads="1"/>
                  </p:cNvSpPr>
                  <p:nvPr/>
                </p:nvSpPr>
                <p:spPr bwMode="auto">
                  <a:xfrm>
                    <a:off x="0" y="3911"/>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41" name="Line 53">
                    <a:extLst>
                      <a:ext uri="{FF2B5EF4-FFF2-40B4-BE49-F238E27FC236}">
                        <a16:creationId xmlns:a16="http://schemas.microsoft.com/office/drawing/2014/main" id="{7D587BDD-B759-43BC-BB13-FC122A2D0923}"/>
                      </a:ext>
                    </a:extLst>
                  </p:cNvPr>
                  <p:cNvSpPr>
                    <a:spLocks noChangeShapeType="1"/>
                  </p:cNvSpPr>
                  <p:nvPr/>
                </p:nvSpPr>
                <p:spPr bwMode="auto">
                  <a:xfrm flipH="1">
                    <a:off x="336" y="3758"/>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42" name="Text Box 54">
                    <a:extLst>
                      <a:ext uri="{FF2B5EF4-FFF2-40B4-BE49-F238E27FC236}">
                        <a16:creationId xmlns:a16="http://schemas.microsoft.com/office/drawing/2014/main" id="{B43C398A-51F8-4324-B8BD-FF47A49E0282}"/>
                      </a:ext>
                    </a:extLst>
                  </p:cNvPr>
                  <p:cNvSpPr txBox="1">
                    <a:spLocks noChangeArrowheads="1"/>
                  </p:cNvSpPr>
                  <p:nvPr/>
                </p:nvSpPr>
                <p:spPr bwMode="auto">
                  <a:xfrm>
                    <a:off x="96" y="3962"/>
                    <a:ext cx="48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grpSp>
          </p:grpSp>
        </p:grpSp>
        <p:sp>
          <p:nvSpPr>
            <p:cNvPr id="63647" name="Text Box 159">
              <a:extLst>
                <a:ext uri="{FF2B5EF4-FFF2-40B4-BE49-F238E27FC236}">
                  <a16:creationId xmlns:a16="http://schemas.microsoft.com/office/drawing/2014/main" id="{6BD9380A-DA3C-4F7D-86F4-73F4C00DD246}"/>
                </a:ext>
              </a:extLst>
            </p:cNvPr>
            <p:cNvSpPr txBox="1">
              <a:spLocks noChangeArrowheads="1"/>
            </p:cNvSpPr>
            <p:nvPr/>
          </p:nvSpPr>
          <p:spPr bwMode="auto">
            <a:xfrm>
              <a:off x="2976" y="1248"/>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Fig 8</a:t>
              </a:r>
            </a:p>
          </p:txBody>
        </p:sp>
      </p:grpSp>
      <p:grpSp>
        <p:nvGrpSpPr>
          <p:cNvPr id="63650" name="Group 162">
            <a:extLst>
              <a:ext uri="{FF2B5EF4-FFF2-40B4-BE49-F238E27FC236}">
                <a16:creationId xmlns:a16="http://schemas.microsoft.com/office/drawing/2014/main" id="{91E81EAD-C302-4CD9-A3EA-E5FCD83C2511}"/>
              </a:ext>
            </a:extLst>
          </p:cNvPr>
          <p:cNvGrpSpPr>
            <a:grpSpLocks/>
          </p:cNvGrpSpPr>
          <p:nvPr/>
        </p:nvGrpSpPr>
        <p:grpSpPr bwMode="auto">
          <a:xfrm>
            <a:off x="1981200" y="2590801"/>
            <a:ext cx="3352800" cy="2424113"/>
            <a:chOff x="0" y="1632"/>
            <a:chExt cx="2112" cy="1527"/>
          </a:xfrm>
        </p:grpSpPr>
        <p:grpSp>
          <p:nvGrpSpPr>
            <p:cNvPr id="63571" name="Group 83">
              <a:extLst>
                <a:ext uri="{FF2B5EF4-FFF2-40B4-BE49-F238E27FC236}">
                  <a16:creationId xmlns:a16="http://schemas.microsoft.com/office/drawing/2014/main" id="{D6FB455F-64E7-4A43-8A83-574CA4FFBF19}"/>
                </a:ext>
              </a:extLst>
            </p:cNvPr>
            <p:cNvGrpSpPr>
              <a:grpSpLocks/>
            </p:cNvGrpSpPr>
            <p:nvPr/>
          </p:nvGrpSpPr>
          <p:grpSpPr bwMode="auto">
            <a:xfrm>
              <a:off x="0" y="1632"/>
              <a:ext cx="2112" cy="1234"/>
              <a:chOff x="0" y="1632"/>
              <a:chExt cx="2112" cy="1234"/>
            </a:xfrm>
          </p:grpSpPr>
          <p:grpSp>
            <p:nvGrpSpPr>
              <p:cNvPr id="63544" name="Group 56">
                <a:extLst>
                  <a:ext uri="{FF2B5EF4-FFF2-40B4-BE49-F238E27FC236}">
                    <a16:creationId xmlns:a16="http://schemas.microsoft.com/office/drawing/2014/main" id="{63DFECB6-44A4-482F-B52B-6D313417DE91}"/>
                  </a:ext>
                </a:extLst>
              </p:cNvPr>
              <p:cNvGrpSpPr>
                <a:grpSpLocks/>
              </p:cNvGrpSpPr>
              <p:nvPr/>
            </p:nvGrpSpPr>
            <p:grpSpPr bwMode="auto">
              <a:xfrm>
                <a:off x="288" y="1632"/>
                <a:ext cx="1824" cy="1104"/>
                <a:chOff x="240" y="2880"/>
                <a:chExt cx="2160" cy="1440"/>
              </a:xfrm>
            </p:grpSpPr>
            <p:grpSp>
              <p:nvGrpSpPr>
                <p:cNvPr id="63545" name="Group 57">
                  <a:extLst>
                    <a:ext uri="{FF2B5EF4-FFF2-40B4-BE49-F238E27FC236}">
                      <a16:creationId xmlns:a16="http://schemas.microsoft.com/office/drawing/2014/main" id="{470E9B34-E480-4750-9DEC-1599F656BC81}"/>
                    </a:ext>
                  </a:extLst>
                </p:cNvPr>
                <p:cNvGrpSpPr>
                  <a:grpSpLocks/>
                </p:cNvGrpSpPr>
                <p:nvPr/>
              </p:nvGrpSpPr>
              <p:grpSpPr bwMode="auto">
                <a:xfrm>
                  <a:off x="240" y="2880"/>
                  <a:ext cx="1489" cy="1028"/>
                  <a:chOff x="3840" y="1632"/>
                  <a:chExt cx="1489" cy="1028"/>
                </a:xfrm>
              </p:grpSpPr>
              <p:grpSp>
                <p:nvGrpSpPr>
                  <p:cNvPr id="63546" name="Group 58">
                    <a:extLst>
                      <a:ext uri="{FF2B5EF4-FFF2-40B4-BE49-F238E27FC236}">
                        <a16:creationId xmlns:a16="http://schemas.microsoft.com/office/drawing/2014/main" id="{E3169DCF-1924-4BF7-9FB7-A590CA56241A}"/>
                      </a:ext>
                    </a:extLst>
                  </p:cNvPr>
                  <p:cNvGrpSpPr>
                    <a:grpSpLocks/>
                  </p:cNvGrpSpPr>
                  <p:nvPr/>
                </p:nvGrpSpPr>
                <p:grpSpPr bwMode="auto">
                  <a:xfrm>
                    <a:off x="3840" y="1632"/>
                    <a:ext cx="1391" cy="971"/>
                    <a:chOff x="288" y="1045"/>
                    <a:chExt cx="1391" cy="971"/>
                  </a:xfrm>
                </p:grpSpPr>
                <p:sp>
                  <p:nvSpPr>
                    <p:cNvPr id="63547" name="Oval 59">
                      <a:extLst>
                        <a:ext uri="{FF2B5EF4-FFF2-40B4-BE49-F238E27FC236}">
                          <a16:creationId xmlns:a16="http://schemas.microsoft.com/office/drawing/2014/main" id="{9A0EF944-6120-486B-A57F-E4605E4E28BC}"/>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48" name="Oval 60">
                      <a:extLst>
                        <a:ext uri="{FF2B5EF4-FFF2-40B4-BE49-F238E27FC236}">
                          <a16:creationId xmlns:a16="http://schemas.microsoft.com/office/drawing/2014/main" id="{8785E645-83AE-420F-87F6-09D36D7C6CF0}"/>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49" name="Line 61">
                      <a:extLst>
                        <a:ext uri="{FF2B5EF4-FFF2-40B4-BE49-F238E27FC236}">
                          <a16:creationId xmlns:a16="http://schemas.microsoft.com/office/drawing/2014/main" id="{2F81206C-4266-4D83-8F72-58104B04A2EB}"/>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50" name="Text Box 62">
                      <a:extLst>
                        <a:ext uri="{FF2B5EF4-FFF2-40B4-BE49-F238E27FC236}">
                          <a16:creationId xmlns:a16="http://schemas.microsoft.com/office/drawing/2014/main" id="{D069DE72-7F05-467C-9056-E5FA6210C9B5}"/>
                        </a:ext>
                      </a:extLst>
                    </p:cNvPr>
                    <p:cNvSpPr txBox="1">
                      <a:spLocks noChangeArrowheads="1"/>
                    </p:cNvSpPr>
                    <p:nvPr/>
                  </p:nvSpPr>
                  <p:spPr bwMode="auto">
                    <a:xfrm>
                      <a:off x="912" y="1096"/>
                      <a:ext cx="767"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sp>
                  <p:nvSpPr>
                    <p:cNvPr id="63551" name="Text Box 63">
                      <a:extLst>
                        <a:ext uri="{FF2B5EF4-FFF2-40B4-BE49-F238E27FC236}">
                          <a16:creationId xmlns:a16="http://schemas.microsoft.com/office/drawing/2014/main" id="{05E28A00-E91A-41D1-8384-AA717AE0E3AC}"/>
                        </a:ext>
                      </a:extLst>
                    </p:cNvPr>
                    <p:cNvSpPr txBox="1">
                      <a:spLocks noChangeArrowheads="1"/>
                    </p:cNvSpPr>
                    <p:nvPr/>
                  </p:nvSpPr>
                  <p:spPr bwMode="auto">
                    <a:xfrm>
                      <a:off x="384" y="1658"/>
                      <a:ext cx="48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2</a:t>
                      </a:r>
                    </a:p>
                  </p:txBody>
                </p:sp>
              </p:grpSp>
              <p:grpSp>
                <p:nvGrpSpPr>
                  <p:cNvPr id="63552" name="Group 64">
                    <a:extLst>
                      <a:ext uri="{FF2B5EF4-FFF2-40B4-BE49-F238E27FC236}">
                        <a16:creationId xmlns:a16="http://schemas.microsoft.com/office/drawing/2014/main" id="{2E9078BC-E9B6-4BB5-9C56-3CC6A42A2FF3}"/>
                      </a:ext>
                    </a:extLst>
                  </p:cNvPr>
                  <p:cNvGrpSpPr>
                    <a:grpSpLocks/>
                  </p:cNvGrpSpPr>
                  <p:nvPr/>
                </p:nvGrpSpPr>
                <p:grpSpPr bwMode="auto">
                  <a:xfrm>
                    <a:off x="4656" y="2016"/>
                    <a:ext cx="673" cy="644"/>
                    <a:chOff x="4272" y="2016"/>
                    <a:chExt cx="913" cy="805"/>
                  </a:xfrm>
                </p:grpSpPr>
                <p:sp>
                  <p:nvSpPr>
                    <p:cNvPr id="63553" name="Oval 65">
                      <a:extLst>
                        <a:ext uri="{FF2B5EF4-FFF2-40B4-BE49-F238E27FC236}">
                          <a16:creationId xmlns:a16="http://schemas.microsoft.com/office/drawing/2014/main" id="{AFFBE6AB-3CA1-4EF0-A064-65263CD2ADE9}"/>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54" name="Text Box 66">
                      <a:extLst>
                        <a:ext uri="{FF2B5EF4-FFF2-40B4-BE49-F238E27FC236}">
                          <a16:creationId xmlns:a16="http://schemas.microsoft.com/office/drawing/2014/main" id="{F72CC2CB-0BD0-4903-B16D-3492031A716C}"/>
                        </a:ext>
                      </a:extLst>
                    </p:cNvPr>
                    <p:cNvSpPr txBox="1">
                      <a:spLocks noChangeArrowheads="1"/>
                    </p:cNvSpPr>
                    <p:nvPr/>
                  </p:nvSpPr>
                  <p:spPr bwMode="auto">
                    <a:xfrm>
                      <a:off x="4704" y="2351"/>
                      <a:ext cx="481"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5</a:t>
                      </a:r>
                    </a:p>
                  </p:txBody>
                </p:sp>
                <p:sp>
                  <p:nvSpPr>
                    <p:cNvPr id="63555" name="Line 67">
                      <a:extLst>
                        <a:ext uri="{FF2B5EF4-FFF2-40B4-BE49-F238E27FC236}">
                          <a16:creationId xmlns:a16="http://schemas.microsoft.com/office/drawing/2014/main" id="{C8CD4D16-E4CC-4481-A54C-549AD087F461}"/>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grpSp>
              <p:nvGrpSpPr>
                <p:cNvPr id="63556" name="Group 68">
                  <a:extLst>
                    <a:ext uri="{FF2B5EF4-FFF2-40B4-BE49-F238E27FC236}">
                      <a16:creationId xmlns:a16="http://schemas.microsoft.com/office/drawing/2014/main" id="{4489918E-67D0-4E26-A12D-D910C02BF257}"/>
                    </a:ext>
                  </a:extLst>
                </p:cNvPr>
                <p:cNvGrpSpPr>
                  <a:grpSpLocks/>
                </p:cNvGrpSpPr>
                <p:nvPr/>
              </p:nvGrpSpPr>
              <p:grpSpPr bwMode="auto">
                <a:xfrm>
                  <a:off x="1680" y="3809"/>
                  <a:ext cx="720" cy="511"/>
                  <a:chOff x="1056" y="1454"/>
                  <a:chExt cx="720" cy="511"/>
                </a:xfrm>
              </p:grpSpPr>
              <p:sp>
                <p:nvSpPr>
                  <p:cNvPr id="63557" name="Line 69">
                    <a:extLst>
                      <a:ext uri="{FF2B5EF4-FFF2-40B4-BE49-F238E27FC236}">
                        <a16:creationId xmlns:a16="http://schemas.microsoft.com/office/drawing/2014/main" id="{783C7A0F-E702-454C-921A-298BD6E70123}"/>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3558" name="Group 70">
                    <a:extLst>
                      <a:ext uri="{FF2B5EF4-FFF2-40B4-BE49-F238E27FC236}">
                        <a16:creationId xmlns:a16="http://schemas.microsoft.com/office/drawing/2014/main" id="{9D864A64-6BB4-4361-A0C3-4797226BB7E4}"/>
                      </a:ext>
                    </a:extLst>
                  </p:cNvPr>
                  <p:cNvGrpSpPr>
                    <a:grpSpLocks/>
                  </p:cNvGrpSpPr>
                  <p:nvPr/>
                </p:nvGrpSpPr>
                <p:grpSpPr bwMode="auto">
                  <a:xfrm>
                    <a:off x="1152" y="1556"/>
                    <a:ext cx="624" cy="409"/>
                    <a:chOff x="1152" y="1556"/>
                    <a:chExt cx="624" cy="409"/>
                  </a:xfrm>
                </p:grpSpPr>
                <p:sp>
                  <p:nvSpPr>
                    <p:cNvPr id="63559" name="Oval 71">
                      <a:extLst>
                        <a:ext uri="{FF2B5EF4-FFF2-40B4-BE49-F238E27FC236}">
                          <a16:creationId xmlns:a16="http://schemas.microsoft.com/office/drawing/2014/main" id="{DB5D0C7A-E2F6-447A-9AEB-34E6953305F2}"/>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60" name="Text Box 72">
                      <a:extLst>
                        <a:ext uri="{FF2B5EF4-FFF2-40B4-BE49-F238E27FC236}">
                          <a16:creationId xmlns:a16="http://schemas.microsoft.com/office/drawing/2014/main" id="{F0E12748-47DB-4F9E-A3E8-FD71B45538EB}"/>
                        </a:ext>
                      </a:extLst>
                    </p:cNvPr>
                    <p:cNvSpPr txBox="1">
                      <a:spLocks noChangeArrowheads="1"/>
                    </p:cNvSpPr>
                    <p:nvPr/>
                  </p:nvSpPr>
                  <p:spPr bwMode="auto">
                    <a:xfrm>
                      <a:off x="1200" y="1631"/>
                      <a:ext cx="57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6</a:t>
                      </a:r>
                    </a:p>
                  </p:txBody>
                </p:sp>
              </p:grpSp>
            </p:grpSp>
          </p:grpSp>
          <p:grpSp>
            <p:nvGrpSpPr>
              <p:cNvPr id="63561" name="Group 73">
                <a:extLst>
                  <a:ext uri="{FF2B5EF4-FFF2-40B4-BE49-F238E27FC236}">
                    <a16:creationId xmlns:a16="http://schemas.microsoft.com/office/drawing/2014/main" id="{5E478AD7-5A4E-4822-954E-94CE48E8C3A3}"/>
                  </a:ext>
                </a:extLst>
              </p:cNvPr>
              <p:cNvGrpSpPr>
                <a:grpSpLocks/>
              </p:cNvGrpSpPr>
              <p:nvPr/>
            </p:nvGrpSpPr>
            <p:grpSpPr bwMode="auto">
              <a:xfrm>
                <a:off x="0" y="2352"/>
                <a:ext cx="432" cy="514"/>
                <a:chOff x="0" y="3758"/>
                <a:chExt cx="672" cy="562"/>
              </a:xfrm>
            </p:grpSpPr>
            <p:sp>
              <p:nvSpPr>
                <p:cNvPr id="63562" name="Oval 74">
                  <a:extLst>
                    <a:ext uri="{FF2B5EF4-FFF2-40B4-BE49-F238E27FC236}">
                      <a16:creationId xmlns:a16="http://schemas.microsoft.com/office/drawing/2014/main" id="{1C4A4882-8C2A-4D99-8E1F-B18920638794}"/>
                    </a:ext>
                  </a:extLst>
                </p:cNvPr>
                <p:cNvSpPr>
                  <a:spLocks noChangeArrowheads="1"/>
                </p:cNvSpPr>
                <p:nvPr/>
              </p:nvSpPr>
              <p:spPr bwMode="auto">
                <a:xfrm>
                  <a:off x="0" y="3911"/>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63" name="Line 75">
                  <a:extLst>
                    <a:ext uri="{FF2B5EF4-FFF2-40B4-BE49-F238E27FC236}">
                      <a16:creationId xmlns:a16="http://schemas.microsoft.com/office/drawing/2014/main" id="{7A1D7EBC-4DE5-47BF-A96F-F8C465B8EEAE}"/>
                    </a:ext>
                  </a:extLst>
                </p:cNvPr>
                <p:cNvSpPr>
                  <a:spLocks noChangeShapeType="1"/>
                </p:cNvSpPr>
                <p:nvPr/>
              </p:nvSpPr>
              <p:spPr bwMode="auto">
                <a:xfrm flipH="1">
                  <a:off x="336" y="3758"/>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64" name="Text Box 76">
                  <a:extLst>
                    <a:ext uri="{FF2B5EF4-FFF2-40B4-BE49-F238E27FC236}">
                      <a16:creationId xmlns:a16="http://schemas.microsoft.com/office/drawing/2014/main" id="{CCAC792F-79F4-422A-B6BF-0647A83CA95C}"/>
                    </a:ext>
                  </a:extLst>
                </p:cNvPr>
                <p:cNvSpPr txBox="1">
                  <a:spLocks noChangeArrowheads="1"/>
                </p:cNvSpPr>
                <p:nvPr/>
              </p:nvSpPr>
              <p:spPr bwMode="auto">
                <a:xfrm>
                  <a:off x="96" y="3962"/>
                  <a:ext cx="48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grpSp>
          <p:grpSp>
            <p:nvGrpSpPr>
              <p:cNvPr id="63566" name="Group 78">
                <a:extLst>
                  <a:ext uri="{FF2B5EF4-FFF2-40B4-BE49-F238E27FC236}">
                    <a16:creationId xmlns:a16="http://schemas.microsoft.com/office/drawing/2014/main" id="{CFE0A351-E5C7-4E8A-9F1A-7F6E7240CC85}"/>
                  </a:ext>
                </a:extLst>
              </p:cNvPr>
              <p:cNvGrpSpPr>
                <a:grpSpLocks/>
              </p:cNvGrpSpPr>
              <p:nvPr/>
            </p:nvGrpSpPr>
            <p:grpSpPr bwMode="auto">
              <a:xfrm>
                <a:off x="576" y="2352"/>
                <a:ext cx="720" cy="511"/>
                <a:chOff x="1056" y="1454"/>
                <a:chExt cx="720" cy="511"/>
              </a:xfrm>
            </p:grpSpPr>
            <p:sp>
              <p:nvSpPr>
                <p:cNvPr id="63567" name="Line 79">
                  <a:extLst>
                    <a:ext uri="{FF2B5EF4-FFF2-40B4-BE49-F238E27FC236}">
                      <a16:creationId xmlns:a16="http://schemas.microsoft.com/office/drawing/2014/main" id="{DEFCA7E6-36C3-4FDE-8C4B-B6BFC347EDA9}"/>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3568" name="Group 80">
                  <a:extLst>
                    <a:ext uri="{FF2B5EF4-FFF2-40B4-BE49-F238E27FC236}">
                      <a16:creationId xmlns:a16="http://schemas.microsoft.com/office/drawing/2014/main" id="{0A1AF156-18B4-4F4F-8A3D-A08EF40EBF0B}"/>
                    </a:ext>
                  </a:extLst>
                </p:cNvPr>
                <p:cNvGrpSpPr>
                  <a:grpSpLocks/>
                </p:cNvGrpSpPr>
                <p:nvPr/>
              </p:nvGrpSpPr>
              <p:grpSpPr bwMode="auto">
                <a:xfrm>
                  <a:off x="1152" y="1556"/>
                  <a:ext cx="624" cy="409"/>
                  <a:chOff x="1152" y="1556"/>
                  <a:chExt cx="624" cy="409"/>
                </a:xfrm>
              </p:grpSpPr>
              <p:sp>
                <p:nvSpPr>
                  <p:cNvPr id="63569" name="Oval 81">
                    <a:extLst>
                      <a:ext uri="{FF2B5EF4-FFF2-40B4-BE49-F238E27FC236}">
                        <a16:creationId xmlns:a16="http://schemas.microsoft.com/office/drawing/2014/main" id="{88ECC161-0AEE-4D71-B4EB-F5782B3B7F0C}"/>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70" name="Text Box 82">
                    <a:extLst>
                      <a:ext uri="{FF2B5EF4-FFF2-40B4-BE49-F238E27FC236}">
                        <a16:creationId xmlns:a16="http://schemas.microsoft.com/office/drawing/2014/main" id="{13CA8E4C-B786-4B8B-B2BA-83A99DD02A57}"/>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grpSp>
          </p:grpSp>
        </p:grpSp>
        <p:sp>
          <p:nvSpPr>
            <p:cNvPr id="63649" name="Text Box 161">
              <a:extLst>
                <a:ext uri="{FF2B5EF4-FFF2-40B4-BE49-F238E27FC236}">
                  <a16:creationId xmlns:a16="http://schemas.microsoft.com/office/drawing/2014/main" id="{6E2A2AD4-7084-4056-821F-EDEB3374CE7E}"/>
                </a:ext>
              </a:extLst>
            </p:cNvPr>
            <p:cNvSpPr txBox="1">
              <a:spLocks noChangeArrowheads="1"/>
            </p:cNvSpPr>
            <p:nvPr/>
          </p:nvSpPr>
          <p:spPr bwMode="auto">
            <a:xfrm>
              <a:off x="720" y="2928"/>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Fig 9</a:t>
              </a:r>
            </a:p>
          </p:txBody>
        </p:sp>
      </p:grpSp>
      <p:grpSp>
        <p:nvGrpSpPr>
          <p:cNvPr id="63652" name="Group 164">
            <a:extLst>
              <a:ext uri="{FF2B5EF4-FFF2-40B4-BE49-F238E27FC236}">
                <a16:creationId xmlns:a16="http://schemas.microsoft.com/office/drawing/2014/main" id="{43AC05E1-8284-48F0-9E4C-7C82CBA2C7C6}"/>
              </a:ext>
            </a:extLst>
          </p:cNvPr>
          <p:cNvGrpSpPr>
            <a:grpSpLocks/>
          </p:cNvGrpSpPr>
          <p:nvPr/>
        </p:nvGrpSpPr>
        <p:grpSpPr bwMode="auto">
          <a:xfrm>
            <a:off x="6477000" y="2362201"/>
            <a:ext cx="3962400" cy="2563813"/>
            <a:chOff x="2976" y="1632"/>
            <a:chExt cx="2496" cy="1615"/>
          </a:xfrm>
        </p:grpSpPr>
        <p:grpSp>
          <p:nvGrpSpPr>
            <p:cNvPr id="63604" name="Group 116">
              <a:extLst>
                <a:ext uri="{FF2B5EF4-FFF2-40B4-BE49-F238E27FC236}">
                  <a16:creationId xmlns:a16="http://schemas.microsoft.com/office/drawing/2014/main" id="{AF98ED38-4E47-4FA8-981A-3A8538052D7B}"/>
                </a:ext>
              </a:extLst>
            </p:cNvPr>
            <p:cNvGrpSpPr>
              <a:grpSpLocks/>
            </p:cNvGrpSpPr>
            <p:nvPr/>
          </p:nvGrpSpPr>
          <p:grpSpPr bwMode="auto">
            <a:xfrm>
              <a:off x="2976" y="1632"/>
              <a:ext cx="2496" cy="1615"/>
              <a:chOff x="2400" y="1776"/>
              <a:chExt cx="2496" cy="1615"/>
            </a:xfrm>
          </p:grpSpPr>
          <p:grpSp>
            <p:nvGrpSpPr>
              <p:cNvPr id="63572" name="Group 84">
                <a:extLst>
                  <a:ext uri="{FF2B5EF4-FFF2-40B4-BE49-F238E27FC236}">
                    <a16:creationId xmlns:a16="http://schemas.microsoft.com/office/drawing/2014/main" id="{98E3021B-14EC-4927-BA59-6FA4EAAD9B40}"/>
                  </a:ext>
                </a:extLst>
              </p:cNvPr>
              <p:cNvGrpSpPr>
                <a:grpSpLocks/>
              </p:cNvGrpSpPr>
              <p:nvPr/>
            </p:nvGrpSpPr>
            <p:grpSpPr bwMode="auto">
              <a:xfrm>
                <a:off x="2400" y="1776"/>
                <a:ext cx="2112" cy="1234"/>
                <a:chOff x="0" y="1632"/>
                <a:chExt cx="2112" cy="1234"/>
              </a:xfrm>
            </p:grpSpPr>
            <p:grpSp>
              <p:nvGrpSpPr>
                <p:cNvPr id="63573" name="Group 85">
                  <a:extLst>
                    <a:ext uri="{FF2B5EF4-FFF2-40B4-BE49-F238E27FC236}">
                      <a16:creationId xmlns:a16="http://schemas.microsoft.com/office/drawing/2014/main" id="{F7D1DDD0-32EC-45EA-8D94-75B7C67B2A8C}"/>
                    </a:ext>
                  </a:extLst>
                </p:cNvPr>
                <p:cNvGrpSpPr>
                  <a:grpSpLocks/>
                </p:cNvGrpSpPr>
                <p:nvPr/>
              </p:nvGrpSpPr>
              <p:grpSpPr bwMode="auto">
                <a:xfrm>
                  <a:off x="288" y="1632"/>
                  <a:ext cx="1824" cy="1104"/>
                  <a:chOff x="240" y="2880"/>
                  <a:chExt cx="2160" cy="1440"/>
                </a:xfrm>
              </p:grpSpPr>
              <p:grpSp>
                <p:nvGrpSpPr>
                  <p:cNvPr id="63574" name="Group 86">
                    <a:extLst>
                      <a:ext uri="{FF2B5EF4-FFF2-40B4-BE49-F238E27FC236}">
                        <a16:creationId xmlns:a16="http://schemas.microsoft.com/office/drawing/2014/main" id="{3BD19186-F9EA-4948-BBBD-F9F339C1E2B7}"/>
                      </a:ext>
                    </a:extLst>
                  </p:cNvPr>
                  <p:cNvGrpSpPr>
                    <a:grpSpLocks/>
                  </p:cNvGrpSpPr>
                  <p:nvPr/>
                </p:nvGrpSpPr>
                <p:grpSpPr bwMode="auto">
                  <a:xfrm>
                    <a:off x="240" y="2880"/>
                    <a:ext cx="1489" cy="1028"/>
                    <a:chOff x="3840" y="1632"/>
                    <a:chExt cx="1489" cy="1028"/>
                  </a:xfrm>
                </p:grpSpPr>
                <p:grpSp>
                  <p:nvGrpSpPr>
                    <p:cNvPr id="63575" name="Group 87">
                      <a:extLst>
                        <a:ext uri="{FF2B5EF4-FFF2-40B4-BE49-F238E27FC236}">
                          <a16:creationId xmlns:a16="http://schemas.microsoft.com/office/drawing/2014/main" id="{73E5D401-FC21-46AC-A85F-EC956A00098D}"/>
                        </a:ext>
                      </a:extLst>
                    </p:cNvPr>
                    <p:cNvGrpSpPr>
                      <a:grpSpLocks/>
                    </p:cNvGrpSpPr>
                    <p:nvPr/>
                  </p:nvGrpSpPr>
                  <p:grpSpPr bwMode="auto">
                    <a:xfrm>
                      <a:off x="3840" y="1632"/>
                      <a:ext cx="1391" cy="971"/>
                      <a:chOff x="288" y="1045"/>
                      <a:chExt cx="1391" cy="971"/>
                    </a:xfrm>
                  </p:grpSpPr>
                  <p:sp>
                    <p:nvSpPr>
                      <p:cNvPr id="63576" name="Oval 88">
                        <a:extLst>
                          <a:ext uri="{FF2B5EF4-FFF2-40B4-BE49-F238E27FC236}">
                            <a16:creationId xmlns:a16="http://schemas.microsoft.com/office/drawing/2014/main" id="{7BC7CFF9-A90C-4794-B8BF-89B6CB638096}"/>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77" name="Oval 89">
                        <a:extLst>
                          <a:ext uri="{FF2B5EF4-FFF2-40B4-BE49-F238E27FC236}">
                            <a16:creationId xmlns:a16="http://schemas.microsoft.com/office/drawing/2014/main" id="{6331FCF7-7D22-4D45-A526-211ED403C76D}"/>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78" name="Line 90">
                        <a:extLst>
                          <a:ext uri="{FF2B5EF4-FFF2-40B4-BE49-F238E27FC236}">
                            <a16:creationId xmlns:a16="http://schemas.microsoft.com/office/drawing/2014/main" id="{E7BD7FB9-92B7-4998-A91B-77AD9E7E8FB3}"/>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79" name="Text Box 91">
                        <a:extLst>
                          <a:ext uri="{FF2B5EF4-FFF2-40B4-BE49-F238E27FC236}">
                            <a16:creationId xmlns:a16="http://schemas.microsoft.com/office/drawing/2014/main" id="{A768DA5E-D5AC-4FF2-98CC-635CE7910011}"/>
                          </a:ext>
                        </a:extLst>
                      </p:cNvPr>
                      <p:cNvSpPr txBox="1">
                        <a:spLocks noChangeArrowheads="1"/>
                      </p:cNvSpPr>
                      <p:nvPr/>
                    </p:nvSpPr>
                    <p:spPr bwMode="auto">
                      <a:xfrm>
                        <a:off x="912" y="1096"/>
                        <a:ext cx="767"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sp>
                    <p:nvSpPr>
                      <p:cNvPr id="63580" name="Text Box 92">
                        <a:extLst>
                          <a:ext uri="{FF2B5EF4-FFF2-40B4-BE49-F238E27FC236}">
                            <a16:creationId xmlns:a16="http://schemas.microsoft.com/office/drawing/2014/main" id="{9FAD5788-270C-47FC-BD17-22D77DD83B8F}"/>
                          </a:ext>
                        </a:extLst>
                      </p:cNvPr>
                      <p:cNvSpPr txBox="1">
                        <a:spLocks noChangeArrowheads="1"/>
                      </p:cNvSpPr>
                      <p:nvPr/>
                    </p:nvSpPr>
                    <p:spPr bwMode="auto">
                      <a:xfrm>
                        <a:off x="384" y="1658"/>
                        <a:ext cx="48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2</a:t>
                        </a:r>
                      </a:p>
                    </p:txBody>
                  </p:sp>
                </p:grpSp>
                <p:grpSp>
                  <p:nvGrpSpPr>
                    <p:cNvPr id="63581" name="Group 93">
                      <a:extLst>
                        <a:ext uri="{FF2B5EF4-FFF2-40B4-BE49-F238E27FC236}">
                          <a16:creationId xmlns:a16="http://schemas.microsoft.com/office/drawing/2014/main" id="{5640D3A4-F13F-49AF-A105-87AAF5FE3C46}"/>
                        </a:ext>
                      </a:extLst>
                    </p:cNvPr>
                    <p:cNvGrpSpPr>
                      <a:grpSpLocks/>
                    </p:cNvGrpSpPr>
                    <p:nvPr/>
                  </p:nvGrpSpPr>
                  <p:grpSpPr bwMode="auto">
                    <a:xfrm>
                      <a:off x="4656" y="2016"/>
                      <a:ext cx="673" cy="644"/>
                      <a:chOff x="4272" y="2016"/>
                      <a:chExt cx="913" cy="805"/>
                    </a:xfrm>
                  </p:grpSpPr>
                  <p:sp>
                    <p:nvSpPr>
                      <p:cNvPr id="63582" name="Oval 94">
                        <a:extLst>
                          <a:ext uri="{FF2B5EF4-FFF2-40B4-BE49-F238E27FC236}">
                            <a16:creationId xmlns:a16="http://schemas.microsoft.com/office/drawing/2014/main" id="{DDABE589-6133-40E2-BF7B-0B2526117630}"/>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83" name="Text Box 95">
                        <a:extLst>
                          <a:ext uri="{FF2B5EF4-FFF2-40B4-BE49-F238E27FC236}">
                            <a16:creationId xmlns:a16="http://schemas.microsoft.com/office/drawing/2014/main" id="{38723DC4-7FD7-4131-88B8-EB98C3D78B61}"/>
                          </a:ext>
                        </a:extLst>
                      </p:cNvPr>
                      <p:cNvSpPr txBox="1">
                        <a:spLocks noChangeArrowheads="1"/>
                      </p:cNvSpPr>
                      <p:nvPr/>
                    </p:nvSpPr>
                    <p:spPr bwMode="auto">
                      <a:xfrm>
                        <a:off x="4704" y="2351"/>
                        <a:ext cx="481"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5</a:t>
                        </a:r>
                      </a:p>
                    </p:txBody>
                  </p:sp>
                  <p:sp>
                    <p:nvSpPr>
                      <p:cNvPr id="63584" name="Line 96">
                        <a:extLst>
                          <a:ext uri="{FF2B5EF4-FFF2-40B4-BE49-F238E27FC236}">
                            <a16:creationId xmlns:a16="http://schemas.microsoft.com/office/drawing/2014/main" id="{5549AA6F-C9F0-4807-A4CA-FC4CC69B0E49}"/>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grpSp>
                <p:nvGrpSpPr>
                  <p:cNvPr id="63585" name="Group 97">
                    <a:extLst>
                      <a:ext uri="{FF2B5EF4-FFF2-40B4-BE49-F238E27FC236}">
                        <a16:creationId xmlns:a16="http://schemas.microsoft.com/office/drawing/2014/main" id="{D02B57CE-251A-4E62-BFA4-BF28DB10049B}"/>
                      </a:ext>
                    </a:extLst>
                  </p:cNvPr>
                  <p:cNvGrpSpPr>
                    <a:grpSpLocks/>
                  </p:cNvGrpSpPr>
                  <p:nvPr/>
                </p:nvGrpSpPr>
                <p:grpSpPr bwMode="auto">
                  <a:xfrm>
                    <a:off x="1680" y="3809"/>
                    <a:ext cx="720" cy="511"/>
                    <a:chOff x="1056" y="1454"/>
                    <a:chExt cx="720" cy="511"/>
                  </a:xfrm>
                </p:grpSpPr>
                <p:sp>
                  <p:nvSpPr>
                    <p:cNvPr id="63586" name="Line 98">
                      <a:extLst>
                        <a:ext uri="{FF2B5EF4-FFF2-40B4-BE49-F238E27FC236}">
                          <a16:creationId xmlns:a16="http://schemas.microsoft.com/office/drawing/2014/main" id="{DC35CA3E-8868-4E8A-94D1-9339EF7208EA}"/>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3587" name="Group 99">
                      <a:extLst>
                        <a:ext uri="{FF2B5EF4-FFF2-40B4-BE49-F238E27FC236}">
                          <a16:creationId xmlns:a16="http://schemas.microsoft.com/office/drawing/2014/main" id="{1172EA18-35BA-43E8-8F36-6B696732C02D}"/>
                        </a:ext>
                      </a:extLst>
                    </p:cNvPr>
                    <p:cNvGrpSpPr>
                      <a:grpSpLocks/>
                    </p:cNvGrpSpPr>
                    <p:nvPr/>
                  </p:nvGrpSpPr>
                  <p:grpSpPr bwMode="auto">
                    <a:xfrm>
                      <a:off x="1152" y="1556"/>
                      <a:ext cx="624" cy="409"/>
                      <a:chOff x="1152" y="1556"/>
                      <a:chExt cx="624" cy="409"/>
                    </a:xfrm>
                  </p:grpSpPr>
                  <p:sp>
                    <p:nvSpPr>
                      <p:cNvPr id="63588" name="Oval 100">
                        <a:extLst>
                          <a:ext uri="{FF2B5EF4-FFF2-40B4-BE49-F238E27FC236}">
                            <a16:creationId xmlns:a16="http://schemas.microsoft.com/office/drawing/2014/main" id="{2884A17C-EC0D-44C0-BEA0-DACE4DB09A23}"/>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89" name="Text Box 101">
                        <a:extLst>
                          <a:ext uri="{FF2B5EF4-FFF2-40B4-BE49-F238E27FC236}">
                            <a16:creationId xmlns:a16="http://schemas.microsoft.com/office/drawing/2014/main" id="{7BD2B7D4-46DE-42A9-9733-1BC6F022CA8A}"/>
                          </a:ext>
                        </a:extLst>
                      </p:cNvPr>
                      <p:cNvSpPr txBox="1">
                        <a:spLocks noChangeArrowheads="1"/>
                      </p:cNvSpPr>
                      <p:nvPr/>
                    </p:nvSpPr>
                    <p:spPr bwMode="auto">
                      <a:xfrm>
                        <a:off x="1200" y="1631"/>
                        <a:ext cx="57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6</a:t>
                        </a:r>
                      </a:p>
                    </p:txBody>
                  </p:sp>
                </p:grpSp>
              </p:grpSp>
            </p:grpSp>
            <p:grpSp>
              <p:nvGrpSpPr>
                <p:cNvPr id="63590" name="Group 102">
                  <a:extLst>
                    <a:ext uri="{FF2B5EF4-FFF2-40B4-BE49-F238E27FC236}">
                      <a16:creationId xmlns:a16="http://schemas.microsoft.com/office/drawing/2014/main" id="{AB3D36B2-4AFD-40A0-94F1-3B010755B8EF}"/>
                    </a:ext>
                  </a:extLst>
                </p:cNvPr>
                <p:cNvGrpSpPr>
                  <a:grpSpLocks/>
                </p:cNvGrpSpPr>
                <p:nvPr/>
              </p:nvGrpSpPr>
              <p:grpSpPr bwMode="auto">
                <a:xfrm>
                  <a:off x="0" y="2352"/>
                  <a:ext cx="432" cy="514"/>
                  <a:chOff x="0" y="3758"/>
                  <a:chExt cx="672" cy="562"/>
                </a:xfrm>
              </p:grpSpPr>
              <p:sp>
                <p:nvSpPr>
                  <p:cNvPr id="63591" name="Oval 103">
                    <a:extLst>
                      <a:ext uri="{FF2B5EF4-FFF2-40B4-BE49-F238E27FC236}">
                        <a16:creationId xmlns:a16="http://schemas.microsoft.com/office/drawing/2014/main" id="{167FA333-CDC4-4543-9E07-F60604551666}"/>
                      </a:ext>
                    </a:extLst>
                  </p:cNvPr>
                  <p:cNvSpPr>
                    <a:spLocks noChangeArrowheads="1"/>
                  </p:cNvSpPr>
                  <p:nvPr/>
                </p:nvSpPr>
                <p:spPr bwMode="auto">
                  <a:xfrm>
                    <a:off x="0" y="3911"/>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92" name="Line 104">
                    <a:extLst>
                      <a:ext uri="{FF2B5EF4-FFF2-40B4-BE49-F238E27FC236}">
                        <a16:creationId xmlns:a16="http://schemas.microsoft.com/office/drawing/2014/main" id="{E18BD055-CA1C-4147-BA1E-CE41E951D513}"/>
                      </a:ext>
                    </a:extLst>
                  </p:cNvPr>
                  <p:cNvSpPr>
                    <a:spLocks noChangeShapeType="1"/>
                  </p:cNvSpPr>
                  <p:nvPr/>
                </p:nvSpPr>
                <p:spPr bwMode="auto">
                  <a:xfrm flipH="1">
                    <a:off x="336" y="3758"/>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93" name="Text Box 105">
                    <a:extLst>
                      <a:ext uri="{FF2B5EF4-FFF2-40B4-BE49-F238E27FC236}">
                        <a16:creationId xmlns:a16="http://schemas.microsoft.com/office/drawing/2014/main" id="{9426E40F-2F44-476E-A9EB-9AB3665AA634}"/>
                      </a:ext>
                    </a:extLst>
                  </p:cNvPr>
                  <p:cNvSpPr txBox="1">
                    <a:spLocks noChangeArrowheads="1"/>
                  </p:cNvSpPr>
                  <p:nvPr/>
                </p:nvSpPr>
                <p:spPr bwMode="auto">
                  <a:xfrm>
                    <a:off x="96" y="3962"/>
                    <a:ext cx="48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grpSp>
            <p:grpSp>
              <p:nvGrpSpPr>
                <p:cNvPr id="63594" name="Group 106">
                  <a:extLst>
                    <a:ext uri="{FF2B5EF4-FFF2-40B4-BE49-F238E27FC236}">
                      <a16:creationId xmlns:a16="http://schemas.microsoft.com/office/drawing/2014/main" id="{B8E1F4A2-5C0B-4F6C-A952-D39B2F16E14F}"/>
                    </a:ext>
                  </a:extLst>
                </p:cNvPr>
                <p:cNvGrpSpPr>
                  <a:grpSpLocks/>
                </p:cNvGrpSpPr>
                <p:nvPr/>
              </p:nvGrpSpPr>
              <p:grpSpPr bwMode="auto">
                <a:xfrm>
                  <a:off x="576" y="2352"/>
                  <a:ext cx="720" cy="511"/>
                  <a:chOff x="1056" y="1454"/>
                  <a:chExt cx="720" cy="511"/>
                </a:xfrm>
              </p:grpSpPr>
              <p:sp>
                <p:nvSpPr>
                  <p:cNvPr id="63595" name="Line 107">
                    <a:extLst>
                      <a:ext uri="{FF2B5EF4-FFF2-40B4-BE49-F238E27FC236}">
                        <a16:creationId xmlns:a16="http://schemas.microsoft.com/office/drawing/2014/main" id="{BDDD73DC-4507-465D-BF08-2AB2066DFFAB}"/>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3596" name="Group 108">
                    <a:extLst>
                      <a:ext uri="{FF2B5EF4-FFF2-40B4-BE49-F238E27FC236}">
                        <a16:creationId xmlns:a16="http://schemas.microsoft.com/office/drawing/2014/main" id="{EF115FA0-3C4C-4794-8B61-3CBECC97747B}"/>
                      </a:ext>
                    </a:extLst>
                  </p:cNvPr>
                  <p:cNvGrpSpPr>
                    <a:grpSpLocks/>
                  </p:cNvGrpSpPr>
                  <p:nvPr/>
                </p:nvGrpSpPr>
                <p:grpSpPr bwMode="auto">
                  <a:xfrm>
                    <a:off x="1152" y="1556"/>
                    <a:ext cx="624" cy="409"/>
                    <a:chOff x="1152" y="1556"/>
                    <a:chExt cx="624" cy="409"/>
                  </a:xfrm>
                </p:grpSpPr>
                <p:sp>
                  <p:nvSpPr>
                    <p:cNvPr id="63597" name="Oval 109">
                      <a:extLst>
                        <a:ext uri="{FF2B5EF4-FFF2-40B4-BE49-F238E27FC236}">
                          <a16:creationId xmlns:a16="http://schemas.microsoft.com/office/drawing/2014/main" id="{DA407FDE-2455-424A-87FF-AD036ADC1983}"/>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598" name="Text Box 110">
                      <a:extLst>
                        <a:ext uri="{FF2B5EF4-FFF2-40B4-BE49-F238E27FC236}">
                          <a16:creationId xmlns:a16="http://schemas.microsoft.com/office/drawing/2014/main" id="{5E8E6032-551E-4D4C-9CB8-39D3BD8AADB7}"/>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grpSp>
            </p:grpSp>
          </p:grpSp>
          <p:grpSp>
            <p:nvGrpSpPr>
              <p:cNvPr id="63599" name="Group 111">
                <a:extLst>
                  <a:ext uri="{FF2B5EF4-FFF2-40B4-BE49-F238E27FC236}">
                    <a16:creationId xmlns:a16="http://schemas.microsoft.com/office/drawing/2014/main" id="{5D59708C-C280-40D6-AE41-AAC991DDD4E9}"/>
                  </a:ext>
                </a:extLst>
              </p:cNvPr>
              <p:cNvGrpSpPr>
                <a:grpSpLocks/>
              </p:cNvGrpSpPr>
              <p:nvPr/>
            </p:nvGrpSpPr>
            <p:grpSpPr bwMode="auto">
              <a:xfrm>
                <a:off x="4176" y="2880"/>
                <a:ext cx="720" cy="511"/>
                <a:chOff x="1056" y="1454"/>
                <a:chExt cx="720" cy="511"/>
              </a:xfrm>
            </p:grpSpPr>
            <p:sp>
              <p:nvSpPr>
                <p:cNvPr id="63600" name="Line 112">
                  <a:extLst>
                    <a:ext uri="{FF2B5EF4-FFF2-40B4-BE49-F238E27FC236}">
                      <a16:creationId xmlns:a16="http://schemas.microsoft.com/office/drawing/2014/main" id="{5A3021E9-5B99-4C4E-9D44-13D96AE8F2FE}"/>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3601" name="Group 113">
                  <a:extLst>
                    <a:ext uri="{FF2B5EF4-FFF2-40B4-BE49-F238E27FC236}">
                      <a16:creationId xmlns:a16="http://schemas.microsoft.com/office/drawing/2014/main" id="{C539A788-6366-44B8-B1AC-FFAB5EEC1EF6}"/>
                    </a:ext>
                  </a:extLst>
                </p:cNvPr>
                <p:cNvGrpSpPr>
                  <a:grpSpLocks/>
                </p:cNvGrpSpPr>
                <p:nvPr/>
              </p:nvGrpSpPr>
              <p:grpSpPr bwMode="auto">
                <a:xfrm>
                  <a:off x="1152" y="1556"/>
                  <a:ext cx="624" cy="409"/>
                  <a:chOff x="1152" y="1556"/>
                  <a:chExt cx="624" cy="409"/>
                </a:xfrm>
              </p:grpSpPr>
              <p:sp>
                <p:nvSpPr>
                  <p:cNvPr id="63602" name="Oval 114">
                    <a:extLst>
                      <a:ext uri="{FF2B5EF4-FFF2-40B4-BE49-F238E27FC236}">
                        <a16:creationId xmlns:a16="http://schemas.microsoft.com/office/drawing/2014/main" id="{C3C44A16-ADA0-4B6E-B6B2-888A9C454304}"/>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603" name="Text Box 115">
                    <a:extLst>
                      <a:ext uri="{FF2B5EF4-FFF2-40B4-BE49-F238E27FC236}">
                        <a16:creationId xmlns:a16="http://schemas.microsoft.com/office/drawing/2014/main" id="{68745C90-DE44-420B-9E0D-B372B243299D}"/>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7</a:t>
                    </a:r>
                  </a:p>
                </p:txBody>
              </p:sp>
            </p:grpSp>
          </p:grpSp>
        </p:grpSp>
        <p:sp>
          <p:nvSpPr>
            <p:cNvPr id="63651" name="Text Box 163">
              <a:extLst>
                <a:ext uri="{FF2B5EF4-FFF2-40B4-BE49-F238E27FC236}">
                  <a16:creationId xmlns:a16="http://schemas.microsoft.com/office/drawing/2014/main" id="{4AA6FD4A-2DD1-4980-B5B6-2764AAE65F9F}"/>
                </a:ext>
              </a:extLst>
            </p:cNvPr>
            <p:cNvSpPr txBox="1">
              <a:spLocks noChangeArrowheads="1"/>
            </p:cNvSpPr>
            <p:nvPr/>
          </p:nvSpPr>
          <p:spPr bwMode="auto">
            <a:xfrm>
              <a:off x="3984" y="2880"/>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Fig 10</a:t>
              </a:r>
            </a:p>
          </p:txBody>
        </p:sp>
      </p:grpSp>
      <p:grpSp>
        <p:nvGrpSpPr>
          <p:cNvPr id="63654" name="Group 166">
            <a:extLst>
              <a:ext uri="{FF2B5EF4-FFF2-40B4-BE49-F238E27FC236}">
                <a16:creationId xmlns:a16="http://schemas.microsoft.com/office/drawing/2014/main" id="{6A652746-88CA-40D9-999C-082270BE97DE}"/>
              </a:ext>
            </a:extLst>
          </p:cNvPr>
          <p:cNvGrpSpPr>
            <a:grpSpLocks/>
          </p:cNvGrpSpPr>
          <p:nvPr/>
        </p:nvGrpSpPr>
        <p:grpSpPr bwMode="auto">
          <a:xfrm>
            <a:off x="4267200" y="4114800"/>
            <a:ext cx="3581400" cy="2438400"/>
            <a:chOff x="1488" y="2592"/>
            <a:chExt cx="2256" cy="1536"/>
          </a:xfrm>
        </p:grpSpPr>
        <p:grpSp>
          <p:nvGrpSpPr>
            <p:cNvPr id="63643" name="Group 155">
              <a:extLst>
                <a:ext uri="{FF2B5EF4-FFF2-40B4-BE49-F238E27FC236}">
                  <a16:creationId xmlns:a16="http://schemas.microsoft.com/office/drawing/2014/main" id="{BB9448AF-3273-46FE-9DE9-A35880799F1E}"/>
                </a:ext>
              </a:extLst>
            </p:cNvPr>
            <p:cNvGrpSpPr>
              <a:grpSpLocks/>
            </p:cNvGrpSpPr>
            <p:nvPr/>
          </p:nvGrpSpPr>
          <p:grpSpPr bwMode="auto">
            <a:xfrm>
              <a:off x="1488" y="2592"/>
              <a:ext cx="2112" cy="1536"/>
              <a:chOff x="1488" y="2592"/>
              <a:chExt cx="2112" cy="1536"/>
            </a:xfrm>
          </p:grpSpPr>
          <p:grpSp>
            <p:nvGrpSpPr>
              <p:cNvPr id="63606" name="Group 118">
                <a:extLst>
                  <a:ext uri="{FF2B5EF4-FFF2-40B4-BE49-F238E27FC236}">
                    <a16:creationId xmlns:a16="http://schemas.microsoft.com/office/drawing/2014/main" id="{F940624E-D26F-43D0-BB77-C24864365DB4}"/>
                  </a:ext>
                </a:extLst>
              </p:cNvPr>
              <p:cNvGrpSpPr>
                <a:grpSpLocks/>
              </p:cNvGrpSpPr>
              <p:nvPr/>
            </p:nvGrpSpPr>
            <p:grpSpPr bwMode="auto">
              <a:xfrm>
                <a:off x="1488" y="2592"/>
                <a:ext cx="2112" cy="1234"/>
                <a:chOff x="0" y="1632"/>
                <a:chExt cx="2112" cy="1234"/>
              </a:xfrm>
            </p:grpSpPr>
            <p:grpSp>
              <p:nvGrpSpPr>
                <p:cNvPr id="63607" name="Group 119">
                  <a:extLst>
                    <a:ext uri="{FF2B5EF4-FFF2-40B4-BE49-F238E27FC236}">
                      <a16:creationId xmlns:a16="http://schemas.microsoft.com/office/drawing/2014/main" id="{F8F25772-E6BF-43F9-8C9D-1361F541DECE}"/>
                    </a:ext>
                  </a:extLst>
                </p:cNvPr>
                <p:cNvGrpSpPr>
                  <a:grpSpLocks/>
                </p:cNvGrpSpPr>
                <p:nvPr/>
              </p:nvGrpSpPr>
              <p:grpSpPr bwMode="auto">
                <a:xfrm>
                  <a:off x="288" y="1632"/>
                  <a:ext cx="1824" cy="1104"/>
                  <a:chOff x="240" y="2880"/>
                  <a:chExt cx="2160" cy="1440"/>
                </a:xfrm>
              </p:grpSpPr>
              <p:grpSp>
                <p:nvGrpSpPr>
                  <p:cNvPr id="63608" name="Group 120">
                    <a:extLst>
                      <a:ext uri="{FF2B5EF4-FFF2-40B4-BE49-F238E27FC236}">
                        <a16:creationId xmlns:a16="http://schemas.microsoft.com/office/drawing/2014/main" id="{FB2EA39E-5EBC-4B93-998A-8533C6961EC2}"/>
                      </a:ext>
                    </a:extLst>
                  </p:cNvPr>
                  <p:cNvGrpSpPr>
                    <a:grpSpLocks/>
                  </p:cNvGrpSpPr>
                  <p:nvPr/>
                </p:nvGrpSpPr>
                <p:grpSpPr bwMode="auto">
                  <a:xfrm>
                    <a:off x="240" y="2880"/>
                    <a:ext cx="1489" cy="1028"/>
                    <a:chOff x="3840" y="1632"/>
                    <a:chExt cx="1489" cy="1028"/>
                  </a:xfrm>
                </p:grpSpPr>
                <p:grpSp>
                  <p:nvGrpSpPr>
                    <p:cNvPr id="63609" name="Group 121">
                      <a:extLst>
                        <a:ext uri="{FF2B5EF4-FFF2-40B4-BE49-F238E27FC236}">
                          <a16:creationId xmlns:a16="http://schemas.microsoft.com/office/drawing/2014/main" id="{29DDA94A-3986-41CC-A43A-980B89B35AB1}"/>
                        </a:ext>
                      </a:extLst>
                    </p:cNvPr>
                    <p:cNvGrpSpPr>
                      <a:grpSpLocks/>
                    </p:cNvGrpSpPr>
                    <p:nvPr/>
                  </p:nvGrpSpPr>
                  <p:grpSpPr bwMode="auto">
                    <a:xfrm>
                      <a:off x="3840" y="1632"/>
                      <a:ext cx="1391" cy="971"/>
                      <a:chOff x="288" y="1045"/>
                      <a:chExt cx="1391" cy="971"/>
                    </a:xfrm>
                  </p:grpSpPr>
                  <p:sp>
                    <p:nvSpPr>
                      <p:cNvPr id="63610" name="Oval 122">
                        <a:extLst>
                          <a:ext uri="{FF2B5EF4-FFF2-40B4-BE49-F238E27FC236}">
                            <a16:creationId xmlns:a16="http://schemas.microsoft.com/office/drawing/2014/main" id="{5CE30647-D571-48B4-8C3D-68E458C3938D}"/>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611" name="Oval 123">
                        <a:extLst>
                          <a:ext uri="{FF2B5EF4-FFF2-40B4-BE49-F238E27FC236}">
                            <a16:creationId xmlns:a16="http://schemas.microsoft.com/office/drawing/2014/main" id="{C9C62BF6-6934-4F4D-B9F4-069025DC48C1}"/>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612" name="Line 124">
                        <a:extLst>
                          <a:ext uri="{FF2B5EF4-FFF2-40B4-BE49-F238E27FC236}">
                            <a16:creationId xmlns:a16="http://schemas.microsoft.com/office/drawing/2014/main" id="{13106A61-2BEB-4AAB-BEDB-81B47B2F695B}"/>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613" name="Text Box 125">
                        <a:extLst>
                          <a:ext uri="{FF2B5EF4-FFF2-40B4-BE49-F238E27FC236}">
                            <a16:creationId xmlns:a16="http://schemas.microsoft.com/office/drawing/2014/main" id="{89582A94-69B3-4BDD-A716-0E2BCB283EEC}"/>
                          </a:ext>
                        </a:extLst>
                      </p:cNvPr>
                      <p:cNvSpPr txBox="1">
                        <a:spLocks noChangeArrowheads="1"/>
                      </p:cNvSpPr>
                      <p:nvPr/>
                    </p:nvSpPr>
                    <p:spPr bwMode="auto">
                      <a:xfrm>
                        <a:off x="912" y="1096"/>
                        <a:ext cx="767"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sp>
                    <p:nvSpPr>
                      <p:cNvPr id="63614" name="Text Box 126">
                        <a:extLst>
                          <a:ext uri="{FF2B5EF4-FFF2-40B4-BE49-F238E27FC236}">
                            <a16:creationId xmlns:a16="http://schemas.microsoft.com/office/drawing/2014/main" id="{DE010730-A9F3-470C-B9EC-CD38E76288CD}"/>
                          </a:ext>
                        </a:extLst>
                      </p:cNvPr>
                      <p:cNvSpPr txBox="1">
                        <a:spLocks noChangeArrowheads="1"/>
                      </p:cNvSpPr>
                      <p:nvPr/>
                    </p:nvSpPr>
                    <p:spPr bwMode="auto">
                      <a:xfrm>
                        <a:off x="384" y="1658"/>
                        <a:ext cx="48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2</a:t>
                        </a:r>
                      </a:p>
                    </p:txBody>
                  </p:sp>
                </p:grpSp>
                <p:grpSp>
                  <p:nvGrpSpPr>
                    <p:cNvPr id="63615" name="Group 127">
                      <a:extLst>
                        <a:ext uri="{FF2B5EF4-FFF2-40B4-BE49-F238E27FC236}">
                          <a16:creationId xmlns:a16="http://schemas.microsoft.com/office/drawing/2014/main" id="{6E750C83-96CB-4FE1-8543-FDD7547823C1}"/>
                        </a:ext>
                      </a:extLst>
                    </p:cNvPr>
                    <p:cNvGrpSpPr>
                      <a:grpSpLocks/>
                    </p:cNvGrpSpPr>
                    <p:nvPr/>
                  </p:nvGrpSpPr>
                  <p:grpSpPr bwMode="auto">
                    <a:xfrm>
                      <a:off x="4656" y="2016"/>
                      <a:ext cx="673" cy="644"/>
                      <a:chOff x="4272" y="2016"/>
                      <a:chExt cx="913" cy="805"/>
                    </a:xfrm>
                  </p:grpSpPr>
                  <p:sp>
                    <p:nvSpPr>
                      <p:cNvPr id="63616" name="Oval 128">
                        <a:extLst>
                          <a:ext uri="{FF2B5EF4-FFF2-40B4-BE49-F238E27FC236}">
                            <a16:creationId xmlns:a16="http://schemas.microsoft.com/office/drawing/2014/main" id="{56EC3ADD-AADE-4181-896F-25CCD894F357}"/>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617" name="Text Box 129">
                        <a:extLst>
                          <a:ext uri="{FF2B5EF4-FFF2-40B4-BE49-F238E27FC236}">
                            <a16:creationId xmlns:a16="http://schemas.microsoft.com/office/drawing/2014/main" id="{7DEC0300-FA9E-48F9-8BCA-F2357BCEC281}"/>
                          </a:ext>
                        </a:extLst>
                      </p:cNvPr>
                      <p:cNvSpPr txBox="1">
                        <a:spLocks noChangeArrowheads="1"/>
                      </p:cNvSpPr>
                      <p:nvPr/>
                    </p:nvSpPr>
                    <p:spPr bwMode="auto">
                      <a:xfrm>
                        <a:off x="4704" y="2351"/>
                        <a:ext cx="481"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6</a:t>
                        </a:r>
                      </a:p>
                    </p:txBody>
                  </p:sp>
                  <p:sp>
                    <p:nvSpPr>
                      <p:cNvPr id="63618" name="Line 130">
                        <a:extLst>
                          <a:ext uri="{FF2B5EF4-FFF2-40B4-BE49-F238E27FC236}">
                            <a16:creationId xmlns:a16="http://schemas.microsoft.com/office/drawing/2014/main" id="{D47FEE5C-CA6E-4783-AC76-2CBE0FB2D6A9}"/>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grpSp>
                <p:nvGrpSpPr>
                  <p:cNvPr id="63619" name="Group 131">
                    <a:extLst>
                      <a:ext uri="{FF2B5EF4-FFF2-40B4-BE49-F238E27FC236}">
                        <a16:creationId xmlns:a16="http://schemas.microsoft.com/office/drawing/2014/main" id="{001225C3-81B5-461D-B8B7-BA60217D38C3}"/>
                      </a:ext>
                    </a:extLst>
                  </p:cNvPr>
                  <p:cNvGrpSpPr>
                    <a:grpSpLocks/>
                  </p:cNvGrpSpPr>
                  <p:nvPr/>
                </p:nvGrpSpPr>
                <p:grpSpPr bwMode="auto">
                  <a:xfrm>
                    <a:off x="1680" y="3809"/>
                    <a:ext cx="720" cy="511"/>
                    <a:chOff x="1056" y="1454"/>
                    <a:chExt cx="720" cy="511"/>
                  </a:xfrm>
                </p:grpSpPr>
                <p:sp>
                  <p:nvSpPr>
                    <p:cNvPr id="63620" name="Line 132">
                      <a:extLst>
                        <a:ext uri="{FF2B5EF4-FFF2-40B4-BE49-F238E27FC236}">
                          <a16:creationId xmlns:a16="http://schemas.microsoft.com/office/drawing/2014/main" id="{AB56E7AC-C248-4DCA-83EE-8AA919BCFC6A}"/>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3621" name="Group 133">
                      <a:extLst>
                        <a:ext uri="{FF2B5EF4-FFF2-40B4-BE49-F238E27FC236}">
                          <a16:creationId xmlns:a16="http://schemas.microsoft.com/office/drawing/2014/main" id="{3C996A54-C6F5-4022-A11E-B044AEB319BD}"/>
                        </a:ext>
                      </a:extLst>
                    </p:cNvPr>
                    <p:cNvGrpSpPr>
                      <a:grpSpLocks/>
                    </p:cNvGrpSpPr>
                    <p:nvPr/>
                  </p:nvGrpSpPr>
                  <p:grpSpPr bwMode="auto">
                    <a:xfrm>
                      <a:off x="1152" y="1556"/>
                      <a:ext cx="624" cy="409"/>
                      <a:chOff x="1152" y="1556"/>
                      <a:chExt cx="624" cy="409"/>
                    </a:xfrm>
                  </p:grpSpPr>
                  <p:sp>
                    <p:nvSpPr>
                      <p:cNvPr id="63622" name="Oval 134">
                        <a:extLst>
                          <a:ext uri="{FF2B5EF4-FFF2-40B4-BE49-F238E27FC236}">
                            <a16:creationId xmlns:a16="http://schemas.microsoft.com/office/drawing/2014/main" id="{0F9E5C4B-C2A3-4A16-9C73-057B5CBC9140}"/>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623" name="Text Box 135">
                        <a:extLst>
                          <a:ext uri="{FF2B5EF4-FFF2-40B4-BE49-F238E27FC236}">
                            <a16:creationId xmlns:a16="http://schemas.microsoft.com/office/drawing/2014/main" id="{8FB1A8FF-3917-4D9C-AFB9-5C4CA7C7C1C4}"/>
                          </a:ext>
                        </a:extLst>
                      </p:cNvPr>
                      <p:cNvSpPr txBox="1">
                        <a:spLocks noChangeArrowheads="1"/>
                      </p:cNvSpPr>
                      <p:nvPr/>
                    </p:nvSpPr>
                    <p:spPr bwMode="auto">
                      <a:xfrm>
                        <a:off x="1200" y="1631"/>
                        <a:ext cx="57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7</a:t>
                        </a:r>
                      </a:p>
                    </p:txBody>
                  </p:sp>
                </p:grpSp>
              </p:grpSp>
            </p:grpSp>
            <p:grpSp>
              <p:nvGrpSpPr>
                <p:cNvPr id="63624" name="Group 136">
                  <a:extLst>
                    <a:ext uri="{FF2B5EF4-FFF2-40B4-BE49-F238E27FC236}">
                      <a16:creationId xmlns:a16="http://schemas.microsoft.com/office/drawing/2014/main" id="{89FD38E2-FDBE-44EA-A7B7-BB08F57A74B5}"/>
                    </a:ext>
                  </a:extLst>
                </p:cNvPr>
                <p:cNvGrpSpPr>
                  <a:grpSpLocks/>
                </p:cNvGrpSpPr>
                <p:nvPr/>
              </p:nvGrpSpPr>
              <p:grpSpPr bwMode="auto">
                <a:xfrm>
                  <a:off x="0" y="2352"/>
                  <a:ext cx="432" cy="514"/>
                  <a:chOff x="0" y="3758"/>
                  <a:chExt cx="672" cy="562"/>
                </a:xfrm>
              </p:grpSpPr>
              <p:sp>
                <p:nvSpPr>
                  <p:cNvPr id="63625" name="Oval 137">
                    <a:extLst>
                      <a:ext uri="{FF2B5EF4-FFF2-40B4-BE49-F238E27FC236}">
                        <a16:creationId xmlns:a16="http://schemas.microsoft.com/office/drawing/2014/main" id="{92B3FEB5-2A78-445C-841E-266D02F617F2}"/>
                      </a:ext>
                    </a:extLst>
                  </p:cNvPr>
                  <p:cNvSpPr>
                    <a:spLocks noChangeArrowheads="1"/>
                  </p:cNvSpPr>
                  <p:nvPr/>
                </p:nvSpPr>
                <p:spPr bwMode="auto">
                  <a:xfrm>
                    <a:off x="0" y="3911"/>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626" name="Line 138">
                    <a:extLst>
                      <a:ext uri="{FF2B5EF4-FFF2-40B4-BE49-F238E27FC236}">
                        <a16:creationId xmlns:a16="http://schemas.microsoft.com/office/drawing/2014/main" id="{DD960DE3-8E2A-4190-8A4B-59FCDCA8DCDD}"/>
                      </a:ext>
                    </a:extLst>
                  </p:cNvPr>
                  <p:cNvSpPr>
                    <a:spLocks noChangeShapeType="1"/>
                  </p:cNvSpPr>
                  <p:nvPr/>
                </p:nvSpPr>
                <p:spPr bwMode="auto">
                  <a:xfrm flipH="1">
                    <a:off x="336" y="3758"/>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627" name="Text Box 139">
                    <a:extLst>
                      <a:ext uri="{FF2B5EF4-FFF2-40B4-BE49-F238E27FC236}">
                        <a16:creationId xmlns:a16="http://schemas.microsoft.com/office/drawing/2014/main" id="{6B968832-38C4-48A2-9978-2B95C14C48C7}"/>
                      </a:ext>
                    </a:extLst>
                  </p:cNvPr>
                  <p:cNvSpPr txBox="1">
                    <a:spLocks noChangeArrowheads="1"/>
                  </p:cNvSpPr>
                  <p:nvPr/>
                </p:nvSpPr>
                <p:spPr bwMode="auto">
                  <a:xfrm>
                    <a:off x="96" y="3962"/>
                    <a:ext cx="48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grpSp>
            <p:grpSp>
              <p:nvGrpSpPr>
                <p:cNvPr id="63628" name="Group 140">
                  <a:extLst>
                    <a:ext uri="{FF2B5EF4-FFF2-40B4-BE49-F238E27FC236}">
                      <a16:creationId xmlns:a16="http://schemas.microsoft.com/office/drawing/2014/main" id="{27363C3E-096D-4A60-BC89-203ADC77DAD5}"/>
                    </a:ext>
                  </a:extLst>
                </p:cNvPr>
                <p:cNvGrpSpPr>
                  <a:grpSpLocks/>
                </p:cNvGrpSpPr>
                <p:nvPr/>
              </p:nvGrpSpPr>
              <p:grpSpPr bwMode="auto">
                <a:xfrm>
                  <a:off x="576" y="2352"/>
                  <a:ext cx="720" cy="511"/>
                  <a:chOff x="1056" y="1454"/>
                  <a:chExt cx="720" cy="511"/>
                </a:xfrm>
              </p:grpSpPr>
              <p:sp>
                <p:nvSpPr>
                  <p:cNvPr id="63629" name="Line 141">
                    <a:extLst>
                      <a:ext uri="{FF2B5EF4-FFF2-40B4-BE49-F238E27FC236}">
                        <a16:creationId xmlns:a16="http://schemas.microsoft.com/office/drawing/2014/main" id="{9AC90E3F-177B-4F54-8B2C-044F50160BFA}"/>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3630" name="Group 142">
                    <a:extLst>
                      <a:ext uri="{FF2B5EF4-FFF2-40B4-BE49-F238E27FC236}">
                        <a16:creationId xmlns:a16="http://schemas.microsoft.com/office/drawing/2014/main" id="{B75263F7-C67B-4967-B6B1-77F7D5451361}"/>
                      </a:ext>
                    </a:extLst>
                  </p:cNvPr>
                  <p:cNvGrpSpPr>
                    <a:grpSpLocks/>
                  </p:cNvGrpSpPr>
                  <p:nvPr/>
                </p:nvGrpSpPr>
                <p:grpSpPr bwMode="auto">
                  <a:xfrm>
                    <a:off x="1152" y="1556"/>
                    <a:ext cx="624" cy="409"/>
                    <a:chOff x="1152" y="1556"/>
                    <a:chExt cx="624" cy="409"/>
                  </a:xfrm>
                </p:grpSpPr>
                <p:sp>
                  <p:nvSpPr>
                    <p:cNvPr id="63631" name="Oval 143">
                      <a:extLst>
                        <a:ext uri="{FF2B5EF4-FFF2-40B4-BE49-F238E27FC236}">
                          <a16:creationId xmlns:a16="http://schemas.microsoft.com/office/drawing/2014/main" id="{A47F41BF-A339-4BB7-8475-C1966C2099FC}"/>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632" name="Text Box 144">
                      <a:extLst>
                        <a:ext uri="{FF2B5EF4-FFF2-40B4-BE49-F238E27FC236}">
                          <a16:creationId xmlns:a16="http://schemas.microsoft.com/office/drawing/2014/main" id="{442D9258-148F-4122-BA7F-0180C8ED6A88}"/>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grpSp>
            </p:grpSp>
          </p:grpSp>
          <p:sp>
            <p:nvSpPr>
              <p:cNvPr id="63639" name="Oval 151">
                <a:extLst>
                  <a:ext uri="{FF2B5EF4-FFF2-40B4-BE49-F238E27FC236}">
                    <a16:creationId xmlns:a16="http://schemas.microsoft.com/office/drawing/2014/main" id="{38BEB184-6D89-4500-8833-3FF41A4CD22E}"/>
                  </a:ext>
                </a:extLst>
              </p:cNvPr>
              <p:cNvSpPr>
                <a:spLocks noChangeArrowheads="1"/>
              </p:cNvSpPr>
              <p:nvPr/>
            </p:nvSpPr>
            <p:spPr bwMode="auto">
              <a:xfrm>
                <a:off x="2544" y="3840"/>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3641" name="Text Box 153">
                <a:extLst>
                  <a:ext uri="{FF2B5EF4-FFF2-40B4-BE49-F238E27FC236}">
                    <a16:creationId xmlns:a16="http://schemas.microsoft.com/office/drawing/2014/main" id="{7B4C90A1-3B78-41E3-A117-7C0089F5E535}"/>
                  </a:ext>
                </a:extLst>
              </p:cNvPr>
              <p:cNvSpPr txBox="1">
                <a:spLocks noChangeArrowheads="1"/>
              </p:cNvSpPr>
              <p:nvPr/>
            </p:nvSpPr>
            <p:spPr bwMode="auto">
              <a:xfrm>
                <a:off x="2640" y="3840"/>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5</a:t>
                </a:r>
              </a:p>
            </p:txBody>
          </p:sp>
          <p:sp>
            <p:nvSpPr>
              <p:cNvPr id="63642" name="Line 154">
                <a:extLst>
                  <a:ext uri="{FF2B5EF4-FFF2-40B4-BE49-F238E27FC236}">
                    <a16:creationId xmlns:a16="http://schemas.microsoft.com/office/drawing/2014/main" id="{86A1A9D9-B050-4DBF-BD37-AAC8896348B1}"/>
                  </a:ext>
                </a:extLst>
              </p:cNvPr>
              <p:cNvSpPr>
                <a:spLocks noChangeShapeType="1"/>
              </p:cNvSpPr>
              <p:nvPr/>
            </p:nvSpPr>
            <p:spPr bwMode="auto">
              <a:xfrm flipH="1">
                <a:off x="2736" y="3312"/>
                <a:ext cx="144"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sp>
          <p:nvSpPr>
            <p:cNvPr id="63653" name="Text Box 165">
              <a:extLst>
                <a:ext uri="{FF2B5EF4-FFF2-40B4-BE49-F238E27FC236}">
                  <a16:creationId xmlns:a16="http://schemas.microsoft.com/office/drawing/2014/main" id="{3B74EAF9-BEC6-459C-8F46-71D5A242D1D1}"/>
                </a:ext>
              </a:extLst>
            </p:cNvPr>
            <p:cNvSpPr txBox="1">
              <a:spLocks noChangeArrowheads="1"/>
            </p:cNvSpPr>
            <p:nvPr/>
          </p:nvSpPr>
          <p:spPr bwMode="auto">
            <a:xfrm>
              <a:off x="3024" y="3840"/>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Fig 11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36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36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36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36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3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704" name="Group 168">
            <a:extLst>
              <a:ext uri="{FF2B5EF4-FFF2-40B4-BE49-F238E27FC236}">
                <a16:creationId xmlns:a16="http://schemas.microsoft.com/office/drawing/2014/main" id="{74A21A2E-7FCF-48F9-831D-D7B4ED16D83B}"/>
              </a:ext>
            </a:extLst>
          </p:cNvPr>
          <p:cNvGrpSpPr>
            <a:grpSpLocks/>
          </p:cNvGrpSpPr>
          <p:nvPr/>
        </p:nvGrpSpPr>
        <p:grpSpPr bwMode="auto">
          <a:xfrm>
            <a:off x="2286000" y="685801"/>
            <a:ext cx="4191000" cy="2652713"/>
            <a:chOff x="480" y="432"/>
            <a:chExt cx="2640" cy="1671"/>
          </a:xfrm>
        </p:grpSpPr>
        <p:grpSp>
          <p:nvGrpSpPr>
            <p:cNvPr id="65574" name="Group 38">
              <a:extLst>
                <a:ext uri="{FF2B5EF4-FFF2-40B4-BE49-F238E27FC236}">
                  <a16:creationId xmlns:a16="http://schemas.microsoft.com/office/drawing/2014/main" id="{2516115F-924D-41B1-84F9-788B8C853E8D}"/>
                </a:ext>
              </a:extLst>
            </p:cNvPr>
            <p:cNvGrpSpPr>
              <a:grpSpLocks/>
            </p:cNvGrpSpPr>
            <p:nvPr/>
          </p:nvGrpSpPr>
          <p:grpSpPr bwMode="auto">
            <a:xfrm>
              <a:off x="480" y="432"/>
              <a:ext cx="2640" cy="1536"/>
              <a:chOff x="480" y="432"/>
              <a:chExt cx="2640" cy="1536"/>
            </a:xfrm>
          </p:grpSpPr>
          <p:grpSp>
            <p:nvGrpSpPr>
              <p:cNvPr id="65538" name="Group 2">
                <a:extLst>
                  <a:ext uri="{FF2B5EF4-FFF2-40B4-BE49-F238E27FC236}">
                    <a16:creationId xmlns:a16="http://schemas.microsoft.com/office/drawing/2014/main" id="{F568E59A-9EAA-472A-A2D7-2EC40378D7DF}"/>
                  </a:ext>
                </a:extLst>
              </p:cNvPr>
              <p:cNvGrpSpPr>
                <a:grpSpLocks/>
              </p:cNvGrpSpPr>
              <p:nvPr/>
            </p:nvGrpSpPr>
            <p:grpSpPr bwMode="auto">
              <a:xfrm>
                <a:off x="480" y="432"/>
                <a:ext cx="2112" cy="1536"/>
                <a:chOff x="1488" y="2592"/>
                <a:chExt cx="2112" cy="1536"/>
              </a:xfrm>
            </p:grpSpPr>
            <p:grpSp>
              <p:nvGrpSpPr>
                <p:cNvPr id="65539" name="Group 3">
                  <a:extLst>
                    <a:ext uri="{FF2B5EF4-FFF2-40B4-BE49-F238E27FC236}">
                      <a16:creationId xmlns:a16="http://schemas.microsoft.com/office/drawing/2014/main" id="{90289502-C044-4FCC-B2DE-C113119C80A4}"/>
                    </a:ext>
                  </a:extLst>
                </p:cNvPr>
                <p:cNvGrpSpPr>
                  <a:grpSpLocks/>
                </p:cNvGrpSpPr>
                <p:nvPr/>
              </p:nvGrpSpPr>
              <p:grpSpPr bwMode="auto">
                <a:xfrm>
                  <a:off x="1488" y="2592"/>
                  <a:ext cx="2112" cy="1234"/>
                  <a:chOff x="0" y="1632"/>
                  <a:chExt cx="2112" cy="1234"/>
                </a:xfrm>
              </p:grpSpPr>
              <p:grpSp>
                <p:nvGrpSpPr>
                  <p:cNvPr id="65540" name="Group 4">
                    <a:extLst>
                      <a:ext uri="{FF2B5EF4-FFF2-40B4-BE49-F238E27FC236}">
                        <a16:creationId xmlns:a16="http://schemas.microsoft.com/office/drawing/2014/main" id="{86F7536A-007A-452D-83B7-F3BF3FCF7199}"/>
                      </a:ext>
                    </a:extLst>
                  </p:cNvPr>
                  <p:cNvGrpSpPr>
                    <a:grpSpLocks/>
                  </p:cNvGrpSpPr>
                  <p:nvPr/>
                </p:nvGrpSpPr>
                <p:grpSpPr bwMode="auto">
                  <a:xfrm>
                    <a:off x="288" y="1632"/>
                    <a:ext cx="1824" cy="1104"/>
                    <a:chOff x="240" y="2880"/>
                    <a:chExt cx="2160" cy="1440"/>
                  </a:xfrm>
                </p:grpSpPr>
                <p:grpSp>
                  <p:nvGrpSpPr>
                    <p:cNvPr id="65541" name="Group 5">
                      <a:extLst>
                        <a:ext uri="{FF2B5EF4-FFF2-40B4-BE49-F238E27FC236}">
                          <a16:creationId xmlns:a16="http://schemas.microsoft.com/office/drawing/2014/main" id="{EA203C51-8689-4A4D-ABCE-2597107BE559}"/>
                        </a:ext>
                      </a:extLst>
                    </p:cNvPr>
                    <p:cNvGrpSpPr>
                      <a:grpSpLocks/>
                    </p:cNvGrpSpPr>
                    <p:nvPr/>
                  </p:nvGrpSpPr>
                  <p:grpSpPr bwMode="auto">
                    <a:xfrm>
                      <a:off x="240" y="2880"/>
                      <a:ext cx="1489" cy="1028"/>
                      <a:chOff x="3840" y="1632"/>
                      <a:chExt cx="1489" cy="1028"/>
                    </a:xfrm>
                  </p:grpSpPr>
                  <p:grpSp>
                    <p:nvGrpSpPr>
                      <p:cNvPr id="65542" name="Group 6">
                        <a:extLst>
                          <a:ext uri="{FF2B5EF4-FFF2-40B4-BE49-F238E27FC236}">
                            <a16:creationId xmlns:a16="http://schemas.microsoft.com/office/drawing/2014/main" id="{95334AB3-75F3-4860-86CE-193566A7948B}"/>
                          </a:ext>
                        </a:extLst>
                      </p:cNvPr>
                      <p:cNvGrpSpPr>
                        <a:grpSpLocks/>
                      </p:cNvGrpSpPr>
                      <p:nvPr/>
                    </p:nvGrpSpPr>
                    <p:grpSpPr bwMode="auto">
                      <a:xfrm>
                        <a:off x="3840" y="1632"/>
                        <a:ext cx="1391" cy="971"/>
                        <a:chOff x="288" y="1045"/>
                        <a:chExt cx="1391" cy="971"/>
                      </a:xfrm>
                    </p:grpSpPr>
                    <p:sp>
                      <p:nvSpPr>
                        <p:cNvPr id="65543" name="Oval 7">
                          <a:extLst>
                            <a:ext uri="{FF2B5EF4-FFF2-40B4-BE49-F238E27FC236}">
                              <a16:creationId xmlns:a16="http://schemas.microsoft.com/office/drawing/2014/main" id="{2EB8EA52-68E1-4D84-8089-EF60F2148C70}"/>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44" name="Oval 8">
                          <a:extLst>
                            <a:ext uri="{FF2B5EF4-FFF2-40B4-BE49-F238E27FC236}">
                              <a16:creationId xmlns:a16="http://schemas.microsoft.com/office/drawing/2014/main" id="{566534C5-8F34-4EC2-B73C-67BE2F534BB8}"/>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45" name="Line 9">
                          <a:extLst>
                            <a:ext uri="{FF2B5EF4-FFF2-40B4-BE49-F238E27FC236}">
                              <a16:creationId xmlns:a16="http://schemas.microsoft.com/office/drawing/2014/main" id="{80D0A1FB-3324-4A56-A2D0-33BB0EC67C34}"/>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46" name="Text Box 10">
                          <a:extLst>
                            <a:ext uri="{FF2B5EF4-FFF2-40B4-BE49-F238E27FC236}">
                              <a16:creationId xmlns:a16="http://schemas.microsoft.com/office/drawing/2014/main" id="{AE0CDF65-0AFA-4D6A-8D78-AB877379DE7A}"/>
                            </a:ext>
                          </a:extLst>
                        </p:cNvPr>
                        <p:cNvSpPr txBox="1">
                          <a:spLocks noChangeArrowheads="1"/>
                        </p:cNvSpPr>
                        <p:nvPr/>
                      </p:nvSpPr>
                      <p:spPr bwMode="auto">
                        <a:xfrm>
                          <a:off x="912" y="1096"/>
                          <a:ext cx="767"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sp>
                      <p:nvSpPr>
                        <p:cNvPr id="65547" name="Text Box 11">
                          <a:extLst>
                            <a:ext uri="{FF2B5EF4-FFF2-40B4-BE49-F238E27FC236}">
                              <a16:creationId xmlns:a16="http://schemas.microsoft.com/office/drawing/2014/main" id="{90B0E430-6141-4AB7-BEA4-2B58D971FF86}"/>
                            </a:ext>
                          </a:extLst>
                        </p:cNvPr>
                        <p:cNvSpPr txBox="1">
                          <a:spLocks noChangeArrowheads="1"/>
                        </p:cNvSpPr>
                        <p:nvPr/>
                      </p:nvSpPr>
                      <p:spPr bwMode="auto">
                        <a:xfrm>
                          <a:off x="384" y="1658"/>
                          <a:ext cx="48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2</a:t>
                          </a:r>
                        </a:p>
                      </p:txBody>
                    </p:sp>
                  </p:grpSp>
                  <p:grpSp>
                    <p:nvGrpSpPr>
                      <p:cNvPr id="65548" name="Group 12">
                        <a:extLst>
                          <a:ext uri="{FF2B5EF4-FFF2-40B4-BE49-F238E27FC236}">
                            <a16:creationId xmlns:a16="http://schemas.microsoft.com/office/drawing/2014/main" id="{0D64799C-EBCE-4808-9136-06251E7D9619}"/>
                          </a:ext>
                        </a:extLst>
                      </p:cNvPr>
                      <p:cNvGrpSpPr>
                        <a:grpSpLocks/>
                      </p:cNvGrpSpPr>
                      <p:nvPr/>
                    </p:nvGrpSpPr>
                    <p:grpSpPr bwMode="auto">
                      <a:xfrm>
                        <a:off x="4656" y="2016"/>
                        <a:ext cx="673" cy="644"/>
                        <a:chOff x="4272" y="2016"/>
                        <a:chExt cx="913" cy="805"/>
                      </a:xfrm>
                    </p:grpSpPr>
                    <p:sp>
                      <p:nvSpPr>
                        <p:cNvPr id="65549" name="Oval 13">
                          <a:extLst>
                            <a:ext uri="{FF2B5EF4-FFF2-40B4-BE49-F238E27FC236}">
                              <a16:creationId xmlns:a16="http://schemas.microsoft.com/office/drawing/2014/main" id="{29F166E0-297C-461B-B47E-A2D06E7D5D93}"/>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50" name="Text Box 14">
                          <a:extLst>
                            <a:ext uri="{FF2B5EF4-FFF2-40B4-BE49-F238E27FC236}">
                              <a16:creationId xmlns:a16="http://schemas.microsoft.com/office/drawing/2014/main" id="{DA982334-9EC6-4CB1-9A6A-65BDB0F754D3}"/>
                            </a:ext>
                          </a:extLst>
                        </p:cNvPr>
                        <p:cNvSpPr txBox="1">
                          <a:spLocks noChangeArrowheads="1"/>
                        </p:cNvSpPr>
                        <p:nvPr/>
                      </p:nvSpPr>
                      <p:spPr bwMode="auto">
                        <a:xfrm>
                          <a:off x="4704" y="2351"/>
                          <a:ext cx="481"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6</a:t>
                          </a:r>
                        </a:p>
                      </p:txBody>
                    </p:sp>
                    <p:sp>
                      <p:nvSpPr>
                        <p:cNvPr id="65551" name="Line 15">
                          <a:extLst>
                            <a:ext uri="{FF2B5EF4-FFF2-40B4-BE49-F238E27FC236}">
                              <a16:creationId xmlns:a16="http://schemas.microsoft.com/office/drawing/2014/main" id="{069A527A-E2B6-44E7-8330-5C128AFC29BD}"/>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grpSp>
                  <p:nvGrpSpPr>
                    <p:cNvPr id="65552" name="Group 16">
                      <a:extLst>
                        <a:ext uri="{FF2B5EF4-FFF2-40B4-BE49-F238E27FC236}">
                          <a16:creationId xmlns:a16="http://schemas.microsoft.com/office/drawing/2014/main" id="{B4F3B202-C268-4392-B2A8-E01C0AE9867F}"/>
                        </a:ext>
                      </a:extLst>
                    </p:cNvPr>
                    <p:cNvGrpSpPr>
                      <a:grpSpLocks/>
                    </p:cNvGrpSpPr>
                    <p:nvPr/>
                  </p:nvGrpSpPr>
                  <p:grpSpPr bwMode="auto">
                    <a:xfrm>
                      <a:off x="1680" y="3809"/>
                      <a:ext cx="720" cy="511"/>
                      <a:chOff x="1056" y="1454"/>
                      <a:chExt cx="720" cy="511"/>
                    </a:xfrm>
                  </p:grpSpPr>
                  <p:sp>
                    <p:nvSpPr>
                      <p:cNvPr id="65553" name="Line 17">
                        <a:extLst>
                          <a:ext uri="{FF2B5EF4-FFF2-40B4-BE49-F238E27FC236}">
                            <a16:creationId xmlns:a16="http://schemas.microsoft.com/office/drawing/2014/main" id="{934341BA-A418-4C0F-B4CC-D022BC245BED}"/>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5554" name="Group 18">
                        <a:extLst>
                          <a:ext uri="{FF2B5EF4-FFF2-40B4-BE49-F238E27FC236}">
                            <a16:creationId xmlns:a16="http://schemas.microsoft.com/office/drawing/2014/main" id="{A6C825F2-23C5-47DE-B179-687621CC3C1E}"/>
                          </a:ext>
                        </a:extLst>
                      </p:cNvPr>
                      <p:cNvGrpSpPr>
                        <a:grpSpLocks/>
                      </p:cNvGrpSpPr>
                      <p:nvPr/>
                    </p:nvGrpSpPr>
                    <p:grpSpPr bwMode="auto">
                      <a:xfrm>
                        <a:off x="1152" y="1556"/>
                        <a:ext cx="624" cy="409"/>
                        <a:chOff x="1152" y="1556"/>
                        <a:chExt cx="624" cy="409"/>
                      </a:xfrm>
                    </p:grpSpPr>
                    <p:sp>
                      <p:nvSpPr>
                        <p:cNvPr id="65555" name="Oval 19">
                          <a:extLst>
                            <a:ext uri="{FF2B5EF4-FFF2-40B4-BE49-F238E27FC236}">
                              <a16:creationId xmlns:a16="http://schemas.microsoft.com/office/drawing/2014/main" id="{17255910-EA74-4A9C-81A1-664521BDC738}"/>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56" name="Text Box 20">
                          <a:extLst>
                            <a:ext uri="{FF2B5EF4-FFF2-40B4-BE49-F238E27FC236}">
                              <a16:creationId xmlns:a16="http://schemas.microsoft.com/office/drawing/2014/main" id="{581E067B-3C4C-47FB-A74D-C731D27E068A}"/>
                            </a:ext>
                          </a:extLst>
                        </p:cNvPr>
                        <p:cNvSpPr txBox="1">
                          <a:spLocks noChangeArrowheads="1"/>
                        </p:cNvSpPr>
                        <p:nvPr/>
                      </p:nvSpPr>
                      <p:spPr bwMode="auto">
                        <a:xfrm>
                          <a:off x="1200" y="1631"/>
                          <a:ext cx="57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7</a:t>
                          </a:r>
                        </a:p>
                      </p:txBody>
                    </p:sp>
                  </p:grpSp>
                </p:grpSp>
              </p:grpSp>
              <p:grpSp>
                <p:nvGrpSpPr>
                  <p:cNvPr id="65557" name="Group 21">
                    <a:extLst>
                      <a:ext uri="{FF2B5EF4-FFF2-40B4-BE49-F238E27FC236}">
                        <a16:creationId xmlns:a16="http://schemas.microsoft.com/office/drawing/2014/main" id="{348E463A-55FD-4609-A88E-6764AF8F6AE9}"/>
                      </a:ext>
                    </a:extLst>
                  </p:cNvPr>
                  <p:cNvGrpSpPr>
                    <a:grpSpLocks/>
                  </p:cNvGrpSpPr>
                  <p:nvPr/>
                </p:nvGrpSpPr>
                <p:grpSpPr bwMode="auto">
                  <a:xfrm>
                    <a:off x="0" y="2352"/>
                    <a:ext cx="432" cy="514"/>
                    <a:chOff x="0" y="3758"/>
                    <a:chExt cx="672" cy="562"/>
                  </a:xfrm>
                </p:grpSpPr>
                <p:sp>
                  <p:nvSpPr>
                    <p:cNvPr id="65558" name="Oval 22">
                      <a:extLst>
                        <a:ext uri="{FF2B5EF4-FFF2-40B4-BE49-F238E27FC236}">
                          <a16:creationId xmlns:a16="http://schemas.microsoft.com/office/drawing/2014/main" id="{685B6760-751D-4189-B3D6-3E6D9C4CFD91}"/>
                        </a:ext>
                      </a:extLst>
                    </p:cNvPr>
                    <p:cNvSpPr>
                      <a:spLocks noChangeArrowheads="1"/>
                    </p:cNvSpPr>
                    <p:nvPr/>
                  </p:nvSpPr>
                  <p:spPr bwMode="auto">
                    <a:xfrm>
                      <a:off x="0" y="3911"/>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59" name="Line 23">
                      <a:extLst>
                        <a:ext uri="{FF2B5EF4-FFF2-40B4-BE49-F238E27FC236}">
                          <a16:creationId xmlns:a16="http://schemas.microsoft.com/office/drawing/2014/main" id="{8EE2C3A3-4AFF-48B2-A889-4AB2FB325427}"/>
                        </a:ext>
                      </a:extLst>
                    </p:cNvPr>
                    <p:cNvSpPr>
                      <a:spLocks noChangeShapeType="1"/>
                    </p:cNvSpPr>
                    <p:nvPr/>
                  </p:nvSpPr>
                  <p:spPr bwMode="auto">
                    <a:xfrm flipH="1">
                      <a:off x="336" y="3758"/>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60" name="Text Box 24">
                      <a:extLst>
                        <a:ext uri="{FF2B5EF4-FFF2-40B4-BE49-F238E27FC236}">
                          <a16:creationId xmlns:a16="http://schemas.microsoft.com/office/drawing/2014/main" id="{8D47C780-0D85-4AC8-B1E0-07175960F074}"/>
                        </a:ext>
                      </a:extLst>
                    </p:cNvPr>
                    <p:cNvSpPr txBox="1">
                      <a:spLocks noChangeArrowheads="1"/>
                    </p:cNvSpPr>
                    <p:nvPr/>
                  </p:nvSpPr>
                  <p:spPr bwMode="auto">
                    <a:xfrm>
                      <a:off x="96" y="3962"/>
                      <a:ext cx="48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grpSp>
              <p:grpSp>
                <p:nvGrpSpPr>
                  <p:cNvPr id="65561" name="Group 25">
                    <a:extLst>
                      <a:ext uri="{FF2B5EF4-FFF2-40B4-BE49-F238E27FC236}">
                        <a16:creationId xmlns:a16="http://schemas.microsoft.com/office/drawing/2014/main" id="{DD5BE7D0-8D38-4C5C-9E1F-F649F843626F}"/>
                      </a:ext>
                    </a:extLst>
                  </p:cNvPr>
                  <p:cNvGrpSpPr>
                    <a:grpSpLocks/>
                  </p:cNvGrpSpPr>
                  <p:nvPr/>
                </p:nvGrpSpPr>
                <p:grpSpPr bwMode="auto">
                  <a:xfrm>
                    <a:off x="576" y="2352"/>
                    <a:ext cx="720" cy="511"/>
                    <a:chOff x="1056" y="1454"/>
                    <a:chExt cx="720" cy="511"/>
                  </a:xfrm>
                </p:grpSpPr>
                <p:sp>
                  <p:nvSpPr>
                    <p:cNvPr id="65562" name="Line 26">
                      <a:extLst>
                        <a:ext uri="{FF2B5EF4-FFF2-40B4-BE49-F238E27FC236}">
                          <a16:creationId xmlns:a16="http://schemas.microsoft.com/office/drawing/2014/main" id="{5AD17D24-B620-4594-B9FD-067FF508ED45}"/>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5563" name="Group 27">
                      <a:extLst>
                        <a:ext uri="{FF2B5EF4-FFF2-40B4-BE49-F238E27FC236}">
                          <a16:creationId xmlns:a16="http://schemas.microsoft.com/office/drawing/2014/main" id="{FD1902E1-00C1-47E4-92C5-BEDE60F1EFCE}"/>
                        </a:ext>
                      </a:extLst>
                    </p:cNvPr>
                    <p:cNvGrpSpPr>
                      <a:grpSpLocks/>
                    </p:cNvGrpSpPr>
                    <p:nvPr/>
                  </p:nvGrpSpPr>
                  <p:grpSpPr bwMode="auto">
                    <a:xfrm>
                      <a:off x="1152" y="1556"/>
                      <a:ext cx="624" cy="409"/>
                      <a:chOff x="1152" y="1556"/>
                      <a:chExt cx="624" cy="409"/>
                    </a:xfrm>
                  </p:grpSpPr>
                  <p:sp>
                    <p:nvSpPr>
                      <p:cNvPr id="65564" name="Oval 28">
                        <a:extLst>
                          <a:ext uri="{FF2B5EF4-FFF2-40B4-BE49-F238E27FC236}">
                            <a16:creationId xmlns:a16="http://schemas.microsoft.com/office/drawing/2014/main" id="{81E08A93-1D94-47A4-9846-328D88C81466}"/>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65" name="Text Box 29">
                        <a:extLst>
                          <a:ext uri="{FF2B5EF4-FFF2-40B4-BE49-F238E27FC236}">
                            <a16:creationId xmlns:a16="http://schemas.microsoft.com/office/drawing/2014/main" id="{72F0CAE0-65F3-4323-8FA5-5188D24DFCBB}"/>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grpSp>
              </p:grpSp>
            </p:grpSp>
            <p:sp>
              <p:nvSpPr>
                <p:cNvPr id="65566" name="Oval 30">
                  <a:extLst>
                    <a:ext uri="{FF2B5EF4-FFF2-40B4-BE49-F238E27FC236}">
                      <a16:creationId xmlns:a16="http://schemas.microsoft.com/office/drawing/2014/main" id="{61E1DEA8-EFF3-404C-A359-E6168F97EF49}"/>
                    </a:ext>
                  </a:extLst>
                </p:cNvPr>
                <p:cNvSpPr>
                  <a:spLocks noChangeArrowheads="1"/>
                </p:cNvSpPr>
                <p:nvPr/>
              </p:nvSpPr>
              <p:spPr bwMode="auto">
                <a:xfrm>
                  <a:off x="2544" y="3840"/>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67" name="Text Box 31">
                  <a:extLst>
                    <a:ext uri="{FF2B5EF4-FFF2-40B4-BE49-F238E27FC236}">
                      <a16:creationId xmlns:a16="http://schemas.microsoft.com/office/drawing/2014/main" id="{3D8002CF-F807-4474-9B2A-D92D814E403A}"/>
                    </a:ext>
                  </a:extLst>
                </p:cNvPr>
                <p:cNvSpPr txBox="1">
                  <a:spLocks noChangeArrowheads="1"/>
                </p:cNvSpPr>
                <p:nvPr/>
              </p:nvSpPr>
              <p:spPr bwMode="auto">
                <a:xfrm>
                  <a:off x="2640" y="3840"/>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5</a:t>
                  </a:r>
                </a:p>
              </p:txBody>
            </p:sp>
            <p:sp>
              <p:nvSpPr>
                <p:cNvPr id="65568" name="Line 32">
                  <a:extLst>
                    <a:ext uri="{FF2B5EF4-FFF2-40B4-BE49-F238E27FC236}">
                      <a16:creationId xmlns:a16="http://schemas.microsoft.com/office/drawing/2014/main" id="{CE0F4E7D-DF8A-4CA8-8E9A-8F8DF90941AA}"/>
                    </a:ext>
                  </a:extLst>
                </p:cNvPr>
                <p:cNvSpPr>
                  <a:spLocks noChangeShapeType="1"/>
                </p:cNvSpPr>
                <p:nvPr/>
              </p:nvSpPr>
              <p:spPr bwMode="auto">
                <a:xfrm flipH="1">
                  <a:off x="2736" y="3312"/>
                  <a:ext cx="144"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65569" name="Group 33">
                <a:extLst>
                  <a:ext uri="{FF2B5EF4-FFF2-40B4-BE49-F238E27FC236}">
                    <a16:creationId xmlns:a16="http://schemas.microsoft.com/office/drawing/2014/main" id="{662B2515-0201-412A-9356-C1147A55F45D}"/>
                  </a:ext>
                </a:extLst>
              </p:cNvPr>
              <p:cNvGrpSpPr>
                <a:grpSpLocks/>
              </p:cNvGrpSpPr>
              <p:nvPr/>
            </p:nvGrpSpPr>
            <p:grpSpPr bwMode="auto">
              <a:xfrm>
                <a:off x="2400" y="1440"/>
                <a:ext cx="720" cy="511"/>
                <a:chOff x="1056" y="1454"/>
                <a:chExt cx="720" cy="511"/>
              </a:xfrm>
            </p:grpSpPr>
            <p:sp>
              <p:nvSpPr>
                <p:cNvPr id="65570" name="Line 34">
                  <a:extLst>
                    <a:ext uri="{FF2B5EF4-FFF2-40B4-BE49-F238E27FC236}">
                      <a16:creationId xmlns:a16="http://schemas.microsoft.com/office/drawing/2014/main" id="{F79C5545-EF74-42D5-A3A3-603324B330E3}"/>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5571" name="Group 35">
                  <a:extLst>
                    <a:ext uri="{FF2B5EF4-FFF2-40B4-BE49-F238E27FC236}">
                      <a16:creationId xmlns:a16="http://schemas.microsoft.com/office/drawing/2014/main" id="{02FC596A-B2B6-48E8-A755-045F0166C8DA}"/>
                    </a:ext>
                  </a:extLst>
                </p:cNvPr>
                <p:cNvGrpSpPr>
                  <a:grpSpLocks/>
                </p:cNvGrpSpPr>
                <p:nvPr/>
              </p:nvGrpSpPr>
              <p:grpSpPr bwMode="auto">
                <a:xfrm>
                  <a:off x="1152" y="1556"/>
                  <a:ext cx="624" cy="409"/>
                  <a:chOff x="1152" y="1556"/>
                  <a:chExt cx="624" cy="409"/>
                </a:xfrm>
              </p:grpSpPr>
              <p:sp>
                <p:nvSpPr>
                  <p:cNvPr id="65572" name="Oval 36">
                    <a:extLst>
                      <a:ext uri="{FF2B5EF4-FFF2-40B4-BE49-F238E27FC236}">
                        <a16:creationId xmlns:a16="http://schemas.microsoft.com/office/drawing/2014/main" id="{8430DEF1-C9A5-4329-A04F-92D6DC299371}"/>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73" name="Text Box 37">
                    <a:extLst>
                      <a:ext uri="{FF2B5EF4-FFF2-40B4-BE49-F238E27FC236}">
                        <a16:creationId xmlns:a16="http://schemas.microsoft.com/office/drawing/2014/main" id="{E218AE4B-5FA7-4D3F-BF71-0BB44C0C3A12}"/>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16</a:t>
                    </a:r>
                  </a:p>
                </p:txBody>
              </p:sp>
            </p:grpSp>
          </p:grpSp>
        </p:grpSp>
        <p:sp>
          <p:nvSpPr>
            <p:cNvPr id="65703" name="Text Box 167">
              <a:extLst>
                <a:ext uri="{FF2B5EF4-FFF2-40B4-BE49-F238E27FC236}">
                  <a16:creationId xmlns:a16="http://schemas.microsoft.com/office/drawing/2014/main" id="{ED533C40-6A72-489B-BC7B-607CE14BE00D}"/>
                </a:ext>
              </a:extLst>
            </p:cNvPr>
            <p:cNvSpPr txBox="1">
              <a:spLocks noChangeArrowheads="1"/>
            </p:cNvSpPr>
            <p:nvPr/>
          </p:nvSpPr>
          <p:spPr bwMode="auto">
            <a:xfrm>
              <a:off x="1872" y="1872"/>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Fig 12</a:t>
              </a:r>
            </a:p>
          </p:txBody>
        </p:sp>
      </p:grpSp>
      <p:grpSp>
        <p:nvGrpSpPr>
          <p:cNvPr id="65706" name="Group 170">
            <a:extLst>
              <a:ext uri="{FF2B5EF4-FFF2-40B4-BE49-F238E27FC236}">
                <a16:creationId xmlns:a16="http://schemas.microsoft.com/office/drawing/2014/main" id="{816A6032-8BB7-4257-BD17-F468F801DD72}"/>
              </a:ext>
            </a:extLst>
          </p:cNvPr>
          <p:cNvGrpSpPr>
            <a:grpSpLocks/>
          </p:cNvGrpSpPr>
          <p:nvPr/>
        </p:nvGrpSpPr>
        <p:grpSpPr bwMode="auto">
          <a:xfrm>
            <a:off x="6477000" y="685801"/>
            <a:ext cx="4191000" cy="3025775"/>
            <a:chOff x="3120" y="432"/>
            <a:chExt cx="2640" cy="1906"/>
          </a:xfrm>
        </p:grpSpPr>
        <p:grpSp>
          <p:nvGrpSpPr>
            <p:cNvPr id="65616" name="Group 80">
              <a:extLst>
                <a:ext uri="{FF2B5EF4-FFF2-40B4-BE49-F238E27FC236}">
                  <a16:creationId xmlns:a16="http://schemas.microsoft.com/office/drawing/2014/main" id="{77026829-B847-48E4-99D6-DFF95D6D3039}"/>
                </a:ext>
              </a:extLst>
            </p:cNvPr>
            <p:cNvGrpSpPr>
              <a:grpSpLocks/>
            </p:cNvGrpSpPr>
            <p:nvPr/>
          </p:nvGrpSpPr>
          <p:grpSpPr bwMode="auto">
            <a:xfrm>
              <a:off x="3120" y="432"/>
              <a:ext cx="2640" cy="1906"/>
              <a:chOff x="3120" y="432"/>
              <a:chExt cx="2640" cy="1906"/>
            </a:xfrm>
          </p:grpSpPr>
          <p:grpSp>
            <p:nvGrpSpPr>
              <p:cNvPr id="65575" name="Group 39">
                <a:extLst>
                  <a:ext uri="{FF2B5EF4-FFF2-40B4-BE49-F238E27FC236}">
                    <a16:creationId xmlns:a16="http://schemas.microsoft.com/office/drawing/2014/main" id="{0E5E692B-9D8C-41B8-A155-5C5FF11D2ADF}"/>
                  </a:ext>
                </a:extLst>
              </p:cNvPr>
              <p:cNvGrpSpPr>
                <a:grpSpLocks/>
              </p:cNvGrpSpPr>
              <p:nvPr/>
            </p:nvGrpSpPr>
            <p:grpSpPr bwMode="auto">
              <a:xfrm>
                <a:off x="3120" y="432"/>
                <a:ext cx="2640" cy="1536"/>
                <a:chOff x="480" y="432"/>
                <a:chExt cx="2640" cy="1536"/>
              </a:xfrm>
            </p:grpSpPr>
            <p:grpSp>
              <p:nvGrpSpPr>
                <p:cNvPr id="65576" name="Group 40">
                  <a:extLst>
                    <a:ext uri="{FF2B5EF4-FFF2-40B4-BE49-F238E27FC236}">
                      <a16:creationId xmlns:a16="http://schemas.microsoft.com/office/drawing/2014/main" id="{49B9F30C-2FED-4E93-8B9F-9A75F717A76C}"/>
                    </a:ext>
                  </a:extLst>
                </p:cNvPr>
                <p:cNvGrpSpPr>
                  <a:grpSpLocks/>
                </p:cNvGrpSpPr>
                <p:nvPr/>
              </p:nvGrpSpPr>
              <p:grpSpPr bwMode="auto">
                <a:xfrm>
                  <a:off x="480" y="432"/>
                  <a:ext cx="2112" cy="1536"/>
                  <a:chOff x="1488" y="2592"/>
                  <a:chExt cx="2112" cy="1536"/>
                </a:xfrm>
              </p:grpSpPr>
              <p:grpSp>
                <p:nvGrpSpPr>
                  <p:cNvPr id="65577" name="Group 41">
                    <a:extLst>
                      <a:ext uri="{FF2B5EF4-FFF2-40B4-BE49-F238E27FC236}">
                        <a16:creationId xmlns:a16="http://schemas.microsoft.com/office/drawing/2014/main" id="{98A0B566-97C5-434B-9245-0E53413C57F5}"/>
                      </a:ext>
                    </a:extLst>
                  </p:cNvPr>
                  <p:cNvGrpSpPr>
                    <a:grpSpLocks/>
                  </p:cNvGrpSpPr>
                  <p:nvPr/>
                </p:nvGrpSpPr>
                <p:grpSpPr bwMode="auto">
                  <a:xfrm>
                    <a:off x="1488" y="2592"/>
                    <a:ext cx="2112" cy="1234"/>
                    <a:chOff x="0" y="1632"/>
                    <a:chExt cx="2112" cy="1234"/>
                  </a:xfrm>
                </p:grpSpPr>
                <p:grpSp>
                  <p:nvGrpSpPr>
                    <p:cNvPr id="65578" name="Group 42">
                      <a:extLst>
                        <a:ext uri="{FF2B5EF4-FFF2-40B4-BE49-F238E27FC236}">
                          <a16:creationId xmlns:a16="http://schemas.microsoft.com/office/drawing/2014/main" id="{702012E9-855C-4B75-82D1-5FE0201E80AA}"/>
                        </a:ext>
                      </a:extLst>
                    </p:cNvPr>
                    <p:cNvGrpSpPr>
                      <a:grpSpLocks/>
                    </p:cNvGrpSpPr>
                    <p:nvPr/>
                  </p:nvGrpSpPr>
                  <p:grpSpPr bwMode="auto">
                    <a:xfrm>
                      <a:off x="288" y="1632"/>
                      <a:ext cx="1824" cy="1104"/>
                      <a:chOff x="240" y="2880"/>
                      <a:chExt cx="2160" cy="1440"/>
                    </a:xfrm>
                  </p:grpSpPr>
                  <p:grpSp>
                    <p:nvGrpSpPr>
                      <p:cNvPr id="65579" name="Group 43">
                        <a:extLst>
                          <a:ext uri="{FF2B5EF4-FFF2-40B4-BE49-F238E27FC236}">
                            <a16:creationId xmlns:a16="http://schemas.microsoft.com/office/drawing/2014/main" id="{BA9FED36-BF1E-41AA-9E0E-206C3EACD55B}"/>
                          </a:ext>
                        </a:extLst>
                      </p:cNvPr>
                      <p:cNvGrpSpPr>
                        <a:grpSpLocks/>
                      </p:cNvGrpSpPr>
                      <p:nvPr/>
                    </p:nvGrpSpPr>
                    <p:grpSpPr bwMode="auto">
                      <a:xfrm>
                        <a:off x="240" y="2880"/>
                        <a:ext cx="1489" cy="1028"/>
                        <a:chOff x="3840" y="1632"/>
                        <a:chExt cx="1489" cy="1028"/>
                      </a:xfrm>
                    </p:grpSpPr>
                    <p:grpSp>
                      <p:nvGrpSpPr>
                        <p:cNvPr id="65580" name="Group 44">
                          <a:extLst>
                            <a:ext uri="{FF2B5EF4-FFF2-40B4-BE49-F238E27FC236}">
                              <a16:creationId xmlns:a16="http://schemas.microsoft.com/office/drawing/2014/main" id="{36445707-0B6D-45B3-B3F9-5D10F825F441}"/>
                            </a:ext>
                          </a:extLst>
                        </p:cNvPr>
                        <p:cNvGrpSpPr>
                          <a:grpSpLocks/>
                        </p:cNvGrpSpPr>
                        <p:nvPr/>
                      </p:nvGrpSpPr>
                      <p:grpSpPr bwMode="auto">
                        <a:xfrm>
                          <a:off x="3840" y="1632"/>
                          <a:ext cx="1391" cy="971"/>
                          <a:chOff x="288" y="1045"/>
                          <a:chExt cx="1391" cy="971"/>
                        </a:xfrm>
                      </p:grpSpPr>
                      <p:sp>
                        <p:nvSpPr>
                          <p:cNvPr id="65581" name="Oval 45">
                            <a:extLst>
                              <a:ext uri="{FF2B5EF4-FFF2-40B4-BE49-F238E27FC236}">
                                <a16:creationId xmlns:a16="http://schemas.microsoft.com/office/drawing/2014/main" id="{5993D126-DCAD-4ECC-93D0-E22DEA631B1E}"/>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82" name="Oval 46">
                            <a:extLst>
                              <a:ext uri="{FF2B5EF4-FFF2-40B4-BE49-F238E27FC236}">
                                <a16:creationId xmlns:a16="http://schemas.microsoft.com/office/drawing/2014/main" id="{AFBA26CA-CD8A-4BD3-BC04-BE895D5E0C60}"/>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83" name="Line 47">
                            <a:extLst>
                              <a:ext uri="{FF2B5EF4-FFF2-40B4-BE49-F238E27FC236}">
                                <a16:creationId xmlns:a16="http://schemas.microsoft.com/office/drawing/2014/main" id="{9742AE65-EB47-4263-9253-1446E7A3F01F}"/>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84" name="Text Box 48">
                            <a:extLst>
                              <a:ext uri="{FF2B5EF4-FFF2-40B4-BE49-F238E27FC236}">
                                <a16:creationId xmlns:a16="http://schemas.microsoft.com/office/drawing/2014/main" id="{40CFF0FC-EBCE-4948-A9C2-8F770F2B59A3}"/>
                              </a:ext>
                            </a:extLst>
                          </p:cNvPr>
                          <p:cNvSpPr txBox="1">
                            <a:spLocks noChangeArrowheads="1"/>
                          </p:cNvSpPr>
                          <p:nvPr/>
                        </p:nvSpPr>
                        <p:spPr bwMode="auto">
                          <a:xfrm>
                            <a:off x="912" y="1096"/>
                            <a:ext cx="767"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sp>
                        <p:nvSpPr>
                          <p:cNvPr id="65585" name="Text Box 49">
                            <a:extLst>
                              <a:ext uri="{FF2B5EF4-FFF2-40B4-BE49-F238E27FC236}">
                                <a16:creationId xmlns:a16="http://schemas.microsoft.com/office/drawing/2014/main" id="{F750FC5C-9717-476C-8108-8FA33E3CC1F2}"/>
                              </a:ext>
                            </a:extLst>
                          </p:cNvPr>
                          <p:cNvSpPr txBox="1">
                            <a:spLocks noChangeArrowheads="1"/>
                          </p:cNvSpPr>
                          <p:nvPr/>
                        </p:nvSpPr>
                        <p:spPr bwMode="auto">
                          <a:xfrm>
                            <a:off x="384" y="1658"/>
                            <a:ext cx="48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2</a:t>
                            </a:r>
                          </a:p>
                        </p:txBody>
                      </p:sp>
                    </p:grpSp>
                    <p:grpSp>
                      <p:nvGrpSpPr>
                        <p:cNvPr id="65586" name="Group 50">
                          <a:extLst>
                            <a:ext uri="{FF2B5EF4-FFF2-40B4-BE49-F238E27FC236}">
                              <a16:creationId xmlns:a16="http://schemas.microsoft.com/office/drawing/2014/main" id="{1554AF20-87AB-42FE-82F1-440415F7755D}"/>
                            </a:ext>
                          </a:extLst>
                        </p:cNvPr>
                        <p:cNvGrpSpPr>
                          <a:grpSpLocks/>
                        </p:cNvGrpSpPr>
                        <p:nvPr/>
                      </p:nvGrpSpPr>
                      <p:grpSpPr bwMode="auto">
                        <a:xfrm>
                          <a:off x="4656" y="2016"/>
                          <a:ext cx="673" cy="644"/>
                          <a:chOff x="4272" y="2016"/>
                          <a:chExt cx="913" cy="805"/>
                        </a:xfrm>
                      </p:grpSpPr>
                      <p:sp>
                        <p:nvSpPr>
                          <p:cNvPr id="65587" name="Oval 51">
                            <a:extLst>
                              <a:ext uri="{FF2B5EF4-FFF2-40B4-BE49-F238E27FC236}">
                                <a16:creationId xmlns:a16="http://schemas.microsoft.com/office/drawing/2014/main" id="{7C1A82B8-623D-47AA-8D4E-34BAB301338E}"/>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88" name="Text Box 52">
                            <a:extLst>
                              <a:ext uri="{FF2B5EF4-FFF2-40B4-BE49-F238E27FC236}">
                                <a16:creationId xmlns:a16="http://schemas.microsoft.com/office/drawing/2014/main" id="{640D5098-FF60-42A6-A9FC-3E2599C8FC44}"/>
                              </a:ext>
                            </a:extLst>
                          </p:cNvPr>
                          <p:cNvSpPr txBox="1">
                            <a:spLocks noChangeArrowheads="1"/>
                          </p:cNvSpPr>
                          <p:nvPr/>
                        </p:nvSpPr>
                        <p:spPr bwMode="auto">
                          <a:xfrm>
                            <a:off x="4704" y="2351"/>
                            <a:ext cx="481"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6</a:t>
                            </a:r>
                          </a:p>
                        </p:txBody>
                      </p:sp>
                      <p:sp>
                        <p:nvSpPr>
                          <p:cNvPr id="65589" name="Line 53">
                            <a:extLst>
                              <a:ext uri="{FF2B5EF4-FFF2-40B4-BE49-F238E27FC236}">
                                <a16:creationId xmlns:a16="http://schemas.microsoft.com/office/drawing/2014/main" id="{C701C61D-C7FA-4453-AA0D-47D7B2529AC7}"/>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grpSp>
                    <p:nvGrpSpPr>
                      <p:cNvPr id="65590" name="Group 54">
                        <a:extLst>
                          <a:ext uri="{FF2B5EF4-FFF2-40B4-BE49-F238E27FC236}">
                            <a16:creationId xmlns:a16="http://schemas.microsoft.com/office/drawing/2014/main" id="{1BB85AAF-D12A-496A-B753-0B4C1D107CA0}"/>
                          </a:ext>
                        </a:extLst>
                      </p:cNvPr>
                      <p:cNvGrpSpPr>
                        <a:grpSpLocks/>
                      </p:cNvGrpSpPr>
                      <p:nvPr/>
                    </p:nvGrpSpPr>
                    <p:grpSpPr bwMode="auto">
                      <a:xfrm>
                        <a:off x="1680" y="3809"/>
                        <a:ext cx="720" cy="511"/>
                        <a:chOff x="1056" y="1454"/>
                        <a:chExt cx="720" cy="511"/>
                      </a:xfrm>
                    </p:grpSpPr>
                    <p:sp>
                      <p:nvSpPr>
                        <p:cNvPr id="65591" name="Line 55">
                          <a:extLst>
                            <a:ext uri="{FF2B5EF4-FFF2-40B4-BE49-F238E27FC236}">
                              <a16:creationId xmlns:a16="http://schemas.microsoft.com/office/drawing/2014/main" id="{FE54B5B7-4E28-4DC0-8FEE-93CCBCD29493}"/>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5592" name="Group 56">
                          <a:extLst>
                            <a:ext uri="{FF2B5EF4-FFF2-40B4-BE49-F238E27FC236}">
                              <a16:creationId xmlns:a16="http://schemas.microsoft.com/office/drawing/2014/main" id="{192F824C-5045-4E1F-85D8-2A0459AA5339}"/>
                            </a:ext>
                          </a:extLst>
                        </p:cNvPr>
                        <p:cNvGrpSpPr>
                          <a:grpSpLocks/>
                        </p:cNvGrpSpPr>
                        <p:nvPr/>
                      </p:nvGrpSpPr>
                      <p:grpSpPr bwMode="auto">
                        <a:xfrm>
                          <a:off x="1152" y="1556"/>
                          <a:ext cx="624" cy="409"/>
                          <a:chOff x="1152" y="1556"/>
                          <a:chExt cx="624" cy="409"/>
                        </a:xfrm>
                      </p:grpSpPr>
                      <p:sp>
                        <p:nvSpPr>
                          <p:cNvPr id="65593" name="Oval 57">
                            <a:extLst>
                              <a:ext uri="{FF2B5EF4-FFF2-40B4-BE49-F238E27FC236}">
                                <a16:creationId xmlns:a16="http://schemas.microsoft.com/office/drawing/2014/main" id="{9231E039-FA7E-421C-B39D-F8C51AA7691C}"/>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94" name="Text Box 58">
                            <a:extLst>
                              <a:ext uri="{FF2B5EF4-FFF2-40B4-BE49-F238E27FC236}">
                                <a16:creationId xmlns:a16="http://schemas.microsoft.com/office/drawing/2014/main" id="{84DB32C7-7824-43BD-9B53-4835CF2994AE}"/>
                              </a:ext>
                            </a:extLst>
                          </p:cNvPr>
                          <p:cNvSpPr txBox="1">
                            <a:spLocks noChangeArrowheads="1"/>
                          </p:cNvSpPr>
                          <p:nvPr/>
                        </p:nvSpPr>
                        <p:spPr bwMode="auto">
                          <a:xfrm>
                            <a:off x="1200" y="1631"/>
                            <a:ext cx="57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7</a:t>
                            </a:r>
                          </a:p>
                        </p:txBody>
                      </p:sp>
                    </p:grpSp>
                  </p:grpSp>
                </p:grpSp>
                <p:grpSp>
                  <p:nvGrpSpPr>
                    <p:cNvPr id="65595" name="Group 59">
                      <a:extLst>
                        <a:ext uri="{FF2B5EF4-FFF2-40B4-BE49-F238E27FC236}">
                          <a16:creationId xmlns:a16="http://schemas.microsoft.com/office/drawing/2014/main" id="{F668D724-FA55-415E-890E-74F09EC89852}"/>
                        </a:ext>
                      </a:extLst>
                    </p:cNvPr>
                    <p:cNvGrpSpPr>
                      <a:grpSpLocks/>
                    </p:cNvGrpSpPr>
                    <p:nvPr/>
                  </p:nvGrpSpPr>
                  <p:grpSpPr bwMode="auto">
                    <a:xfrm>
                      <a:off x="0" y="2352"/>
                      <a:ext cx="432" cy="514"/>
                      <a:chOff x="0" y="3758"/>
                      <a:chExt cx="672" cy="562"/>
                    </a:xfrm>
                  </p:grpSpPr>
                  <p:sp>
                    <p:nvSpPr>
                      <p:cNvPr id="65596" name="Oval 60">
                        <a:extLst>
                          <a:ext uri="{FF2B5EF4-FFF2-40B4-BE49-F238E27FC236}">
                            <a16:creationId xmlns:a16="http://schemas.microsoft.com/office/drawing/2014/main" id="{16E43648-A1C3-4931-87BC-47F35CDD0971}"/>
                          </a:ext>
                        </a:extLst>
                      </p:cNvPr>
                      <p:cNvSpPr>
                        <a:spLocks noChangeArrowheads="1"/>
                      </p:cNvSpPr>
                      <p:nvPr/>
                    </p:nvSpPr>
                    <p:spPr bwMode="auto">
                      <a:xfrm>
                        <a:off x="0" y="3911"/>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97" name="Line 61">
                        <a:extLst>
                          <a:ext uri="{FF2B5EF4-FFF2-40B4-BE49-F238E27FC236}">
                            <a16:creationId xmlns:a16="http://schemas.microsoft.com/office/drawing/2014/main" id="{5A7FE9D4-B8A9-4E22-80DA-FFF8A3F1B60C}"/>
                          </a:ext>
                        </a:extLst>
                      </p:cNvPr>
                      <p:cNvSpPr>
                        <a:spLocks noChangeShapeType="1"/>
                      </p:cNvSpPr>
                      <p:nvPr/>
                    </p:nvSpPr>
                    <p:spPr bwMode="auto">
                      <a:xfrm flipH="1">
                        <a:off x="336" y="3758"/>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598" name="Text Box 62">
                        <a:extLst>
                          <a:ext uri="{FF2B5EF4-FFF2-40B4-BE49-F238E27FC236}">
                            <a16:creationId xmlns:a16="http://schemas.microsoft.com/office/drawing/2014/main" id="{26FAD75A-BE5B-4388-A00F-6DEC9ACF8EAE}"/>
                          </a:ext>
                        </a:extLst>
                      </p:cNvPr>
                      <p:cNvSpPr txBox="1">
                        <a:spLocks noChangeArrowheads="1"/>
                      </p:cNvSpPr>
                      <p:nvPr/>
                    </p:nvSpPr>
                    <p:spPr bwMode="auto">
                      <a:xfrm>
                        <a:off x="96" y="3962"/>
                        <a:ext cx="48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grpSp>
                <p:grpSp>
                  <p:nvGrpSpPr>
                    <p:cNvPr id="65599" name="Group 63">
                      <a:extLst>
                        <a:ext uri="{FF2B5EF4-FFF2-40B4-BE49-F238E27FC236}">
                          <a16:creationId xmlns:a16="http://schemas.microsoft.com/office/drawing/2014/main" id="{733CFC26-4DDD-4DF4-8566-5EC8CD69240E}"/>
                        </a:ext>
                      </a:extLst>
                    </p:cNvPr>
                    <p:cNvGrpSpPr>
                      <a:grpSpLocks/>
                    </p:cNvGrpSpPr>
                    <p:nvPr/>
                  </p:nvGrpSpPr>
                  <p:grpSpPr bwMode="auto">
                    <a:xfrm>
                      <a:off x="576" y="2352"/>
                      <a:ext cx="720" cy="511"/>
                      <a:chOff x="1056" y="1454"/>
                      <a:chExt cx="720" cy="511"/>
                    </a:xfrm>
                  </p:grpSpPr>
                  <p:sp>
                    <p:nvSpPr>
                      <p:cNvPr id="65600" name="Line 64">
                        <a:extLst>
                          <a:ext uri="{FF2B5EF4-FFF2-40B4-BE49-F238E27FC236}">
                            <a16:creationId xmlns:a16="http://schemas.microsoft.com/office/drawing/2014/main" id="{DF27DD63-7E77-4AAE-82E9-B119C53FD8D0}"/>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5601" name="Group 65">
                        <a:extLst>
                          <a:ext uri="{FF2B5EF4-FFF2-40B4-BE49-F238E27FC236}">
                            <a16:creationId xmlns:a16="http://schemas.microsoft.com/office/drawing/2014/main" id="{42B0BD3A-0474-4692-9C46-0CEE70CB8B56}"/>
                          </a:ext>
                        </a:extLst>
                      </p:cNvPr>
                      <p:cNvGrpSpPr>
                        <a:grpSpLocks/>
                      </p:cNvGrpSpPr>
                      <p:nvPr/>
                    </p:nvGrpSpPr>
                    <p:grpSpPr bwMode="auto">
                      <a:xfrm>
                        <a:off x="1152" y="1556"/>
                        <a:ext cx="624" cy="409"/>
                        <a:chOff x="1152" y="1556"/>
                        <a:chExt cx="624" cy="409"/>
                      </a:xfrm>
                    </p:grpSpPr>
                    <p:sp>
                      <p:nvSpPr>
                        <p:cNvPr id="65602" name="Oval 66">
                          <a:extLst>
                            <a:ext uri="{FF2B5EF4-FFF2-40B4-BE49-F238E27FC236}">
                              <a16:creationId xmlns:a16="http://schemas.microsoft.com/office/drawing/2014/main" id="{D077A5EA-C758-4DC7-BE90-F05AE18DF1E3}"/>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603" name="Text Box 67">
                          <a:extLst>
                            <a:ext uri="{FF2B5EF4-FFF2-40B4-BE49-F238E27FC236}">
                              <a16:creationId xmlns:a16="http://schemas.microsoft.com/office/drawing/2014/main" id="{FCA5305A-9D61-4719-8D6C-3744C4B7D74F}"/>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grpSp>
                </p:grpSp>
              </p:grpSp>
              <p:sp>
                <p:nvSpPr>
                  <p:cNvPr id="65604" name="Oval 68">
                    <a:extLst>
                      <a:ext uri="{FF2B5EF4-FFF2-40B4-BE49-F238E27FC236}">
                        <a16:creationId xmlns:a16="http://schemas.microsoft.com/office/drawing/2014/main" id="{13A1ED41-46B2-4278-816D-FCA6B24B30FB}"/>
                      </a:ext>
                    </a:extLst>
                  </p:cNvPr>
                  <p:cNvSpPr>
                    <a:spLocks noChangeArrowheads="1"/>
                  </p:cNvSpPr>
                  <p:nvPr/>
                </p:nvSpPr>
                <p:spPr bwMode="auto">
                  <a:xfrm>
                    <a:off x="2544" y="3840"/>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605" name="Text Box 69">
                    <a:extLst>
                      <a:ext uri="{FF2B5EF4-FFF2-40B4-BE49-F238E27FC236}">
                        <a16:creationId xmlns:a16="http://schemas.microsoft.com/office/drawing/2014/main" id="{A32FAF2F-D2E6-4B3C-9186-EB2FE92560BE}"/>
                      </a:ext>
                    </a:extLst>
                  </p:cNvPr>
                  <p:cNvSpPr txBox="1">
                    <a:spLocks noChangeArrowheads="1"/>
                  </p:cNvSpPr>
                  <p:nvPr/>
                </p:nvSpPr>
                <p:spPr bwMode="auto">
                  <a:xfrm>
                    <a:off x="2640" y="3840"/>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5</a:t>
                    </a:r>
                  </a:p>
                </p:txBody>
              </p:sp>
              <p:sp>
                <p:nvSpPr>
                  <p:cNvPr id="65606" name="Line 70">
                    <a:extLst>
                      <a:ext uri="{FF2B5EF4-FFF2-40B4-BE49-F238E27FC236}">
                        <a16:creationId xmlns:a16="http://schemas.microsoft.com/office/drawing/2014/main" id="{A9056894-272B-4264-8AB7-922BA7AB5AF8}"/>
                      </a:ext>
                    </a:extLst>
                  </p:cNvPr>
                  <p:cNvSpPr>
                    <a:spLocks noChangeShapeType="1"/>
                  </p:cNvSpPr>
                  <p:nvPr/>
                </p:nvSpPr>
                <p:spPr bwMode="auto">
                  <a:xfrm flipH="1">
                    <a:off x="2736" y="3312"/>
                    <a:ext cx="144"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65607" name="Group 71">
                  <a:extLst>
                    <a:ext uri="{FF2B5EF4-FFF2-40B4-BE49-F238E27FC236}">
                      <a16:creationId xmlns:a16="http://schemas.microsoft.com/office/drawing/2014/main" id="{D9E8DF69-7D26-4F91-9024-7FC5BD7C56C4}"/>
                    </a:ext>
                  </a:extLst>
                </p:cNvPr>
                <p:cNvGrpSpPr>
                  <a:grpSpLocks/>
                </p:cNvGrpSpPr>
                <p:nvPr/>
              </p:nvGrpSpPr>
              <p:grpSpPr bwMode="auto">
                <a:xfrm>
                  <a:off x="2400" y="1440"/>
                  <a:ext cx="720" cy="511"/>
                  <a:chOff x="1056" y="1454"/>
                  <a:chExt cx="720" cy="511"/>
                </a:xfrm>
              </p:grpSpPr>
              <p:sp>
                <p:nvSpPr>
                  <p:cNvPr id="65608" name="Line 72">
                    <a:extLst>
                      <a:ext uri="{FF2B5EF4-FFF2-40B4-BE49-F238E27FC236}">
                        <a16:creationId xmlns:a16="http://schemas.microsoft.com/office/drawing/2014/main" id="{FFE32345-2E30-4040-8D4A-D5C69D6A6CF7}"/>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5609" name="Group 73">
                    <a:extLst>
                      <a:ext uri="{FF2B5EF4-FFF2-40B4-BE49-F238E27FC236}">
                        <a16:creationId xmlns:a16="http://schemas.microsoft.com/office/drawing/2014/main" id="{0D3F21F1-281E-4ACA-A31A-14C343100242}"/>
                      </a:ext>
                    </a:extLst>
                  </p:cNvPr>
                  <p:cNvGrpSpPr>
                    <a:grpSpLocks/>
                  </p:cNvGrpSpPr>
                  <p:nvPr/>
                </p:nvGrpSpPr>
                <p:grpSpPr bwMode="auto">
                  <a:xfrm>
                    <a:off x="1152" y="1556"/>
                    <a:ext cx="624" cy="409"/>
                    <a:chOff x="1152" y="1556"/>
                    <a:chExt cx="624" cy="409"/>
                  </a:xfrm>
                </p:grpSpPr>
                <p:sp>
                  <p:nvSpPr>
                    <p:cNvPr id="65610" name="Oval 74">
                      <a:extLst>
                        <a:ext uri="{FF2B5EF4-FFF2-40B4-BE49-F238E27FC236}">
                          <a16:creationId xmlns:a16="http://schemas.microsoft.com/office/drawing/2014/main" id="{C60D2CCD-9203-4CA8-A56E-5D190E368068}"/>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611" name="Text Box 75">
                      <a:extLst>
                        <a:ext uri="{FF2B5EF4-FFF2-40B4-BE49-F238E27FC236}">
                          <a16:creationId xmlns:a16="http://schemas.microsoft.com/office/drawing/2014/main" id="{0C30E74B-4402-4BF4-A195-04DD11281C1A}"/>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16</a:t>
                      </a:r>
                    </a:p>
                  </p:txBody>
                </p:sp>
              </p:grpSp>
            </p:grpSp>
          </p:grpSp>
          <p:sp>
            <p:nvSpPr>
              <p:cNvPr id="65613" name="Oval 77">
                <a:extLst>
                  <a:ext uri="{FF2B5EF4-FFF2-40B4-BE49-F238E27FC236}">
                    <a16:creationId xmlns:a16="http://schemas.microsoft.com/office/drawing/2014/main" id="{CEE422EB-C97F-4765-B207-FA437D6CEE06}"/>
                  </a:ext>
                </a:extLst>
              </p:cNvPr>
              <p:cNvSpPr>
                <a:spLocks noChangeArrowheads="1"/>
              </p:cNvSpPr>
              <p:nvPr/>
            </p:nvSpPr>
            <p:spPr bwMode="auto">
              <a:xfrm>
                <a:off x="4752" y="2064"/>
                <a:ext cx="288" cy="27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614" name="Line 78">
                <a:extLst>
                  <a:ext uri="{FF2B5EF4-FFF2-40B4-BE49-F238E27FC236}">
                    <a16:creationId xmlns:a16="http://schemas.microsoft.com/office/drawing/2014/main" id="{232EBD2A-8E69-4D80-A630-E232905219B2}"/>
                  </a:ext>
                </a:extLst>
              </p:cNvPr>
              <p:cNvSpPr>
                <a:spLocks noChangeShapeType="1"/>
              </p:cNvSpPr>
              <p:nvPr/>
            </p:nvSpPr>
            <p:spPr bwMode="auto">
              <a:xfrm flipH="1">
                <a:off x="4944" y="1920"/>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615" name="Text Box 79">
                <a:extLst>
                  <a:ext uri="{FF2B5EF4-FFF2-40B4-BE49-F238E27FC236}">
                    <a16:creationId xmlns:a16="http://schemas.microsoft.com/office/drawing/2014/main" id="{AEE5387C-B6EF-49F8-990D-83E58BA038AF}"/>
                  </a:ext>
                </a:extLst>
              </p:cNvPr>
              <p:cNvSpPr txBox="1">
                <a:spLocks noChangeArrowheads="1"/>
              </p:cNvSpPr>
              <p:nvPr/>
            </p:nvSpPr>
            <p:spPr bwMode="auto">
              <a:xfrm>
                <a:off x="4704" y="206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15</a:t>
                </a:r>
              </a:p>
            </p:txBody>
          </p:sp>
        </p:grpSp>
        <p:sp>
          <p:nvSpPr>
            <p:cNvPr id="65705" name="Text Box 169">
              <a:extLst>
                <a:ext uri="{FF2B5EF4-FFF2-40B4-BE49-F238E27FC236}">
                  <a16:creationId xmlns:a16="http://schemas.microsoft.com/office/drawing/2014/main" id="{5818D9BB-9102-4DC1-BB4E-11272BAC3FFB}"/>
                </a:ext>
              </a:extLst>
            </p:cNvPr>
            <p:cNvSpPr txBox="1">
              <a:spLocks noChangeArrowheads="1"/>
            </p:cNvSpPr>
            <p:nvPr/>
          </p:nvSpPr>
          <p:spPr bwMode="auto">
            <a:xfrm>
              <a:off x="3744" y="1968"/>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Fig 13</a:t>
              </a:r>
            </a:p>
          </p:txBody>
        </p:sp>
      </p:grpSp>
      <p:grpSp>
        <p:nvGrpSpPr>
          <p:cNvPr id="65708" name="Group 172">
            <a:extLst>
              <a:ext uri="{FF2B5EF4-FFF2-40B4-BE49-F238E27FC236}">
                <a16:creationId xmlns:a16="http://schemas.microsoft.com/office/drawing/2014/main" id="{58B1F3BF-7080-4C90-A0E4-69E2C205A29D}"/>
              </a:ext>
            </a:extLst>
          </p:cNvPr>
          <p:cNvGrpSpPr>
            <a:grpSpLocks/>
          </p:cNvGrpSpPr>
          <p:nvPr/>
        </p:nvGrpSpPr>
        <p:grpSpPr bwMode="auto">
          <a:xfrm>
            <a:off x="2133600" y="3429001"/>
            <a:ext cx="4191000" cy="2576513"/>
            <a:chOff x="384" y="2160"/>
            <a:chExt cx="2640" cy="1623"/>
          </a:xfrm>
        </p:grpSpPr>
        <p:grpSp>
          <p:nvGrpSpPr>
            <p:cNvPr id="65661" name="Group 125">
              <a:extLst>
                <a:ext uri="{FF2B5EF4-FFF2-40B4-BE49-F238E27FC236}">
                  <a16:creationId xmlns:a16="http://schemas.microsoft.com/office/drawing/2014/main" id="{E9C705E8-E664-498A-89C3-19237C27DF78}"/>
                </a:ext>
              </a:extLst>
            </p:cNvPr>
            <p:cNvGrpSpPr>
              <a:grpSpLocks/>
            </p:cNvGrpSpPr>
            <p:nvPr/>
          </p:nvGrpSpPr>
          <p:grpSpPr bwMode="auto">
            <a:xfrm>
              <a:off x="384" y="2160"/>
              <a:ext cx="2640" cy="1618"/>
              <a:chOff x="864" y="2112"/>
              <a:chExt cx="2640" cy="1618"/>
            </a:xfrm>
          </p:grpSpPr>
          <p:sp>
            <p:nvSpPr>
              <p:cNvPr id="65649" name="Line 113">
                <a:extLst>
                  <a:ext uri="{FF2B5EF4-FFF2-40B4-BE49-F238E27FC236}">
                    <a16:creationId xmlns:a16="http://schemas.microsoft.com/office/drawing/2014/main" id="{D41679C6-2790-4B24-B1D8-26CB6194A168}"/>
                  </a:ext>
                </a:extLst>
              </p:cNvPr>
              <p:cNvSpPr>
                <a:spLocks noChangeShapeType="1"/>
              </p:cNvSpPr>
              <p:nvPr/>
            </p:nvSpPr>
            <p:spPr bwMode="auto">
              <a:xfrm flipH="1">
                <a:off x="2208" y="2832"/>
                <a:ext cx="4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5660" name="Group 124">
                <a:extLst>
                  <a:ext uri="{FF2B5EF4-FFF2-40B4-BE49-F238E27FC236}">
                    <a16:creationId xmlns:a16="http://schemas.microsoft.com/office/drawing/2014/main" id="{B8142D01-F4B0-4110-B9C7-B187E09633A6}"/>
                  </a:ext>
                </a:extLst>
              </p:cNvPr>
              <p:cNvGrpSpPr>
                <a:grpSpLocks/>
              </p:cNvGrpSpPr>
              <p:nvPr/>
            </p:nvGrpSpPr>
            <p:grpSpPr bwMode="auto">
              <a:xfrm>
                <a:off x="864" y="2112"/>
                <a:ext cx="2640" cy="1618"/>
                <a:chOff x="864" y="2112"/>
                <a:chExt cx="2640" cy="1618"/>
              </a:xfrm>
            </p:grpSpPr>
            <p:grpSp>
              <p:nvGrpSpPr>
                <p:cNvPr id="65620" name="Group 84">
                  <a:extLst>
                    <a:ext uri="{FF2B5EF4-FFF2-40B4-BE49-F238E27FC236}">
                      <a16:creationId xmlns:a16="http://schemas.microsoft.com/office/drawing/2014/main" id="{7836197F-75C9-429D-86D7-49385BBE90C3}"/>
                    </a:ext>
                  </a:extLst>
                </p:cNvPr>
                <p:cNvGrpSpPr>
                  <a:grpSpLocks/>
                </p:cNvGrpSpPr>
                <p:nvPr/>
              </p:nvGrpSpPr>
              <p:grpSpPr bwMode="auto">
                <a:xfrm>
                  <a:off x="864" y="2112"/>
                  <a:ext cx="2112" cy="1234"/>
                  <a:chOff x="0" y="1632"/>
                  <a:chExt cx="2112" cy="1234"/>
                </a:xfrm>
              </p:grpSpPr>
              <p:grpSp>
                <p:nvGrpSpPr>
                  <p:cNvPr id="65621" name="Group 85">
                    <a:extLst>
                      <a:ext uri="{FF2B5EF4-FFF2-40B4-BE49-F238E27FC236}">
                        <a16:creationId xmlns:a16="http://schemas.microsoft.com/office/drawing/2014/main" id="{9A9026BF-7780-401A-B2D8-031DFFB833CF}"/>
                      </a:ext>
                    </a:extLst>
                  </p:cNvPr>
                  <p:cNvGrpSpPr>
                    <a:grpSpLocks/>
                  </p:cNvGrpSpPr>
                  <p:nvPr/>
                </p:nvGrpSpPr>
                <p:grpSpPr bwMode="auto">
                  <a:xfrm>
                    <a:off x="288" y="1632"/>
                    <a:ext cx="1824" cy="1104"/>
                    <a:chOff x="240" y="2880"/>
                    <a:chExt cx="2160" cy="1440"/>
                  </a:xfrm>
                </p:grpSpPr>
                <p:grpSp>
                  <p:nvGrpSpPr>
                    <p:cNvPr id="65622" name="Group 86">
                      <a:extLst>
                        <a:ext uri="{FF2B5EF4-FFF2-40B4-BE49-F238E27FC236}">
                          <a16:creationId xmlns:a16="http://schemas.microsoft.com/office/drawing/2014/main" id="{53CDA4F1-C529-4F4D-B35A-690809F19C4D}"/>
                        </a:ext>
                      </a:extLst>
                    </p:cNvPr>
                    <p:cNvGrpSpPr>
                      <a:grpSpLocks/>
                    </p:cNvGrpSpPr>
                    <p:nvPr/>
                  </p:nvGrpSpPr>
                  <p:grpSpPr bwMode="auto">
                    <a:xfrm>
                      <a:off x="240" y="2880"/>
                      <a:ext cx="1489" cy="1028"/>
                      <a:chOff x="3840" y="1632"/>
                      <a:chExt cx="1489" cy="1028"/>
                    </a:xfrm>
                  </p:grpSpPr>
                  <p:grpSp>
                    <p:nvGrpSpPr>
                      <p:cNvPr id="65623" name="Group 87">
                        <a:extLst>
                          <a:ext uri="{FF2B5EF4-FFF2-40B4-BE49-F238E27FC236}">
                            <a16:creationId xmlns:a16="http://schemas.microsoft.com/office/drawing/2014/main" id="{9DF54C05-6C33-4C6D-8F13-DC77E0F757DC}"/>
                          </a:ext>
                        </a:extLst>
                      </p:cNvPr>
                      <p:cNvGrpSpPr>
                        <a:grpSpLocks/>
                      </p:cNvGrpSpPr>
                      <p:nvPr/>
                    </p:nvGrpSpPr>
                    <p:grpSpPr bwMode="auto">
                      <a:xfrm>
                        <a:off x="3840" y="1632"/>
                        <a:ext cx="1391" cy="971"/>
                        <a:chOff x="288" y="1045"/>
                        <a:chExt cx="1391" cy="971"/>
                      </a:xfrm>
                    </p:grpSpPr>
                    <p:sp>
                      <p:nvSpPr>
                        <p:cNvPr id="65624" name="Oval 88">
                          <a:extLst>
                            <a:ext uri="{FF2B5EF4-FFF2-40B4-BE49-F238E27FC236}">
                              <a16:creationId xmlns:a16="http://schemas.microsoft.com/office/drawing/2014/main" id="{457BD6BC-4E48-4779-96FF-21185A31624D}"/>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625" name="Oval 89">
                          <a:extLst>
                            <a:ext uri="{FF2B5EF4-FFF2-40B4-BE49-F238E27FC236}">
                              <a16:creationId xmlns:a16="http://schemas.microsoft.com/office/drawing/2014/main" id="{A60EC016-5958-4AB1-B9D2-88F64003BAB1}"/>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626" name="Line 90">
                          <a:extLst>
                            <a:ext uri="{FF2B5EF4-FFF2-40B4-BE49-F238E27FC236}">
                              <a16:creationId xmlns:a16="http://schemas.microsoft.com/office/drawing/2014/main" id="{C57A42AF-5CF8-47A8-BAE0-C9563FFBEA80}"/>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627" name="Text Box 91">
                          <a:extLst>
                            <a:ext uri="{FF2B5EF4-FFF2-40B4-BE49-F238E27FC236}">
                              <a16:creationId xmlns:a16="http://schemas.microsoft.com/office/drawing/2014/main" id="{B3885B2C-35B6-423E-88C3-6FE4A454B2F4}"/>
                            </a:ext>
                          </a:extLst>
                        </p:cNvPr>
                        <p:cNvSpPr txBox="1">
                          <a:spLocks noChangeArrowheads="1"/>
                        </p:cNvSpPr>
                        <p:nvPr/>
                      </p:nvSpPr>
                      <p:spPr bwMode="auto">
                        <a:xfrm>
                          <a:off x="912" y="1096"/>
                          <a:ext cx="767"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sp>
                      <p:nvSpPr>
                        <p:cNvPr id="65628" name="Text Box 92">
                          <a:extLst>
                            <a:ext uri="{FF2B5EF4-FFF2-40B4-BE49-F238E27FC236}">
                              <a16:creationId xmlns:a16="http://schemas.microsoft.com/office/drawing/2014/main" id="{7C61A261-1970-483B-A31C-2DA0EE4B9D48}"/>
                            </a:ext>
                          </a:extLst>
                        </p:cNvPr>
                        <p:cNvSpPr txBox="1">
                          <a:spLocks noChangeArrowheads="1"/>
                        </p:cNvSpPr>
                        <p:nvPr/>
                      </p:nvSpPr>
                      <p:spPr bwMode="auto">
                        <a:xfrm>
                          <a:off x="384" y="1658"/>
                          <a:ext cx="48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2</a:t>
                          </a:r>
                        </a:p>
                      </p:txBody>
                    </p:sp>
                  </p:grpSp>
                  <p:grpSp>
                    <p:nvGrpSpPr>
                      <p:cNvPr id="65629" name="Group 93">
                        <a:extLst>
                          <a:ext uri="{FF2B5EF4-FFF2-40B4-BE49-F238E27FC236}">
                            <a16:creationId xmlns:a16="http://schemas.microsoft.com/office/drawing/2014/main" id="{D5AFA78B-2EDE-48AC-B5AC-1C9B7117926E}"/>
                          </a:ext>
                        </a:extLst>
                      </p:cNvPr>
                      <p:cNvGrpSpPr>
                        <a:grpSpLocks/>
                      </p:cNvGrpSpPr>
                      <p:nvPr/>
                    </p:nvGrpSpPr>
                    <p:grpSpPr bwMode="auto">
                      <a:xfrm>
                        <a:off x="4656" y="2016"/>
                        <a:ext cx="673" cy="644"/>
                        <a:chOff x="4272" y="2016"/>
                        <a:chExt cx="913" cy="805"/>
                      </a:xfrm>
                    </p:grpSpPr>
                    <p:sp>
                      <p:nvSpPr>
                        <p:cNvPr id="65630" name="Oval 94">
                          <a:extLst>
                            <a:ext uri="{FF2B5EF4-FFF2-40B4-BE49-F238E27FC236}">
                              <a16:creationId xmlns:a16="http://schemas.microsoft.com/office/drawing/2014/main" id="{077C9EC0-F753-4C7C-833D-FA426443BE3E}"/>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631" name="Text Box 95">
                          <a:extLst>
                            <a:ext uri="{FF2B5EF4-FFF2-40B4-BE49-F238E27FC236}">
                              <a16:creationId xmlns:a16="http://schemas.microsoft.com/office/drawing/2014/main" id="{E84B95D8-8F34-4604-9062-63DFA9C10EC0}"/>
                            </a:ext>
                          </a:extLst>
                        </p:cNvPr>
                        <p:cNvSpPr txBox="1">
                          <a:spLocks noChangeArrowheads="1"/>
                        </p:cNvSpPr>
                        <p:nvPr/>
                      </p:nvSpPr>
                      <p:spPr bwMode="auto">
                        <a:xfrm>
                          <a:off x="4704" y="2351"/>
                          <a:ext cx="481"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6</a:t>
                          </a:r>
                        </a:p>
                      </p:txBody>
                    </p:sp>
                    <p:sp>
                      <p:nvSpPr>
                        <p:cNvPr id="65632" name="Line 96">
                          <a:extLst>
                            <a:ext uri="{FF2B5EF4-FFF2-40B4-BE49-F238E27FC236}">
                              <a16:creationId xmlns:a16="http://schemas.microsoft.com/office/drawing/2014/main" id="{F7BB1885-2FB4-49FD-8F5A-D0EA97BAFB2E}"/>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grpSp>
                  <p:nvGrpSpPr>
                    <p:cNvPr id="65633" name="Group 97">
                      <a:extLst>
                        <a:ext uri="{FF2B5EF4-FFF2-40B4-BE49-F238E27FC236}">
                          <a16:creationId xmlns:a16="http://schemas.microsoft.com/office/drawing/2014/main" id="{4E162566-6CD1-491A-B237-8354D69DB9AA}"/>
                        </a:ext>
                      </a:extLst>
                    </p:cNvPr>
                    <p:cNvGrpSpPr>
                      <a:grpSpLocks/>
                    </p:cNvGrpSpPr>
                    <p:nvPr/>
                  </p:nvGrpSpPr>
                  <p:grpSpPr bwMode="auto">
                    <a:xfrm>
                      <a:off x="1680" y="3809"/>
                      <a:ext cx="720" cy="511"/>
                      <a:chOff x="1056" y="1454"/>
                      <a:chExt cx="720" cy="511"/>
                    </a:xfrm>
                  </p:grpSpPr>
                  <p:sp>
                    <p:nvSpPr>
                      <p:cNvPr id="65634" name="Line 98">
                        <a:extLst>
                          <a:ext uri="{FF2B5EF4-FFF2-40B4-BE49-F238E27FC236}">
                            <a16:creationId xmlns:a16="http://schemas.microsoft.com/office/drawing/2014/main" id="{18C15012-75AC-4A2B-BEEF-092170426750}"/>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5635" name="Group 99">
                        <a:extLst>
                          <a:ext uri="{FF2B5EF4-FFF2-40B4-BE49-F238E27FC236}">
                            <a16:creationId xmlns:a16="http://schemas.microsoft.com/office/drawing/2014/main" id="{562FDF03-16F3-4801-839B-A8C5A552C410}"/>
                          </a:ext>
                        </a:extLst>
                      </p:cNvPr>
                      <p:cNvGrpSpPr>
                        <a:grpSpLocks/>
                      </p:cNvGrpSpPr>
                      <p:nvPr/>
                    </p:nvGrpSpPr>
                    <p:grpSpPr bwMode="auto">
                      <a:xfrm>
                        <a:off x="1152" y="1556"/>
                        <a:ext cx="624" cy="409"/>
                        <a:chOff x="1152" y="1556"/>
                        <a:chExt cx="624" cy="409"/>
                      </a:xfrm>
                    </p:grpSpPr>
                    <p:sp>
                      <p:nvSpPr>
                        <p:cNvPr id="65636" name="Oval 100">
                          <a:extLst>
                            <a:ext uri="{FF2B5EF4-FFF2-40B4-BE49-F238E27FC236}">
                              <a16:creationId xmlns:a16="http://schemas.microsoft.com/office/drawing/2014/main" id="{57C28E62-B003-4426-94F4-7C3209CD85BB}"/>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637" name="Text Box 101">
                          <a:extLst>
                            <a:ext uri="{FF2B5EF4-FFF2-40B4-BE49-F238E27FC236}">
                              <a16:creationId xmlns:a16="http://schemas.microsoft.com/office/drawing/2014/main" id="{BC56DE6B-4062-444D-8AC1-B93F33B1B4E3}"/>
                            </a:ext>
                          </a:extLst>
                        </p:cNvPr>
                        <p:cNvSpPr txBox="1">
                          <a:spLocks noChangeArrowheads="1"/>
                        </p:cNvSpPr>
                        <p:nvPr/>
                      </p:nvSpPr>
                      <p:spPr bwMode="auto">
                        <a:xfrm>
                          <a:off x="1200" y="1631"/>
                          <a:ext cx="57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15</a:t>
                          </a:r>
                        </a:p>
                      </p:txBody>
                    </p:sp>
                  </p:grpSp>
                </p:grpSp>
              </p:grpSp>
              <p:grpSp>
                <p:nvGrpSpPr>
                  <p:cNvPr id="65638" name="Group 102">
                    <a:extLst>
                      <a:ext uri="{FF2B5EF4-FFF2-40B4-BE49-F238E27FC236}">
                        <a16:creationId xmlns:a16="http://schemas.microsoft.com/office/drawing/2014/main" id="{CDE35A14-7A35-40A2-BDA9-A4685786F171}"/>
                      </a:ext>
                    </a:extLst>
                  </p:cNvPr>
                  <p:cNvGrpSpPr>
                    <a:grpSpLocks/>
                  </p:cNvGrpSpPr>
                  <p:nvPr/>
                </p:nvGrpSpPr>
                <p:grpSpPr bwMode="auto">
                  <a:xfrm>
                    <a:off x="0" y="2352"/>
                    <a:ext cx="432" cy="514"/>
                    <a:chOff x="0" y="3758"/>
                    <a:chExt cx="672" cy="562"/>
                  </a:xfrm>
                </p:grpSpPr>
                <p:sp>
                  <p:nvSpPr>
                    <p:cNvPr id="65639" name="Oval 103">
                      <a:extLst>
                        <a:ext uri="{FF2B5EF4-FFF2-40B4-BE49-F238E27FC236}">
                          <a16:creationId xmlns:a16="http://schemas.microsoft.com/office/drawing/2014/main" id="{895D748F-0752-497D-ACE1-811215C17CBF}"/>
                        </a:ext>
                      </a:extLst>
                    </p:cNvPr>
                    <p:cNvSpPr>
                      <a:spLocks noChangeArrowheads="1"/>
                    </p:cNvSpPr>
                    <p:nvPr/>
                  </p:nvSpPr>
                  <p:spPr bwMode="auto">
                    <a:xfrm>
                      <a:off x="0" y="3911"/>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640" name="Line 104">
                      <a:extLst>
                        <a:ext uri="{FF2B5EF4-FFF2-40B4-BE49-F238E27FC236}">
                          <a16:creationId xmlns:a16="http://schemas.microsoft.com/office/drawing/2014/main" id="{5D0A62D6-7111-4686-953D-2A781A2AE001}"/>
                        </a:ext>
                      </a:extLst>
                    </p:cNvPr>
                    <p:cNvSpPr>
                      <a:spLocks noChangeShapeType="1"/>
                    </p:cNvSpPr>
                    <p:nvPr/>
                  </p:nvSpPr>
                  <p:spPr bwMode="auto">
                    <a:xfrm flipH="1">
                      <a:off x="336" y="3758"/>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641" name="Text Box 105">
                      <a:extLst>
                        <a:ext uri="{FF2B5EF4-FFF2-40B4-BE49-F238E27FC236}">
                          <a16:creationId xmlns:a16="http://schemas.microsoft.com/office/drawing/2014/main" id="{A3795848-267A-4D46-B678-6C5765447783}"/>
                        </a:ext>
                      </a:extLst>
                    </p:cNvPr>
                    <p:cNvSpPr txBox="1">
                      <a:spLocks noChangeArrowheads="1"/>
                    </p:cNvSpPr>
                    <p:nvPr/>
                  </p:nvSpPr>
                  <p:spPr bwMode="auto">
                    <a:xfrm>
                      <a:off x="96" y="3962"/>
                      <a:ext cx="48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grpSp>
              <p:grpSp>
                <p:nvGrpSpPr>
                  <p:cNvPr id="65642" name="Group 106">
                    <a:extLst>
                      <a:ext uri="{FF2B5EF4-FFF2-40B4-BE49-F238E27FC236}">
                        <a16:creationId xmlns:a16="http://schemas.microsoft.com/office/drawing/2014/main" id="{99BE1FA2-1894-45B3-9E29-1654EEBDDC28}"/>
                      </a:ext>
                    </a:extLst>
                  </p:cNvPr>
                  <p:cNvGrpSpPr>
                    <a:grpSpLocks/>
                  </p:cNvGrpSpPr>
                  <p:nvPr/>
                </p:nvGrpSpPr>
                <p:grpSpPr bwMode="auto">
                  <a:xfrm>
                    <a:off x="576" y="2352"/>
                    <a:ext cx="720" cy="511"/>
                    <a:chOff x="1056" y="1454"/>
                    <a:chExt cx="720" cy="511"/>
                  </a:xfrm>
                </p:grpSpPr>
                <p:sp>
                  <p:nvSpPr>
                    <p:cNvPr id="65643" name="Line 107">
                      <a:extLst>
                        <a:ext uri="{FF2B5EF4-FFF2-40B4-BE49-F238E27FC236}">
                          <a16:creationId xmlns:a16="http://schemas.microsoft.com/office/drawing/2014/main" id="{5B018DD8-A670-4C68-96E4-9BC5EB95D933}"/>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5644" name="Group 108">
                      <a:extLst>
                        <a:ext uri="{FF2B5EF4-FFF2-40B4-BE49-F238E27FC236}">
                          <a16:creationId xmlns:a16="http://schemas.microsoft.com/office/drawing/2014/main" id="{063D3D28-A9F8-4D01-898F-93780221F720}"/>
                        </a:ext>
                      </a:extLst>
                    </p:cNvPr>
                    <p:cNvGrpSpPr>
                      <a:grpSpLocks/>
                    </p:cNvGrpSpPr>
                    <p:nvPr/>
                  </p:nvGrpSpPr>
                  <p:grpSpPr bwMode="auto">
                    <a:xfrm>
                      <a:off x="1152" y="1556"/>
                      <a:ext cx="624" cy="409"/>
                      <a:chOff x="1152" y="1556"/>
                      <a:chExt cx="624" cy="409"/>
                    </a:xfrm>
                  </p:grpSpPr>
                  <p:sp>
                    <p:nvSpPr>
                      <p:cNvPr id="65645" name="Oval 109">
                        <a:extLst>
                          <a:ext uri="{FF2B5EF4-FFF2-40B4-BE49-F238E27FC236}">
                            <a16:creationId xmlns:a16="http://schemas.microsoft.com/office/drawing/2014/main" id="{78A0CEB5-BECE-4A77-BE2D-BB7F571D50B8}"/>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646" name="Text Box 110">
                        <a:extLst>
                          <a:ext uri="{FF2B5EF4-FFF2-40B4-BE49-F238E27FC236}">
                            <a16:creationId xmlns:a16="http://schemas.microsoft.com/office/drawing/2014/main" id="{3B8FD31F-22B2-4E7B-8C91-BB52212F8B5A}"/>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grpSp>
              </p:grpSp>
            </p:grpSp>
            <p:sp>
              <p:nvSpPr>
                <p:cNvPr id="65647" name="Oval 111">
                  <a:extLst>
                    <a:ext uri="{FF2B5EF4-FFF2-40B4-BE49-F238E27FC236}">
                      <a16:creationId xmlns:a16="http://schemas.microsoft.com/office/drawing/2014/main" id="{EA5EF32C-401F-4094-A5F3-B3325415F92A}"/>
                    </a:ext>
                  </a:extLst>
                </p:cNvPr>
                <p:cNvSpPr>
                  <a:spLocks noChangeArrowheads="1"/>
                </p:cNvSpPr>
                <p:nvPr/>
              </p:nvSpPr>
              <p:spPr bwMode="auto">
                <a:xfrm>
                  <a:off x="2064" y="3072"/>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648" name="Text Box 112">
                  <a:extLst>
                    <a:ext uri="{FF2B5EF4-FFF2-40B4-BE49-F238E27FC236}">
                      <a16:creationId xmlns:a16="http://schemas.microsoft.com/office/drawing/2014/main" id="{3BCB39B5-58E6-428C-BED5-B529CD63BC37}"/>
                    </a:ext>
                  </a:extLst>
                </p:cNvPr>
                <p:cNvSpPr txBox="1">
                  <a:spLocks noChangeArrowheads="1"/>
                </p:cNvSpPr>
                <p:nvPr/>
              </p:nvSpPr>
              <p:spPr bwMode="auto">
                <a:xfrm>
                  <a:off x="2112" y="307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5</a:t>
                  </a:r>
                </a:p>
              </p:txBody>
            </p:sp>
            <p:grpSp>
              <p:nvGrpSpPr>
                <p:cNvPr id="65650" name="Group 114">
                  <a:extLst>
                    <a:ext uri="{FF2B5EF4-FFF2-40B4-BE49-F238E27FC236}">
                      <a16:creationId xmlns:a16="http://schemas.microsoft.com/office/drawing/2014/main" id="{B6DF0F7E-05D8-4F8B-B057-B720DF257767}"/>
                    </a:ext>
                  </a:extLst>
                </p:cNvPr>
                <p:cNvGrpSpPr>
                  <a:grpSpLocks/>
                </p:cNvGrpSpPr>
                <p:nvPr/>
              </p:nvGrpSpPr>
              <p:grpSpPr bwMode="auto">
                <a:xfrm>
                  <a:off x="2784" y="3120"/>
                  <a:ext cx="720" cy="511"/>
                  <a:chOff x="1056" y="1454"/>
                  <a:chExt cx="720" cy="511"/>
                </a:xfrm>
              </p:grpSpPr>
              <p:sp>
                <p:nvSpPr>
                  <p:cNvPr id="65651" name="Line 115">
                    <a:extLst>
                      <a:ext uri="{FF2B5EF4-FFF2-40B4-BE49-F238E27FC236}">
                        <a16:creationId xmlns:a16="http://schemas.microsoft.com/office/drawing/2014/main" id="{C175C7EE-DCE5-42FA-A967-4417D956D008}"/>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5652" name="Group 116">
                    <a:extLst>
                      <a:ext uri="{FF2B5EF4-FFF2-40B4-BE49-F238E27FC236}">
                        <a16:creationId xmlns:a16="http://schemas.microsoft.com/office/drawing/2014/main" id="{4F8ECFD9-29F7-4DAD-91D8-34C4CCE51142}"/>
                      </a:ext>
                    </a:extLst>
                  </p:cNvPr>
                  <p:cNvGrpSpPr>
                    <a:grpSpLocks/>
                  </p:cNvGrpSpPr>
                  <p:nvPr/>
                </p:nvGrpSpPr>
                <p:grpSpPr bwMode="auto">
                  <a:xfrm>
                    <a:off x="1152" y="1556"/>
                    <a:ext cx="624" cy="409"/>
                    <a:chOff x="1152" y="1556"/>
                    <a:chExt cx="624" cy="409"/>
                  </a:xfrm>
                </p:grpSpPr>
                <p:sp>
                  <p:nvSpPr>
                    <p:cNvPr id="65653" name="Oval 117">
                      <a:extLst>
                        <a:ext uri="{FF2B5EF4-FFF2-40B4-BE49-F238E27FC236}">
                          <a16:creationId xmlns:a16="http://schemas.microsoft.com/office/drawing/2014/main" id="{748111FE-2E26-47FF-8664-E60E11359D64}"/>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654" name="Text Box 118">
                      <a:extLst>
                        <a:ext uri="{FF2B5EF4-FFF2-40B4-BE49-F238E27FC236}">
                          <a16:creationId xmlns:a16="http://schemas.microsoft.com/office/drawing/2014/main" id="{62520F4E-797B-4D25-9925-42C3DE13BE55}"/>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16</a:t>
                      </a:r>
                    </a:p>
                  </p:txBody>
                </p:sp>
              </p:grpSp>
            </p:grpSp>
            <p:sp>
              <p:nvSpPr>
                <p:cNvPr id="65655" name="Oval 119">
                  <a:extLst>
                    <a:ext uri="{FF2B5EF4-FFF2-40B4-BE49-F238E27FC236}">
                      <a16:creationId xmlns:a16="http://schemas.microsoft.com/office/drawing/2014/main" id="{ED2EDB7E-C16D-49D4-B91C-9950AAF1E2C0}"/>
                    </a:ext>
                  </a:extLst>
                </p:cNvPr>
                <p:cNvSpPr>
                  <a:spLocks noChangeArrowheads="1"/>
                </p:cNvSpPr>
                <p:nvPr/>
              </p:nvSpPr>
              <p:spPr bwMode="auto">
                <a:xfrm>
                  <a:off x="2400" y="3456"/>
                  <a:ext cx="288" cy="27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5657" name="Text Box 121">
                  <a:extLst>
                    <a:ext uri="{FF2B5EF4-FFF2-40B4-BE49-F238E27FC236}">
                      <a16:creationId xmlns:a16="http://schemas.microsoft.com/office/drawing/2014/main" id="{B3270EF5-54C7-4AA5-8A50-A73C71F24D52}"/>
                    </a:ext>
                  </a:extLst>
                </p:cNvPr>
                <p:cNvSpPr txBox="1">
                  <a:spLocks noChangeArrowheads="1"/>
                </p:cNvSpPr>
                <p:nvPr/>
              </p:nvSpPr>
              <p:spPr bwMode="auto">
                <a:xfrm>
                  <a:off x="2448" y="345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7</a:t>
                  </a:r>
                </a:p>
              </p:txBody>
            </p:sp>
            <p:sp>
              <p:nvSpPr>
                <p:cNvPr id="65658" name="Line 122">
                  <a:extLst>
                    <a:ext uri="{FF2B5EF4-FFF2-40B4-BE49-F238E27FC236}">
                      <a16:creationId xmlns:a16="http://schemas.microsoft.com/office/drawing/2014/main" id="{E04CD5C1-4B3D-4119-9AD2-CF84FF9A524A}"/>
                    </a:ext>
                  </a:extLst>
                </p:cNvPr>
                <p:cNvSpPr>
                  <a:spLocks noChangeShapeType="1"/>
                </p:cNvSpPr>
                <p:nvPr/>
              </p:nvSpPr>
              <p:spPr bwMode="auto">
                <a:xfrm flipH="1">
                  <a:off x="2544" y="3216"/>
                  <a:ext cx="4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sp>
          <p:nvSpPr>
            <p:cNvPr id="65707" name="Text Box 171">
              <a:extLst>
                <a:ext uri="{FF2B5EF4-FFF2-40B4-BE49-F238E27FC236}">
                  <a16:creationId xmlns:a16="http://schemas.microsoft.com/office/drawing/2014/main" id="{422C3B72-BB2E-4E70-873C-FCE1D4C00FE6}"/>
                </a:ext>
              </a:extLst>
            </p:cNvPr>
            <p:cNvSpPr txBox="1">
              <a:spLocks noChangeArrowheads="1"/>
            </p:cNvSpPr>
            <p:nvPr/>
          </p:nvSpPr>
          <p:spPr bwMode="auto">
            <a:xfrm>
              <a:off x="1008" y="3552"/>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Fig 14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57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5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669" name="Group 109">
            <a:extLst>
              <a:ext uri="{FF2B5EF4-FFF2-40B4-BE49-F238E27FC236}">
                <a16:creationId xmlns:a16="http://schemas.microsoft.com/office/drawing/2014/main" id="{1CF79162-A244-4676-9D5F-24C4824F4852}"/>
              </a:ext>
            </a:extLst>
          </p:cNvPr>
          <p:cNvGrpSpPr>
            <a:grpSpLocks/>
          </p:cNvGrpSpPr>
          <p:nvPr/>
        </p:nvGrpSpPr>
        <p:grpSpPr bwMode="auto">
          <a:xfrm>
            <a:off x="6172200" y="304801"/>
            <a:ext cx="4191000" cy="3262313"/>
            <a:chOff x="3120" y="192"/>
            <a:chExt cx="2640" cy="2055"/>
          </a:xfrm>
        </p:grpSpPr>
        <p:grpSp>
          <p:nvGrpSpPr>
            <p:cNvPr id="66665" name="Group 105">
              <a:extLst>
                <a:ext uri="{FF2B5EF4-FFF2-40B4-BE49-F238E27FC236}">
                  <a16:creationId xmlns:a16="http://schemas.microsoft.com/office/drawing/2014/main" id="{D9319298-CC20-4FAC-8C14-2BC2635FF79A}"/>
                </a:ext>
              </a:extLst>
            </p:cNvPr>
            <p:cNvGrpSpPr>
              <a:grpSpLocks/>
            </p:cNvGrpSpPr>
            <p:nvPr/>
          </p:nvGrpSpPr>
          <p:grpSpPr bwMode="auto">
            <a:xfrm>
              <a:off x="3120" y="192"/>
              <a:ext cx="2640" cy="1810"/>
              <a:chOff x="3120" y="192"/>
              <a:chExt cx="2640" cy="1810"/>
            </a:xfrm>
          </p:grpSpPr>
          <p:sp>
            <p:nvSpPr>
              <p:cNvPr id="66646" name="Oval 86">
                <a:extLst>
                  <a:ext uri="{FF2B5EF4-FFF2-40B4-BE49-F238E27FC236}">
                    <a16:creationId xmlns:a16="http://schemas.microsoft.com/office/drawing/2014/main" id="{C3964477-8457-4F13-8B6A-2CBD1186CF57}"/>
                  </a:ext>
                </a:extLst>
              </p:cNvPr>
              <p:cNvSpPr>
                <a:spLocks noChangeArrowheads="1"/>
              </p:cNvSpPr>
              <p:nvPr/>
            </p:nvSpPr>
            <p:spPr bwMode="auto">
              <a:xfrm>
                <a:off x="5040" y="1584"/>
                <a:ext cx="288" cy="27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6664" name="Group 104">
                <a:extLst>
                  <a:ext uri="{FF2B5EF4-FFF2-40B4-BE49-F238E27FC236}">
                    <a16:creationId xmlns:a16="http://schemas.microsoft.com/office/drawing/2014/main" id="{33710FA2-7529-4906-8D27-D3FC850FFC70}"/>
                  </a:ext>
                </a:extLst>
              </p:cNvPr>
              <p:cNvGrpSpPr>
                <a:grpSpLocks/>
              </p:cNvGrpSpPr>
              <p:nvPr/>
            </p:nvGrpSpPr>
            <p:grpSpPr bwMode="auto">
              <a:xfrm>
                <a:off x="3120" y="192"/>
                <a:ext cx="2640" cy="1810"/>
                <a:chOff x="3120" y="192"/>
                <a:chExt cx="2640" cy="1810"/>
              </a:xfrm>
            </p:grpSpPr>
            <p:grpSp>
              <p:nvGrpSpPr>
                <p:cNvPr id="66654" name="Group 94">
                  <a:extLst>
                    <a:ext uri="{FF2B5EF4-FFF2-40B4-BE49-F238E27FC236}">
                      <a16:creationId xmlns:a16="http://schemas.microsoft.com/office/drawing/2014/main" id="{196D72C5-F9EF-4B97-9865-2BB3BDFB67E9}"/>
                    </a:ext>
                  </a:extLst>
                </p:cNvPr>
                <p:cNvGrpSpPr>
                  <a:grpSpLocks/>
                </p:cNvGrpSpPr>
                <p:nvPr/>
              </p:nvGrpSpPr>
              <p:grpSpPr bwMode="auto">
                <a:xfrm>
                  <a:off x="3840" y="1440"/>
                  <a:ext cx="672" cy="562"/>
                  <a:chOff x="0" y="3758"/>
                  <a:chExt cx="672" cy="562"/>
                </a:xfrm>
              </p:grpSpPr>
              <p:sp>
                <p:nvSpPr>
                  <p:cNvPr id="66655" name="Oval 95">
                    <a:extLst>
                      <a:ext uri="{FF2B5EF4-FFF2-40B4-BE49-F238E27FC236}">
                        <a16:creationId xmlns:a16="http://schemas.microsoft.com/office/drawing/2014/main" id="{F5B4050F-1AAF-4C1C-84D4-4C3AC779DBB9}"/>
                      </a:ext>
                    </a:extLst>
                  </p:cNvPr>
                  <p:cNvSpPr>
                    <a:spLocks noChangeArrowheads="1"/>
                  </p:cNvSpPr>
                  <p:nvPr/>
                </p:nvSpPr>
                <p:spPr bwMode="auto">
                  <a:xfrm>
                    <a:off x="0" y="3911"/>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656" name="Line 96">
                    <a:extLst>
                      <a:ext uri="{FF2B5EF4-FFF2-40B4-BE49-F238E27FC236}">
                        <a16:creationId xmlns:a16="http://schemas.microsoft.com/office/drawing/2014/main" id="{FAB0E94F-48B8-48E1-A15B-7D7180982335}"/>
                      </a:ext>
                    </a:extLst>
                  </p:cNvPr>
                  <p:cNvSpPr>
                    <a:spLocks noChangeShapeType="1"/>
                  </p:cNvSpPr>
                  <p:nvPr/>
                </p:nvSpPr>
                <p:spPr bwMode="auto">
                  <a:xfrm flipH="1">
                    <a:off x="336" y="3758"/>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657" name="Text Box 97">
                    <a:extLst>
                      <a:ext uri="{FF2B5EF4-FFF2-40B4-BE49-F238E27FC236}">
                        <a16:creationId xmlns:a16="http://schemas.microsoft.com/office/drawing/2014/main" id="{2CBF67C2-4D65-4F72-8901-7FF170B4DC29}"/>
                      </a:ext>
                    </a:extLst>
                  </p:cNvPr>
                  <p:cNvSpPr txBox="1">
                    <a:spLocks noChangeArrowheads="1"/>
                  </p:cNvSpPr>
                  <p:nvPr/>
                </p:nvSpPr>
                <p:spPr bwMode="auto">
                  <a:xfrm>
                    <a:off x="96" y="396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5</a:t>
                    </a:r>
                  </a:p>
                </p:txBody>
              </p:sp>
            </p:grpSp>
            <p:grpSp>
              <p:nvGrpSpPr>
                <p:cNvPr id="66663" name="Group 103">
                  <a:extLst>
                    <a:ext uri="{FF2B5EF4-FFF2-40B4-BE49-F238E27FC236}">
                      <a16:creationId xmlns:a16="http://schemas.microsoft.com/office/drawing/2014/main" id="{14C6C827-DCB2-4DDF-87BB-1F9F4123AD4A}"/>
                    </a:ext>
                  </a:extLst>
                </p:cNvPr>
                <p:cNvGrpSpPr>
                  <a:grpSpLocks/>
                </p:cNvGrpSpPr>
                <p:nvPr/>
              </p:nvGrpSpPr>
              <p:grpSpPr bwMode="auto">
                <a:xfrm>
                  <a:off x="3120" y="192"/>
                  <a:ext cx="2640" cy="1625"/>
                  <a:chOff x="3120" y="192"/>
                  <a:chExt cx="2640" cy="1625"/>
                </a:xfrm>
              </p:grpSpPr>
              <p:sp>
                <p:nvSpPr>
                  <p:cNvPr id="66610" name="Line 50">
                    <a:extLst>
                      <a:ext uri="{FF2B5EF4-FFF2-40B4-BE49-F238E27FC236}">
                        <a16:creationId xmlns:a16="http://schemas.microsoft.com/office/drawing/2014/main" id="{C047AEBC-FBE8-4FAF-A094-C6893DC38851}"/>
                      </a:ext>
                    </a:extLst>
                  </p:cNvPr>
                  <p:cNvSpPr>
                    <a:spLocks noChangeShapeType="1"/>
                  </p:cNvSpPr>
                  <p:nvPr/>
                </p:nvSpPr>
                <p:spPr bwMode="auto">
                  <a:xfrm flipH="1">
                    <a:off x="4464" y="912"/>
                    <a:ext cx="4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6612" name="Group 52">
                    <a:extLst>
                      <a:ext uri="{FF2B5EF4-FFF2-40B4-BE49-F238E27FC236}">
                        <a16:creationId xmlns:a16="http://schemas.microsoft.com/office/drawing/2014/main" id="{135F81D7-5D86-4F71-877F-607D780BE6A3}"/>
                      </a:ext>
                    </a:extLst>
                  </p:cNvPr>
                  <p:cNvGrpSpPr>
                    <a:grpSpLocks/>
                  </p:cNvGrpSpPr>
                  <p:nvPr/>
                </p:nvGrpSpPr>
                <p:grpSpPr bwMode="auto">
                  <a:xfrm>
                    <a:off x="3120" y="192"/>
                    <a:ext cx="2112" cy="1234"/>
                    <a:chOff x="0" y="1632"/>
                    <a:chExt cx="2112" cy="1234"/>
                  </a:xfrm>
                </p:grpSpPr>
                <p:grpSp>
                  <p:nvGrpSpPr>
                    <p:cNvPr id="66613" name="Group 53">
                      <a:extLst>
                        <a:ext uri="{FF2B5EF4-FFF2-40B4-BE49-F238E27FC236}">
                          <a16:creationId xmlns:a16="http://schemas.microsoft.com/office/drawing/2014/main" id="{8F654A25-7EFE-4997-99D4-1179B01D7E51}"/>
                        </a:ext>
                      </a:extLst>
                    </p:cNvPr>
                    <p:cNvGrpSpPr>
                      <a:grpSpLocks/>
                    </p:cNvGrpSpPr>
                    <p:nvPr/>
                  </p:nvGrpSpPr>
                  <p:grpSpPr bwMode="auto">
                    <a:xfrm>
                      <a:off x="288" y="1632"/>
                      <a:ext cx="1824" cy="1104"/>
                      <a:chOff x="240" y="2880"/>
                      <a:chExt cx="2160" cy="1440"/>
                    </a:xfrm>
                  </p:grpSpPr>
                  <p:grpSp>
                    <p:nvGrpSpPr>
                      <p:cNvPr id="66614" name="Group 54">
                        <a:extLst>
                          <a:ext uri="{FF2B5EF4-FFF2-40B4-BE49-F238E27FC236}">
                            <a16:creationId xmlns:a16="http://schemas.microsoft.com/office/drawing/2014/main" id="{50305B3E-2B23-4F39-9241-D27BE7C2D198}"/>
                          </a:ext>
                        </a:extLst>
                      </p:cNvPr>
                      <p:cNvGrpSpPr>
                        <a:grpSpLocks/>
                      </p:cNvGrpSpPr>
                      <p:nvPr/>
                    </p:nvGrpSpPr>
                    <p:grpSpPr bwMode="auto">
                      <a:xfrm>
                        <a:off x="240" y="2880"/>
                        <a:ext cx="1489" cy="971"/>
                        <a:chOff x="3840" y="1632"/>
                        <a:chExt cx="1489" cy="971"/>
                      </a:xfrm>
                    </p:grpSpPr>
                    <p:grpSp>
                      <p:nvGrpSpPr>
                        <p:cNvPr id="66615" name="Group 55">
                          <a:extLst>
                            <a:ext uri="{FF2B5EF4-FFF2-40B4-BE49-F238E27FC236}">
                              <a16:creationId xmlns:a16="http://schemas.microsoft.com/office/drawing/2014/main" id="{689850A9-8C8F-460C-A15C-E3E8CE36957B}"/>
                            </a:ext>
                          </a:extLst>
                        </p:cNvPr>
                        <p:cNvGrpSpPr>
                          <a:grpSpLocks/>
                        </p:cNvGrpSpPr>
                        <p:nvPr/>
                      </p:nvGrpSpPr>
                      <p:grpSpPr bwMode="auto">
                        <a:xfrm>
                          <a:off x="3840" y="1632"/>
                          <a:ext cx="1391" cy="971"/>
                          <a:chOff x="288" y="1045"/>
                          <a:chExt cx="1391" cy="971"/>
                        </a:xfrm>
                      </p:grpSpPr>
                      <p:sp>
                        <p:nvSpPr>
                          <p:cNvPr id="66616" name="Oval 56">
                            <a:extLst>
                              <a:ext uri="{FF2B5EF4-FFF2-40B4-BE49-F238E27FC236}">
                                <a16:creationId xmlns:a16="http://schemas.microsoft.com/office/drawing/2014/main" id="{20E17D4D-95BE-4D9D-85C3-F4C027F0C23D}"/>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617" name="Oval 57">
                            <a:extLst>
                              <a:ext uri="{FF2B5EF4-FFF2-40B4-BE49-F238E27FC236}">
                                <a16:creationId xmlns:a16="http://schemas.microsoft.com/office/drawing/2014/main" id="{9FC15FC4-9DC1-4EB7-B267-BD8FFA0CB2C5}"/>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618" name="Line 58">
                            <a:extLst>
                              <a:ext uri="{FF2B5EF4-FFF2-40B4-BE49-F238E27FC236}">
                                <a16:creationId xmlns:a16="http://schemas.microsoft.com/office/drawing/2014/main" id="{CD96976B-E576-4E51-B4AC-491042418312}"/>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619" name="Text Box 59">
                            <a:extLst>
                              <a:ext uri="{FF2B5EF4-FFF2-40B4-BE49-F238E27FC236}">
                                <a16:creationId xmlns:a16="http://schemas.microsoft.com/office/drawing/2014/main" id="{91E2BF81-B2FA-4961-8CE3-69F5379300CC}"/>
                              </a:ext>
                            </a:extLst>
                          </p:cNvPr>
                          <p:cNvSpPr txBox="1">
                            <a:spLocks noChangeArrowheads="1"/>
                          </p:cNvSpPr>
                          <p:nvPr/>
                        </p:nvSpPr>
                        <p:spPr bwMode="auto">
                          <a:xfrm>
                            <a:off x="912" y="1096"/>
                            <a:ext cx="767"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sp>
                        <p:nvSpPr>
                          <p:cNvPr id="66620" name="Text Box 60">
                            <a:extLst>
                              <a:ext uri="{FF2B5EF4-FFF2-40B4-BE49-F238E27FC236}">
                                <a16:creationId xmlns:a16="http://schemas.microsoft.com/office/drawing/2014/main" id="{239501C6-52A4-40FE-AD88-30F931B6F624}"/>
                              </a:ext>
                            </a:extLst>
                          </p:cNvPr>
                          <p:cNvSpPr txBox="1">
                            <a:spLocks noChangeArrowheads="1"/>
                          </p:cNvSpPr>
                          <p:nvPr/>
                        </p:nvSpPr>
                        <p:spPr bwMode="auto">
                          <a:xfrm>
                            <a:off x="384" y="1658"/>
                            <a:ext cx="48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2</a:t>
                            </a:r>
                          </a:p>
                        </p:txBody>
                      </p:sp>
                    </p:grpSp>
                    <p:grpSp>
                      <p:nvGrpSpPr>
                        <p:cNvPr id="66621" name="Group 61">
                          <a:extLst>
                            <a:ext uri="{FF2B5EF4-FFF2-40B4-BE49-F238E27FC236}">
                              <a16:creationId xmlns:a16="http://schemas.microsoft.com/office/drawing/2014/main" id="{52F494DE-DA4A-4F5C-B5EC-2B0905251E29}"/>
                            </a:ext>
                          </a:extLst>
                        </p:cNvPr>
                        <p:cNvGrpSpPr>
                          <a:grpSpLocks/>
                        </p:cNvGrpSpPr>
                        <p:nvPr/>
                      </p:nvGrpSpPr>
                      <p:grpSpPr bwMode="auto">
                        <a:xfrm>
                          <a:off x="4656" y="2016"/>
                          <a:ext cx="673" cy="576"/>
                          <a:chOff x="4272" y="2016"/>
                          <a:chExt cx="913" cy="720"/>
                        </a:xfrm>
                      </p:grpSpPr>
                      <p:sp>
                        <p:nvSpPr>
                          <p:cNvPr id="66622" name="Oval 62">
                            <a:extLst>
                              <a:ext uri="{FF2B5EF4-FFF2-40B4-BE49-F238E27FC236}">
                                <a16:creationId xmlns:a16="http://schemas.microsoft.com/office/drawing/2014/main" id="{C9431FB2-834D-4976-BF07-5E7CEC2F97F6}"/>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623" name="Text Box 63">
                            <a:extLst>
                              <a:ext uri="{FF2B5EF4-FFF2-40B4-BE49-F238E27FC236}">
                                <a16:creationId xmlns:a16="http://schemas.microsoft.com/office/drawing/2014/main" id="{D487CBEA-205C-459B-B617-657BBC0EDA50}"/>
                              </a:ext>
                            </a:extLst>
                          </p:cNvPr>
                          <p:cNvSpPr txBox="1">
                            <a:spLocks noChangeArrowheads="1"/>
                          </p:cNvSpPr>
                          <p:nvPr/>
                        </p:nvSpPr>
                        <p:spPr bwMode="auto">
                          <a:xfrm>
                            <a:off x="4703" y="2351"/>
                            <a:ext cx="482"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7</a:t>
                            </a:r>
                          </a:p>
                        </p:txBody>
                      </p:sp>
                      <p:sp>
                        <p:nvSpPr>
                          <p:cNvPr id="66624" name="Line 64">
                            <a:extLst>
                              <a:ext uri="{FF2B5EF4-FFF2-40B4-BE49-F238E27FC236}">
                                <a16:creationId xmlns:a16="http://schemas.microsoft.com/office/drawing/2014/main" id="{C5B228FB-D7F8-496C-812D-E9907CBCC886}"/>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grpSp>
                    <p:nvGrpSpPr>
                      <p:cNvPr id="66625" name="Group 65">
                        <a:extLst>
                          <a:ext uri="{FF2B5EF4-FFF2-40B4-BE49-F238E27FC236}">
                            <a16:creationId xmlns:a16="http://schemas.microsoft.com/office/drawing/2014/main" id="{46C6EF5A-2B35-4C06-83DF-49BF40420B53}"/>
                          </a:ext>
                        </a:extLst>
                      </p:cNvPr>
                      <p:cNvGrpSpPr>
                        <a:grpSpLocks/>
                      </p:cNvGrpSpPr>
                      <p:nvPr/>
                    </p:nvGrpSpPr>
                    <p:grpSpPr bwMode="auto">
                      <a:xfrm>
                        <a:off x="1680" y="3809"/>
                        <a:ext cx="720" cy="511"/>
                        <a:chOff x="1056" y="1454"/>
                        <a:chExt cx="720" cy="511"/>
                      </a:xfrm>
                    </p:grpSpPr>
                    <p:sp>
                      <p:nvSpPr>
                        <p:cNvPr id="66626" name="Line 66">
                          <a:extLst>
                            <a:ext uri="{FF2B5EF4-FFF2-40B4-BE49-F238E27FC236}">
                              <a16:creationId xmlns:a16="http://schemas.microsoft.com/office/drawing/2014/main" id="{F12D6732-6BE7-4AD4-B2A5-4A35CB5F4A36}"/>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6627" name="Group 67">
                          <a:extLst>
                            <a:ext uri="{FF2B5EF4-FFF2-40B4-BE49-F238E27FC236}">
                              <a16:creationId xmlns:a16="http://schemas.microsoft.com/office/drawing/2014/main" id="{EFB4C638-F142-4961-B3F7-8DA0A8032414}"/>
                            </a:ext>
                          </a:extLst>
                        </p:cNvPr>
                        <p:cNvGrpSpPr>
                          <a:grpSpLocks/>
                        </p:cNvGrpSpPr>
                        <p:nvPr/>
                      </p:nvGrpSpPr>
                      <p:grpSpPr bwMode="auto">
                        <a:xfrm>
                          <a:off x="1152" y="1556"/>
                          <a:ext cx="624" cy="409"/>
                          <a:chOff x="1152" y="1556"/>
                          <a:chExt cx="624" cy="409"/>
                        </a:xfrm>
                      </p:grpSpPr>
                      <p:sp>
                        <p:nvSpPr>
                          <p:cNvPr id="66628" name="Oval 68">
                            <a:extLst>
                              <a:ext uri="{FF2B5EF4-FFF2-40B4-BE49-F238E27FC236}">
                                <a16:creationId xmlns:a16="http://schemas.microsoft.com/office/drawing/2014/main" id="{BC661183-16CC-48D2-B384-899B5149E867}"/>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629" name="Text Box 69">
                            <a:extLst>
                              <a:ext uri="{FF2B5EF4-FFF2-40B4-BE49-F238E27FC236}">
                                <a16:creationId xmlns:a16="http://schemas.microsoft.com/office/drawing/2014/main" id="{FD63BDB0-0490-4E66-BBDF-9B90D3750632}"/>
                              </a:ext>
                            </a:extLst>
                          </p:cNvPr>
                          <p:cNvSpPr txBox="1">
                            <a:spLocks noChangeArrowheads="1"/>
                          </p:cNvSpPr>
                          <p:nvPr/>
                        </p:nvSpPr>
                        <p:spPr bwMode="auto">
                          <a:xfrm>
                            <a:off x="1200" y="1631"/>
                            <a:ext cx="57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15</a:t>
                            </a:r>
                          </a:p>
                        </p:txBody>
                      </p:sp>
                    </p:grpSp>
                  </p:grpSp>
                </p:grpSp>
                <p:grpSp>
                  <p:nvGrpSpPr>
                    <p:cNvPr id="66630" name="Group 70">
                      <a:extLst>
                        <a:ext uri="{FF2B5EF4-FFF2-40B4-BE49-F238E27FC236}">
                          <a16:creationId xmlns:a16="http://schemas.microsoft.com/office/drawing/2014/main" id="{A89924EA-F7EC-4ACB-AB4D-E21E88F75C0A}"/>
                        </a:ext>
                      </a:extLst>
                    </p:cNvPr>
                    <p:cNvGrpSpPr>
                      <a:grpSpLocks/>
                    </p:cNvGrpSpPr>
                    <p:nvPr/>
                  </p:nvGrpSpPr>
                  <p:grpSpPr bwMode="auto">
                    <a:xfrm>
                      <a:off x="0" y="2352"/>
                      <a:ext cx="432" cy="514"/>
                      <a:chOff x="0" y="3758"/>
                      <a:chExt cx="672" cy="562"/>
                    </a:xfrm>
                  </p:grpSpPr>
                  <p:sp>
                    <p:nvSpPr>
                      <p:cNvPr id="66631" name="Oval 71">
                        <a:extLst>
                          <a:ext uri="{FF2B5EF4-FFF2-40B4-BE49-F238E27FC236}">
                            <a16:creationId xmlns:a16="http://schemas.microsoft.com/office/drawing/2014/main" id="{06A82301-1101-4F47-9C20-D625452216AD}"/>
                          </a:ext>
                        </a:extLst>
                      </p:cNvPr>
                      <p:cNvSpPr>
                        <a:spLocks noChangeArrowheads="1"/>
                      </p:cNvSpPr>
                      <p:nvPr/>
                    </p:nvSpPr>
                    <p:spPr bwMode="auto">
                      <a:xfrm>
                        <a:off x="0" y="3911"/>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632" name="Line 72">
                        <a:extLst>
                          <a:ext uri="{FF2B5EF4-FFF2-40B4-BE49-F238E27FC236}">
                            <a16:creationId xmlns:a16="http://schemas.microsoft.com/office/drawing/2014/main" id="{BC793AD2-1F2A-409B-A0D1-50C2ACCD7834}"/>
                          </a:ext>
                        </a:extLst>
                      </p:cNvPr>
                      <p:cNvSpPr>
                        <a:spLocks noChangeShapeType="1"/>
                      </p:cNvSpPr>
                      <p:nvPr/>
                    </p:nvSpPr>
                    <p:spPr bwMode="auto">
                      <a:xfrm flipH="1">
                        <a:off x="336" y="3758"/>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633" name="Text Box 73">
                        <a:extLst>
                          <a:ext uri="{FF2B5EF4-FFF2-40B4-BE49-F238E27FC236}">
                            <a16:creationId xmlns:a16="http://schemas.microsoft.com/office/drawing/2014/main" id="{92DA8300-3279-4967-B462-852F4D611550}"/>
                          </a:ext>
                        </a:extLst>
                      </p:cNvPr>
                      <p:cNvSpPr txBox="1">
                        <a:spLocks noChangeArrowheads="1"/>
                      </p:cNvSpPr>
                      <p:nvPr/>
                    </p:nvSpPr>
                    <p:spPr bwMode="auto">
                      <a:xfrm>
                        <a:off x="96" y="3962"/>
                        <a:ext cx="48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grpSp>
                <p:grpSp>
                  <p:nvGrpSpPr>
                    <p:cNvPr id="66634" name="Group 74">
                      <a:extLst>
                        <a:ext uri="{FF2B5EF4-FFF2-40B4-BE49-F238E27FC236}">
                          <a16:creationId xmlns:a16="http://schemas.microsoft.com/office/drawing/2014/main" id="{ECFA4837-3D55-4B11-8B57-D35FA5BA6FAF}"/>
                        </a:ext>
                      </a:extLst>
                    </p:cNvPr>
                    <p:cNvGrpSpPr>
                      <a:grpSpLocks/>
                    </p:cNvGrpSpPr>
                    <p:nvPr/>
                  </p:nvGrpSpPr>
                  <p:grpSpPr bwMode="auto">
                    <a:xfrm>
                      <a:off x="576" y="2352"/>
                      <a:ext cx="720" cy="511"/>
                      <a:chOff x="1056" y="1454"/>
                      <a:chExt cx="720" cy="511"/>
                    </a:xfrm>
                  </p:grpSpPr>
                  <p:sp>
                    <p:nvSpPr>
                      <p:cNvPr id="66635" name="Line 75">
                        <a:extLst>
                          <a:ext uri="{FF2B5EF4-FFF2-40B4-BE49-F238E27FC236}">
                            <a16:creationId xmlns:a16="http://schemas.microsoft.com/office/drawing/2014/main" id="{982C34B1-82B5-4E09-9117-C16C1731DA43}"/>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6636" name="Group 76">
                        <a:extLst>
                          <a:ext uri="{FF2B5EF4-FFF2-40B4-BE49-F238E27FC236}">
                            <a16:creationId xmlns:a16="http://schemas.microsoft.com/office/drawing/2014/main" id="{82E79B9F-4046-47E3-A39F-B96B2DDA8C99}"/>
                          </a:ext>
                        </a:extLst>
                      </p:cNvPr>
                      <p:cNvGrpSpPr>
                        <a:grpSpLocks/>
                      </p:cNvGrpSpPr>
                      <p:nvPr/>
                    </p:nvGrpSpPr>
                    <p:grpSpPr bwMode="auto">
                      <a:xfrm>
                        <a:off x="1152" y="1556"/>
                        <a:ext cx="624" cy="409"/>
                        <a:chOff x="1152" y="1556"/>
                        <a:chExt cx="624" cy="409"/>
                      </a:xfrm>
                    </p:grpSpPr>
                    <p:sp>
                      <p:nvSpPr>
                        <p:cNvPr id="66637" name="Oval 77">
                          <a:extLst>
                            <a:ext uri="{FF2B5EF4-FFF2-40B4-BE49-F238E27FC236}">
                              <a16:creationId xmlns:a16="http://schemas.microsoft.com/office/drawing/2014/main" id="{A7FA385F-B307-4649-9D8A-44930A483457}"/>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638" name="Text Box 78">
                          <a:extLst>
                            <a:ext uri="{FF2B5EF4-FFF2-40B4-BE49-F238E27FC236}">
                              <a16:creationId xmlns:a16="http://schemas.microsoft.com/office/drawing/2014/main" id="{01287C23-2CBA-4820-9652-4A36773386B0}"/>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grpSp>
                </p:grpSp>
              </p:grpSp>
              <p:sp>
                <p:nvSpPr>
                  <p:cNvPr id="66639" name="Oval 79">
                    <a:extLst>
                      <a:ext uri="{FF2B5EF4-FFF2-40B4-BE49-F238E27FC236}">
                        <a16:creationId xmlns:a16="http://schemas.microsoft.com/office/drawing/2014/main" id="{0EDCC037-4218-46D6-AFCF-F245E8BB66F7}"/>
                      </a:ext>
                    </a:extLst>
                  </p:cNvPr>
                  <p:cNvSpPr>
                    <a:spLocks noChangeArrowheads="1"/>
                  </p:cNvSpPr>
                  <p:nvPr/>
                </p:nvSpPr>
                <p:spPr bwMode="auto">
                  <a:xfrm>
                    <a:off x="4320" y="1152"/>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640" name="Text Box 80">
                    <a:extLst>
                      <a:ext uri="{FF2B5EF4-FFF2-40B4-BE49-F238E27FC236}">
                        <a16:creationId xmlns:a16="http://schemas.microsoft.com/office/drawing/2014/main" id="{1C368C78-33FA-4342-BBF7-09D41FE3BE96}"/>
                      </a:ext>
                    </a:extLst>
                  </p:cNvPr>
                  <p:cNvSpPr txBox="1">
                    <a:spLocks noChangeArrowheads="1"/>
                  </p:cNvSpPr>
                  <p:nvPr/>
                </p:nvSpPr>
                <p:spPr bwMode="auto">
                  <a:xfrm>
                    <a:off x="4368" y="115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6</a:t>
                    </a:r>
                  </a:p>
                </p:txBody>
              </p:sp>
              <p:grpSp>
                <p:nvGrpSpPr>
                  <p:cNvPr id="66643" name="Group 83">
                    <a:extLst>
                      <a:ext uri="{FF2B5EF4-FFF2-40B4-BE49-F238E27FC236}">
                        <a16:creationId xmlns:a16="http://schemas.microsoft.com/office/drawing/2014/main" id="{C68D3FB1-DABF-437A-AF04-284DF5C17264}"/>
                      </a:ext>
                    </a:extLst>
                  </p:cNvPr>
                  <p:cNvGrpSpPr>
                    <a:grpSpLocks/>
                  </p:cNvGrpSpPr>
                  <p:nvPr/>
                </p:nvGrpSpPr>
                <p:grpSpPr bwMode="auto">
                  <a:xfrm>
                    <a:off x="5424" y="1536"/>
                    <a:ext cx="336" cy="281"/>
                    <a:chOff x="1152" y="1556"/>
                    <a:chExt cx="624" cy="424"/>
                  </a:xfrm>
                </p:grpSpPr>
                <p:sp>
                  <p:nvSpPr>
                    <p:cNvPr id="66644" name="Oval 84">
                      <a:extLst>
                        <a:ext uri="{FF2B5EF4-FFF2-40B4-BE49-F238E27FC236}">
                          <a16:creationId xmlns:a16="http://schemas.microsoft.com/office/drawing/2014/main" id="{ED49F771-E12D-42CB-91C1-480C97322605}"/>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645" name="Text Box 85">
                      <a:extLst>
                        <a:ext uri="{FF2B5EF4-FFF2-40B4-BE49-F238E27FC236}">
                          <a16:creationId xmlns:a16="http://schemas.microsoft.com/office/drawing/2014/main" id="{69DACDEF-C5E8-4D80-A8B6-30B8BDDBC7AB}"/>
                        </a:ext>
                      </a:extLst>
                    </p:cNvPr>
                    <p:cNvSpPr txBox="1">
                      <a:spLocks noChangeArrowheads="1"/>
                    </p:cNvSpPr>
                    <p:nvPr/>
                  </p:nvSpPr>
                  <p:spPr bwMode="auto">
                    <a:xfrm>
                      <a:off x="1200" y="1631"/>
                      <a:ext cx="57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16</a:t>
                      </a:r>
                    </a:p>
                  </p:txBody>
                </p:sp>
              </p:grpSp>
              <p:sp>
                <p:nvSpPr>
                  <p:cNvPr id="66647" name="Text Box 87">
                    <a:extLst>
                      <a:ext uri="{FF2B5EF4-FFF2-40B4-BE49-F238E27FC236}">
                        <a16:creationId xmlns:a16="http://schemas.microsoft.com/office/drawing/2014/main" id="{FB549D00-BE92-48E8-873A-6D3E2C729B16}"/>
                      </a:ext>
                    </a:extLst>
                  </p:cNvPr>
                  <p:cNvSpPr txBox="1">
                    <a:spLocks noChangeArrowheads="1"/>
                  </p:cNvSpPr>
                  <p:nvPr/>
                </p:nvSpPr>
                <p:spPr bwMode="auto">
                  <a:xfrm>
                    <a:off x="5088" y="158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14</a:t>
                    </a:r>
                  </a:p>
                </p:txBody>
              </p:sp>
              <p:sp>
                <p:nvSpPr>
                  <p:cNvPr id="66661" name="Line 101">
                    <a:extLst>
                      <a:ext uri="{FF2B5EF4-FFF2-40B4-BE49-F238E27FC236}">
                        <a16:creationId xmlns:a16="http://schemas.microsoft.com/office/drawing/2014/main" id="{E1A1C35E-E169-43D0-8DC1-E551D5C7E60C}"/>
                      </a:ext>
                    </a:extLst>
                  </p:cNvPr>
                  <p:cNvSpPr>
                    <a:spLocks noChangeShapeType="1"/>
                  </p:cNvSpPr>
                  <p:nvPr/>
                </p:nvSpPr>
                <p:spPr bwMode="auto">
                  <a:xfrm>
                    <a:off x="5088" y="1104"/>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662" name="Line 102">
                    <a:extLst>
                      <a:ext uri="{FF2B5EF4-FFF2-40B4-BE49-F238E27FC236}">
                        <a16:creationId xmlns:a16="http://schemas.microsoft.com/office/drawing/2014/main" id="{973C82C5-1AE8-4049-8CC7-F9C7326D3A3B}"/>
                      </a:ext>
                    </a:extLst>
                  </p:cNvPr>
                  <p:cNvSpPr>
                    <a:spLocks noChangeShapeType="1"/>
                  </p:cNvSpPr>
                  <p:nvPr/>
                </p:nvSpPr>
                <p:spPr bwMode="auto">
                  <a:xfrm>
                    <a:off x="5040" y="1248"/>
                    <a:ext cx="9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grpSp>
        <p:sp>
          <p:nvSpPr>
            <p:cNvPr id="66666" name="Text Box 106">
              <a:extLst>
                <a:ext uri="{FF2B5EF4-FFF2-40B4-BE49-F238E27FC236}">
                  <a16:creationId xmlns:a16="http://schemas.microsoft.com/office/drawing/2014/main" id="{8CFF2DF5-49DB-459F-ADD5-3C52CA33A118}"/>
                </a:ext>
              </a:extLst>
            </p:cNvPr>
            <p:cNvSpPr txBox="1">
              <a:spLocks noChangeArrowheads="1"/>
            </p:cNvSpPr>
            <p:nvPr/>
          </p:nvSpPr>
          <p:spPr bwMode="auto">
            <a:xfrm>
              <a:off x="4272" y="2016"/>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Fig 16</a:t>
              </a:r>
            </a:p>
          </p:txBody>
        </p:sp>
      </p:grpSp>
      <p:grpSp>
        <p:nvGrpSpPr>
          <p:cNvPr id="66668" name="Group 108">
            <a:extLst>
              <a:ext uri="{FF2B5EF4-FFF2-40B4-BE49-F238E27FC236}">
                <a16:creationId xmlns:a16="http://schemas.microsoft.com/office/drawing/2014/main" id="{4AE5DED2-18CF-462C-B5C4-D1DD37978456}"/>
              </a:ext>
            </a:extLst>
          </p:cNvPr>
          <p:cNvGrpSpPr>
            <a:grpSpLocks/>
          </p:cNvGrpSpPr>
          <p:nvPr/>
        </p:nvGrpSpPr>
        <p:grpSpPr bwMode="auto">
          <a:xfrm>
            <a:off x="1752600" y="381001"/>
            <a:ext cx="4191000" cy="3325813"/>
            <a:chOff x="240" y="240"/>
            <a:chExt cx="2640" cy="2095"/>
          </a:xfrm>
        </p:grpSpPr>
        <p:grpSp>
          <p:nvGrpSpPr>
            <p:cNvPr id="66607" name="Group 47">
              <a:extLst>
                <a:ext uri="{FF2B5EF4-FFF2-40B4-BE49-F238E27FC236}">
                  <a16:creationId xmlns:a16="http://schemas.microsoft.com/office/drawing/2014/main" id="{A090CA60-2D1D-4FB5-A9DC-DF3293C15004}"/>
                </a:ext>
              </a:extLst>
            </p:cNvPr>
            <p:cNvGrpSpPr>
              <a:grpSpLocks/>
            </p:cNvGrpSpPr>
            <p:nvPr/>
          </p:nvGrpSpPr>
          <p:grpSpPr bwMode="auto">
            <a:xfrm>
              <a:off x="240" y="240"/>
              <a:ext cx="2640" cy="2095"/>
              <a:chOff x="816" y="240"/>
              <a:chExt cx="2640" cy="2095"/>
            </a:xfrm>
          </p:grpSpPr>
          <p:grpSp>
            <p:nvGrpSpPr>
              <p:cNvPr id="66562" name="Group 2">
                <a:extLst>
                  <a:ext uri="{FF2B5EF4-FFF2-40B4-BE49-F238E27FC236}">
                    <a16:creationId xmlns:a16="http://schemas.microsoft.com/office/drawing/2014/main" id="{99CC067A-7D78-4818-921B-EE7FD7E766B5}"/>
                  </a:ext>
                </a:extLst>
              </p:cNvPr>
              <p:cNvGrpSpPr>
                <a:grpSpLocks/>
              </p:cNvGrpSpPr>
              <p:nvPr/>
            </p:nvGrpSpPr>
            <p:grpSpPr bwMode="auto">
              <a:xfrm>
                <a:off x="816" y="240"/>
                <a:ext cx="2640" cy="1618"/>
                <a:chOff x="864" y="2112"/>
                <a:chExt cx="2640" cy="1618"/>
              </a:xfrm>
            </p:grpSpPr>
            <p:sp>
              <p:nvSpPr>
                <p:cNvPr id="66563" name="Line 3">
                  <a:extLst>
                    <a:ext uri="{FF2B5EF4-FFF2-40B4-BE49-F238E27FC236}">
                      <a16:creationId xmlns:a16="http://schemas.microsoft.com/office/drawing/2014/main" id="{4D85D0D2-BBFE-48B2-AAD2-B10086AE6AA0}"/>
                    </a:ext>
                  </a:extLst>
                </p:cNvPr>
                <p:cNvSpPr>
                  <a:spLocks noChangeShapeType="1"/>
                </p:cNvSpPr>
                <p:nvPr/>
              </p:nvSpPr>
              <p:spPr bwMode="auto">
                <a:xfrm flipH="1">
                  <a:off x="2208" y="2832"/>
                  <a:ext cx="4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6564" name="Group 4">
                  <a:extLst>
                    <a:ext uri="{FF2B5EF4-FFF2-40B4-BE49-F238E27FC236}">
                      <a16:creationId xmlns:a16="http://schemas.microsoft.com/office/drawing/2014/main" id="{9CA31FC0-03DA-47AC-9A8E-065E3F2150AA}"/>
                    </a:ext>
                  </a:extLst>
                </p:cNvPr>
                <p:cNvGrpSpPr>
                  <a:grpSpLocks/>
                </p:cNvGrpSpPr>
                <p:nvPr/>
              </p:nvGrpSpPr>
              <p:grpSpPr bwMode="auto">
                <a:xfrm>
                  <a:off x="864" y="2112"/>
                  <a:ext cx="2640" cy="1618"/>
                  <a:chOff x="864" y="2112"/>
                  <a:chExt cx="2640" cy="1618"/>
                </a:xfrm>
              </p:grpSpPr>
              <p:grpSp>
                <p:nvGrpSpPr>
                  <p:cNvPr id="66565" name="Group 5">
                    <a:extLst>
                      <a:ext uri="{FF2B5EF4-FFF2-40B4-BE49-F238E27FC236}">
                        <a16:creationId xmlns:a16="http://schemas.microsoft.com/office/drawing/2014/main" id="{BCE18E4C-B0D5-48F0-9FD6-0BF3E4736624}"/>
                      </a:ext>
                    </a:extLst>
                  </p:cNvPr>
                  <p:cNvGrpSpPr>
                    <a:grpSpLocks/>
                  </p:cNvGrpSpPr>
                  <p:nvPr/>
                </p:nvGrpSpPr>
                <p:grpSpPr bwMode="auto">
                  <a:xfrm>
                    <a:off x="864" y="2112"/>
                    <a:ext cx="2112" cy="1234"/>
                    <a:chOff x="0" y="1632"/>
                    <a:chExt cx="2112" cy="1234"/>
                  </a:xfrm>
                </p:grpSpPr>
                <p:grpSp>
                  <p:nvGrpSpPr>
                    <p:cNvPr id="66566" name="Group 6">
                      <a:extLst>
                        <a:ext uri="{FF2B5EF4-FFF2-40B4-BE49-F238E27FC236}">
                          <a16:creationId xmlns:a16="http://schemas.microsoft.com/office/drawing/2014/main" id="{375989FE-6C09-4E94-979B-0386524866D8}"/>
                        </a:ext>
                      </a:extLst>
                    </p:cNvPr>
                    <p:cNvGrpSpPr>
                      <a:grpSpLocks/>
                    </p:cNvGrpSpPr>
                    <p:nvPr/>
                  </p:nvGrpSpPr>
                  <p:grpSpPr bwMode="auto">
                    <a:xfrm>
                      <a:off x="288" y="1632"/>
                      <a:ext cx="1824" cy="1104"/>
                      <a:chOff x="240" y="2880"/>
                      <a:chExt cx="2160" cy="1440"/>
                    </a:xfrm>
                  </p:grpSpPr>
                  <p:grpSp>
                    <p:nvGrpSpPr>
                      <p:cNvPr id="66567" name="Group 7">
                        <a:extLst>
                          <a:ext uri="{FF2B5EF4-FFF2-40B4-BE49-F238E27FC236}">
                            <a16:creationId xmlns:a16="http://schemas.microsoft.com/office/drawing/2014/main" id="{6551D6E8-6E6F-4659-9400-2E30C668A6C3}"/>
                          </a:ext>
                        </a:extLst>
                      </p:cNvPr>
                      <p:cNvGrpSpPr>
                        <a:grpSpLocks/>
                      </p:cNvGrpSpPr>
                      <p:nvPr/>
                    </p:nvGrpSpPr>
                    <p:grpSpPr bwMode="auto">
                      <a:xfrm>
                        <a:off x="240" y="2880"/>
                        <a:ext cx="1489" cy="1028"/>
                        <a:chOff x="3840" y="1632"/>
                        <a:chExt cx="1489" cy="1028"/>
                      </a:xfrm>
                    </p:grpSpPr>
                    <p:grpSp>
                      <p:nvGrpSpPr>
                        <p:cNvPr id="66568" name="Group 8">
                          <a:extLst>
                            <a:ext uri="{FF2B5EF4-FFF2-40B4-BE49-F238E27FC236}">
                              <a16:creationId xmlns:a16="http://schemas.microsoft.com/office/drawing/2014/main" id="{E0366E15-D1A3-49A5-BA6C-70B5180894E4}"/>
                            </a:ext>
                          </a:extLst>
                        </p:cNvPr>
                        <p:cNvGrpSpPr>
                          <a:grpSpLocks/>
                        </p:cNvGrpSpPr>
                        <p:nvPr/>
                      </p:nvGrpSpPr>
                      <p:grpSpPr bwMode="auto">
                        <a:xfrm>
                          <a:off x="3840" y="1632"/>
                          <a:ext cx="1391" cy="971"/>
                          <a:chOff x="288" y="1045"/>
                          <a:chExt cx="1391" cy="971"/>
                        </a:xfrm>
                      </p:grpSpPr>
                      <p:sp>
                        <p:nvSpPr>
                          <p:cNvPr id="66569" name="Oval 9">
                            <a:extLst>
                              <a:ext uri="{FF2B5EF4-FFF2-40B4-BE49-F238E27FC236}">
                                <a16:creationId xmlns:a16="http://schemas.microsoft.com/office/drawing/2014/main" id="{ACDD7704-1F65-438D-8F13-BE262C7AD470}"/>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570" name="Oval 10">
                            <a:extLst>
                              <a:ext uri="{FF2B5EF4-FFF2-40B4-BE49-F238E27FC236}">
                                <a16:creationId xmlns:a16="http://schemas.microsoft.com/office/drawing/2014/main" id="{014EBAED-C6B0-4FBA-BFDA-0EF3E26748DF}"/>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571" name="Line 11">
                            <a:extLst>
                              <a:ext uri="{FF2B5EF4-FFF2-40B4-BE49-F238E27FC236}">
                                <a16:creationId xmlns:a16="http://schemas.microsoft.com/office/drawing/2014/main" id="{57A9242D-75F5-49E6-9184-319E88DF2713}"/>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572" name="Text Box 12">
                            <a:extLst>
                              <a:ext uri="{FF2B5EF4-FFF2-40B4-BE49-F238E27FC236}">
                                <a16:creationId xmlns:a16="http://schemas.microsoft.com/office/drawing/2014/main" id="{1D79214E-A21F-4DE9-9455-43A542B767F2}"/>
                              </a:ext>
                            </a:extLst>
                          </p:cNvPr>
                          <p:cNvSpPr txBox="1">
                            <a:spLocks noChangeArrowheads="1"/>
                          </p:cNvSpPr>
                          <p:nvPr/>
                        </p:nvSpPr>
                        <p:spPr bwMode="auto">
                          <a:xfrm>
                            <a:off x="912" y="1096"/>
                            <a:ext cx="767"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sp>
                        <p:nvSpPr>
                          <p:cNvPr id="66573" name="Text Box 13">
                            <a:extLst>
                              <a:ext uri="{FF2B5EF4-FFF2-40B4-BE49-F238E27FC236}">
                                <a16:creationId xmlns:a16="http://schemas.microsoft.com/office/drawing/2014/main" id="{3F3FA9C6-1C59-4B37-95D5-26E6F0A9B049}"/>
                              </a:ext>
                            </a:extLst>
                          </p:cNvPr>
                          <p:cNvSpPr txBox="1">
                            <a:spLocks noChangeArrowheads="1"/>
                          </p:cNvSpPr>
                          <p:nvPr/>
                        </p:nvSpPr>
                        <p:spPr bwMode="auto">
                          <a:xfrm>
                            <a:off x="384" y="1658"/>
                            <a:ext cx="48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2</a:t>
                            </a:r>
                          </a:p>
                        </p:txBody>
                      </p:sp>
                    </p:grpSp>
                    <p:grpSp>
                      <p:nvGrpSpPr>
                        <p:cNvPr id="66574" name="Group 14">
                          <a:extLst>
                            <a:ext uri="{FF2B5EF4-FFF2-40B4-BE49-F238E27FC236}">
                              <a16:creationId xmlns:a16="http://schemas.microsoft.com/office/drawing/2014/main" id="{2575500D-3C8D-4BBF-925B-822B596522E5}"/>
                            </a:ext>
                          </a:extLst>
                        </p:cNvPr>
                        <p:cNvGrpSpPr>
                          <a:grpSpLocks/>
                        </p:cNvGrpSpPr>
                        <p:nvPr/>
                      </p:nvGrpSpPr>
                      <p:grpSpPr bwMode="auto">
                        <a:xfrm>
                          <a:off x="4656" y="2016"/>
                          <a:ext cx="673" cy="644"/>
                          <a:chOff x="4272" y="2016"/>
                          <a:chExt cx="913" cy="805"/>
                        </a:xfrm>
                      </p:grpSpPr>
                      <p:sp>
                        <p:nvSpPr>
                          <p:cNvPr id="66575" name="Oval 15">
                            <a:extLst>
                              <a:ext uri="{FF2B5EF4-FFF2-40B4-BE49-F238E27FC236}">
                                <a16:creationId xmlns:a16="http://schemas.microsoft.com/office/drawing/2014/main" id="{70F6FB83-65E2-46A2-9FFA-5A1A02696401}"/>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576" name="Text Box 16">
                            <a:extLst>
                              <a:ext uri="{FF2B5EF4-FFF2-40B4-BE49-F238E27FC236}">
                                <a16:creationId xmlns:a16="http://schemas.microsoft.com/office/drawing/2014/main" id="{FCA1E2FC-BA7C-4318-8E4C-00472D46A9AA}"/>
                              </a:ext>
                            </a:extLst>
                          </p:cNvPr>
                          <p:cNvSpPr txBox="1">
                            <a:spLocks noChangeArrowheads="1"/>
                          </p:cNvSpPr>
                          <p:nvPr/>
                        </p:nvSpPr>
                        <p:spPr bwMode="auto">
                          <a:xfrm>
                            <a:off x="4704" y="2351"/>
                            <a:ext cx="481"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6</a:t>
                            </a:r>
                          </a:p>
                        </p:txBody>
                      </p:sp>
                      <p:sp>
                        <p:nvSpPr>
                          <p:cNvPr id="66577" name="Line 17">
                            <a:extLst>
                              <a:ext uri="{FF2B5EF4-FFF2-40B4-BE49-F238E27FC236}">
                                <a16:creationId xmlns:a16="http://schemas.microsoft.com/office/drawing/2014/main" id="{136A3535-13BD-4C8C-B740-83644312C227}"/>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grpSp>
                    <p:nvGrpSpPr>
                      <p:cNvPr id="66578" name="Group 18">
                        <a:extLst>
                          <a:ext uri="{FF2B5EF4-FFF2-40B4-BE49-F238E27FC236}">
                            <a16:creationId xmlns:a16="http://schemas.microsoft.com/office/drawing/2014/main" id="{3CBA89EC-7C25-496E-B689-3682A4B41633}"/>
                          </a:ext>
                        </a:extLst>
                      </p:cNvPr>
                      <p:cNvGrpSpPr>
                        <a:grpSpLocks/>
                      </p:cNvGrpSpPr>
                      <p:nvPr/>
                    </p:nvGrpSpPr>
                    <p:grpSpPr bwMode="auto">
                      <a:xfrm>
                        <a:off x="1680" y="3809"/>
                        <a:ext cx="720" cy="511"/>
                        <a:chOff x="1056" y="1454"/>
                        <a:chExt cx="720" cy="511"/>
                      </a:xfrm>
                    </p:grpSpPr>
                    <p:sp>
                      <p:nvSpPr>
                        <p:cNvPr id="66579" name="Line 19">
                          <a:extLst>
                            <a:ext uri="{FF2B5EF4-FFF2-40B4-BE49-F238E27FC236}">
                              <a16:creationId xmlns:a16="http://schemas.microsoft.com/office/drawing/2014/main" id="{3BBA54AE-E755-496F-8C57-EE006E2CAB24}"/>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6580" name="Group 20">
                          <a:extLst>
                            <a:ext uri="{FF2B5EF4-FFF2-40B4-BE49-F238E27FC236}">
                              <a16:creationId xmlns:a16="http://schemas.microsoft.com/office/drawing/2014/main" id="{239F929E-3D7A-4897-91F5-71911627C59F}"/>
                            </a:ext>
                          </a:extLst>
                        </p:cNvPr>
                        <p:cNvGrpSpPr>
                          <a:grpSpLocks/>
                        </p:cNvGrpSpPr>
                        <p:nvPr/>
                      </p:nvGrpSpPr>
                      <p:grpSpPr bwMode="auto">
                        <a:xfrm>
                          <a:off x="1152" y="1556"/>
                          <a:ext cx="624" cy="409"/>
                          <a:chOff x="1152" y="1556"/>
                          <a:chExt cx="624" cy="409"/>
                        </a:xfrm>
                      </p:grpSpPr>
                      <p:sp>
                        <p:nvSpPr>
                          <p:cNvPr id="66581" name="Oval 21">
                            <a:extLst>
                              <a:ext uri="{FF2B5EF4-FFF2-40B4-BE49-F238E27FC236}">
                                <a16:creationId xmlns:a16="http://schemas.microsoft.com/office/drawing/2014/main" id="{817FB6B3-0715-4D5C-9AA1-CB2892199C6F}"/>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582" name="Text Box 22">
                            <a:extLst>
                              <a:ext uri="{FF2B5EF4-FFF2-40B4-BE49-F238E27FC236}">
                                <a16:creationId xmlns:a16="http://schemas.microsoft.com/office/drawing/2014/main" id="{FEB1A760-A58B-4E80-9C0A-950CF2B99758}"/>
                              </a:ext>
                            </a:extLst>
                          </p:cNvPr>
                          <p:cNvSpPr txBox="1">
                            <a:spLocks noChangeArrowheads="1"/>
                          </p:cNvSpPr>
                          <p:nvPr/>
                        </p:nvSpPr>
                        <p:spPr bwMode="auto">
                          <a:xfrm>
                            <a:off x="1200" y="1631"/>
                            <a:ext cx="57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15</a:t>
                            </a:r>
                          </a:p>
                        </p:txBody>
                      </p:sp>
                    </p:grpSp>
                  </p:grpSp>
                </p:grpSp>
                <p:grpSp>
                  <p:nvGrpSpPr>
                    <p:cNvPr id="66583" name="Group 23">
                      <a:extLst>
                        <a:ext uri="{FF2B5EF4-FFF2-40B4-BE49-F238E27FC236}">
                          <a16:creationId xmlns:a16="http://schemas.microsoft.com/office/drawing/2014/main" id="{5D083AC6-EEC5-4533-90E6-2ADCE5897D5E}"/>
                        </a:ext>
                      </a:extLst>
                    </p:cNvPr>
                    <p:cNvGrpSpPr>
                      <a:grpSpLocks/>
                    </p:cNvGrpSpPr>
                    <p:nvPr/>
                  </p:nvGrpSpPr>
                  <p:grpSpPr bwMode="auto">
                    <a:xfrm>
                      <a:off x="0" y="2352"/>
                      <a:ext cx="432" cy="514"/>
                      <a:chOff x="0" y="3758"/>
                      <a:chExt cx="672" cy="562"/>
                    </a:xfrm>
                  </p:grpSpPr>
                  <p:sp>
                    <p:nvSpPr>
                      <p:cNvPr id="66584" name="Oval 24">
                        <a:extLst>
                          <a:ext uri="{FF2B5EF4-FFF2-40B4-BE49-F238E27FC236}">
                            <a16:creationId xmlns:a16="http://schemas.microsoft.com/office/drawing/2014/main" id="{8B50BE56-381F-4C6B-A52B-358446D45179}"/>
                          </a:ext>
                        </a:extLst>
                      </p:cNvPr>
                      <p:cNvSpPr>
                        <a:spLocks noChangeArrowheads="1"/>
                      </p:cNvSpPr>
                      <p:nvPr/>
                    </p:nvSpPr>
                    <p:spPr bwMode="auto">
                      <a:xfrm>
                        <a:off x="0" y="3911"/>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585" name="Line 25">
                        <a:extLst>
                          <a:ext uri="{FF2B5EF4-FFF2-40B4-BE49-F238E27FC236}">
                            <a16:creationId xmlns:a16="http://schemas.microsoft.com/office/drawing/2014/main" id="{F106B361-664A-4418-B5AE-061FB04247E0}"/>
                          </a:ext>
                        </a:extLst>
                      </p:cNvPr>
                      <p:cNvSpPr>
                        <a:spLocks noChangeShapeType="1"/>
                      </p:cNvSpPr>
                      <p:nvPr/>
                    </p:nvSpPr>
                    <p:spPr bwMode="auto">
                      <a:xfrm flipH="1">
                        <a:off x="336" y="3758"/>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586" name="Text Box 26">
                        <a:extLst>
                          <a:ext uri="{FF2B5EF4-FFF2-40B4-BE49-F238E27FC236}">
                            <a16:creationId xmlns:a16="http://schemas.microsoft.com/office/drawing/2014/main" id="{C30F1858-24D5-44CB-833A-FF1CD48707F8}"/>
                          </a:ext>
                        </a:extLst>
                      </p:cNvPr>
                      <p:cNvSpPr txBox="1">
                        <a:spLocks noChangeArrowheads="1"/>
                      </p:cNvSpPr>
                      <p:nvPr/>
                    </p:nvSpPr>
                    <p:spPr bwMode="auto">
                      <a:xfrm>
                        <a:off x="96" y="3962"/>
                        <a:ext cx="48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grpSp>
                <p:grpSp>
                  <p:nvGrpSpPr>
                    <p:cNvPr id="66587" name="Group 27">
                      <a:extLst>
                        <a:ext uri="{FF2B5EF4-FFF2-40B4-BE49-F238E27FC236}">
                          <a16:creationId xmlns:a16="http://schemas.microsoft.com/office/drawing/2014/main" id="{BC6FFBD7-53E9-420B-8046-1C2F2E2ACA2E}"/>
                        </a:ext>
                      </a:extLst>
                    </p:cNvPr>
                    <p:cNvGrpSpPr>
                      <a:grpSpLocks/>
                    </p:cNvGrpSpPr>
                    <p:nvPr/>
                  </p:nvGrpSpPr>
                  <p:grpSpPr bwMode="auto">
                    <a:xfrm>
                      <a:off x="576" y="2352"/>
                      <a:ext cx="720" cy="511"/>
                      <a:chOff x="1056" y="1454"/>
                      <a:chExt cx="720" cy="511"/>
                    </a:xfrm>
                  </p:grpSpPr>
                  <p:sp>
                    <p:nvSpPr>
                      <p:cNvPr id="66588" name="Line 28">
                        <a:extLst>
                          <a:ext uri="{FF2B5EF4-FFF2-40B4-BE49-F238E27FC236}">
                            <a16:creationId xmlns:a16="http://schemas.microsoft.com/office/drawing/2014/main" id="{A76F5FF5-A700-42DA-B2D5-01A190464A7F}"/>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6589" name="Group 29">
                        <a:extLst>
                          <a:ext uri="{FF2B5EF4-FFF2-40B4-BE49-F238E27FC236}">
                            <a16:creationId xmlns:a16="http://schemas.microsoft.com/office/drawing/2014/main" id="{5B68A006-881D-495B-9651-E0934EB7DEB8}"/>
                          </a:ext>
                        </a:extLst>
                      </p:cNvPr>
                      <p:cNvGrpSpPr>
                        <a:grpSpLocks/>
                      </p:cNvGrpSpPr>
                      <p:nvPr/>
                    </p:nvGrpSpPr>
                    <p:grpSpPr bwMode="auto">
                      <a:xfrm>
                        <a:off x="1152" y="1556"/>
                        <a:ext cx="624" cy="409"/>
                        <a:chOff x="1152" y="1556"/>
                        <a:chExt cx="624" cy="409"/>
                      </a:xfrm>
                    </p:grpSpPr>
                    <p:sp>
                      <p:nvSpPr>
                        <p:cNvPr id="66590" name="Oval 30">
                          <a:extLst>
                            <a:ext uri="{FF2B5EF4-FFF2-40B4-BE49-F238E27FC236}">
                              <a16:creationId xmlns:a16="http://schemas.microsoft.com/office/drawing/2014/main" id="{359238A5-52AE-4B90-BB45-B83A7FE499D4}"/>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591" name="Text Box 31">
                          <a:extLst>
                            <a:ext uri="{FF2B5EF4-FFF2-40B4-BE49-F238E27FC236}">
                              <a16:creationId xmlns:a16="http://schemas.microsoft.com/office/drawing/2014/main" id="{5EC08029-C037-4FF7-BAA5-F7B5844C2D2E}"/>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grpSp>
                </p:grpSp>
              </p:grpSp>
              <p:sp>
                <p:nvSpPr>
                  <p:cNvPr id="66592" name="Oval 32">
                    <a:extLst>
                      <a:ext uri="{FF2B5EF4-FFF2-40B4-BE49-F238E27FC236}">
                        <a16:creationId xmlns:a16="http://schemas.microsoft.com/office/drawing/2014/main" id="{D89BA531-FEC2-47DE-BFA9-D517EDB9ACD5}"/>
                      </a:ext>
                    </a:extLst>
                  </p:cNvPr>
                  <p:cNvSpPr>
                    <a:spLocks noChangeArrowheads="1"/>
                  </p:cNvSpPr>
                  <p:nvPr/>
                </p:nvSpPr>
                <p:spPr bwMode="auto">
                  <a:xfrm>
                    <a:off x="2064" y="3072"/>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593" name="Text Box 33">
                    <a:extLst>
                      <a:ext uri="{FF2B5EF4-FFF2-40B4-BE49-F238E27FC236}">
                        <a16:creationId xmlns:a16="http://schemas.microsoft.com/office/drawing/2014/main" id="{9A4BB24C-252F-4A69-A2D6-B6D3B9BF2DB5}"/>
                      </a:ext>
                    </a:extLst>
                  </p:cNvPr>
                  <p:cNvSpPr txBox="1">
                    <a:spLocks noChangeArrowheads="1"/>
                  </p:cNvSpPr>
                  <p:nvPr/>
                </p:nvSpPr>
                <p:spPr bwMode="auto">
                  <a:xfrm>
                    <a:off x="2112" y="307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5</a:t>
                    </a:r>
                  </a:p>
                </p:txBody>
              </p:sp>
              <p:grpSp>
                <p:nvGrpSpPr>
                  <p:cNvPr id="66594" name="Group 34">
                    <a:extLst>
                      <a:ext uri="{FF2B5EF4-FFF2-40B4-BE49-F238E27FC236}">
                        <a16:creationId xmlns:a16="http://schemas.microsoft.com/office/drawing/2014/main" id="{F2A55B6A-DB76-4CCC-ADCF-7423BD2F50A1}"/>
                      </a:ext>
                    </a:extLst>
                  </p:cNvPr>
                  <p:cNvGrpSpPr>
                    <a:grpSpLocks/>
                  </p:cNvGrpSpPr>
                  <p:nvPr/>
                </p:nvGrpSpPr>
                <p:grpSpPr bwMode="auto">
                  <a:xfrm>
                    <a:off x="2784" y="3120"/>
                    <a:ext cx="720" cy="511"/>
                    <a:chOff x="1056" y="1454"/>
                    <a:chExt cx="720" cy="511"/>
                  </a:xfrm>
                </p:grpSpPr>
                <p:sp>
                  <p:nvSpPr>
                    <p:cNvPr id="66595" name="Line 35">
                      <a:extLst>
                        <a:ext uri="{FF2B5EF4-FFF2-40B4-BE49-F238E27FC236}">
                          <a16:creationId xmlns:a16="http://schemas.microsoft.com/office/drawing/2014/main" id="{43EA3E0B-FEF4-43CC-91D8-151B5DA78FD4}"/>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6596" name="Group 36">
                      <a:extLst>
                        <a:ext uri="{FF2B5EF4-FFF2-40B4-BE49-F238E27FC236}">
                          <a16:creationId xmlns:a16="http://schemas.microsoft.com/office/drawing/2014/main" id="{1C06A8C8-D28D-4C82-AB1A-F5F30FB07F12}"/>
                        </a:ext>
                      </a:extLst>
                    </p:cNvPr>
                    <p:cNvGrpSpPr>
                      <a:grpSpLocks/>
                    </p:cNvGrpSpPr>
                    <p:nvPr/>
                  </p:nvGrpSpPr>
                  <p:grpSpPr bwMode="auto">
                    <a:xfrm>
                      <a:off x="1152" y="1556"/>
                      <a:ext cx="624" cy="409"/>
                      <a:chOff x="1152" y="1556"/>
                      <a:chExt cx="624" cy="409"/>
                    </a:xfrm>
                  </p:grpSpPr>
                  <p:sp>
                    <p:nvSpPr>
                      <p:cNvPr id="66597" name="Oval 37">
                        <a:extLst>
                          <a:ext uri="{FF2B5EF4-FFF2-40B4-BE49-F238E27FC236}">
                            <a16:creationId xmlns:a16="http://schemas.microsoft.com/office/drawing/2014/main" id="{3009B45E-F282-4CD5-A811-9465D0CAE073}"/>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598" name="Text Box 38">
                        <a:extLst>
                          <a:ext uri="{FF2B5EF4-FFF2-40B4-BE49-F238E27FC236}">
                            <a16:creationId xmlns:a16="http://schemas.microsoft.com/office/drawing/2014/main" id="{9769B871-24E3-4594-BAF6-6AFDA0D6274D}"/>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16</a:t>
                        </a:r>
                      </a:p>
                    </p:txBody>
                  </p:sp>
                </p:grpSp>
              </p:grpSp>
              <p:sp>
                <p:nvSpPr>
                  <p:cNvPr id="66599" name="Oval 39">
                    <a:extLst>
                      <a:ext uri="{FF2B5EF4-FFF2-40B4-BE49-F238E27FC236}">
                        <a16:creationId xmlns:a16="http://schemas.microsoft.com/office/drawing/2014/main" id="{CE0436A1-AD95-49BE-978A-C140C12EE758}"/>
                      </a:ext>
                    </a:extLst>
                  </p:cNvPr>
                  <p:cNvSpPr>
                    <a:spLocks noChangeArrowheads="1"/>
                  </p:cNvSpPr>
                  <p:nvPr/>
                </p:nvSpPr>
                <p:spPr bwMode="auto">
                  <a:xfrm>
                    <a:off x="2400" y="3456"/>
                    <a:ext cx="288" cy="27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600" name="Text Box 40">
                    <a:extLst>
                      <a:ext uri="{FF2B5EF4-FFF2-40B4-BE49-F238E27FC236}">
                        <a16:creationId xmlns:a16="http://schemas.microsoft.com/office/drawing/2014/main" id="{D68944F7-D414-493A-B2D6-7C991CD94404}"/>
                      </a:ext>
                    </a:extLst>
                  </p:cNvPr>
                  <p:cNvSpPr txBox="1">
                    <a:spLocks noChangeArrowheads="1"/>
                  </p:cNvSpPr>
                  <p:nvPr/>
                </p:nvSpPr>
                <p:spPr bwMode="auto">
                  <a:xfrm>
                    <a:off x="2448" y="345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7</a:t>
                    </a:r>
                  </a:p>
                </p:txBody>
              </p:sp>
              <p:sp>
                <p:nvSpPr>
                  <p:cNvPr id="66601" name="Line 41">
                    <a:extLst>
                      <a:ext uri="{FF2B5EF4-FFF2-40B4-BE49-F238E27FC236}">
                        <a16:creationId xmlns:a16="http://schemas.microsoft.com/office/drawing/2014/main" id="{F7AF52D8-70A0-480C-8E0E-B6E73183B188}"/>
                      </a:ext>
                    </a:extLst>
                  </p:cNvPr>
                  <p:cNvSpPr>
                    <a:spLocks noChangeShapeType="1"/>
                  </p:cNvSpPr>
                  <p:nvPr/>
                </p:nvSpPr>
                <p:spPr bwMode="auto">
                  <a:xfrm flipH="1">
                    <a:off x="2544" y="3216"/>
                    <a:ext cx="4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grpSp>
            <p:nvGrpSpPr>
              <p:cNvPr id="66602" name="Group 42">
                <a:extLst>
                  <a:ext uri="{FF2B5EF4-FFF2-40B4-BE49-F238E27FC236}">
                    <a16:creationId xmlns:a16="http://schemas.microsoft.com/office/drawing/2014/main" id="{3EFF19CC-2C24-4576-BDC2-57C8FB612FF6}"/>
                  </a:ext>
                </a:extLst>
              </p:cNvPr>
              <p:cNvGrpSpPr>
                <a:grpSpLocks/>
              </p:cNvGrpSpPr>
              <p:nvPr/>
            </p:nvGrpSpPr>
            <p:grpSpPr bwMode="auto">
              <a:xfrm>
                <a:off x="2544" y="1824"/>
                <a:ext cx="720" cy="511"/>
                <a:chOff x="1056" y="1454"/>
                <a:chExt cx="720" cy="511"/>
              </a:xfrm>
            </p:grpSpPr>
            <p:sp>
              <p:nvSpPr>
                <p:cNvPr id="66603" name="Line 43">
                  <a:extLst>
                    <a:ext uri="{FF2B5EF4-FFF2-40B4-BE49-F238E27FC236}">
                      <a16:creationId xmlns:a16="http://schemas.microsoft.com/office/drawing/2014/main" id="{626618E6-AB4F-47AF-A8E6-8BAF8620F817}"/>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6604" name="Group 44">
                  <a:extLst>
                    <a:ext uri="{FF2B5EF4-FFF2-40B4-BE49-F238E27FC236}">
                      <a16:creationId xmlns:a16="http://schemas.microsoft.com/office/drawing/2014/main" id="{9AB81660-4700-46F9-8C92-ED48DEB5F04A}"/>
                    </a:ext>
                  </a:extLst>
                </p:cNvPr>
                <p:cNvGrpSpPr>
                  <a:grpSpLocks/>
                </p:cNvGrpSpPr>
                <p:nvPr/>
              </p:nvGrpSpPr>
              <p:grpSpPr bwMode="auto">
                <a:xfrm>
                  <a:off x="1152" y="1556"/>
                  <a:ext cx="624" cy="409"/>
                  <a:chOff x="1152" y="1556"/>
                  <a:chExt cx="624" cy="409"/>
                </a:xfrm>
              </p:grpSpPr>
              <p:sp>
                <p:nvSpPr>
                  <p:cNvPr id="66605" name="Oval 45">
                    <a:extLst>
                      <a:ext uri="{FF2B5EF4-FFF2-40B4-BE49-F238E27FC236}">
                        <a16:creationId xmlns:a16="http://schemas.microsoft.com/office/drawing/2014/main" id="{D42BA0A0-A602-4DD5-B624-C423D36AE084}"/>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6606" name="Text Box 46">
                    <a:extLst>
                      <a:ext uri="{FF2B5EF4-FFF2-40B4-BE49-F238E27FC236}">
                        <a16:creationId xmlns:a16="http://schemas.microsoft.com/office/drawing/2014/main" id="{C06635B4-B97C-4765-81E0-C65A088C898A}"/>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14</a:t>
                    </a:r>
                  </a:p>
                </p:txBody>
              </p:sp>
            </p:grpSp>
          </p:grpSp>
        </p:grpSp>
        <p:sp>
          <p:nvSpPr>
            <p:cNvPr id="66667" name="Text Box 107">
              <a:extLst>
                <a:ext uri="{FF2B5EF4-FFF2-40B4-BE49-F238E27FC236}">
                  <a16:creationId xmlns:a16="http://schemas.microsoft.com/office/drawing/2014/main" id="{C446645E-45BD-42D5-91E6-551CF65CDA0A}"/>
                </a:ext>
              </a:extLst>
            </p:cNvPr>
            <p:cNvSpPr txBox="1">
              <a:spLocks noChangeArrowheads="1"/>
            </p:cNvSpPr>
            <p:nvPr/>
          </p:nvSpPr>
          <p:spPr bwMode="auto">
            <a:xfrm>
              <a:off x="864" y="1728"/>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Fig 15</a:t>
              </a:r>
            </a:p>
          </p:txBody>
        </p:sp>
      </p:grpSp>
      <p:sp>
        <p:nvSpPr>
          <p:cNvPr id="66671" name="Text Box 111">
            <a:extLst>
              <a:ext uri="{FF2B5EF4-FFF2-40B4-BE49-F238E27FC236}">
                <a16:creationId xmlns:a16="http://schemas.microsoft.com/office/drawing/2014/main" id="{C08C258F-4DC9-4200-81DB-A4BD88BE7F6A}"/>
              </a:ext>
            </a:extLst>
          </p:cNvPr>
          <p:cNvSpPr txBox="1">
            <a:spLocks noChangeArrowheads="1"/>
          </p:cNvSpPr>
          <p:nvPr/>
        </p:nvSpPr>
        <p:spPr bwMode="auto">
          <a:xfrm>
            <a:off x="2133600" y="548640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Deletions can be done with similar rotations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66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7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23843E65-3B9A-4459-89DC-24817A9C9BC6}"/>
              </a:ext>
            </a:extLst>
          </p:cNvPr>
          <p:cNvSpPr txBox="1">
            <a:spLocks noChangeArrowheads="1"/>
          </p:cNvSpPr>
          <p:nvPr/>
        </p:nvSpPr>
        <p:spPr bwMode="auto">
          <a:xfrm>
            <a:off x="2133600" y="4419600"/>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Using this you can show that h = O(log N)</a:t>
            </a:r>
          </a:p>
        </p:txBody>
      </p:sp>
      <p:sp>
        <p:nvSpPr>
          <p:cNvPr id="68611" name="Text Box 3">
            <a:extLst>
              <a:ext uri="{FF2B5EF4-FFF2-40B4-BE49-F238E27FC236}">
                <a16:creationId xmlns:a16="http://schemas.microsoft.com/office/drawing/2014/main" id="{1FCF1FE7-2890-4D0C-A332-5A0E9D385678}"/>
              </a:ext>
            </a:extLst>
          </p:cNvPr>
          <p:cNvSpPr txBox="1">
            <a:spLocks noChangeArrowheads="1"/>
          </p:cNvSpPr>
          <p:nvPr/>
        </p:nvSpPr>
        <p:spPr bwMode="auto">
          <a:xfrm>
            <a:off x="2286000" y="914400"/>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3333CC"/>
                </a:solidFill>
                <a:latin typeface="Times New Roman" panose="02020603050405020304" pitchFamily="18" charset="0"/>
              </a:rPr>
              <a:t>Rings a bell! Fibonacci numbers</a:t>
            </a:r>
          </a:p>
        </p:txBody>
      </p:sp>
      <p:sp>
        <p:nvSpPr>
          <p:cNvPr id="68612" name="Text Box 4">
            <a:extLst>
              <a:ext uri="{FF2B5EF4-FFF2-40B4-BE49-F238E27FC236}">
                <a16:creationId xmlns:a16="http://schemas.microsoft.com/office/drawing/2014/main" id="{7F0F0259-8E14-4226-BD36-F48C249DD80C}"/>
              </a:ext>
            </a:extLst>
          </p:cNvPr>
          <p:cNvSpPr txBox="1">
            <a:spLocks noChangeArrowheads="1"/>
          </p:cNvSpPr>
          <p:nvPr/>
        </p:nvSpPr>
        <p:spPr bwMode="auto">
          <a:xfrm>
            <a:off x="2286000" y="198120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F</a:t>
            </a:r>
            <a:r>
              <a:rPr lang="en-US" altLang="en-US" sz="2400" baseline="-25000">
                <a:solidFill>
                  <a:srgbClr val="000000"/>
                </a:solidFill>
                <a:latin typeface="Times New Roman" panose="02020603050405020304" pitchFamily="18" charset="0"/>
              </a:rPr>
              <a:t>N </a:t>
            </a:r>
            <a:r>
              <a:rPr lang="en-US" altLang="en-US" sz="2400">
                <a:solidFill>
                  <a:srgbClr val="000000"/>
                </a:solidFill>
                <a:latin typeface="Times New Roman" panose="02020603050405020304" pitchFamily="18" charset="0"/>
                <a:sym typeface="Symbol" panose="05050102010706020507" pitchFamily="18" charset="2"/>
              </a:rPr>
              <a:t></a:t>
            </a:r>
            <a:r>
              <a:rPr lang="en-US" altLang="en-US" sz="2400" baseline="30000">
                <a:solidFill>
                  <a:srgbClr val="000000"/>
                </a:solidFill>
                <a:latin typeface="Times New Roman" panose="02020603050405020304" pitchFamily="18" charset="0"/>
                <a:sym typeface="Symbol" panose="05050102010706020507" pitchFamily="18" charset="2"/>
              </a:rPr>
              <a:t>N</a:t>
            </a:r>
            <a:endParaRPr lang="en-US" altLang="en-US" sz="2400">
              <a:solidFill>
                <a:srgbClr val="000000"/>
              </a:solidFill>
              <a:latin typeface="Times New Roman" panose="02020603050405020304" pitchFamily="18" charset="0"/>
            </a:endParaRPr>
          </a:p>
        </p:txBody>
      </p:sp>
      <p:sp>
        <p:nvSpPr>
          <p:cNvPr id="68613" name="Text Box 5">
            <a:extLst>
              <a:ext uri="{FF2B5EF4-FFF2-40B4-BE49-F238E27FC236}">
                <a16:creationId xmlns:a16="http://schemas.microsoft.com/office/drawing/2014/main" id="{AB2F4704-46B8-4B68-A34C-AAF9C7E9B265}"/>
              </a:ext>
            </a:extLst>
          </p:cNvPr>
          <p:cNvSpPr txBox="1">
            <a:spLocks noChangeArrowheads="1"/>
          </p:cNvSpPr>
          <p:nvPr/>
        </p:nvSpPr>
        <p:spPr bwMode="auto">
          <a:xfrm>
            <a:off x="2286000" y="2971801"/>
            <a:ext cx="2743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S(h) </a:t>
            </a:r>
            <a:r>
              <a:rPr lang="en-US" altLang="en-US" sz="2400">
                <a:solidFill>
                  <a:srgbClr val="000000"/>
                </a:solidFill>
                <a:latin typeface="Times New Roman" panose="02020603050405020304" pitchFamily="18" charset="0"/>
                <a:sym typeface="Symbol" panose="05050102010706020507" pitchFamily="18" charset="2"/>
              </a:rPr>
              <a:t></a:t>
            </a:r>
            <a:r>
              <a:rPr lang="en-US" altLang="en-US" sz="2400" baseline="30000">
                <a:solidFill>
                  <a:srgbClr val="000000"/>
                </a:solidFill>
                <a:latin typeface="Times New Roman" panose="02020603050405020304" pitchFamily="18" charset="0"/>
                <a:sym typeface="Symbol" panose="05050102010706020507" pitchFamily="18" charset="2"/>
              </a:rPr>
              <a:t>h</a:t>
            </a:r>
            <a:endParaRPr lang="en-US" altLang="en-US" sz="2400">
              <a:solidFill>
                <a:srgbClr val="000000"/>
              </a:solidFill>
              <a:latin typeface="Times New Roman" panose="02020603050405020304" pitchFamily="18" charset="0"/>
            </a:endParaRPr>
          </a:p>
          <a:p>
            <a:pPr fontAlgn="base">
              <a:spcBef>
                <a:spcPct val="50000"/>
              </a:spcBef>
              <a:spcAft>
                <a:spcPct val="0"/>
              </a:spcAft>
            </a:pPr>
            <a:r>
              <a:rPr lang="en-US" altLang="en-US" sz="2400">
                <a:solidFill>
                  <a:srgbClr val="000000"/>
                </a:solidFill>
                <a:latin typeface="Times New Roman" panose="02020603050405020304" pitchFamily="18" charset="0"/>
              </a:rPr>
              <a:t>h is O(log 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6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68610"/>
                                        </p:tgtEl>
                                        <p:attrNameLst>
                                          <p:attrName>style.visibility</p:attrName>
                                        </p:attrNameLst>
                                      </p:cBhvr>
                                      <p:to>
                                        <p:strVal val="visible"/>
                                      </p:to>
                                    </p:set>
                                    <p:anim calcmode="lin" valueType="num">
                                      <p:cBhvr additive="base">
                                        <p:cTn id="15" dur="500" fill="hold"/>
                                        <p:tgtEl>
                                          <p:spTgt spid="68610"/>
                                        </p:tgtEl>
                                        <p:attrNameLst>
                                          <p:attrName>ppt_x</p:attrName>
                                        </p:attrNameLst>
                                      </p:cBhvr>
                                      <p:tavLst>
                                        <p:tav tm="0">
                                          <p:val>
                                            <p:strVal val="0-#ppt_w/2"/>
                                          </p:val>
                                        </p:tav>
                                        <p:tav tm="100000">
                                          <p:val>
                                            <p:strVal val="#ppt_x"/>
                                          </p:val>
                                        </p:tav>
                                      </p:tavLst>
                                    </p:anim>
                                    <p:anim calcmode="lin" valueType="num">
                                      <p:cBhvr additive="base">
                                        <p:cTn id="16" dur="500" fill="hold"/>
                                        <p:tgtEl>
                                          <p:spTgt spid="68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2" grpId="0" autoUpdateAnimBg="0"/>
      <p:bldP spid="6861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t>AVL tree</a:t>
            </a:r>
          </a:p>
        </p:txBody>
      </p:sp>
      <p:sp>
        <p:nvSpPr>
          <p:cNvPr id="3" name="Content Placeholder 2"/>
          <p:cNvSpPr>
            <a:spLocks noGrp="1"/>
          </p:cNvSpPr>
          <p:nvPr>
            <p:ph idx="1"/>
          </p:nvPr>
        </p:nvSpPr>
        <p:spPr/>
        <p:txBody>
          <a:bodyPr/>
          <a:lstStyle/>
          <a:p>
            <a:pPr eaLnBrk="1" hangingPunct="1"/>
            <a:r>
              <a:rPr lang="en-US" dirty="0"/>
              <a:t>Is a binary search tree</a:t>
            </a:r>
          </a:p>
          <a:p>
            <a:pPr eaLnBrk="1" hangingPunct="1"/>
            <a:r>
              <a:rPr lang="en-US" dirty="0"/>
              <a:t>Has an additional </a:t>
            </a:r>
            <a:r>
              <a:rPr lang="en-US" b="1" i="1" dirty="0"/>
              <a:t>height constraint</a:t>
            </a:r>
            <a:r>
              <a:rPr lang="en-US" dirty="0"/>
              <a:t>:</a:t>
            </a:r>
          </a:p>
          <a:p>
            <a:pPr lvl="1" eaLnBrk="1" hangingPunct="1"/>
            <a:r>
              <a:rPr lang="en-US" dirty="0"/>
              <a:t>For each node x in the tree, Height(</a:t>
            </a:r>
            <a:r>
              <a:rPr lang="en-US" dirty="0" err="1"/>
              <a:t>x.left</a:t>
            </a:r>
            <a:r>
              <a:rPr lang="en-US" dirty="0"/>
              <a:t>) differs from Height(</a:t>
            </a:r>
            <a:r>
              <a:rPr lang="en-US" dirty="0" err="1"/>
              <a:t>x.right</a:t>
            </a:r>
            <a:r>
              <a:rPr lang="en-US" dirty="0"/>
              <a:t>) by at most 1</a:t>
            </a:r>
          </a:p>
          <a:p>
            <a:pPr eaLnBrk="1" hangingPunct="1"/>
            <a:endParaRPr lang="en-US" dirty="0"/>
          </a:p>
          <a:p>
            <a:pPr lvl="1" eaLnBrk="1" hangingPunct="1"/>
            <a:r>
              <a:rPr lang="en-US" dirty="0"/>
              <a:t>If you satisfy the </a:t>
            </a:r>
            <a:r>
              <a:rPr lang="en-US" b="1" i="1" dirty="0"/>
              <a:t>height constraint</a:t>
            </a:r>
            <a:r>
              <a:rPr lang="en-US" dirty="0"/>
              <a:t>, then the </a:t>
            </a:r>
            <a:r>
              <a:rPr lang="en-US" b="1" dirty="0"/>
              <a:t>height of the tree is O(lg n)</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t>AVL tree</a:t>
            </a:r>
          </a:p>
        </p:txBody>
      </p:sp>
      <p:sp>
        <p:nvSpPr>
          <p:cNvPr id="3" name="Content Placeholder 2"/>
          <p:cNvSpPr>
            <a:spLocks noGrp="1"/>
          </p:cNvSpPr>
          <p:nvPr>
            <p:ph idx="1"/>
          </p:nvPr>
        </p:nvSpPr>
        <p:spPr>
          <a:xfrm>
            <a:off x="893189" y="1417638"/>
            <a:ext cx="10405621" cy="5105400"/>
          </a:xfrm>
        </p:spPr>
        <p:txBody>
          <a:bodyPr rtlCol="0">
            <a:normAutofit/>
          </a:bodyPr>
          <a:lstStyle/>
          <a:p>
            <a:pPr eaLnBrk="1" fontAlgn="auto" hangingPunct="1">
              <a:spcAft>
                <a:spcPts val="0"/>
              </a:spcAft>
              <a:buFont typeface="Arial" pitchFamily="34" charset="0"/>
              <a:buChar char="•"/>
              <a:defRPr/>
            </a:pPr>
            <a:r>
              <a:rPr lang="en-US" dirty="0"/>
              <a:t>To be an AVL tree, must </a:t>
            </a:r>
            <a:r>
              <a:rPr lang="en-US" b="1" dirty="0"/>
              <a:t>always:</a:t>
            </a:r>
          </a:p>
          <a:p>
            <a:pPr lvl="1" eaLnBrk="1" fontAlgn="auto" hangingPunct="1">
              <a:spcAft>
                <a:spcPts val="0"/>
              </a:spcAft>
              <a:buFont typeface="Arial" pitchFamily="34" charset="0"/>
              <a:buChar char="–"/>
              <a:defRPr/>
            </a:pPr>
            <a:r>
              <a:rPr lang="en-US" dirty="0"/>
              <a:t>(1) Be a </a:t>
            </a:r>
            <a:r>
              <a:rPr lang="en-US" b="1" i="1" dirty="0"/>
              <a:t>binary search tree</a:t>
            </a:r>
          </a:p>
          <a:p>
            <a:pPr lvl="1" eaLnBrk="1" fontAlgn="auto" hangingPunct="1">
              <a:spcAft>
                <a:spcPts val="0"/>
              </a:spcAft>
              <a:buFont typeface="Arial" pitchFamily="34" charset="0"/>
              <a:buChar char="–"/>
              <a:defRPr/>
            </a:pPr>
            <a:r>
              <a:rPr lang="en-US" dirty="0"/>
              <a:t>(2) Satisfy the </a:t>
            </a:r>
            <a:r>
              <a:rPr lang="en-US" b="1" i="1" dirty="0"/>
              <a:t>height constraint</a:t>
            </a:r>
          </a:p>
          <a:p>
            <a:pPr lvl="1"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r>
              <a:rPr lang="en-US" dirty="0"/>
              <a:t>Suppose we start with an AVL tree, then delete as if we’re in a regular BST.</a:t>
            </a:r>
          </a:p>
          <a:p>
            <a:pPr eaLnBrk="1" fontAlgn="auto" hangingPunct="1">
              <a:spcAft>
                <a:spcPts val="0"/>
              </a:spcAft>
              <a:buFont typeface="Arial" pitchFamily="34" charset="0"/>
              <a:buChar char="•"/>
              <a:defRPr/>
            </a:pPr>
            <a:r>
              <a:rPr lang="en-US" dirty="0"/>
              <a:t>Will the tree be an AVL tree after the delete?</a:t>
            </a:r>
          </a:p>
          <a:p>
            <a:pPr lvl="1" eaLnBrk="1" fontAlgn="auto" hangingPunct="1">
              <a:spcAft>
                <a:spcPts val="0"/>
              </a:spcAft>
              <a:buFont typeface="Arial" pitchFamily="34" charset="0"/>
              <a:buChar char="–"/>
              <a:defRPr/>
            </a:pPr>
            <a:r>
              <a:rPr lang="en-US" dirty="0"/>
              <a:t>(1) It will still be a BST…</a:t>
            </a:r>
          </a:p>
          <a:p>
            <a:pPr lvl="1" eaLnBrk="1" fontAlgn="auto" hangingPunct="1">
              <a:spcAft>
                <a:spcPts val="0"/>
              </a:spcAft>
              <a:buFont typeface="Arial" pitchFamily="34" charset="0"/>
              <a:buChar char="–"/>
              <a:defRPr/>
            </a:pPr>
            <a:r>
              <a:rPr lang="en-US" dirty="0"/>
              <a:t>(2) Will it satisfy the </a:t>
            </a:r>
            <a:r>
              <a:rPr lang="en-US" b="1" i="1" dirty="0"/>
              <a:t>height constraint</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anim calcmode="lin" valueType="num">
                                      <p:cBhvr>
                                        <p:cTn id="1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anim calcmode="lin" valueType="num">
                                      <p:cBhvr>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t>BST Delete breaks an AVL tree</a:t>
            </a:r>
          </a:p>
        </p:txBody>
      </p:sp>
      <p:sp>
        <p:nvSpPr>
          <p:cNvPr id="4" name="Oval 3"/>
          <p:cNvSpPr/>
          <p:nvPr/>
        </p:nvSpPr>
        <p:spPr>
          <a:xfrm>
            <a:off x="4081463" y="2316163"/>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7</a:t>
            </a:r>
          </a:p>
        </p:txBody>
      </p:sp>
      <p:sp>
        <p:nvSpPr>
          <p:cNvPr id="5" name="Oval 4"/>
          <p:cNvSpPr/>
          <p:nvPr/>
        </p:nvSpPr>
        <p:spPr>
          <a:xfrm>
            <a:off x="3395663" y="34861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4</a:t>
            </a:r>
          </a:p>
        </p:txBody>
      </p:sp>
      <p:sp>
        <p:nvSpPr>
          <p:cNvPr id="7" name="Oval 6"/>
          <p:cNvSpPr/>
          <p:nvPr/>
        </p:nvSpPr>
        <p:spPr>
          <a:xfrm>
            <a:off x="2811463" y="45529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3</a:t>
            </a:r>
          </a:p>
        </p:txBody>
      </p:sp>
      <p:sp>
        <p:nvSpPr>
          <p:cNvPr id="8" name="Oval 7"/>
          <p:cNvSpPr/>
          <p:nvPr/>
        </p:nvSpPr>
        <p:spPr>
          <a:xfrm>
            <a:off x="4767263" y="348297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9</a:t>
            </a:r>
          </a:p>
        </p:txBody>
      </p:sp>
      <p:cxnSp>
        <p:nvCxnSpPr>
          <p:cNvPr id="10" name="Straight Arrow Connector 9"/>
          <p:cNvCxnSpPr>
            <a:stCxn id="4" idx="3"/>
            <a:endCxn id="5" idx="0"/>
          </p:cNvCxnSpPr>
          <p:nvPr/>
        </p:nvCxnSpPr>
        <p:spPr>
          <a:xfrm flipH="1">
            <a:off x="3738563" y="2836864"/>
            <a:ext cx="444500"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5"/>
            <a:endCxn id="8" idx="0"/>
          </p:cNvCxnSpPr>
          <p:nvPr/>
        </p:nvCxnSpPr>
        <p:spPr>
          <a:xfrm>
            <a:off x="4667251" y="2836863"/>
            <a:ext cx="442913" cy="646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7" idx="0"/>
          </p:cNvCxnSpPr>
          <p:nvPr/>
        </p:nvCxnSpPr>
        <p:spPr>
          <a:xfrm flipH="1">
            <a:off x="3154363" y="4005264"/>
            <a:ext cx="342900" cy="547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8610600" y="23193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7</a:t>
            </a:r>
          </a:p>
        </p:txBody>
      </p:sp>
      <p:sp>
        <p:nvSpPr>
          <p:cNvPr id="17" name="Oval 16"/>
          <p:cNvSpPr/>
          <p:nvPr/>
        </p:nvSpPr>
        <p:spPr>
          <a:xfrm>
            <a:off x="7924800" y="34893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4</a:t>
            </a:r>
          </a:p>
        </p:txBody>
      </p:sp>
      <p:sp>
        <p:nvSpPr>
          <p:cNvPr id="18" name="Oval 17"/>
          <p:cNvSpPr/>
          <p:nvPr/>
        </p:nvSpPr>
        <p:spPr>
          <a:xfrm>
            <a:off x="7339013" y="45561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3</a:t>
            </a:r>
          </a:p>
        </p:txBody>
      </p:sp>
      <p:cxnSp>
        <p:nvCxnSpPr>
          <p:cNvPr id="20" name="Straight Arrow Connector 19"/>
          <p:cNvCxnSpPr>
            <a:stCxn id="16" idx="3"/>
            <a:endCxn id="17" idx="0"/>
          </p:cNvCxnSpPr>
          <p:nvPr/>
        </p:nvCxnSpPr>
        <p:spPr>
          <a:xfrm flipH="1">
            <a:off x="8267701" y="2840039"/>
            <a:ext cx="442913"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3"/>
            <a:endCxn id="18" idx="0"/>
          </p:cNvCxnSpPr>
          <p:nvPr/>
        </p:nvCxnSpPr>
        <p:spPr>
          <a:xfrm flipH="1">
            <a:off x="7681913" y="4008439"/>
            <a:ext cx="342900" cy="547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5791200" y="3657601"/>
            <a:ext cx="1295400" cy="441325"/>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6161" name="TextBox 23"/>
          <p:cNvSpPr txBox="1">
            <a:spLocks noChangeArrowheads="1"/>
          </p:cNvSpPr>
          <p:nvPr/>
        </p:nvSpPr>
        <p:spPr bwMode="auto">
          <a:xfrm>
            <a:off x="5562600" y="3149600"/>
            <a:ext cx="173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3200">
                <a:solidFill>
                  <a:prstClr val="black"/>
                </a:solidFill>
              </a:rPr>
              <a:t>Delete(9)</a:t>
            </a:r>
          </a:p>
        </p:txBody>
      </p:sp>
      <p:cxnSp>
        <p:nvCxnSpPr>
          <p:cNvPr id="65" name="Straight Arrow Connector 64"/>
          <p:cNvCxnSpPr/>
          <p:nvPr/>
        </p:nvCxnSpPr>
        <p:spPr>
          <a:xfrm flipH="1" flipV="1">
            <a:off x="9059864" y="3335339"/>
            <a:ext cx="473075" cy="24399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3" name="TextBox 72"/>
          <p:cNvSpPr txBox="1">
            <a:spLocks noChangeArrowheads="1"/>
          </p:cNvSpPr>
          <p:nvPr/>
        </p:nvSpPr>
        <p:spPr bwMode="auto">
          <a:xfrm>
            <a:off x="7494588" y="5842000"/>
            <a:ext cx="30972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fontAlgn="base" hangingPunct="1">
              <a:spcBef>
                <a:spcPct val="0"/>
              </a:spcBef>
              <a:spcAft>
                <a:spcPct val="0"/>
              </a:spcAft>
            </a:pPr>
            <a:r>
              <a:rPr lang="en-US" sz="2800" b="1" i="1">
                <a:solidFill>
                  <a:prstClr val="black"/>
                </a:solidFill>
              </a:rPr>
              <a:t>h(left) &gt; h(right)+1</a:t>
            </a:r>
          </a:p>
          <a:p>
            <a:pPr algn="ctr" eaLnBrk="1" fontAlgn="base" hangingPunct="1">
              <a:spcBef>
                <a:spcPct val="0"/>
              </a:spcBef>
              <a:spcAft>
                <a:spcPct val="0"/>
              </a:spcAft>
            </a:pPr>
            <a:r>
              <a:rPr lang="en-US" sz="2800">
                <a:solidFill>
                  <a:prstClr val="black"/>
                </a:solidFill>
              </a:rPr>
              <a:t>so </a:t>
            </a:r>
            <a:r>
              <a:rPr lang="en-US" sz="2800" b="1" u="sng">
                <a:solidFill>
                  <a:prstClr val="black"/>
                </a:solidFill>
              </a:rPr>
              <a:t>NOT</a:t>
            </a:r>
            <a:r>
              <a:rPr lang="en-US" sz="2800">
                <a:solidFill>
                  <a:prstClr val="black"/>
                </a:solidFill>
              </a:rPr>
              <a:t> an AVL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2ECB3A9-5D75-4AC5-88EA-22CF48E44FC7}"/>
              </a:ext>
            </a:extLst>
          </p:cNvPr>
          <p:cNvSpPr>
            <a:spLocks noGrp="1" noChangeArrowheads="1"/>
          </p:cNvSpPr>
          <p:nvPr>
            <p:ph type="title"/>
          </p:nvPr>
        </p:nvSpPr>
        <p:spPr/>
        <p:txBody>
          <a:bodyPr/>
          <a:lstStyle/>
          <a:p>
            <a:r>
              <a:rPr lang="en-US" altLang="en-US"/>
              <a:t>AVL Trees</a:t>
            </a:r>
          </a:p>
        </p:txBody>
      </p:sp>
      <p:sp>
        <p:nvSpPr>
          <p:cNvPr id="28675" name="Text Box 3">
            <a:extLst>
              <a:ext uri="{FF2B5EF4-FFF2-40B4-BE49-F238E27FC236}">
                <a16:creationId xmlns:a16="http://schemas.microsoft.com/office/drawing/2014/main" id="{5153E3A0-A5A5-4831-B093-1265E40E7277}"/>
              </a:ext>
            </a:extLst>
          </p:cNvPr>
          <p:cNvSpPr txBox="1">
            <a:spLocks noChangeArrowheads="1"/>
          </p:cNvSpPr>
          <p:nvPr/>
        </p:nvSpPr>
        <p:spPr bwMode="auto">
          <a:xfrm>
            <a:off x="1027522" y="1981201"/>
            <a:ext cx="97074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US" sz="2400" dirty="0">
                <a:solidFill>
                  <a:srgbClr val="000000"/>
                </a:solidFill>
                <a:latin typeface="Times New Roman" panose="02020603050405020304" pitchFamily="18" charset="0"/>
              </a:rPr>
              <a:t>We have seen that all operations depend on the depth of the tree.</a:t>
            </a:r>
          </a:p>
        </p:txBody>
      </p:sp>
      <p:sp>
        <p:nvSpPr>
          <p:cNvPr id="28676" name="Text Box 4">
            <a:extLst>
              <a:ext uri="{FF2B5EF4-FFF2-40B4-BE49-F238E27FC236}">
                <a16:creationId xmlns:a16="http://schemas.microsoft.com/office/drawing/2014/main" id="{02EFC756-8999-49B5-9494-1E36A7AF720C}"/>
              </a:ext>
            </a:extLst>
          </p:cNvPr>
          <p:cNvSpPr txBox="1">
            <a:spLocks noChangeArrowheads="1"/>
          </p:cNvSpPr>
          <p:nvPr/>
        </p:nvSpPr>
        <p:spPr bwMode="auto">
          <a:xfrm>
            <a:off x="986485" y="2802904"/>
            <a:ext cx="1002402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US" sz="2400" dirty="0">
                <a:solidFill>
                  <a:srgbClr val="000000"/>
                </a:solidFill>
                <a:latin typeface="Times New Roman" panose="02020603050405020304" pitchFamily="18" charset="0"/>
              </a:rPr>
              <a:t>We don’t want trees with nodes which have large height </a:t>
            </a:r>
          </a:p>
          <a:p>
            <a:pPr fontAlgn="base">
              <a:spcBef>
                <a:spcPct val="50000"/>
              </a:spcBef>
              <a:spcAft>
                <a:spcPct val="0"/>
              </a:spcAft>
            </a:pPr>
            <a:r>
              <a:rPr lang="en-US" altLang="en-US" sz="2400" dirty="0">
                <a:solidFill>
                  <a:srgbClr val="000000"/>
                </a:solidFill>
                <a:latin typeface="Times New Roman" panose="02020603050405020304" pitchFamily="18" charset="0"/>
              </a:rPr>
              <a:t>This can be attained if both subtrees of each node have roughly the same height.</a:t>
            </a:r>
          </a:p>
        </p:txBody>
      </p:sp>
      <p:sp>
        <p:nvSpPr>
          <p:cNvPr id="28677" name="Text Box 5">
            <a:extLst>
              <a:ext uri="{FF2B5EF4-FFF2-40B4-BE49-F238E27FC236}">
                <a16:creationId xmlns:a16="http://schemas.microsoft.com/office/drawing/2014/main" id="{E45E49FE-1D41-458D-98B0-D232880E0E2D}"/>
              </a:ext>
            </a:extLst>
          </p:cNvPr>
          <p:cNvSpPr txBox="1">
            <a:spLocks noChangeArrowheads="1"/>
          </p:cNvSpPr>
          <p:nvPr/>
        </p:nvSpPr>
        <p:spPr bwMode="auto">
          <a:xfrm>
            <a:off x="986485" y="4178605"/>
            <a:ext cx="981299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US" sz="2400" dirty="0">
                <a:solidFill>
                  <a:srgbClr val="000000"/>
                </a:solidFill>
                <a:latin typeface="Times New Roman" panose="02020603050405020304" pitchFamily="18" charset="0"/>
              </a:rPr>
              <a:t>AVL tree is a binary search tree where the height  of the two subtrees of a node differs by at most one</a:t>
            </a:r>
          </a:p>
          <a:p>
            <a:pPr lvl="1" fontAlgn="base">
              <a:spcBef>
                <a:spcPct val="50000"/>
              </a:spcBef>
              <a:spcAft>
                <a:spcPct val="0"/>
              </a:spcAft>
            </a:pPr>
            <a:r>
              <a:rPr lang="en-US" altLang="en-US" sz="2400" dirty="0">
                <a:solidFill>
                  <a:srgbClr val="000000"/>
                </a:solidFill>
                <a:latin typeface="Times New Roman" panose="02020603050405020304" pitchFamily="18" charset="0"/>
              </a:rPr>
              <a:t>Height of  a null tree is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P spid="28676" grpId="0" autoUpdateAnimBg="0"/>
      <p:bldP spid="2867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81200" y="533400"/>
            <a:ext cx="8229600" cy="1143000"/>
          </a:xfrm>
        </p:spPr>
        <p:txBody>
          <a:bodyPr/>
          <a:lstStyle/>
          <a:p>
            <a:pPr eaLnBrk="1" hangingPunct="1"/>
            <a:r>
              <a:rPr lang="en-US" dirty="0"/>
              <a:t>Replacing the height constraint with balance factors</a:t>
            </a:r>
          </a:p>
        </p:txBody>
      </p:sp>
      <p:sp>
        <p:nvSpPr>
          <p:cNvPr id="3" name="Content Placeholder 2"/>
          <p:cNvSpPr>
            <a:spLocks noGrp="1"/>
          </p:cNvSpPr>
          <p:nvPr>
            <p:ph idx="1"/>
          </p:nvPr>
        </p:nvSpPr>
        <p:spPr>
          <a:xfrm>
            <a:off x="1905000" y="2209800"/>
            <a:ext cx="8610600" cy="4191000"/>
          </a:xfrm>
        </p:spPr>
        <p:txBody>
          <a:bodyPr/>
          <a:lstStyle/>
          <a:p>
            <a:pPr eaLnBrk="1" hangingPunct="1"/>
            <a:r>
              <a:rPr lang="en-US" dirty="0"/>
              <a:t>Instead of thinking about the heights of nodes, it is helpful to think in terms of </a:t>
            </a:r>
            <a:r>
              <a:rPr lang="en-US" b="1" i="1" dirty="0"/>
              <a:t>balance factors</a:t>
            </a:r>
            <a:endParaRPr lang="en-US" dirty="0"/>
          </a:p>
          <a:p>
            <a:pPr eaLnBrk="1" hangingPunct="1"/>
            <a:r>
              <a:rPr lang="en-US" dirty="0"/>
              <a:t>The balance factor </a:t>
            </a:r>
            <a:r>
              <a:rPr lang="en-US" i="1" dirty="0"/>
              <a:t>bf(x) = h(</a:t>
            </a:r>
            <a:r>
              <a:rPr lang="en-US" i="1" dirty="0" err="1"/>
              <a:t>x.right</a:t>
            </a:r>
            <a:r>
              <a:rPr lang="en-US" i="1" dirty="0"/>
              <a:t>) – h(</a:t>
            </a:r>
            <a:r>
              <a:rPr lang="en-US" i="1" dirty="0" err="1"/>
              <a:t>x.left</a:t>
            </a:r>
            <a:r>
              <a:rPr lang="en-US" i="1" dirty="0"/>
              <a:t>)</a:t>
            </a:r>
          </a:p>
          <a:p>
            <a:pPr lvl="1" eaLnBrk="1" hangingPunct="1"/>
            <a:r>
              <a:rPr lang="en-US" dirty="0"/>
              <a:t>bf(x) values -1, 0, and 1 are allowed</a:t>
            </a:r>
          </a:p>
          <a:p>
            <a:pPr lvl="1" eaLnBrk="1" hangingPunct="1"/>
            <a:r>
              <a:rPr lang="en-US" dirty="0"/>
              <a:t>If bf(x) &lt; -1 or bf(x) &gt; 1 then tree is </a:t>
            </a:r>
            <a:r>
              <a:rPr lang="en-US" b="1" dirty="0"/>
              <a:t>NOT AVL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Same example with </a:t>
            </a:r>
            <a:r>
              <a:rPr lang="en-US" b="1" dirty="0"/>
              <a:t>bf(x), </a:t>
            </a:r>
            <a:r>
              <a:rPr lang="en-US" b="1" u="sng" dirty="0"/>
              <a:t>not</a:t>
            </a:r>
            <a:r>
              <a:rPr lang="en-US" b="1" dirty="0"/>
              <a:t> h(x)</a:t>
            </a:r>
          </a:p>
        </p:txBody>
      </p:sp>
      <p:sp>
        <p:nvSpPr>
          <p:cNvPr id="8195" name="Content Placeholder 2"/>
          <p:cNvSpPr>
            <a:spLocks noGrp="1"/>
          </p:cNvSpPr>
          <p:nvPr>
            <p:ph idx="1"/>
          </p:nvPr>
        </p:nvSpPr>
        <p:spPr/>
        <p:txBody>
          <a:bodyPr/>
          <a:lstStyle/>
          <a:p>
            <a:pPr eaLnBrk="1" hangingPunct="1"/>
            <a:endParaRPr lang="en-US"/>
          </a:p>
        </p:txBody>
      </p:sp>
      <p:sp>
        <p:nvSpPr>
          <p:cNvPr id="4" name="Oval 3"/>
          <p:cNvSpPr/>
          <p:nvPr/>
        </p:nvSpPr>
        <p:spPr>
          <a:xfrm>
            <a:off x="4081463" y="2316163"/>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7</a:t>
            </a:r>
          </a:p>
        </p:txBody>
      </p:sp>
      <p:sp>
        <p:nvSpPr>
          <p:cNvPr id="5" name="Oval 4"/>
          <p:cNvSpPr/>
          <p:nvPr/>
        </p:nvSpPr>
        <p:spPr>
          <a:xfrm>
            <a:off x="3395663" y="34861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4</a:t>
            </a:r>
          </a:p>
        </p:txBody>
      </p:sp>
      <p:sp>
        <p:nvSpPr>
          <p:cNvPr id="7" name="Oval 6"/>
          <p:cNvSpPr/>
          <p:nvPr/>
        </p:nvSpPr>
        <p:spPr>
          <a:xfrm>
            <a:off x="2811463" y="45529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3</a:t>
            </a:r>
          </a:p>
        </p:txBody>
      </p:sp>
      <p:sp>
        <p:nvSpPr>
          <p:cNvPr id="8" name="Oval 7"/>
          <p:cNvSpPr/>
          <p:nvPr/>
        </p:nvSpPr>
        <p:spPr>
          <a:xfrm>
            <a:off x="4767263" y="348297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9</a:t>
            </a:r>
          </a:p>
        </p:txBody>
      </p:sp>
      <p:cxnSp>
        <p:nvCxnSpPr>
          <p:cNvPr id="10" name="Straight Arrow Connector 9"/>
          <p:cNvCxnSpPr>
            <a:stCxn id="4" idx="3"/>
            <a:endCxn id="5" idx="0"/>
          </p:cNvCxnSpPr>
          <p:nvPr/>
        </p:nvCxnSpPr>
        <p:spPr>
          <a:xfrm flipH="1">
            <a:off x="3738563" y="2836864"/>
            <a:ext cx="444500"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5"/>
            <a:endCxn id="8" idx="0"/>
          </p:cNvCxnSpPr>
          <p:nvPr/>
        </p:nvCxnSpPr>
        <p:spPr>
          <a:xfrm>
            <a:off x="4667251" y="2836863"/>
            <a:ext cx="442913" cy="646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7" idx="0"/>
          </p:cNvCxnSpPr>
          <p:nvPr/>
        </p:nvCxnSpPr>
        <p:spPr>
          <a:xfrm flipH="1">
            <a:off x="3154363" y="4005264"/>
            <a:ext cx="342900" cy="547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8610600" y="23193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7</a:t>
            </a:r>
          </a:p>
        </p:txBody>
      </p:sp>
      <p:sp>
        <p:nvSpPr>
          <p:cNvPr id="17" name="Oval 16"/>
          <p:cNvSpPr/>
          <p:nvPr/>
        </p:nvSpPr>
        <p:spPr>
          <a:xfrm>
            <a:off x="7924800" y="34893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4</a:t>
            </a:r>
          </a:p>
        </p:txBody>
      </p:sp>
      <p:sp>
        <p:nvSpPr>
          <p:cNvPr id="18" name="Oval 17"/>
          <p:cNvSpPr/>
          <p:nvPr/>
        </p:nvSpPr>
        <p:spPr>
          <a:xfrm>
            <a:off x="7339013" y="45561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3</a:t>
            </a:r>
          </a:p>
        </p:txBody>
      </p:sp>
      <p:cxnSp>
        <p:nvCxnSpPr>
          <p:cNvPr id="20" name="Straight Arrow Connector 19"/>
          <p:cNvCxnSpPr>
            <a:stCxn id="16" idx="3"/>
            <a:endCxn id="17" idx="0"/>
          </p:cNvCxnSpPr>
          <p:nvPr/>
        </p:nvCxnSpPr>
        <p:spPr>
          <a:xfrm flipH="1">
            <a:off x="8267701" y="2840039"/>
            <a:ext cx="442913"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3"/>
            <a:endCxn id="18" idx="0"/>
          </p:cNvCxnSpPr>
          <p:nvPr/>
        </p:nvCxnSpPr>
        <p:spPr>
          <a:xfrm flipH="1">
            <a:off x="7681913" y="4008439"/>
            <a:ext cx="342900" cy="547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5791200" y="3657601"/>
            <a:ext cx="1295400" cy="441325"/>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8209" name="TextBox 23"/>
          <p:cNvSpPr txBox="1">
            <a:spLocks noChangeArrowheads="1"/>
          </p:cNvSpPr>
          <p:nvPr/>
        </p:nvSpPr>
        <p:spPr bwMode="auto">
          <a:xfrm>
            <a:off x="5562600" y="3149600"/>
            <a:ext cx="173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3200">
                <a:solidFill>
                  <a:prstClr val="black"/>
                </a:solidFill>
              </a:rPr>
              <a:t>Delete(9)</a:t>
            </a:r>
          </a:p>
        </p:txBody>
      </p:sp>
      <p:sp>
        <p:nvSpPr>
          <p:cNvPr id="8210" name="TextBox 24"/>
          <p:cNvSpPr txBox="1">
            <a:spLocks noChangeArrowheads="1"/>
          </p:cNvSpPr>
          <p:nvPr/>
        </p:nvSpPr>
        <p:spPr bwMode="auto">
          <a:xfrm>
            <a:off x="3672477" y="2306618"/>
            <a:ext cx="478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800" dirty="0">
                <a:solidFill>
                  <a:prstClr val="black"/>
                </a:solidFill>
              </a:rPr>
              <a:t>-1</a:t>
            </a:r>
          </a:p>
        </p:txBody>
      </p:sp>
      <p:sp>
        <p:nvSpPr>
          <p:cNvPr id="8211" name="TextBox 25"/>
          <p:cNvSpPr txBox="1">
            <a:spLocks noChangeArrowheads="1"/>
          </p:cNvSpPr>
          <p:nvPr/>
        </p:nvSpPr>
        <p:spPr bwMode="auto">
          <a:xfrm>
            <a:off x="2966039" y="3451207"/>
            <a:ext cx="478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800" dirty="0">
                <a:solidFill>
                  <a:prstClr val="black"/>
                </a:solidFill>
              </a:rPr>
              <a:t>-1</a:t>
            </a:r>
          </a:p>
        </p:txBody>
      </p:sp>
      <p:sp>
        <p:nvSpPr>
          <p:cNvPr id="8212" name="TextBox 27"/>
          <p:cNvSpPr txBox="1">
            <a:spLocks noChangeArrowheads="1"/>
          </p:cNvSpPr>
          <p:nvPr/>
        </p:nvSpPr>
        <p:spPr bwMode="auto">
          <a:xfrm>
            <a:off x="2413589" y="4505307"/>
            <a:ext cx="3674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800" dirty="0">
                <a:solidFill>
                  <a:prstClr val="black"/>
                </a:solidFill>
              </a:rPr>
              <a:t>0</a:t>
            </a:r>
          </a:p>
        </p:txBody>
      </p:sp>
      <p:sp>
        <p:nvSpPr>
          <p:cNvPr id="8213" name="TextBox 28"/>
          <p:cNvSpPr txBox="1">
            <a:spLocks noChangeArrowheads="1"/>
          </p:cNvSpPr>
          <p:nvPr/>
        </p:nvSpPr>
        <p:spPr bwMode="auto">
          <a:xfrm>
            <a:off x="4365626" y="361473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dirty="0">
                <a:solidFill>
                  <a:prstClr val="black"/>
                </a:solidFill>
              </a:rPr>
              <a:t>0</a:t>
            </a:r>
          </a:p>
        </p:txBody>
      </p:sp>
      <p:sp>
        <p:nvSpPr>
          <p:cNvPr id="8214" name="TextBox 59"/>
          <p:cNvSpPr txBox="1">
            <a:spLocks noChangeArrowheads="1"/>
          </p:cNvSpPr>
          <p:nvPr/>
        </p:nvSpPr>
        <p:spPr bwMode="auto">
          <a:xfrm>
            <a:off x="8173039" y="2297093"/>
            <a:ext cx="478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800" dirty="0">
                <a:solidFill>
                  <a:prstClr val="black"/>
                </a:solidFill>
              </a:rPr>
              <a:t>-2</a:t>
            </a:r>
          </a:p>
        </p:txBody>
      </p:sp>
      <p:sp>
        <p:nvSpPr>
          <p:cNvPr id="8215" name="TextBox 60"/>
          <p:cNvSpPr txBox="1">
            <a:spLocks noChangeArrowheads="1"/>
          </p:cNvSpPr>
          <p:nvPr/>
        </p:nvSpPr>
        <p:spPr bwMode="auto">
          <a:xfrm>
            <a:off x="7487239" y="3443268"/>
            <a:ext cx="478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800" dirty="0">
                <a:solidFill>
                  <a:prstClr val="black"/>
                </a:solidFill>
              </a:rPr>
              <a:t>-1</a:t>
            </a:r>
          </a:p>
        </p:txBody>
      </p:sp>
      <p:sp>
        <p:nvSpPr>
          <p:cNvPr id="8216" name="TextBox 61"/>
          <p:cNvSpPr txBox="1">
            <a:spLocks noChangeArrowheads="1"/>
          </p:cNvSpPr>
          <p:nvPr/>
        </p:nvSpPr>
        <p:spPr bwMode="auto">
          <a:xfrm>
            <a:off x="6993527" y="4497368"/>
            <a:ext cx="3674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800" dirty="0">
                <a:solidFill>
                  <a:prstClr val="black"/>
                </a:solidFill>
              </a:rPr>
              <a:t>0</a:t>
            </a:r>
          </a:p>
        </p:txBody>
      </p:sp>
      <p:cxnSp>
        <p:nvCxnSpPr>
          <p:cNvPr id="65" name="Straight Arrow Connector 64"/>
          <p:cNvCxnSpPr>
            <a:stCxn id="73" idx="0"/>
          </p:cNvCxnSpPr>
          <p:nvPr/>
        </p:nvCxnSpPr>
        <p:spPr>
          <a:xfrm flipH="1" flipV="1">
            <a:off x="8510589" y="2825750"/>
            <a:ext cx="485775" cy="28892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3" name="TextBox 72"/>
          <p:cNvSpPr txBox="1">
            <a:spLocks noChangeArrowheads="1"/>
          </p:cNvSpPr>
          <p:nvPr/>
        </p:nvSpPr>
        <p:spPr bwMode="auto">
          <a:xfrm>
            <a:off x="7440613" y="5715000"/>
            <a:ext cx="31115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800" b="1">
                <a:solidFill>
                  <a:prstClr val="black"/>
                </a:solidFill>
              </a:rPr>
              <a:t>bf &lt; -1</a:t>
            </a:r>
          </a:p>
          <a:p>
            <a:pPr eaLnBrk="1" fontAlgn="base" hangingPunct="1">
              <a:spcBef>
                <a:spcPct val="0"/>
              </a:spcBef>
              <a:spcAft>
                <a:spcPct val="0"/>
              </a:spcAft>
            </a:pPr>
            <a:r>
              <a:rPr lang="en-US" sz="2800">
                <a:solidFill>
                  <a:prstClr val="black"/>
                </a:solidFill>
              </a:rPr>
              <a:t>so</a:t>
            </a:r>
            <a:r>
              <a:rPr lang="en-US" sz="2800" b="1">
                <a:solidFill>
                  <a:prstClr val="black"/>
                </a:solidFill>
              </a:rPr>
              <a:t> </a:t>
            </a:r>
            <a:r>
              <a:rPr lang="en-US" sz="2800" b="1" u="sng">
                <a:solidFill>
                  <a:prstClr val="black"/>
                </a:solidFill>
              </a:rPr>
              <a:t>NOT</a:t>
            </a:r>
            <a:r>
              <a:rPr lang="en-US" sz="2800">
                <a:solidFill>
                  <a:prstClr val="black"/>
                </a:solidFill>
              </a:rPr>
              <a:t> an AVL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12"/>
                                        </p:tgtEl>
                                        <p:attrNameLst>
                                          <p:attrName>style.visibility</p:attrName>
                                        </p:attrNameLst>
                                      </p:cBhvr>
                                      <p:to>
                                        <p:strVal val="visible"/>
                                      </p:to>
                                    </p:set>
                                    <p:animEffect transition="in" filter="fade">
                                      <p:cBhvr>
                                        <p:cTn id="7" dur="1000"/>
                                        <p:tgtEl>
                                          <p:spTgt spid="8212"/>
                                        </p:tgtEl>
                                      </p:cBhvr>
                                    </p:animEffect>
                                    <p:anim calcmode="lin" valueType="num">
                                      <p:cBhvr>
                                        <p:cTn id="8" dur="1000" fill="hold"/>
                                        <p:tgtEl>
                                          <p:spTgt spid="8212"/>
                                        </p:tgtEl>
                                        <p:attrNameLst>
                                          <p:attrName>ppt_x</p:attrName>
                                        </p:attrNameLst>
                                      </p:cBhvr>
                                      <p:tavLst>
                                        <p:tav tm="0">
                                          <p:val>
                                            <p:strVal val="#ppt_x"/>
                                          </p:val>
                                        </p:tav>
                                        <p:tav tm="100000">
                                          <p:val>
                                            <p:strVal val="#ppt_x"/>
                                          </p:val>
                                        </p:tav>
                                      </p:tavLst>
                                    </p:anim>
                                    <p:anim calcmode="lin" valueType="num">
                                      <p:cBhvr>
                                        <p:cTn id="9" dur="1000" fill="hold"/>
                                        <p:tgtEl>
                                          <p:spTgt spid="82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213"/>
                                        </p:tgtEl>
                                        <p:attrNameLst>
                                          <p:attrName>style.visibility</p:attrName>
                                        </p:attrNameLst>
                                      </p:cBhvr>
                                      <p:to>
                                        <p:strVal val="visible"/>
                                      </p:to>
                                    </p:set>
                                    <p:animEffect transition="in" filter="fade">
                                      <p:cBhvr>
                                        <p:cTn id="14" dur="1000"/>
                                        <p:tgtEl>
                                          <p:spTgt spid="8213"/>
                                        </p:tgtEl>
                                      </p:cBhvr>
                                    </p:animEffect>
                                    <p:anim calcmode="lin" valueType="num">
                                      <p:cBhvr>
                                        <p:cTn id="15" dur="1000" fill="hold"/>
                                        <p:tgtEl>
                                          <p:spTgt spid="8213"/>
                                        </p:tgtEl>
                                        <p:attrNameLst>
                                          <p:attrName>ppt_x</p:attrName>
                                        </p:attrNameLst>
                                      </p:cBhvr>
                                      <p:tavLst>
                                        <p:tav tm="0">
                                          <p:val>
                                            <p:strVal val="#ppt_x"/>
                                          </p:val>
                                        </p:tav>
                                        <p:tav tm="100000">
                                          <p:val>
                                            <p:strVal val="#ppt_x"/>
                                          </p:val>
                                        </p:tav>
                                      </p:tavLst>
                                    </p:anim>
                                    <p:anim calcmode="lin" valueType="num">
                                      <p:cBhvr>
                                        <p:cTn id="16" dur="1000" fill="hold"/>
                                        <p:tgtEl>
                                          <p:spTgt spid="82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211"/>
                                        </p:tgtEl>
                                        <p:attrNameLst>
                                          <p:attrName>style.visibility</p:attrName>
                                        </p:attrNameLst>
                                      </p:cBhvr>
                                      <p:to>
                                        <p:strVal val="visible"/>
                                      </p:to>
                                    </p:set>
                                    <p:animEffect transition="in" filter="fade">
                                      <p:cBhvr>
                                        <p:cTn id="21" dur="1000"/>
                                        <p:tgtEl>
                                          <p:spTgt spid="8211"/>
                                        </p:tgtEl>
                                      </p:cBhvr>
                                    </p:animEffect>
                                    <p:anim calcmode="lin" valueType="num">
                                      <p:cBhvr>
                                        <p:cTn id="22" dur="1000" fill="hold"/>
                                        <p:tgtEl>
                                          <p:spTgt spid="8211"/>
                                        </p:tgtEl>
                                        <p:attrNameLst>
                                          <p:attrName>ppt_x</p:attrName>
                                        </p:attrNameLst>
                                      </p:cBhvr>
                                      <p:tavLst>
                                        <p:tav tm="0">
                                          <p:val>
                                            <p:strVal val="#ppt_x"/>
                                          </p:val>
                                        </p:tav>
                                        <p:tav tm="100000">
                                          <p:val>
                                            <p:strVal val="#ppt_x"/>
                                          </p:val>
                                        </p:tav>
                                      </p:tavLst>
                                    </p:anim>
                                    <p:anim calcmode="lin" valueType="num">
                                      <p:cBhvr>
                                        <p:cTn id="23" dur="1000" fill="hold"/>
                                        <p:tgtEl>
                                          <p:spTgt spid="82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210"/>
                                        </p:tgtEl>
                                        <p:attrNameLst>
                                          <p:attrName>style.visibility</p:attrName>
                                        </p:attrNameLst>
                                      </p:cBhvr>
                                      <p:to>
                                        <p:strVal val="visible"/>
                                      </p:to>
                                    </p:set>
                                    <p:animEffect transition="in" filter="fade">
                                      <p:cBhvr>
                                        <p:cTn id="28" dur="1000"/>
                                        <p:tgtEl>
                                          <p:spTgt spid="8210"/>
                                        </p:tgtEl>
                                      </p:cBhvr>
                                    </p:animEffect>
                                    <p:anim calcmode="lin" valueType="num">
                                      <p:cBhvr>
                                        <p:cTn id="29" dur="1000" fill="hold"/>
                                        <p:tgtEl>
                                          <p:spTgt spid="8210"/>
                                        </p:tgtEl>
                                        <p:attrNameLst>
                                          <p:attrName>ppt_x</p:attrName>
                                        </p:attrNameLst>
                                      </p:cBhvr>
                                      <p:tavLst>
                                        <p:tav tm="0">
                                          <p:val>
                                            <p:strVal val="#ppt_x"/>
                                          </p:val>
                                        </p:tav>
                                        <p:tav tm="100000">
                                          <p:val>
                                            <p:strVal val="#ppt_x"/>
                                          </p:val>
                                        </p:tav>
                                      </p:tavLst>
                                    </p:anim>
                                    <p:anim calcmode="lin" valueType="num">
                                      <p:cBhvr>
                                        <p:cTn id="30" dur="1000" fill="hold"/>
                                        <p:tgtEl>
                                          <p:spTgt spid="82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216"/>
                                        </p:tgtEl>
                                        <p:attrNameLst>
                                          <p:attrName>style.visibility</p:attrName>
                                        </p:attrNameLst>
                                      </p:cBhvr>
                                      <p:to>
                                        <p:strVal val="visible"/>
                                      </p:to>
                                    </p:set>
                                    <p:animEffect transition="in" filter="fade">
                                      <p:cBhvr>
                                        <p:cTn id="35" dur="1000"/>
                                        <p:tgtEl>
                                          <p:spTgt spid="8216"/>
                                        </p:tgtEl>
                                      </p:cBhvr>
                                    </p:animEffect>
                                    <p:anim calcmode="lin" valueType="num">
                                      <p:cBhvr>
                                        <p:cTn id="36" dur="1000" fill="hold"/>
                                        <p:tgtEl>
                                          <p:spTgt spid="8216"/>
                                        </p:tgtEl>
                                        <p:attrNameLst>
                                          <p:attrName>ppt_x</p:attrName>
                                        </p:attrNameLst>
                                      </p:cBhvr>
                                      <p:tavLst>
                                        <p:tav tm="0">
                                          <p:val>
                                            <p:strVal val="#ppt_x"/>
                                          </p:val>
                                        </p:tav>
                                        <p:tav tm="100000">
                                          <p:val>
                                            <p:strVal val="#ppt_x"/>
                                          </p:val>
                                        </p:tav>
                                      </p:tavLst>
                                    </p:anim>
                                    <p:anim calcmode="lin" valueType="num">
                                      <p:cBhvr>
                                        <p:cTn id="37" dur="1000" fill="hold"/>
                                        <p:tgtEl>
                                          <p:spTgt spid="82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215"/>
                                        </p:tgtEl>
                                        <p:attrNameLst>
                                          <p:attrName>style.visibility</p:attrName>
                                        </p:attrNameLst>
                                      </p:cBhvr>
                                      <p:to>
                                        <p:strVal val="visible"/>
                                      </p:to>
                                    </p:set>
                                    <p:animEffect transition="in" filter="fade">
                                      <p:cBhvr>
                                        <p:cTn id="42" dur="1000"/>
                                        <p:tgtEl>
                                          <p:spTgt spid="8215"/>
                                        </p:tgtEl>
                                      </p:cBhvr>
                                    </p:animEffect>
                                    <p:anim calcmode="lin" valueType="num">
                                      <p:cBhvr>
                                        <p:cTn id="43" dur="1000" fill="hold"/>
                                        <p:tgtEl>
                                          <p:spTgt spid="8215"/>
                                        </p:tgtEl>
                                        <p:attrNameLst>
                                          <p:attrName>ppt_x</p:attrName>
                                        </p:attrNameLst>
                                      </p:cBhvr>
                                      <p:tavLst>
                                        <p:tav tm="0">
                                          <p:val>
                                            <p:strVal val="#ppt_x"/>
                                          </p:val>
                                        </p:tav>
                                        <p:tav tm="100000">
                                          <p:val>
                                            <p:strVal val="#ppt_x"/>
                                          </p:val>
                                        </p:tav>
                                      </p:tavLst>
                                    </p:anim>
                                    <p:anim calcmode="lin" valueType="num">
                                      <p:cBhvr>
                                        <p:cTn id="44" dur="1000" fill="hold"/>
                                        <p:tgtEl>
                                          <p:spTgt spid="82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214"/>
                                        </p:tgtEl>
                                        <p:attrNameLst>
                                          <p:attrName>style.visibility</p:attrName>
                                        </p:attrNameLst>
                                      </p:cBhvr>
                                      <p:to>
                                        <p:strVal val="visible"/>
                                      </p:to>
                                    </p:set>
                                    <p:animEffect transition="in" filter="fade">
                                      <p:cBhvr>
                                        <p:cTn id="49" dur="1000"/>
                                        <p:tgtEl>
                                          <p:spTgt spid="8214"/>
                                        </p:tgtEl>
                                      </p:cBhvr>
                                    </p:animEffect>
                                    <p:anim calcmode="lin" valueType="num">
                                      <p:cBhvr>
                                        <p:cTn id="50" dur="1000" fill="hold"/>
                                        <p:tgtEl>
                                          <p:spTgt spid="8214"/>
                                        </p:tgtEl>
                                        <p:attrNameLst>
                                          <p:attrName>ppt_x</p:attrName>
                                        </p:attrNameLst>
                                      </p:cBhvr>
                                      <p:tavLst>
                                        <p:tav tm="0">
                                          <p:val>
                                            <p:strVal val="#ppt_x"/>
                                          </p:val>
                                        </p:tav>
                                        <p:tav tm="100000">
                                          <p:val>
                                            <p:strVal val="#ppt_x"/>
                                          </p:val>
                                        </p:tav>
                                      </p:tavLst>
                                    </p:anim>
                                    <p:anim calcmode="lin" valueType="num">
                                      <p:cBhvr>
                                        <p:cTn id="51" dur="1000" fill="hold"/>
                                        <p:tgtEl>
                                          <p:spTgt spid="82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1000"/>
                                        <p:tgtEl>
                                          <p:spTgt spid="65"/>
                                        </p:tgtEl>
                                      </p:cBhvr>
                                    </p:animEffect>
                                    <p:anim calcmode="lin" valueType="num">
                                      <p:cBhvr>
                                        <p:cTn id="57" dur="1000" fill="hold"/>
                                        <p:tgtEl>
                                          <p:spTgt spid="65"/>
                                        </p:tgtEl>
                                        <p:attrNameLst>
                                          <p:attrName>ppt_x</p:attrName>
                                        </p:attrNameLst>
                                      </p:cBhvr>
                                      <p:tavLst>
                                        <p:tav tm="0">
                                          <p:val>
                                            <p:strVal val="#ppt_x"/>
                                          </p:val>
                                        </p:tav>
                                        <p:tav tm="100000">
                                          <p:val>
                                            <p:strVal val="#ppt_x"/>
                                          </p:val>
                                        </p:tav>
                                      </p:tavLst>
                                    </p:anim>
                                    <p:anim calcmode="lin" valueType="num">
                                      <p:cBhvr>
                                        <p:cTn id="58" dur="1000" fill="hold"/>
                                        <p:tgtEl>
                                          <p:spTgt spid="6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1000"/>
                                        <p:tgtEl>
                                          <p:spTgt spid="73"/>
                                        </p:tgtEl>
                                      </p:cBhvr>
                                    </p:animEffect>
                                    <p:anim calcmode="lin" valueType="num">
                                      <p:cBhvr>
                                        <p:cTn id="62" dur="1000" fill="hold"/>
                                        <p:tgtEl>
                                          <p:spTgt spid="73"/>
                                        </p:tgtEl>
                                        <p:attrNameLst>
                                          <p:attrName>ppt_x</p:attrName>
                                        </p:attrNameLst>
                                      </p:cBhvr>
                                      <p:tavLst>
                                        <p:tav tm="0">
                                          <p:val>
                                            <p:strVal val="#ppt_x"/>
                                          </p:val>
                                        </p:tav>
                                        <p:tav tm="100000">
                                          <p:val>
                                            <p:strVal val="#ppt_x"/>
                                          </p:val>
                                        </p:tav>
                                      </p:tavLst>
                                    </p:anim>
                                    <p:anim calcmode="lin" valueType="num">
                                      <p:cBhvr>
                                        <p:cTn id="63"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0" grpId="0"/>
      <p:bldP spid="8211" grpId="0"/>
      <p:bldP spid="8212" grpId="0"/>
      <p:bldP spid="8213" grpId="0"/>
      <p:bldP spid="8214" grpId="0"/>
      <p:bldP spid="8215" grpId="0"/>
      <p:bldP spid="8216" grpId="0"/>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t>What else can BST Delete break?</a:t>
            </a:r>
          </a:p>
        </p:txBody>
      </p:sp>
      <p:sp>
        <p:nvSpPr>
          <p:cNvPr id="3" name="Content Placeholder 2"/>
          <p:cNvSpPr>
            <a:spLocks noGrp="1"/>
          </p:cNvSpPr>
          <p:nvPr>
            <p:ph idx="1"/>
          </p:nvPr>
        </p:nvSpPr>
        <p:spPr>
          <a:xfrm>
            <a:off x="1981200" y="1600200"/>
            <a:ext cx="8229600" cy="4953000"/>
          </a:xfrm>
        </p:spPr>
        <p:txBody>
          <a:bodyPr/>
          <a:lstStyle/>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r>
              <a:rPr lang="en-US"/>
              <a:t>Balance factors of ancestors…</a:t>
            </a:r>
          </a:p>
        </p:txBody>
      </p:sp>
      <p:sp>
        <p:nvSpPr>
          <p:cNvPr id="4" name="Oval 3"/>
          <p:cNvSpPr/>
          <p:nvPr/>
        </p:nvSpPr>
        <p:spPr>
          <a:xfrm>
            <a:off x="4081463" y="2316163"/>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7</a:t>
            </a:r>
          </a:p>
        </p:txBody>
      </p:sp>
      <p:sp>
        <p:nvSpPr>
          <p:cNvPr id="5" name="Oval 4"/>
          <p:cNvSpPr/>
          <p:nvPr/>
        </p:nvSpPr>
        <p:spPr>
          <a:xfrm>
            <a:off x="3395663" y="34861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4</a:t>
            </a:r>
          </a:p>
        </p:txBody>
      </p:sp>
      <p:sp>
        <p:nvSpPr>
          <p:cNvPr id="6" name="Oval 5"/>
          <p:cNvSpPr/>
          <p:nvPr/>
        </p:nvSpPr>
        <p:spPr>
          <a:xfrm>
            <a:off x="2811463" y="45529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3</a:t>
            </a:r>
          </a:p>
        </p:txBody>
      </p:sp>
      <p:sp>
        <p:nvSpPr>
          <p:cNvPr id="7" name="Oval 6"/>
          <p:cNvSpPr/>
          <p:nvPr/>
        </p:nvSpPr>
        <p:spPr>
          <a:xfrm>
            <a:off x="4767263" y="348297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9</a:t>
            </a:r>
          </a:p>
        </p:txBody>
      </p:sp>
      <p:cxnSp>
        <p:nvCxnSpPr>
          <p:cNvPr id="8" name="Straight Arrow Connector 7"/>
          <p:cNvCxnSpPr>
            <a:stCxn id="4" idx="3"/>
            <a:endCxn id="5" idx="0"/>
          </p:cNvCxnSpPr>
          <p:nvPr/>
        </p:nvCxnSpPr>
        <p:spPr>
          <a:xfrm flipH="1">
            <a:off x="3738563" y="2836864"/>
            <a:ext cx="444500"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5"/>
            <a:endCxn id="7" idx="0"/>
          </p:cNvCxnSpPr>
          <p:nvPr/>
        </p:nvCxnSpPr>
        <p:spPr>
          <a:xfrm>
            <a:off x="4667251" y="2836863"/>
            <a:ext cx="442913" cy="646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0"/>
          </p:cNvCxnSpPr>
          <p:nvPr/>
        </p:nvCxnSpPr>
        <p:spPr>
          <a:xfrm flipH="1">
            <a:off x="3154363" y="4005264"/>
            <a:ext cx="342900" cy="547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610600" y="23193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7</a:t>
            </a:r>
          </a:p>
        </p:txBody>
      </p:sp>
      <p:sp>
        <p:nvSpPr>
          <p:cNvPr id="12" name="Oval 11"/>
          <p:cNvSpPr/>
          <p:nvPr/>
        </p:nvSpPr>
        <p:spPr>
          <a:xfrm>
            <a:off x="7924800" y="34893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4</a:t>
            </a:r>
          </a:p>
        </p:txBody>
      </p:sp>
      <p:cxnSp>
        <p:nvCxnSpPr>
          <p:cNvPr id="14" name="Straight Arrow Connector 13"/>
          <p:cNvCxnSpPr>
            <a:stCxn id="11" idx="3"/>
            <a:endCxn id="12" idx="0"/>
          </p:cNvCxnSpPr>
          <p:nvPr/>
        </p:nvCxnSpPr>
        <p:spPr>
          <a:xfrm flipH="1">
            <a:off x="8267701" y="2840039"/>
            <a:ext cx="442913"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a:off x="5791200" y="3657601"/>
            <a:ext cx="1295400" cy="441325"/>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9231" name="TextBox 16"/>
          <p:cNvSpPr txBox="1">
            <a:spLocks noChangeArrowheads="1"/>
          </p:cNvSpPr>
          <p:nvPr/>
        </p:nvSpPr>
        <p:spPr bwMode="auto">
          <a:xfrm>
            <a:off x="5562600" y="3149600"/>
            <a:ext cx="173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3200">
                <a:solidFill>
                  <a:prstClr val="black"/>
                </a:solidFill>
              </a:rPr>
              <a:t>Delete(3)</a:t>
            </a:r>
          </a:p>
        </p:txBody>
      </p:sp>
      <p:sp>
        <p:nvSpPr>
          <p:cNvPr id="9232" name="TextBox 17"/>
          <p:cNvSpPr txBox="1">
            <a:spLocks noChangeArrowheads="1"/>
          </p:cNvSpPr>
          <p:nvPr/>
        </p:nvSpPr>
        <p:spPr bwMode="auto">
          <a:xfrm>
            <a:off x="3729039" y="2457450"/>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solidFill>
                  <a:prstClr val="black"/>
                </a:solidFill>
              </a:rPr>
              <a:t>-1</a:t>
            </a:r>
          </a:p>
        </p:txBody>
      </p:sp>
      <p:sp>
        <p:nvSpPr>
          <p:cNvPr id="9233" name="TextBox 18"/>
          <p:cNvSpPr txBox="1">
            <a:spLocks noChangeArrowheads="1"/>
          </p:cNvSpPr>
          <p:nvPr/>
        </p:nvSpPr>
        <p:spPr bwMode="auto">
          <a:xfrm>
            <a:off x="3022601" y="3602039"/>
            <a:ext cx="373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solidFill>
                  <a:prstClr val="black"/>
                </a:solidFill>
              </a:rPr>
              <a:t>-1</a:t>
            </a:r>
          </a:p>
        </p:txBody>
      </p:sp>
      <p:sp>
        <p:nvSpPr>
          <p:cNvPr id="9234" name="TextBox 19"/>
          <p:cNvSpPr txBox="1">
            <a:spLocks noChangeArrowheads="1"/>
          </p:cNvSpPr>
          <p:nvPr/>
        </p:nvSpPr>
        <p:spPr bwMode="auto">
          <a:xfrm>
            <a:off x="2470151" y="4656139"/>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solidFill>
                  <a:prstClr val="black"/>
                </a:solidFill>
              </a:rPr>
              <a:t>0</a:t>
            </a:r>
          </a:p>
        </p:txBody>
      </p:sp>
      <p:sp>
        <p:nvSpPr>
          <p:cNvPr id="9235" name="TextBox 20"/>
          <p:cNvSpPr txBox="1">
            <a:spLocks noChangeArrowheads="1"/>
          </p:cNvSpPr>
          <p:nvPr/>
        </p:nvSpPr>
        <p:spPr bwMode="auto">
          <a:xfrm>
            <a:off x="4365626" y="361473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solidFill>
                  <a:prstClr val="black"/>
                </a:solidFill>
              </a:rPr>
              <a:t>0</a:t>
            </a:r>
          </a:p>
        </p:txBody>
      </p:sp>
      <p:sp>
        <p:nvSpPr>
          <p:cNvPr id="9236" name="TextBox 30"/>
          <p:cNvSpPr txBox="1">
            <a:spLocks noChangeArrowheads="1"/>
          </p:cNvSpPr>
          <p:nvPr/>
        </p:nvSpPr>
        <p:spPr bwMode="auto">
          <a:xfrm>
            <a:off x="8229601" y="2447925"/>
            <a:ext cx="371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solidFill>
                  <a:prstClr val="black"/>
                </a:solidFill>
              </a:rPr>
              <a:t>-1</a:t>
            </a:r>
          </a:p>
        </p:txBody>
      </p:sp>
      <p:sp>
        <p:nvSpPr>
          <p:cNvPr id="9237" name="TextBox 31"/>
          <p:cNvSpPr txBox="1">
            <a:spLocks noChangeArrowheads="1"/>
          </p:cNvSpPr>
          <p:nvPr/>
        </p:nvSpPr>
        <p:spPr bwMode="auto">
          <a:xfrm>
            <a:off x="7543801" y="3594100"/>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solidFill>
                  <a:prstClr val="black"/>
                </a:solidFill>
              </a:rPr>
              <a:t>-1</a:t>
            </a:r>
          </a:p>
        </p:txBody>
      </p:sp>
      <p:sp>
        <p:nvSpPr>
          <p:cNvPr id="35" name="Oval 34"/>
          <p:cNvSpPr/>
          <p:nvPr/>
        </p:nvSpPr>
        <p:spPr>
          <a:xfrm>
            <a:off x="9296400" y="34734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9</a:t>
            </a:r>
          </a:p>
        </p:txBody>
      </p:sp>
      <p:cxnSp>
        <p:nvCxnSpPr>
          <p:cNvPr id="36" name="Straight Arrow Connector 35"/>
          <p:cNvCxnSpPr>
            <a:stCxn id="11" idx="5"/>
            <a:endCxn id="35" idx="0"/>
          </p:cNvCxnSpPr>
          <p:nvPr/>
        </p:nvCxnSpPr>
        <p:spPr>
          <a:xfrm>
            <a:off x="9196388" y="2840038"/>
            <a:ext cx="442912" cy="633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40" name="TextBox 36"/>
          <p:cNvSpPr txBox="1">
            <a:spLocks noChangeArrowheads="1"/>
          </p:cNvSpPr>
          <p:nvPr/>
        </p:nvSpPr>
        <p:spPr bwMode="auto">
          <a:xfrm>
            <a:off x="8894764" y="3605214"/>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solidFill>
                  <a:prstClr val="black"/>
                </a:solidFill>
              </a:rPr>
              <a:t>0</a:t>
            </a:r>
          </a:p>
        </p:txBody>
      </p:sp>
      <p:cxnSp>
        <p:nvCxnSpPr>
          <p:cNvPr id="43" name="Straight Arrow Connector 42"/>
          <p:cNvCxnSpPr>
            <a:endCxn id="9237" idx="2"/>
          </p:cNvCxnSpPr>
          <p:nvPr/>
        </p:nvCxnSpPr>
        <p:spPr>
          <a:xfrm flipV="1">
            <a:off x="7086600" y="3962400"/>
            <a:ext cx="642938" cy="1905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a:endCxn id="9236" idx="2"/>
          </p:cNvCxnSpPr>
          <p:nvPr/>
        </p:nvCxnSpPr>
        <p:spPr>
          <a:xfrm flipV="1">
            <a:off x="7239000" y="2817814"/>
            <a:ext cx="1176338" cy="30495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9" name="Straight Connector 48"/>
          <p:cNvCxnSpPr/>
          <p:nvPr/>
        </p:nvCxnSpPr>
        <p:spPr>
          <a:xfrm>
            <a:off x="8267701" y="2457451"/>
            <a:ext cx="333375" cy="360363"/>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flipH="1">
            <a:off x="8267701" y="2457451"/>
            <a:ext cx="333375" cy="360363"/>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7564438" y="3552825"/>
            <a:ext cx="334962" cy="361950"/>
          </a:xfrm>
          <a:prstGeom prst="line">
            <a:avLst/>
          </a:prstGeom>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flipH="1">
            <a:off x="7564438" y="3552825"/>
            <a:ext cx="334962" cy="361950"/>
          </a:xfrm>
          <a:prstGeom prst="line">
            <a:avLst/>
          </a:prstGeom>
        </p:spPr>
        <p:style>
          <a:lnRef idx="2">
            <a:schemeClr val="accent2"/>
          </a:lnRef>
          <a:fillRef idx="0">
            <a:schemeClr val="accent2"/>
          </a:fillRef>
          <a:effectRef idx="1">
            <a:schemeClr val="accent2"/>
          </a:effectRef>
          <a:fontRef idx="minor">
            <a:schemeClr val="tx1"/>
          </a:fontRef>
        </p:style>
      </p:cxnSp>
      <p:sp>
        <p:nvSpPr>
          <p:cNvPr id="56" name="TextBox 55"/>
          <p:cNvSpPr txBox="1">
            <a:spLocks noChangeArrowheads="1"/>
          </p:cNvSpPr>
          <p:nvPr/>
        </p:nvSpPr>
        <p:spPr bwMode="auto">
          <a:xfrm>
            <a:off x="7315201" y="3544889"/>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solidFill>
                  <a:prstClr val="black"/>
                </a:solidFill>
              </a:rPr>
              <a:t>0</a:t>
            </a:r>
          </a:p>
        </p:txBody>
      </p:sp>
      <p:sp>
        <p:nvSpPr>
          <p:cNvPr id="57" name="TextBox 56"/>
          <p:cNvSpPr txBox="1">
            <a:spLocks noChangeArrowheads="1"/>
          </p:cNvSpPr>
          <p:nvPr/>
        </p:nvSpPr>
        <p:spPr bwMode="auto">
          <a:xfrm>
            <a:off x="7980364" y="2436813"/>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solidFill>
                  <a:prstClr val="black"/>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1000"/>
                                        <p:tgtEl>
                                          <p:spTgt spid="55"/>
                                        </p:tgtEl>
                                      </p:cBhvr>
                                    </p:animEffect>
                                    <p:anim calcmode="lin" valueType="num">
                                      <p:cBhvr>
                                        <p:cTn id="25" dur="1000" fill="hold"/>
                                        <p:tgtEl>
                                          <p:spTgt spid="55"/>
                                        </p:tgtEl>
                                        <p:attrNameLst>
                                          <p:attrName>ppt_x</p:attrName>
                                        </p:attrNameLst>
                                      </p:cBhvr>
                                      <p:tavLst>
                                        <p:tav tm="0">
                                          <p:val>
                                            <p:strVal val="#ppt_x"/>
                                          </p:val>
                                        </p:tav>
                                        <p:tav tm="100000">
                                          <p:val>
                                            <p:strVal val="#ppt_x"/>
                                          </p:val>
                                        </p:tav>
                                      </p:tavLst>
                                    </p:anim>
                                    <p:anim calcmode="lin" valueType="num">
                                      <p:cBhvr>
                                        <p:cTn id="26" dur="1000" fill="hold"/>
                                        <p:tgtEl>
                                          <p:spTgt spid="5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fade">
                                      <p:cBhvr>
                                        <p:cTn id="29" dur="1000"/>
                                        <p:tgtEl>
                                          <p:spTgt spid="56"/>
                                        </p:tgtEl>
                                      </p:cBhvr>
                                    </p:animEffect>
                                    <p:anim calcmode="lin" valueType="num">
                                      <p:cBhvr>
                                        <p:cTn id="30" dur="1000" fill="hold"/>
                                        <p:tgtEl>
                                          <p:spTgt spid="56"/>
                                        </p:tgtEl>
                                        <p:attrNameLst>
                                          <p:attrName>ppt_x</p:attrName>
                                        </p:attrNameLst>
                                      </p:cBhvr>
                                      <p:tavLst>
                                        <p:tav tm="0">
                                          <p:val>
                                            <p:strVal val="#ppt_x"/>
                                          </p:val>
                                        </p:tav>
                                        <p:tav tm="100000">
                                          <p:val>
                                            <p:strVal val="#ppt_x"/>
                                          </p:val>
                                        </p:tav>
                                      </p:tavLst>
                                    </p:anim>
                                    <p:anim calcmode="lin" valueType="num">
                                      <p:cBhvr>
                                        <p:cTn id="31" dur="1000" fill="hold"/>
                                        <p:tgtEl>
                                          <p:spTgt spid="5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1000"/>
                                        <p:tgtEl>
                                          <p:spTgt spid="54"/>
                                        </p:tgtEl>
                                      </p:cBhvr>
                                    </p:animEffect>
                                    <p:anim calcmode="lin" valueType="num">
                                      <p:cBhvr>
                                        <p:cTn id="35" dur="1000" fill="hold"/>
                                        <p:tgtEl>
                                          <p:spTgt spid="54"/>
                                        </p:tgtEl>
                                        <p:attrNameLst>
                                          <p:attrName>ppt_x</p:attrName>
                                        </p:attrNameLst>
                                      </p:cBhvr>
                                      <p:tavLst>
                                        <p:tav tm="0">
                                          <p:val>
                                            <p:strVal val="#ppt_x"/>
                                          </p:val>
                                        </p:tav>
                                        <p:tav tm="100000">
                                          <p:val>
                                            <p:strVal val="#ppt_x"/>
                                          </p:val>
                                        </p:tav>
                                      </p:tavLst>
                                    </p:anim>
                                    <p:anim calcmode="lin" valueType="num">
                                      <p:cBhvr>
                                        <p:cTn id="36"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1000"/>
                                        <p:tgtEl>
                                          <p:spTgt spid="51"/>
                                        </p:tgtEl>
                                      </p:cBhvr>
                                    </p:animEffect>
                                    <p:anim calcmode="lin" valueType="num">
                                      <p:cBhvr>
                                        <p:cTn id="42" dur="1000" fill="hold"/>
                                        <p:tgtEl>
                                          <p:spTgt spid="51"/>
                                        </p:tgtEl>
                                        <p:attrNameLst>
                                          <p:attrName>ppt_x</p:attrName>
                                        </p:attrNameLst>
                                      </p:cBhvr>
                                      <p:tavLst>
                                        <p:tav tm="0">
                                          <p:val>
                                            <p:strVal val="#ppt_x"/>
                                          </p:val>
                                        </p:tav>
                                        <p:tav tm="100000">
                                          <p:val>
                                            <p:strVal val="#ppt_x"/>
                                          </p:val>
                                        </p:tav>
                                      </p:tavLst>
                                    </p:anim>
                                    <p:anim calcmode="lin" valueType="num">
                                      <p:cBhvr>
                                        <p:cTn id="43" dur="1000" fill="hold"/>
                                        <p:tgtEl>
                                          <p:spTgt spid="51"/>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1000"/>
                                        <p:tgtEl>
                                          <p:spTgt spid="49"/>
                                        </p:tgtEl>
                                      </p:cBhvr>
                                    </p:animEffect>
                                    <p:anim calcmode="lin" valueType="num">
                                      <p:cBhvr>
                                        <p:cTn id="47" dur="1000" fill="hold"/>
                                        <p:tgtEl>
                                          <p:spTgt spid="49"/>
                                        </p:tgtEl>
                                        <p:attrNameLst>
                                          <p:attrName>ppt_x</p:attrName>
                                        </p:attrNameLst>
                                      </p:cBhvr>
                                      <p:tavLst>
                                        <p:tav tm="0">
                                          <p:val>
                                            <p:strVal val="#ppt_x"/>
                                          </p:val>
                                        </p:tav>
                                        <p:tav tm="100000">
                                          <p:val>
                                            <p:strVal val="#ppt_x"/>
                                          </p:val>
                                        </p:tav>
                                      </p:tavLst>
                                    </p:anim>
                                    <p:anim calcmode="lin" valueType="num">
                                      <p:cBhvr>
                                        <p:cTn id="48" dur="1000" fill="hold"/>
                                        <p:tgtEl>
                                          <p:spTgt spid="4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1000"/>
                                        <p:tgtEl>
                                          <p:spTgt spid="57"/>
                                        </p:tgtEl>
                                      </p:cBhvr>
                                    </p:animEffect>
                                    <p:anim calcmode="lin" valueType="num">
                                      <p:cBhvr>
                                        <p:cTn id="52" dur="1000" fill="hold"/>
                                        <p:tgtEl>
                                          <p:spTgt spid="57"/>
                                        </p:tgtEl>
                                        <p:attrNameLst>
                                          <p:attrName>ppt_x</p:attrName>
                                        </p:attrNameLst>
                                      </p:cBhvr>
                                      <p:tavLst>
                                        <p:tav tm="0">
                                          <p:val>
                                            <p:strVal val="#ppt_x"/>
                                          </p:val>
                                        </p:tav>
                                        <p:tav tm="100000">
                                          <p:val>
                                            <p:strVal val="#ppt_x"/>
                                          </p:val>
                                        </p:tav>
                                      </p:tavLst>
                                    </p:anim>
                                    <p:anim calcmode="lin" valueType="num">
                                      <p:cBhvr>
                                        <p:cTn id="5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p:bldP spid="5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t>Need a new Delete algorithm</a:t>
            </a:r>
          </a:p>
        </p:txBody>
      </p:sp>
      <p:sp>
        <p:nvSpPr>
          <p:cNvPr id="3" name="Content Placeholder 2"/>
          <p:cNvSpPr>
            <a:spLocks noGrp="1"/>
          </p:cNvSpPr>
          <p:nvPr>
            <p:ph idx="1"/>
          </p:nvPr>
        </p:nvSpPr>
        <p:spPr>
          <a:xfrm>
            <a:off x="483909" y="1325562"/>
            <a:ext cx="11224181" cy="5257800"/>
          </a:xfrm>
        </p:spPr>
        <p:txBody>
          <a:bodyPr rtlCol="0">
            <a:normAutofit/>
          </a:bodyPr>
          <a:lstStyle/>
          <a:p>
            <a:pPr eaLnBrk="1" fontAlgn="auto" hangingPunct="1">
              <a:spcAft>
                <a:spcPts val="0"/>
              </a:spcAft>
              <a:buFont typeface="Arial" pitchFamily="34" charset="0"/>
              <a:buChar char="•"/>
              <a:defRPr/>
            </a:pPr>
            <a:r>
              <a:rPr lang="en-US" b="1" dirty="0"/>
              <a:t>Goal:</a:t>
            </a:r>
            <a:r>
              <a:rPr lang="en-US" dirty="0"/>
              <a:t> if tree is AVL before Delete, then tree is AVL after Delete.</a:t>
            </a:r>
          </a:p>
          <a:p>
            <a:pPr eaLnBrk="1" fontAlgn="auto" hangingPunct="1">
              <a:spcAft>
                <a:spcPts val="0"/>
              </a:spcAft>
              <a:buFont typeface="Arial" pitchFamily="34" charset="0"/>
              <a:buChar char="•"/>
              <a:defRPr/>
            </a:pPr>
            <a:r>
              <a:rPr lang="en-US" b="1" dirty="0"/>
              <a:t>Step 1:</a:t>
            </a:r>
            <a:r>
              <a:rPr lang="en-US" dirty="0"/>
              <a:t> do BST delete.</a:t>
            </a:r>
          </a:p>
          <a:p>
            <a:pPr lvl="1" eaLnBrk="1" fontAlgn="auto" hangingPunct="1">
              <a:spcAft>
                <a:spcPts val="0"/>
              </a:spcAft>
              <a:buFont typeface="Arial" pitchFamily="34" charset="0"/>
              <a:buChar char="–"/>
              <a:defRPr/>
            </a:pPr>
            <a:r>
              <a:rPr lang="en-US" dirty="0"/>
              <a:t>This maintains the </a:t>
            </a:r>
            <a:r>
              <a:rPr lang="en-US" i="1" dirty="0"/>
              <a:t>BST property</a:t>
            </a:r>
            <a:r>
              <a:rPr lang="en-US" dirty="0"/>
              <a:t>, but can</a:t>
            </a:r>
            <a:br>
              <a:rPr lang="en-US" dirty="0"/>
            </a:br>
            <a:r>
              <a:rPr lang="en-US" dirty="0"/>
              <a:t>cause the balance factors of ancestors to be outdated!</a:t>
            </a:r>
          </a:p>
          <a:p>
            <a:pPr eaLnBrk="1" fontAlgn="auto" hangingPunct="1">
              <a:spcAft>
                <a:spcPts val="0"/>
              </a:spcAft>
              <a:buFont typeface="Arial" pitchFamily="34" charset="0"/>
              <a:buChar char="•"/>
              <a:defRPr/>
            </a:pPr>
            <a:r>
              <a:rPr lang="en-US" b="1" dirty="0"/>
              <a:t>Step 2:</a:t>
            </a:r>
            <a:r>
              <a:rPr lang="en-US" dirty="0"/>
              <a:t> fix the height constraint and update balance factors.</a:t>
            </a:r>
          </a:p>
          <a:p>
            <a:pPr lvl="1" eaLnBrk="1" fontAlgn="auto" hangingPunct="1">
              <a:spcAft>
                <a:spcPts val="0"/>
              </a:spcAft>
              <a:buFont typeface="Arial" pitchFamily="34" charset="0"/>
              <a:buChar char="–"/>
              <a:defRPr/>
            </a:pPr>
            <a:r>
              <a:rPr lang="en-US" dirty="0"/>
              <a:t>Update any invalid balance factors affected by delete.</a:t>
            </a:r>
          </a:p>
          <a:p>
            <a:pPr lvl="2" eaLnBrk="1" fontAlgn="auto" hangingPunct="1">
              <a:spcAft>
                <a:spcPts val="0"/>
              </a:spcAft>
              <a:buFont typeface="Arial" pitchFamily="34" charset="0"/>
              <a:buChar char="–"/>
              <a:defRPr/>
            </a:pPr>
            <a:r>
              <a:rPr lang="en-US" dirty="0"/>
              <a:t>After updating them, they can be </a:t>
            </a:r>
            <a:r>
              <a:rPr lang="en-US" b="1" dirty="0"/>
              <a:t>&lt; -1 or &gt; 1.</a:t>
            </a:r>
            <a:endParaRPr lang="en-US" dirty="0"/>
          </a:p>
          <a:p>
            <a:pPr lvl="1" eaLnBrk="1" fontAlgn="auto" hangingPunct="1">
              <a:spcAft>
                <a:spcPts val="0"/>
              </a:spcAft>
              <a:buFont typeface="Arial" pitchFamily="34" charset="0"/>
              <a:buChar char="–"/>
              <a:defRPr/>
            </a:pPr>
            <a:r>
              <a:rPr lang="en-US" dirty="0"/>
              <a:t>Do rotations to fix any balance factors that are too small or large while maintaining the BST property.</a:t>
            </a:r>
          </a:p>
          <a:p>
            <a:pPr lvl="2" eaLnBrk="1" fontAlgn="auto" hangingPunct="1">
              <a:spcAft>
                <a:spcPts val="0"/>
              </a:spcAft>
              <a:buFont typeface="Arial" pitchFamily="34" charset="0"/>
              <a:buChar char="–"/>
              <a:defRPr/>
            </a:pPr>
            <a:r>
              <a:rPr lang="en-US" dirty="0"/>
              <a:t>Rotations can cause balance factors to be outdated also!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t>Bad balance factors</a:t>
            </a:r>
          </a:p>
        </p:txBody>
      </p:sp>
      <p:sp>
        <p:nvSpPr>
          <p:cNvPr id="3" name="Content Placeholder 2"/>
          <p:cNvSpPr>
            <a:spLocks noGrp="1"/>
          </p:cNvSpPr>
          <p:nvPr>
            <p:ph idx="1"/>
          </p:nvPr>
        </p:nvSpPr>
        <p:spPr>
          <a:xfrm>
            <a:off x="609599" y="1600200"/>
            <a:ext cx="10608297" cy="5105400"/>
          </a:xfrm>
        </p:spPr>
        <p:txBody>
          <a:bodyPr/>
          <a:lstStyle/>
          <a:p>
            <a:pPr eaLnBrk="1" hangingPunct="1"/>
            <a:r>
              <a:rPr lang="en-US" dirty="0"/>
              <a:t>Start with an AVL tree, then do a BST Delete.</a:t>
            </a:r>
          </a:p>
          <a:p>
            <a:pPr eaLnBrk="1" hangingPunct="1"/>
            <a:r>
              <a:rPr lang="en-US" dirty="0"/>
              <a:t>What bad values can bf(x) take on?</a:t>
            </a:r>
          </a:p>
          <a:p>
            <a:pPr lvl="1" eaLnBrk="1" hangingPunct="1"/>
            <a:r>
              <a:rPr lang="en-US" dirty="0"/>
              <a:t>Delete can reduce a subtree’s height by 1.</a:t>
            </a:r>
          </a:p>
          <a:p>
            <a:pPr lvl="1" eaLnBrk="1" hangingPunct="1"/>
            <a:r>
              <a:rPr lang="en-US" dirty="0"/>
              <a:t>So, it might increase or decrease h(</a:t>
            </a:r>
            <a:r>
              <a:rPr lang="en-US" dirty="0" err="1"/>
              <a:t>x.right</a:t>
            </a:r>
            <a:r>
              <a:rPr lang="en-US" dirty="0"/>
              <a:t>) – h(</a:t>
            </a:r>
            <a:r>
              <a:rPr lang="en-US" dirty="0" err="1"/>
              <a:t>x.left</a:t>
            </a:r>
            <a:r>
              <a:rPr lang="en-US" dirty="0"/>
              <a:t>) by 1.</a:t>
            </a:r>
          </a:p>
          <a:p>
            <a:pPr lvl="1" eaLnBrk="1" hangingPunct="1"/>
            <a:r>
              <a:rPr lang="en-US" dirty="0"/>
              <a:t>So, bf(x) might increase or decrease by 1.</a:t>
            </a:r>
          </a:p>
          <a:p>
            <a:pPr lvl="1" eaLnBrk="1" hangingPunct="1"/>
            <a:r>
              <a:rPr lang="en-US" dirty="0"/>
              <a:t>This means:</a:t>
            </a:r>
          </a:p>
          <a:p>
            <a:pPr lvl="2" eaLnBrk="1" hangingPunct="1"/>
            <a:r>
              <a:rPr lang="en-US" dirty="0"/>
              <a:t>if bf(x) = 1 before Delete, it might become 2.  </a:t>
            </a:r>
            <a:r>
              <a:rPr lang="en-US" b="1" dirty="0"/>
              <a:t>BAD.</a:t>
            </a:r>
          </a:p>
          <a:p>
            <a:pPr lvl="2" eaLnBrk="1" hangingPunct="1"/>
            <a:r>
              <a:rPr lang="en-US" dirty="0"/>
              <a:t>If bf(x) = -1 before Delete, it might become -2.  </a:t>
            </a:r>
            <a:r>
              <a:rPr lang="en-US" b="1" dirty="0"/>
              <a:t>BAD.</a:t>
            </a:r>
          </a:p>
          <a:p>
            <a:pPr lvl="2" eaLnBrk="1" hangingPunct="1"/>
            <a:r>
              <a:rPr lang="en-US" dirty="0"/>
              <a:t>If bf(x) = 0 before Delete, then it is still -1, 0 or 1.  </a:t>
            </a:r>
            <a:r>
              <a:rPr lang="en-US" b="1" dirty="0"/>
              <a:t>OK.</a:t>
            </a:r>
          </a:p>
        </p:txBody>
      </p:sp>
      <p:sp>
        <p:nvSpPr>
          <p:cNvPr id="4" name="Rectangle 3"/>
          <p:cNvSpPr/>
          <p:nvPr/>
        </p:nvSpPr>
        <p:spPr>
          <a:xfrm>
            <a:off x="1423447" y="4823619"/>
            <a:ext cx="7013543" cy="838200"/>
          </a:xfrm>
          <a:prstGeom prst="rect">
            <a:avLst/>
          </a:prstGeom>
          <a:noFill/>
          <a:effectLst>
            <a:glow rad="101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solidFill>
                <a:prstClr val="black"/>
              </a:solidFill>
              <a:latin typeface="Calibri"/>
            </a:endParaRPr>
          </a:p>
        </p:txBody>
      </p:sp>
      <p:sp>
        <p:nvSpPr>
          <p:cNvPr id="5" name="Rectangle 4"/>
          <p:cNvSpPr/>
          <p:nvPr/>
        </p:nvSpPr>
        <p:spPr>
          <a:xfrm>
            <a:off x="8639796" y="4823619"/>
            <a:ext cx="2578100" cy="6858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4000" dirty="0">
                <a:solidFill>
                  <a:prstClr val="black"/>
                </a:solidFill>
                <a:latin typeface="Calibri"/>
              </a:rPr>
              <a:t>2 cases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1000"/>
                                        <p:tgtEl>
                                          <p:spTgt spid="5"/>
                                        </p:tgtEl>
                                      </p:cBhvr>
                                    </p:animEffect>
                                    <p:anim calcmode="lin" valueType="num">
                                      <p:cBhvr>
                                        <p:cTn id="47" dur="1000" fill="hold"/>
                                        <p:tgtEl>
                                          <p:spTgt spid="5"/>
                                        </p:tgtEl>
                                        <p:attrNameLst>
                                          <p:attrName>ppt_x</p:attrName>
                                        </p:attrNameLst>
                                      </p:cBhvr>
                                      <p:tavLst>
                                        <p:tav tm="0">
                                          <p:val>
                                            <p:strVal val="#ppt_x"/>
                                          </p:val>
                                        </p:tav>
                                        <p:tav tm="100000">
                                          <p:val>
                                            <p:strVal val="#ppt_x"/>
                                          </p:val>
                                        </p:tav>
                                      </p:tavLst>
                                    </p:anim>
                                    <p:anim calcmode="lin" valueType="num">
                                      <p:cBhvr>
                                        <p:cTn id="48" dur="1000" fill="hold"/>
                                        <p:tgtEl>
                                          <p:spTgt spid="5"/>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1000"/>
                                        <p:tgtEl>
                                          <p:spTgt spid="4"/>
                                        </p:tgtEl>
                                      </p:cBhvr>
                                    </p:animEffect>
                                    <p:anim calcmode="lin" valueType="num">
                                      <p:cBhvr>
                                        <p:cTn id="52" dur="1000" fill="hold"/>
                                        <p:tgtEl>
                                          <p:spTgt spid="4"/>
                                        </p:tgtEl>
                                        <p:attrNameLst>
                                          <p:attrName>ppt_x</p:attrName>
                                        </p:attrNameLst>
                                      </p:cBhvr>
                                      <p:tavLst>
                                        <p:tav tm="0">
                                          <p:val>
                                            <p:strVal val="#ppt_x"/>
                                          </p:val>
                                        </p:tav>
                                        <p:tav tm="100000">
                                          <p:val>
                                            <p:strVal val="#ppt_x"/>
                                          </p:val>
                                        </p:tav>
                                      </p:tavLst>
                                    </p:anim>
                                    <p:anim calcmode="lin" valueType="num">
                                      <p:cBhvr>
                                        <p:cTn id="5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t>Problematic cases for Delete(a)</a:t>
            </a:r>
          </a:p>
        </p:txBody>
      </p:sp>
      <p:sp>
        <p:nvSpPr>
          <p:cNvPr id="3" name="Content Placeholder 2"/>
          <p:cNvSpPr>
            <a:spLocks noGrp="1"/>
          </p:cNvSpPr>
          <p:nvPr>
            <p:ph idx="1"/>
          </p:nvPr>
        </p:nvSpPr>
        <p:spPr>
          <a:xfrm>
            <a:off x="1981200" y="1600200"/>
            <a:ext cx="8229600" cy="5105400"/>
          </a:xfrm>
        </p:spPr>
        <p:txBody>
          <a:bodyPr/>
          <a:lstStyle/>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sz="1000" dirty="0"/>
          </a:p>
          <a:p>
            <a:pPr eaLnBrk="1" hangingPunct="1"/>
            <a:r>
              <a:rPr lang="en-US" dirty="0"/>
              <a:t>bf(x) = -2 is just </a:t>
            </a:r>
            <a:r>
              <a:rPr lang="en-US" b="1" dirty="0"/>
              <a:t>symmetric</a:t>
            </a:r>
            <a:r>
              <a:rPr lang="en-US" dirty="0"/>
              <a:t> to bf(x) = 2.</a:t>
            </a:r>
          </a:p>
          <a:p>
            <a:pPr eaLnBrk="1" hangingPunct="1"/>
            <a:r>
              <a:rPr lang="en-US" dirty="0"/>
              <a:t>So, we just look at bf(x) = 2.</a:t>
            </a:r>
          </a:p>
        </p:txBody>
      </p:sp>
      <p:sp>
        <p:nvSpPr>
          <p:cNvPr id="4" name="Oval 3"/>
          <p:cNvSpPr/>
          <p:nvPr/>
        </p:nvSpPr>
        <p:spPr>
          <a:xfrm>
            <a:off x="3586163" y="184308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8" name="Isosceles Triangle 7"/>
          <p:cNvSpPr/>
          <p:nvPr/>
        </p:nvSpPr>
        <p:spPr>
          <a:xfrm>
            <a:off x="4038601" y="3022600"/>
            <a:ext cx="1152525" cy="167640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latin typeface="Calibri"/>
            </a:endParaRPr>
          </a:p>
        </p:txBody>
      </p:sp>
      <p:sp>
        <p:nvSpPr>
          <p:cNvPr id="9" name="Isosceles Triangle 8"/>
          <p:cNvSpPr/>
          <p:nvPr/>
        </p:nvSpPr>
        <p:spPr>
          <a:xfrm>
            <a:off x="2667001" y="3022600"/>
            <a:ext cx="1152525" cy="776288"/>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latin typeface="Calibri"/>
            </a:endParaRPr>
          </a:p>
        </p:txBody>
      </p:sp>
      <p:sp>
        <p:nvSpPr>
          <p:cNvPr id="12295" name="TextBox 6"/>
          <p:cNvSpPr txBox="1">
            <a:spLocks noChangeArrowheads="1"/>
          </p:cNvSpPr>
          <p:nvPr/>
        </p:nvSpPr>
        <p:spPr bwMode="auto">
          <a:xfrm>
            <a:off x="3205164" y="1963738"/>
            <a:ext cx="3270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2</a:t>
            </a:r>
          </a:p>
        </p:txBody>
      </p:sp>
      <p:cxnSp>
        <p:nvCxnSpPr>
          <p:cNvPr id="11" name="Straight Arrow Connector 10"/>
          <p:cNvCxnSpPr>
            <a:stCxn id="4" idx="3"/>
          </p:cNvCxnSpPr>
          <p:nvPr/>
        </p:nvCxnSpPr>
        <p:spPr>
          <a:xfrm flipH="1">
            <a:off x="3243263" y="2363788"/>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5"/>
          </p:cNvCxnSpPr>
          <p:nvPr/>
        </p:nvCxnSpPr>
        <p:spPr>
          <a:xfrm>
            <a:off x="4171951" y="2363788"/>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334000" y="2986088"/>
            <a:ext cx="0" cy="17129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065713" y="3613150"/>
            <a:ext cx="538162"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h+2</a:t>
            </a:r>
          </a:p>
        </p:txBody>
      </p:sp>
      <p:cxnSp>
        <p:nvCxnSpPr>
          <p:cNvPr id="21" name="Straight Arrow Connector 20"/>
          <p:cNvCxnSpPr/>
          <p:nvPr/>
        </p:nvCxnSpPr>
        <p:spPr>
          <a:xfrm>
            <a:off x="2505075" y="3027364"/>
            <a:ext cx="1588" cy="81438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354264" y="3233739"/>
            <a:ext cx="306387"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25" name="Oval 24"/>
          <p:cNvSpPr/>
          <p:nvPr/>
        </p:nvSpPr>
        <p:spPr>
          <a:xfrm>
            <a:off x="7966075" y="18383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26" name="Isosceles Triangle 25"/>
          <p:cNvSpPr/>
          <p:nvPr/>
        </p:nvSpPr>
        <p:spPr>
          <a:xfrm>
            <a:off x="7077076" y="3048000"/>
            <a:ext cx="1152525" cy="167640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latin typeface="Calibri"/>
            </a:endParaRPr>
          </a:p>
        </p:txBody>
      </p:sp>
      <p:sp>
        <p:nvSpPr>
          <p:cNvPr id="12304" name="TextBox 29"/>
          <p:cNvSpPr txBox="1">
            <a:spLocks noChangeArrowheads="1"/>
          </p:cNvSpPr>
          <p:nvPr/>
        </p:nvSpPr>
        <p:spPr bwMode="auto">
          <a:xfrm>
            <a:off x="7545389" y="1958976"/>
            <a:ext cx="4143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31" name="Straight Arrow Connector 30"/>
          <p:cNvCxnSpPr>
            <a:stCxn id="25" idx="3"/>
          </p:cNvCxnSpPr>
          <p:nvPr/>
        </p:nvCxnSpPr>
        <p:spPr>
          <a:xfrm flipH="1">
            <a:off x="7623175" y="2359025"/>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5"/>
          </p:cNvCxnSpPr>
          <p:nvPr/>
        </p:nvCxnSpPr>
        <p:spPr>
          <a:xfrm>
            <a:off x="8551863" y="2359025"/>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905000" y="1524001"/>
            <a:ext cx="4419600" cy="3533361"/>
          </a:xfrm>
          <a:prstGeom prst="rect">
            <a:avLst/>
          </a:prstGeom>
          <a:noFill/>
          <a:effectLst>
            <a:glow rad="101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solidFill>
                <a:prstClr val="black"/>
              </a:solidFill>
              <a:latin typeface="Calibri"/>
            </a:endParaRPr>
          </a:p>
        </p:txBody>
      </p:sp>
      <p:sp>
        <p:nvSpPr>
          <p:cNvPr id="38" name="Oval 37"/>
          <p:cNvSpPr/>
          <p:nvPr/>
        </p:nvSpPr>
        <p:spPr>
          <a:xfrm>
            <a:off x="2971800" y="3992564"/>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solidFill>
                  <a:prstClr val="white">
                    <a:lumMod val="50000"/>
                  </a:prstClr>
                </a:solidFill>
                <a:latin typeface="Calibri"/>
              </a:rPr>
              <a:t>a</a:t>
            </a:r>
          </a:p>
        </p:txBody>
      </p:sp>
      <p:cxnSp>
        <p:nvCxnSpPr>
          <p:cNvPr id="40" name="Straight Arrow Connector 39"/>
          <p:cNvCxnSpPr>
            <a:stCxn id="9" idx="3"/>
            <a:endCxn id="38" idx="0"/>
          </p:cNvCxnSpPr>
          <p:nvPr/>
        </p:nvCxnSpPr>
        <p:spPr>
          <a:xfrm flipH="1">
            <a:off x="3238501" y="3798889"/>
            <a:ext cx="4763" cy="193675"/>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Isosceles Triangle 50"/>
          <p:cNvSpPr/>
          <p:nvPr/>
        </p:nvSpPr>
        <p:spPr>
          <a:xfrm>
            <a:off x="8412164" y="3033714"/>
            <a:ext cx="1152525" cy="7762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latin typeface="Calibri"/>
            </a:endParaRPr>
          </a:p>
        </p:txBody>
      </p:sp>
      <p:sp>
        <p:nvSpPr>
          <p:cNvPr id="52" name="Oval 51"/>
          <p:cNvSpPr/>
          <p:nvPr/>
        </p:nvSpPr>
        <p:spPr>
          <a:xfrm>
            <a:off x="8716963" y="3992564"/>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solidFill>
                  <a:prstClr val="white">
                    <a:lumMod val="50000"/>
                  </a:prstClr>
                </a:solidFill>
                <a:latin typeface="Calibri"/>
              </a:rPr>
              <a:t>a</a:t>
            </a:r>
          </a:p>
        </p:txBody>
      </p:sp>
      <p:cxnSp>
        <p:nvCxnSpPr>
          <p:cNvPr id="53" name="Straight Arrow Connector 52"/>
          <p:cNvCxnSpPr>
            <a:endCxn id="52" idx="0"/>
          </p:cNvCxnSpPr>
          <p:nvPr/>
        </p:nvCxnSpPr>
        <p:spPr>
          <a:xfrm flipH="1">
            <a:off x="8983663" y="3851275"/>
            <a:ext cx="4762" cy="141288"/>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2086" y="4082142"/>
            <a:ext cx="1143000" cy="369332"/>
          </a:xfrm>
          <a:prstGeom prst="rect">
            <a:avLst/>
          </a:prstGeom>
          <a:noFill/>
        </p:spPr>
        <p:txBody>
          <a:bodyPr wrap="square" rtlCol="0">
            <a:spAutoFit/>
          </a:bodyPr>
          <a:lstStyle/>
          <a:p>
            <a:pPr fontAlgn="base">
              <a:spcBef>
                <a:spcPct val="0"/>
              </a:spcBef>
              <a:spcAft>
                <a:spcPct val="0"/>
              </a:spcAft>
            </a:pPr>
            <a:r>
              <a:rPr lang="en-US" dirty="0">
                <a:solidFill>
                  <a:prstClr val="white">
                    <a:lumMod val="65000"/>
                  </a:prstClr>
                </a:solidFill>
                <a:latin typeface="Calibri" pitchFamily="34" charset="0"/>
                <a:cs typeface="Arial" charset="0"/>
              </a:rPr>
              <a:t>(deleted)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anim calcmode="lin" valueType="num">
                                      <p:cBhvr>
                                        <p:cTn id="3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t>Delete(a): 3 subcases for bf(x)=2</a:t>
            </a:r>
          </a:p>
        </p:txBody>
      </p:sp>
      <p:sp>
        <p:nvSpPr>
          <p:cNvPr id="3" name="Content Placeholder 2"/>
          <p:cNvSpPr>
            <a:spLocks noGrp="1"/>
          </p:cNvSpPr>
          <p:nvPr>
            <p:ph idx="1"/>
          </p:nvPr>
        </p:nvSpPr>
        <p:spPr>
          <a:xfrm>
            <a:off x="1981200" y="1570038"/>
            <a:ext cx="8594725" cy="4525962"/>
          </a:xfrm>
        </p:spPr>
        <p:txBody>
          <a:bodyPr rtlCol="0">
            <a:normAutofit/>
          </a:bodyPr>
          <a:lstStyle/>
          <a:p>
            <a:pPr eaLnBrk="1" fontAlgn="auto" hangingPunct="1">
              <a:spcAft>
                <a:spcPts val="0"/>
              </a:spcAft>
              <a:buFont typeface="Arial" pitchFamily="34" charset="0"/>
              <a:buChar char="•"/>
              <a:defRPr/>
            </a:pPr>
            <a:r>
              <a:rPr lang="en-US" dirty="0"/>
              <a:t>Since tree was AVL before, </a:t>
            </a:r>
            <a:r>
              <a:rPr lang="en-US" b="1" dirty="0"/>
              <a:t>bf(z) = -1, 0 or 1</a:t>
            </a:r>
          </a:p>
          <a:p>
            <a:pPr marL="0" indent="0" eaLnBrk="1" fontAlgn="auto" hangingPunct="1">
              <a:spcAft>
                <a:spcPts val="0"/>
              </a:spcAft>
              <a:buNone/>
              <a:defRPr/>
            </a:pPr>
            <a:r>
              <a:rPr lang="en-US" b="1" dirty="0"/>
              <a:t>Case bf(z) = -1       Case bf(z) = 0        Case bf(z) = 1</a:t>
            </a:r>
          </a:p>
        </p:txBody>
      </p:sp>
      <p:cxnSp>
        <p:nvCxnSpPr>
          <p:cNvPr id="12" name="Straight Arrow Connector 11"/>
          <p:cNvCxnSpPr/>
          <p:nvPr/>
        </p:nvCxnSpPr>
        <p:spPr>
          <a:xfrm>
            <a:off x="7502525" y="5340350"/>
            <a:ext cx="6350" cy="12890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7232650" y="5802313"/>
            <a:ext cx="539750" cy="36830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h+1</a:t>
            </a:r>
          </a:p>
        </p:txBody>
      </p:sp>
      <p:sp>
        <p:nvSpPr>
          <p:cNvPr id="69" name="Rectangle 68"/>
          <p:cNvSpPr/>
          <p:nvPr/>
        </p:nvSpPr>
        <p:spPr>
          <a:xfrm>
            <a:off x="7334250" y="2133600"/>
            <a:ext cx="3333750" cy="6096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solidFill>
                <a:prstClr val="black"/>
              </a:solidFill>
              <a:latin typeface="Calibri"/>
            </a:endParaRPr>
          </a:p>
        </p:txBody>
      </p:sp>
      <p:grpSp>
        <p:nvGrpSpPr>
          <p:cNvPr id="9" name="Group 8"/>
          <p:cNvGrpSpPr/>
          <p:nvPr/>
        </p:nvGrpSpPr>
        <p:grpSpPr>
          <a:xfrm>
            <a:off x="4646613" y="2895601"/>
            <a:ext cx="2786062" cy="3724275"/>
            <a:chOff x="3122613" y="2895600"/>
            <a:chExt cx="2786062" cy="3724275"/>
          </a:xfrm>
        </p:grpSpPr>
        <p:sp>
          <p:nvSpPr>
            <p:cNvPr id="4" name="Oval 3"/>
            <p:cNvSpPr/>
            <p:nvPr/>
          </p:nvSpPr>
          <p:spPr>
            <a:xfrm>
              <a:off x="4041775" y="28956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5" name="Isosceles Triangle 4"/>
            <p:cNvSpPr/>
            <p:nvPr/>
          </p:nvSpPr>
          <p:spPr>
            <a:xfrm>
              <a:off x="4143375" y="5365750"/>
              <a:ext cx="808038" cy="124936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2</a:t>
              </a:r>
            </a:p>
          </p:txBody>
        </p:sp>
        <p:sp>
          <p:nvSpPr>
            <p:cNvPr id="6" name="Isosceles Triangle 5"/>
            <p:cNvSpPr/>
            <p:nvPr/>
          </p:nvSpPr>
          <p:spPr>
            <a:xfrm>
              <a:off x="3122613" y="4075113"/>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8" name="Oval 7"/>
            <p:cNvSpPr/>
            <p:nvPr/>
          </p:nvSpPr>
          <p:spPr>
            <a:xfrm>
              <a:off x="4727575" y="40386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13320" name="TextBox 8"/>
            <p:cNvSpPr txBox="1">
              <a:spLocks noChangeArrowheads="1"/>
            </p:cNvSpPr>
            <p:nvPr/>
          </p:nvSpPr>
          <p:spPr bwMode="auto">
            <a:xfrm>
              <a:off x="3660775" y="3016250"/>
              <a:ext cx="3286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10" name="Straight Arrow Connector 9"/>
            <p:cNvCxnSpPr>
              <a:stCxn id="4" idx="3"/>
            </p:cNvCxnSpPr>
            <p:nvPr/>
          </p:nvCxnSpPr>
          <p:spPr>
            <a:xfrm flipH="1">
              <a:off x="3698875" y="3416300"/>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5"/>
              <a:endCxn id="8" idx="0"/>
            </p:cNvCxnSpPr>
            <p:nvPr/>
          </p:nvCxnSpPr>
          <p:spPr>
            <a:xfrm>
              <a:off x="4627563" y="341630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27" name="TextBox 23"/>
            <p:cNvSpPr txBox="1">
              <a:spLocks noChangeArrowheads="1"/>
            </p:cNvSpPr>
            <p:nvPr/>
          </p:nvSpPr>
          <p:spPr bwMode="auto">
            <a:xfrm>
              <a:off x="4359275" y="4127500"/>
              <a:ext cx="327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0</a:t>
              </a:r>
            </a:p>
          </p:txBody>
        </p:sp>
        <p:cxnSp>
          <p:nvCxnSpPr>
            <p:cNvPr id="26" name="Straight Arrow Connector 25"/>
            <p:cNvCxnSpPr>
              <a:stCxn id="8" idx="3"/>
              <a:endCxn id="5" idx="0"/>
            </p:cNvCxnSpPr>
            <p:nvPr/>
          </p:nvCxnSpPr>
          <p:spPr>
            <a:xfrm flipH="1">
              <a:off x="4546600" y="4559300"/>
              <a:ext cx="282575"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a:off x="5103813" y="5368925"/>
              <a:ext cx="804862"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29" name="Straight Arrow Connector 28"/>
            <p:cNvCxnSpPr>
              <a:stCxn id="8" idx="5"/>
              <a:endCxn id="27" idx="0"/>
            </p:cNvCxnSpPr>
            <p:nvPr/>
          </p:nvCxnSpPr>
          <p:spPr>
            <a:xfrm>
              <a:off x="5313363" y="4559300"/>
              <a:ext cx="192087" cy="80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3352800" y="5243513"/>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solidFill>
                    <a:prstClr val="white">
                      <a:lumMod val="50000"/>
                    </a:prstClr>
                  </a:solidFill>
                  <a:latin typeface="Calibri"/>
                </a:rPr>
                <a:t>a</a:t>
              </a:r>
            </a:p>
          </p:txBody>
        </p:sp>
        <p:cxnSp>
          <p:nvCxnSpPr>
            <p:cNvPr id="73" name="Straight Arrow Connector 72"/>
            <p:cNvCxnSpPr>
              <a:endCxn id="72" idx="0"/>
            </p:cNvCxnSpPr>
            <p:nvPr/>
          </p:nvCxnSpPr>
          <p:spPr>
            <a:xfrm flipH="1">
              <a:off x="3619500" y="4876800"/>
              <a:ext cx="80963" cy="366713"/>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p:cNvCxnSpPr/>
          <p:nvPr/>
        </p:nvCxnSpPr>
        <p:spPr>
          <a:xfrm>
            <a:off x="8745538" y="5368926"/>
            <a:ext cx="0" cy="80327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8591550" y="5573714"/>
            <a:ext cx="306388"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grpSp>
        <p:nvGrpSpPr>
          <p:cNvPr id="7" name="Group 6"/>
          <p:cNvGrpSpPr>
            <a:grpSpLocks/>
          </p:cNvGrpSpPr>
          <p:nvPr/>
        </p:nvGrpSpPr>
        <p:grpSpPr bwMode="auto">
          <a:xfrm>
            <a:off x="7789863" y="2895601"/>
            <a:ext cx="2786062" cy="3724275"/>
            <a:chOff x="5903913" y="2895600"/>
            <a:chExt cx="2786062" cy="3724275"/>
          </a:xfrm>
        </p:grpSpPr>
        <p:sp>
          <p:nvSpPr>
            <p:cNvPr id="48" name="Oval 47"/>
            <p:cNvSpPr/>
            <p:nvPr/>
          </p:nvSpPr>
          <p:spPr>
            <a:xfrm>
              <a:off x="6823075" y="28956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49" name="Isosceles Triangle 48"/>
            <p:cNvSpPr/>
            <p:nvPr/>
          </p:nvSpPr>
          <p:spPr>
            <a:xfrm>
              <a:off x="6924675" y="5365750"/>
              <a:ext cx="808038" cy="8064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2</a:t>
              </a:r>
            </a:p>
          </p:txBody>
        </p:sp>
        <p:sp>
          <p:nvSpPr>
            <p:cNvPr id="50" name="Isosceles Triangle 49"/>
            <p:cNvSpPr/>
            <p:nvPr/>
          </p:nvSpPr>
          <p:spPr>
            <a:xfrm>
              <a:off x="5903913" y="4075113"/>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52" name="Oval 51"/>
            <p:cNvSpPr/>
            <p:nvPr/>
          </p:nvSpPr>
          <p:spPr>
            <a:xfrm>
              <a:off x="7508875" y="40386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13341" name="TextBox 52"/>
            <p:cNvSpPr txBox="1">
              <a:spLocks noChangeArrowheads="1"/>
            </p:cNvSpPr>
            <p:nvPr/>
          </p:nvSpPr>
          <p:spPr bwMode="auto">
            <a:xfrm>
              <a:off x="6442075" y="3016250"/>
              <a:ext cx="3286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54" name="Straight Arrow Connector 53"/>
            <p:cNvCxnSpPr>
              <a:stCxn id="48" idx="3"/>
            </p:cNvCxnSpPr>
            <p:nvPr/>
          </p:nvCxnSpPr>
          <p:spPr>
            <a:xfrm flipH="1">
              <a:off x="6480175" y="3416300"/>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8" idx="5"/>
              <a:endCxn id="52" idx="0"/>
            </p:cNvCxnSpPr>
            <p:nvPr/>
          </p:nvCxnSpPr>
          <p:spPr>
            <a:xfrm>
              <a:off x="7408863" y="341630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44" name="TextBox 59"/>
            <p:cNvSpPr txBox="1">
              <a:spLocks noChangeArrowheads="1"/>
            </p:cNvSpPr>
            <p:nvPr/>
          </p:nvSpPr>
          <p:spPr bwMode="auto">
            <a:xfrm>
              <a:off x="7205123" y="4127500"/>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61" name="Straight Arrow Connector 60"/>
            <p:cNvCxnSpPr>
              <a:stCxn id="52" idx="3"/>
              <a:endCxn id="49" idx="0"/>
            </p:cNvCxnSpPr>
            <p:nvPr/>
          </p:nvCxnSpPr>
          <p:spPr>
            <a:xfrm flipH="1">
              <a:off x="7327900" y="4559300"/>
              <a:ext cx="282575"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Isosceles Triangle 61"/>
            <p:cNvSpPr/>
            <p:nvPr/>
          </p:nvSpPr>
          <p:spPr>
            <a:xfrm>
              <a:off x="7885113" y="5368925"/>
              <a:ext cx="804862"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63" name="Straight Arrow Connector 62"/>
            <p:cNvCxnSpPr>
              <a:stCxn id="52" idx="5"/>
              <a:endCxn id="62" idx="0"/>
            </p:cNvCxnSpPr>
            <p:nvPr/>
          </p:nvCxnSpPr>
          <p:spPr>
            <a:xfrm>
              <a:off x="8094663" y="4559300"/>
              <a:ext cx="192087" cy="80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6145213" y="5243513"/>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solidFill>
                    <a:prstClr val="white">
                      <a:lumMod val="50000"/>
                    </a:prstClr>
                  </a:solidFill>
                  <a:latin typeface="Calibri"/>
                </a:rPr>
                <a:t>a</a:t>
              </a:r>
            </a:p>
          </p:txBody>
        </p:sp>
        <p:cxnSp>
          <p:nvCxnSpPr>
            <p:cNvPr id="75" name="Straight Arrow Connector 74"/>
            <p:cNvCxnSpPr>
              <a:endCxn id="74" idx="0"/>
            </p:cNvCxnSpPr>
            <p:nvPr/>
          </p:nvCxnSpPr>
          <p:spPr>
            <a:xfrm flipH="1">
              <a:off x="6411913" y="4876800"/>
              <a:ext cx="80962" cy="366713"/>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a:off x="2860675" y="289401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41" name="Isosceles Triangle 40"/>
          <p:cNvSpPr/>
          <p:nvPr/>
        </p:nvSpPr>
        <p:spPr>
          <a:xfrm>
            <a:off x="2962275" y="5364163"/>
            <a:ext cx="808038" cy="124936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2</a:t>
            </a:r>
          </a:p>
        </p:txBody>
      </p:sp>
      <p:sp>
        <p:nvSpPr>
          <p:cNvPr id="42" name="Isosceles Triangle 41"/>
          <p:cNvSpPr/>
          <p:nvPr/>
        </p:nvSpPr>
        <p:spPr>
          <a:xfrm>
            <a:off x="1941514" y="4073526"/>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43" name="Oval 42"/>
          <p:cNvSpPr/>
          <p:nvPr/>
        </p:nvSpPr>
        <p:spPr>
          <a:xfrm>
            <a:off x="3546475" y="403701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44" name="TextBox 8"/>
          <p:cNvSpPr txBox="1">
            <a:spLocks noChangeArrowheads="1"/>
          </p:cNvSpPr>
          <p:nvPr/>
        </p:nvSpPr>
        <p:spPr bwMode="auto">
          <a:xfrm>
            <a:off x="2479676" y="3014663"/>
            <a:ext cx="3286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45" name="Straight Arrow Connector 44"/>
          <p:cNvCxnSpPr>
            <a:stCxn id="40" idx="3"/>
          </p:cNvCxnSpPr>
          <p:nvPr/>
        </p:nvCxnSpPr>
        <p:spPr>
          <a:xfrm flipH="1">
            <a:off x="2517775" y="3414712"/>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5"/>
            <a:endCxn id="43" idx="0"/>
          </p:cNvCxnSpPr>
          <p:nvPr/>
        </p:nvCxnSpPr>
        <p:spPr>
          <a:xfrm>
            <a:off x="3446463" y="3414712"/>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930525" y="5338762"/>
            <a:ext cx="6350" cy="12890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2660650" y="5800725"/>
            <a:ext cx="539750" cy="36830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h+1</a:t>
            </a:r>
          </a:p>
        </p:txBody>
      </p:sp>
      <p:cxnSp>
        <p:nvCxnSpPr>
          <p:cNvPr id="53" name="Straight Arrow Connector 52"/>
          <p:cNvCxnSpPr/>
          <p:nvPr/>
        </p:nvCxnSpPr>
        <p:spPr>
          <a:xfrm>
            <a:off x="1779588" y="4078288"/>
            <a:ext cx="0"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7" name="TextBox 23"/>
          <p:cNvSpPr txBox="1">
            <a:spLocks noChangeArrowheads="1"/>
          </p:cNvSpPr>
          <p:nvPr/>
        </p:nvSpPr>
        <p:spPr bwMode="auto">
          <a:xfrm>
            <a:off x="3178175" y="4125913"/>
            <a:ext cx="4138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-1</a:t>
            </a:r>
          </a:p>
        </p:txBody>
      </p:sp>
      <p:sp>
        <p:nvSpPr>
          <p:cNvPr id="56" name="TextBox 55"/>
          <p:cNvSpPr txBox="1"/>
          <p:nvPr/>
        </p:nvSpPr>
        <p:spPr>
          <a:xfrm>
            <a:off x="1617664" y="4287837"/>
            <a:ext cx="306387"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cxnSp>
        <p:nvCxnSpPr>
          <p:cNvPr id="58" name="Straight Arrow Connector 57"/>
          <p:cNvCxnSpPr>
            <a:stCxn id="43" idx="3"/>
            <a:endCxn id="41" idx="0"/>
          </p:cNvCxnSpPr>
          <p:nvPr/>
        </p:nvCxnSpPr>
        <p:spPr>
          <a:xfrm flipH="1">
            <a:off x="3365501" y="4557712"/>
            <a:ext cx="282575"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5"/>
          </p:cNvCxnSpPr>
          <p:nvPr/>
        </p:nvCxnSpPr>
        <p:spPr>
          <a:xfrm>
            <a:off x="4132264" y="4557713"/>
            <a:ext cx="192087" cy="80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2171700" y="5241926"/>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solidFill>
                  <a:prstClr val="white">
                    <a:lumMod val="50000"/>
                  </a:prstClr>
                </a:solidFill>
                <a:latin typeface="Calibri"/>
              </a:rPr>
              <a:t>a</a:t>
            </a:r>
          </a:p>
        </p:txBody>
      </p:sp>
      <p:cxnSp>
        <p:nvCxnSpPr>
          <p:cNvPr id="64" name="Straight Arrow Connector 63"/>
          <p:cNvCxnSpPr>
            <a:endCxn id="60" idx="0"/>
          </p:cNvCxnSpPr>
          <p:nvPr/>
        </p:nvCxnSpPr>
        <p:spPr>
          <a:xfrm flipH="1">
            <a:off x="2438401" y="4875213"/>
            <a:ext cx="80963" cy="366713"/>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Isosceles Triangle 64"/>
          <p:cNvSpPr/>
          <p:nvPr/>
        </p:nvSpPr>
        <p:spPr bwMode="auto">
          <a:xfrm>
            <a:off x="3916362" y="5364162"/>
            <a:ext cx="808038" cy="8064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sp>
        <p:nvSpPr>
          <p:cNvPr id="68" name="Rectangle 67"/>
          <p:cNvSpPr/>
          <p:nvPr/>
        </p:nvSpPr>
        <p:spPr>
          <a:xfrm>
            <a:off x="4747645" y="2133600"/>
            <a:ext cx="3333750" cy="6096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solidFill>
                <a:prstClr val="black"/>
              </a:solidFill>
              <a:latin typeface="Calibri"/>
            </a:endParaRPr>
          </a:p>
        </p:txBody>
      </p:sp>
      <p:sp>
        <p:nvSpPr>
          <p:cNvPr id="70" name="Rectangle 69"/>
          <p:cNvSpPr/>
          <p:nvPr/>
        </p:nvSpPr>
        <p:spPr>
          <a:xfrm>
            <a:off x="1839232" y="2133600"/>
            <a:ext cx="3333750" cy="6096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solidFill>
                <a:prstClr val="black"/>
              </a:solidFill>
              <a:latin typeface="Calibri"/>
            </a:endParaRPr>
          </a:p>
        </p:txBody>
      </p:sp>
      <p:sp>
        <p:nvSpPr>
          <p:cNvPr id="39" name="Rectangle 38"/>
          <p:cNvSpPr/>
          <p:nvPr/>
        </p:nvSpPr>
        <p:spPr>
          <a:xfrm>
            <a:off x="3118078" y="3993923"/>
            <a:ext cx="387122" cy="609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fontAlgn="base">
              <a:spcBef>
                <a:spcPct val="0"/>
              </a:spcBef>
              <a:spcAft>
                <a:spcPct val="0"/>
              </a:spcAft>
            </a:pPr>
            <a:endParaRPr lang="en-US">
              <a:solidFill>
                <a:prstClr val="black"/>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39"/>
                                        </p:tgtEl>
                                      </p:cBhvr>
                                    </p:animEffect>
                                    <p:anim calcmode="lin" valueType="num">
                                      <p:cBhvr>
                                        <p:cTn id="7" dur="1000"/>
                                        <p:tgtEl>
                                          <p:spTgt spid="39"/>
                                        </p:tgtEl>
                                        <p:attrNameLst>
                                          <p:attrName>ppt_x</p:attrName>
                                        </p:attrNameLst>
                                      </p:cBhvr>
                                      <p:tavLst>
                                        <p:tav tm="0">
                                          <p:val>
                                            <p:strVal val="ppt_x"/>
                                          </p:val>
                                        </p:tav>
                                        <p:tav tm="100000">
                                          <p:val>
                                            <p:strVal val="ppt_x"/>
                                          </p:val>
                                        </p:tav>
                                      </p:tavLst>
                                    </p:anim>
                                    <p:anim calcmode="lin" valueType="num">
                                      <p:cBhvr>
                                        <p:cTn id="8" dur="1000"/>
                                        <p:tgtEl>
                                          <p:spTgt spid="39"/>
                                        </p:tgtEl>
                                        <p:attrNameLst>
                                          <p:attrName>ppt_y</p:attrName>
                                        </p:attrNameLst>
                                      </p:cBhvr>
                                      <p:tavLst>
                                        <p:tav tm="0">
                                          <p:val>
                                            <p:strVal val="ppt_y"/>
                                          </p:val>
                                        </p:tav>
                                        <p:tav tm="100000">
                                          <p:val>
                                            <p:strVal val="ppt_y+.1"/>
                                          </p:val>
                                        </p:tav>
                                      </p:tavLst>
                                    </p:anim>
                                    <p:set>
                                      <p:cBhvr>
                                        <p:cTn id="9" dur="1" fill="hold">
                                          <p:stCondLst>
                                            <p:cond delay="999"/>
                                          </p:stCondLst>
                                        </p:cTn>
                                        <p:tgtEl>
                                          <p:spTgt spid="39"/>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70"/>
                                        </p:tgtEl>
                                      </p:cBhvr>
                                    </p:animEffect>
                                    <p:set>
                                      <p:cBhvr>
                                        <p:cTn id="12" dur="1" fill="hold">
                                          <p:stCondLst>
                                            <p:cond delay="499"/>
                                          </p:stCondLst>
                                        </p:cTn>
                                        <p:tgtEl>
                                          <p:spTgt spid="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anim calcmode="lin" valueType="num">
                                      <p:cBhvr>
                                        <p:cTn id="18" dur="1000" fill="hold"/>
                                        <p:tgtEl>
                                          <p:spTgt spid="56"/>
                                        </p:tgtEl>
                                        <p:attrNameLst>
                                          <p:attrName>ppt_x</p:attrName>
                                        </p:attrNameLst>
                                      </p:cBhvr>
                                      <p:tavLst>
                                        <p:tav tm="0">
                                          <p:val>
                                            <p:strVal val="#ppt_x"/>
                                          </p:val>
                                        </p:tav>
                                        <p:tav tm="100000">
                                          <p:val>
                                            <p:strVal val="#ppt_x"/>
                                          </p:val>
                                        </p:tav>
                                      </p:tavLst>
                                    </p:anim>
                                    <p:anim calcmode="lin" valueType="num">
                                      <p:cBhvr>
                                        <p:cTn id="19" dur="1000" fill="hold"/>
                                        <p:tgtEl>
                                          <p:spTgt spid="5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anim calcmode="lin" valueType="num">
                                      <p:cBhvr>
                                        <p:cTn id="23" dur="1000" fill="hold"/>
                                        <p:tgtEl>
                                          <p:spTgt spid="53"/>
                                        </p:tgtEl>
                                        <p:attrNameLst>
                                          <p:attrName>ppt_x</p:attrName>
                                        </p:attrNameLst>
                                      </p:cBhvr>
                                      <p:tavLst>
                                        <p:tav tm="0">
                                          <p:val>
                                            <p:strVal val="#ppt_x"/>
                                          </p:val>
                                        </p:tav>
                                        <p:tav tm="100000">
                                          <p:val>
                                            <p:strVal val="#ppt_x"/>
                                          </p:val>
                                        </p:tav>
                                      </p:tavLst>
                                    </p:anim>
                                    <p:anim calcmode="lin" valueType="num">
                                      <p:cBhvr>
                                        <p:cTn id="2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1000"/>
                                        <p:tgtEl>
                                          <p:spTgt spid="51"/>
                                        </p:tgtEl>
                                      </p:cBhvr>
                                    </p:animEffect>
                                    <p:anim calcmode="lin" valueType="num">
                                      <p:cBhvr>
                                        <p:cTn id="30" dur="1000" fill="hold"/>
                                        <p:tgtEl>
                                          <p:spTgt spid="51"/>
                                        </p:tgtEl>
                                        <p:attrNameLst>
                                          <p:attrName>ppt_x</p:attrName>
                                        </p:attrNameLst>
                                      </p:cBhvr>
                                      <p:tavLst>
                                        <p:tav tm="0">
                                          <p:val>
                                            <p:strVal val="#ppt_x"/>
                                          </p:val>
                                        </p:tav>
                                        <p:tav tm="100000">
                                          <p:val>
                                            <p:strVal val="#ppt_x"/>
                                          </p:val>
                                        </p:tav>
                                      </p:tavLst>
                                    </p:anim>
                                    <p:anim calcmode="lin" valueType="num">
                                      <p:cBhvr>
                                        <p:cTn id="31" dur="1000" fill="hold"/>
                                        <p:tgtEl>
                                          <p:spTgt spid="5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1000"/>
                                        <p:tgtEl>
                                          <p:spTgt spid="47"/>
                                        </p:tgtEl>
                                      </p:cBhvr>
                                    </p:animEffect>
                                    <p:anim calcmode="lin" valueType="num">
                                      <p:cBhvr>
                                        <p:cTn id="35" dur="1000" fill="hold"/>
                                        <p:tgtEl>
                                          <p:spTgt spid="47"/>
                                        </p:tgtEl>
                                        <p:attrNameLst>
                                          <p:attrName>ppt_x</p:attrName>
                                        </p:attrNameLst>
                                      </p:cBhvr>
                                      <p:tavLst>
                                        <p:tav tm="0">
                                          <p:val>
                                            <p:strVal val="#ppt_x"/>
                                          </p:val>
                                        </p:tav>
                                        <p:tav tm="100000">
                                          <p:val>
                                            <p:strVal val="#ppt_x"/>
                                          </p:val>
                                        </p:tav>
                                      </p:tavLst>
                                    </p:anim>
                                    <p:anim calcmode="lin" valueType="num">
                                      <p:cBhvr>
                                        <p:cTn id="3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par>
                                <p:cTn id="44" presetID="10" presetClass="exit" presetSubtype="0" fill="hold" grpId="0" nodeType="withEffect">
                                  <p:stCondLst>
                                    <p:cond delay="0"/>
                                  </p:stCondLst>
                                  <p:childTnLst>
                                    <p:animEffect transition="out" filter="fade">
                                      <p:cBhvr>
                                        <p:cTn id="45" dur="500"/>
                                        <p:tgtEl>
                                          <p:spTgt spid="68"/>
                                        </p:tgtEl>
                                      </p:cBhvr>
                                    </p:animEffect>
                                    <p:set>
                                      <p:cBhvr>
                                        <p:cTn id="46" dur="1" fill="hold">
                                          <p:stCondLst>
                                            <p:cond delay="499"/>
                                          </p:stCondLst>
                                        </p:cTn>
                                        <p:tgtEl>
                                          <p:spTgt spid="6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par>
                                <p:cTn id="66" presetID="10" presetClass="exit" presetSubtype="0" fill="hold" grpId="0" nodeType="withEffect">
                                  <p:stCondLst>
                                    <p:cond delay="0"/>
                                  </p:stCondLst>
                                  <p:childTnLst>
                                    <p:animEffect transition="out" filter="fade">
                                      <p:cBhvr>
                                        <p:cTn id="67" dur="500"/>
                                        <p:tgtEl>
                                          <p:spTgt spid="69"/>
                                        </p:tgtEl>
                                      </p:cBhvr>
                                    </p:animEffect>
                                    <p:set>
                                      <p:cBhvr>
                                        <p:cTn id="68" dur="1" fill="hold">
                                          <p:stCondLst>
                                            <p:cond delay="499"/>
                                          </p:stCondLst>
                                        </p:cTn>
                                        <p:tgtEl>
                                          <p:spTgt spid="6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1000"/>
                                        <p:tgtEl>
                                          <p:spTgt spid="66"/>
                                        </p:tgtEl>
                                      </p:cBhvr>
                                    </p:animEffect>
                                    <p:anim calcmode="lin" valueType="num">
                                      <p:cBhvr>
                                        <p:cTn id="74" dur="1000" fill="hold"/>
                                        <p:tgtEl>
                                          <p:spTgt spid="66"/>
                                        </p:tgtEl>
                                        <p:attrNameLst>
                                          <p:attrName>ppt_x</p:attrName>
                                        </p:attrNameLst>
                                      </p:cBhvr>
                                      <p:tavLst>
                                        <p:tav tm="0">
                                          <p:val>
                                            <p:strVal val="#ppt_x"/>
                                          </p:val>
                                        </p:tav>
                                        <p:tav tm="100000">
                                          <p:val>
                                            <p:strVal val="#ppt_x"/>
                                          </p:val>
                                        </p:tav>
                                      </p:tavLst>
                                    </p:anim>
                                    <p:anim calcmode="lin" valueType="num">
                                      <p:cBhvr>
                                        <p:cTn id="75" dur="1000" fill="hold"/>
                                        <p:tgtEl>
                                          <p:spTgt spid="6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1000"/>
                                        <p:tgtEl>
                                          <p:spTgt spid="67"/>
                                        </p:tgtEl>
                                      </p:cBhvr>
                                    </p:animEffect>
                                    <p:anim calcmode="lin" valueType="num">
                                      <p:cBhvr>
                                        <p:cTn id="79" dur="1000" fill="hold"/>
                                        <p:tgtEl>
                                          <p:spTgt spid="67"/>
                                        </p:tgtEl>
                                        <p:attrNameLst>
                                          <p:attrName>ppt_x</p:attrName>
                                        </p:attrNameLst>
                                      </p:cBhvr>
                                      <p:tavLst>
                                        <p:tav tm="0">
                                          <p:val>
                                            <p:strVal val="#ppt_x"/>
                                          </p:val>
                                        </p:tav>
                                        <p:tav tm="100000">
                                          <p:val>
                                            <p:strVal val="#ppt_x"/>
                                          </p:val>
                                        </p:tav>
                                      </p:tavLst>
                                    </p:anim>
                                    <p:anim calcmode="lin" valueType="num">
                                      <p:cBhvr>
                                        <p:cTn id="8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9" grpId="0" animBg="1"/>
      <p:bldP spid="67" grpId="0" animBg="1"/>
      <p:bldP spid="51" grpId="0" animBg="1"/>
      <p:bldP spid="56" grpId="0" animBg="1"/>
      <p:bldP spid="68" grpId="0" animBg="1"/>
      <p:bldP spid="70" grpId="0" animBg="1"/>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t>Fixing case bf(x) = 2, bf(z) = 0</a:t>
            </a:r>
          </a:p>
        </p:txBody>
      </p:sp>
      <p:sp>
        <p:nvSpPr>
          <p:cNvPr id="15363" name="Content Placeholder 2"/>
          <p:cNvSpPr>
            <a:spLocks noGrp="1"/>
          </p:cNvSpPr>
          <p:nvPr>
            <p:ph idx="1"/>
          </p:nvPr>
        </p:nvSpPr>
        <p:spPr>
          <a:xfrm>
            <a:off x="1981200" y="1371601"/>
            <a:ext cx="8229600" cy="4525963"/>
          </a:xfrm>
        </p:spPr>
        <p:txBody>
          <a:bodyPr/>
          <a:lstStyle/>
          <a:p>
            <a:pPr eaLnBrk="1" hangingPunct="1"/>
            <a:r>
              <a:rPr lang="en-US"/>
              <a:t>We do a </a:t>
            </a:r>
            <a:r>
              <a:rPr lang="en-US" b="1" i="1"/>
              <a:t>single left rotation</a:t>
            </a:r>
          </a:p>
          <a:p>
            <a:pPr eaLnBrk="1" hangingPunct="1"/>
            <a:r>
              <a:rPr lang="en-US"/>
              <a:t>Preserves the BST property, and fixes bf(x) = 2</a:t>
            </a:r>
          </a:p>
        </p:txBody>
      </p:sp>
      <p:sp>
        <p:nvSpPr>
          <p:cNvPr id="5" name="Oval 4"/>
          <p:cNvSpPr/>
          <p:nvPr/>
        </p:nvSpPr>
        <p:spPr>
          <a:xfrm>
            <a:off x="3360738"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6" name="Isosceles Triangle 5"/>
          <p:cNvSpPr/>
          <p:nvPr/>
        </p:nvSpPr>
        <p:spPr>
          <a:xfrm>
            <a:off x="3460751" y="5289551"/>
            <a:ext cx="809625" cy="124936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2</a:t>
            </a:r>
          </a:p>
        </p:txBody>
      </p:sp>
      <p:sp>
        <p:nvSpPr>
          <p:cNvPr id="7" name="Isosceles Triangle 6"/>
          <p:cNvSpPr/>
          <p:nvPr/>
        </p:nvSpPr>
        <p:spPr>
          <a:xfrm>
            <a:off x="2441576" y="3998914"/>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9" name="Oval 8"/>
          <p:cNvSpPr/>
          <p:nvPr/>
        </p:nvSpPr>
        <p:spPr>
          <a:xfrm>
            <a:off x="4046538"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15368" name="TextBox 9"/>
          <p:cNvSpPr txBox="1">
            <a:spLocks noChangeArrowheads="1"/>
          </p:cNvSpPr>
          <p:nvPr/>
        </p:nvSpPr>
        <p:spPr bwMode="auto">
          <a:xfrm>
            <a:off x="2979739" y="2940051"/>
            <a:ext cx="3270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11" name="Straight Arrow Connector 10"/>
          <p:cNvCxnSpPr>
            <a:stCxn id="5" idx="3"/>
          </p:cNvCxnSpPr>
          <p:nvPr/>
        </p:nvCxnSpPr>
        <p:spPr>
          <a:xfrm flipH="1">
            <a:off x="3017838" y="334010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5"/>
            <a:endCxn id="9" idx="0"/>
          </p:cNvCxnSpPr>
          <p:nvPr/>
        </p:nvCxnSpPr>
        <p:spPr>
          <a:xfrm>
            <a:off x="3946526" y="3340100"/>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297488" y="5264150"/>
            <a:ext cx="4762" cy="12890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027613" y="5715000"/>
            <a:ext cx="539750"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h+1</a:t>
            </a:r>
          </a:p>
        </p:txBody>
      </p:sp>
      <p:cxnSp>
        <p:nvCxnSpPr>
          <p:cNvPr id="17" name="Straight Arrow Connector 16"/>
          <p:cNvCxnSpPr/>
          <p:nvPr/>
        </p:nvCxnSpPr>
        <p:spPr>
          <a:xfrm flipH="1">
            <a:off x="2301876" y="4003676"/>
            <a:ext cx="9525"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149475" y="4224339"/>
            <a:ext cx="306388"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15375" name="TextBox 20"/>
          <p:cNvSpPr txBox="1">
            <a:spLocks noChangeArrowheads="1"/>
          </p:cNvSpPr>
          <p:nvPr/>
        </p:nvSpPr>
        <p:spPr bwMode="auto">
          <a:xfrm>
            <a:off x="3676651" y="4051300"/>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0</a:t>
            </a:r>
          </a:p>
        </p:txBody>
      </p:sp>
      <p:cxnSp>
        <p:nvCxnSpPr>
          <p:cNvPr id="22" name="Straight Arrow Connector 21"/>
          <p:cNvCxnSpPr>
            <a:stCxn id="9" idx="3"/>
            <a:endCxn id="6" idx="0"/>
          </p:cNvCxnSpPr>
          <p:nvPr/>
        </p:nvCxnSpPr>
        <p:spPr>
          <a:xfrm flipH="1">
            <a:off x="3865564" y="4483100"/>
            <a:ext cx="280987"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4422776" y="5292725"/>
            <a:ext cx="803275"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24" name="Straight Arrow Connector 23"/>
          <p:cNvCxnSpPr>
            <a:stCxn id="9" idx="5"/>
            <a:endCxn id="23" idx="0"/>
          </p:cNvCxnSpPr>
          <p:nvPr/>
        </p:nvCxnSpPr>
        <p:spPr>
          <a:xfrm>
            <a:off x="4632325" y="4483101"/>
            <a:ext cx="192088" cy="80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a:off x="5543550" y="4332289"/>
            <a:ext cx="1295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26" name="Oval 25"/>
          <p:cNvSpPr/>
          <p:nvPr/>
        </p:nvSpPr>
        <p:spPr>
          <a:xfrm>
            <a:off x="8297863"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27" name="Isosceles Triangle 26"/>
          <p:cNvSpPr/>
          <p:nvPr/>
        </p:nvSpPr>
        <p:spPr>
          <a:xfrm>
            <a:off x="8397876" y="5289551"/>
            <a:ext cx="809625" cy="124936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2</a:t>
            </a:r>
          </a:p>
        </p:txBody>
      </p:sp>
      <p:sp>
        <p:nvSpPr>
          <p:cNvPr id="28" name="Isosceles Triangle 27"/>
          <p:cNvSpPr/>
          <p:nvPr/>
        </p:nvSpPr>
        <p:spPr>
          <a:xfrm>
            <a:off x="6673851" y="5370514"/>
            <a:ext cx="1152525" cy="7254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30" name="Oval 29"/>
          <p:cNvSpPr/>
          <p:nvPr/>
        </p:nvSpPr>
        <p:spPr>
          <a:xfrm>
            <a:off x="7629525"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31" name="TextBox 30"/>
          <p:cNvSpPr txBox="1">
            <a:spLocks noChangeArrowheads="1"/>
          </p:cNvSpPr>
          <p:nvPr/>
        </p:nvSpPr>
        <p:spPr bwMode="auto">
          <a:xfrm>
            <a:off x="7916864" y="2940051"/>
            <a:ext cx="4143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32" name="Straight Arrow Connector 31"/>
          <p:cNvCxnSpPr>
            <a:stCxn id="26" idx="3"/>
            <a:endCxn id="30" idx="0"/>
          </p:cNvCxnSpPr>
          <p:nvPr/>
        </p:nvCxnSpPr>
        <p:spPr>
          <a:xfrm flipH="1">
            <a:off x="7972425" y="3340100"/>
            <a:ext cx="42545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3"/>
            <a:endCxn id="28" idx="0"/>
          </p:cNvCxnSpPr>
          <p:nvPr/>
        </p:nvCxnSpPr>
        <p:spPr>
          <a:xfrm flipH="1">
            <a:off x="7250114" y="4483101"/>
            <a:ext cx="479425" cy="887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7250114" y="4051300"/>
            <a:ext cx="327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40" name="Straight Arrow Connector 39"/>
          <p:cNvCxnSpPr>
            <a:stCxn id="30" idx="5"/>
          </p:cNvCxnSpPr>
          <p:nvPr/>
        </p:nvCxnSpPr>
        <p:spPr>
          <a:xfrm>
            <a:off x="8215314" y="4483100"/>
            <a:ext cx="581025"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Isosceles Triangle 40"/>
          <p:cNvSpPr/>
          <p:nvPr/>
        </p:nvSpPr>
        <p:spPr>
          <a:xfrm>
            <a:off x="9161463" y="3962400"/>
            <a:ext cx="804862"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42" name="Straight Arrow Connector 41"/>
          <p:cNvCxnSpPr>
            <a:stCxn id="26" idx="5"/>
            <a:endCxn id="41" idx="0"/>
          </p:cNvCxnSpPr>
          <p:nvPr/>
        </p:nvCxnSpPr>
        <p:spPr>
          <a:xfrm>
            <a:off x="8883650" y="3340100"/>
            <a:ext cx="681038"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8305800"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55" name="Oval 54"/>
          <p:cNvSpPr/>
          <p:nvPr/>
        </p:nvSpPr>
        <p:spPr>
          <a:xfrm>
            <a:off x="7629525"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55"/>
                                        </p:tgtEl>
                                        <p:attrNameLst>
                                          <p:attrName>ppt_x</p:attrName>
                                        </p:attrNameLst>
                                      </p:cBhvr>
                                      <p:tavLst>
                                        <p:tav tm="0">
                                          <p:val>
                                            <p:strVal val="ppt_x"/>
                                          </p:val>
                                        </p:tav>
                                        <p:tav tm="100000">
                                          <p:val>
                                            <p:strVal val="ppt_x"/>
                                          </p:val>
                                        </p:tav>
                                      </p:tavLst>
                                    </p:anim>
                                    <p:anim calcmode="lin" valueType="num">
                                      <p:cBhvr additive="base">
                                        <p:cTn id="7" dur="500"/>
                                        <p:tgtEl>
                                          <p:spTgt spid="55"/>
                                        </p:tgtEl>
                                        <p:attrNameLst>
                                          <p:attrName>ppt_y</p:attrName>
                                        </p:attrNameLst>
                                      </p:cBhvr>
                                      <p:tavLst>
                                        <p:tav tm="0">
                                          <p:val>
                                            <p:strVal val="ppt_y"/>
                                          </p:val>
                                        </p:tav>
                                        <p:tav tm="100000">
                                          <p:val>
                                            <p:strVal val="1+ppt_h/2"/>
                                          </p:val>
                                        </p:tav>
                                      </p:tavLst>
                                    </p:anim>
                                    <p:set>
                                      <p:cBhvr>
                                        <p:cTn id="8" dur="1" fill="hold">
                                          <p:stCondLst>
                                            <p:cond delay="499"/>
                                          </p:stCondLst>
                                        </p:cTn>
                                        <p:tgtEl>
                                          <p:spTgt spid="55"/>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0" nodeType="clickEffect">
                                  <p:stCondLst>
                                    <p:cond delay="0"/>
                                  </p:stCondLst>
                                  <p:childTnLst>
                                    <p:anim calcmode="lin" valueType="num">
                                      <p:cBhvr additive="base">
                                        <p:cTn id="12" dur="500"/>
                                        <p:tgtEl>
                                          <p:spTgt spid="54"/>
                                        </p:tgtEl>
                                        <p:attrNameLst>
                                          <p:attrName>ppt_x</p:attrName>
                                        </p:attrNameLst>
                                      </p:cBhvr>
                                      <p:tavLst>
                                        <p:tav tm="0">
                                          <p:val>
                                            <p:strVal val="ppt_x"/>
                                          </p:val>
                                        </p:tav>
                                        <p:tav tm="100000">
                                          <p:val>
                                            <p:strVal val="ppt_x"/>
                                          </p:val>
                                        </p:tav>
                                      </p:tavLst>
                                    </p:anim>
                                    <p:anim calcmode="lin" valueType="num">
                                      <p:cBhvr additive="base">
                                        <p:cTn id="13" dur="500"/>
                                        <p:tgtEl>
                                          <p:spTgt spid="54"/>
                                        </p:tgtEl>
                                        <p:attrNameLst>
                                          <p:attrName>ppt_y</p:attrName>
                                        </p:attrNameLst>
                                      </p:cBhvr>
                                      <p:tavLst>
                                        <p:tav tm="0">
                                          <p:val>
                                            <p:strVal val="ppt_y"/>
                                          </p:val>
                                        </p:tav>
                                        <p:tav tm="100000">
                                          <p:val>
                                            <p:strVal val="1+ppt_h/2"/>
                                          </p:val>
                                        </p:tav>
                                      </p:tavLst>
                                    </p:anim>
                                    <p:set>
                                      <p:cBhvr>
                                        <p:cTn id="14" dur="1" fill="hold">
                                          <p:stCondLst>
                                            <p:cond delay="499"/>
                                          </p:stCondLst>
                                        </p:cTn>
                                        <p:tgtEl>
                                          <p:spTgt spid="54"/>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anim calcmode="lin" valueType="num">
                                      <p:cBhvr>
                                        <p:cTn id="38" dur="1000" fill="hold"/>
                                        <p:tgtEl>
                                          <p:spTgt spid="39"/>
                                        </p:tgtEl>
                                        <p:attrNameLst>
                                          <p:attrName>ppt_x</p:attrName>
                                        </p:attrNameLst>
                                      </p:cBhvr>
                                      <p:tavLst>
                                        <p:tav tm="0">
                                          <p:val>
                                            <p:strVal val="#ppt_x"/>
                                          </p:val>
                                        </p:tav>
                                        <p:tav tm="100000">
                                          <p:val>
                                            <p:strVal val="#ppt_x"/>
                                          </p:val>
                                        </p:tav>
                                      </p:tavLst>
                                    </p:anim>
                                    <p:anim calcmode="lin" valueType="num">
                                      <p:cBhvr>
                                        <p:cTn id="3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1000"/>
                                        <p:tgtEl>
                                          <p:spTgt spid="31"/>
                                        </p:tgtEl>
                                      </p:cBhvr>
                                    </p:animEffect>
                                    <p:anim calcmode="lin" valueType="num">
                                      <p:cBhvr>
                                        <p:cTn id="45" dur="1000" fill="hold"/>
                                        <p:tgtEl>
                                          <p:spTgt spid="31"/>
                                        </p:tgtEl>
                                        <p:attrNameLst>
                                          <p:attrName>ppt_x</p:attrName>
                                        </p:attrNameLst>
                                      </p:cBhvr>
                                      <p:tavLst>
                                        <p:tav tm="0">
                                          <p:val>
                                            <p:strVal val="#ppt_x"/>
                                          </p:val>
                                        </p:tav>
                                        <p:tav tm="100000">
                                          <p:val>
                                            <p:strVal val="#ppt_x"/>
                                          </p:val>
                                        </p:tav>
                                      </p:tavLst>
                                    </p:anim>
                                    <p:anim calcmode="lin" valueType="num">
                                      <p:cBhvr>
                                        <p:cTn id="4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1" grpId="0"/>
      <p:bldP spid="39" grpId="0"/>
      <p:bldP spid="41" grpId="0" animBg="1"/>
      <p:bldP spid="54" grpId="0" animBg="1"/>
      <p:bldP spid="5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t>Fixing case bf(x) = 2, bf(z) = 1</a:t>
            </a:r>
          </a:p>
        </p:txBody>
      </p:sp>
      <p:sp>
        <p:nvSpPr>
          <p:cNvPr id="16387" name="Content Placeholder 2"/>
          <p:cNvSpPr>
            <a:spLocks noGrp="1"/>
          </p:cNvSpPr>
          <p:nvPr>
            <p:ph idx="1"/>
          </p:nvPr>
        </p:nvSpPr>
        <p:spPr>
          <a:xfrm>
            <a:off x="1981200" y="1371601"/>
            <a:ext cx="8305800" cy="4525963"/>
          </a:xfrm>
        </p:spPr>
        <p:txBody>
          <a:bodyPr/>
          <a:lstStyle/>
          <a:p>
            <a:pPr eaLnBrk="1" hangingPunct="1"/>
            <a:r>
              <a:rPr lang="en-US"/>
              <a:t>We do a </a:t>
            </a:r>
            <a:r>
              <a:rPr lang="en-US" b="1" i="1"/>
              <a:t>single left rotation </a:t>
            </a:r>
            <a:r>
              <a:rPr lang="en-US"/>
              <a:t>(same as last case)</a:t>
            </a:r>
          </a:p>
          <a:p>
            <a:pPr eaLnBrk="1" hangingPunct="1"/>
            <a:r>
              <a:rPr lang="en-US"/>
              <a:t>Preserves the BST property, and fixes bf(x) = 2</a:t>
            </a:r>
          </a:p>
        </p:txBody>
      </p:sp>
      <p:sp>
        <p:nvSpPr>
          <p:cNvPr id="5" name="Oval 4"/>
          <p:cNvSpPr/>
          <p:nvPr/>
        </p:nvSpPr>
        <p:spPr>
          <a:xfrm>
            <a:off x="3360738"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6" name="Isosceles Triangle 5"/>
          <p:cNvSpPr/>
          <p:nvPr/>
        </p:nvSpPr>
        <p:spPr>
          <a:xfrm>
            <a:off x="3460751" y="5289550"/>
            <a:ext cx="809625" cy="8064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2</a:t>
            </a:r>
          </a:p>
        </p:txBody>
      </p:sp>
      <p:sp>
        <p:nvSpPr>
          <p:cNvPr id="7" name="Isosceles Triangle 6"/>
          <p:cNvSpPr/>
          <p:nvPr/>
        </p:nvSpPr>
        <p:spPr>
          <a:xfrm>
            <a:off x="2441576" y="3998914"/>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9" name="Oval 8"/>
          <p:cNvSpPr/>
          <p:nvPr/>
        </p:nvSpPr>
        <p:spPr>
          <a:xfrm>
            <a:off x="4046538"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16392" name="TextBox 9"/>
          <p:cNvSpPr txBox="1">
            <a:spLocks noChangeArrowheads="1"/>
          </p:cNvSpPr>
          <p:nvPr/>
        </p:nvSpPr>
        <p:spPr bwMode="auto">
          <a:xfrm>
            <a:off x="2979739" y="2940051"/>
            <a:ext cx="3270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11" name="Straight Arrow Connector 10"/>
          <p:cNvCxnSpPr>
            <a:stCxn id="5" idx="3"/>
          </p:cNvCxnSpPr>
          <p:nvPr/>
        </p:nvCxnSpPr>
        <p:spPr>
          <a:xfrm flipH="1">
            <a:off x="3017838" y="334010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5"/>
            <a:endCxn id="9" idx="0"/>
          </p:cNvCxnSpPr>
          <p:nvPr/>
        </p:nvCxnSpPr>
        <p:spPr>
          <a:xfrm>
            <a:off x="3946526" y="3340100"/>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297488" y="5264150"/>
            <a:ext cx="4762" cy="12890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027613" y="5715000"/>
            <a:ext cx="539750"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h+1</a:t>
            </a:r>
          </a:p>
        </p:txBody>
      </p:sp>
      <p:cxnSp>
        <p:nvCxnSpPr>
          <p:cNvPr id="17" name="Straight Arrow Connector 16"/>
          <p:cNvCxnSpPr/>
          <p:nvPr/>
        </p:nvCxnSpPr>
        <p:spPr>
          <a:xfrm flipH="1">
            <a:off x="2301876" y="4003676"/>
            <a:ext cx="9525"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149475" y="4224339"/>
            <a:ext cx="306388"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16399" name="TextBox 20"/>
          <p:cNvSpPr txBox="1">
            <a:spLocks noChangeArrowheads="1"/>
          </p:cNvSpPr>
          <p:nvPr/>
        </p:nvSpPr>
        <p:spPr bwMode="auto">
          <a:xfrm>
            <a:off x="3676651" y="4051300"/>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22" name="Straight Arrow Connector 21"/>
          <p:cNvCxnSpPr>
            <a:stCxn id="9" idx="3"/>
            <a:endCxn id="6" idx="0"/>
          </p:cNvCxnSpPr>
          <p:nvPr/>
        </p:nvCxnSpPr>
        <p:spPr>
          <a:xfrm flipH="1">
            <a:off x="3865564" y="4483100"/>
            <a:ext cx="280987"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4422776" y="5292725"/>
            <a:ext cx="803275"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24" name="Straight Arrow Connector 23"/>
          <p:cNvCxnSpPr>
            <a:stCxn id="9" idx="5"/>
            <a:endCxn id="23" idx="0"/>
          </p:cNvCxnSpPr>
          <p:nvPr/>
        </p:nvCxnSpPr>
        <p:spPr>
          <a:xfrm>
            <a:off x="4632325" y="4483101"/>
            <a:ext cx="192088" cy="80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a:off x="5543550" y="4332289"/>
            <a:ext cx="1295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26" name="Oval 25"/>
          <p:cNvSpPr/>
          <p:nvPr/>
        </p:nvSpPr>
        <p:spPr>
          <a:xfrm>
            <a:off x="8297863"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27" name="Isosceles Triangle 26"/>
          <p:cNvSpPr/>
          <p:nvPr/>
        </p:nvSpPr>
        <p:spPr>
          <a:xfrm>
            <a:off x="8397876" y="5289550"/>
            <a:ext cx="809625" cy="8064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2</a:t>
            </a:r>
          </a:p>
        </p:txBody>
      </p:sp>
      <p:sp>
        <p:nvSpPr>
          <p:cNvPr id="28" name="Isosceles Triangle 27"/>
          <p:cNvSpPr/>
          <p:nvPr/>
        </p:nvSpPr>
        <p:spPr>
          <a:xfrm>
            <a:off x="6673851" y="5370514"/>
            <a:ext cx="1152525" cy="7254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30" name="Oval 29"/>
          <p:cNvSpPr/>
          <p:nvPr/>
        </p:nvSpPr>
        <p:spPr>
          <a:xfrm>
            <a:off x="7629525"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31" name="TextBox 30"/>
          <p:cNvSpPr txBox="1">
            <a:spLocks noChangeArrowheads="1"/>
          </p:cNvSpPr>
          <p:nvPr/>
        </p:nvSpPr>
        <p:spPr bwMode="auto">
          <a:xfrm>
            <a:off x="7916863" y="2940051"/>
            <a:ext cx="3286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0</a:t>
            </a:r>
          </a:p>
        </p:txBody>
      </p:sp>
      <p:cxnSp>
        <p:nvCxnSpPr>
          <p:cNvPr id="32" name="Straight Arrow Connector 31"/>
          <p:cNvCxnSpPr>
            <a:stCxn id="26" idx="3"/>
            <a:endCxn id="30" idx="0"/>
          </p:cNvCxnSpPr>
          <p:nvPr/>
        </p:nvCxnSpPr>
        <p:spPr>
          <a:xfrm flipH="1">
            <a:off x="7972425" y="3340100"/>
            <a:ext cx="42545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3"/>
            <a:endCxn id="28" idx="0"/>
          </p:cNvCxnSpPr>
          <p:nvPr/>
        </p:nvCxnSpPr>
        <p:spPr>
          <a:xfrm flipH="1">
            <a:off x="7250114" y="4483101"/>
            <a:ext cx="479425" cy="887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7250114" y="4051300"/>
            <a:ext cx="327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0</a:t>
            </a:r>
          </a:p>
        </p:txBody>
      </p:sp>
      <p:cxnSp>
        <p:nvCxnSpPr>
          <p:cNvPr id="40" name="Straight Arrow Connector 39"/>
          <p:cNvCxnSpPr>
            <a:stCxn id="30" idx="5"/>
          </p:cNvCxnSpPr>
          <p:nvPr/>
        </p:nvCxnSpPr>
        <p:spPr>
          <a:xfrm>
            <a:off x="8215314" y="4483100"/>
            <a:ext cx="581025"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Isosceles Triangle 40"/>
          <p:cNvSpPr/>
          <p:nvPr/>
        </p:nvSpPr>
        <p:spPr>
          <a:xfrm>
            <a:off x="9161463" y="3962400"/>
            <a:ext cx="804862"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42" name="Straight Arrow Connector 41"/>
          <p:cNvCxnSpPr>
            <a:stCxn id="26" idx="5"/>
            <a:endCxn id="41" idx="0"/>
          </p:cNvCxnSpPr>
          <p:nvPr/>
        </p:nvCxnSpPr>
        <p:spPr>
          <a:xfrm>
            <a:off x="8883650" y="3340100"/>
            <a:ext cx="681038"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8305800"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55" name="Oval 54"/>
          <p:cNvSpPr/>
          <p:nvPr/>
        </p:nvSpPr>
        <p:spPr>
          <a:xfrm>
            <a:off x="7629525"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cxnSp>
        <p:nvCxnSpPr>
          <p:cNvPr id="37" name="Straight Arrow Connector 36"/>
          <p:cNvCxnSpPr/>
          <p:nvPr/>
        </p:nvCxnSpPr>
        <p:spPr>
          <a:xfrm flipH="1">
            <a:off x="3351213" y="5299076"/>
            <a:ext cx="11112"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198814" y="5519739"/>
            <a:ext cx="306387"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55"/>
                                        </p:tgtEl>
                                        <p:attrNameLst>
                                          <p:attrName>ppt_x</p:attrName>
                                        </p:attrNameLst>
                                      </p:cBhvr>
                                      <p:tavLst>
                                        <p:tav tm="0">
                                          <p:val>
                                            <p:strVal val="ppt_x"/>
                                          </p:val>
                                        </p:tav>
                                        <p:tav tm="100000">
                                          <p:val>
                                            <p:strVal val="ppt_x"/>
                                          </p:val>
                                        </p:tav>
                                      </p:tavLst>
                                    </p:anim>
                                    <p:anim calcmode="lin" valueType="num">
                                      <p:cBhvr additive="base">
                                        <p:cTn id="7" dur="500"/>
                                        <p:tgtEl>
                                          <p:spTgt spid="55"/>
                                        </p:tgtEl>
                                        <p:attrNameLst>
                                          <p:attrName>ppt_y</p:attrName>
                                        </p:attrNameLst>
                                      </p:cBhvr>
                                      <p:tavLst>
                                        <p:tav tm="0">
                                          <p:val>
                                            <p:strVal val="ppt_y"/>
                                          </p:val>
                                        </p:tav>
                                        <p:tav tm="100000">
                                          <p:val>
                                            <p:strVal val="1+ppt_h/2"/>
                                          </p:val>
                                        </p:tav>
                                      </p:tavLst>
                                    </p:anim>
                                    <p:set>
                                      <p:cBhvr>
                                        <p:cTn id="8" dur="1" fill="hold">
                                          <p:stCondLst>
                                            <p:cond delay="499"/>
                                          </p:stCondLst>
                                        </p:cTn>
                                        <p:tgtEl>
                                          <p:spTgt spid="55"/>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0" nodeType="clickEffect">
                                  <p:stCondLst>
                                    <p:cond delay="0"/>
                                  </p:stCondLst>
                                  <p:childTnLst>
                                    <p:anim calcmode="lin" valueType="num">
                                      <p:cBhvr additive="base">
                                        <p:cTn id="12" dur="500"/>
                                        <p:tgtEl>
                                          <p:spTgt spid="54"/>
                                        </p:tgtEl>
                                        <p:attrNameLst>
                                          <p:attrName>ppt_x</p:attrName>
                                        </p:attrNameLst>
                                      </p:cBhvr>
                                      <p:tavLst>
                                        <p:tav tm="0">
                                          <p:val>
                                            <p:strVal val="ppt_x"/>
                                          </p:val>
                                        </p:tav>
                                        <p:tav tm="100000">
                                          <p:val>
                                            <p:strVal val="ppt_x"/>
                                          </p:val>
                                        </p:tav>
                                      </p:tavLst>
                                    </p:anim>
                                    <p:anim calcmode="lin" valueType="num">
                                      <p:cBhvr additive="base">
                                        <p:cTn id="13" dur="500"/>
                                        <p:tgtEl>
                                          <p:spTgt spid="54"/>
                                        </p:tgtEl>
                                        <p:attrNameLst>
                                          <p:attrName>ppt_y</p:attrName>
                                        </p:attrNameLst>
                                      </p:cBhvr>
                                      <p:tavLst>
                                        <p:tav tm="0">
                                          <p:val>
                                            <p:strVal val="ppt_y"/>
                                          </p:val>
                                        </p:tav>
                                        <p:tav tm="100000">
                                          <p:val>
                                            <p:strVal val="1+ppt_h/2"/>
                                          </p:val>
                                        </p:tav>
                                      </p:tavLst>
                                    </p:anim>
                                    <p:set>
                                      <p:cBhvr>
                                        <p:cTn id="14" dur="1" fill="hold">
                                          <p:stCondLst>
                                            <p:cond delay="499"/>
                                          </p:stCondLst>
                                        </p:cTn>
                                        <p:tgtEl>
                                          <p:spTgt spid="54"/>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anim calcmode="lin" valueType="num">
                                      <p:cBhvr>
                                        <p:cTn id="38" dur="1000" fill="hold"/>
                                        <p:tgtEl>
                                          <p:spTgt spid="39"/>
                                        </p:tgtEl>
                                        <p:attrNameLst>
                                          <p:attrName>ppt_x</p:attrName>
                                        </p:attrNameLst>
                                      </p:cBhvr>
                                      <p:tavLst>
                                        <p:tav tm="0">
                                          <p:val>
                                            <p:strVal val="#ppt_x"/>
                                          </p:val>
                                        </p:tav>
                                        <p:tav tm="100000">
                                          <p:val>
                                            <p:strVal val="#ppt_x"/>
                                          </p:val>
                                        </p:tav>
                                      </p:tavLst>
                                    </p:anim>
                                    <p:anim calcmode="lin" valueType="num">
                                      <p:cBhvr>
                                        <p:cTn id="3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1000"/>
                                        <p:tgtEl>
                                          <p:spTgt spid="31"/>
                                        </p:tgtEl>
                                      </p:cBhvr>
                                    </p:animEffect>
                                    <p:anim calcmode="lin" valueType="num">
                                      <p:cBhvr>
                                        <p:cTn id="45" dur="1000" fill="hold"/>
                                        <p:tgtEl>
                                          <p:spTgt spid="31"/>
                                        </p:tgtEl>
                                        <p:attrNameLst>
                                          <p:attrName>ppt_x</p:attrName>
                                        </p:attrNameLst>
                                      </p:cBhvr>
                                      <p:tavLst>
                                        <p:tav tm="0">
                                          <p:val>
                                            <p:strVal val="#ppt_x"/>
                                          </p:val>
                                        </p:tav>
                                        <p:tav tm="100000">
                                          <p:val>
                                            <p:strVal val="#ppt_x"/>
                                          </p:val>
                                        </p:tav>
                                      </p:tavLst>
                                    </p:anim>
                                    <p:anim calcmode="lin" valueType="num">
                                      <p:cBhvr>
                                        <p:cTn id="4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1" grpId="0"/>
      <p:bldP spid="39" grpId="0"/>
      <p:bldP spid="41" grpId="0" animBg="1"/>
      <p:bldP spid="54" grpId="0" animBg="1"/>
      <p:bldP spid="5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05000" y="0"/>
            <a:ext cx="8382000" cy="1143000"/>
          </a:xfrm>
        </p:spPr>
        <p:txBody>
          <a:bodyPr/>
          <a:lstStyle/>
          <a:p>
            <a:pPr eaLnBrk="1" hangingPunct="1"/>
            <a:r>
              <a:rPr lang="en-US" dirty="0"/>
              <a:t>Delete(a): bf(x)=2, bf(z)=-1 subcases</a:t>
            </a:r>
          </a:p>
        </p:txBody>
      </p:sp>
      <p:sp>
        <p:nvSpPr>
          <p:cNvPr id="3" name="Content Placeholder 2"/>
          <p:cNvSpPr>
            <a:spLocks noGrp="1"/>
          </p:cNvSpPr>
          <p:nvPr>
            <p:ph idx="1"/>
          </p:nvPr>
        </p:nvSpPr>
        <p:spPr>
          <a:xfrm>
            <a:off x="1828801" y="1036638"/>
            <a:ext cx="8748713" cy="4525962"/>
          </a:xfrm>
        </p:spPr>
        <p:txBody>
          <a:bodyPr rtlCol="0">
            <a:normAutofit/>
          </a:bodyPr>
          <a:lstStyle/>
          <a:p>
            <a:pPr marL="0" indent="0" eaLnBrk="1" fontAlgn="auto" hangingPunct="1">
              <a:spcAft>
                <a:spcPts val="0"/>
              </a:spcAft>
              <a:buNone/>
              <a:defRPr/>
            </a:pPr>
            <a:r>
              <a:rPr lang="en-US" b="1" dirty="0"/>
              <a:t>Case bf(z) = -1:</a:t>
            </a:r>
            <a:r>
              <a:rPr lang="en-US" dirty="0"/>
              <a:t> we have 3 subcases.  </a:t>
            </a:r>
            <a:endParaRPr lang="en-US" sz="1200" dirty="0"/>
          </a:p>
          <a:p>
            <a:pPr marL="0" indent="0" eaLnBrk="1" fontAlgn="auto" hangingPunct="1">
              <a:spcAft>
                <a:spcPts val="0"/>
              </a:spcAft>
              <a:buNone/>
              <a:defRPr/>
            </a:pPr>
            <a:r>
              <a:rPr lang="en-US" b="1" dirty="0"/>
              <a:t> Case bf(y) = 0         Case bf(y) = -1       Case bf(y) = 1</a:t>
            </a:r>
          </a:p>
          <a:p>
            <a:pPr eaLnBrk="1" fontAlgn="auto" hangingPunct="1">
              <a:spcAft>
                <a:spcPts val="0"/>
              </a:spcAft>
              <a:buFont typeface="Arial" pitchFamily="34" charset="0"/>
              <a:buChar char="•"/>
              <a:defRPr/>
            </a:pPr>
            <a:endParaRPr lang="en-US" dirty="0"/>
          </a:p>
        </p:txBody>
      </p:sp>
      <p:grpSp>
        <p:nvGrpSpPr>
          <p:cNvPr id="14340" name="Group 3"/>
          <p:cNvGrpSpPr>
            <a:grpSpLocks/>
          </p:cNvGrpSpPr>
          <p:nvPr/>
        </p:nvGrpSpPr>
        <p:grpSpPr bwMode="auto">
          <a:xfrm>
            <a:off x="1600200" y="2590801"/>
            <a:ext cx="3119438" cy="3099593"/>
            <a:chOff x="665898" y="2895600"/>
            <a:chExt cx="3119470" cy="3098973"/>
          </a:xfrm>
        </p:grpSpPr>
        <p:sp>
          <p:nvSpPr>
            <p:cNvPr id="5" name="Oval 4"/>
            <p:cNvSpPr/>
            <p:nvPr/>
          </p:nvSpPr>
          <p:spPr>
            <a:xfrm>
              <a:off x="1758109" y="2895600"/>
              <a:ext cx="685807" cy="609478"/>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7" name="Isosceles Triangle 6"/>
            <p:cNvSpPr/>
            <p:nvPr/>
          </p:nvSpPr>
          <p:spPr>
            <a:xfrm>
              <a:off x="838938" y="4074877"/>
              <a:ext cx="1152537" cy="80152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8" name="Oval 7"/>
            <p:cNvSpPr/>
            <p:nvPr/>
          </p:nvSpPr>
          <p:spPr>
            <a:xfrm>
              <a:off x="2443916" y="4038371"/>
              <a:ext cx="685807" cy="609478"/>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14397" name="TextBox 8"/>
            <p:cNvSpPr txBox="1">
              <a:spLocks noChangeArrowheads="1"/>
            </p:cNvSpPr>
            <p:nvPr/>
          </p:nvSpPr>
          <p:spPr bwMode="auto">
            <a:xfrm>
              <a:off x="1376769" y="3015734"/>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10" name="Straight Arrow Connector 9"/>
            <p:cNvCxnSpPr>
              <a:stCxn id="5" idx="3"/>
            </p:cNvCxnSpPr>
            <p:nvPr/>
          </p:nvCxnSpPr>
          <p:spPr>
            <a:xfrm flipH="1">
              <a:off x="1415206" y="3416196"/>
              <a:ext cx="442918" cy="622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5"/>
              <a:endCxn id="8" idx="0"/>
            </p:cNvCxnSpPr>
            <p:nvPr/>
          </p:nvCxnSpPr>
          <p:spPr>
            <a:xfrm>
              <a:off x="2342315" y="3416196"/>
              <a:ext cx="444505" cy="622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4"/>
            </p:cNvCxnSpPr>
            <p:nvPr/>
          </p:nvCxnSpPr>
          <p:spPr>
            <a:xfrm flipH="1">
              <a:off x="3623441" y="5124004"/>
              <a:ext cx="6350" cy="8705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478977" y="5409697"/>
              <a:ext cx="306391" cy="369814"/>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cxnSp>
          <p:nvCxnSpPr>
            <p:cNvPr id="14" name="Straight Arrow Connector 13"/>
            <p:cNvCxnSpPr/>
            <p:nvPr/>
          </p:nvCxnSpPr>
          <p:spPr>
            <a:xfrm>
              <a:off x="829413" y="4079638"/>
              <a:ext cx="0" cy="79676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65898" y="4289146"/>
              <a:ext cx="306391" cy="369814"/>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14404" name="TextBox 15"/>
            <p:cNvSpPr txBox="1">
              <a:spLocks noChangeArrowheads="1"/>
            </p:cNvSpPr>
            <p:nvPr/>
          </p:nvSpPr>
          <p:spPr bwMode="auto">
            <a:xfrm>
              <a:off x="2074220" y="4127956"/>
              <a:ext cx="4138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17" name="Straight Arrow Connector 16"/>
            <p:cNvCxnSpPr>
              <a:stCxn id="8" idx="3"/>
              <a:endCxn id="22" idx="0"/>
            </p:cNvCxnSpPr>
            <p:nvPr/>
          </p:nvCxnSpPr>
          <p:spPr>
            <a:xfrm flipH="1">
              <a:off x="2151813" y="4558967"/>
              <a:ext cx="392117" cy="622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Isosceles Triangle 17"/>
            <p:cNvSpPr/>
            <p:nvPr/>
          </p:nvSpPr>
          <p:spPr>
            <a:xfrm>
              <a:off x="2820158" y="5181142"/>
              <a:ext cx="803283" cy="813431"/>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19" name="Straight Arrow Connector 18"/>
            <p:cNvCxnSpPr>
              <a:stCxn id="8" idx="5"/>
              <a:endCxn id="18" idx="0"/>
            </p:cNvCxnSpPr>
            <p:nvPr/>
          </p:nvCxnSpPr>
          <p:spPr>
            <a:xfrm>
              <a:off x="3029289" y="4558593"/>
              <a:ext cx="192511" cy="6225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 name="Oval 19"/>
          <p:cNvSpPr/>
          <p:nvPr/>
        </p:nvSpPr>
        <p:spPr>
          <a:xfrm>
            <a:off x="1828800" y="4938714"/>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solidFill>
                  <a:prstClr val="white">
                    <a:lumMod val="50000"/>
                  </a:prstClr>
                </a:solidFill>
                <a:latin typeface="Calibri"/>
              </a:rPr>
              <a:t>a</a:t>
            </a:r>
          </a:p>
        </p:txBody>
      </p:sp>
      <p:cxnSp>
        <p:nvCxnSpPr>
          <p:cNvPr id="21" name="Straight Arrow Connector 20"/>
          <p:cNvCxnSpPr>
            <a:stCxn id="7" idx="3"/>
            <a:endCxn id="20" idx="0"/>
          </p:cNvCxnSpPr>
          <p:nvPr/>
        </p:nvCxnSpPr>
        <p:spPr>
          <a:xfrm flipH="1">
            <a:off x="2095500" y="4572001"/>
            <a:ext cx="254000" cy="366713"/>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743200" y="48768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24" name="Isosceles Triangle 23"/>
          <p:cNvSpPr/>
          <p:nvPr/>
        </p:nvSpPr>
        <p:spPr>
          <a:xfrm>
            <a:off x="2209801" y="5894388"/>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sp>
        <p:nvSpPr>
          <p:cNvPr id="25" name="Isosceles Triangle 24"/>
          <p:cNvSpPr/>
          <p:nvPr/>
        </p:nvSpPr>
        <p:spPr>
          <a:xfrm>
            <a:off x="3048001" y="5894388"/>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27" name="Straight Arrow Connector 26"/>
          <p:cNvCxnSpPr>
            <a:stCxn id="22" idx="3"/>
            <a:endCxn id="24" idx="0"/>
          </p:cNvCxnSpPr>
          <p:nvPr/>
        </p:nvCxnSpPr>
        <p:spPr>
          <a:xfrm flipH="1">
            <a:off x="2611439" y="5397500"/>
            <a:ext cx="231775"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5"/>
            <a:endCxn id="25" idx="0"/>
          </p:cNvCxnSpPr>
          <p:nvPr/>
        </p:nvCxnSpPr>
        <p:spPr>
          <a:xfrm>
            <a:off x="3328988" y="5397500"/>
            <a:ext cx="120650"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192838" y="5822950"/>
            <a:ext cx="0" cy="6223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943601" y="5943600"/>
            <a:ext cx="493713"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h-1</a:t>
            </a:r>
          </a:p>
        </p:txBody>
      </p:sp>
      <p:sp>
        <p:nvSpPr>
          <p:cNvPr id="14350" name="TextBox 36"/>
          <p:cNvSpPr txBox="1">
            <a:spLocks noChangeArrowheads="1"/>
          </p:cNvSpPr>
          <p:nvPr/>
        </p:nvSpPr>
        <p:spPr bwMode="auto">
          <a:xfrm>
            <a:off x="2460626" y="4965700"/>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0</a:t>
            </a:r>
          </a:p>
        </p:txBody>
      </p:sp>
      <p:sp>
        <p:nvSpPr>
          <p:cNvPr id="39" name="Oval 38"/>
          <p:cNvSpPr/>
          <p:nvPr/>
        </p:nvSpPr>
        <p:spPr bwMode="auto">
          <a:xfrm>
            <a:off x="5842000" y="2635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40" name="Isosceles Triangle 39"/>
          <p:cNvSpPr/>
          <p:nvPr/>
        </p:nvSpPr>
        <p:spPr bwMode="auto">
          <a:xfrm>
            <a:off x="4922839" y="3814764"/>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41" name="Oval 40"/>
          <p:cNvSpPr/>
          <p:nvPr/>
        </p:nvSpPr>
        <p:spPr bwMode="auto">
          <a:xfrm>
            <a:off x="6527800" y="3778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14387" name="TextBox 41"/>
          <p:cNvSpPr txBox="1">
            <a:spLocks noChangeArrowheads="1"/>
          </p:cNvSpPr>
          <p:nvPr/>
        </p:nvSpPr>
        <p:spPr bwMode="auto">
          <a:xfrm>
            <a:off x="5461294" y="2755409"/>
            <a:ext cx="327265"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43" name="Straight Arrow Connector 42"/>
          <p:cNvCxnSpPr>
            <a:stCxn id="39" idx="3"/>
          </p:cNvCxnSpPr>
          <p:nvPr/>
        </p:nvCxnSpPr>
        <p:spPr bwMode="auto">
          <a:xfrm flipH="1">
            <a:off x="5499101" y="3155950"/>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9" idx="5"/>
            <a:endCxn id="41" idx="0"/>
          </p:cNvCxnSpPr>
          <p:nvPr/>
        </p:nvCxnSpPr>
        <p:spPr bwMode="auto">
          <a:xfrm>
            <a:off x="6427788" y="315595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90" name="TextBox 48"/>
          <p:cNvSpPr txBox="1">
            <a:spLocks noChangeArrowheads="1"/>
          </p:cNvSpPr>
          <p:nvPr/>
        </p:nvSpPr>
        <p:spPr bwMode="auto">
          <a:xfrm>
            <a:off x="6158598" y="3867854"/>
            <a:ext cx="413809"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50" name="Straight Arrow Connector 49"/>
          <p:cNvCxnSpPr>
            <a:stCxn id="41" idx="3"/>
            <a:endCxn id="55" idx="0"/>
          </p:cNvCxnSpPr>
          <p:nvPr/>
        </p:nvCxnSpPr>
        <p:spPr bwMode="auto">
          <a:xfrm flipH="1">
            <a:off x="6235701" y="4298950"/>
            <a:ext cx="3921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1" idx="5"/>
          </p:cNvCxnSpPr>
          <p:nvPr/>
        </p:nvCxnSpPr>
        <p:spPr bwMode="auto">
          <a:xfrm>
            <a:off x="7113589" y="4298950"/>
            <a:ext cx="192087"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4979988" y="4984750"/>
            <a:ext cx="531812" cy="503238"/>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solidFill>
                  <a:prstClr val="white">
                    <a:lumMod val="50000"/>
                  </a:prstClr>
                </a:solidFill>
                <a:latin typeface="Calibri"/>
              </a:rPr>
              <a:t>a</a:t>
            </a:r>
          </a:p>
        </p:txBody>
      </p:sp>
      <p:cxnSp>
        <p:nvCxnSpPr>
          <p:cNvPr id="54" name="Straight Arrow Connector 53"/>
          <p:cNvCxnSpPr>
            <a:stCxn id="40" idx="3"/>
            <a:endCxn id="53" idx="0"/>
          </p:cNvCxnSpPr>
          <p:nvPr/>
        </p:nvCxnSpPr>
        <p:spPr>
          <a:xfrm flipH="1">
            <a:off x="5245100" y="4616450"/>
            <a:ext cx="254000" cy="36830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5892800" y="4921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56" name="Isosceles Triangle 55"/>
          <p:cNvSpPr/>
          <p:nvPr/>
        </p:nvSpPr>
        <p:spPr>
          <a:xfrm>
            <a:off x="5359401" y="5938838"/>
            <a:ext cx="804863" cy="76676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sp>
        <p:nvSpPr>
          <p:cNvPr id="57" name="Isosceles Triangle 56"/>
          <p:cNvSpPr/>
          <p:nvPr/>
        </p:nvSpPr>
        <p:spPr>
          <a:xfrm>
            <a:off x="6197601" y="5938838"/>
            <a:ext cx="804863" cy="5064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58" name="Straight Arrow Connector 57"/>
          <p:cNvCxnSpPr>
            <a:stCxn id="55" idx="3"/>
            <a:endCxn id="56" idx="0"/>
          </p:cNvCxnSpPr>
          <p:nvPr/>
        </p:nvCxnSpPr>
        <p:spPr>
          <a:xfrm flipH="1">
            <a:off x="5762626" y="5441950"/>
            <a:ext cx="231775"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5" idx="5"/>
            <a:endCxn id="57" idx="0"/>
          </p:cNvCxnSpPr>
          <p:nvPr/>
        </p:nvCxnSpPr>
        <p:spPr>
          <a:xfrm>
            <a:off x="6478589" y="5441950"/>
            <a:ext cx="122237"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133600" y="5868988"/>
            <a:ext cx="1588" cy="8366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981200" y="6118225"/>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14361" name="TextBox 61"/>
          <p:cNvSpPr txBox="1">
            <a:spLocks noChangeArrowheads="1"/>
          </p:cNvSpPr>
          <p:nvPr/>
        </p:nvSpPr>
        <p:spPr bwMode="auto">
          <a:xfrm>
            <a:off x="5557839" y="5011738"/>
            <a:ext cx="4143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sp>
        <p:nvSpPr>
          <p:cNvPr id="68" name="Oval 67"/>
          <p:cNvSpPr/>
          <p:nvPr/>
        </p:nvSpPr>
        <p:spPr bwMode="auto">
          <a:xfrm>
            <a:off x="8712200" y="2635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69" name="Isosceles Triangle 68"/>
          <p:cNvSpPr/>
          <p:nvPr/>
        </p:nvSpPr>
        <p:spPr bwMode="auto">
          <a:xfrm>
            <a:off x="7793039" y="3814764"/>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70" name="Oval 69"/>
          <p:cNvSpPr/>
          <p:nvPr/>
        </p:nvSpPr>
        <p:spPr bwMode="auto">
          <a:xfrm>
            <a:off x="9398000" y="3778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14377" name="TextBox 70"/>
          <p:cNvSpPr txBox="1">
            <a:spLocks noChangeArrowheads="1"/>
          </p:cNvSpPr>
          <p:nvPr/>
        </p:nvSpPr>
        <p:spPr bwMode="auto">
          <a:xfrm>
            <a:off x="8331494" y="2755409"/>
            <a:ext cx="327265"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72" name="Straight Arrow Connector 71"/>
          <p:cNvCxnSpPr>
            <a:stCxn id="68" idx="3"/>
          </p:cNvCxnSpPr>
          <p:nvPr/>
        </p:nvCxnSpPr>
        <p:spPr bwMode="auto">
          <a:xfrm flipH="1">
            <a:off x="8369301" y="3155950"/>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8" idx="5"/>
            <a:endCxn id="70" idx="0"/>
          </p:cNvCxnSpPr>
          <p:nvPr/>
        </p:nvCxnSpPr>
        <p:spPr bwMode="auto">
          <a:xfrm>
            <a:off x="9297988" y="315595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80" name="TextBox 73"/>
          <p:cNvSpPr txBox="1">
            <a:spLocks noChangeArrowheads="1"/>
          </p:cNvSpPr>
          <p:nvPr/>
        </p:nvSpPr>
        <p:spPr bwMode="auto">
          <a:xfrm>
            <a:off x="9028798" y="3867854"/>
            <a:ext cx="413809"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75" name="Straight Arrow Connector 74"/>
          <p:cNvCxnSpPr>
            <a:stCxn id="70" idx="3"/>
            <a:endCxn id="80" idx="0"/>
          </p:cNvCxnSpPr>
          <p:nvPr/>
        </p:nvCxnSpPr>
        <p:spPr bwMode="auto">
          <a:xfrm flipH="1">
            <a:off x="9105901" y="4298950"/>
            <a:ext cx="3921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0" idx="5"/>
          </p:cNvCxnSpPr>
          <p:nvPr/>
        </p:nvCxnSpPr>
        <p:spPr bwMode="auto">
          <a:xfrm>
            <a:off x="9983789" y="4298950"/>
            <a:ext cx="192087"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7848600" y="4984750"/>
            <a:ext cx="533400" cy="503238"/>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solidFill>
                  <a:prstClr val="white">
                    <a:lumMod val="50000"/>
                  </a:prstClr>
                </a:solidFill>
                <a:latin typeface="Calibri"/>
              </a:rPr>
              <a:t>a</a:t>
            </a:r>
          </a:p>
        </p:txBody>
      </p:sp>
      <p:cxnSp>
        <p:nvCxnSpPr>
          <p:cNvPr id="79" name="Straight Arrow Connector 78"/>
          <p:cNvCxnSpPr>
            <a:stCxn id="69" idx="3"/>
            <a:endCxn id="78" idx="0"/>
          </p:cNvCxnSpPr>
          <p:nvPr/>
        </p:nvCxnSpPr>
        <p:spPr>
          <a:xfrm flipH="1">
            <a:off x="8115300" y="4616450"/>
            <a:ext cx="254000" cy="36830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8763000" y="4921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81" name="Isosceles Triangle 80"/>
          <p:cNvSpPr/>
          <p:nvPr/>
        </p:nvSpPr>
        <p:spPr>
          <a:xfrm>
            <a:off x="8229601" y="5938838"/>
            <a:ext cx="803275" cy="5064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sp>
        <p:nvSpPr>
          <p:cNvPr id="82" name="Isosceles Triangle 81"/>
          <p:cNvSpPr/>
          <p:nvPr/>
        </p:nvSpPr>
        <p:spPr>
          <a:xfrm>
            <a:off x="9067801" y="5938838"/>
            <a:ext cx="803275" cy="76676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83" name="Straight Arrow Connector 82"/>
          <p:cNvCxnSpPr>
            <a:stCxn id="80" idx="3"/>
            <a:endCxn id="81" idx="0"/>
          </p:cNvCxnSpPr>
          <p:nvPr/>
        </p:nvCxnSpPr>
        <p:spPr>
          <a:xfrm flipH="1">
            <a:off x="8631239" y="5441950"/>
            <a:ext cx="231775"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0" idx="5"/>
            <a:endCxn id="82" idx="0"/>
          </p:cNvCxnSpPr>
          <p:nvPr/>
        </p:nvCxnSpPr>
        <p:spPr>
          <a:xfrm>
            <a:off x="9348788" y="5441950"/>
            <a:ext cx="120650"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70" name="TextBox 86"/>
          <p:cNvSpPr txBox="1">
            <a:spLocks noChangeArrowheads="1"/>
          </p:cNvSpPr>
          <p:nvPr/>
        </p:nvSpPr>
        <p:spPr bwMode="auto">
          <a:xfrm>
            <a:off x="8491539" y="5011738"/>
            <a:ext cx="3270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sp>
        <p:nvSpPr>
          <p:cNvPr id="90" name="Rectangle 89"/>
          <p:cNvSpPr/>
          <p:nvPr/>
        </p:nvSpPr>
        <p:spPr>
          <a:xfrm>
            <a:off x="1566864" y="2406650"/>
            <a:ext cx="3309937" cy="44196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prstClr val="black"/>
              </a:solidFill>
              <a:latin typeface="Calibri"/>
            </a:endParaRPr>
          </a:p>
        </p:txBody>
      </p:sp>
      <p:sp>
        <p:nvSpPr>
          <p:cNvPr id="91" name="Rectangle 90"/>
          <p:cNvSpPr/>
          <p:nvPr/>
        </p:nvSpPr>
        <p:spPr>
          <a:xfrm>
            <a:off x="4876801" y="2406650"/>
            <a:ext cx="2886075" cy="44196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prstClr val="black"/>
              </a:solidFill>
              <a:latin typeface="Calibri"/>
            </a:endParaRPr>
          </a:p>
        </p:txBody>
      </p:sp>
      <p:sp>
        <p:nvSpPr>
          <p:cNvPr id="92" name="Rectangle 91"/>
          <p:cNvSpPr/>
          <p:nvPr/>
        </p:nvSpPr>
        <p:spPr>
          <a:xfrm>
            <a:off x="7762876" y="2406650"/>
            <a:ext cx="2862263" cy="44196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prstClr val="black"/>
              </a:solidFill>
              <a:latin typeface="Calibri"/>
            </a:endParaRPr>
          </a:p>
        </p:txBody>
      </p:sp>
      <p:sp>
        <p:nvSpPr>
          <p:cNvPr id="74" name="Isosceles Triangle 73"/>
          <p:cNvSpPr/>
          <p:nvPr/>
        </p:nvSpPr>
        <p:spPr bwMode="auto">
          <a:xfrm>
            <a:off x="6898823" y="4938713"/>
            <a:ext cx="803275" cy="813594"/>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sp>
        <p:nvSpPr>
          <p:cNvPr id="85" name="Isosceles Triangle 84"/>
          <p:cNvSpPr/>
          <p:nvPr/>
        </p:nvSpPr>
        <p:spPr bwMode="auto">
          <a:xfrm>
            <a:off x="9774238" y="4956743"/>
            <a:ext cx="803275" cy="813594"/>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
            <a:extLst>
              <a:ext uri="{FF2B5EF4-FFF2-40B4-BE49-F238E27FC236}">
                <a16:creationId xmlns:a16="http://schemas.microsoft.com/office/drawing/2014/main" id="{AF3B80B7-F443-4359-9877-1F54986011D4}"/>
              </a:ext>
            </a:extLst>
          </p:cNvPr>
          <p:cNvGrpSpPr>
            <a:grpSpLocks/>
          </p:cNvGrpSpPr>
          <p:nvPr/>
        </p:nvGrpSpPr>
        <p:grpSpPr bwMode="auto">
          <a:xfrm>
            <a:off x="2438400" y="3733800"/>
            <a:ext cx="3886200" cy="2514600"/>
            <a:chOff x="192" y="192"/>
            <a:chExt cx="2448" cy="1584"/>
          </a:xfrm>
        </p:grpSpPr>
        <p:sp>
          <p:nvSpPr>
            <p:cNvPr id="60419" name="Oval 3">
              <a:extLst>
                <a:ext uri="{FF2B5EF4-FFF2-40B4-BE49-F238E27FC236}">
                  <a16:creationId xmlns:a16="http://schemas.microsoft.com/office/drawing/2014/main" id="{F8C041D7-DFBD-4499-8660-742348766068}"/>
                </a:ext>
              </a:extLst>
            </p:cNvPr>
            <p:cNvSpPr>
              <a:spLocks noChangeArrowheads="1"/>
            </p:cNvSpPr>
            <p:nvPr/>
          </p:nvSpPr>
          <p:spPr bwMode="auto">
            <a:xfrm>
              <a:off x="1536" y="192"/>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20" name="Oval 4">
              <a:extLst>
                <a:ext uri="{FF2B5EF4-FFF2-40B4-BE49-F238E27FC236}">
                  <a16:creationId xmlns:a16="http://schemas.microsoft.com/office/drawing/2014/main" id="{37BFD592-CCF7-4A43-957F-F88C7CBA8DEF}"/>
                </a:ext>
              </a:extLst>
            </p:cNvPr>
            <p:cNvSpPr>
              <a:spLocks noChangeArrowheads="1"/>
            </p:cNvSpPr>
            <p:nvPr/>
          </p:nvSpPr>
          <p:spPr bwMode="auto">
            <a:xfrm>
              <a:off x="720" y="80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21" name="Oval 5">
              <a:extLst>
                <a:ext uri="{FF2B5EF4-FFF2-40B4-BE49-F238E27FC236}">
                  <a16:creationId xmlns:a16="http://schemas.microsoft.com/office/drawing/2014/main" id="{9CE03EAF-848C-4CB1-AAFC-417A6EDBE650}"/>
                </a:ext>
              </a:extLst>
            </p:cNvPr>
            <p:cNvSpPr>
              <a:spLocks noChangeArrowheads="1"/>
            </p:cNvSpPr>
            <p:nvPr/>
          </p:nvSpPr>
          <p:spPr bwMode="auto">
            <a:xfrm>
              <a:off x="1752" y="80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22" name="Oval 6">
              <a:extLst>
                <a:ext uri="{FF2B5EF4-FFF2-40B4-BE49-F238E27FC236}">
                  <a16:creationId xmlns:a16="http://schemas.microsoft.com/office/drawing/2014/main" id="{CC8F313D-CC80-4EDB-B087-2A3A49183E0F}"/>
                </a:ext>
              </a:extLst>
            </p:cNvPr>
            <p:cNvSpPr>
              <a:spLocks noChangeArrowheads="1"/>
            </p:cNvSpPr>
            <p:nvPr/>
          </p:nvSpPr>
          <p:spPr bwMode="auto">
            <a:xfrm>
              <a:off x="192" y="136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23" name="Oval 7">
              <a:extLst>
                <a:ext uri="{FF2B5EF4-FFF2-40B4-BE49-F238E27FC236}">
                  <a16:creationId xmlns:a16="http://schemas.microsoft.com/office/drawing/2014/main" id="{8DC26437-7AA6-442C-8A27-2EF6CED7776D}"/>
                </a:ext>
              </a:extLst>
            </p:cNvPr>
            <p:cNvSpPr>
              <a:spLocks noChangeArrowheads="1"/>
            </p:cNvSpPr>
            <p:nvPr/>
          </p:nvSpPr>
          <p:spPr bwMode="auto">
            <a:xfrm>
              <a:off x="1056" y="131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24" name="Oval 8">
              <a:extLst>
                <a:ext uri="{FF2B5EF4-FFF2-40B4-BE49-F238E27FC236}">
                  <a16:creationId xmlns:a16="http://schemas.microsoft.com/office/drawing/2014/main" id="{14C1BDDF-F4E6-4016-B2C0-1FA9129FC1CE}"/>
                </a:ext>
              </a:extLst>
            </p:cNvPr>
            <p:cNvSpPr>
              <a:spLocks noChangeArrowheads="1"/>
            </p:cNvSpPr>
            <p:nvPr/>
          </p:nvSpPr>
          <p:spPr bwMode="auto">
            <a:xfrm>
              <a:off x="1968" y="136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25" name="Line 9">
              <a:extLst>
                <a:ext uri="{FF2B5EF4-FFF2-40B4-BE49-F238E27FC236}">
                  <a16:creationId xmlns:a16="http://schemas.microsoft.com/office/drawing/2014/main" id="{9240083A-9D8E-4A6F-B266-791672ECD08B}"/>
                </a:ext>
              </a:extLst>
            </p:cNvPr>
            <p:cNvSpPr>
              <a:spLocks noChangeShapeType="1"/>
            </p:cNvSpPr>
            <p:nvPr/>
          </p:nvSpPr>
          <p:spPr bwMode="auto">
            <a:xfrm flipH="1">
              <a:off x="1104" y="528"/>
              <a:ext cx="480" cy="3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26" name="Line 10">
              <a:extLst>
                <a:ext uri="{FF2B5EF4-FFF2-40B4-BE49-F238E27FC236}">
                  <a16:creationId xmlns:a16="http://schemas.microsoft.com/office/drawing/2014/main" id="{2847F538-97EF-46A1-9F66-C29719E42310}"/>
                </a:ext>
              </a:extLst>
            </p:cNvPr>
            <p:cNvSpPr>
              <a:spLocks noChangeShapeType="1"/>
            </p:cNvSpPr>
            <p:nvPr/>
          </p:nvSpPr>
          <p:spPr bwMode="auto">
            <a:xfrm>
              <a:off x="1776" y="601"/>
              <a:ext cx="192"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27" name="Line 11">
              <a:extLst>
                <a:ext uri="{FF2B5EF4-FFF2-40B4-BE49-F238E27FC236}">
                  <a16:creationId xmlns:a16="http://schemas.microsoft.com/office/drawing/2014/main" id="{42B71FAB-71D1-4C40-BB76-9CF17F3BD838}"/>
                </a:ext>
              </a:extLst>
            </p:cNvPr>
            <p:cNvSpPr>
              <a:spLocks noChangeShapeType="1"/>
            </p:cNvSpPr>
            <p:nvPr/>
          </p:nvSpPr>
          <p:spPr bwMode="auto">
            <a:xfrm flipH="1">
              <a:off x="528" y="121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28" name="Line 12">
              <a:extLst>
                <a:ext uri="{FF2B5EF4-FFF2-40B4-BE49-F238E27FC236}">
                  <a16:creationId xmlns:a16="http://schemas.microsoft.com/office/drawing/2014/main" id="{F051B268-7F79-4D50-B400-9EF7B0D7A9BC}"/>
                </a:ext>
              </a:extLst>
            </p:cNvPr>
            <p:cNvSpPr>
              <a:spLocks noChangeShapeType="1"/>
            </p:cNvSpPr>
            <p:nvPr/>
          </p:nvSpPr>
          <p:spPr bwMode="auto">
            <a:xfrm>
              <a:off x="960" y="121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29" name="Line 13">
              <a:extLst>
                <a:ext uri="{FF2B5EF4-FFF2-40B4-BE49-F238E27FC236}">
                  <a16:creationId xmlns:a16="http://schemas.microsoft.com/office/drawing/2014/main" id="{85C98301-7D38-4C77-B008-B8158CB20008}"/>
                </a:ext>
              </a:extLst>
            </p:cNvPr>
            <p:cNvSpPr>
              <a:spLocks noChangeShapeType="1"/>
            </p:cNvSpPr>
            <p:nvPr/>
          </p:nvSpPr>
          <p:spPr bwMode="auto">
            <a:xfrm>
              <a:off x="1968" y="1214"/>
              <a:ext cx="144"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30" name="Text Box 14">
              <a:extLst>
                <a:ext uri="{FF2B5EF4-FFF2-40B4-BE49-F238E27FC236}">
                  <a16:creationId xmlns:a16="http://schemas.microsoft.com/office/drawing/2014/main" id="{E679342E-8558-4AE3-91C1-18112B14CF21}"/>
                </a:ext>
              </a:extLst>
            </p:cNvPr>
            <p:cNvSpPr txBox="1">
              <a:spLocks noChangeArrowheads="1"/>
            </p:cNvSpPr>
            <p:nvPr/>
          </p:nvSpPr>
          <p:spPr bwMode="auto">
            <a:xfrm>
              <a:off x="1584" y="192"/>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5</a:t>
              </a:r>
            </a:p>
          </p:txBody>
        </p:sp>
        <p:sp>
          <p:nvSpPr>
            <p:cNvPr id="60431" name="Text Box 15">
              <a:extLst>
                <a:ext uri="{FF2B5EF4-FFF2-40B4-BE49-F238E27FC236}">
                  <a16:creationId xmlns:a16="http://schemas.microsoft.com/office/drawing/2014/main" id="{BA4DA0BF-DD8A-4B14-9AFF-34CEF8FB0B84}"/>
                </a:ext>
              </a:extLst>
            </p:cNvPr>
            <p:cNvSpPr txBox="1">
              <a:spLocks noChangeArrowheads="1"/>
            </p:cNvSpPr>
            <p:nvPr/>
          </p:nvSpPr>
          <p:spPr bwMode="auto">
            <a:xfrm>
              <a:off x="816" y="856"/>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sp>
          <p:nvSpPr>
            <p:cNvPr id="60432" name="Text Box 16">
              <a:extLst>
                <a:ext uri="{FF2B5EF4-FFF2-40B4-BE49-F238E27FC236}">
                  <a16:creationId xmlns:a16="http://schemas.microsoft.com/office/drawing/2014/main" id="{36D8CFA6-AE31-41C1-AB35-249C9456A67C}"/>
                </a:ext>
              </a:extLst>
            </p:cNvPr>
            <p:cNvSpPr txBox="1">
              <a:spLocks noChangeArrowheads="1"/>
            </p:cNvSpPr>
            <p:nvPr/>
          </p:nvSpPr>
          <p:spPr bwMode="auto">
            <a:xfrm>
              <a:off x="1776" y="856"/>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8</a:t>
              </a:r>
            </a:p>
          </p:txBody>
        </p:sp>
        <p:sp>
          <p:nvSpPr>
            <p:cNvPr id="60433" name="Text Box 17">
              <a:extLst>
                <a:ext uri="{FF2B5EF4-FFF2-40B4-BE49-F238E27FC236}">
                  <a16:creationId xmlns:a16="http://schemas.microsoft.com/office/drawing/2014/main" id="{C18125DF-5F49-46BC-95A8-65EEC4EB846F}"/>
                </a:ext>
              </a:extLst>
            </p:cNvPr>
            <p:cNvSpPr txBox="1">
              <a:spLocks noChangeArrowheads="1"/>
            </p:cNvSpPr>
            <p:nvPr/>
          </p:nvSpPr>
          <p:spPr bwMode="auto">
            <a:xfrm>
              <a:off x="288" y="1418"/>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sp>
          <p:nvSpPr>
            <p:cNvPr id="60434" name="Text Box 18">
              <a:extLst>
                <a:ext uri="{FF2B5EF4-FFF2-40B4-BE49-F238E27FC236}">
                  <a16:creationId xmlns:a16="http://schemas.microsoft.com/office/drawing/2014/main" id="{E4156BC2-D2AF-4EA2-8090-B9904AAE139F}"/>
                </a:ext>
              </a:extLst>
            </p:cNvPr>
            <p:cNvSpPr txBox="1">
              <a:spLocks noChangeArrowheads="1"/>
            </p:cNvSpPr>
            <p:nvPr/>
          </p:nvSpPr>
          <p:spPr bwMode="auto">
            <a:xfrm>
              <a:off x="1104" y="139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sp>
          <p:nvSpPr>
            <p:cNvPr id="60435" name="Text Box 19">
              <a:extLst>
                <a:ext uri="{FF2B5EF4-FFF2-40B4-BE49-F238E27FC236}">
                  <a16:creationId xmlns:a16="http://schemas.microsoft.com/office/drawing/2014/main" id="{861C7D06-A548-4D9A-B3E0-43778C633054}"/>
                </a:ext>
              </a:extLst>
            </p:cNvPr>
            <p:cNvSpPr txBox="1">
              <a:spLocks noChangeArrowheads="1"/>
            </p:cNvSpPr>
            <p:nvPr/>
          </p:nvSpPr>
          <p:spPr bwMode="auto">
            <a:xfrm>
              <a:off x="2112" y="1392"/>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10</a:t>
              </a:r>
            </a:p>
          </p:txBody>
        </p:sp>
      </p:grpSp>
      <p:sp>
        <p:nvSpPr>
          <p:cNvPr id="60437" name="Oval 21">
            <a:extLst>
              <a:ext uri="{FF2B5EF4-FFF2-40B4-BE49-F238E27FC236}">
                <a16:creationId xmlns:a16="http://schemas.microsoft.com/office/drawing/2014/main" id="{6B56EE72-4AD5-44C4-B688-4FCC6B534F36}"/>
              </a:ext>
            </a:extLst>
          </p:cNvPr>
          <p:cNvSpPr>
            <a:spLocks noChangeArrowheads="1"/>
          </p:cNvSpPr>
          <p:nvPr/>
        </p:nvSpPr>
        <p:spPr bwMode="auto">
          <a:xfrm>
            <a:off x="4800600" y="381000"/>
            <a:ext cx="685800" cy="649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38" name="Oval 22">
            <a:extLst>
              <a:ext uri="{FF2B5EF4-FFF2-40B4-BE49-F238E27FC236}">
                <a16:creationId xmlns:a16="http://schemas.microsoft.com/office/drawing/2014/main" id="{7D3241DB-BC10-48D1-91B1-8380D09278DD}"/>
              </a:ext>
            </a:extLst>
          </p:cNvPr>
          <p:cNvSpPr>
            <a:spLocks noChangeArrowheads="1"/>
          </p:cNvSpPr>
          <p:nvPr/>
        </p:nvSpPr>
        <p:spPr bwMode="auto">
          <a:xfrm>
            <a:off x="3505200" y="1354139"/>
            <a:ext cx="685800" cy="6492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40" name="Oval 24">
            <a:extLst>
              <a:ext uri="{FF2B5EF4-FFF2-40B4-BE49-F238E27FC236}">
                <a16:creationId xmlns:a16="http://schemas.microsoft.com/office/drawing/2014/main" id="{CEA04CD2-8ECA-42DE-9E6C-CC5DEA53BA6A}"/>
              </a:ext>
            </a:extLst>
          </p:cNvPr>
          <p:cNvSpPr>
            <a:spLocks noChangeArrowheads="1"/>
          </p:cNvSpPr>
          <p:nvPr/>
        </p:nvSpPr>
        <p:spPr bwMode="auto">
          <a:xfrm>
            <a:off x="2667000" y="2246314"/>
            <a:ext cx="685800" cy="6492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41" name="Oval 25">
            <a:extLst>
              <a:ext uri="{FF2B5EF4-FFF2-40B4-BE49-F238E27FC236}">
                <a16:creationId xmlns:a16="http://schemas.microsoft.com/office/drawing/2014/main" id="{088735BB-D53F-479B-A3A9-F97A88AB5D66}"/>
              </a:ext>
            </a:extLst>
          </p:cNvPr>
          <p:cNvSpPr>
            <a:spLocks noChangeArrowheads="1"/>
          </p:cNvSpPr>
          <p:nvPr/>
        </p:nvSpPr>
        <p:spPr bwMode="auto">
          <a:xfrm>
            <a:off x="4038600" y="2165350"/>
            <a:ext cx="685800" cy="649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43" name="Line 27">
            <a:extLst>
              <a:ext uri="{FF2B5EF4-FFF2-40B4-BE49-F238E27FC236}">
                <a16:creationId xmlns:a16="http://schemas.microsoft.com/office/drawing/2014/main" id="{81E79FD7-4880-451F-B0C7-AAA45D8CC469}"/>
              </a:ext>
            </a:extLst>
          </p:cNvPr>
          <p:cNvSpPr>
            <a:spLocks noChangeShapeType="1"/>
          </p:cNvSpPr>
          <p:nvPr/>
        </p:nvSpPr>
        <p:spPr bwMode="auto">
          <a:xfrm flipH="1">
            <a:off x="4114800" y="914401"/>
            <a:ext cx="762000" cy="485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45" name="Line 29">
            <a:extLst>
              <a:ext uri="{FF2B5EF4-FFF2-40B4-BE49-F238E27FC236}">
                <a16:creationId xmlns:a16="http://schemas.microsoft.com/office/drawing/2014/main" id="{E3E7F8E7-C632-42DF-97F5-02E5F1353CE5}"/>
              </a:ext>
            </a:extLst>
          </p:cNvPr>
          <p:cNvSpPr>
            <a:spLocks noChangeShapeType="1"/>
          </p:cNvSpPr>
          <p:nvPr/>
        </p:nvSpPr>
        <p:spPr bwMode="auto">
          <a:xfrm flipH="1">
            <a:off x="3200400" y="2003425"/>
            <a:ext cx="533400" cy="242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46" name="Line 30">
            <a:extLst>
              <a:ext uri="{FF2B5EF4-FFF2-40B4-BE49-F238E27FC236}">
                <a16:creationId xmlns:a16="http://schemas.microsoft.com/office/drawing/2014/main" id="{D0ADDFF0-B82E-4941-8ECF-B9742B14014B}"/>
              </a:ext>
            </a:extLst>
          </p:cNvPr>
          <p:cNvSpPr>
            <a:spLocks noChangeShapeType="1"/>
          </p:cNvSpPr>
          <p:nvPr/>
        </p:nvSpPr>
        <p:spPr bwMode="auto">
          <a:xfrm>
            <a:off x="3886200" y="2003426"/>
            <a:ext cx="381000" cy="161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0448" name="Text Box 32">
            <a:extLst>
              <a:ext uri="{FF2B5EF4-FFF2-40B4-BE49-F238E27FC236}">
                <a16:creationId xmlns:a16="http://schemas.microsoft.com/office/drawing/2014/main" id="{79D57D41-3DD3-4B9F-8A00-3EA4A5F7A2B3}"/>
              </a:ext>
            </a:extLst>
          </p:cNvPr>
          <p:cNvSpPr txBox="1">
            <a:spLocks noChangeArrowheads="1"/>
          </p:cNvSpPr>
          <p:nvPr/>
        </p:nvSpPr>
        <p:spPr bwMode="auto">
          <a:xfrm>
            <a:off x="4876800" y="3810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5</a:t>
            </a:r>
          </a:p>
        </p:txBody>
      </p:sp>
      <p:sp>
        <p:nvSpPr>
          <p:cNvPr id="60449" name="Text Box 33">
            <a:extLst>
              <a:ext uri="{FF2B5EF4-FFF2-40B4-BE49-F238E27FC236}">
                <a16:creationId xmlns:a16="http://schemas.microsoft.com/office/drawing/2014/main" id="{BEEE677C-5C7B-41F5-A3C8-B4115FC91543}"/>
              </a:ext>
            </a:extLst>
          </p:cNvPr>
          <p:cNvSpPr txBox="1">
            <a:spLocks noChangeArrowheads="1"/>
          </p:cNvSpPr>
          <p:nvPr/>
        </p:nvSpPr>
        <p:spPr bwMode="auto">
          <a:xfrm>
            <a:off x="3657600" y="14351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sp>
        <p:nvSpPr>
          <p:cNvPr id="60451" name="Text Box 35">
            <a:extLst>
              <a:ext uri="{FF2B5EF4-FFF2-40B4-BE49-F238E27FC236}">
                <a16:creationId xmlns:a16="http://schemas.microsoft.com/office/drawing/2014/main" id="{53FFBBDC-EB97-4065-93C2-44CF4E945FA1}"/>
              </a:ext>
            </a:extLst>
          </p:cNvPr>
          <p:cNvSpPr txBox="1">
            <a:spLocks noChangeArrowheads="1"/>
          </p:cNvSpPr>
          <p:nvPr/>
        </p:nvSpPr>
        <p:spPr bwMode="auto">
          <a:xfrm>
            <a:off x="2819400" y="2327276"/>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sp>
        <p:nvSpPr>
          <p:cNvPr id="60452" name="Text Box 36">
            <a:extLst>
              <a:ext uri="{FF2B5EF4-FFF2-40B4-BE49-F238E27FC236}">
                <a16:creationId xmlns:a16="http://schemas.microsoft.com/office/drawing/2014/main" id="{B0D7CA47-2B54-4851-A2BE-8D874550C954}"/>
              </a:ext>
            </a:extLst>
          </p:cNvPr>
          <p:cNvSpPr txBox="1">
            <a:spLocks noChangeArrowheads="1"/>
          </p:cNvSpPr>
          <p:nvPr/>
        </p:nvSpPr>
        <p:spPr bwMode="auto">
          <a:xfrm>
            <a:off x="4114800" y="22860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sp>
        <p:nvSpPr>
          <p:cNvPr id="60454" name="Text Box 38">
            <a:extLst>
              <a:ext uri="{FF2B5EF4-FFF2-40B4-BE49-F238E27FC236}">
                <a16:creationId xmlns:a16="http://schemas.microsoft.com/office/drawing/2014/main" id="{6A224A4F-9EB1-4ACF-BEBD-B56E751A143B}"/>
              </a:ext>
            </a:extLst>
          </p:cNvPr>
          <p:cNvSpPr txBox="1">
            <a:spLocks noChangeArrowheads="1"/>
          </p:cNvSpPr>
          <p:nvPr/>
        </p:nvSpPr>
        <p:spPr bwMode="auto">
          <a:xfrm>
            <a:off x="6248400" y="48768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AVL Tree</a:t>
            </a:r>
          </a:p>
        </p:txBody>
      </p:sp>
      <p:sp>
        <p:nvSpPr>
          <p:cNvPr id="60455" name="Text Box 39">
            <a:extLst>
              <a:ext uri="{FF2B5EF4-FFF2-40B4-BE49-F238E27FC236}">
                <a16:creationId xmlns:a16="http://schemas.microsoft.com/office/drawing/2014/main" id="{F5B6749A-59A7-4D80-BC60-6186F268E1EF}"/>
              </a:ext>
            </a:extLst>
          </p:cNvPr>
          <p:cNvSpPr txBox="1">
            <a:spLocks noChangeArrowheads="1"/>
          </p:cNvSpPr>
          <p:nvPr/>
        </p:nvSpPr>
        <p:spPr bwMode="auto">
          <a:xfrm>
            <a:off x="6096000" y="12192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Not AVL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04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54" grpId="0" autoUpdateAnimBg="0"/>
      <p:bldP spid="6045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right-left rotation</a:t>
            </a:r>
          </a:p>
        </p:txBody>
      </p:sp>
      <p:sp>
        <p:nvSpPr>
          <p:cNvPr id="3" name="Content Placeholder 2"/>
          <p:cNvSpPr>
            <a:spLocks noGrp="1"/>
          </p:cNvSpPr>
          <p:nvPr>
            <p:ph idx="1"/>
          </p:nvPr>
        </p:nvSpPr>
        <p:spPr/>
        <p:txBody>
          <a:bodyPr/>
          <a:lstStyle/>
          <a:p>
            <a:r>
              <a:rPr lang="en-US" dirty="0"/>
              <a:t>All three subcases of bf(x)=2, bf(z)=-1 simply perform a double right-left rotation.</a:t>
            </a:r>
          </a:p>
        </p:txBody>
      </p:sp>
      <p:sp>
        <p:nvSpPr>
          <p:cNvPr id="4" name="Oval 3"/>
          <p:cNvSpPr/>
          <p:nvPr/>
        </p:nvSpPr>
        <p:spPr bwMode="auto">
          <a:xfrm>
            <a:off x="2209800" y="3124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5" name="Oval 4"/>
          <p:cNvSpPr/>
          <p:nvPr/>
        </p:nvSpPr>
        <p:spPr bwMode="auto">
          <a:xfrm>
            <a:off x="2895600" y="4267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cxnSp>
        <p:nvCxnSpPr>
          <p:cNvPr id="6" name="Straight Arrow Connector 5"/>
          <p:cNvCxnSpPr>
            <a:stCxn id="4" idx="5"/>
            <a:endCxn id="5" idx="0"/>
          </p:cNvCxnSpPr>
          <p:nvPr/>
        </p:nvCxnSpPr>
        <p:spPr bwMode="auto">
          <a:xfrm>
            <a:off x="2794000" y="3644900"/>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260600" y="5410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cxnSp>
        <p:nvCxnSpPr>
          <p:cNvPr id="8" name="Straight Arrow Connector 7"/>
          <p:cNvCxnSpPr/>
          <p:nvPr/>
        </p:nvCxnSpPr>
        <p:spPr bwMode="auto">
          <a:xfrm flipH="1">
            <a:off x="2603501" y="4787526"/>
            <a:ext cx="3925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3810000" y="4327289"/>
            <a:ext cx="914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10" name="Oval 9"/>
          <p:cNvSpPr/>
          <p:nvPr/>
        </p:nvSpPr>
        <p:spPr bwMode="auto">
          <a:xfrm>
            <a:off x="8686800" y="321629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11" name="Oval 10"/>
          <p:cNvSpPr/>
          <p:nvPr/>
        </p:nvSpPr>
        <p:spPr bwMode="auto">
          <a:xfrm>
            <a:off x="9372600" y="435929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cxnSp>
        <p:nvCxnSpPr>
          <p:cNvPr id="12" name="Straight Arrow Connector 11"/>
          <p:cNvCxnSpPr>
            <a:stCxn id="10" idx="5"/>
            <a:endCxn id="11" idx="0"/>
          </p:cNvCxnSpPr>
          <p:nvPr/>
        </p:nvCxnSpPr>
        <p:spPr bwMode="auto">
          <a:xfrm>
            <a:off x="9272168" y="3736624"/>
            <a:ext cx="4433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001000" y="437356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cxnSp>
        <p:nvCxnSpPr>
          <p:cNvPr id="14" name="Straight Arrow Connector 13"/>
          <p:cNvCxnSpPr>
            <a:stCxn id="10" idx="3"/>
            <a:endCxn id="13" idx="0"/>
          </p:cNvCxnSpPr>
          <p:nvPr/>
        </p:nvCxnSpPr>
        <p:spPr bwMode="auto">
          <a:xfrm flipH="1">
            <a:off x="8343901" y="3736624"/>
            <a:ext cx="443333" cy="636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6858000" y="4327288"/>
            <a:ext cx="914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20" name="Oval 19"/>
          <p:cNvSpPr/>
          <p:nvPr/>
        </p:nvSpPr>
        <p:spPr bwMode="auto">
          <a:xfrm>
            <a:off x="4871301" y="3124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21" name="Oval 20"/>
          <p:cNvSpPr/>
          <p:nvPr/>
        </p:nvSpPr>
        <p:spPr bwMode="auto">
          <a:xfrm>
            <a:off x="5557101" y="4267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cxnSp>
        <p:nvCxnSpPr>
          <p:cNvPr id="22" name="Straight Arrow Connector 21"/>
          <p:cNvCxnSpPr>
            <a:stCxn id="20" idx="5"/>
            <a:endCxn id="21" idx="0"/>
          </p:cNvCxnSpPr>
          <p:nvPr/>
        </p:nvCxnSpPr>
        <p:spPr bwMode="auto">
          <a:xfrm>
            <a:off x="5455501" y="3644900"/>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242901" y="5410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cxnSp>
        <p:nvCxnSpPr>
          <p:cNvPr id="24" name="Straight Arrow Connector 23"/>
          <p:cNvCxnSpPr>
            <a:stCxn id="21" idx="5"/>
            <a:endCxn id="23" idx="0"/>
          </p:cNvCxnSpPr>
          <p:nvPr/>
        </p:nvCxnSpPr>
        <p:spPr bwMode="auto">
          <a:xfrm>
            <a:off x="6142469" y="4787526"/>
            <a:ext cx="4433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Curved Down Arrow 31"/>
          <p:cNvSpPr/>
          <p:nvPr/>
        </p:nvSpPr>
        <p:spPr>
          <a:xfrm>
            <a:off x="2691001" y="4117848"/>
            <a:ext cx="1216152" cy="4843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black"/>
              </a:solidFill>
              <a:latin typeface="Calibri"/>
            </a:endParaRPr>
          </a:p>
        </p:txBody>
      </p:sp>
      <p:sp>
        <p:nvSpPr>
          <p:cNvPr id="33" name="Curved Down Arrow 32"/>
          <p:cNvSpPr/>
          <p:nvPr/>
        </p:nvSpPr>
        <p:spPr>
          <a:xfrm flipH="1">
            <a:off x="4572001" y="2986858"/>
            <a:ext cx="1208201" cy="4843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black"/>
              </a:solidFill>
              <a:latin typeface="Calibri"/>
            </a:endParaRPr>
          </a:p>
        </p:txBody>
      </p:sp>
    </p:spTree>
    <p:extLst>
      <p:ext uri="{BB962C8B-B14F-4D97-AF65-F5344CB8AC3E}">
        <p14:creationId xmlns:p14="http://schemas.microsoft.com/office/powerpoint/2010/main" val="165703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9" grpId="0" animBg="1"/>
      <p:bldP spid="20" grpId="0" animBg="1"/>
      <p:bldP spid="21" grpId="0" animBg="1"/>
      <p:bldP spid="23" grpId="0" animBg="1"/>
      <p:bldP spid="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686800" cy="1143000"/>
          </a:xfrm>
        </p:spPr>
        <p:txBody>
          <a:bodyPr/>
          <a:lstStyle/>
          <a:p>
            <a:r>
              <a:rPr lang="en-US" dirty="0"/>
              <a:t>Delete subcases for bf(x)=2, bf(z)=-1</a:t>
            </a:r>
          </a:p>
        </p:txBody>
      </p:sp>
      <p:sp>
        <p:nvSpPr>
          <p:cNvPr id="3" name="Content Placeholder 2"/>
          <p:cNvSpPr>
            <a:spLocks noGrp="1"/>
          </p:cNvSpPr>
          <p:nvPr>
            <p:ph idx="1"/>
          </p:nvPr>
        </p:nvSpPr>
        <p:spPr/>
        <p:txBody>
          <a:bodyPr/>
          <a:lstStyle/>
          <a:p>
            <a:r>
              <a:rPr lang="en-US" dirty="0"/>
              <a:t>Case bf(y)=0: double right-left rotation!</a:t>
            </a:r>
          </a:p>
        </p:txBody>
      </p:sp>
      <p:sp>
        <p:nvSpPr>
          <p:cNvPr id="5" name="Oval 4"/>
          <p:cNvSpPr/>
          <p:nvPr/>
        </p:nvSpPr>
        <p:spPr bwMode="auto">
          <a:xfrm>
            <a:off x="321908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6" name="Isosceles Triangle 5"/>
          <p:cNvSpPr/>
          <p:nvPr/>
        </p:nvSpPr>
        <p:spPr bwMode="auto">
          <a:xfrm>
            <a:off x="2299922" y="3511552"/>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7" name="Oval 6"/>
          <p:cNvSpPr/>
          <p:nvPr/>
        </p:nvSpPr>
        <p:spPr bwMode="auto">
          <a:xfrm>
            <a:off x="3904883" y="3475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8" name="TextBox 8"/>
          <p:cNvSpPr txBox="1">
            <a:spLocks noChangeArrowheads="1"/>
          </p:cNvSpPr>
          <p:nvPr/>
        </p:nvSpPr>
        <p:spPr bwMode="auto">
          <a:xfrm>
            <a:off x="2892178" y="2430425"/>
            <a:ext cx="327331"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2</a:t>
            </a:r>
          </a:p>
        </p:txBody>
      </p:sp>
      <p:cxnSp>
        <p:nvCxnSpPr>
          <p:cNvPr id="9" name="Straight Arrow Connector 8"/>
          <p:cNvCxnSpPr>
            <a:stCxn id="5" idx="3"/>
          </p:cNvCxnSpPr>
          <p:nvPr/>
        </p:nvCxnSpPr>
        <p:spPr bwMode="auto">
          <a:xfrm flipH="1">
            <a:off x="2876184" y="2852738"/>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5"/>
            <a:endCxn id="7" idx="0"/>
          </p:cNvCxnSpPr>
          <p:nvPr/>
        </p:nvCxnSpPr>
        <p:spPr bwMode="auto">
          <a:xfrm>
            <a:off x="3803283" y="2852738"/>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bwMode="auto">
          <a:xfrm>
            <a:off x="5090746" y="4560889"/>
            <a:ext cx="6350" cy="83026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bwMode="auto">
          <a:xfrm>
            <a:off x="4939933" y="4800600"/>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cxnSp>
        <p:nvCxnSpPr>
          <p:cNvPr id="13" name="Straight Arrow Connector 12"/>
          <p:cNvCxnSpPr/>
          <p:nvPr/>
        </p:nvCxnSpPr>
        <p:spPr bwMode="auto">
          <a:xfrm>
            <a:off x="2290396" y="3516314"/>
            <a:ext cx="0"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bwMode="auto">
          <a:xfrm>
            <a:off x="2126883" y="37258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15" name="TextBox 15"/>
          <p:cNvSpPr txBox="1">
            <a:spLocks noChangeArrowheads="1"/>
          </p:cNvSpPr>
          <p:nvPr/>
        </p:nvSpPr>
        <p:spPr bwMode="auto">
          <a:xfrm>
            <a:off x="3535191" y="3564642"/>
            <a:ext cx="413892"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16" name="Straight Arrow Connector 15"/>
          <p:cNvCxnSpPr>
            <a:stCxn id="7" idx="3"/>
            <a:endCxn id="21" idx="0"/>
          </p:cNvCxnSpPr>
          <p:nvPr/>
        </p:nvCxnSpPr>
        <p:spPr bwMode="auto">
          <a:xfrm flipH="1">
            <a:off x="3612784" y="3995364"/>
            <a:ext cx="3925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bwMode="auto">
          <a:xfrm>
            <a:off x="4281122" y="4618039"/>
            <a:ext cx="803275" cy="77311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18" name="Straight Arrow Connector 17"/>
          <p:cNvCxnSpPr>
            <a:stCxn id="7" idx="5"/>
            <a:endCxn id="17" idx="0"/>
          </p:cNvCxnSpPr>
          <p:nvPr/>
        </p:nvCxnSpPr>
        <p:spPr bwMode="auto">
          <a:xfrm>
            <a:off x="4490251" y="3995364"/>
            <a:ext cx="192509"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269883" y="4618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22" name="Isosceles Triangle 21"/>
          <p:cNvSpPr/>
          <p:nvPr/>
        </p:nvSpPr>
        <p:spPr>
          <a:xfrm>
            <a:off x="2736484" y="5635626"/>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sp>
        <p:nvSpPr>
          <p:cNvPr id="23" name="Isosceles Triangle 22"/>
          <p:cNvSpPr/>
          <p:nvPr/>
        </p:nvSpPr>
        <p:spPr>
          <a:xfrm>
            <a:off x="3574684" y="5635626"/>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24" name="Straight Arrow Connector 23"/>
          <p:cNvCxnSpPr>
            <a:stCxn id="21" idx="3"/>
            <a:endCxn id="22" idx="0"/>
          </p:cNvCxnSpPr>
          <p:nvPr/>
        </p:nvCxnSpPr>
        <p:spPr>
          <a:xfrm flipH="1">
            <a:off x="3138122" y="5138738"/>
            <a:ext cx="231775"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5"/>
            <a:endCxn id="23" idx="0"/>
          </p:cNvCxnSpPr>
          <p:nvPr/>
        </p:nvCxnSpPr>
        <p:spPr>
          <a:xfrm>
            <a:off x="3855671" y="5138738"/>
            <a:ext cx="120650"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2987309" y="4706938"/>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0</a:t>
            </a:r>
          </a:p>
        </p:txBody>
      </p:sp>
      <p:cxnSp>
        <p:nvCxnSpPr>
          <p:cNvPr id="27" name="Straight Arrow Connector 26"/>
          <p:cNvCxnSpPr/>
          <p:nvPr/>
        </p:nvCxnSpPr>
        <p:spPr>
          <a:xfrm>
            <a:off x="2660283" y="5610226"/>
            <a:ext cx="1588" cy="8366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507883" y="58594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31" name="Oval 30"/>
          <p:cNvSpPr/>
          <p:nvPr/>
        </p:nvSpPr>
        <p:spPr bwMode="auto">
          <a:xfrm>
            <a:off x="794042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32" name="Isosceles Triangle 31"/>
          <p:cNvSpPr/>
          <p:nvPr/>
        </p:nvSpPr>
        <p:spPr bwMode="auto">
          <a:xfrm>
            <a:off x="6109665" y="4519841"/>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33" name="Oval 32"/>
          <p:cNvSpPr/>
          <p:nvPr/>
        </p:nvSpPr>
        <p:spPr bwMode="auto">
          <a:xfrm>
            <a:off x="6966858" y="347532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34" name="TextBox 8"/>
          <p:cNvSpPr txBox="1">
            <a:spLocks noChangeArrowheads="1"/>
          </p:cNvSpPr>
          <p:nvPr/>
        </p:nvSpPr>
        <p:spPr bwMode="auto">
          <a:xfrm>
            <a:off x="7591745" y="2430425"/>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0</a:t>
            </a:r>
          </a:p>
        </p:txBody>
      </p:sp>
      <p:cxnSp>
        <p:nvCxnSpPr>
          <p:cNvPr id="35" name="Straight Arrow Connector 34"/>
          <p:cNvCxnSpPr>
            <a:stCxn id="31" idx="5"/>
            <a:endCxn id="47" idx="0"/>
          </p:cNvCxnSpPr>
          <p:nvPr/>
        </p:nvCxnSpPr>
        <p:spPr bwMode="auto">
          <a:xfrm>
            <a:off x="8525790" y="2852364"/>
            <a:ext cx="709348" cy="618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3"/>
            <a:endCxn id="33" idx="0"/>
          </p:cNvCxnSpPr>
          <p:nvPr/>
        </p:nvCxnSpPr>
        <p:spPr bwMode="auto">
          <a:xfrm flipH="1">
            <a:off x="7309758" y="2852365"/>
            <a:ext cx="731098" cy="622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15"/>
          <p:cNvSpPr txBox="1">
            <a:spLocks noChangeArrowheads="1"/>
          </p:cNvSpPr>
          <p:nvPr/>
        </p:nvSpPr>
        <p:spPr bwMode="auto">
          <a:xfrm>
            <a:off x="8523282" y="3564084"/>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0</a:t>
            </a:r>
          </a:p>
        </p:txBody>
      </p:sp>
      <p:cxnSp>
        <p:nvCxnSpPr>
          <p:cNvPr id="42" name="Straight Arrow Connector 41"/>
          <p:cNvCxnSpPr>
            <a:stCxn id="33" idx="3"/>
            <a:endCxn id="32" idx="0"/>
          </p:cNvCxnSpPr>
          <p:nvPr/>
        </p:nvCxnSpPr>
        <p:spPr bwMode="auto">
          <a:xfrm flipH="1">
            <a:off x="6685927" y="3995654"/>
            <a:ext cx="381364" cy="524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Isosceles Triangle 42"/>
          <p:cNvSpPr/>
          <p:nvPr/>
        </p:nvSpPr>
        <p:spPr bwMode="auto">
          <a:xfrm>
            <a:off x="9283193" y="4618039"/>
            <a:ext cx="803275" cy="703489"/>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44" name="Straight Arrow Connector 43"/>
          <p:cNvCxnSpPr>
            <a:stCxn id="47" idx="5"/>
            <a:endCxn id="43" idx="0"/>
          </p:cNvCxnSpPr>
          <p:nvPr/>
        </p:nvCxnSpPr>
        <p:spPr bwMode="auto">
          <a:xfrm>
            <a:off x="9477606" y="3991686"/>
            <a:ext cx="207225" cy="626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8892238" y="347136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48" name="Isosceles Triangle 47"/>
          <p:cNvSpPr/>
          <p:nvPr/>
        </p:nvSpPr>
        <p:spPr>
          <a:xfrm>
            <a:off x="7432478" y="4527098"/>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sp>
        <p:nvSpPr>
          <p:cNvPr id="49" name="Isosceles Triangle 48"/>
          <p:cNvSpPr/>
          <p:nvPr/>
        </p:nvSpPr>
        <p:spPr>
          <a:xfrm>
            <a:off x="8375429" y="4515077"/>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50" name="Straight Arrow Connector 49"/>
          <p:cNvCxnSpPr>
            <a:stCxn id="33" idx="5"/>
            <a:endCxn id="48" idx="0"/>
          </p:cNvCxnSpPr>
          <p:nvPr/>
        </p:nvCxnSpPr>
        <p:spPr>
          <a:xfrm>
            <a:off x="7552225" y="3995654"/>
            <a:ext cx="281890" cy="531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3"/>
            <a:endCxn id="49" idx="0"/>
          </p:cNvCxnSpPr>
          <p:nvPr/>
        </p:nvCxnSpPr>
        <p:spPr>
          <a:xfrm flipH="1">
            <a:off x="8777067" y="3991687"/>
            <a:ext cx="215605" cy="523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36"/>
          <p:cNvSpPr txBox="1">
            <a:spLocks noChangeArrowheads="1"/>
          </p:cNvSpPr>
          <p:nvPr/>
        </p:nvSpPr>
        <p:spPr bwMode="auto">
          <a:xfrm>
            <a:off x="6632547" y="3590422"/>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0</a:t>
            </a:r>
          </a:p>
        </p:txBody>
      </p:sp>
      <p:sp>
        <p:nvSpPr>
          <p:cNvPr id="81" name="Right Arrow 80"/>
          <p:cNvSpPr/>
          <p:nvPr/>
        </p:nvSpPr>
        <p:spPr>
          <a:xfrm>
            <a:off x="5073510" y="3567137"/>
            <a:ext cx="1295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82" name="Oval 81"/>
          <p:cNvSpPr/>
          <p:nvPr/>
        </p:nvSpPr>
        <p:spPr bwMode="auto">
          <a:xfrm>
            <a:off x="696685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83" name="Oval 82"/>
          <p:cNvSpPr/>
          <p:nvPr/>
        </p:nvSpPr>
        <p:spPr bwMode="auto">
          <a:xfrm>
            <a:off x="7935686" y="2329544"/>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87" name="Oval 86"/>
          <p:cNvSpPr/>
          <p:nvPr/>
        </p:nvSpPr>
        <p:spPr>
          <a:xfrm>
            <a:off x="889362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Tree>
    <p:extLst>
      <p:ext uri="{BB962C8B-B14F-4D97-AF65-F5344CB8AC3E}">
        <p14:creationId xmlns:p14="http://schemas.microsoft.com/office/powerpoint/2010/main" val="319730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anim calcmode="lin" valueType="num">
                                      <p:cBhvr>
                                        <p:cTn id="25" dur="1000" fill="hold"/>
                                        <p:tgtEl>
                                          <p:spTgt spid="27"/>
                                        </p:tgtEl>
                                        <p:attrNameLst>
                                          <p:attrName>ppt_x</p:attrName>
                                        </p:attrNameLst>
                                      </p:cBhvr>
                                      <p:tavLst>
                                        <p:tav tm="0">
                                          <p:val>
                                            <p:strVal val="#ppt_x"/>
                                          </p:val>
                                        </p:tav>
                                        <p:tav tm="100000">
                                          <p:val>
                                            <p:strVal val="#ppt_x"/>
                                          </p:val>
                                        </p:tav>
                                      </p:tavLst>
                                    </p:anim>
                                    <p:anim calcmode="lin" valueType="num">
                                      <p:cBhvr>
                                        <p:cTn id="2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xit" presetSubtype="0" fill="hold" grpId="0" nodeType="clickEffect">
                                  <p:stCondLst>
                                    <p:cond delay="0"/>
                                  </p:stCondLst>
                                  <p:childTnLst>
                                    <p:animEffect transition="out" filter="fade">
                                      <p:cBhvr>
                                        <p:cTn id="30" dur="1000"/>
                                        <p:tgtEl>
                                          <p:spTgt spid="82"/>
                                        </p:tgtEl>
                                      </p:cBhvr>
                                    </p:animEffect>
                                    <p:anim calcmode="lin" valueType="num">
                                      <p:cBhvr>
                                        <p:cTn id="31" dur="1000"/>
                                        <p:tgtEl>
                                          <p:spTgt spid="82"/>
                                        </p:tgtEl>
                                        <p:attrNameLst>
                                          <p:attrName>ppt_x</p:attrName>
                                        </p:attrNameLst>
                                      </p:cBhvr>
                                      <p:tavLst>
                                        <p:tav tm="0">
                                          <p:val>
                                            <p:strVal val="ppt_x"/>
                                          </p:val>
                                        </p:tav>
                                        <p:tav tm="100000">
                                          <p:val>
                                            <p:strVal val="ppt_x"/>
                                          </p:val>
                                        </p:tav>
                                      </p:tavLst>
                                    </p:anim>
                                    <p:anim calcmode="lin" valueType="num">
                                      <p:cBhvr>
                                        <p:cTn id="32" dur="1000"/>
                                        <p:tgtEl>
                                          <p:spTgt spid="82"/>
                                        </p:tgtEl>
                                        <p:attrNameLst>
                                          <p:attrName>ppt_y</p:attrName>
                                        </p:attrNameLst>
                                      </p:cBhvr>
                                      <p:tavLst>
                                        <p:tav tm="0">
                                          <p:val>
                                            <p:strVal val="ppt_y"/>
                                          </p:val>
                                        </p:tav>
                                        <p:tav tm="100000">
                                          <p:val>
                                            <p:strVal val="ppt_y+.1"/>
                                          </p:val>
                                        </p:tav>
                                      </p:tavLst>
                                    </p:anim>
                                    <p:set>
                                      <p:cBhvr>
                                        <p:cTn id="33" dur="1" fill="hold">
                                          <p:stCondLst>
                                            <p:cond delay="999"/>
                                          </p:stCondLst>
                                        </p:cTn>
                                        <p:tgtEl>
                                          <p:spTgt spid="8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grpId="0" nodeType="clickEffect">
                                  <p:stCondLst>
                                    <p:cond delay="0"/>
                                  </p:stCondLst>
                                  <p:childTnLst>
                                    <p:animEffect transition="out" filter="fade">
                                      <p:cBhvr>
                                        <p:cTn id="37" dur="1000"/>
                                        <p:tgtEl>
                                          <p:spTgt spid="83"/>
                                        </p:tgtEl>
                                      </p:cBhvr>
                                    </p:animEffect>
                                    <p:anim calcmode="lin" valueType="num">
                                      <p:cBhvr>
                                        <p:cTn id="38" dur="1000"/>
                                        <p:tgtEl>
                                          <p:spTgt spid="83"/>
                                        </p:tgtEl>
                                        <p:attrNameLst>
                                          <p:attrName>ppt_x</p:attrName>
                                        </p:attrNameLst>
                                      </p:cBhvr>
                                      <p:tavLst>
                                        <p:tav tm="0">
                                          <p:val>
                                            <p:strVal val="ppt_x"/>
                                          </p:val>
                                        </p:tav>
                                        <p:tav tm="100000">
                                          <p:val>
                                            <p:strVal val="ppt_x"/>
                                          </p:val>
                                        </p:tav>
                                      </p:tavLst>
                                    </p:anim>
                                    <p:anim calcmode="lin" valueType="num">
                                      <p:cBhvr>
                                        <p:cTn id="39" dur="1000"/>
                                        <p:tgtEl>
                                          <p:spTgt spid="83"/>
                                        </p:tgtEl>
                                        <p:attrNameLst>
                                          <p:attrName>ppt_y</p:attrName>
                                        </p:attrNameLst>
                                      </p:cBhvr>
                                      <p:tavLst>
                                        <p:tav tm="0">
                                          <p:val>
                                            <p:strVal val="ppt_y"/>
                                          </p:val>
                                        </p:tav>
                                        <p:tav tm="100000">
                                          <p:val>
                                            <p:strVal val="ppt_y+.1"/>
                                          </p:val>
                                        </p:tav>
                                      </p:tavLst>
                                    </p:anim>
                                    <p:set>
                                      <p:cBhvr>
                                        <p:cTn id="40" dur="1" fill="hold">
                                          <p:stCondLst>
                                            <p:cond delay="999"/>
                                          </p:stCondLst>
                                        </p:cTn>
                                        <p:tgtEl>
                                          <p:spTgt spid="8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exit" presetSubtype="0" fill="hold" grpId="0" nodeType="clickEffect">
                                  <p:stCondLst>
                                    <p:cond delay="0"/>
                                  </p:stCondLst>
                                  <p:childTnLst>
                                    <p:animEffect transition="out" filter="fade">
                                      <p:cBhvr>
                                        <p:cTn id="44" dur="1000"/>
                                        <p:tgtEl>
                                          <p:spTgt spid="87"/>
                                        </p:tgtEl>
                                      </p:cBhvr>
                                    </p:animEffect>
                                    <p:anim calcmode="lin" valueType="num">
                                      <p:cBhvr>
                                        <p:cTn id="45" dur="1000"/>
                                        <p:tgtEl>
                                          <p:spTgt spid="87"/>
                                        </p:tgtEl>
                                        <p:attrNameLst>
                                          <p:attrName>ppt_x</p:attrName>
                                        </p:attrNameLst>
                                      </p:cBhvr>
                                      <p:tavLst>
                                        <p:tav tm="0">
                                          <p:val>
                                            <p:strVal val="ppt_x"/>
                                          </p:val>
                                        </p:tav>
                                        <p:tav tm="100000">
                                          <p:val>
                                            <p:strVal val="ppt_x"/>
                                          </p:val>
                                        </p:tav>
                                      </p:tavLst>
                                    </p:anim>
                                    <p:anim calcmode="lin" valueType="num">
                                      <p:cBhvr>
                                        <p:cTn id="46" dur="1000"/>
                                        <p:tgtEl>
                                          <p:spTgt spid="87"/>
                                        </p:tgtEl>
                                        <p:attrNameLst>
                                          <p:attrName>ppt_y</p:attrName>
                                        </p:attrNameLst>
                                      </p:cBhvr>
                                      <p:tavLst>
                                        <p:tav tm="0">
                                          <p:val>
                                            <p:strVal val="ppt_y"/>
                                          </p:val>
                                        </p:tav>
                                        <p:tav tm="100000">
                                          <p:val>
                                            <p:strVal val="ppt_y+.1"/>
                                          </p:val>
                                        </p:tav>
                                      </p:tavLst>
                                    </p:anim>
                                    <p:set>
                                      <p:cBhvr>
                                        <p:cTn id="47" dur="1" fill="hold">
                                          <p:stCondLst>
                                            <p:cond delay="999"/>
                                          </p:stCondLst>
                                        </p:cTn>
                                        <p:tgtEl>
                                          <p:spTgt spid="8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1000"/>
                                        <p:tgtEl>
                                          <p:spTgt spid="32"/>
                                        </p:tgtEl>
                                      </p:cBhvr>
                                    </p:animEffect>
                                    <p:anim calcmode="lin" valueType="num">
                                      <p:cBhvr>
                                        <p:cTn id="53" dur="1000" fill="hold"/>
                                        <p:tgtEl>
                                          <p:spTgt spid="32"/>
                                        </p:tgtEl>
                                        <p:attrNameLst>
                                          <p:attrName>ppt_x</p:attrName>
                                        </p:attrNameLst>
                                      </p:cBhvr>
                                      <p:tavLst>
                                        <p:tav tm="0">
                                          <p:val>
                                            <p:strVal val="#ppt_x"/>
                                          </p:val>
                                        </p:tav>
                                        <p:tav tm="100000">
                                          <p:val>
                                            <p:strVal val="#ppt_x"/>
                                          </p:val>
                                        </p:tav>
                                      </p:tavLst>
                                    </p:anim>
                                    <p:anim calcmode="lin" valueType="num">
                                      <p:cBhvr>
                                        <p:cTn id="54" dur="1000" fill="hold"/>
                                        <p:tgtEl>
                                          <p:spTgt spid="3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1000"/>
                                        <p:tgtEl>
                                          <p:spTgt spid="42"/>
                                        </p:tgtEl>
                                      </p:cBhvr>
                                    </p:animEffect>
                                    <p:anim calcmode="lin" valueType="num">
                                      <p:cBhvr>
                                        <p:cTn id="58" dur="1000" fill="hold"/>
                                        <p:tgtEl>
                                          <p:spTgt spid="42"/>
                                        </p:tgtEl>
                                        <p:attrNameLst>
                                          <p:attrName>ppt_x</p:attrName>
                                        </p:attrNameLst>
                                      </p:cBhvr>
                                      <p:tavLst>
                                        <p:tav tm="0">
                                          <p:val>
                                            <p:strVal val="#ppt_x"/>
                                          </p:val>
                                        </p:tav>
                                        <p:tav tm="100000">
                                          <p:val>
                                            <p:strVal val="#ppt_x"/>
                                          </p:val>
                                        </p:tav>
                                      </p:tavLst>
                                    </p:anim>
                                    <p:anim calcmode="lin" valueType="num">
                                      <p:cBhvr>
                                        <p:cTn id="5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1000"/>
                                        <p:tgtEl>
                                          <p:spTgt spid="48"/>
                                        </p:tgtEl>
                                      </p:cBhvr>
                                    </p:animEffect>
                                    <p:anim calcmode="lin" valueType="num">
                                      <p:cBhvr>
                                        <p:cTn id="65" dur="1000" fill="hold"/>
                                        <p:tgtEl>
                                          <p:spTgt spid="48"/>
                                        </p:tgtEl>
                                        <p:attrNameLst>
                                          <p:attrName>ppt_x</p:attrName>
                                        </p:attrNameLst>
                                      </p:cBhvr>
                                      <p:tavLst>
                                        <p:tav tm="0">
                                          <p:val>
                                            <p:strVal val="#ppt_x"/>
                                          </p:val>
                                        </p:tav>
                                        <p:tav tm="100000">
                                          <p:val>
                                            <p:strVal val="#ppt_x"/>
                                          </p:val>
                                        </p:tav>
                                      </p:tavLst>
                                    </p:anim>
                                    <p:anim calcmode="lin" valueType="num">
                                      <p:cBhvr>
                                        <p:cTn id="66" dur="1000" fill="hold"/>
                                        <p:tgtEl>
                                          <p:spTgt spid="48"/>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1000"/>
                                        <p:tgtEl>
                                          <p:spTgt spid="50"/>
                                        </p:tgtEl>
                                      </p:cBhvr>
                                    </p:animEffect>
                                    <p:anim calcmode="lin" valueType="num">
                                      <p:cBhvr>
                                        <p:cTn id="70" dur="1000" fill="hold"/>
                                        <p:tgtEl>
                                          <p:spTgt spid="50"/>
                                        </p:tgtEl>
                                        <p:attrNameLst>
                                          <p:attrName>ppt_x</p:attrName>
                                        </p:attrNameLst>
                                      </p:cBhvr>
                                      <p:tavLst>
                                        <p:tav tm="0">
                                          <p:val>
                                            <p:strVal val="#ppt_x"/>
                                          </p:val>
                                        </p:tav>
                                        <p:tav tm="100000">
                                          <p:val>
                                            <p:strVal val="#ppt_x"/>
                                          </p:val>
                                        </p:tav>
                                      </p:tavLst>
                                    </p:anim>
                                    <p:anim calcmode="lin" valueType="num">
                                      <p:cBhvr>
                                        <p:cTn id="7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1000"/>
                                        <p:tgtEl>
                                          <p:spTgt spid="49"/>
                                        </p:tgtEl>
                                      </p:cBhvr>
                                    </p:animEffect>
                                    <p:anim calcmode="lin" valueType="num">
                                      <p:cBhvr>
                                        <p:cTn id="77" dur="1000" fill="hold"/>
                                        <p:tgtEl>
                                          <p:spTgt spid="49"/>
                                        </p:tgtEl>
                                        <p:attrNameLst>
                                          <p:attrName>ppt_x</p:attrName>
                                        </p:attrNameLst>
                                      </p:cBhvr>
                                      <p:tavLst>
                                        <p:tav tm="0">
                                          <p:val>
                                            <p:strVal val="#ppt_x"/>
                                          </p:val>
                                        </p:tav>
                                        <p:tav tm="100000">
                                          <p:val>
                                            <p:strVal val="#ppt_x"/>
                                          </p:val>
                                        </p:tav>
                                      </p:tavLst>
                                    </p:anim>
                                    <p:anim calcmode="lin" valueType="num">
                                      <p:cBhvr>
                                        <p:cTn id="78" dur="1000" fill="hold"/>
                                        <p:tgtEl>
                                          <p:spTgt spid="49"/>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1000"/>
                                        <p:tgtEl>
                                          <p:spTgt spid="51"/>
                                        </p:tgtEl>
                                      </p:cBhvr>
                                    </p:animEffect>
                                    <p:anim calcmode="lin" valueType="num">
                                      <p:cBhvr>
                                        <p:cTn id="82" dur="1000" fill="hold"/>
                                        <p:tgtEl>
                                          <p:spTgt spid="51"/>
                                        </p:tgtEl>
                                        <p:attrNameLst>
                                          <p:attrName>ppt_x</p:attrName>
                                        </p:attrNameLst>
                                      </p:cBhvr>
                                      <p:tavLst>
                                        <p:tav tm="0">
                                          <p:val>
                                            <p:strVal val="#ppt_x"/>
                                          </p:val>
                                        </p:tav>
                                        <p:tav tm="100000">
                                          <p:val>
                                            <p:strVal val="#ppt_x"/>
                                          </p:val>
                                        </p:tav>
                                      </p:tavLst>
                                    </p:anim>
                                    <p:anim calcmode="lin" valueType="num">
                                      <p:cBhvr>
                                        <p:cTn id="8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1000"/>
                                        <p:tgtEl>
                                          <p:spTgt spid="43"/>
                                        </p:tgtEl>
                                      </p:cBhvr>
                                    </p:animEffect>
                                    <p:anim calcmode="lin" valueType="num">
                                      <p:cBhvr>
                                        <p:cTn id="89" dur="1000" fill="hold"/>
                                        <p:tgtEl>
                                          <p:spTgt spid="43"/>
                                        </p:tgtEl>
                                        <p:attrNameLst>
                                          <p:attrName>ppt_x</p:attrName>
                                        </p:attrNameLst>
                                      </p:cBhvr>
                                      <p:tavLst>
                                        <p:tav tm="0">
                                          <p:val>
                                            <p:strVal val="#ppt_x"/>
                                          </p:val>
                                        </p:tav>
                                        <p:tav tm="100000">
                                          <p:val>
                                            <p:strVal val="#ppt_x"/>
                                          </p:val>
                                        </p:tav>
                                      </p:tavLst>
                                    </p:anim>
                                    <p:anim calcmode="lin" valueType="num">
                                      <p:cBhvr>
                                        <p:cTn id="90" dur="1000" fill="hold"/>
                                        <p:tgtEl>
                                          <p:spTgt spid="43"/>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1000"/>
                                        <p:tgtEl>
                                          <p:spTgt spid="44"/>
                                        </p:tgtEl>
                                      </p:cBhvr>
                                    </p:animEffect>
                                    <p:anim calcmode="lin" valueType="num">
                                      <p:cBhvr>
                                        <p:cTn id="94" dur="1000" fill="hold"/>
                                        <p:tgtEl>
                                          <p:spTgt spid="44"/>
                                        </p:tgtEl>
                                        <p:attrNameLst>
                                          <p:attrName>ppt_x</p:attrName>
                                        </p:attrNameLst>
                                      </p:cBhvr>
                                      <p:tavLst>
                                        <p:tav tm="0">
                                          <p:val>
                                            <p:strVal val="#ppt_x"/>
                                          </p:val>
                                        </p:tav>
                                        <p:tav tm="100000">
                                          <p:val>
                                            <p:strVal val="#ppt_x"/>
                                          </p:val>
                                        </p:tav>
                                      </p:tavLst>
                                    </p:anim>
                                    <p:anim calcmode="lin" valueType="num">
                                      <p:cBhvr>
                                        <p:cTn id="9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fade">
                                      <p:cBhvr>
                                        <p:cTn id="100" dur="1000"/>
                                        <p:tgtEl>
                                          <p:spTgt spid="52"/>
                                        </p:tgtEl>
                                      </p:cBhvr>
                                    </p:animEffect>
                                    <p:anim calcmode="lin" valueType="num">
                                      <p:cBhvr>
                                        <p:cTn id="101" dur="1000" fill="hold"/>
                                        <p:tgtEl>
                                          <p:spTgt spid="52"/>
                                        </p:tgtEl>
                                        <p:attrNameLst>
                                          <p:attrName>ppt_x</p:attrName>
                                        </p:attrNameLst>
                                      </p:cBhvr>
                                      <p:tavLst>
                                        <p:tav tm="0">
                                          <p:val>
                                            <p:strVal val="#ppt_x"/>
                                          </p:val>
                                        </p:tav>
                                        <p:tav tm="100000">
                                          <p:val>
                                            <p:strVal val="#ppt_x"/>
                                          </p:val>
                                        </p:tav>
                                      </p:tavLst>
                                    </p:anim>
                                    <p:anim calcmode="lin" valueType="num">
                                      <p:cBhvr>
                                        <p:cTn id="102"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1000"/>
                                        <p:tgtEl>
                                          <p:spTgt spid="41"/>
                                        </p:tgtEl>
                                      </p:cBhvr>
                                    </p:animEffect>
                                    <p:anim calcmode="lin" valueType="num">
                                      <p:cBhvr>
                                        <p:cTn id="108" dur="1000" fill="hold"/>
                                        <p:tgtEl>
                                          <p:spTgt spid="41"/>
                                        </p:tgtEl>
                                        <p:attrNameLst>
                                          <p:attrName>ppt_x</p:attrName>
                                        </p:attrNameLst>
                                      </p:cBhvr>
                                      <p:tavLst>
                                        <p:tav tm="0">
                                          <p:val>
                                            <p:strVal val="#ppt_x"/>
                                          </p:val>
                                        </p:tav>
                                        <p:tav tm="100000">
                                          <p:val>
                                            <p:strVal val="#ppt_x"/>
                                          </p:val>
                                        </p:tav>
                                      </p:tavLst>
                                    </p:anim>
                                    <p:anim calcmode="lin" valueType="num">
                                      <p:cBhvr>
                                        <p:cTn id="10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fade">
                                      <p:cBhvr>
                                        <p:cTn id="114" dur="1000"/>
                                        <p:tgtEl>
                                          <p:spTgt spid="34"/>
                                        </p:tgtEl>
                                      </p:cBhvr>
                                    </p:animEffect>
                                    <p:anim calcmode="lin" valueType="num">
                                      <p:cBhvr>
                                        <p:cTn id="115" dur="1000" fill="hold"/>
                                        <p:tgtEl>
                                          <p:spTgt spid="34"/>
                                        </p:tgtEl>
                                        <p:attrNameLst>
                                          <p:attrName>ppt_x</p:attrName>
                                        </p:attrNameLst>
                                      </p:cBhvr>
                                      <p:tavLst>
                                        <p:tav tm="0">
                                          <p:val>
                                            <p:strVal val="#ppt_x"/>
                                          </p:val>
                                        </p:tav>
                                        <p:tav tm="100000">
                                          <p:val>
                                            <p:strVal val="#ppt_x"/>
                                          </p:val>
                                        </p:tav>
                                      </p:tavLst>
                                    </p:anim>
                                    <p:anim calcmode="lin" valueType="num">
                                      <p:cBhvr>
                                        <p:cTn id="11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8" grpId="0" animBg="1"/>
      <p:bldP spid="32" grpId="0" animBg="1"/>
      <p:bldP spid="34" grpId="0"/>
      <p:bldP spid="41" grpId="0"/>
      <p:bldP spid="43" grpId="0" animBg="1"/>
      <p:bldP spid="48" grpId="0" animBg="1"/>
      <p:bldP spid="49" grpId="0" animBg="1"/>
      <p:bldP spid="52" grpId="0"/>
      <p:bldP spid="82" grpId="0" animBg="1"/>
      <p:bldP spid="83" grpId="0" animBg="1"/>
      <p:bldP spid="8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686800" cy="1143000"/>
          </a:xfrm>
        </p:spPr>
        <p:txBody>
          <a:bodyPr/>
          <a:lstStyle/>
          <a:p>
            <a:r>
              <a:rPr lang="en-US" dirty="0"/>
              <a:t>Delete subcases for bf(x)=2, bf(z)=-1</a:t>
            </a:r>
          </a:p>
        </p:txBody>
      </p:sp>
      <p:sp>
        <p:nvSpPr>
          <p:cNvPr id="3" name="Content Placeholder 2"/>
          <p:cNvSpPr>
            <a:spLocks noGrp="1"/>
          </p:cNvSpPr>
          <p:nvPr>
            <p:ph idx="1"/>
          </p:nvPr>
        </p:nvSpPr>
        <p:spPr/>
        <p:txBody>
          <a:bodyPr/>
          <a:lstStyle/>
          <a:p>
            <a:r>
              <a:rPr lang="en-US" dirty="0"/>
              <a:t>Case bf(y)=-1: double right-left rotation!</a:t>
            </a:r>
          </a:p>
        </p:txBody>
      </p:sp>
      <p:sp>
        <p:nvSpPr>
          <p:cNvPr id="5" name="Oval 4"/>
          <p:cNvSpPr/>
          <p:nvPr/>
        </p:nvSpPr>
        <p:spPr bwMode="auto">
          <a:xfrm>
            <a:off x="321908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6" name="Isosceles Triangle 5"/>
          <p:cNvSpPr/>
          <p:nvPr/>
        </p:nvSpPr>
        <p:spPr bwMode="auto">
          <a:xfrm>
            <a:off x="2299922" y="3511552"/>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7" name="Oval 6"/>
          <p:cNvSpPr/>
          <p:nvPr/>
        </p:nvSpPr>
        <p:spPr bwMode="auto">
          <a:xfrm>
            <a:off x="3904883" y="3475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8" name="TextBox 8"/>
          <p:cNvSpPr txBox="1">
            <a:spLocks noChangeArrowheads="1"/>
          </p:cNvSpPr>
          <p:nvPr/>
        </p:nvSpPr>
        <p:spPr bwMode="auto">
          <a:xfrm>
            <a:off x="2892178" y="2430425"/>
            <a:ext cx="327331"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9" name="Straight Arrow Connector 8"/>
          <p:cNvCxnSpPr>
            <a:stCxn id="5" idx="3"/>
          </p:cNvCxnSpPr>
          <p:nvPr/>
        </p:nvCxnSpPr>
        <p:spPr bwMode="auto">
          <a:xfrm flipH="1">
            <a:off x="2876184" y="2852738"/>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5"/>
            <a:endCxn id="7" idx="0"/>
          </p:cNvCxnSpPr>
          <p:nvPr/>
        </p:nvCxnSpPr>
        <p:spPr bwMode="auto">
          <a:xfrm>
            <a:off x="3803283" y="2852738"/>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bwMode="auto">
          <a:xfrm>
            <a:off x="5090746" y="4560889"/>
            <a:ext cx="6350" cy="83026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bwMode="auto">
          <a:xfrm>
            <a:off x="4939933" y="4800600"/>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cxnSp>
        <p:nvCxnSpPr>
          <p:cNvPr id="13" name="Straight Arrow Connector 12"/>
          <p:cNvCxnSpPr/>
          <p:nvPr/>
        </p:nvCxnSpPr>
        <p:spPr bwMode="auto">
          <a:xfrm>
            <a:off x="2290396" y="3516314"/>
            <a:ext cx="0"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bwMode="auto">
          <a:xfrm>
            <a:off x="2126883" y="37258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15" name="TextBox 15"/>
          <p:cNvSpPr txBox="1">
            <a:spLocks noChangeArrowheads="1"/>
          </p:cNvSpPr>
          <p:nvPr/>
        </p:nvSpPr>
        <p:spPr bwMode="auto">
          <a:xfrm>
            <a:off x="3535191" y="3564642"/>
            <a:ext cx="413892"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16" name="Straight Arrow Connector 15"/>
          <p:cNvCxnSpPr>
            <a:stCxn id="7" idx="3"/>
            <a:endCxn id="21" idx="0"/>
          </p:cNvCxnSpPr>
          <p:nvPr/>
        </p:nvCxnSpPr>
        <p:spPr bwMode="auto">
          <a:xfrm flipH="1">
            <a:off x="3612784" y="3995364"/>
            <a:ext cx="3925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bwMode="auto">
          <a:xfrm>
            <a:off x="4281122" y="4618039"/>
            <a:ext cx="803275" cy="77311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18" name="Straight Arrow Connector 17"/>
          <p:cNvCxnSpPr>
            <a:stCxn id="7" idx="5"/>
            <a:endCxn id="17" idx="0"/>
          </p:cNvCxnSpPr>
          <p:nvPr/>
        </p:nvCxnSpPr>
        <p:spPr bwMode="auto">
          <a:xfrm>
            <a:off x="4490251" y="3995364"/>
            <a:ext cx="192509"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269883" y="4618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22" name="Isosceles Triangle 21"/>
          <p:cNvSpPr/>
          <p:nvPr/>
        </p:nvSpPr>
        <p:spPr>
          <a:xfrm>
            <a:off x="2736484" y="5635626"/>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cxnSp>
        <p:nvCxnSpPr>
          <p:cNvPr id="24" name="Straight Arrow Connector 23"/>
          <p:cNvCxnSpPr>
            <a:stCxn id="21" idx="3"/>
            <a:endCxn id="22" idx="0"/>
          </p:cNvCxnSpPr>
          <p:nvPr/>
        </p:nvCxnSpPr>
        <p:spPr>
          <a:xfrm flipH="1">
            <a:off x="3138122" y="5138738"/>
            <a:ext cx="231775"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5"/>
          </p:cNvCxnSpPr>
          <p:nvPr/>
        </p:nvCxnSpPr>
        <p:spPr>
          <a:xfrm>
            <a:off x="3855671" y="5138738"/>
            <a:ext cx="120650"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2862704" y="4706939"/>
            <a:ext cx="4138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-1</a:t>
            </a:r>
          </a:p>
        </p:txBody>
      </p:sp>
      <p:cxnSp>
        <p:nvCxnSpPr>
          <p:cNvPr id="27" name="Straight Arrow Connector 26"/>
          <p:cNvCxnSpPr/>
          <p:nvPr/>
        </p:nvCxnSpPr>
        <p:spPr>
          <a:xfrm>
            <a:off x="2660283" y="5610226"/>
            <a:ext cx="1588" cy="8366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507883" y="58594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31" name="Oval 30"/>
          <p:cNvSpPr/>
          <p:nvPr/>
        </p:nvSpPr>
        <p:spPr bwMode="auto">
          <a:xfrm>
            <a:off x="794042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32" name="Isosceles Triangle 31"/>
          <p:cNvSpPr/>
          <p:nvPr/>
        </p:nvSpPr>
        <p:spPr bwMode="auto">
          <a:xfrm>
            <a:off x="6109665" y="4519841"/>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33" name="Oval 32"/>
          <p:cNvSpPr/>
          <p:nvPr/>
        </p:nvSpPr>
        <p:spPr bwMode="auto">
          <a:xfrm>
            <a:off x="6966858" y="347532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34" name="TextBox 8"/>
          <p:cNvSpPr txBox="1">
            <a:spLocks noChangeArrowheads="1"/>
          </p:cNvSpPr>
          <p:nvPr/>
        </p:nvSpPr>
        <p:spPr bwMode="auto">
          <a:xfrm>
            <a:off x="7591745" y="2430425"/>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0</a:t>
            </a:r>
          </a:p>
        </p:txBody>
      </p:sp>
      <p:cxnSp>
        <p:nvCxnSpPr>
          <p:cNvPr id="35" name="Straight Arrow Connector 34"/>
          <p:cNvCxnSpPr>
            <a:stCxn id="31" idx="5"/>
            <a:endCxn id="47" idx="0"/>
          </p:cNvCxnSpPr>
          <p:nvPr/>
        </p:nvCxnSpPr>
        <p:spPr bwMode="auto">
          <a:xfrm>
            <a:off x="8525790" y="2852364"/>
            <a:ext cx="709348" cy="618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3"/>
            <a:endCxn id="33" idx="0"/>
          </p:cNvCxnSpPr>
          <p:nvPr/>
        </p:nvCxnSpPr>
        <p:spPr bwMode="auto">
          <a:xfrm flipH="1">
            <a:off x="7309758" y="2852365"/>
            <a:ext cx="731098" cy="622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15"/>
          <p:cNvSpPr txBox="1">
            <a:spLocks noChangeArrowheads="1"/>
          </p:cNvSpPr>
          <p:nvPr/>
        </p:nvSpPr>
        <p:spPr bwMode="auto">
          <a:xfrm>
            <a:off x="8523282" y="3564084"/>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1</a:t>
            </a:r>
          </a:p>
        </p:txBody>
      </p:sp>
      <p:cxnSp>
        <p:nvCxnSpPr>
          <p:cNvPr id="42" name="Straight Arrow Connector 41"/>
          <p:cNvCxnSpPr>
            <a:stCxn id="33" idx="3"/>
            <a:endCxn id="32" idx="0"/>
          </p:cNvCxnSpPr>
          <p:nvPr/>
        </p:nvCxnSpPr>
        <p:spPr bwMode="auto">
          <a:xfrm flipH="1">
            <a:off x="6685927" y="3995654"/>
            <a:ext cx="381364" cy="524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Isosceles Triangle 42"/>
          <p:cNvSpPr/>
          <p:nvPr/>
        </p:nvSpPr>
        <p:spPr bwMode="auto">
          <a:xfrm>
            <a:off x="9283193" y="4618039"/>
            <a:ext cx="803275" cy="703489"/>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44" name="Straight Arrow Connector 43"/>
          <p:cNvCxnSpPr>
            <a:stCxn id="47" idx="5"/>
            <a:endCxn id="43" idx="0"/>
          </p:cNvCxnSpPr>
          <p:nvPr/>
        </p:nvCxnSpPr>
        <p:spPr bwMode="auto">
          <a:xfrm>
            <a:off x="9477606" y="3991686"/>
            <a:ext cx="207225" cy="626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8892238" y="347136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48" name="Isosceles Triangle 47"/>
          <p:cNvSpPr/>
          <p:nvPr/>
        </p:nvSpPr>
        <p:spPr>
          <a:xfrm>
            <a:off x="7432478" y="4527098"/>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sp>
        <p:nvSpPr>
          <p:cNvPr id="49" name="Isosceles Triangle 48"/>
          <p:cNvSpPr/>
          <p:nvPr/>
        </p:nvSpPr>
        <p:spPr>
          <a:xfrm>
            <a:off x="8375429" y="4515077"/>
            <a:ext cx="803275" cy="506186"/>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50" name="Straight Arrow Connector 49"/>
          <p:cNvCxnSpPr>
            <a:stCxn id="33" idx="5"/>
            <a:endCxn id="48" idx="0"/>
          </p:cNvCxnSpPr>
          <p:nvPr/>
        </p:nvCxnSpPr>
        <p:spPr>
          <a:xfrm>
            <a:off x="7552225" y="3995654"/>
            <a:ext cx="281890" cy="531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3"/>
            <a:endCxn id="49" idx="0"/>
          </p:cNvCxnSpPr>
          <p:nvPr/>
        </p:nvCxnSpPr>
        <p:spPr>
          <a:xfrm flipH="1">
            <a:off x="8777067" y="3991687"/>
            <a:ext cx="215605" cy="523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36"/>
          <p:cNvSpPr txBox="1">
            <a:spLocks noChangeArrowheads="1"/>
          </p:cNvSpPr>
          <p:nvPr/>
        </p:nvSpPr>
        <p:spPr bwMode="auto">
          <a:xfrm>
            <a:off x="6632547" y="3590422"/>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0</a:t>
            </a:r>
          </a:p>
        </p:txBody>
      </p:sp>
      <p:sp>
        <p:nvSpPr>
          <p:cNvPr id="81" name="Right Arrow 80"/>
          <p:cNvSpPr/>
          <p:nvPr/>
        </p:nvSpPr>
        <p:spPr>
          <a:xfrm>
            <a:off x="5073510" y="3598864"/>
            <a:ext cx="1295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82" name="Oval 81"/>
          <p:cNvSpPr/>
          <p:nvPr/>
        </p:nvSpPr>
        <p:spPr bwMode="auto">
          <a:xfrm>
            <a:off x="696685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83" name="Oval 82"/>
          <p:cNvSpPr/>
          <p:nvPr/>
        </p:nvSpPr>
        <p:spPr bwMode="auto">
          <a:xfrm>
            <a:off x="7935686" y="2329544"/>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87" name="Oval 86"/>
          <p:cNvSpPr/>
          <p:nvPr/>
        </p:nvSpPr>
        <p:spPr>
          <a:xfrm>
            <a:off x="889362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53" name="Isosceles Triangle 52"/>
          <p:cNvSpPr/>
          <p:nvPr/>
        </p:nvSpPr>
        <p:spPr>
          <a:xfrm>
            <a:off x="3574684" y="5638800"/>
            <a:ext cx="804863" cy="5064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54" name="Straight Arrow Connector 53"/>
          <p:cNvCxnSpPr/>
          <p:nvPr/>
        </p:nvCxnSpPr>
        <p:spPr>
          <a:xfrm>
            <a:off x="3539758" y="5609433"/>
            <a:ext cx="1588" cy="58737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294182" y="5726112"/>
            <a:ext cx="49404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h-1</a:t>
            </a:r>
          </a:p>
        </p:txBody>
      </p:sp>
    </p:spTree>
    <p:extLst>
      <p:ext uri="{BB962C8B-B14F-4D97-AF65-F5344CB8AC3E}">
        <p14:creationId xmlns:p14="http://schemas.microsoft.com/office/powerpoint/2010/main" val="146531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anim calcmode="lin" valueType="num">
                                      <p:cBhvr>
                                        <p:cTn id="32" dur="1000" fill="hold"/>
                                        <p:tgtEl>
                                          <p:spTgt spid="54"/>
                                        </p:tgtEl>
                                        <p:attrNameLst>
                                          <p:attrName>ppt_x</p:attrName>
                                        </p:attrNameLst>
                                      </p:cBhvr>
                                      <p:tavLst>
                                        <p:tav tm="0">
                                          <p:val>
                                            <p:strVal val="#ppt_x"/>
                                          </p:val>
                                        </p:tav>
                                        <p:tav tm="100000">
                                          <p:val>
                                            <p:strVal val="#ppt_x"/>
                                          </p:val>
                                        </p:tav>
                                      </p:tavLst>
                                    </p:anim>
                                    <p:anim calcmode="lin" valueType="num">
                                      <p:cBhvr>
                                        <p:cTn id="33" dur="1000" fill="hold"/>
                                        <p:tgtEl>
                                          <p:spTgt spid="5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1000"/>
                                        <p:tgtEl>
                                          <p:spTgt spid="55"/>
                                        </p:tgtEl>
                                      </p:cBhvr>
                                    </p:animEffect>
                                    <p:anim calcmode="lin" valueType="num">
                                      <p:cBhvr>
                                        <p:cTn id="37" dur="1000" fill="hold"/>
                                        <p:tgtEl>
                                          <p:spTgt spid="55"/>
                                        </p:tgtEl>
                                        <p:attrNameLst>
                                          <p:attrName>ppt_x</p:attrName>
                                        </p:attrNameLst>
                                      </p:cBhvr>
                                      <p:tavLst>
                                        <p:tav tm="0">
                                          <p:val>
                                            <p:strVal val="#ppt_x"/>
                                          </p:val>
                                        </p:tav>
                                        <p:tav tm="100000">
                                          <p:val>
                                            <p:strVal val="#ppt_x"/>
                                          </p:val>
                                        </p:tav>
                                      </p:tavLst>
                                    </p:anim>
                                    <p:anim calcmode="lin" valueType="num">
                                      <p:cBhvr>
                                        <p:cTn id="3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grpId="0" nodeType="clickEffect">
                                  <p:stCondLst>
                                    <p:cond delay="0"/>
                                  </p:stCondLst>
                                  <p:childTnLst>
                                    <p:animEffect transition="out" filter="fade">
                                      <p:cBhvr>
                                        <p:cTn id="42" dur="1000"/>
                                        <p:tgtEl>
                                          <p:spTgt spid="82"/>
                                        </p:tgtEl>
                                      </p:cBhvr>
                                    </p:animEffect>
                                    <p:anim calcmode="lin" valueType="num">
                                      <p:cBhvr>
                                        <p:cTn id="43" dur="1000"/>
                                        <p:tgtEl>
                                          <p:spTgt spid="82"/>
                                        </p:tgtEl>
                                        <p:attrNameLst>
                                          <p:attrName>ppt_x</p:attrName>
                                        </p:attrNameLst>
                                      </p:cBhvr>
                                      <p:tavLst>
                                        <p:tav tm="0">
                                          <p:val>
                                            <p:strVal val="ppt_x"/>
                                          </p:val>
                                        </p:tav>
                                        <p:tav tm="100000">
                                          <p:val>
                                            <p:strVal val="ppt_x"/>
                                          </p:val>
                                        </p:tav>
                                      </p:tavLst>
                                    </p:anim>
                                    <p:anim calcmode="lin" valueType="num">
                                      <p:cBhvr>
                                        <p:cTn id="44" dur="1000"/>
                                        <p:tgtEl>
                                          <p:spTgt spid="82"/>
                                        </p:tgtEl>
                                        <p:attrNameLst>
                                          <p:attrName>ppt_y</p:attrName>
                                        </p:attrNameLst>
                                      </p:cBhvr>
                                      <p:tavLst>
                                        <p:tav tm="0">
                                          <p:val>
                                            <p:strVal val="ppt_y"/>
                                          </p:val>
                                        </p:tav>
                                        <p:tav tm="100000">
                                          <p:val>
                                            <p:strVal val="ppt_y+.1"/>
                                          </p:val>
                                        </p:tav>
                                      </p:tavLst>
                                    </p:anim>
                                    <p:set>
                                      <p:cBhvr>
                                        <p:cTn id="45" dur="1" fill="hold">
                                          <p:stCondLst>
                                            <p:cond delay="999"/>
                                          </p:stCondLst>
                                        </p:cTn>
                                        <p:tgtEl>
                                          <p:spTgt spid="8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grpId="0" nodeType="clickEffect">
                                  <p:stCondLst>
                                    <p:cond delay="0"/>
                                  </p:stCondLst>
                                  <p:childTnLst>
                                    <p:animEffect transition="out" filter="fade">
                                      <p:cBhvr>
                                        <p:cTn id="49" dur="1000"/>
                                        <p:tgtEl>
                                          <p:spTgt spid="83"/>
                                        </p:tgtEl>
                                      </p:cBhvr>
                                    </p:animEffect>
                                    <p:anim calcmode="lin" valueType="num">
                                      <p:cBhvr>
                                        <p:cTn id="50" dur="1000"/>
                                        <p:tgtEl>
                                          <p:spTgt spid="83"/>
                                        </p:tgtEl>
                                        <p:attrNameLst>
                                          <p:attrName>ppt_x</p:attrName>
                                        </p:attrNameLst>
                                      </p:cBhvr>
                                      <p:tavLst>
                                        <p:tav tm="0">
                                          <p:val>
                                            <p:strVal val="ppt_x"/>
                                          </p:val>
                                        </p:tav>
                                        <p:tav tm="100000">
                                          <p:val>
                                            <p:strVal val="ppt_x"/>
                                          </p:val>
                                        </p:tav>
                                      </p:tavLst>
                                    </p:anim>
                                    <p:anim calcmode="lin" valueType="num">
                                      <p:cBhvr>
                                        <p:cTn id="51" dur="1000"/>
                                        <p:tgtEl>
                                          <p:spTgt spid="83"/>
                                        </p:tgtEl>
                                        <p:attrNameLst>
                                          <p:attrName>ppt_y</p:attrName>
                                        </p:attrNameLst>
                                      </p:cBhvr>
                                      <p:tavLst>
                                        <p:tav tm="0">
                                          <p:val>
                                            <p:strVal val="ppt_y"/>
                                          </p:val>
                                        </p:tav>
                                        <p:tav tm="100000">
                                          <p:val>
                                            <p:strVal val="ppt_y+.1"/>
                                          </p:val>
                                        </p:tav>
                                      </p:tavLst>
                                    </p:anim>
                                    <p:set>
                                      <p:cBhvr>
                                        <p:cTn id="52" dur="1" fill="hold">
                                          <p:stCondLst>
                                            <p:cond delay="999"/>
                                          </p:stCondLst>
                                        </p:cTn>
                                        <p:tgtEl>
                                          <p:spTgt spid="8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xit" presetSubtype="0" fill="hold" grpId="0" nodeType="clickEffect">
                                  <p:stCondLst>
                                    <p:cond delay="0"/>
                                  </p:stCondLst>
                                  <p:childTnLst>
                                    <p:animEffect transition="out" filter="fade">
                                      <p:cBhvr>
                                        <p:cTn id="56" dur="1000"/>
                                        <p:tgtEl>
                                          <p:spTgt spid="87"/>
                                        </p:tgtEl>
                                      </p:cBhvr>
                                    </p:animEffect>
                                    <p:anim calcmode="lin" valueType="num">
                                      <p:cBhvr>
                                        <p:cTn id="57" dur="1000"/>
                                        <p:tgtEl>
                                          <p:spTgt spid="87"/>
                                        </p:tgtEl>
                                        <p:attrNameLst>
                                          <p:attrName>ppt_x</p:attrName>
                                        </p:attrNameLst>
                                      </p:cBhvr>
                                      <p:tavLst>
                                        <p:tav tm="0">
                                          <p:val>
                                            <p:strVal val="ppt_x"/>
                                          </p:val>
                                        </p:tav>
                                        <p:tav tm="100000">
                                          <p:val>
                                            <p:strVal val="ppt_x"/>
                                          </p:val>
                                        </p:tav>
                                      </p:tavLst>
                                    </p:anim>
                                    <p:anim calcmode="lin" valueType="num">
                                      <p:cBhvr>
                                        <p:cTn id="58" dur="1000"/>
                                        <p:tgtEl>
                                          <p:spTgt spid="87"/>
                                        </p:tgtEl>
                                        <p:attrNameLst>
                                          <p:attrName>ppt_y</p:attrName>
                                        </p:attrNameLst>
                                      </p:cBhvr>
                                      <p:tavLst>
                                        <p:tav tm="0">
                                          <p:val>
                                            <p:strVal val="ppt_y"/>
                                          </p:val>
                                        </p:tav>
                                        <p:tav tm="100000">
                                          <p:val>
                                            <p:strVal val="ppt_y+.1"/>
                                          </p:val>
                                        </p:tav>
                                      </p:tavLst>
                                    </p:anim>
                                    <p:set>
                                      <p:cBhvr>
                                        <p:cTn id="59" dur="1" fill="hold">
                                          <p:stCondLst>
                                            <p:cond delay="999"/>
                                          </p:stCondLst>
                                        </p:cTn>
                                        <p:tgtEl>
                                          <p:spTgt spid="8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1000"/>
                                        <p:tgtEl>
                                          <p:spTgt spid="32"/>
                                        </p:tgtEl>
                                      </p:cBhvr>
                                    </p:animEffect>
                                    <p:anim calcmode="lin" valueType="num">
                                      <p:cBhvr>
                                        <p:cTn id="65" dur="1000" fill="hold"/>
                                        <p:tgtEl>
                                          <p:spTgt spid="32"/>
                                        </p:tgtEl>
                                        <p:attrNameLst>
                                          <p:attrName>ppt_x</p:attrName>
                                        </p:attrNameLst>
                                      </p:cBhvr>
                                      <p:tavLst>
                                        <p:tav tm="0">
                                          <p:val>
                                            <p:strVal val="#ppt_x"/>
                                          </p:val>
                                        </p:tav>
                                        <p:tav tm="100000">
                                          <p:val>
                                            <p:strVal val="#ppt_x"/>
                                          </p:val>
                                        </p:tav>
                                      </p:tavLst>
                                    </p:anim>
                                    <p:anim calcmode="lin" valueType="num">
                                      <p:cBhvr>
                                        <p:cTn id="66" dur="1000" fill="hold"/>
                                        <p:tgtEl>
                                          <p:spTgt spid="32"/>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1000"/>
                                        <p:tgtEl>
                                          <p:spTgt spid="42"/>
                                        </p:tgtEl>
                                      </p:cBhvr>
                                    </p:animEffect>
                                    <p:anim calcmode="lin" valueType="num">
                                      <p:cBhvr>
                                        <p:cTn id="70" dur="1000" fill="hold"/>
                                        <p:tgtEl>
                                          <p:spTgt spid="42"/>
                                        </p:tgtEl>
                                        <p:attrNameLst>
                                          <p:attrName>ppt_x</p:attrName>
                                        </p:attrNameLst>
                                      </p:cBhvr>
                                      <p:tavLst>
                                        <p:tav tm="0">
                                          <p:val>
                                            <p:strVal val="#ppt_x"/>
                                          </p:val>
                                        </p:tav>
                                        <p:tav tm="100000">
                                          <p:val>
                                            <p:strVal val="#ppt_x"/>
                                          </p:val>
                                        </p:tav>
                                      </p:tavLst>
                                    </p:anim>
                                    <p:anim calcmode="lin" valueType="num">
                                      <p:cBhvr>
                                        <p:cTn id="7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fade">
                                      <p:cBhvr>
                                        <p:cTn id="76" dur="1000"/>
                                        <p:tgtEl>
                                          <p:spTgt spid="48"/>
                                        </p:tgtEl>
                                      </p:cBhvr>
                                    </p:animEffect>
                                    <p:anim calcmode="lin" valueType="num">
                                      <p:cBhvr>
                                        <p:cTn id="77" dur="1000" fill="hold"/>
                                        <p:tgtEl>
                                          <p:spTgt spid="48"/>
                                        </p:tgtEl>
                                        <p:attrNameLst>
                                          <p:attrName>ppt_x</p:attrName>
                                        </p:attrNameLst>
                                      </p:cBhvr>
                                      <p:tavLst>
                                        <p:tav tm="0">
                                          <p:val>
                                            <p:strVal val="#ppt_x"/>
                                          </p:val>
                                        </p:tav>
                                        <p:tav tm="100000">
                                          <p:val>
                                            <p:strVal val="#ppt_x"/>
                                          </p:val>
                                        </p:tav>
                                      </p:tavLst>
                                    </p:anim>
                                    <p:anim calcmode="lin" valueType="num">
                                      <p:cBhvr>
                                        <p:cTn id="78" dur="1000" fill="hold"/>
                                        <p:tgtEl>
                                          <p:spTgt spid="4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fade">
                                      <p:cBhvr>
                                        <p:cTn id="81" dur="1000"/>
                                        <p:tgtEl>
                                          <p:spTgt spid="50"/>
                                        </p:tgtEl>
                                      </p:cBhvr>
                                    </p:animEffect>
                                    <p:anim calcmode="lin" valueType="num">
                                      <p:cBhvr>
                                        <p:cTn id="82" dur="1000" fill="hold"/>
                                        <p:tgtEl>
                                          <p:spTgt spid="50"/>
                                        </p:tgtEl>
                                        <p:attrNameLst>
                                          <p:attrName>ppt_x</p:attrName>
                                        </p:attrNameLst>
                                      </p:cBhvr>
                                      <p:tavLst>
                                        <p:tav tm="0">
                                          <p:val>
                                            <p:strVal val="#ppt_x"/>
                                          </p:val>
                                        </p:tav>
                                        <p:tav tm="100000">
                                          <p:val>
                                            <p:strVal val="#ppt_x"/>
                                          </p:val>
                                        </p:tav>
                                      </p:tavLst>
                                    </p:anim>
                                    <p:anim calcmode="lin" valueType="num">
                                      <p:cBhvr>
                                        <p:cTn id="8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1000"/>
                                        <p:tgtEl>
                                          <p:spTgt spid="49"/>
                                        </p:tgtEl>
                                      </p:cBhvr>
                                    </p:animEffect>
                                    <p:anim calcmode="lin" valueType="num">
                                      <p:cBhvr>
                                        <p:cTn id="89" dur="1000" fill="hold"/>
                                        <p:tgtEl>
                                          <p:spTgt spid="49"/>
                                        </p:tgtEl>
                                        <p:attrNameLst>
                                          <p:attrName>ppt_x</p:attrName>
                                        </p:attrNameLst>
                                      </p:cBhvr>
                                      <p:tavLst>
                                        <p:tav tm="0">
                                          <p:val>
                                            <p:strVal val="#ppt_x"/>
                                          </p:val>
                                        </p:tav>
                                        <p:tav tm="100000">
                                          <p:val>
                                            <p:strVal val="#ppt_x"/>
                                          </p:val>
                                        </p:tav>
                                      </p:tavLst>
                                    </p:anim>
                                    <p:anim calcmode="lin" valueType="num">
                                      <p:cBhvr>
                                        <p:cTn id="90" dur="1000" fill="hold"/>
                                        <p:tgtEl>
                                          <p:spTgt spid="49"/>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1000"/>
                                        <p:tgtEl>
                                          <p:spTgt spid="51"/>
                                        </p:tgtEl>
                                      </p:cBhvr>
                                    </p:animEffect>
                                    <p:anim calcmode="lin" valueType="num">
                                      <p:cBhvr>
                                        <p:cTn id="94" dur="1000" fill="hold"/>
                                        <p:tgtEl>
                                          <p:spTgt spid="51"/>
                                        </p:tgtEl>
                                        <p:attrNameLst>
                                          <p:attrName>ppt_x</p:attrName>
                                        </p:attrNameLst>
                                      </p:cBhvr>
                                      <p:tavLst>
                                        <p:tav tm="0">
                                          <p:val>
                                            <p:strVal val="#ppt_x"/>
                                          </p:val>
                                        </p:tav>
                                        <p:tav tm="100000">
                                          <p:val>
                                            <p:strVal val="#ppt_x"/>
                                          </p:val>
                                        </p:tav>
                                      </p:tavLst>
                                    </p:anim>
                                    <p:anim calcmode="lin" valueType="num">
                                      <p:cBhvr>
                                        <p:cTn id="9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fade">
                                      <p:cBhvr>
                                        <p:cTn id="100" dur="1000"/>
                                        <p:tgtEl>
                                          <p:spTgt spid="43"/>
                                        </p:tgtEl>
                                      </p:cBhvr>
                                    </p:animEffect>
                                    <p:anim calcmode="lin" valueType="num">
                                      <p:cBhvr>
                                        <p:cTn id="101" dur="1000" fill="hold"/>
                                        <p:tgtEl>
                                          <p:spTgt spid="43"/>
                                        </p:tgtEl>
                                        <p:attrNameLst>
                                          <p:attrName>ppt_x</p:attrName>
                                        </p:attrNameLst>
                                      </p:cBhvr>
                                      <p:tavLst>
                                        <p:tav tm="0">
                                          <p:val>
                                            <p:strVal val="#ppt_x"/>
                                          </p:val>
                                        </p:tav>
                                        <p:tav tm="100000">
                                          <p:val>
                                            <p:strVal val="#ppt_x"/>
                                          </p:val>
                                        </p:tav>
                                      </p:tavLst>
                                    </p:anim>
                                    <p:anim calcmode="lin" valueType="num">
                                      <p:cBhvr>
                                        <p:cTn id="102" dur="1000" fill="hold"/>
                                        <p:tgtEl>
                                          <p:spTgt spid="43"/>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fade">
                                      <p:cBhvr>
                                        <p:cTn id="105" dur="1000"/>
                                        <p:tgtEl>
                                          <p:spTgt spid="44"/>
                                        </p:tgtEl>
                                      </p:cBhvr>
                                    </p:animEffect>
                                    <p:anim calcmode="lin" valueType="num">
                                      <p:cBhvr>
                                        <p:cTn id="106" dur="1000" fill="hold"/>
                                        <p:tgtEl>
                                          <p:spTgt spid="44"/>
                                        </p:tgtEl>
                                        <p:attrNameLst>
                                          <p:attrName>ppt_x</p:attrName>
                                        </p:attrNameLst>
                                      </p:cBhvr>
                                      <p:tavLst>
                                        <p:tav tm="0">
                                          <p:val>
                                            <p:strVal val="#ppt_x"/>
                                          </p:val>
                                        </p:tav>
                                        <p:tav tm="100000">
                                          <p:val>
                                            <p:strVal val="#ppt_x"/>
                                          </p:val>
                                        </p:tav>
                                      </p:tavLst>
                                    </p:anim>
                                    <p:anim calcmode="lin" valueType="num">
                                      <p:cBhvr>
                                        <p:cTn id="10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fade">
                                      <p:cBhvr>
                                        <p:cTn id="112" dur="1000"/>
                                        <p:tgtEl>
                                          <p:spTgt spid="52"/>
                                        </p:tgtEl>
                                      </p:cBhvr>
                                    </p:animEffect>
                                    <p:anim calcmode="lin" valueType="num">
                                      <p:cBhvr>
                                        <p:cTn id="113" dur="1000" fill="hold"/>
                                        <p:tgtEl>
                                          <p:spTgt spid="52"/>
                                        </p:tgtEl>
                                        <p:attrNameLst>
                                          <p:attrName>ppt_x</p:attrName>
                                        </p:attrNameLst>
                                      </p:cBhvr>
                                      <p:tavLst>
                                        <p:tav tm="0">
                                          <p:val>
                                            <p:strVal val="#ppt_x"/>
                                          </p:val>
                                        </p:tav>
                                        <p:tav tm="100000">
                                          <p:val>
                                            <p:strVal val="#ppt_x"/>
                                          </p:val>
                                        </p:tav>
                                      </p:tavLst>
                                    </p:anim>
                                    <p:anim calcmode="lin" valueType="num">
                                      <p:cBhvr>
                                        <p:cTn id="1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fade">
                                      <p:cBhvr>
                                        <p:cTn id="119" dur="1000"/>
                                        <p:tgtEl>
                                          <p:spTgt spid="41"/>
                                        </p:tgtEl>
                                      </p:cBhvr>
                                    </p:animEffect>
                                    <p:anim calcmode="lin" valueType="num">
                                      <p:cBhvr>
                                        <p:cTn id="120" dur="1000" fill="hold"/>
                                        <p:tgtEl>
                                          <p:spTgt spid="41"/>
                                        </p:tgtEl>
                                        <p:attrNameLst>
                                          <p:attrName>ppt_x</p:attrName>
                                        </p:attrNameLst>
                                      </p:cBhvr>
                                      <p:tavLst>
                                        <p:tav tm="0">
                                          <p:val>
                                            <p:strVal val="#ppt_x"/>
                                          </p:val>
                                        </p:tav>
                                        <p:tav tm="100000">
                                          <p:val>
                                            <p:strVal val="#ppt_x"/>
                                          </p:val>
                                        </p:tav>
                                      </p:tavLst>
                                    </p:anim>
                                    <p:anim calcmode="lin" valueType="num">
                                      <p:cBhvr>
                                        <p:cTn id="12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anim calcmode="lin" valueType="num">
                                      <p:cBhvr>
                                        <p:cTn id="127" dur="1000" fill="hold"/>
                                        <p:tgtEl>
                                          <p:spTgt spid="34"/>
                                        </p:tgtEl>
                                        <p:attrNameLst>
                                          <p:attrName>ppt_x</p:attrName>
                                        </p:attrNameLst>
                                      </p:cBhvr>
                                      <p:tavLst>
                                        <p:tav tm="0">
                                          <p:val>
                                            <p:strVal val="#ppt_x"/>
                                          </p:val>
                                        </p:tav>
                                        <p:tav tm="100000">
                                          <p:val>
                                            <p:strVal val="#ppt_x"/>
                                          </p:val>
                                        </p:tav>
                                      </p:tavLst>
                                    </p:anim>
                                    <p:anim calcmode="lin" valueType="num">
                                      <p:cBhvr>
                                        <p:cTn id="12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8" grpId="0" animBg="1"/>
      <p:bldP spid="32" grpId="0" animBg="1"/>
      <p:bldP spid="34" grpId="0"/>
      <p:bldP spid="41" grpId="0"/>
      <p:bldP spid="43" grpId="0" animBg="1"/>
      <p:bldP spid="48" grpId="0" animBg="1"/>
      <p:bldP spid="49" grpId="0" animBg="1"/>
      <p:bldP spid="52" grpId="0"/>
      <p:bldP spid="82" grpId="0" animBg="1"/>
      <p:bldP spid="83" grpId="0" animBg="1"/>
      <p:bldP spid="87" grpId="0" animBg="1"/>
      <p:bldP spid="5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686800" cy="1143000"/>
          </a:xfrm>
        </p:spPr>
        <p:txBody>
          <a:bodyPr/>
          <a:lstStyle/>
          <a:p>
            <a:r>
              <a:rPr lang="en-US" dirty="0"/>
              <a:t>Delete subcases for bf(x)=2, bf(z)=-1</a:t>
            </a:r>
          </a:p>
        </p:txBody>
      </p:sp>
      <p:sp>
        <p:nvSpPr>
          <p:cNvPr id="3" name="Content Placeholder 2"/>
          <p:cNvSpPr>
            <a:spLocks noGrp="1"/>
          </p:cNvSpPr>
          <p:nvPr>
            <p:ph idx="1"/>
          </p:nvPr>
        </p:nvSpPr>
        <p:spPr/>
        <p:txBody>
          <a:bodyPr/>
          <a:lstStyle/>
          <a:p>
            <a:r>
              <a:rPr lang="en-US" dirty="0"/>
              <a:t>Case bf(y)=1: double right-left rotation!</a:t>
            </a:r>
          </a:p>
        </p:txBody>
      </p:sp>
      <p:sp>
        <p:nvSpPr>
          <p:cNvPr id="5" name="Oval 4"/>
          <p:cNvSpPr/>
          <p:nvPr/>
        </p:nvSpPr>
        <p:spPr bwMode="auto">
          <a:xfrm>
            <a:off x="321908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6" name="Isosceles Triangle 5"/>
          <p:cNvSpPr/>
          <p:nvPr/>
        </p:nvSpPr>
        <p:spPr bwMode="auto">
          <a:xfrm>
            <a:off x="2299922" y="3511552"/>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7" name="Oval 6"/>
          <p:cNvSpPr/>
          <p:nvPr/>
        </p:nvSpPr>
        <p:spPr bwMode="auto">
          <a:xfrm>
            <a:off x="3904883" y="3475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8" name="TextBox 8"/>
          <p:cNvSpPr txBox="1">
            <a:spLocks noChangeArrowheads="1"/>
          </p:cNvSpPr>
          <p:nvPr/>
        </p:nvSpPr>
        <p:spPr bwMode="auto">
          <a:xfrm>
            <a:off x="2892178" y="2430425"/>
            <a:ext cx="327331"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9" name="Straight Arrow Connector 8"/>
          <p:cNvCxnSpPr>
            <a:stCxn id="5" idx="3"/>
          </p:cNvCxnSpPr>
          <p:nvPr/>
        </p:nvCxnSpPr>
        <p:spPr bwMode="auto">
          <a:xfrm flipH="1">
            <a:off x="2876184" y="2852738"/>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5"/>
            <a:endCxn id="7" idx="0"/>
          </p:cNvCxnSpPr>
          <p:nvPr/>
        </p:nvCxnSpPr>
        <p:spPr bwMode="auto">
          <a:xfrm>
            <a:off x="3803283" y="2852738"/>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bwMode="auto">
          <a:xfrm>
            <a:off x="5090746" y="4560889"/>
            <a:ext cx="6350" cy="83026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bwMode="auto">
          <a:xfrm>
            <a:off x="4939933" y="4800600"/>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cxnSp>
        <p:nvCxnSpPr>
          <p:cNvPr id="13" name="Straight Arrow Connector 12"/>
          <p:cNvCxnSpPr/>
          <p:nvPr/>
        </p:nvCxnSpPr>
        <p:spPr bwMode="auto">
          <a:xfrm>
            <a:off x="2290396" y="3516314"/>
            <a:ext cx="0"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bwMode="auto">
          <a:xfrm>
            <a:off x="2126883" y="37258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15" name="TextBox 15"/>
          <p:cNvSpPr txBox="1">
            <a:spLocks noChangeArrowheads="1"/>
          </p:cNvSpPr>
          <p:nvPr/>
        </p:nvSpPr>
        <p:spPr bwMode="auto">
          <a:xfrm>
            <a:off x="3535191" y="3564642"/>
            <a:ext cx="413892"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16" name="Straight Arrow Connector 15"/>
          <p:cNvCxnSpPr>
            <a:stCxn id="7" idx="3"/>
            <a:endCxn id="21" idx="0"/>
          </p:cNvCxnSpPr>
          <p:nvPr/>
        </p:nvCxnSpPr>
        <p:spPr bwMode="auto">
          <a:xfrm flipH="1">
            <a:off x="3612784" y="3995364"/>
            <a:ext cx="3925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bwMode="auto">
          <a:xfrm>
            <a:off x="4281122" y="4618039"/>
            <a:ext cx="803275" cy="77311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18" name="Straight Arrow Connector 17"/>
          <p:cNvCxnSpPr>
            <a:stCxn id="7" idx="5"/>
            <a:endCxn id="17" idx="0"/>
          </p:cNvCxnSpPr>
          <p:nvPr/>
        </p:nvCxnSpPr>
        <p:spPr bwMode="auto">
          <a:xfrm>
            <a:off x="4490251" y="3995364"/>
            <a:ext cx="192509"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269883" y="4618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22" name="Isosceles Triangle 21"/>
          <p:cNvSpPr/>
          <p:nvPr/>
        </p:nvSpPr>
        <p:spPr>
          <a:xfrm>
            <a:off x="3572784" y="5635626"/>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24" name="Straight Arrow Connector 23"/>
          <p:cNvCxnSpPr>
            <a:stCxn id="21" idx="3"/>
            <a:endCxn id="53" idx="0"/>
          </p:cNvCxnSpPr>
          <p:nvPr/>
        </p:nvCxnSpPr>
        <p:spPr>
          <a:xfrm flipH="1">
            <a:off x="3146312" y="5138364"/>
            <a:ext cx="224005" cy="500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5"/>
          </p:cNvCxnSpPr>
          <p:nvPr/>
        </p:nvCxnSpPr>
        <p:spPr>
          <a:xfrm>
            <a:off x="3855671" y="5138738"/>
            <a:ext cx="120650"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2862704" y="4706939"/>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1</a:t>
            </a:r>
          </a:p>
        </p:txBody>
      </p:sp>
      <p:cxnSp>
        <p:nvCxnSpPr>
          <p:cNvPr id="27" name="Straight Arrow Connector 26"/>
          <p:cNvCxnSpPr/>
          <p:nvPr/>
        </p:nvCxnSpPr>
        <p:spPr>
          <a:xfrm>
            <a:off x="4419600" y="5610226"/>
            <a:ext cx="1588" cy="8366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267200" y="58594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31" name="Oval 30"/>
          <p:cNvSpPr/>
          <p:nvPr/>
        </p:nvSpPr>
        <p:spPr bwMode="auto">
          <a:xfrm>
            <a:off x="794042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32" name="Isosceles Triangle 31"/>
          <p:cNvSpPr/>
          <p:nvPr/>
        </p:nvSpPr>
        <p:spPr bwMode="auto">
          <a:xfrm>
            <a:off x="6109665" y="4519841"/>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33" name="Oval 32"/>
          <p:cNvSpPr/>
          <p:nvPr/>
        </p:nvSpPr>
        <p:spPr bwMode="auto">
          <a:xfrm>
            <a:off x="6966858" y="347532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34" name="TextBox 8"/>
          <p:cNvSpPr txBox="1">
            <a:spLocks noChangeArrowheads="1"/>
          </p:cNvSpPr>
          <p:nvPr/>
        </p:nvSpPr>
        <p:spPr bwMode="auto">
          <a:xfrm>
            <a:off x="7576460" y="2430425"/>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0</a:t>
            </a:r>
          </a:p>
        </p:txBody>
      </p:sp>
      <p:cxnSp>
        <p:nvCxnSpPr>
          <p:cNvPr id="35" name="Straight Arrow Connector 34"/>
          <p:cNvCxnSpPr>
            <a:stCxn id="31" idx="5"/>
            <a:endCxn id="47" idx="0"/>
          </p:cNvCxnSpPr>
          <p:nvPr/>
        </p:nvCxnSpPr>
        <p:spPr bwMode="auto">
          <a:xfrm>
            <a:off x="8525790" y="2852364"/>
            <a:ext cx="709348" cy="618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3"/>
            <a:endCxn id="33" idx="0"/>
          </p:cNvCxnSpPr>
          <p:nvPr/>
        </p:nvCxnSpPr>
        <p:spPr bwMode="auto">
          <a:xfrm flipH="1">
            <a:off x="7309758" y="2852365"/>
            <a:ext cx="731098" cy="622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15"/>
          <p:cNvSpPr txBox="1">
            <a:spLocks noChangeArrowheads="1"/>
          </p:cNvSpPr>
          <p:nvPr/>
        </p:nvSpPr>
        <p:spPr bwMode="auto">
          <a:xfrm>
            <a:off x="8523282" y="3564084"/>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0</a:t>
            </a:r>
          </a:p>
        </p:txBody>
      </p:sp>
      <p:cxnSp>
        <p:nvCxnSpPr>
          <p:cNvPr id="42" name="Straight Arrow Connector 41"/>
          <p:cNvCxnSpPr>
            <a:stCxn id="33" idx="3"/>
            <a:endCxn id="32" idx="0"/>
          </p:cNvCxnSpPr>
          <p:nvPr/>
        </p:nvCxnSpPr>
        <p:spPr bwMode="auto">
          <a:xfrm flipH="1">
            <a:off x="6685927" y="3995654"/>
            <a:ext cx="381364" cy="524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Isosceles Triangle 42"/>
          <p:cNvSpPr/>
          <p:nvPr/>
        </p:nvSpPr>
        <p:spPr bwMode="auto">
          <a:xfrm>
            <a:off x="9283193" y="4618039"/>
            <a:ext cx="803275" cy="703489"/>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44" name="Straight Arrow Connector 43"/>
          <p:cNvCxnSpPr>
            <a:stCxn id="47" idx="5"/>
            <a:endCxn id="43" idx="0"/>
          </p:cNvCxnSpPr>
          <p:nvPr/>
        </p:nvCxnSpPr>
        <p:spPr bwMode="auto">
          <a:xfrm>
            <a:off x="9477606" y="3991686"/>
            <a:ext cx="207225" cy="626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8892238" y="347136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48" name="Isosceles Triangle 47"/>
          <p:cNvSpPr/>
          <p:nvPr/>
        </p:nvSpPr>
        <p:spPr>
          <a:xfrm>
            <a:off x="7432478" y="4527099"/>
            <a:ext cx="803275" cy="494165"/>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sp>
        <p:nvSpPr>
          <p:cNvPr id="49" name="Isosceles Triangle 48"/>
          <p:cNvSpPr/>
          <p:nvPr/>
        </p:nvSpPr>
        <p:spPr>
          <a:xfrm>
            <a:off x="8375429" y="4515077"/>
            <a:ext cx="803275" cy="8064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50" name="Straight Arrow Connector 49"/>
          <p:cNvCxnSpPr>
            <a:stCxn id="33" idx="5"/>
            <a:endCxn id="48" idx="0"/>
          </p:cNvCxnSpPr>
          <p:nvPr/>
        </p:nvCxnSpPr>
        <p:spPr>
          <a:xfrm>
            <a:off x="7552225" y="3995654"/>
            <a:ext cx="281890" cy="531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3"/>
            <a:endCxn id="49" idx="0"/>
          </p:cNvCxnSpPr>
          <p:nvPr/>
        </p:nvCxnSpPr>
        <p:spPr>
          <a:xfrm flipH="1">
            <a:off x="8777067" y="3991687"/>
            <a:ext cx="215605" cy="523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36"/>
          <p:cNvSpPr txBox="1">
            <a:spLocks noChangeArrowheads="1"/>
          </p:cNvSpPr>
          <p:nvPr/>
        </p:nvSpPr>
        <p:spPr bwMode="auto">
          <a:xfrm>
            <a:off x="6542316" y="3590423"/>
            <a:ext cx="4138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-1</a:t>
            </a:r>
          </a:p>
        </p:txBody>
      </p:sp>
      <p:sp>
        <p:nvSpPr>
          <p:cNvPr id="81" name="Right Arrow 80"/>
          <p:cNvSpPr/>
          <p:nvPr/>
        </p:nvSpPr>
        <p:spPr>
          <a:xfrm>
            <a:off x="5073510" y="3598864"/>
            <a:ext cx="1295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82" name="Oval 81"/>
          <p:cNvSpPr/>
          <p:nvPr/>
        </p:nvSpPr>
        <p:spPr bwMode="auto">
          <a:xfrm>
            <a:off x="696685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83" name="Oval 82"/>
          <p:cNvSpPr/>
          <p:nvPr/>
        </p:nvSpPr>
        <p:spPr bwMode="auto">
          <a:xfrm>
            <a:off x="7935686" y="2329544"/>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87" name="Oval 86"/>
          <p:cNvSpPr/>
          <p:nvPr/>
        </p:nvSpPr>
        <p:spPr>
          <a:xfrm>
            <a:off x="889362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53" name="Isosceles Triangle 52"/>
          <p:cNvSpPr/>
          <p:nvPr/>
        </p:nvSpPr>
        <p:spPr>
          <a:xfrm>
            <a:off x="2743880" y="5638800"/>
            <a:ext cx="804863" cy="5064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cxnSp>
        <p:nvCxnSpPr>
          <p:cNvPr id="54" name="Straight Arrow Connector 53"/>
          <p:cNvCxnSpPr/>
          <p:nvPr/>
        </p:nvCxnSpPr>
        <p:spPr>
          <a:xfrm>
            <a:off x="2665410" y="5609433"/>
            <a:ext cx="1588" cy="58737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416628" y="5726112"/>
            <a:ext cx="49404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h-1</a:t>
            </a:r>
          </a:p>
        </p:txBody>
      </p:sp>
    </p:spTree>
    <p:extLst>
      <p:ext uri="{BB962C8B-B14F-4D97-AF65-F5344CB8AC3E}">
        <p14:creationId xmlns:p14="http://schemas.microsoft.com/office/powerpoint/2010/main" val="10823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anim calcmode="lin" valueType="num">
                                      <p:cBhvr>
                                        <p:cTn id="32" dur="1000" fill="hold"/>
                                        <p:tgtEl>
                                          <p:spTgt spid="54"/>
                                        </p:tgtEl>
                                        <p:attrNameLst>
                                          <p:attrName>ppt_x</p:attrName>
                                        </p:attrNameLst>
                                      </p:cBhvr>
                                      <p:tavLst>
                                        <p:tav tm="0">
                                          <p:val>
                                            <p:strVal val="#ppt_x"/>
                                          </p:val>
                                        </p:tav>
                                        <p:tav tm="100000">
                                          <p:val>
                                            <p:strVal val="#ppt_x"/>
                                          </p:val>
                                        </p:tav>
                                      </p:tavLst>
                                    </p:anim>
                                    <p:anim calcmode="lin" valueType="num">
                                      <p:cBhvr>
                                        <p:cTn id="33" dur="1000" fill="hold"/>
                                        <p:tgtEl>
                                          <p:spTgt spid="5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1000"/>
                                        <p:tgtEl>
                                          <p:spTgt spid="55"/>
                                        </p:tgtEl>
                                      </p:cBhvr>
                                    </p:animEffect>
                                    <p:anim calcmode="lin" valueType="num">
                                      <p:cBhvr>
                                        <p:cTn id="37" dur="1000" fill="hold"/>
                                        <p:tgtEl>
                                          <p:spTgt spid="55"/>
                                        </p:tgtEl>
                                        <p:attrNameLst>
                                          <p:attrName>ppt_x</p:attrName>
                                        </p:attrNameLst>
                                      </p:cBhvr>
                                      <p:tavLst>
                                        <p:tav tm="0">
                                          <p:val>
                                            <p:strVal val="#ppt_x"/>
                                          </p:val>
                                        </p:tav>
                                        <p:tav tm="100000">
                                          <p:val>
                                            <p:strVal val="#ppt_x"/>
                                          </p:val>
                                        </p:tav>
                                      </p:tavLst>
                                    </p:anim>
                                    <p:anim calcmode="lin" valueType="num">
                                      <p:cBhvr>
                                        <p:cTn id="3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grpId="0" nodeType="clickEffect">
                                  <p:stCondLst>
                                    <p:cond delay="0"/>
                                  </p:stCondLst>
                                  <p:childTnLst>
                                    <p:animEffect transition="out" filter="fade">
                                      <p:cBhvr>
                                        <p:cTn id="42" dur="1000"/>
                                        <p:tgtEl>
                                          <p:spTgt spid="82"/>
                                        </p:tgtEl>
                                      </p:cBhvr>
                                    </p:animEffect>
                                    <p:anim calcmode="lin" valueType="num">
                                      <p:cBhvr>
                                        <p:cTn id="43" dur="1000"/>
                                        <p:tgtEl>
                                          <p:spTgt spid="82"/>
                                        </p:tgtEl>
                                        <p:attrNameLst>
                                          <p:attrName>ppt_x</p:attrName>
                                        </p:attrNameLst>
                                      </p:cBhvr>
                                      <p:tavLst>
                                        <p:tav tm="0">
                                          <p:val>
                                            <p:strVal val="ppt_x"/>
                                          </p:val>
                                        </p:tav>
                                        <p:tav tm="100000">
                                          <p:val>
                                            <p:strVal val="ppt_x"/>
                                          </p:val>
                                        </p:tav>
                                      </p:tavLst>
                                    </p:anim>
                                    <p:anim calcmode="lin" valueType="num">
                                      <p:cBhvr>
                                        <p:cTn id="44" dur="1000"/>
                                        <p:tgtEl>
                                          <p:spTgt spid="82"/>
                                        </p:tgtEl>
                                        <p:attrNameLst>
                                          <p:attrName>ppt_y</p:attrName>
                                        </p:attrNameLst>
                                      </p:cBhvr>
                                      <p:tavLst>
                                        <p:tav tm="0">
                                          <p:val>
                                            <p:strVal val="ppt_y"/>
                                          </p:val>
                                        </p:tav>
                                        <p:tav tm="100000">
                                          <p:val>
                                            <p:strVal val="ppt_y+.1"/>
                                          </p:val>
                                        </p:tav>
                                      </p:tavLst>
                                    </p:anim>
                                    <p:set>
                                      <p:cBhvr>
                                        <p:cTn id="45" dur="1" fill="hold">
                                          <p:stCondLst>
                                            <p:cond delay="999"/>
                                          </p:stCondLst>
                                        </p:cTn>
                                        <p:tgtEl>
                                          <p:spTgt spid="8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grpId="0" nodeType="clickEffect">
                                  <p:stCondLst>
                                    <p:cond delay="0"/>
                                  </p:stCondLst>
                                  <p:childTnLst>
                                    <p:animEffect transition="out" filter="fade">
                                      <p:cBhvr>
                                        <p:cTn id="49" dur="1000"/>
                                        <p:tgtEl>
                                          <p:spTgt spid="83"/>
                                        </p:tgtEl>
                                      </p:cBhvr>
                                    </p:animEffect>
                                    <p:anim calcmode="lin" valueType="num">
                                      <p:cBhvr>
                                        <p:cTn id="50" dur="1000"/>
                                        <p:tgtEl>
                                          <p:spTgt spid="83"/>
                                        </p:tgtEl>
                                        <p:attrNameLst>
                                          <p:attrName>ppt_x</p:attrName>
                                        </p:attrNameLst>
                                      </p:cBhvr>
                                      <p:tavLst>
                                        <p:tav tm="0">
                                          <p:val>
                                            <p:strVal val="ppt_x"/>
                                          </p:val>
                                        </p:tav>
                                        <p:tav tm="100000">
                                          <p:val>
                                            <p:strVal val="ppt_x"/>
                                          </p:val>
                                        </p:tav>
                                      </p:tavLst>
                                    </p:anim>
                                    <p:anim calcmode="lin" valueType="num">
                                      <p:cBhvr>
                                        <p:cTn id="51" dur="1000"/>
                                        <p:tgtEl>
                                          <p:spTgt spid="83"/>
                                        </p:tgtEl>
                                        <p:attrNameLst>
                                          <p:attrName>ppt_y</p:attrName>
                                        </p:attrNameLst>
                                      </p:cBhvr>
                                      <p:tavLst>
                                        <p:tav tm="0">
                                          <p:val>
                                            <p:strVal val="ppt_y"/>
                                          </p:val>
                                        </p:tav>
                                        <p:tav tm="100000">
                                          <p:val>
                                            <p:strVal val="ppt_y+.1"/>
                                          </p:val>
                                        </p:tav>
                                      </p:tavLst>
                                    </p:anim>
                                    <p:set>
                                      <p:cBhvr>
                                        <p:cTn id="52" dur="1" fill="hold">
                                          <p:stCondLst>
                                            <p:cond delay="999"/>
                                          </p:stCondLst>
                                        </p:cTn>
                                        <p:tgtEl>
                                          <p:spTgt spid="8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xit" presetSubtype="0" fill="hold" grpId="0" nodeType="clickEffect">
                                  <p:stCondLst>
                                    <p:cond delay="0"/>
                                  </p:stCondLst>
                                  <p:childTnLst>
                                    <p:animEffect transition="out" filter="fade">
                                      <p:cBhvr>
                                        <p:cTn id="56" dur="1000"/>
                                        <p:tgtEl>
                                          <p:spTgt spid="87"/>
                                        </p:tgtEl>
                                      </p:cBhvr>
                                    </p:animEffect>
                                    <p:anim calcmode="lin" valueType="num">
                                      <p:cBhvr>
                                        <p:cTn id="57" dur="1000"/>
                                        <p:tgtEl>
                                          <p:spTgt spid="87"/>
                                        </p:tgtEl>
                                        <p:attrNameLst>
                                          <p:attrName>ppt_x</p:attrName>
                                        </p:attrNameLst>
                                      </p:cBhvr>
                                      <p:tavLst>
                                        <p:tav tm="0">
                                          <p:val>
                                            <p:strVal val="ppt_x"/>
                                          </p:val>
                                        </p:tav>
                                        <p:tav tm="100000">
                                          <p:val>
                                            <p:strVal val="ppt_x"/>
                                          </p:val>
                                        </p:tav>
                                      </p:tavLst>
                                    </p:anim>
                                    <p:anim calcmode="lin" valueType="num">
                                      <p:cBhvr>
                                        <p:cTn id="58" dur="1000"/>
                                        <p:tgtEl>
                                          <p:spTgt spid="87"/>
                                        </p:tgtEl>
                                        <p:attrNameLst>
                                          <p:attrName>ppt_y</p:attrName>
                                        </p:attrNameLst>
                                      </p:cBhvr>
                                      <p:tavLst>
                                        <p:tav tm="0">
                                          <p:val>
                                            <p:strVal val="ppt_y"/>
                                          </p:val>
                                        </p:tav>
                                        <p:tav tm="100000">
                                          <p:val>
                                            <p:strVal val="ppt_y+.1"/>
                                          </p:val>
                                        </p:tav>
                                      </p:tavLst>
                                    </p:anim>
                                    <p:set>
                                      <p:cBhvr>
                                        <p:cTn id="59" dur="1" fill="hold">
                                          <p:stCondLst>
                                            <p:cond delay="999"/>
                                          </p:stCondLst>
                                        </p:cTn>
                                        <p:tgtEl>
                                          <p:spTgt spid="8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1000"/>
                                        <p:tgtEl>
                                          <p:spTgt spid="32"/>
                                        </p:tgtEl>
                                      </p:cBhvr>
                                    </p:animEffect>
                                    <p:anim calcmode="lin" valueType="num">
                                      <p:cBhvr>
                                        <p:cTn id="65" dur="1000" fill="hold"/>
                                        <p:tgtEl>
                                          <p:spTgt spid="32"/>
                                        </p:tgtEl>
                                        <p:attrNameLst>
                                          <p:attrName>ppt_x</p:attrName>
                                        </p:attrNameLst>
                                      </p:cBhvr>
                                      <p:tavLst>
                                        <p:tav tm="0">
                                          <p:val>
                                            <p:strVal val="#ppt_x"/>
                                          </p:val>
                                        </p:tav>
                                        <p:tav tm="100000">
                                          <p:val>
                                            <p:strVal val="#ppt_x"/>
                                          </p:val>
                                        </p:tav>
                                      </p:tavLst>
                                    </p:anim>
                                    <p:anim calcmode="lin" valueType="num">
                                      <p:cBhvr>
                                        <p:cTn id="66" dur="1000" fill="hold"/>
                                        <p:tgtEl>
                                          <p:spTgt spid="32"/>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1000"/>
                                        <p:tgtEl>
                                          <p:spTgt spid="42"/>
                                        </p:tgtEl>
                                      </p:cBhvr>
                                    </p:animEffect>
                                    <p:anim calcmode="lin" valueType="num">
                                      <p:cBhvr>
                                        <p:cTn id="70" dur="1000" fill="hold"/>
                                        <p:tgtEl>
                                          <p:spTgt spid="42"/>
                                        </p:tgtEl>
                                        <p:attrNameLst>
                                          <p:attrName>ppt_x</p:attrName>
                                        </p:attrNameLst>
                                      </p:cBhvr>
                                      <p:tavLst>
                                        <p:tav tm="0">
                                          <p:val>
                                            <p:strVal val="#ppt_x"/>
                                          </p:val>
                                        </p:tav>
                                        <p:tav tm="100000">
                                          <p:val>
                                            <p:strVal val="#ppt_x"/>
                                          </p:val>
                                        </p:tav>
                                      </p:tavLst>
                                    </p:anim>
                                    <p:anim calcmode="lin" valueType="num">
                                      <p:cBhvr>
                                        <p:cTn id="7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fade">
                                      <p:cBhvr>
                                        <p:cTn id="76" dur="1000"/>
                                        <p:tgtEl>
                                          <p:spTgt spid="48"/>
                                        </p:tgtEl>
                                      </p:cBhvr>
                                    </p:animEffect>
                                    <p:anim calcmode="lin" valueType="num">
                                      <p:cBhvr>
                                        <p:cTn id="77" dur="1000" fill="hold"/>
                                        <p:tgtEl>
                                          <p:spTgt spid="48"/>
                                        </p:tgtEl>
                                        <p:attrNameLst>
                                          <p:attrName>ppt_x</p:attrName>
                                        </p:attrNameLst>
                                      </p:cBhvr>
                                      <p:tavLst>
                                        <p:tav tm="0">
                                          <p:val>
                                            <p:strVal val="#ppt_x"/>
                                          </p:val>
                                        </p:tav>
                                        <p:tav tm="100000">
                                          <p:val>
                                            <p:strVal val="#ppt_x"/>
                                          </p:val>
                                        </p:tav>
                                      </p:tavLst>
                                    </p:anim>
                                    <p:anim calcmode="lin" valueType="num">
                                      <p:cBhvr>
                                        <p:cTn id="78" dur="1000" fill="hold"/>
                                        <p:tgtEl>
                                          <p:spTgt spid="4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fade">
                                      <p:cBhvr>
                                        <p:cTn id="81" dur="1000"/>
                                        <p:tgtEl>
                                          <p:spTgt spid="50"/>
                                        </p:tgtEl>
                                      </p:cBhvr>
                                    </p:animEffect>
                                    <p:anim calcmode="lin" valueType="num">
                                      <p:cBhvr>
                                        <p:cTn id="82" dur="1000" fill="hold"/>
                                        <p:tgtEl>
                                          <p:spTgt spid="50"/>
                                        </p:tgtEl>
                                        <p:attrNameLst>
                                          <p:attrName>ppt_x</p:attrName>
                                        </p:attrNameLst>
                                      </p:cBhvr>
                                      <p:tavLst>
                                        <p:tav tm="0">
                                          <p:val>
                                            <p:strVal val="#ppt_x"/>
                                          </p:val>
                                        </p:tav>
                                        <p:tav tm="100000">
                                          <p:val>
                                            <p:strVal val="#ppt_x"/>
                                          </p:val>
                                        </p:tav>
                                      </p:tavLst>
                                    </p:anim>
                                    <p:anim calcmode="lin" valueType="num">
                                      <p:cBhvr>
                                        <p:cTn id="8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1000"/>
                                        <p:tgtEl>
                                          <p:spTgt spid="49"/>
                                        </p:tgtEl>
                                      </p:cBhvr>
                                    </p:animEffect>
                                    <p:anim calcmode="lin" valueType="num">
                                      <p:cBhvr>
                                        <p:cTn id="89" dur="1000" fill="hold"/>
                                        <p:tgtEl>
                                          <p:spTgt spid="49"/>
                                        </p:tgtEl>
                                        <p:attrNameLst>
                                          <p:attrName>ppt_x</p:attrName>
                                        </p:attrNameLst>
                                      </p:cBhvr>
                                      <p:tavLst>
                                        <p:tav tm="0">
                                          <p:val>
                                            <p:strVal val="#ppt_x"/>
                                          </p:val>
                                        </p:tav>
                                        <p:tav tm="100000">
                                          <p:val>
                                            <p:strVal val="#ppt_x"/>
                                          </p:val>
                                        </p:tav>
                                      </p:tavLst>
                                    </p:anim>
                                    <p:anim calcmode="lin" valueType="num">
                                      <p:cBhvr>
                                        <p:cTn id="90" dur="1000" fill="hold"/>
                                        <p:tgtEl>
                                          <p:spTgt spid="49"/>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1000"/>
                                        <p:tgtEl>
                                          <p:spTgt spid="51"/>
                                        </p:tgtEl>
                                      </p:cBhvr>
                                    </p:animEffect>
                                    <p:anim calcmode="lin" valueType="num">
                                      <p:cBhvr>
                                        <p:cTn id="94" dur="1000" fill="hold"/>
                                        <p:tgtEl>
                                          <p:spTgt spid="51"/>
                                        </p:tgtEl>
                                        <p:attrNameLst>
                                          <p:attrName>ppt_x</p:attrName>
                                        </p:attrNameLst>
                                      </p:cBhvr>
                                      <p:tavLst>
                                        <p:tav tm="0">
                                          <p:val>
                                            <p:strVal val="#ppt_x"/>
                                          </p:val>
                                        </p:tav>
                                        <p:tav tm="100000">
                                          <p:val>
                                            <p:strVal val="#ppt_x"/>
                                          </p:val>
                                        </p:tav>
                                      </p:tavLst>
                                    </p:anim>
                                    <p:anim calcmode="lin" valueType="num">
                                      <p:cBhvr>
                                        <p:cTn id="9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fade">
                                      <p:cBhvr>
                                        <p:cTn id="100" dur="1000"/>
                                        <p:tgtEl>
                                          <p:spTgt spid="43"/>
                                        </p:tgtEl>
                                      </p:cBhvr>
                                    </p:animEffect>
                                    <p:anim calcmode="lin" valueType="num">
                                      <p:cBhvr>
                                        <p:cTn id="101" dur="1000" fill="hold"/>
                                        <p:tgtEl>
                                          <p:spTgt spid="43"/>
                                        </p:tgtEl>
                                        <p:attrNameLst>
                                          <p:attrName>ppt_x</p:attrName>
                                        </p:attrNameLst>
                                      </p:cBhvr>
                                      <p:tavLst>
                                        <p:tav tm="0">
                                          <p:val>
                                            <p:strVal val="#ppt_x"/>
                                          </p:val>
                                        </p:tav>
                                        <p:tav tm="100000">
                                          <p:val>
                                            <p:strVal val="#ppt_x"/>
                                          </p:val>
                                        </p:tav>
                                      </p:tavLst>
                                    </p:anim>
                                    <p:anim calcmode="lin" valueType="num">
                                      <p:cBhvr>
                                        <p:cTn id="102" dur="1000" fill="hold"/>
                                        <p:tgtEl>
                                          <p:spTgt spid="43"/>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fade">
                                      <p:cBhvr>
                                        <p:cTn id="105" dur="1000"/>
                                        <p:tgtEl>
                                          <p:spTgt spid="44"/>
                                        </p:tgtEl>
                                      </p:cBhvr>
                                    </p:animEffect>
                                    <p:anim calcmode="lin" valueType="num">
                                      <p:cBhvr>
                                        <p:cTn id="106" dur="1000" fill="hold"/>
                                        <p:tgtEl>
                                          <p:spTgt spid="44"/>
                                        </p:tgtEl>
                                        <p:attrNameLst>
                                          <p:attrName>ppt_x</p:attrName>
                                        </p:attrNameLst>
                                      </p:cBhvr>
                                      <p:tavLst>
                                        <p:tav tm="0">
                                          <p:val>
                                            <p:strVal val="#ppt_x"/>
                                          </p:val>
                                        </p:tav>
                                        <p:tav tm="100000">
                                          <p:val>
                                            <p:strVal val="#ppt_x"/>
                                          </p:val>
                                        </p:tav>
                                      </p:tavLst>
                                    </p:anim>
                                    <p:anim calcmode="lin" valueType="num">
                                      <p:cBhvr>
                                        <p:cTn id="10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fade">
                                      <p:cBhvr>
                                        <p:cTn id="112" dur="1000"/>
                                        <p:tgtEl>
                                          <p:spTgt spid="52"/>
                                        </p:tgtEl>
                                      </p:cBhvr>
                                    </p:animEffect>
                                    <p:anim calcmode="lin" valueType="num">
                                      <p:cBhvr>
                                        <p:cTn id="113" dur="1000" fill="hold"/>
                                        <p:tgtEl>
                                          <p:spTgt spid="52"/>
                                        </p:tgtEl>
                                        <p:attrNameLst>
                                          <p:attrName>ppt_x</p:attrName>
                                        </p:attrNameLst>
                                      </p:cBhvr>
                                      <p:tavLst>
                                        <p:tav tm="0">
                                          <p:val>
                                            <p:strVal val="#ppt_x"/>
                                          </p:val>
                                        </p:tav>
                                        <p:tav tm="100000">
                                          <p:val>
                                            <p:strVal val="#ppt_x"/>
                                          </p:val>
                                        </p:tav>
                                      </p:tavLst>
                                    </p:anim>
                                    <p:anim calcmode="lin" valueType="num">
                                      <p:cBhvr>
                                        <p:cTn id="1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fade">
                                      <p:cBhvr>
                                        <p:cTn id="119" dur="1000"/>
                                        <p:tgtEl>
                                          <p:spTgt spid="41"/>
                                        </p:tgtEl>
                                      </p:cBhvr>
                                    </p:animEffect>
                                    <p:anim calcmode="lin" valueType="num">
                                      <p:cBhvr>
                                        <p:cTn id="120" dur="1000" fill="hold"/>
                                        <p:tgtEl>
                                          <p:spTgt spid="41"/>
                                        </p:tgtEl>
                                        <p:attrNameLst>
                                          <p:attrName>ppt_x</p:attrName>
                                        </p:attrNameLst>
                                      </p:cBhvr>
                                      <p:tavLst>
                                        <p:tav tm="0">
                                          <p:val>
                                            <p:strVal val="#ppt_x"/>
                                          </p:val>
                                        </p:tav>
                                        <p:tav tm="100000">
                                          <p:val>
                                            <p:strVal val="#ppt_x"/>
                                          </p:val>
                                        </p:tav>
                                      </p:tavLst>
                                    </p:anim>
                                    <p:anim calcmode="lin" valueType="num">
                                      <p:cBhvr>
                                        <p:cTn id="12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anim calcmode="lin" valueType="num">
                                      <p:cBhvr>
                                        <p:cTn id="127" dur="1000" fill="hold"/>
                                        <p:tgtEl>
                                          <p:spTgt spid="34"/>
                                        </p:tgtEl>
                                        <p:attrNameLst>
                                          <p:attrName>ppt_x</p:attrName>
                                        </p:attrNameLst>
                                      </p:cBhvr>
                                      <p:tavLst>
                                        <p:tav tm="0">
                                          <p:val>
                                            <p:strVal val="#ppt_x"/>
                                          </p:val>
                                        </p:tav>
                                        <p:tav tm="100000">
                                          <p:val>
                                            <p:strVal val="#ppt_x"/>
                                          </p:val>
                                        </p:tav>
                                      </p:tavLst>
                                    </p:anim>
                                    <p:anim calcmode="lin" valueType="num">
                                      <p:cBhvr>
                                        <p:cTn id="12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8" grpId="0" animBg="1"/>
      <p:bldP spid="32" grpId="0" animBg="1"/>
      <p:bldP spid="34" grpId="0"/>
      <p:bldP spid="41" grpId="0"/>
      <p:bldP spid="43" grpId="0" animBg="1"/>
      <p:bldP spid="48" grpId="0" animBg="1"/>
      <p:bldP spid="49" grpId="0" animBg="1"/>
      <p:bldP spid="52" grpId="0"/>
      <p:bldP spid="82" grpId="0" animBg="1"/>
      <p:bldP spid="83" grpId="0" animBg="1"/>
      <p:bldP spid="87" grpId="0" animBg="1"/>
      <p:bldP spid="5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fixing balance factors</a:t>
            </a:r>
          </a:p>
        </p:txBody>
      </p:sp>
      <p:sp>
        <p:nvSpPr>
          <p:cNvPr id="3" name="Content Placeholder 2"/>
          <p:cNvSpPr>
            <a:spLocks noGrp="1"/>
          </p:cNvSpPr>
          <p:nvPr>
            <p:ph idx="1"/>
          </p:nvPr>
        </p:nvSpPr>
        <p:spPr/>
        <p:txBody>
          <a:bodyPr/>
          <a:lstStyle/>
          <a:p>
            <a:r>
              <a:rPr lang="en-US" i="1" dirty="0"/>
              <a:t>Idea: start at the node we deleted, fix a problem, then </a:t>
            </a:r>
            <a:r>
              <a:rPr lang="en-US" i="1" dirty="0" err="1"/>
              <a:t>recurse</a:t>
            </a:r>
            <a:r>
              <a:rPr lang="en-US" i="1" dirty="0"/>
              <a:t> up the tree to the root.</a:t>
            </a:r>
          </a:p>
          <a:p>
            <a:r>
              <a:rPr lang="en-US" dirty="0"/>
              <a:t>At each node x, we update the balance factor: bf(x) := h(</a:t>
            </a:r>
            <a:r>
              <a:rPr lang="en-US" dirty="0" err="1"/>
              <a:t>bf.right</a:t>
            </a:r>
            <a:r>
              <a:rPr lang="en-US" dirty="0"/>
              <a:t>) - h(</a:t>
            </a:r>
            <a:r>
              <a:rPr lang="en-US" dirty="0" err="1"/>
              <a:t>bf.left</a:t>
            </a:r>
            <a:r>
              <a:rPr lang="en-US" dirty="0"/>
              <a:t>).</a:t>
            </a:r>
          </a:p>
          <a:p>
            <a:r>
              <a:rPr lang="en-US" dirty="0"/>
              <a:t>If bf(x) = -2 or +2, we perform a rotation.</a:t>
            </a:r>
          </a:p>
          <a:p>
            <a:r>
              <a:rPr lang="en-US" dirty="0"/>
              <a:t>Then, we update the balance factors of every node that was changed by the rotation.</a:t>
            </a:r>
          </a:p>
          <a:p>
            <a:r>
              <a:rPr lang="en-US" dirty="0"/>
              <a:t>Finally, we </a:t>
            </a:r>
            <a:r>
              <a:rPr lang="en-US" dirty="0" err="1"/>
              <a:t>recurse</a:t>
            </a:r>
            <a:r>
              <a:rPr lang="en-US" dirty="0"/>
              <a:t> one node higher up.</a:t>
            </a:r>
          </a:p>
        </p:txBody>
      </p:sp>
    </p:spTree>
    <p:extLst>
      <p:ext uri="{BB962C8B-B14F-4D97-AF65-F5344CB8AC3E}">
        <p14:creationId xmlns:p14="http://schemas.microsoft.com/office/powerpoint/2010/main" val="3876075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3366C53-AE83-4232-9069-2BE3686B139A}"/>
              </a:ext>
            </a:extLst>
          </p:cNvPr>
          <p:cNvSpPr>
            <a:spLocks noGrp="1"/>
          </p:cNvSpPr>
          <p:nvPr>
            <p:ph idx="1"/>
          </p:nvPr>
        </p:nvSpPr>
        <p:spPr>
          <a:xfrm>
            <a:off x="609600" y="527901"/>
            <a:ext cx="10972800" cy="5854045"/>
          </a:xfrm>
        </p:spPr>
        <p:txBody>
          <a:bodyPr>
            <a:normAutofit fontScale="92500" lnSpcReduction="20000"/>
          </a:bodyPr>
          <a:lstStyle/>
          <a:p>
            <a:pPr marL="0" indent="0" algn="ctr">
              <a:buNone/>
            </a:pPr>
            <a:r>
              <a:rPr lang="en-US" sz="13800" b="1" dirty="0">
                <a:solidFill>
                  <a:srgbClr val="0F06B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Augmenting </a:t>
            </a:r>
          </a:p>
          <a:p>
            <a:pPr marL="0" indent="0" algn="ctr">
              <a:buNone/>
            </a:pPr>
            <a:r>
              <a:rPr lang="en-US" sz="13800" b="1" dirty="0">
                <a:solidFill>
                  <a:srgbClr val="0F06B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p>
          <a:p>
            <a:pPr marL="0" indent="0" algn="ctr">
              <a:buNone/>
            </a:pPr>
            <a:r>
              <a:rPr lang="en-US" sz="13800" b="1" dirty="0">
                <a:solidFill>
                  <a:srgbClr val="0F06B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Tree</a:t>
            </a:r>
          </a:p>
        </p:txBody>
      </p:sp>
    </p:spTree>
    <p:extLst>
      <p:ext uri="{BB962C8B-B14F-4D97-AF65-F5344CB8AC3E}">
        <p14:creationId xmlns:p14="http://schemas.microsoft.com/office/powerpoint/2010/main" val="3676322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2" name="Picture 14" descr="http://mvngu.files.wordpress.com/2011/03/classification-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572001"/>
            <a:ext cx="4836646" cy="21383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t>How we’ve thought about trees so far</a:t>
            </a:r>
          </a:p>
        </p:txBody>
      </p:sp>
      <p:sp>
        <p:nvSpPr>
          <p:cNvPr id="3" name="Content Placeholder 2"/>
          <p:cNvSpPr>
            <a:spLocks noGrp="1"/>
          </p:cNvSpPr>
          <p:nvPr>
            <p:ph idx="1"/>
          </p:nvPr>
        </p:nvSpPr>
        <p:spPr/>
        <p:txBody>
          <a:bodyPr/>
          <a:lstStyle/>
          <a:p>
            <a:endParaRPr lang="en-US" dirty="0"/>
          </a:p>
        </p:txBody>
      </p:sp>
      <p:pic>
        <p:nvPicPr>
          <p:cNvPr id="2050" name="Picture 2" descr="http://2.bp.blogspot.com/-MVCe2onfMTo/T1zanSW-thI/AAAAAAAAAqw/iuK_kFlAjm4/s640/Tree%2Bview%2Busing%2BXML%2Bdata%2Bfrom%2BJava%2BServlet%2Band%2BMySQ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029397"/>
            <a:ext cx="2514600" cy="15716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community.jboss.org/servlet/JiveServlet/showImage/102-47844-2-19844/registry-tre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0" y="4144489"/>
            <a:ext cx="3352800" cy="244322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upload.wikimedia.org/wikipedia/commons/thumb/6/61/Binomial-heap-13.svg/325px-Binomial-heap-13.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1" y="1963877"/>
            <a:ext cx="309562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upload.wikimedia.org/wikipedia/commons/thumb/d/da/Binary_search_tree.svg/200px-Binary_search_tree.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2535" y="3187572"/>
            <a:ext cx="1905000" cy="15906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59835" y="3048000"/>
            <a:ext cx="7010400" cy="15240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prstClr val="black"/>
                </a:solidFill>
                <a:latin typeface="Calibri"/>
              </a:rPr>
              <a:t>Good for determining ancestry</a:t>
            </a:r>
          </a:p>
          <a:p>
            <a:pPr algn="ctr"/>
            <a:r>
              <a:rPr lang="en-US" sz="2800" dirty="0">
                <a:solidFill>
                  <a:prstClr val="black"/>
                </a:solidFill>
                <a:latin typeface="Calibri"/>
              </a:rPr>
              <a:t>Can be good for quickly finding an element</a:t>
            </a:r>
          </a:p>
        </p:txBody>
      </p:sp>
    </p:spTree>
    <p:extLst>
      <p:ext uri="{BB962C8B-B14F-4D97-AF65-F5344CB8AC3E}">
        <p14:creationId xmlns:p14="http://schemas.microsoft.com/office/powerpoint/2010/main" val="389989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kinds of uses?</a:t>
            </a:r>
          </a:p>
        </p:txBody>
      </p:sp>
      <p:sp>
        <p:nvSpPr>
          <p:cNvPr id="3" name="Content Placeholder 2"/>
          <p:cNvSpPr>
            <a:spLocks noGrp="1"/>
          </p:cNvSpPr>
          <p:nvPr>
            <p:ph idx="1"/>
          </p:nvPr>
        </p:nvSpPr>
        <p:spPr/>
        <p:txBody>
          <a:bodyPr/>
          <a:lstStyle/>
          <a:p>
            <a:r>
              <a:rPr lang="en-US" dirty="0"/>
              <a:t>Any thoughts?</a:t>
            </a:r>
          </a:p>
          <a:p>
            <a:r>
              <a:rPr lang="en-US" dirty="0"/>
              <a:t>Finding a minimum/maximum…</a:t>
            </a:r>
          </a:p>
          <a:p>
            <a:pPr lvl="1"/>
            <a:r>
              <a:rPr lang="en-US" dirty="0"/>
              <a:t>(heaps are probably just as good or better)</a:t>
            </a:r>
          </a:p>
          <a:p>
            <a:endParaRPr lang="en-US" dirty="0"/>
          </a:p>
          <a:p>
            <a:r>
              <a:rPr lang="en-US" dirty="0"/>
              <a:t>Finding an average?</a:t>
            </a:r>
          </a:p>
          <a:p>
            <a:r>
              <a:rPr lang="en-US" b="1" dirty="0"/>
              <a:t>More</a:t>
            </a:r>
            <a:r>
              <a:rPr lang="en-US" dirty="0"/>
              <a:t> complicated things?!!!11one</a:t>
            </a:r>
          </a:p>
        </p:txBody>
      </p:sp>
      <p:sp>
        <p:nvSpPr>
          <p:cNvPr id="4" name="Rectangle 3"/>
          <p:cNvSpPr/>
          <p:nvPr/>
        </p:nvSpPr>
        <p:spPr>
          <a:xfrm>
            <a:off x="3124200" y="5029200"/>
            <a:ext cx="5638800" cy="1676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800" dirty="0">
                <a:solidFill>
                  <a:prstClr val="black"/>
                </a:solidFill>
                <a:latin typeface="Calibri"/>
              </a:rPr>
              <a:t>Enter: idea of </a:t>
            </a:r>
            <a:r>
              <a:rPr lang="en-US" sz="4800" b="1" u="sng" dirty="0">
                <a:solidFill>
                  <a:prstClr val="black"/>
                </a:solidFill>
                <a:latin typeface="Calibri"/>
              </a:rPr>
              <a:t>augmenting</a:t>
            </a:r>
            <a:r>
              <a:rPr lang="en-US" sz="4800" b="1" dirty="0">
                <a:solidFill>
                  <a:prstClr val="black"/>
                </a:solidFill>
                <a:latin typeface="Calibri"/>
              </a:rPr>
              <a:t> </a:t>
            </a:r>
            <a:r>
              <a:rPr lang="en-US" sz="4800" dirty="0">
                <a:solidFill>
                  <a:prstClr val="black"/>
                </a:solidFill>
                <a:latin typeface="Calibri"/>
              </a:rPr>
              <a:t>a tree</a:t>
            </a:r>
          </a:p>
        </p:txBody>
      </p:sp>
    </p:spTree>
    <p:extLst>
      <p:ext uri="{BB962C8B-B14F-4D97-AF65-F5344CB8AC3E}">
        <p14:creationId xmlns:p14="http://schemas.microsoft.com/office/powerpoint/2010/main" val="321383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Augmenting</a:t>
            </a:r>
          </a:p>
        </p:txBody>
      </p:sp>
      <p:sp>
        <p:nvSpPr>
          <p:cNvPr id="3" name="Content Placeholder 2"/>
          <p:cNvSpPr>
            <a:spLocks noGrp="1"/>
          </p:cNvSpPr>
          <p:nvPr>
            <p:ph idx="1"/>
          </p:nvPr>
        </p:nvSpPr>
        <p:spPr>
          <a:xfrm>
            <a:off x="915971" y="1417638"/>
            <a:ext cx="10360058" cy="5029200"/>
          </a:xfrm>
        </p:spPr>
        <p:txBody>
          <a:bodyPr>
            <a:normAutofit/>
          </a:bodyPr>
          <a:lstStyle/>
          <a:p>
            <a:r>
              <a:rPr lang="en-US" dirty="0"/>
              <a:t>Can quickly compute many global properties that seem to need knowledge of the whole tree!</a:t>
            </a:r>
          </a:p>
          <a:p>
            <a:r>
              <a:rPr lang="en-US" dirty="0"/>
              <a:t>Examples:</a:t>
            </a:r>
          </a:p>
          <a:p>
            <a:pPr lvl="1"/>
            <a:r>
              <a:rPr lang="en-US" dirty="0"/>
              <a:t>size of any sub-tree</a:t>
            </a:r>
          </a:p>
          <a:p>
            <a:pPr lvl="1"/>
            <a:r>
              <a:rPr lang="en-US" dirty="0"/>
              <a:t>height of any sub-tree</a:t>
            </a:r>
          </a:p>
          <a:p>
            <a:pPr lvl="1"/>
            <a:r>
              <a:rPr lang="en-US" dirty="0"/>
              <a:t>averages of keys/values in a sub-tree</a:t>
            </a:r>
          </a:p>
          <a:p>
            <a:pPr lvl="1"/>
            <a:r>
              <a:rPr lang="en-US" dirty="0" err="1"/>
              <a:t>min+max</a:t>
            </a:r>
            <a:r>
              <a:rPr lang="en-US" dirty="0"/>
              <a:t> of keys/values in any sub-tree, …</a:t>
            </a:r>
          </a:p>
          <a:p>
            <a:r>
              <a:rPr lang="en-US" dirty="0"/>
              <a:t>Can quickly compute </a:t>
            </a:r>
            <a:r>
              <a:rPr lang="en-US" b="1" dirty="0"/>
              <a:t>any function f(u) </a:t>
            </a:r>
            <a:r>
              <a:rPr lang="en-US" dirty="0"/>
              <a:t>so long as you only need to know f(</a:t>
            </a:r>
            <a:r>
              <a:rPr lang="en-US" dirty="0" err="1"/>
              <a:t>u.left</a:t>
            </a:r>
            <a:r>
              <a:rPr lang="en-US" dirty="0"/>
              <a:t>) and f(</a:t>
            </a:r>
            <a:r>
              <a:rPr lang="en-US" dirty="0" err="1"/>
              <a:t>u.right</a:t>
            </a:r>
            <a:r>
              <a:rPr lang="en-US" dirty="0"/>
              <a:t>)!</a:t>
            </a:r>
          </a:p>
        </p:txBody>
      </p:sp>
    </p:spTree>
    <p:extLst>
      <p:ext uri="{BB962C8B-B14F-4D97-AF65-F5344CB8AC3E}">
        <p14:creationId xmlns:p14="http://schemas.microsoft.com/office/powerpoint/2010/main" val="26027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Augmenting an AVL tree</a:t>
            </a:r>
          </a:p>
        </p:txBody>
      </p:sp>
      <p:sp>
        <p:nvSpPr>
          <p:cNvPr id="3" name="Content Placeholder 2"/>
          <p:cNvSpPr>
            <a:spLocks noGrp="1"/>
          </p:cNvSpPr>
          <p:nvPr>
            <p:ph idx="1"/>
          </p:nvPr>
        </p:nvSpPr>
        <p:spPr/>
        <p:txBody>
          <a:bodyPr/>
          <a:lstStyle/>
          <a:p>
            <a:r>
              <a:rPr lang="en-US" dirty="0"/>
              <a:t>Can augment any kind of tree</a:t>
            </a:r>
          </a:p>
          <a:p>
            <a:r>
              <a:rPr lang="en-US" dirty="0"/>
              <a:t>Only balanced trees are guaranteed to be fast</a:t>
            </a:r>
          </a:p>
          <a:p>
            <a:r>
              <a:rPr lang="en-US" b="1" dirty="0"/>
              <a:t>After augmenting an AVL tree to compute f(u), we can still do all operations in O(</a:t>
            </a:r>
            <a:r>
              <a:rPr lang="en-US" b="1" dirty="0" err="1"/>
              <a:t>lg</a:t>
            </a:r>
            <a:r>
              <a:rPr lang="en-US" b="1" dirty="0"/>
              <a:t> n)!</a:t>
            </a:r>
          </a:p>
          <a:p>
            <a:endParaRPr lang="en-US" dirty="0"/>
          </a:p>
        </p:txBody>
      </p:sp>
    </p:spTree>
    <p:extLst>
      <p:ext uri="{BB962C8B-B14F-4D97-AF65-F5344CB8AC3E}">
        <p14:creationId xmlns:p14="http://schemas.microsoft.com/office/powerpoint/2010/main" val="180087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775BE8E0-2277-435C-98B8-4FEE0C197624}"/>
              </a:ext>
            </a:extLst>
          </p:cNvPr>
          <p:cNvSpPr txBox="1">
            <a:spLocks noChangeArrowheads="1"/>
          </p:cNvSpPr>
          <p:nvPr/>
        </p:nvSpPr>
        <p:spPr bwMode="auto">
          <a:xfrm>
            <a:off x="2057400" y="963613"/>
            <a:ext cx="6172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Suppose an AVL tree of height h contains contains at most S(h) nodes:</a:t>
            </a:r>
          </a:p>
          <a:p>
            <a:pPr fontAlgn="base">
              <a:spcBef>
                <a:spcPct val="50000"/>
              </a:spcBef>
              <a:spcAft>
                <a:spcPct val="0"/>
              </a:spcAft>
            </a:pPr>
            <a:r>
              <a:rPr lang="en-US" altLang="en-US" sz="2400">
                <a:solidFill>
                  <a:srgbClr val="000000"/>
                </a:solidFill>
                <a:latin typeface="Times New Roman" panose="02020603050405020304" pitchFamily="18" charset="0"/>
              </a:rPr>
              <a:t>S(h) = L(h) + R(h) + 1    </a:t>
            </a:r>
          </a:p>
          <a:p>
            <a:pPr lvl="1" fontAlgn="base">
              <a:spcBef>
                <a:spcPct val="50000"/>
              </a:spcBef>
              <a:spcAft>
                <a:spcPct val="0"/>
              </a:spcAft>
            </a:pPr>
            <a:r>
              <a:rPr lang="en-US" altLang="en-US" sz="2400">
                <a:solidFill>
                  <a:srgbClr val="000000"/>
                </a:solidFill>
                <a:latin typeface="Times New Roman" panose="02020603050405020304" pitchFamily="18" charset="0"/>
              </a:rPr>
              <a:t>L(h) is the number of nodes in left subtree</a:t>
            </a:r>
          </a:p>
          <a:p>
            <a:pPr lvl="1" fontAlgn="base">
              <a:spcBef>
                <a:spcPct val="50000"/>
              </a:spcBef>
              <a:spcAft>
                <a:spcPct val="0"/>
              </a:spcAft>
            </a:pPr>
            <a:r>
              <a:rPr lang="en-US" altLang="en-US" sz="2400">
                <a:solidFill>
                  <a:srgbClr val="000000"/>
                </a:solidFill>
                <a:latin typeface="Times New Roman" panose="02020603050405020304" pitchFamily="18" charset="0"/>
              </a:rPr>
              <a:t>R(h) is the number of nodes in right subtree</a:t>
            </a:r>
          </a:p>
        </p:txBody>
      </p:sp>
      <p:sp>
        <p:nvSpPr>
          <p:cNvPr id="30724" name="Text Box 4">
            <a:extLst>
              <a:ext uri="{FF2B5EF4-FFF2-40B4-BE49-F238E27FC236}">
                <a16:creationId xmlns:a16="http://schemas.microsoft.com/office/drawing/2014/main" id="{348CC924-D080-4865-9C3E-3A7CDBD1D5D5}"/>
              </a:ext>
            </a:extLst>
          </p:cNvPr>
          <p:cNvSpPr txBox="1">
            <a:spLocks noChangeArrowheads="1"/>
          </p:cNvSpPr>
          <p:nvPr/>
        </p:nvSpPr>
        <p:spPr bwMode="auto">
          <a:xfrm>
            <a:off x="2819400" y="3733801"/>
            <a:ext cx="7086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You have larger number of nodes if there is larger imbalance between the subtrees</a:t>
            </a:r>
          </a:p>
        </p:txBody>
      </p:sp>
      <p:sp>
        <p:nvSpPr>
          <p:cNvPr id="30725" name="Text Box 5">
            <a:extLst>
              <a:ext uri="{FF2B5EF4-FFF2-40B4-BE49-F238E27FC236}">
                <a16:creationId xmlns:a16="http://schemas.microsoft.com/office/drawing/2014/main" id="{4EB9318C-07B9-45BE-A183-AC529454E9E4}"/>
              </a:ext>
            </a:extLst>
          </p:cNvPr>
          <p:cNvSpPr txBox="1">
            <a:spLocks noChangeArrowheads="1"/>
          </p:cNvSpPr>
          <p:nvPr/>
        </p:nvSpPr>
        <p:spPr bwMode="auto">
          <a:xfrm>
            <a:off x="1752600" y="48006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This happens if one subtree has height h, another h-2 </a:t>
            </a:r>
          </a:p>
        </p:txBody>
      </p:sp>
      <p:sp>
        <p:nvSpPr>
          <p:cNvPr id="30726" name="Text Box 6">
            <a:extLst>
              <a:ext uri="{FF2B5EF4-FFF2-40B4-BE49-F238E27FC236}">
                <a16:creationId xmlns:a16="http://schemas.microsoft.com/office/drawing/2014/main" id="{BEF726A1-F7D4-42D7-8771-EFF82DB2C051}"/>
              </a:ext>
            </a:extLst>
          </p:cNvPr>
          <p:cNvSpPr txBox="1">
            <a:spLocks noChangeArrowheads="1"/>
          </p:cNvSpPr>
          <p:nvPr/>
        </p:nvSpPr>
        <p:spPr bwMode="auto">
          <a:xfrm>
            <a:off x="2133600" y="54102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Thus, S(h) = S(h) + S(h-2) + 1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P spid="30724" grpId="0" autoUpdateAnimBg="0"/>
      <p:bldP spid="30725" grpId="0" autoUpdateAnimBg="0"/>
      <p:bldP spid="3072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15678"/>
            <a:ext cx="10972800" cy="4189823"/>
          </a:xfrm>
        </p:spPr>
        <p:txBody>
          <a:bodyPr>
            <a:normAutofit/>
          </a:bodyPr>
          <a:lstStyle/>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Problem: augment an AVL tree so we can do:</a:t>
            </a:r>
          </a:p>
          <a:p>
            <a:pPr lvl="1"/>
            <a:r>
              <a:rPr lang="en-US" sz="3600" b="1" dirty="0">
                <a:latin typeface="Times New Roman" panose="02020603050405020304" pitchFamily="18" charset="0"/>
                <a:cs typeface="Times New Roman" panose="02020603050405020304" pitchFamily="18" charset="0"/>
              </a:rPr>
              <a:t>Insert(key)</a:t>
            </a:r>
            <a:r>
              <a:rPr lang="en-US" sz="3600" dirty="0">
                <a:latin typeface="Times New Roman" panose="02020603050405020304" pitchFamily="18" charset="0"/>
                <a:cs typeface="Times New Roman" panose="02020603050405020304" pitchFamily="18" charset="0"/>
              </a:rPr>
              <a:t>: add key in O(</a:t>
            </a:r>
            <a:r>
              <a:rPr lang="en-US" sz="3600" dirty="0" err="1">
                <a:latin typeface="Times New Roman" panose="02020603050405020304" pitchFamily="18" charset="0"/>
                <a:cs typeface="Times New Roman" panose="02020603050405020304" pitchFamily="18" charset="0"/>
              </a:rPr>
              <a:t>lg</a:t>
            </a:r>
            <a:r>
              <a:rPr lang="en-US" sz="3600" dirty="0">
                <a:latin typeface="Times New Roman" panose="02020603050405020304" pitchFamily="18" charset="0"/>
                <a:cs typeface="Times New Roman" panose="02020603050405020304" pitchFamily="18" charset="0"/>
              </a:rPr>
              <a:t> n)</a:t>
            </a:r>
          </a:p>
          <a:p>
            <a:pPr lvl="1"/>
            <a:r>
              <a:rPr lang="en-US" sz="3600" b="1" dirty="0">
                <a:latin typeface="Times New Roman" panose="02020603050405020304" pitchFamily="18" charset="0"/>
                <a:cs typeface="Times New Roman" panose="02020603050405020304" pitchFamily="18" charset="0"/>
              </a:rPr>
              <a:t>Delete(key)</a:t>
            </a:r>
            <a:r>
              <a:rPr lang="en-US" sz="3600" dirty="0">
                <a:latin typeface="Times New Roman" panose="02020603050405020304" pitchFamily="18" charset="0"/>
                <a:cs typeface="Times New Roman" panose="02020603050405020304" pitchFamily="18" charset="0"/>
              </a:rPr>
              <a:t>: remove key in O(</a:t>
            </a:r>
            <a:r>
              <a:rPr lang="en-US" sz="3600" dirty="0" err="1">
                <a:latin typeface="Times New Roman" panose="02020603050405020304" pitchFamily="18" charset="0"/>
                <a:cs typeface="Times New Roman" panose="02020603050405020304" pitchFamily="18" charset="0"/>
              </a:rPr>
              <a:t>lg</a:t>
            </a:r>
            <a:r>
              <a:rPr lang="en-US" sz="3600" dirty="0">
                <a:latin typeface="Times New Roman" panose="02020603050405020304" pitchFamily="18" charset="0"/>
                <a:cs typeface="Times New Roman" panose="02020603050405020304" pitchFamily="18" charset="0"/>
              </a:rPr>
              <a:t> n)</a:t>
            </a:r>
          </a:p>
          <a:p>
            <a:pPr lvl="1"/>
            <a:r>
              <a:rPr lang="en-US" sz="3600" b="1" dirty="0">
                <a:latin typeface="Times New Roman" panose="02020603050405020304" pitchFamily="18" charset="0"/>
                <a:cs typeface="Times New Roman" panose="02020603050405020304" pitchFamily="18" charset="0"/>
              </a:rPr>
              <a:t>Height(node)</a:t>
            </a:r>
            <a:r>
              <a:rPr lang="en-US" sz="3600" dirty="0">
                <a:latin typeface="Times New Roman" panose="02020603050405020304" pitchFamily="18" charset="0"/>
                <a:cs typeface="Times New Roman" panose="02020603050405020304" pitchFamily="18" charset="0"/>
              </a:rPr>
              <a:t>: get height of sub-tree rooted at </a:t>
            </a:r>
            <a:r>
              <a:rPr lang="en-US" sz="3600" b="1" dirty="0">
                <a:latin typeface="Times New Roman" panose="02020603050405020304" pitchFamily="18" charset="0"/>
                <a:cs typeface="Times New Roman" panose="02020603050405020304" pitchFamily="18" charset="0"/>
              </a:rPr>
              <a:t>node</a:t>
            </a:r>
            <a:r>
              <a:rPr lang="en-US" sz="3600" dirty="0">
                <a:latin typeface="Times New Roman" panose="02020603050405020304" pitchFamily="18" charset="0"/>
                <a:cs typeface="Times New Roman" panose="02020603050405020304" pitchFamily="18" charset="0"/>
              </a:rPr>
              <a:t> in O(1)</a:t>
            </a:r>
            <a:endParaRPr lang="en-US" sz="3600" b="1"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609600" y="126952"/>
            <a:ext cx="10972800" cy="1143000"/>
          </a:xfrm>
        </p:spPr>
        <p:txBody>
          <a:bodyPr>
            <a:normAutofit/>
          </a:bodyPr>
          <a:lstStyle/>
          <a:p>
            <a:r>
              <a:rPr lang="en-US"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Simple first example</a:t>
            </a:r>
          </a:p>
        </p:txBody>
      </p:sp>
      <p:sp>
        <p:nvSpPr>
          <p:cNvPr id="4" name="Rectangle 3"/>
          <p:cNvSpPr/>
          <p:nvPr/>
        </p:nvSpPr>
        <p:spPr>
          <a:xfrm>
            <a:off x="6852501" y="1059730"/>
            <a:ext cx="4038600" cy="1371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solidFill>
                  <a:prstClr val="black"/>
                </a:solidFill>
                <a:latin typeface="Calibri"/>
              </a:rPr>
              <a:t>A regular AVL tree already does this</a:t>
            </a:r>
          </a:p>
        </p:txBody>
      </p:sp>
      <p:cxnSp>
        <p:nvCxnSpPr>
          <p:cNvPr id="6" name="Straight Arrow Connector 5"/>
          <p:cNvCxnSpPr>
            <a:stCxn id="4" idx="2"/>
          </p:cNvCxnSpPr>
          <p:nvPr/>
        </p:nvCxnSpPr>
        <p:spPr>
          <a:xfrm flipH="1">
            <a:off x="7690701" y="2431330"/>
            <a:ext cx="1181100" cy="990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a:cxnSpLocks/>
            <a:stCxn id="4" idx="2"/>
          </p:cNvCxnSpPr>
          <p:nvPr/>
        </p:nvCxnSpPr>
        <p:spPr>
          <a:xfrm flipH="1">
            <a:off x="8147901" y="2431330"/>
            <a:ext cx="723900" cy="1447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2057400" y="6019800"/>
            <a:ext cx="40386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solidFill>
                  <a:prstClr val="black"/>
                </a:solidFill>
                <a:latin typeface="Calibri"/>
              </a:rPr>
              <a:t>How do we do this?</a:t>
            </a:r>
          </a:p>
        </p:txBody>
      </p:sp>
      <p:cxnSp>
        <p:nvCxnSpPr>
          <p:cNvPr id="11" name="Straight Arrow Connector 10"/>
          <p:cNvCxnSpPr>
            <a:stCxn id="9" idx="0"/>
          </p:cNvCxnSpPr>
          <p:nvPr/>
        </p:nvCxnSpPr>
        <p:spPr>
          <a:xfrm flipH="1" flipV="1">
            <a:off x="3657600" y="5791200"/>
            <a:ext cx="419100" cy="228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6248400" y="5715000"/>
            <a:ext cx="4267200" cy="990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solidFill>
                  <a:prstClr val="black"/>
                </a:solidFill>
                <a:latin typeface="Calibri"/>
              </a:rPr>
              <a:t>Store some extra data at each node… but what?</a:t>
            </a:r>
          </a:p>
        </p:txBody>
      </p:sp>
    </p:spTree>
    <p:extLst>
      <p:ext uri="{BB962C8B-B14F-4D97-AF65-F5344CB8AC3E}">
        <p14:creationId xmlns:p14="http://schemas.microsoft.com/office/powerpoint/2010/main" val="44367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29" y="1600200"/>
            <a:ext cx="9869864" cy="4953000"/>
          </a:xfrm>
        </p:spPr>
        <p:txBody>
          <a:bodyPr>
            <a:normAutofit/>
          </a:bodyPr>
          <a:lstStyle/>
          <a:p>
            <a:r>
              <a:rPr lang="en-US" dirty="0">
                <a:latin typeface="Times New Roman" panose="02020603050405020304" pitchFamily="18" charset="0"/>
                <a:cs typeface="Times New Roman" panose="02020603050405020304" pitchFamily="18" charset="0"/>
              </a:rPr>
              <a:t>Function we want to compute: Height(u) = H(u)</a:t>
            </a:r>
          </a:p>
          <a:p>
            <a:r>
              <a:rPr lang="en-US" dirty="0">
                <a:latin typeface="Times New Roman" panose="02020603050405020304" pitchFamily="18" charset="0"/>
                <a:cs typeface="Times New Roman" panose="02020603050405020304" pitchFamily="18" charset="0"/>
              </a:rPr>
              <a:t>If someone gives us H(</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and H(</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can we compute H(u)?</a:t>
            </a:r>
          </a:p>
          <a:p>
            <a:r>
              <a:rPr lang="en-US" dirty="0">
                <a:latin typeface="Times New Roman" panose="02020603050405020304" pitchFamily="18" charset="0"/>
                <a:cs typeface="Times New Roman" panose="02020603050405020304" pitchFamily="18" charset="0"/>
              </a:rPr>
              <a:t>What formula should we use?</a:t>
            </a:r>
          </a:p>
          <a:p>
            <a:endParaRPr lang="en-US" sz="10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If u is a leaf then</a:t>
            </a:r>
          </a:p>
          <a:p>
            <a:pPr lvl="1"/>
            <a:r>
              <a:rPr lang="en-US" dirty="0">
                <a:latin typeface="Times New Roman" panose="02020603050405020304" pitchFamily="18" charset="0"/>
                <a:cs typeface="Times New Roman" panose="02020603050405020304" pitchFamily="18" charset="0"/>
              </a:rPr>
              <a:t>H(u) = 0</a:t>
            </a:r>
          </a:p>
          <a:p>
            <a:r>
              <a:rPr lang="en-US" b="1" dirty="0">
                <a:latin typeface="Times New Roman" panose="02020603050405020304" pitchFamily="18" charset="0"/>
                <a:cs typeface="Times New Roman" panose="02020603050405020304" pitchFamily="18" charset="0"/>
              </a:rPr>
              <a:t>Else</a:t>
            </a:r>
          </a:p>
          <a:p>
            <a:pPr lvl="1"/>
            <a:r>
              <a:rPr lang="en-US" dirty="0">
                <a:latin typeface="Times New Roman" panose="02020603050405020304" pitchFamily="18" charset="0"/>
                <a:cs typeface="Times New Roman" panose="02020603050405020304" pitchFamily="18" charset="0"/>
              </a:rPr>
              <a:t>H(u) = max{H(</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H(</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)}+1</a:t>
            </a:r>
          </a:p>
        </p:txBody>
      </p:sp>
      <p:sp>
        <p:nvSpPr>
          <p:cNvPr id="5" name="Isosceles Triangle 4"/>
          <p:cNvSpPr/>
          <p:nvPr/>
        </p:nvSpPr>
        <p:spPr>
          <a:xfrm>
            <a:off x="7341705" y="3959087"/>
            <a:ext cx="990600" cy="1524000"/>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Calibri"/>
            </a:endParaRPr>
          </a:p>
        </p:txBody>
      </p:sp>
      <p:sp>
        <p:nvSpPr>
          <p:cNvPr id="2" name="Title 1"/>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 we compute this function quickly?</a:t>
            </a:r>
          </a:p>
        </p:txBody>
      </p:sp>
      <p:sp>
        <p:nvSpPr>
          <p:cNvPr id="4" name="Oval 3"/>
          <p:cNvSpPr/>
          <p:nvPr/>
        </p:nvSpPr>
        <p:spPr>
          <a:xfrm>
            <a:off x="7494105" y="395908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solidFill>
                  <a:prstClr val="black"/>
                </a:solidFill>
                <a:latin typeface="Calibri"/>
              </a:rPr>
              <a:t>u</a:t>
            </a:r>
            <a:r>
              <a:rPr lang="en-US" baseline="-25000" dirty="0" err="1">
                <a:solidFill>
                  <a:prstClr val="black"/>
                </a:solidFill>
                <a:latin typeface="Calibri"/>
              </a:rPr>
              <a:t>L</a:t>
            </a:r>
            <a:endParaRPr lang="en-US" baseline="-25000" dirty="0">
              <a:solidFill>
                <a:prstClr val="black"/>
              </a:solidFill>
              <a:latin typeface="Calibri"/>
            </a:endParaRPr>
          </a:p>
        </p:txBody>
      </p:sp>
      <p:sp>
        <p:nvSpPr>
          <p:cNvPr id="6" name="Isosceles Triangle 5"/>
          <p:cNvSpPr/>
          <p:nvPr/>
        </p:nvSpPr>
        <p:spPr>
          <a:xfrm>
            <a:off x="8941905" y="3959087"/>
            <a:ext cx="990600" cy="2133600"/>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Calibri"/>
            </a:endParaRPr>
          </a:p>
        </p:txBody>
      </p:sp>
      <p:sp>
        <p:nvSpPr>
          <p:cNvPr id="7" name="Oval 6"/>
          <p:cNvSpPr/>
          <p:nvPr/>
        </p:nvSpPr>
        <p:spPr>
          <a:xfrm>
            <a:off x="9094305" y="395908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solidFill>
                  <a:prstClr val="black"/>
                </a:solidFill>
                <a:latin typeface="Calibri"/>
              </a:rPr>
              <a:t>u</a:t>
            </a:r>
            <a:r>
              <a:rPr lang="en-US" baseline="-25000" dirty="0" err="1">
                <a:solidFill>
                  <a:prstClr val="black"/>
                </a:solidFill>
                <a:latin typeface="Calibri"/>
              </a:rPr>
              <a:t>R</a:t>
            </a:r>
            <a:endParaRPr lang="en-US" baseline="-25000" dirty="0">
              <a:solidFill>
                <a:prstClr val="black"/>
              </a:solidFill>
              <a:latin typeface="Calibri"/>
            </a:endParaRPr>
          </a:p>
        </p:txBody>
      </p:sp>
      <p:sp>
        <p:nvSpPr>
          <p:cNvPr id="9" name="Oval 8"/>
          <p:cNvSpPr/>
          <p:nvPr/>
        </p:nvSpPr>
        <p:spPr>
          <a:xfrm>
            <a:off x="8285922" y="289228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prstClr val="black"/>
                </a:solidFill>
                <a:latin typeface="Calibri"/>
              </a:rPr>
              <a:t>u</a:t>
            </a:r>
          </a:p>
        </p:txBody>
      </p:sp>
      <p:cxnSp>
        <p:nvCxnSpPr>
          <p:cNvPr id="11" name="Straight Arrow Connector 10"/>
          <p:cNvCxnSpPr>
            <a:stCxn id="9" idx="3"/>
            <a:endCxn id="4" idx="0"/>
          </p:cNvCxnSpPr>
          <p:nvPr/>
        </p:nvCxnSpPr>
        <p:spPr>
          <a:xfrm flipH="1">
            <a:off x="7837005" y="3412613"/>
            <a:ext cx="549350" cy="546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5"/>
            <a:endCxn id="7" idx="0"/>
          </p:cNvCxnSpPr>
          <p:nvPr/>
        </p:nvCxnSpPr>
        <p:spPr>
          <a:xfrm>
            <a:off x="8871289" y="3412613"/>
            <a:ext cx="565916" cy="546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036905" y="3959087"/>
            <a:ext cx="0" cy="1524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705600" y="4532243"/>
            <a:ext cx="685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prstClr val="black"/>
                </a:solidFill>
                <a:latin typeface="Calibri"/>
              </a:rPr>
              <a:t>H(</a:t>
            </a:r>
            <a:r>
              <a:rPr lang="en-US" dirty="0" err="1">
                <a:solidFill>
                  <a:prstClr val="black"/>
                </a:solidFill>
                <a:latin typeface="Calibri"/>
              </a:rPr>
              <a:t>u</a:t>
            </a:r>
            <a:r>
              <a:rPr lang="en-US" baseline="-25000" dirty="0" err="1">
                <a:solidFill>
                  <a:prstClr val="black"/>
                </a:solidFill>
                <a:latin typeface="Calibri"/>
              </a:rPr>
              <a:t>L</a:t>
            </a:r>
            <a:r>
              <a:rPr lang="en-US" dirty="0">
                <a:solidFill>
                  <a:prstClr val="black"/>
                </a:solidFill>
                <a:latin typeface="Calibri"/>
              </a:rPr>
              <a:t>)</a:t>
            </a:r>
          </a:p>
        </p:txBody>
      </p:sp>
      <p:cxnSp>
        <p:nvCxnSpPr>
          <p:cNvPr id="17" name="Straight Arrow Connector 16"/>
          <p:cNvCxnSpPr/>
          <p:nvPr/>
        </p:nvCxnSpPr>
        <p:spPr>
          <a:xfrm flipH="1">
            <a:off x="8709993" y="3959088"/>
            <a:ext cx="1041" cy="213691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379728" y="4873487"/>
            <a:ext cx="685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prstClr val="black"/>
                </a:solidFill>
                <a:latin typeface="Calibri"/>
              </a:rPr>
              <a:t>H(</a:t>
            </a:r>
            <a:r>
              <a:rPr lang="en-US" dirty="0" err="1">
                <a:solidFill>
                  <a:prstClr val="black"/>
                </a:solidFill>
                <a:latin typeface="Calibri"/>
              </a:rPr>
              <a:t>u</a:t>
            </a:r>
            <a:r>
              <a:rPr lang="en-US" baseline="-25000" dirty="0" err="1">
                <a:solidFill>
                  <a:prstClr val="black"/>
                </a:solidFill>
                <a:latin typeface="Calibri"/>
              </a:rPr>
              <a:t>R</a:t>
            </a:r>
            <a:r>
              <a:rPr lang="en-US" dirty="0">
                <a:solidFill>
                  <a:prstClr val="black"/>
                </a:solidFill>
                <a:latin typeface="Calibri"/>
              </a:rPr>
              <a:t>)</a:t>
            </a:r>
          </a:p>
        </p:txBody>
      </p:sp>
      <p:cxnSp>
        <p:nvCxnSpPr>
          <p:cNvPr id="20" name="Straight Arrow Connector 19"/>
          <p:cNvCxnSpPr/>
          <p:nvPr/>
        </p:nvCxnSpPr>
        <p:spPr>
          <a:xfrm>
            <a:off x="10180984" y="2892287"/>
            <a:ext cx="1" cy="320702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70166" y="4495800"/>
            <a:ext cx="838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prstClr val="black"/>
                </a:solidFill>
                <a:latin typeface="Calibri"/>
              </a:rPr>
              <a:t>H(u)=?</a:t>
            </a:r>
          </a:p>
        </p:txBody>
      </p:sp>
    </p:spTree>
    <p:extLst>
      <p:ext uri="{BB962C8B-B14F-4D97-AF65-F5344CB8AC3E}">
        <p14:creationId xmlns:p14="http://schemas.microsoft.com/office/powerpoint/2010/main" val="177484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Augmenting AVL tree to compute H(u)</a:t>
            </a:r>
          </a:p>
        </p:txBody>
      </p:sp>
      <p:sp>
        <p:nvSpPr>
          <p:cNvPr id="3" name="Content Placeholder 2"/>
          <p:cNvSpPr>
            <a:spLocks noGrp="1"/>
          </p:cNvSpPr>
          <p:nvPr>
            <p:ph idx="1"/>
          </p:nvPr>
        </p:nvSpPr>
        <p:spPr>
          <a:xfrm>
            <a:off x="1981200" y="1371601"/>
            <a:ext cx="8229600" cy="2743200"/>
          </a:xfrm>
        </p:spPr>
        <p:txBody>
          <a:bodyPr/>
          <a:lstStyle/>
          <a:p>
            <a:r>
              <a:rPr lang="en-US" dirty="0"/>
              <a:t>Each node </a:t>
            </a:r>
            <a:r>
              <a:rPr lang="en-US" b="1" dirty="0"/>
              <a:t>u</a:t>
            </a:r>
            <a:r>
              <a:rPr lang="en-US" dirty="0"/>
              <a:t> contains</a:t>
            </a:r>
          </a:p>
          <a:p>
            <a:pPr lvl="1"/>
            <a:r>
              <a:rPr lang="en-US" b="1" dirty="0"/>
              <a:t>key</a:t>
            </a:r>
            <a:r>
              <a:rPr lang="en-US" dirty="0"/>
              <a:t>: the key</a:t>
            </a:r>
          </a:p>
          <a:p>
            <a:pPr lvl="1"/>
            <a:r>
              <a:rPr lang="en-US" b="1" dirty="0"/>
              <a:t>left</a:t>
            </a:r>
            <a:r>
              <a:rPr lang="en-US" dirty="0"/>
              <a:t>, </a:t>
            </a:r>
            <a:r>
              <a:rPr lang="en-US" b="1" dirty="0"/>
              <a:t>right</a:t>
            </a:r>
            <a:r>
              <a:rPr lang="en-US" dirty="0"/>
              <a:t>: child pointers</a:t>
            </a:r>
          </a:p>
          <a:p>
            <a:pPr lvl="1"/>
            <a:r>
              <a:rPr lang="en-US" b="1" dirty="0"/>
              <a:t>h</a:t>
            </a:r>
            <a:r>
              <a:rPr lang="en-US" dirty="0"/>
              <a:t>: height of sub-tree rooted at </a:t>
            </a:r>
            <a:r>
              <a:rPr lang="en-US" b="1" dirty="0"/>
              <a:t>u</a:t>
            </a:r>
          </a:p>
          <a:p>
            <a:r>
              <a:rPr lang="en-US" b="1" dirty="0"/>
              <a:t>How?</a:t>
            </a:r>
          </a:p>
        </p:txBody>
      </p:sp>
      <p:sp>
        <p:nvSpPr>
          <p:cNvPr id="4" name="Right Brace 3"/>
          <p:cNvSpPr/>
          <p:nvPr/>
        </p:nvSpPr>
        <p:spPr>
          <a:xfrm>
            <a:off x="6324600" y="1905000"/>
            <a:ext cx="609600" cy="106680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solidFill>
                <a:prstClr val="black"/>
              </a:solidFill>
              <a:latin typeface="Calibri"/>
            </a:endParaRPr>
          </a:p>
        </p:txBody>
      </p:sp>
      <p:sp>
        <p:nvSpPr>
          <p:cNvPr id="5" name="TextBox 4"/>
          <p:cNvSpPr txBox="1"/>
          <p:nvPr/>
        </p:nvSpPr>
        <p:spPr>
          <a:xfrm>
            <a:off x="6917637" y="2261224"/>
            <a:ext cx="2895600" cy="369332"/>
          </a:xfrm>
          <a:prstGeom prst="rect">
            <a:avLst/>
          </a:prstGeom>
          <a:noFill/>
        </p:spPr>
        <p:txBody>
          <a:bodyPr wrap="square" rtlCol="0">
            <a:spAutoFit/>
          </a:bodyPr>
          <a:lstStyle/>
          <a:p>
            <a:r>
              <a:rPr lang="en-US" dirty="0">
                <a:solidFill>
                  <a:prstClr val="black"/>
                </a:solidFill>
                <a:latin typeface="Calibri"/>
              </a:rPr>
              <a:t>The usual stuff…</a:t>
            </a:r>
          </a:p>
        </p:txBody>
      </p:sp>
      <p:sp>
        <p:nvSpPr>
          <p:cNvPr id="11" name="Oval 10"/>
          <p:cNvSpPr/>
          <p:nvPr/>
        </p:nvSpPr>
        <p:spPr>
          <a:xfrm>
            <a:off x="4419600"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d, 0</a:t>
            </a:r>
          </a:p>
        </p:txBody>
      </p:sp>
      <p:sp>
        <p:nvSpPr>
          <p:cNvPr id="12" name="Rectangle 11"/>
          <p:cNvSpPr/>
          <p:nvPr/>
        </p:nvSpPr>
        <p:spPr>
          <a:xfrm>
            <a:off x="1981200" y="43434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Insert(d)</a:t>
            </a:r>
          </a:p>
        </p:txBody>
      </p:sp>
      <p:sp>
        <p:nvSpPr>
          <p:cNvPr id="13" name="Oval 12"/>
          <p:cNvSpPr/>
          <p:nvPr/>
        </p:nvSpPr>
        <p:spPr>
          <a:xfrm>
            <a:off x="3581400" y="44958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a, 0</a:t>
            </a:r>
          </a:p>
        </p:txBody>
      </p:sp>
      <p:sp>
        <p:nvSpPr>
          <p:cNvPr id="14" name="Rectangle 13"/>
          <p:cNvSpPr/>
          <p:nvPr/>
        </p:nvSpPr>
        <p:spPr>
          <a:xfrm>
            <a:off x="1981200" y="48006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Insert(a)</a:t>
            </a:r>
          </a:p>
        </p:txBody>
      </p:sp>
      <p:cxnSp>
        <p:nvCxnSpPr>
          <p:cNvPr id="16" name="Straight Arrow Connector 15"/>
          <p:cNvCxnSpPr>
            <a:stCxn id="11" idx="3"/>
            <a:endCxn id="13" idx="0"/>
          </p:cNvCxnSpPr>
          <p:nvPr/>
        </p:nvCxnSpPr>
        <p:spPr>
          <a:xfrm flipH="1">
            <a:off x="4076700" y="4166768"/>
            <a:ext cx="487970" cy="329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424570"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d, 1</a:t>
            </a:r>
          </a:p>
        </p:txBody>
      </p:sp>
      <p:sp>
        <p:nvSpPr>
          <p:cNvPr id="18" name="Rectangle 17"/>
          <p:cNvSpPr/>
          <p:nvPr/>
        </p:nvSpPr>
        <p:spPr>
          <a:xfrm>
            <a:off x="1981200" y="52578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Insert(e)</a:t>
            </a:r>
          </a:p>
        </p:txBody>
      </p:sp>
      <p:sp>
        <p:nvSpPr>
          <p:cNvPr id="19" name="Oval 18"/>
          <p:cNvSpPr/>
          <p:nvPr/>
        </p:nvSpPr>
        <p:spPr>
          <a:xfrm>
            <a:off x="5257800" y="4515679"/>
            <a:ext cx="990600" cy="685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e, 0</a:t>
            </a:r>
          </a:p>
        </p:txBody>
      </p:sp>
      <p:cxnSp>
        <p:nvCxnSpPr>
          <p:cNvPr id="21" name="Straight Arrow Connector 20"/>
          <p:cNvCxnSpPr>
            <a:stCxn id="17" idx="5"/>
            <a:endCxn id="19" idx="0"/>
          </p:cNvCxnSpPr>
          <p:nvPr/>
        </p:nvCxnSpPr>
        <p:spPr>
          <a:xfrm>
            <a:off x="5270100" y="4166768"/>
            <a:ext cx="483000" cy="3489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67200" y="54102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b, 0</a:t>
            </a:r>
          </a:p>
        </p:txBody>
      </p:sp>
      <p:cxnSp>
        <p:nvCxnSpPr>
          <p:cNvPr id="24" name="Straight Arrow Connector 23"/>
          <p:cNvCxnSpPr>
            <a:stCxn id="13" idx="5"/>
            <a:endCxn id="23" idx="0"/>
          </p:cNvCxnSpPr>
          <p:nvPr/>
        </p:nvCxnSpPr>
        <p:spPr>
          <a:xfrm>
            <a:off x="4426930" y="5081168"/>
            <a:ext cx="335570" cy="329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974574" y="57150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Insert(b)</a:t>
            </a:r>
          </a:p>
        </p:txBody>
      </p:sp>
      <p:sp>
        <p:nvSpPr>
          <p:cNvPr id="27" name="Oval 26"/>
          <p:cNvSpPr/>
          <p:nvPr/>
        </p:nvSpPr>
        <p:spPr>
          <a:xfrm>
            <a:off x="3581400" y="44958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a, 1</a:t>
            </a:r>
          </a:p>
        </p:txBody>
      </p:sp>
      <p:sp>
        <p:nvSpPr>
          <p:cNvPr id="30" name="Oval 29"/>
          <p:cNvSpPr/>
          <p:nvPr/>
        </p:nvSpPr>
        <p:spPr>
          <a:xfrm>
            <a:off x="5181600" y="6115878"/>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c, 0</a:t>
            </a:r>
          </a:p>
        </p:txBody>
      </p:sp>
      <p:cxnSp>
        <p:nvCxnSpPr>
          <p:cNvPr id="31" name="Straight Arrow Connector 30"/>
          <p:cNvCxnSpPr>
            <a:stCxn id="23" idx="5"/>
            <a:endCxn id="30" idx="1"/>
          </p:cNvCxnSpPr>
          <p:nvPr/>
        </p:nvCxnSpPr>
        <p:spPr>
          <a:xfrm>
            <a:off x="5112730" y="5995567"/>
            <a:ext cx="213940" cy="220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971261" y="6172200"/>
            <a:ext cx="1076739"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Insert(c)</a:t>
            </a:r>
          </a:p>
        </p:txBody>
      </p:sp>
      <p:sp>
        <p:nvSpPr>
          <p:cNvPr id="39" name="Right Arrow 38"/>
          <p:cNvSpPr/>
          <p:nvPr/>
        </p:nvSpPr>
        <p:spPr>
          <a:xfrm>
            <a:off x="6324600" y="5081168"/>
            <a:ext cx="990600" cy="367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0" name="Straight Arrow Connector 39"/>
          <p:cNvCxnSpPr/>
          <p:nvPr/>
        </p:nvCxnSpPr>
        <p:spPr>
          <a:xfrm flipH="1">
            <a:off x="8305800" y="4166768"/>
            <a:ext cx="487970" cy="329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9486900" y="4515679"/>
            <a:ext cx="990600" cy="685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e, 0</a:t>
            </a:r>
          </a:p>
        </p:txBody>
      </p:sp>
      <p:cxnSp>
        <p:nvCxnSpPr>
          <p:cNvPr id="42" name="Straight Arrow Connector 41"/>
          <p:cNvCxnSpPr>
            <a:endCxn id="41" idx="0"/>
          </p:cNvCxnSpPr>
          <p:nvPr/>
        </p:nvCxnSpPr>
        <p:spPr>
          <a:xfrm>
            <a:off x="9499200" y="4166768"/>
            <a:ext cx="483000" cy="3489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8648700"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d, 3</a:t>
            </a:r>
          </a:p>
        </p:txBody>
      </p:sp>
      <p:sp>
        <p:nvSpPr>
          <p:cNvPr id="44" name="Oval 43"/>
          <p:cNvSpPr/>
          <p:nvPr/>
        </p:nvSpPr>
        <p:spPr>
          <a:xfrm>
            <a:off x="7810500" y="44958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b, 1</a:t>
            </a:r>
          </a:p>
        </p:txBody>
      </p:sp>
      <p:sp>
        <p:nvSpPr>
          <p:cNvPr id="45" name="Oval 44"/>
          <p:cNvSpPr/>
          <p:nvPr/>
        </p:nvSpPr>
        <p:spPr>
          <a:xfrm>
            <a:off x="7239000" y="5430693"/>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a, 2</a:t>
            </a:r>
          </a:p>
        </p:txBody>
      </p:sp>
      <p:sp>
        <p:nvSpPr>
          <p:cNvPr id="46" name="Oval 45"/>
          <p:cNvSpPr/>
          <p:nvPr/>
        </p:nvSpPr>
        <p:spPr>
          <a:xfrm>
            <a:off x="8382000" y="54102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c, 0</a:t>
            </a:r>
          </a:p>
        </p:txBody>
      </p:sp>
      <p:cxnSp>
        <p:nvCxnSpPr>
          <p:cNvPr id="48" name="Straight Arrow Connector 47"/>
          <p:cNvCxnSpPr>
            <a:stCxn id="44" idx="3"/>
            <a:endCxn id="45" idx="0"/>
          </p:cNvCxnSpPr>
          <p:nvPr/>
        </p:nvCxnSpPr>
        <p:spPr>
          <a:xfrm flipH="1">
            <a:off x="7734300" y="5081167"/>
            <a:ext cx="221270" cy="3495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5"/>
            <a:endCxn id="46" idx="0"/>
          </p:cNvCxnSpPr>
          <p:nvPr/>
        </p:nvCxnSpPr>
        <p:spPr>
          <a:xfrm>
            <a:off x="8656030" y="5081168"/>
            <a:ext cx="221270" cy="329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239000" y="5430079"/>
            <a:ext cx="990600" cy="685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a, 0</a:t>
            </a:r>
          </a:p>
        </p:txBody>
      </p:sp>
      <p:sp>
        <p:nvSpPr>
          <p:cNvPr id="52" name="Oval 51"/>
          <p:cNvSpPr/>
          <p:nvPr/>
        </p:nvSpPr>
        <p:spPr>
          <a:xfrm>
            <a:off x="8382000" y="54102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c, 0</a:t>
            </a:r>
          </a:p>
        </p:txBody>
      </p:sp>
      <p:sp>
        <p:nvSpPr>
          <p:cNvPr id="53" name="Oval 52"/>
          <p:cNvSpPr/>
          <p:nvPr/>
        </p:nvSpPr>
        <p:spPr>
          <a:xfrm>
            <a:off x="7808612" y="44958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b, 1</a:t>
            </a:r>
          </a:p>
        </p:txBody>
      </p:sp>
      <p:sp>
        <p:nvSpPr>
          <p:cNvPr id="54" name="Oval 53"/>
          <p:cNvSpPr/>
          <p:nvPr/>
        </p:nvSpPr>
        <p:spPr>
          <a:xfrm>
            <a:off x="8646812"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d, 2</a:t>
            </a:r>
          </a:p>
        </p:txBody>
      </p:sp>
      <p:sp>
        <p:nvSpPr>
          <p:cNvPr id="47" name="Oval 46"/>
          <p:cNvSpPr/>
          <p:nvPr/>
        </p:nvSpPr>
        <p:spPr>
          <a:xfrm>
            <a:off x="4419600"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d, 1</a:t>
            </a:r>
          </a:p>
        </p:txBody>
      </p:sp>
      <p:sp>
        <p:nvSpPr>
          <p:cNvPr id="28" name="Oval 27"/>
          <p:cNvSpPr/>
          <p:nvPr/>
        </p:nvSpPr>
        <p:spPr>
          <a:xfrm>
            <a:off x="4419600"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d, 2</a:t>
            </a:r>
          </a:p>
        </p:txBody>
      </p:sp>
      <p:sp>
        <p:nvSpPr>
          <p:cNvPr id="49" name="Oval 48"/>
          <p:cNvSpPr/>
          <p:nvPr/>
        </p:nvSpPr>
        <p:spPr>
          <a:xfrm>
            <a:off x="4267200" y="54102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b, 1</a:t>
            </a:r>
          </a:p>
        </p:txBody>
      </p:sp>
      <p:sp>
        <p:nvSpPr>
          <p:cNvPr id="55" name="Oval 54"/>
          <p:cNvSpPr/>
          <p:nvPr/>
        </p:nvSpPr>
        <p:spPr>
          <a:xfrm>
            <a:off x="3581400" y="44958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a, 2</a:t>
            </a:r>
          </a:p>
        </p:txBody>
      </p:sp>
      <p:sp>
        <p:nvSpPr>
          <p:cNvPr id="56" name="Oval 55"/>
          <p:cNvSpPr/>
          <p:nvPr/>
        </p:nvSpPr>
        <p:spPr>
          <a:xfrm>
            <a:off x="4419600"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d, 3</a:t>
            </a:r>
          </a:p>
        </p:txBody>
      </p:sp>
      <p:sp>
        <p:nvSpPr>
          <p:cNvPr id="7" name="TextBox 6"/>
          <p:cNvSpPr txBox="1"/>
          <p:nvPr/>
        </p:nvSpPr>
        <p:spPr>
          <a:xfrm>
            <a:off x="3244886" y="4663026"/>
            <a:ext cx="434485" cy="369332"/>
          </a:xfrm>
          <a:prstGeom prst="rect">
            <a:avLst/>
          </a:prstGeom>
          <a:noFill/>
        </p:spPr>
        <p:txBody>
          <a:bodyPr wrap="square" rtlCol="0">
            <a:spAutoFit/>
          </a:bodyPr>
          <a:lstStyle/>
          <a:p>
            <a:r>
              <a:rPr lang="en-US" b="1" dirty="0">
                <a:solidFill>
                  <a:prstClr val="black"/>
                </a:solidFill>
                <a:latin typeface="Calibri"/>
              </a:rPr>
              <a:t>2</a:t>
            </a:r>
          </a:p>
        </p:txBody>
      </p:sp>
    </p:spTree>
    <p:extLst>
      <p:ext uri="{BB962C8B-B14F-4D97-AF65-F5344CB8AC3E}">
        <p14:creationId xmlns:p14="http://schemas.microsoft.com/office/powerpoint/2010/main" val="364013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1000"/>
                                        <p:tgtEl>
                                          <p:spTgt spid="21"/>
                                        </p:tgtEl>
                                      </p:cBhvr>
                                    </p:animEffect>
                                    <p:anim calcmode="lin" valueType="num">
                                      <p:cBhvr>
                                        <p:cTn id="80" dur="1000" fill="hold"/>
                                        <p:tgtEl>
                                          <p:spTgt spid="21"/>
                                        </p:tgtEl>
                                        <p:attrNameLst>
                                          <p:attrName>ppt_x</p:attrName>
                                        </p:attrNameLst>
                                      </p:cBhvr>
                                      <p:tavLst>
                                        <p:tav tm="0">
                                          <p:val>
                                            <p:strVal val="#ppt_x"/>
                                          </p:val>
                                        </p:tav>
                                        <p:tav tm="100000">
                                          <p:val>
                                            <p:strVal val="#ppt_x"/>
                                          </p:val>
                                        </p:tav>
                                      </p:tavLst>
                                    </p:anim>
                                    <p:anim calcmode="lin" valueType="num">
                                      <p:cBhvr>
                                        <p:cTn id="8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1000"/>
                                        <p:tgtEl>
                                          <p:spTgt spid="47"/>
                                        </p:tgtEl>
                                      </p:cBhvr>
                                    </p:animEffect>
                                    <p:anim calcmode="lin" valueType="num">
                                      <p:cBhvr>
                                        <p:cTn id="87" dur="1000" fill="hold"/>
                                        <p:tgtEl>
                                          <p:spTgt spid="47"/>
                                        </p:tgtEl>
                                        <p:attrNameLst>
                                          <p:attrName>ppt_x</p:attrName>
                                        </p:attrNameLst>
                                      </p:cBhvr>
                                      <p:tavLst>
                                        <p:tav tm="0">
                                          <p:val>
                                            <p:strVal val="#ppt_x"/>
                                          </p:val>
                                        </p:tav>
                                        <p:tav tm="100000">
                                          <p:val>
                                            <p:strVal val="#ppt_x"/>
                                          </p:val>
                                        </p:tav>
                                      </p:tavLst>
                                    </p:anim>
                                    <p:anim calcmode="lin" valueType="num">
                                      <p:cBhvr>
                                        <p:cTn id="88"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1000"/>
                                        <p:tgtEl>
                                          <p:spTgt spid="23"/>
                                        </p:tgtEl>
                                      </p:cBhvr>
                                    </p:animEffect>
                                    <p:anim calcmode="lin" valueType="num">
                                      <p:cBhvr>
                                        <p:cTn id="94" dur="1000" fill="hold"/>
                                        <p:tgtEl>
                                          <p:spTgt spid="23"/>
                                        </p:tgtEl>
                                        <p:attrNameLst>
                                          <p:attrName>ppt_x</p:attrName>
                                        </p:attrNameLst>
                                      </p:cBhvr>
                                      <p:tavLst>
                                        <p:tav tm="0">
                                          <p:val>
                                            <p:strVal val="#ppt_x"/>
                                          </p:val>
                                        </p:tav>
                                        <p:tav tm="100000">
                                          <p:val>
                                            <p:strVal val="#ppt_x"/>
                                          </p:val>
                                        </p:tav>
                                      </p:tavLst>
                                    </p:anim>
                                    <p:anim calcmode="lin" valueType="num">
                                      <p:cBhvr>
                                        <p:cTn id="95" dur="1000" fill="hold"/>
                                        <p:tgtEl>
                                          <p:spTgt spid="23"/>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fade">
                                      <p:cBhvr>
                                        <p:cTn id="98" dur="1000"/>
                                        <p:tgtEl>
                                          <p:spTgt spid="24"/>
                                        </p:tgtEl>
                                      </p:cBhvr>
                                    </p:animEffect>
                                    <p:anim calcmode="lin" valueType="num">
                                      <p:cBhvr>
                                        <p:cTn id="99" dur="1000" fill="hold"/>
                                        <p:tgtEl>
                                          <p:spTgt spid="24"/>
                                        </p:tgtEl>
                                        <p:attrNameLst>
                                          <p:attrName>ppt_x</p:attrName>
                                        </p:attrNameLst>
                                      </p:cBhvr>
                                      <p:tavLst>
                                        <p:tav tm="0">
                                          <p:val>
                                            <p:strVal val="#ppt_x"/>
                                          </p:val>
                                        </p:tav>
                                        <p:tav tm="100000">
                                          <p:val>
                                            <p:strVal val="#ppt_x"/>
                                          </p:val>
                                        </p:tav>
                                      </p:tavLst>
                                    </p:anim>
                                    <p:anim calcmode="lin" valueType="num">
                                      <p:cBhvr>
                                        <p:cTn id="100" dur="1000" fill="hold"/>
                                        <p:tgtEl>
                                          <p:spTgt spid="24"/>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1000"/>
                                        <p:tgtEl>
                                          <p:spTgt spid="26"/>
                                        </p:tgtEl>
                                      </p:cBhvr>
                                    </p:animEffect>
                                    <p:anim calcmode="lin" valueType="num">
                                      <p:cBhvr>
                                        <p:cTn id="104" dur="1000" fill="hold"/>
                                        <p:tgtEl>
                                          <p:spTgt spid="26"/>
                                        </p:tgtEl>
                                        <p:attrNameLst>
                                          <p:attrName>ppt_x</p:attrName>
                                        </p:attrNameLst>
                                      </p:cBhvr>
                                      <p:tavLst>
                                        <p:tav tm="0">
                                          <p:val>
                                            <p:strVal val="#ppt_x"/>
                                          </p:val>
                                        </p:tav>
                                        <p:tav tm="100000">
                                          <p:val>
                                            <p:strVal val="#ppt_x"/>
                                          </p:val>
                                        </p:tav>
                                      </p:tavLst>
                                    </p:anim>
                                    <p:anim calcmode="lin" valueType="num">
                                      <p:cBhvr>
                                        <p:cTn id="10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1000"/>
                                        <p:tgtEl>
                                          <p:spTgt spid="27"/>
                                        </p:tgtEl>
                                      </p:cBhvr>
                                    </p:animEffect>
                                    <p:anim calcmode="lin" valueType="num">
                                      <p:cBhvr>
                                        <p:cTn id="111" dur="1000" fill="hold"/>
                                        <p:tgtEl>
                                          <p:spTgt spid="27"/>
                                        </p:tgtEl>
                                        <p:attrNameLst>
                                          <p:attrName>ppt_x</p:attrName>
                                        </p:attrNameLst>
                                      </p:cBhvr>
                                      <p:tavLst>
                                        <p:tav tm="0">
                                          <p:val>
                                            <p:strVal val="#ppt_x"/>
                                          </p:val>
                                        </p:tav>
                                        <p:tav tm="100000">
                                          <p:val>
                                            <p:strVal val="#ppt_x"/>
                                          </p:val>
                                        </p:tav>
                                      </p:tavLst>
                                    </p:anim>
                                    <p:anim calcmode="lin" valueType="num">
                                      <p:cBhvr>
                                        <p:cTn id="11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1000"/>
                                        <p:tgtEl>
                                          <p:spTgt spid="28"/>
                                        </p:tgtEl>
                                      </p:cBhvr>
                                    </p:animEffect>
                                    <p:anim calcmode="lin" valueType="num">
                                      <p:cBhvr>
                                        <p:cTn id="118" dur="1000" fill="hold"/>
                                        <p:tgtEl>
                                          <p:spTgt spid="28"/>
                                        </p:tgtEl>
                                        <p:attrNameLst>
                                          <p:attrName>ppt_x</p:attrName>
                                        </p:attrNameLst>
                                      </p:cBhvr>
                                      <p:tavLst>
                                        <p:tav tm="0">
                                          <p:val>
                                            <p:strVal val="#ppt_x"/>
                                          </p:val>
                                        </p:tav>
                                        <p:tav tm="100000">
                                          <p:val>
                                            <p:strVal val="#ppt_x"/>
                                          </p:val>
                                        </p:tav>
                                      </p:tavLst>
                                    </p:anim>
                                    <p:anim calcmode="lin" valueType="num">
                                      <p:cBhvr>
                                        <p:cTn id="11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30"/>
                                        </p:tgtEl>
                                        <p:attrNameLst>
                                          <p:attrName>style.visibility</p:attrName>
                                        </p:attrNameLst>
                                      </p:cBhvr>
                                      <p:to>
                                        <p:strVal val="visible"/>
                                      </p:to>
                                    </p:set>
                                    <p:animEffect transition="in" filter="fade">
                                      <p:cBhvr>
                                        <p:cTn id="124" dur="1000"/>
                                        <p:tgtEl>
                                          <p:spTgt spid="30"/>
                                        </p:tgtEl>
                                      </p:cBhvr>
                                    </p:animEffect>
                                    <p:anim calcmode="lin" valueType="num">
                                      <p:cBhvr>
                                        <p:cTn id="125" dur="1000" fill="hold"/>
                                        <p:tgtEl>
                                          <p:spTgt spid="30"/>
                                        </p:tgtEl>
                                        <p:attrNameLst>
                                          <p:attrName>ppt_x</p:attrName>
                                        </p:attrNameLst>
                                      </p:cBhvr>
                                      <p:tavLst>
                                        <p:tav tm="0">
                                          <p:val>
                                            <p:strVal val="#ppt_x"/>
                                          </p:val>
                                        </p:tav>
                                        <p:tav tm="100000">
                                          <p:val>
                                            <p:strVal val="#ppt_x"/>
                                          </p:val>
                                        </p:tav>
                                      </p:tavLst>
                                    </p:anim>
                                    <p:anim calcmode="lin" valueType="num">
                                      <p:cBhvr>
                                        <p:cTn id="126" dur="1000" fill="hold"/>
                                        <p:tgtEl>
                                          <p:spTgt spid="30"/>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31"/>
                                        </p:tgtEl>
                                        <p:attrNameLst>
                                          <p:attrName>style.visibility</p:attrName>
                                        </p:attrNameLst>
                                      </p:cBhvr>
                                      <p:to>
                                        <p:strVal val="visible"/>
                                      </p:to>
                                    </p:set>
                                    <p:animEffect transition="in" filter="fade">
                                      <p:cBhvr>
                                        <p:cTn id="129" dur="1000"/>
                                        <p:tgtEl>
                                          <p:spTgt spid="31"/>
                                        </p:tgtEl>
                                      </p:cBhvr>
                                    </p:animEffect>
                                    <p:anim calcmode="lin" valueType="num">
                                      <p:cBhvr>
                                        <p:cTn id="130" dur="1000" fill="hold"/>
                                        <p:tgtEl>
                                          <p:spTgt spid="31"/>
                                        </p:tgtEl>
                                        <p:attrNameLst>
                                          <p:attrName>ppt_x</p:attrName>
                                        </p:attrNameLst>
                                      </p:cBhvr>
                                      <p:tavLst>
                                        <p:tav tm="0">
                                          <p:val>
                                            <p:strVal val="#ppt_x"/>
                                          </p:val>
                                        </p:tav>
                                        <p:tav tm="100000">
                                          <p:val>
                                            <p:strVal val="#ppt_x"/>
                                          </p:val>
                                        </p:tav>
                                      </p:tavLst>
                                    </p:anim>
                                    <p:anim calcmode="lin" valueType="num">
                                      <p:cBhvr>
                                        <p:cTn id="131" dur="1000" fill="hold"/>
                                        <p:tgtEl>
                                          <p:spTgt spid="31"/>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5"/>
                                        </p:tgtEl>
                                        <p:attrNameLst>
                                          <p:attrName>style.visibility</p:attrName>
                                        </p:attrNameLst>
                                      </p:cBhvr>
                                      <p:to>
                                        <p:strVal val="visible"/>
                                      </p:to>
                                    </p:set>
                                    <p:animEffect transition="in" filter="fade">
                                      <p:cBhvr>
                                        <p:cTn id="134" dur="1000"/>
                                        <p:tgtEl>
                                          <p:spTgt spid="35"/>
                                        </p:tgtEl>
                                      </p:cBhvr>
                                    </p:animEffect>
                                    <p:anim calcmode="lin" valueType="num">
                                      <p:cBhvr>
                                        <p:cTn id="135" dur="1000" fill="hold"/>
                                        <p:tgtEl>
                                          <p:spTgt spid="35"/>
                                        </p:tgtEl>
                                        <p:attrNameLst>
                                          <p:attrName>ppt_x</p:attrName>
                                        </p:attrNameLst>
                                      </p:cBhvr>
                                      <p:tavLst>
                                        <p:tav tm="0">
                                          <p:val>
                                            <p:strVal val="#ppt_x"/>
                                          </p:val>
                                        </p:tav>
                                        <p:tav tm="100000">
                                          <p:val>
                                            <p:strVal val="#ppt_x"/>
                                          </p:val>
                                        </p:tav>
                                      </p:tavLst>
                                    </p:anim>
                                    <p:anim calcmode="lin" valueType="num">
                                      <p:cBhvr>
                                        <p:cTn id="13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49"/>
                                        </p:tgtEl>
                                        <p:attrNameLst>
                                          <p:attrName>style.visibility</p:attrName>
                                        </p:attrNameLst>
                                      </p:cBhvr>
                                      <p:to>
                                        <p:strVal val="visible"/>
                                      </p:to>
                                    </p:set>
                                    <p:animEffect transition="in" filter="fade">
                                      <p:cBhvr>
                                        <p:cTn id="141" dur="1000"/>
                                        <p:tgtEl>
                                          <p:spTgt spid="49"/>
                                        </p:tgtEl>
                                      </p:cBhvr>
                                    </p:animEffect>
                                    <p:anim calcmode="lin" valueType="num">
                                      <p:cBhvr>
                                        <p:cTn id="142" dur="1000" fill="hold"/>
                                        <p:tgtEl>
                                          <p:spTgt spid="49"/>
                                        </p:tgtEl>
                                        <p:attrNameLst>
                                          <p:attrName>ppt_x</p:attrName>
                                        </p:attrNameLst>
                                      </p:cBhvr>
                                      <p:tavLst>
                                        <p:tav tm="0">
                                          <p:val>
                                            <p:strVal val="#ppt_x"/>
                                          </p:val>
                                        </p:tav>
                                        <p:tav tm="100000">
                                          <p:val>
                                            <p:strVal val="#ppt_x"/>
                                          </p:val>
                                        </p:tav>
                                      </p:tavLst>
                                    </p:anim>
                                    <p:anim calcmode="lin" valueType="num">
                                      <p:cBhvr>
                                        <p:cTn id="14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55"/>
                                        </p:tgtEl>
                                        <p:attrNameLst>
                                          <p:attrName>style.visibility</p:attrName>
                                        </p:attrNameLst>
                                      </p:cBhvr>
                                      <p:to>
                                        <p:strVal val="visible"/>
                                      </p:to>
                                    </p:set>
                                    <p:animEffect transition="in" filter="fade">
                                      <p:cBhvr>
                                        <p:cTn id="148" dur="1000"/>
                                        <p:tgtEl>
                                          <p:spTgt spid="55"/>
                                        </p:tgtEl>
                                      </p:cBhvr>
                                    </p:animEffect>
                                    <p:anim calcmode="lin" valueType="num">
                                      <p:cBhvr>
                                        <p:cTn id="149" dur="1000" fill="hold"/>
                                        <p:tgtEl>
                                          <p:spTgt spid="55"/>
                                        </p:tgtEl>
                                        <p:attrNameLst>
                                          <p:attrName>ppt_x</p:attrName>
                                        </p:attrNameLst>
                                      </p:cBhvr>
                                      <p:tavLst>
                                        <p:tav tm="0">
                                          <p:val>
                                            <p:strVal val="#ppt_x"/>
                                          </p:val>
                                        </p:tav>
                                        <p:tav tm="100000">
                                          <p:val>
                                            <p:strVal val="#ppt_x"/>
                                          </p:val>
                                        </p:tav>
                                      </p:tavLst>
                                    </p:anim>
                                    <p:anim calcmode="lin" valueType="num">
                                      <p:cBhvr>
                                        <p:cTn id="150"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56"/>
                                        </p:tgtEl>
                                        <p:attrNameLst>
                                          <p:attrName>style.visibility</p:attrName>
                                        </p:attrNameLst>
                                      </p:cBhvr>
                                      <p:to>
                                        <p:strVal val="visible"/>
                                      </p:to>
                                    </p:set>
                                    <p:animEffect transition="in" filter="fade">
                                      <p:cBhvr>
                                        <p:cTn id="155" dur="1000"/>
                                        <p:tgtEl>
                                          <p:spTgt spid="56"/>
                                        </p:tgtEl>
                                      </p:cBhvr>
                                    </p:animEffect>
                                    <p:anim calcmode="lin" valueType="num">
                                      <p:cBhvr>
                                        <p:cTn id="156" dur="1000" fill="hold"/>
                                        <p:tgtEl>
                                          <p:spTgt spid="56"/>
                                        </p:tgtEl>
                                        <p:attrNameLst>
                                          <p:attrName>ppt_x</p:attrName>
                                        </p:attrNameLst>
                                      </p:cBhvr>
                                      <p:tavLst>
                                        <p:tav tm="0">
                                          <p:val>
                                            <p:strVal val="#ppt_x"/>
                                          </p:val>
                                        </p:tav>
                                        <p:tav tm="100000">
                                          <p:val>
                                            <p:strVal val="#ppt_x"/>
                                          </p:val>
                                        </p:tav>
                                      </p:tavLst>
                                    </p:anim>
                                    <p:anim calcmode="lin" valueType="num">
                                      <p:cBhvr>
                                        <p:cTn id="157"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2" presetClass="entr" presetSubtype="0" fill="hold" grpId="0" nodeType="clickEffect">
                                  <p:stCondLst>
                                    <p:cond delay="0"/>
                                  </p:stCondLst>
                                  <p:childTnLst>
                                    <p:set>
                                      <p:cBhvr>
                                        <p:cTn id="161" dur="1" fill="hold">
                                          <p:stCondLst>
                                            <p:cond delay="0"/>
                                          </p:stCondLst>
                                        </p:cTn>
                                        <p:tgtEl>
                                          <p:spTgt spid="7"/>
                                        </p:tgtEl>
                                        <p:attrNameLst>
                                          <p:attrName>style.visibility</p:attrName>
                                        </p:attrNameLst>
                                      </p:cBhvr>
                                      <p:to>
                                        <p:strVal val="visible"/>
                                      </p:to>
                                    </p:set>
                                    <p:animEffect transition="in" filter="fade">
                                      <p:cBhvr>
                                        <p:cTn id="162" dur="1000"/>
                                        <p:tgtEl>
                                          <p:spTgt spid="7"/>
                                        </p:tgtEl>
                                      </p:cBhvr>
                                    </p:animEffect>
                                    <p:anim calcmode="lin" valueType="num">
                                      <p:cBhvr>
                                        <p:cTn id="163" dur="1000" fill="hold"/>
                                        <p:tgtEl>
                                          <p:spTgt spid="7"/>
                                        </p:tgtEl>
                                        <p:attrNameLst>
                                          <p:attrName>ppt_x</p:attrName>
                                        </p:attrNameLst>
                                      </p:cBhvr>
                                      <p:tavLst>
                                        <p:tav tm="0">
                                          <p:val>
                                            <p:strVal val="#ppt_x"/>
                                          </p:val>
                                        </p:tav>
                                        <p:tav tm="100000">
                                          <p:val>
                                            <p:strVal val="#ppt_x"/>
                                          </p:val>
                                        </p:tav>
                                      </p:tavLst>
                                    </p:anim>
                                    <p:anim calcmode="lin" valueType="num">
                                      <p:cBhvr>
                                        <p:cTn id="16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39"/>
                                        </p:tgtEl>
                                        <p:attrNameLst>
                                          <p:attrName>style.visibility</p:attrName>
                                        </p:attrNameLst>
                                      </p:cBhvr>
                                      <p:to>
                                        <p:strVal val="visible"/>
                                      </p:to>
                                    </p:set>
                                    <p:animEffect transition="in" filter="fade">
                                      <p:cBhvr>
                                        <p:cTn id="169" dur="1000"/>
                                        <p:tgtEl>
                                          <p:spTgt spid="39"/>
                                        </p:tgtEl>
                                      </p:cBhvr>
                                    </p:animEffect>
                                    <p:anim calcmode="lin" valueType="num">
                                      <p:cBhvr>
                                        <p:cTn id="170" dur="1000" fill="hold"/>
                                        <p:tgtEl>
                                          <p:spTgt spid="39"/>
                                        </p:tgtEl>
                                        <p:attrNameLst>
                                          <p:attrName>ppt_x</p:attrName>
                                        </p:attrNameLst>
                                      </p:cBhvr>
                                      <p:tavLst>
                                        <p:tav tm="0">
                                          <p:val>
                                            <p:strVal val="#ppt_x"/>
                                          </p:val>
                                        </p:tav>
                                        <p:tav tm="100000">
                                          <p:val>
                                            <p:strVal val="#ppt_x"/>
                                          </p:val>
                                        </p:tav>
                                      </p:tavLst>
                                    </p:anim>
                                    <p:anim calcmode="lin" valueType="num">
                                      <p:cBhvr>
                                        <p:cTn id="17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nodeType="clickEffect">
                                  <p:stCondLst>
                                    <p:cond delay="0"/>
                                  </p:stCondLst>
                                  <p:childTnLst>
                                    <p:set>
                                      <p:cBhvr>
                                        <p:cTn id="175" dur="1" fill="hold">
                                          <p:stCondLst>
                                            <p:cond delay="0"/>
                                          </p:stCondLst>
                                        </p:cTn>
                                        <p:tgtEl>
                                          <p:spTgt spid="40"/>
                                        </p:tgtEl>
                                        <p:attrNameLst>
                                          <p:attrName>style.visibility</p:attrName>
                                        </p:attrNameLst>
                                      </p:cBhvr>
                                      <p:to>
                                        <p:strVal val="visible"/>
                                      </p:to>
                                    </p:set>
                                    <p:animEffect transition="in" filter="fade">
                                      <p:cBhvr>
                                        <p:cTn id="176" dur="1000"/>
                                        <p:tgtEl>
                                          <p:spTgt spid="40"/>
                                        </p:tgtEl>
                                      </p:cBhvr>
                                    </p:animEffect>
                                    <p:anim calcmode="lin" valueType="num">
                                      <p:cBhvr>
                                        <p:cTn id="177" dur="1000" fill="hold"/>
                                        <p:tgtEl>
                                          <p:spTgt spid="40"/>
                                        </p:tgtEl>
                                        <p:attrNameLst>
                                          <p:attrName>ppt_x</p:attrName>
                                        </p:attrNameLst>
                                      </p:cBhvr>
                                      <p:tavLst>
                                        <p:tav tm="0">
                                          <p:val>
                                            <p:strVal val="#ppt_x"/>
                                          </p:val>
                                        </p:tav>
                                        <p:tav tm="100000">
                                          <p:val>
                                            <p:strVal val="#ppt_x"/>
                                          </p:val>
                                        </p:tav>
                                      </p:tavLst>
                                    </p:anim>
                                    <p:anim calcmode="lin" valueType="num">
                                      <p:cBhvr>
                                        <p:cTn id="178" dur="1000" fill="hold"/>
                                        <p:tgtEl>
                                          <p:spTgt spid="40"/>
                                        </p:tgtEl>
                                        <p:attrNameLst>
                                          <p:attrName>ppt_y</p:attrName>
                                        </p:attrNameLst>
                                      </p:cBhvr>
                                      <p:tavLst>
                                        <p:tav tm="0">
                                          <p:val>
                                            <p:strVal val="#ppt_y+.1"/>
                                          </p:val>
                                        </p:tav>
                                        <p:tav tm="100000">
                                          <p:val>
                                            <p:strVal val="#ppt_y"/>
                                          </p:val>
                                        </p:tav>
                                      </p:tavLst>
                                    </p:anim>
                                  </p:childTnLst>
                                </p:cTn>
                              </p:par>
                              <p:par>
                                <p:cTn id="179" presetID="42" presetClass="entr" presetSubtype="0" fill="hold" grpId="0" nodeType="withEffect">
                                  <p:stCondLst>
                                    <p:cond delay="0"/>
                                  </p:stCondLst>
                                  <p:childTnLst>
                                    <p:set>
                                      <p:cBhvr>
                                        <p:cTn id="180" dur="1" fill="hold">
                                          <p:stCondLst>
                                            <p:cond delay="0"/>
                                          </p:stCondLst>
                                        </p:cTn>
                                        <p:tgtEl>
                                          <p:spTgt spid="41"/>
                                        </p:tgtEl>
                                        <p:attrNameLst>
                                          <p:attrName>style.visibility</p:attrName>
                                        </p:attrNameLst>
                                      </p:cBhvr>
                                      <p:to>
                                        <p:strVal val="visible"/>
                                      </p:to>
                                    </p:set>
                                    <p:animEffect transition="in" filter="fade">
                                      <p:cBhvr>
                                        <p:cTn id="181" dur="1000"/>
                                        <p:tgtEl>
                                          <p:spTgt spid="41"/>
                                        </p:tgtEl>
                                      </p:cBhvr>
                                    </p:animEffect>
                                    <p:anim calcmode="lin" valueType="num">
                                      <p:cBhvr>
                                        <p:cTn id="182" dur="1000" fill="hold"/>
                                        <p:tgtEl>
                                          <p:spTgt spid="41"/>
                                        </p:tgtEl>
                                        <p:attrNameLst>
                                          <p:attrName>ppt_x</p:attrName>
                                        </p:attrNameLst>
                                      </p:cBhvr>
                                      <p:tavLst>
                                        <p:tav tm="0">
                                          <p:val>
                                            <p:strVal val="#ppt_x"/>
                                          </p:val>
                                        </p:tav>
                                        <p:tav tm="100000">
                                          <p:val>
                                            <p:strVal val="#ppt_x"/>
                                          </p:val>
                                        </p:tav>
                                      </p:tavLst>
                                    </p:anim>
                                    <p:anim calcmode="lin" valueType="num">
                                      <p:cBhvr>
                                        <p:cTn id="183" dur="1000" fill="hold"/>
                                        <p:tgtEl>
                                          <p:spTgt spid="41"/>
                                        </p:tgtEl>
                                        <p:attrNameLst>
                                          <p:attrName>ppt_y</p:attrName>
                                        </p:attrNameLst>
                                      </p:cBhvr>
                                      <p:tavLst>
                                        <p:tav tm="0">
                                          <p:val>
                                            <p:strVal val="#ppt_y+.1"/>
                                          </p:val>
                                        </p:tav>
                                        <p:tav tm="100000">
                                          <p:val>
                                            <p:strVal val="#ppt_y"/>
                                          </p:val>
                                        </p:tav>
                                      </p:tavLst>
                                    </p:anim>
                                  </p:childTnLst>
                                </p:cTn>
                              </p:par>
                              <p:par>
                                <p:cTn id="184" presetID="42" presetClass="entr" presetSubtype="0" fill="hold" nodeType="withEffect">
                                  <p:stCondLst>
                                    <p:cond delay="0"/>
                                  </p:stCondLst>
                                  <p:childTnLst>
                                    <p:set>
                                      <p:cBhvr>
                                        <p:cTn id="185" dur="1" fill="hold">
                                          <p:stCondLst>
                                            <p:cond delay="0"/>
                                          </p:stCondLst>
                                        </p:cTn>
                                        <p:tgtEl>
                                          <p:spTgt spid="42"/>
                                        </p:tgtEl>
                                        <p:attrNameLst>
                                          <p:attrName>style.visibility</p:attrName>
                                        </p:attrNameLst>
                                      </p:cBhvr>
                                      <p:to>
                                        <p:strVal val="visible"/>
                                      </p:to>
                                    </p:set>
                                    <p:animEffect transition="in" filter="fade">
                                      <p:cBhvr>
                                        <p:cTn id="186" dur="1000"/>
                                        <p:tgtEl>
                                          <p:spTgt spid="42"/>
                                        </p:tgtEl>
                                      </p:cBhvr>
                                    </p:animEffect>
                                    <p:anim calcmode="lin" valueType="num">
                                      <p:cBhvr>
                                        <p:cTn id="187" dur="1000" fill="hold"/>
                                        <p:tgtEl>
                                          <p:spTgt spid="42"/>
                                        </p:tgtEl>
                                        <p:attrNameLst>
                                          <p:attrName>ppt_x</p:attrName>
                                        </p:attrNameLst>
                                      </p:cBhvr>
                                      <p:tavLst>
                                        <p:tav tm="0">
                                          <p:val>
                                            <p:strVal val="#ppt_x"/>
                                          </p:val>
                                        </p:tav>
                                        <p:tav tm="100000">
                                          <p:val>
                                            <p:strVal val="#ppt_x"/>
                                          </p:val>
                                        </p:tav>
                                      </p:tavLst>
                                    </p:anim>
                                    <p:anim calcmode="lin" valueType="num">
                                      <p:cBhvr>
                                        <p:cTn id="188" dur="1000" fill="hold"/>
                                        <p:tgtEl>
                                          <p:spTgt spid="42"/>
                                        </p:tgtEl>
                                        <p:attrNameLst>
                                          <p:attrName>ppt_y</p:attrName>
                                        </p:attrNameLst>
                                      </p:cBhvr>
                                      <p:tavLst>
                                        <p:tav tm="0">
                                          <p:val>
                                            <p:strVal val="#ppt_y+.1"/>
                                          </p:val>
                                        </p:tav>
                                        <p:tav tm="100000">
                                          <p:val>
                                            <p:strVal val="#ppt_y"/>
                                          </p:val>
                                        </p:tav>
                                      </p:tavLst>
                                    </p:anim>
                                  </p:childTnLst>
                                </p:cTn>
                              </p:par>
                              <p:par>
                                <p:cTn id="189" presetID="42" presetClass="entr" presetSubtype="0" fill="hold" grpId="0" nodeType="withEffect">
                                  <p:stCondLst>
                                    <p:cond delay="0"/>
                                  </p:stCondLst>
                                  <p:childTnLst>
                                    <p:set>
                                      <p:cBhvr>
                                        <p:cTn id="190" dur="1" fill="hold">
                                          <p:stCondLst>
                                            <p:cond delay="0"/>
                                          </p:stCondLst>
                                        </p:cTn>
                                        <p:tgtEl>
                                          <p:spTgt spid="43"/>
                                        </p:tgtEl>
                                        <p:attrNameLst>
                                          <p:attrName>style.visibility</p:attrName>
                                        </p:attrNameLst>
                                      </p:cBhvr>
                                      <p:to>
                                        <p:strVal val="visible"/>
                                      </p:to>
                                    </p:set>
                                    <p:animEffect transition="in" filter="fade">
                                      <p:cBhvr>
                                        <p:cTn id="191" dur="1000"/>
                                        <p:tgtEl>
                                          <p:spTgt spid="43"/>
                                        </p:tgtEl>
                                      </p:cBhvr>
                                    </p:animEffect>
                                    <p:anim calcmode="lin" valueType="num">
                                      <p:cBhvr>
                                        <p:cTn id="192" dur="1000" fill="hold"/>
                                        <p:tgtEl>
                                          <p:spTgt spid="43"/>
                                        </p:tgtEl>
                                        <p:attrNameLst>
                                          <p:attrName>ppt_x</p:attrName>
                                        </p:attrNameLst>
                                      </p:cBhvr>
                                      <p:tavLst>
                                        <p:tav tm="0">
                                          <p:val>
                                            <p:strVal val="#ppt_x"/>
                                          </p:val>
                                        </p:tav>
                                        <p:tav tm="100000">
                                          <p:val>
                                            <p:strVal val="#ppt_x"/>
                                          </p:val>
                                        </p:tav>
                                      </p:tavLst>
                                    </p:anim>
                                    <p:anim calcmode="lin" valueType="num">
                                      <p:cBhvr>
                                        <p:cTn id="19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42" presetClass="entr" presetSubtype="0" fill="hold" grpId="0" nodeType="clickEffect">
                                  <p:stCondLst>
                                    <p:cond delay="0"/>
                                  </p:stCondLst>
                                  <p:childTnLst>
                                    <p:set>
                                      <p:cBhvr>
                                        <p:cTn id="197" dur="1" fill="hold">
                                          <p:stCondLst>
                                            <p:cond delay="0"/>
                                          </p:stCondLst>
                                        </p:cTn>
                                        <p:tgtEl>
                                          <p:spTgt spid="44"/>
                                        </p:tgtEl>
                                        <p:attrNameLst>
                                          <p:attrName>style.visibility</p:attrName>
                                        </p:attrNameLst>
                                      </p:cBhvr>
                                      <p:to>
                                        <p:strVal val="visible"/>
                                      </p:to>
                                    </p:set>
                                    <p:animEffect transition="in" filter="fade">
                                      <p:cBhvr>
                                        <p:cTn id="198" dur="1000"/>
                                        <p:tgtEl>
                                          <p:spTgt spid="44"/>
                                        </p:tgtEl>
                                      </p:cBhvr>
                                    </p:animEffect>
                                    <p:anim calcmode="lin" valueType="num">
                                      <p:cBhvr>
                                        <p:cTn id="199" dur="1000" fill="hold"/>
                                        <p:tgtEl>
                                          <p:spTgt spid="44"/>
                                        </p:tgtEl>
                                        <p:attrNameLst>
                                          <p:attrName>ppt_x</p:attrName>
                                        </p:attrNameLst>
                                      </p:cBhvr>
                                      <p:tavLst>
                                        <p:tav tm="0">
                                          <p:val>
                                            <p:strVal val="#ppt_x"/>
                                          </p:val>
                                        </p:tav>
                                        <p:tav tm="100000">
                                          <p:val>
                                            <p:strVal val="#ppt_x"/>
                                          </p:val>
                                        </p:tav>
                                      </p:tavLst>
                                    </p:anim>
                                    <p:anim calcmode="lin" valueType="num">
                                      <p:cBhvr>
                                        <p:cTn id="200" dur="1000" fill="hold"/>
                                        <p:tgtEl>
                                          <p:spTgt spid="44"/>
                                        </p:tgtEl>
                                        <p:attrNameLst>
                                          <p:attrName>ppt_y</p:attrName>
                                        </p:attrNameLst>
                                      </p:cBhvr>
                                      <p:tavLst>
                                        <p:tav tm="0">
                                          <p:val>
                                            <p:strVal val="#ppt_y+.1"/>
                                          </p:val>
                                        </p:tav>
                                        <p:tav tm="100000">
                                          <p:val>
                                            <p:strVal val="#ppt_y"/>
                                          </p:val>
                                        </p:tav>
                                      </p:tavLst>
                                    </p:anim>
                                  </p:childTnLst>
                                </p:cTn>
                              </p:par>
                              <p:par>
                                <p:cTn id="201" presetID="42" presetClass="entr" presetSubtype="0" fill="hold" grpId="0" nodeType="withEffect">
                                  <p:stCondLst>
                                    <p:cond delay="0"/>
                                  </p:stCondLst>
                                  <p:childTnLst>
                                    <p:set>
                                      <p:cBhvr>
                                        <p:cTn id="202" dur="1" fill="hold">
                                          <p:stCondLst>
                                            <p:cond delay="0"/>
                                          </p:stCondLst>
                                        </p:cTn>
                                        <p:tgtEl>
                                          <p:spTgt spid="45"/>
                                        </p:tgtEl>
                                        <p:attrNameLst>
                                          <p:attrName>style.visibility</p:attrName>
                                        </p:attrNameLst>
                                      </p:cBhvr>
                                      <p:to>
                                        <p:strVal val="visible"/>
                                      </p:to>
                                    </p:set>
                                    <p:animEffect transition="in" filter="fade">
                                      <p:cBhvr>
                                        <p:cTn id="203" dur="1000"/>
                                        <p:tgtEl>
                                          <p:spTgt spid="45"/>
                                        </p:tgtEl>
                                      </p:cBhvr>
                                    </p:animEffect>
                                    <p:anim calcmode="lin" valueType="num">
                                      <p:cBhvr>
                                        <p:cTn id="204" dur="1000" fill="hold"/>
                                        <p:tgtEl>
                                          <p:spTgt spid="45"/>
                                        </p:tgtEl>
                                        <p:attrNameLst>
                                          <p:attrName>ppt_x</p:attrName>
                                        </p:attrNameLst>
                                      </p:cBhvr>
                                      <p:tavLst>
                                        <p:tav tm="0">
                                          <p:val>
                                            <p:strVal val="#ppt_x"/>
                                          </p:val>
                                        </p:tav>
                                        <p:tav tm="100000">
                                          <p:val>
                                            <p:strVal val="#ppt_x"/>
                                          </p:val>
                                        </p:tav>
                                      </p:tavLst>
                                    </p:anim>
                                    <p:anim calcmode="lin" valueType="num">
                                      <p:cBhvr>
                                        <p:cTn id="205" dur="1000" fill="hold"/>
                                        <p:tgtEl>
                                          <p:spTgt spid="45"/>
                                        </p:tgtEl>
                                        <p:attrNameLst>
                                          <p:attrName>ppt_y</p:attrName>
                                        </p:attrNameLst>
                                      </p:cBhvr>
                                      <p:tavLst>
                                        <p:tav tm="0">
                                          <p:val>
                                            <p:strVal val="#ppt_y+.1"/>
                                          </p:val>
                                        </p:tav>
                                        <p:tav tm="100000">
                                          <p:val>
                                            <p:strVal val="#ppt_y"/>
                                          </p:val>
                                        </p:tav>
                                      </p:tavLst>
                                    </p:anim>
                                  </p:childTnLst>
                                </p:cTn>
                              </p:par>
                              <p:par>
                                <p:cTn id="206" presetID="42" presetClass="entr" presetSubtype="0" fill="hold" grpId="0" nodeType="withEffect">
                                  <p:stCondLst>
                                    <p:cond delay="0"/>
                                  </p:stCondLst>
                                  <p:childTnLst>
                                    <p:set>
                                      <p:cBhvr>
                                        <p:cTn id="207" dur="1" fill="hold">
                                          <p:stCondLst>
                                            <p:cond delay="0"/>
                                          </p:stCondLst>
                                        </p:cTn>
                                        <p:tgtEl>
                                          <p:spTgt spid="46"/>
                                        </p:tgtEl>
                                        <p:attrNameLst>
                                          <p:attrName>style.visibility</p:attrName>
                                        </p:attrNameLst>
                                      </p:cBhvr>
                                      <p:to>
                                        <p:strVal val="visible"/>
                                      </p:to>
                                    </p:set>
                                    <p:animEffect transition="in" filter="fade">
                                      <p:cBhvr>
                                        <p:cTn id="208" dur="1000"/>
                                        <p:tgtEl>
                                          <p:spTgt spid="46"/>
                                        </p:tgtEl>
                                      </p:cBhvr>
                                    </p:animEffect>
                                    <p:anim calcmode="lin" valueType="num">
                                      <p:cBhvr>
                                        <p:cTn id="209" dur="1000" fill="hold"/>
                                        <p:tgtEl>
                                          <p:spTgt spid="46"/>
                                        </p:tgtEl>
                                        <p:attrNameLst>
                                          <p:attrName>ppt_x</p:attrName>
                                        </p:attrNameLst>
                                      </p:cBhvr>
                                      <p:tavLst>
                                        <p:tav tm="0">
                                          <p:val>
                                            <p:strVal val="#ppt_x"/>
                                          </p:val>
                                        </p:tav>
                                        <p:tav tm="100000">
                                          <p:val>
                                            <p:strVal val="#ppt_x"/>
                                          </p:val>
                                        </p:tav>
                                      </p:tavLst>
                                    </p:anim>
                                    <p:anim calcmode="lin" valueType="num">
                                      <p:cBhvr>
                                        <p:cTn id="210" dur="1000" fill="hold"/>
                                        <p:tgtEl>
                                          <p:spTgt spid="46"/>
                                        </p:tgtEl>
                                        <p:attrNameLst>
                                          <p:attrName>ppt_y</p:attrName>
                                        </p:attrNameLst>
                                      </p:cBhvr>
                                      <p:tavLst>
                                        <p:tav tm="0">
                                          <p:val>
                                            <p:strVal val="#ppt_y+.1"/>
                                          </p:val>
                                        </p:tav>
                                        <p:tav tm="100000">
                                          <p:val>
                                            <p:strVal val="#ppt_y"/>
                                          </p:val>
                                        </p:tav>
                                      </p:tavLst>
                                    </p:anim>
                                  </p:childTnLst>
                                </p:cTn>
                              </p:par>
                              <p:par>
                                <p:cTn id="211" presetID="42" presetClass="entr" presetSubtype="0" fill="hold" nodeType="with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fade">
                                      <p:cBhvr>
                                        <p:cTn id="213" dur="1000"/>
                                        <p:tgtEl>
                                          <p:spTgt spid="48"/>
                                        </p:tgtEl>
                                      </p:cBhvr>
                                    </p:animEffect>
                                    <p:anim calcmode="lin" valueType="num">
                                      <p:cBhvr>
                                        <p:cTn id="214" dur="1000" fill="hold"/>
                                        <p:tgtEl>
                                          <p:spTgt spid="48"/>
                                        </p:tgtEl>
                                        <p:attrNameLst>
                                          <p:attrName>ppt_x</p:attrName>
                                        </p:attrNameLst>
                                      </p:cBhvr>
                                      <p:tavLst>
                                        <p:tav tm="0">
                                          <p:val>
                                            <p:strVal val="#ppt_x"/>
                                          </p:val>
                                        </p:tav>
                                        <p:tav tm="100000">
                                          <p:val>
                                            <p:strVal val="#ppt_x"/>
                                          </p:val>
                                        </p:tav>
                                      </p:tavLst>
                                    </p:anim>
                                    <p:anim calcmode="lin" valueType="num">
                                      <p:cBhvr>
                                        <p:cTn id="215" dur="1000" fill="hold"/>
                                        <p:tgtEl>
                                          <p:spTgt spid="48"/>
                                        </p:tgtEl>
                                        <p:attrNameLst>
                                          <p:attrName>ppt_y</p:attrName>
                                        </p:attrNameLst>
                                      </p:cBhvr>
                                      <p:tavLst>
                                        <p:tav tm="0">
                                          <p:val>
                                            <p:strVal val="#ppt_y+.1"/>
                                          </p:val>
                                        </p:tav>
                                        <p:tav tm="100000">
                                          <p:val>
                                            <p:strVal val="#ppt_y"/>
                                          </p:val>
                                        </p:tav>
                                      </p:tavLst>
                                    </p:anim>
                                  </p:childTnLst>
                                </p:cTn>
                              </p:par>
                              <p:par>
                                <p:cTn id="216" presetID="42" presetClass="entr" presetSubtype="0" fill="hold" nodeType="withEffect">
                                  <p:stCondLst>
                                    <p:cond delay="0"/>
                                  </p:stCondLst>
                                  <p:childTnLst>
                                    <p:set>
                                      <p:cBhvr>
                                        <p:cTn id="217" dur="1" fill="hold">
                                          <p:stCondLst>
                                            <p:cond delay="0"/>
                                          </p:stCondLst>
                                        </p:cTn>
                                        <p:tgtEl>
                                          <p:spTgt spid="50"/>
                                        </p:tgtEl>
                                        <p:attrNameLst>
                                          <p:attrName>style.visibility</p:attrName>
                                        </p:attrNameLst>
                                      </p:cBhvr>
                                      <p:to>
                                        <p:strVal val="visible"/>
                                      </p:to>
                                    </p:set>
                                    <p:animEffect transition="in" filter="fade">
                                      <p:cBhvr>
                                        <p:cTn id="218" dur="1000"/>
                                        <p:tgtEl>
                                          <p:spTgt spid="50"/>
                                        </p:tgtEl>
                                      </p:cBhvr>
                                    </p:animEffect>
                                    <p:anim calcmode="lin" valueType="num">
                                      <p:cBhvr>
                                        <p:cTn id="219" dur="1000" fill="hold"/>
                                        <p:tgtEl>
                                          <p:spTgt spid="50"/>
                                        </p:tgtEl>
                                        <p:attrNameLst>
                                          <p:attrName>ppt_x</p:attrName>
                                        </p:attrNameLst>
                                      </p:cBhvr>
                                      <p:tavLst>
                                        <p:tav tm="0">
                                          <p:val>
                                            <p:strVal val="#ppt_x"/>
                                          </p:val>
                                        </p:tav>
                                        <p:tav tm="100000">
                                          <p:val>
                                            <p:strVal val="#ppt_x"/>
                                          </p:val>
                                        </p:tav>
                                      </p:tavLst>
                                    </p:anim>
                                    <p:anim calcmode="lin" valueType="num">
                                      <p:cBhvr>
                                        <p:cTn id="220"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42" presetClass="entr" presetSubtype="0" fill="hold" grpId="0" nodeType="clickEffect">
                                  <p:stCondLst>
                                    <p:cond delay="0"/>
                                  </p:stCondLst>
                                  <p:childTnLst>
                                    <p:set>
                                      <p:cBhvr>
                                        <p:cTn id="224" dur="1" fill="hold">
                                          <p:stCondLst>
                                            <p:cond delay="0"/>
                                          </p:stCondLst>
                                        </p:cTn>
                                        <p:tgtEl>
                                          <p:spTgt spid="51"/>
                                        </p:tgtEl>
                                        <p:attrNameLst>
                                          <p:attrName>style.visibility</p:attrName>
                                        </p:attrNameLst>
                                      </p:cBhvr>
                                      <p:to>
                                        <p:strVal val="visible"/>
                                      </p:to>
                                    </p:set>
                                    <p:animEffect transition="in" filter="fade">
                                      <p:cBhvr>
                                        <p:cTn id="225" dur="1000"/>
                                        <p:tgtEl>
                                          <p:spTgt spid="51"/>
                                        </p:tgtEl>
                                      </p:cBhvr>
                                    </p:animEffect>
                                    <p:anim calcmode="lin" valueType="num">
                                      <p:cBhvr>
                                        <p:cTn id="226" dur="1000" fill="hold"/>
                                        <p:tgtEl>
                                          <p:spTgt spid="51"/>
                                        </p:tgtEl>
                                        <p:attrNameLst>
                                          <p:attrName>ppt_x</p:attrName>
                                        </p:attrNameLst>
                                      </p:cBhvr>
                                      <p:tavLst>
                                        <p:tav tm="0">
                                          <p:val>
                                            <p:strVal val="#ppt_x"/>
                                          </p:val>
                                        </p:tav>
                                        <p:tav tm="100000">
                                          <p:val>
                                            <p:strVal val="#ppt_x"/>
                                          </p:val>
                                        </p:tav>
                                      </p:tavLst>
                                    </p:anim>
                                    <p:anim calcmode="lin" valueType="num">
                                      <p:cBhvr>
                                        <p:cTn id="22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42" presetClass="entr" presetSubtype="0" fill="hold" grpId="0" nodeType="clickEffect">
                                  <p:stCondLst>
                                    <p:cond delay="0"/>
                                  </p:stCondLst>
                                  <p:childTnLst>
                                    <p:set>
                                      <p:cBhvr>
                                        <p:cTn id="231" dur="1" fill="hold">
                                          <p:stCondLst>
                                            <p:cond delay="0"/>
                                          </p:stCondLst>
                                        </p:cTn>
                                        <p:tgtEl>
                                          <p:spTgt spid="52"/>
                                        </p:tgtEl>
                                        <p:attrNameLst>
                                          <p:attrName>style.visibility</p:attrName>
                                        </p:attrNameLst>
                                      </p:cBhvr>
                                      <p:to>
                                        <p:strVal val="visible"/>
                                      </p:to>
                                    </p:set>
                                    <p:animEffect transition="in" filter="fade">
                                      <p:cBhvr>
                                        <p:cTn id="232" dur="1000"/>
                                        <p:tgtEl>
                                          <p:spTgt spid="52"/>
                                        </p:tgtEl>
                                      </p:cBhvr>
                                    </p:animEffect>
                                    <p:anim calcmode="lin" valueType="num">
                                      <p:cBhvr>
                                        <p:cTn id="233" dur="1000" fill="hold"/>
                                        <p:tgtEl>
                                          <p:spTgt spid="52"/>
                                        </p:tgtEl>
                                        <p:attrNameLst>
                                          <p:attrName>ppt_x</p:attrName>
                                        </p:attrNameLst>
                                      </p:cBhvr>
                                      <p:tavLst>
                                        <p:tav tm="0">
                                          <p:val>
                                            <p:strVal val="#ppt_x"/>
                                          </p:val>
                                        </p:tav>
                                        <p:tav tm="100000">
                                          <p:val>
                                            <p:strVal val="#ppt_x"/>
                                          </p:val>
                                        </p:tav>
                                      </p:tavLst>
                                    </p:anim>
                                    <p:anim calcmode="lin" valueType="num">
                                      <p:cBhvr>
                                        <p:cTn id="23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42" presetClass="entr" presetSubtype="0" fill="hold" grpId="0" nodeType="clickEffect">
                                  <p:stCondLst>
                                    <p:cond delay="0"/>
                                  </p:stCondLst>
                                  <p:childTnLst>
                                    <p:set>
                                      <p:cBhvr>
                                        <p:cTn id="238" dur="1" fill="hold">
                                          <p:stCondLst>
                                            <p:cond delay="0"/>
                                          </p:stCondLst>
                                        </p:cTn>
                                        <p:tgtEl>
                                          <p:spTgt spid="53"/>
                                        </p:tgtEl>
                                        <p:attrNameLst>
                                          <p:attrName>style.visibility</p:attrName>
                                        </p:attrNameLst>
                                      </p:cBhvr>
                                      <p:to>
                                        <p:strVal val="visible"/>
                                      </p:to>
                                    </p:set>
                                    <p:animEffect transition="in" filter="fade">
                                      <p:cBhvr>
                                        <p:cTn id="239" dur="1000"/>
                                        <p:tgtEl>
                                          <p:spTgt spid="53"/>
                                        </p:tgtEl>
                                      </p:cBhvr>
                                    </p:animEffect>
                                    <p:anim calcmode="lin" valueType="num">
                                      <p:cBhvr>
                                        <p:cTn id="240" dur="1000" fill="hold"/>
                                        <p:tgtEl>
                                          <p:spTgt spid="53"/>
                                        </p:tgtEl>
                                        <p:attrNameLst>
                                          <p:attrName>ppt_x</p:attrName>
                                        </p:attrNameLst>
                                      </p:cBhvr>
                                      <p:tavLst>
                                        <p:tav tm="0">
                                          <p:val>
                                            <p:strVal val="#ppt_x"/>
                                          </p:val>
                                        </p:tav>
                                        <p:tav tm="100000">
                                          <p:val>
                                            <p:strVal val="#ppt_x"/>
                                          </p:val>
                                        </p:tav>
                                      </p:tavLst>
                                    </p:anim>
                                    <p:anim calcmode="lin" valueType="num">
                                      <p:cBhvr>
                                        <p:cTn id="24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42" fill="hold">
                      <p:stCondLst>
                        <p:cond delay="indefinite"/>
                      </p:stCondLst>
                      <p:childTnLst>
                        <p:par>
                          <p:cTn id="243" fill="hold">
                            <p:stCondLst>
                              <p:cond delay="0"/>
                            </p:stCondLst>
                            <p:childTnLst>
                              <p:par>
                                <p:cTn id="244" presetID="42" presetClass="entr" presetSubtype="0" fill="hold" grpId="0" nodeType="clickEffect">
                                  <p:stCondLst>
                                    <p:cond delay="0"/>
                                  </p:stCondLst>
                                  <p:childTnLst>
                                    <p:set>
                                      <p:cBhvr>
                                        <p:cTn id="245" dur="1" fill="hold">
                                          <p:stCondLst>
                                            <p:cond delay="0"/>
                                          </p:stCondLst>
                                        </p:cTn>
                                        <p:tgtEl>
                                          <p:spTgt spid="54"/>
                                        </p:tgtEl>
                                        <p:attrNameLst>
                                          <p:attrName>style.visibility</p:attrName>
                                        </p:attrNameLst>
                                      </p:cBhvr>
                                      <p:to>
                                        <p:strVal val="visible"/>
                                      </p:to>
                                    </p:set>
                                    <p:animEffect transition="in" filter="fade">
                                      <p:cBhvr>
                                        <p:cTn id="246" dur="1000"/>
                                        <p:tgtEl>
                                          <p:spTgt spid="54"/>
                                        </p:tgtEl>
                                      </p:cBhvr>
                                    </p:animEffect>
                                    <p:anim calcmode="lin" valueType="num">
                                      <p:cBhvr>
                                        <p:cTn id="247" dur="1000" fill="hold"/>
                                        <p:tgtEl>
                                          <p:spTgt spid="54"/>
                                        </p:tgtEl>
                                        <p:attrNameLst>
                                          <p:attrName>ppt_x</p:attrName>
                                        </p:attrNameLst>
                                      </p:cBhvr>
                                      <p:tavLst>
                                        <p:tav tm="0">
                                          <p:val>
                                            <p:strVal val="#ppt_x"/>
                                          </p:val>
                                        </p:tav>
                                        <p:tav tm="100000">
                                          <p:val>
                                            <p:strVal val="#ppt_x"/>
                                          </p:val>
                                        </p:tav>
                                      </p:tavLst>
                                    </p:anim>
                                    <p:anim calcmode="lin" valueType="num">
                                      <p:cBhvr>
                                        <p:cTn id="24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1" grpId="0" animBg="1"/>
      <p:bldP spid="12" grpId="0" animBg="1"/>
      <p:bldP spid="13" grpId="0" animBg="1"/>
      <p:bldP spid="14" grpId="0" animBg="1"/>
      <p:bldP spid="17" grpId="0" animBg="1"/>
      <p:bldP spid="18" grpId="0" animBg="1"/>
      <p:bldP spid="19" grpId="0" animBg="1"/>
      <p:bldP spid="23" grpId="0" animBg="1"/>
      <p:bldP spid="26" grpId="0" animBg="1"/>
      <p:bldP spid="27" grpId="0" animBg="1"/>
      <p:bldP spid="30" grpId="0" animBg="1"/>
      <p:bldP spid="35" grpId="0" animBg="1"/>
      <p:bldP spid="39" grpId="0" animBg="1"/>
      <p:bldP spid="41" grpId="0" animBg="1"/>
      <p:bldP spid="43" grpId="0" animBg="1"/>
      <p:bldP spid="44" grpId="0" animBg="1"/>
      <p:bldP spid="45" grpId="0" animBg="1"/>
      <p:bldP spid="46" grpId="0" animBg="1"/>
      <p:bldP spid="51" grpId="0" animBg="1"/>
      <p:bldP spid="52" grpId="0" animBg="1"/>
      <p:bldP spid="53" grpId="0" animBg="1"/>
      <p:bldP spid="54" grpId="0" animBg="1"/>
      <p:bldP spid="47" grpId="0" animBg="1"/>
      <p:bldP spid="28" grpId="0" animBg="1"/>
      <p:bldP spid="49" grpId="0" animBg="1"/>
      <p:bldP spid="55" grpId="0" animBg="1"/>
      <p:bldP spid="56" grpId="0" animBg="1"/>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878"/>
            <a:ext cx="8229600" cy="1143000"/>
          </a:xfrm>
        </p:spPr>
        <p:txBody>
          <a:bodyPr>
            <a:normAutofit/>
          </a:bodyPr>
          <a:lstStyle/>
          <a:p>
            <a:r>
              <a:rPr lang="en-US" dirty="0"/>
              <a:t>Algorithm idea:</a:t>
            </a:r>
          </a:p>
        </p:txBody>
      </p:sp>
      <p:sp>
        <p:nvSpPr>
          <p:cNvPr id="3" name="Content Placeholder 2"/>
          <p:cNvSpPr>
            <a:spLocks noGrp="1"/>
          </p:cNvSpPr>
          <p:nvPr>
            <p:ph idx="1"/>
          </p:nvPr>
        </p:nvSpPr>
        <p:spPr>
          <a:xfrm>
            <a:off x="1828800" y="1066800"/>
            <a:ext cx="8610600" cy="5715000"/>
          </a:xfrm>
        </p:spPr>
        <p:txBody>
          <a:bodyPr>
            <a:normAutofit lnSpcReduction="10000"/>
          </a:bodyPr>
          <a:lstStyle/>
          <a:p>
            <a:r>
              <a:rPr lang="en-US" dirty="0"/>
              <a:t>From the last slide, we develop an algorithm</a:t>
            </a:r>
          </a:p>
          <a:p>
            <a:pPr marL="0" indent="0">
              <a:buNone/>
            </a:pPr>
            <a:br>
              <a:rPr lang="en-US" sz="1500" b="1" dirty="0"/>
            </a:br>
            <a:r>
              <a:rPr lang="en-US" b="1" dirty="0">
                <a:latin typeface="Times New Roman" panose="02020603050405020304" pitchFamily="18" charset="0"/>
                <a:cs typeface="Times New Roman" panose="02020603050405020304" pitchFamily="18" charset="0"/>
              </a:rPr>
              <a:t>Insert(key):</a:t>
            </a:r>
          </a:p>
          <a:p>
            <a:pPr marL="0" indent="0">
              <a:buNone/>
            </a:pPr>
            <a:r>
              <a:rPr lang="en-US"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BST search for where to put </a:t>
            </a:r>
            <a:r>
              <a:rPr lang="en-US" b="1" dirty="0">
                <a:latin typeface="Times New Roman" panose="02020603050405020304" pitchFamily="18" charset="0"/>
                <a:cs typeface="Times New Roman" panose="02020603050405020304" pitchFamily="18" charset="0"/>
              </a:rPr>
              <a:t>key</a:t>
            </a:r>
          </a:p>
          <a:p>
            <a:pPr marL="0" indent="0">
              <a:buNone/>
            </a:pPr>
            <a:r>
              <a:rPr lang="en-US"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Insert </a:t>
            </a:r>
            <a:r>
              <a:rPr lang="en-US" b="1" dirty="0">
                <a:latin typeface="Times New Roman" panose="02020603050405020304" pitchFamily="18" charset="0"/>
                <a:cs typeface="Times New Roman" panose="02020603050405020304" pitchFamily="18" charset="0"/>
              </a:rPr>
              <a:t>key</a:t>
            </a:r>
            <a:r>
              <a:rPr lang="en-US" dirty="0">
                <a:latin typeface="Times New Roman" panose="02020603050405020304" pitchFamily="18" charset="0"/>
                <a:cs typeface="Times New Roman" panose="02020603050405020304" pitchFamily="18" charset="0"/>
              </a:rPr>
              <a:t> into place like in a regular AVL tree</a:t>
            </a:r>
          </a:p>
          <a:p>
            <a:pPr marL="0" indent="0">
              <a:buNone/>
            </a:pPr>
            <a:r>
              <a:rPr lang="en-US" dirty="0">
                <a:latin typeface="Times New Roman" panose="02020603050405020304" pitchFamily="18" charset="0"/>
                <a:cs typeface="Times New Roman" panose="02020603050405020304" pitchFamily="18" charset="0"/>
              </a:rPr>
              <a:t>3    Fix balance factors and rotate as you would in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AVL insert, but </a:t>
            </a:r>
            <a:r>
              <a:rPr lang="en-US" b="1" dirty="0">
                <a:latin typeface="Times New Roman" panose="02020603050405020304" pitchFamily="18" charset="0"/>
                <a:cs typeface="Times New Roman" panose="02020603050405020304" pitchFamily="18" charset="0"/>
              </a:rPr>
              <a:t>fix heights at the same time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(Remember to fix heights all the way to the root.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Don’t stop before reaching the root!)</a:t>
            </a:r>
          </a:p>
          <a:p>
            <a:pPr marL="0" indent="0">
              <a:buNone/>
            </a:pPr>
            <a:endParaRPr lang="en-US" sz="13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you rotate, remember to fix heights of all nodes involved, just like you fix balance factors!)</a:t>
            </a:r>
          </a:p>
        </p:txBody>
      </p:sp>
    </p:spTree>
    <p:extLst>
      <p:ext uri="{BB962C8B-B14F-4D97-AF65-F5344CB8AC3E}">
        <p14:creationId xmlns:p14="http://schemas.microsoft.com/office/powerpoint/2010/main" val="31578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Harder problem: scheduling conflicts</a:t>
            </a:r>
          </a:p>
        </p:txBody>
      </p:sp>
      <p:sp>
        <p:nvSpPr>
          <p:cNvPr id="3" name="Content Placeholder 2"/>
          <p:cNvSpPr>
            <a:spLocks noGrp="1"/>
          </p:cNvSpPr>
          <p:nvPr>
            <p:ph idx="1"/>
          </p:nvPr>
        </p:nvSpPr>
        <p:spPr>
          <a:xfrm>
            <a:off x="500407" y="1590774"/>
            <a:ext cx="3962399" cy="4525963"/>
          </a:xfrm>
        </p:spPr>
        <p:txBody>
          <a:bodyPr>
            <a:normAutofit fontScale="92500"/>
          </a:bodyPr>
          <a:lstStyle/>
          <a:p>
            <a:r>
              <a:rPr lang="en-US" dirty="0"/>
              <a:t>Your calendar contains a bunch of time </a:t>
            </a:r>
            <a:r>
              <a:rPr lang="en-US" b="1" dirty="0"/>
              <a:t>intervals [</a:t>
            </a:r>
            <a:r>
              <a:rPr lang="en-US" b="1" dirty="0" err="1"/>
              <a:t>lo,hi</a:t>
            </a:r>
            <a:r>
              <a:rPr lang="en-US" b="1" dirty="0"/>
              <a:t>]</a:t>
            </a:r>
            <a:r>
              <a:rPr lang="en-US" dirty="0"/>
              <a:t> where you are busy</a:t>
            </a:r>
          </a:p>
          <a:p>
            <a:r>
              <a:rPr lang="en-US" dirty="0"/>
              <a:t>We want to be able to quickly tell whether a new booking conflicts with an earlier booking.</a:t>
            </a:r>
          </a:p>
        </p:txBody>
      </p:sp>
      <p:pic>
        <p:nvPicPr>
          <p:cNvPr id="4" name="Picture 2" descr="http://novicenolonger.com/wp-content/uploads/2013/11/busy-calend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4293" y="1521114"/>
            <a:ext cx="6889755" cy="3937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999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Breaking the problem down</a:t>
            </a:r>
          </a:p>
        </p:txBody>
      </p:sp>
      <p:sp>
        <p:nvSpPr>
          <p:cNvPr id="3" name="Content Placeholder 2"/>
          <p:cNvSpPr>
            <a:spLocks noGrp="1"/>
          </p:cNvSpPr>
          <p:nvPr>
            <p:ph idx="1"/>
          </p:nvPr>
        </p:nvSpPr>
        <p:spPr>
          <a:xfrm>
            <a:off x="1981200" y="1600200"/>
            <a:ext cx="8229600" cy="5029200"/>
          </a:xfrm>
        </p:spPr>
        <p:txBody>
          <a:bodyPr>
            <a:normAutofit/>
          </a:bodyPr>
          <a:lstStyle/>
          <a:p>
            <a:r>
              <a:rPr lang="en-US" dirty="0"/>
              <a:t>You must </a:t>
            </a:r>
            <a:r>
              <a:rPr lang="en-US" b="1" dirty="0"/>
              <a:t>design a data structure </a:t>
            </a:r>
            <a:r>
              <a:rPr lang="en-US" dirty="0"/>
              <a:t>D to efficiently do:</a:t>
            </a:r>
          </a:p>
          <a:p>
            <a:pPr lvl="1"/>
            <a:r>
              <a:rPr lang="en-US" b="1" dirty="0"/>
              <a:t>Insert(D; x): </a:t>
            </a:r>
            <a:r>
              <a:rPr lang="en-US" dirty="0"/>
              <a:t>Insert interval x into D.</a:t>
            </a:r>
          </a:p>
          <a:p>
            <a:pPr lvl="1"/>
            <a:r>
              <a:rPr lang="en-US" b="1" dirty="0"/>
              <a:t>Delete(D; x): </a:t>
            </a:r>
            <a:r>
              <a:rPr lang="en-US" dirty="0"/>
              <a:t>Delete interval x from D.</a:t>
            </a:r>
          </a:p>
          <a:p>
            <a:pPr lvl="1"/>
            <a:r>
              <a:rPr lang="en-US" b="1" dirty="0"/>
              <a:t>Search(D; x): </a:t>
            </a:r>
            <a:r>
              <a:rPr lang="en-US" dirty="0"/>
              <a:t>If D contains an interval that overlaps with x, return </a:t>
            </a:r>
            <a:r>
              <a:rPr lang="en-US" i="1" dirty="0"/>
              <a:t>any </a:t>
            </a:r>
            <a:r>
              <a:rPr lang="en-US" dirty="0"/>
              <a:t>such interval. Otherwise, return null.</a:t>
            </a:r>
          </a:p>
          <a:p>
            <a:r>
              <a:rPr lang="en-US" b="1" dirty="0"/>
              <a:t>All functions must run in O(</a:t>
            </a:r>
            <a:r>
              <a:rPr lang="en-US" b="1" dirty="0" err="1"/>
              <a:t>lg</a:t>
            </a:r>
            <a:r>
              <a:rPr lang="en-US" b="1" dirty="0"/>
              <a:t> n)</a:t>
            </a:r>
            <a:endParaRPr lang="en-US" dirty="0"/>
          </a:p>
        </p:txBody>
      </p:sp>
      <p:sp>
        <p:nvSpPr>
          <p:cNvPr id="4" name="Rectangle 3"/>
          <p:cNvSpPr/>
          <p:nvPr/>
        </p:nvSpPr>
        <p:spPr>
          <a:xfrm>
            <a:off x="2209800" y="3733800"/>
            <a:ext cx="7010400" cy="1295400"/>
          </a:xfrm>
          <a:prstGeom prst="rect">
            <a:avLst/>
          </a:prstGeom>
          <a:noFill/>
          <a:effectLst>
            <a:glow rad="63500">
              <a:schemeClr val="accent3">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latin typeface="Calibri"/>
            </a:endParaRPr>
          </a:p>
        </p:txBody>
      </p:sp>
      <p:sp>
        <p:nvSpPr>
          <p:cNvPr id="5" name="Rectangle 4"/>
          <p:cNvSpPr/>
          <p:nvPr/>
        </p:nvSpPr>
        <p:spPr>
          <a:xfrm>
            <a:off x="7848600" y="4648200"/>
            <a:ext cx="2667000" cy="76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Calibri"/>
              </a:rPr>
              <a:t>The hard part</a:t>
            </a:r>
          </a:p>
        </p:txBody>
      </p:sp>
    </p:spTree>
    <p:extLst>
      <p:ext uri="{BB962C8B-B14F-4D97-AF65-F5344CB8AC3E}">
        <p14:creationId xmlns:p14="http://schemas.microsoft.com/office/powerpoint/2010/main" val="144490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8686800" cy="1143000"/>
          </a:xfrm>
        </p:spPr>
        <p:txBody>
          <a:bodyPr>
            <a:normAutofit/>
          </a:bodyPr>
          <a:lstStyle/>
          <a:p>
            <a:r>
              <a:rPr lang="en-US" dirty="0"/>
              <a:t>Figuring out the data structure - 1</a:t>
            </a:r>
          </a:p>
        </p:txBody>
      </p:sp>
      <p:sp>
        <p:nvSpPr>
          <p:cNvPr id="3" name="Content Placeholder 2"/>
          <p:cNvSpPr>
            <a:spLocks noGrp="1"/>
          </p:cNvSpPr>
          <p:nvPr>
            <p:ph idx="1"/>
          </p:nvPr>
        </p:nvSpPr>
        <p:spPr>
          <a:xfrm>
            <a:off x="1676400" y="1295400"/>
            <a:ext cx="8915400" cy="5410200"/>
          </a:xfrm>
        </p:spPr>
        <p:txBody>
          <a:bodyPr>
            <a:normAutofit/>
          </a:bodyPr>
          <a:lstStyle/>
          <a:p>
            <a:r>
              <a:rPr lang="en-US" b="1" dirty="0"/>
              <a:t>Iterative process; </a:t>
            </a:r>
            <a:r>
              <a:rPr lang="en-US" b="1" u="sng" dirty="0"/>
              <a:t>HARD</a:t>
            </a:r>
            <a:r>
              <a:rPr lang="en-US" b="1" dirty="0"/>
              <a:t> to get right the first time!</a:t>
            </a:r>
          </a:p>
          <a:p>
            <a:r>
              <a:rPr lang="en-US" dirty="0"/>
              <a:t>Need a way to insert intervals into the tree</a:t>
            </a:r>
          </a:p>
          <a:p>
            <a:pPr lvl="1"/>
            <a:r>
              <a:rPr lang="en-US" dirty="0"/>
              <a:t>Use low end-point of interval as the key</a:t>
            </a:r>
          </a:p>
          <a:p>
            <a:r>
              <a:rPr lang="en-US" dirty="0"/>
              <a:t>Example tree:</a:t>
            </a:r>
          </a:p>
        </p:txBody>
      </p:sp>
      <p:sp>
        <p:nvSpPr>
          <p:cNvPr id="4" name="Rectangle 3"/>
          <p:cNvSpPr/>
          <p:nvPr/>
        </p:nvSpPr>
        <p:spPr>
          <a:xfrm>
            <a:off x="3842657" y="5715000"/>
            <a:ext cx="762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prstClr val="black"/>
                </a:solidFill>
                <a:latin typeface="Calibri"/>
              </a:rPr>
              <a:t>8, 16</a:t>
            </a:r>
          </a:p>
        </p:txBody>
      </p:sp>
      <p:sp>
        <p:nvSpPr>
          <p:cNvPr id="5" name="Rectangle 4"/>
          <p:cNvSpPr/>
          <p:nvPr/>
        </p:nvSpPr>
        <p:spPr>
          <a:xfrm>
            <a:off x="4495800" y="4800600"/>
            <a:ext cx="762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prstClr val="black"/>
                </a:solidFill>
                <a:latin typeface="Calibri"/>
              </a:rPr>
              <a:t>26, 36</a:t>
            </a:r>
          </a:p>
        </p:txBody>
      </p:sp>
      <p:sp>
        <p:nvSpPr>
          <p:cNvPr id="6" name="Rectangle 5"/>
          <p:cNvSpPr/>
          <p:nvPr/>
        </p:nvSpPr>
        <p:spPr>
          <a:xfrm>
            <a:off x="5159830" y="5715000"/>
            <a:ext cx="762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prstClr val="black"/>
                </a:solidFill>
                <a:latin typeface="Calibri"/>
              </a:rPr>
              <a:t>29, 36</a:t>
            </a:r>
          </a:p>
        </p:txBody>
      </p:sp>
      <p:sp>
        <p:nvSpPr>
          <p:cNvPr id="7" name="Rectangle 6"/>
          <p:cNvSpPr/>
          <p:nvPr/>
        </p:nvSpPr>
        <p:spPr>
          <a:xfrm>
            <a:off x="5791200" y="3886200"/>
            <a:ext cx="762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prstClr val="black"/>
                </a:solidFill>
                <a:latin typeface="Calibri"/>
              </a:rPr>
              <a:t>30, 34</a:t>
            </a:r>
          </a:p>
        </p:txBody>
      </p:sp>
      <p:sp>
        <p:nvSpPr>
          <p:cNvPr id="8" name="Rectangle 7"/>
          <p:cNvSpPr/>
          <p:nvPr/>
        </p:nvSpPr>
        <p:spPr>
          <a:xfrm>
            <a:off x="7086600" y="4800600"/>
            <a:ext cx="762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prstClr val="black"/>
                </a:solidFill>
                <a:latin typeface="Calibri"/>
              </a:rPr>
              <a:t>60, 80</a:t>
            </a:r>
          </a:p>
        </p:txBody>
      </p:sp>
      <p:sp>
        <p:nvSpPr>
          <p:cNvPr id="9" name="Rectangle 8"/>
          <p:cNvSpPr/>
          <p:nvPr/>
        </p:nvSpPr>
        <p:spPr>
          <a:xfrm>
            <a:off x="6433454" y="5715000"/>
            <a:ext cx="762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prstClr val="black"/>
                </a:solidFill>
                <a:latin typeface="Calibri"/>
              </a:rPr>
              <a:t>48, 52</a:t>
            </a:r>
          </a:p>
        </p:txBody>
      </p:sp>
      <p:cxnSp>
        <p:nvCxnSpPr>
          <p:cNvPr id="11" name="Straight Arrow Connector 10"/>
          <p:cNvCxnSpPr>
            <a:stCxn id="7" idx="2"/>
            <a:endCxn id="5" idx="0"/>
          </p:cNvCxnSpPr>
          <p:nvPr/>
        </p:nvCxnSpPr>
        <p:spPr>
          <a:xfrm flipH="1">
            <a:off x="4876800" y="4267200"/>
            <a:ext cx="12954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2"/>
            <a:endCxn id="4" idx="0"/>
          </p:cNvCxnSpPr>
          <p:nvPr/>
        </p:nvCxnSpPr>
        <p:spPr>
          <a:xfrm flipH="1">
            <a:off x="4223658" y="5181600"/>
            <a:ext cx="653143"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 idx="2"/>
            <a:endCxn id="6" idx="0"/>
          </p:cNvCxnSpPr>
          <p:nvPr/>
        </p:nvCxnSpPr>
        <p:spPr>
          <a:xfrm>
            <a:off x="4876800" y="5181600"/>
            <a:ext cx="66403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2"/>
            <a:endCxn id="9" idx="0"/>
          </p:cNvCxnSpPr>
          <p:nvPr/>
        </p:nvCxnSpPr>
        <p:spPr>
          <a:xfrm flipH="1">
            <a:off x="6814454" y="5181600"/>
            <a:ext cx="653146"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7" idx="2"/>
            <a:endCxn id="8" idx="0"/>
          </p:cNvCxnSpPr>
          <p:nvPr/>
        </p:nvCxnSpPr>
        <p:spPr>
          <a:xfrm>
            <a:off x="6172200" y="4267200"/>
            <a:ext cx="12954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8098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8686800" cy="1143000"/>
          </a:xfrm>
        </p:spPr>
        <p:txBody>
          <a:bodyPr>
            <a:normAutofit/>
          </a:bodyPr>
          <a:lstStyle/>
          <a:p>
            <a:r>
              <a:rPr lang="en-US" dirty="0"/>
              <a:t>Figuring out the data structure - 2</a:t>
            </a:r>
          </a:p>
        </p:txBody>
      </p:sp>
      <p:sp>
        <p:nvSpPr>
          <p:cNvPr id="3" name="Content Placeholder 2"/>
          <p:cNvSpPr>
            <a:spLocks noGrp="1"/>
          </p:cNvSpPr>
          <p:nvPr>
            <p:ph idx="1"/>
          </p:nvPr>
        </p:nvSpPr>
        <p:spPr>
          <a:xfrm>
            <a:off x="1905000" y="1295400"/>
            <a:ext cx="8534400" cy="5410200"/>
          </a:xfrm>
        </p:spPr>
        <p:txBody>
          <a:bodyPr>
            <a:normAutofit/>
          </a:bodyPr>
          <a:lstStyle/>
          <a:p>
            <a:r>
              <a:rPr lang="en-US" b="1" dirty="0"/>
              <a:t>What function do we want to compute?</a:t>
            </a:r>
          </a:p>
          <a:p>
            <a:pPr lvl="1"/>
            <a:r>
              <a:rPr lang="en-US" dirty="0"/>
              <a:t>Does an interval x intersect any interval in the tree?</a:t>
            </a:r>
            <a:endParaRPr lang="en-US" sz="2000" dirty="0"/>
          </a:p>
          <a:p>
            <a:r>
              <a:rPr lang="en-US" b="1" dirty="0"/>
              <a:t>What info should we store at each node u?</a:t>
            </a:r>
          </a:p>
          <a:p>
            <a:pPr lvl="1"/>
            <a:r>
              <a:rPr lang="en-US" b="1" i="1" dirty="0" err="1"/>
              <a:t>Mhi</a:t>
            </a:r>
            <a:r>
              <a:rPr lang="en-US" b="1" i="1" dirty="0"/>
              <a:t>(u) = </a:t>
            </a:r>
            <a:r>
              <a:rPr lang="en-US" i="1" dirty="0"/>
              <a:t>Maximum </a:t>
            </a:r>
            <a:r>
              <a:rPr lang="en-US" b="1" i="1" dirty="0"/>
              <a:t>high endpoint</a:t>
            </a:r>
            <a:r>
              <a:rPr lang="en-US" i="1" dirty="0"/>
              <a:t> of any node in the </a:t>
            </a:r>
            <a:r>
              <a:rPr lang="en-US" i="1" dirty="0" err="1"/>
              <a:t>subtree</a:t>
            </a:r>
            <a:r>
              <a:rPr lang="en-US" i="1" dirty="0"/>
              <a:t>.</a:t>
            </a:r>
            <a:endParaRPr lang="en-US" sz="2200" i="1" dirty="0"/>
          </a:p>
          <a:p>
            <a:r>
              <a:rPr lang="en-US" b="1" dirty="0"/>
              <a:t>How can we use the info stored at each node to compute the desired function</a:t>
            </a:r>
            <a:r>
              <a:rPr lang="en-US" dirty="0"/>
              <a:t> (by looking at a </a:t>
            </a:r>
            <a:r>
              <a:rPr lang="en-US" u="sng" dirty="0"/>
              <a:t>small</a:t>
            </a:r>
            <a:r>
              <a:rPr lang="en-US" dirty="0"/>
              <a:t> number of nodes)?</a:t>
            </a:r>
          </a:p>
          <a:p>
            <a:r>
              <a:rPr lang="en-US" dirty="0"/>
              <a:t>Start by computing whether an interval x intersects any interval </a:t>
            </a:r>
            <a:r>
              <a:rPr lang="en-US" b="1" dirty="0"/>
              <a:t>in a </a:t>
            </a:r>
            <a:r>
              <a:rPr lang="en-US" b="1" dirty="0" err="1"/>
              <a:t>subtree</a:t>
            </a:r>
            <a:r>
              <a:rPr lang="en-US" dirty="0"/>
              <a:t>.</a:t>
            </a:r>
            <a:endParaRPr lang="en-US" b="1" dirty="0"/>
          </a:p>
        </p:txBody>
      </p:sp>
    </p:spTree>
    <p:extLst>
      <p:ext uri="{BB962C8B-B14F-4D97-AF65-F5344CB8AC3E}">
        <p14:creationId xmlns:p14="http://schemas.microsoft.com/office/powerpoint/2010/main" val="388438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dirty="0"/>
              <a:t>Algorithm for Search within a </a:t>
            </a:r>
            <a:r>
              <a:rPr lang="en-US" dirty="0" err="1"/>
              <a:t>subtree</a:t>
            </a:r>
            <a:endParaRPr lang="en-US" dirty="0"/>
          </a:p>
        </p:txBody>
      </p:sp>
      <p:sp>
        <p:nvSpPr>
          <p:cNvPr id="3" name="Content Placeholder 2"/>
          <p:cNvSpPr>
            <a:spLocks noGrp="1"/>
          </p:cNvSpPr>
          <p:nvPr>
            <p:ph idx="1"/>
          </p:nvPr>
        </p:nvSpPr>
        <p:spPr>
          <a:xfrm>
            <a:off x="1828800" y="1371600"/>
            <a:ext cx="8610600" cy="4572000"/>
          </a:xfrm>
        </p:spPr>
        <p:txBody>
          <a:bodyPr>
            <a:normAutofit/>
          </a:bodyPr>
          <a:lstStyle/>
          <a:p>
            <a:pPr marL="0" indent="0">
              <a:buNone/>
            </a:pPr>
            <a:r>
              <a:rPr lang="en-US" sz="2400" b="1" dirty="0"/>
              <a:t>Search(lo, hi, u):</a:t>
            </a:r>
          </a:p>
          <a:p>
            <a:pPr marL="457200" lvl="1" indent="0">
              <a:buNone/>
            </a:pPr>
            <a:r>
              <a:rPr lang="en-US" sz="2400" dirty="0"/>
              <a:t>if u is null then return null</a:t>
            </a:r>
          </a:p>
        </p:txBody>
      </p:sp>
      <p:sp>
        <p:nvSpPr>
          <p:cNvPr id="7" name="Rectangle 6"/>
          <p:cNvSpPr/>
          <p:nvPr/>
        </p:nvSpPr>
        <p:spPr>
          <a:xfrm>
            <a:off x="4495800" y="990600"/>
            <a:ext cx="60198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prstClr val="black"/>
                </a:solidFill>
                <a:latin typeface="Calibri"/>
              </a:rPr>
              <a:t>Returns an interval in the </a:t>
            </a:r>
            <a:r>
              <a:rPr lang="en-US" sz="2400" dirty="0" err="1">
                <a:solidFill>
                  <a:prstClr val="black"/>
                </a:solidFill>
                <a:latin typeface="Calibri"/>
              </a:rPr>
              <a:t>subtree</a:t>
            </a:r>
            <a:r>
              <a:rPr lang="en-US" sz="2400" dirty="0">
                <a:solidFill>
                  <a:prstClr val="black"/>
                </a:solidFill>
                <a:latin typeface="Calibri"/>
              </a:rPr>
              <a:t> rooted at u that intersects [lo, hi]</a:t>
            </a:r>
          </a:p>
        </p:txBody>
      </p:sp>
      <p:cxnSp>
        <p:nvCxnSpPr>
          <p:cNvPr id="8" name="Straight Arrow Connector 7"/>
          <p:cNvCxnSpPr>
            <a:stCxn id="7" idx="1"/>
          </p:cNvCxnSpPr>
          <p:nvPr/>
        </p:nvCxnSpPr>
        <p:spPr>
          <a:xfrm flipH="1">
            <a:off x="3962400" y="1409700"/>
            <a:ext cx="533400" cy="1905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14592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dirty="0"/>
              <a:t>Algorithm for Search within a </a:t>
            </a:r>
            <a:r>
              <a:rPr lang="en-US" dirty="0" err="1"/>
              <a:t>subtree</a:t>
            </a:r>
            <a:endParaRPr lang="en-US" dirty="0"/>
          </a:p>
        </p:txBody>
      </p:sp>
      <p:sp>
        <p:nvSpPr>
          <p:cNvPr id="3" name="Content Placeholder 2"/>
          <p:cNvSpPr>
            <a:spLocks noGrp="1"/>
          </p:cNvSpPr>
          <p:nvPr>
            <p:ph idx="1"/>
          </p:nvPr>
        </p:nvSpPr>
        <p:spPr>
          <a:xfrm>
            <a:off x="1828800" y="1371600"/>
            <a:ext cx="8610600" cy="4572000"/>
          </a:xfrm>
        </p:spPr>
        <p:txBody>
          <a:bodyPr>
            <a:normAutofit/>
          </a:bodyPr>
          <a:lstStyle/>
          <a:p>
            <a:pPr marL="0" indent="0">
              <a:buNone/>
            </a:pPr>
            <a:r>
              <a:rPr lang="en-US" sz="2400" b="1" dirty="0">
                <a:solidFill>
                  <a:schemeClr val="bg1">
                    <a:lumMod val="50000"/>
                  </a:schemeClr>
                </a:solidFill>
              </a:rPr>
              <a:t>Search(lo, hi, u):</a:t>
            </a:r>
          </a:p>
          <a:p>
            <a:pPr marL="457200" lvl="1" indent="0">
              <a:buNone/>
            </a:pPr>
            <a:r>
              <a:rPr lang="en-US" sz="2400" dirty="0">
                <a:solidFill>
                  <a:schemeClr val="bg1">
                    <a:lumMod val="50000"/>
                  </a:schemeClr>
                </a:solidFill>
              </a:rPr>
              <a:t>if u is null then return null</a:t>
            </a:r>
          </a:p>
          <a:p>
            <a:pPr marL="457200" lvl="1" indent="0">
              <a:buNone/>
            </a:pPr>
            <a:r>
              <a:rPr lang="en-US" sz="2400" dirty="0"/>
              <a:t>if [lo, hi] intersects [lo(u), hi(u)] then return [lo(u), hi(u)]</a:t>
            </a:r>
          </a:p>
        </p:txBody>
      </p:sp>
      <p:sp>
        <p:nvSpPr>
          <p:cNvPr id="4" name="Rectangle 3"/>
          <p:cNvSpPr/>
          <p:nvPr/>
        </p:nvSpPr>
        <p:spPr>
          <a:xfrm>
            <a:off x="4495800" y="990600"/>
            <a:ext cx="6019800"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prstClr val="black"/>
                </a:solidFill>
                <a:latin typeface="Calibri"/>
              </a:rPr>
              <a:t>Returns an interval in the </a:t>
            </a:r>
            <a:r>
              <a:rPr lang="en-US" sz="2400" dirty="0" err="1">
                <a:solidFill>
                  <a:prstClr val="black"/>
                </a:solidFill>
                <a:latin typeface="Calibri"/>
              </a:rPr>
              <a:t>subtree</a:t>
            </a:r>
            <a:r>
              <a:rPr lang="en-US" sz="2400" dirty="0">
                <a:solidFill>
                  <a:prstClr val="black"/>
                </a:solidFill>
                <a:latin typeface="Calibri"/>
              </a:rPr>
              <a:t> rooted at u that intersects [lo, hi]</a:t>
            </a:r>
          </a:p>
        </p:txBody>
      </p:sp>
      <p:cxnSp>
        <p:nvCxnSpPr>
          <p:cNvPr id="6" name="Straight Arrow Connector 5"/>
          <p:cNvCxnSpPr>
            <a:stCxn id="4" idx="1"/>
          </p:cNvCxnSpPr>
          <p:nvPr/>
        </p:nvCxnSpPr>
        <p:spPr>
          <a:xfrm flipH="1">
            <a:off x="3962400" y="1409700"/>
            <a:ext cx="533400" cy="19050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3979410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4651D46-FFB0-4FAC-B179-7A4CB2A12EDB}"/>
              </a:ext>
            </a:extLst>
          </p:cNvPr>
          <p:cNvSpPr>
            <a:spLocks noGrp="1" noChangeArrowheads="1"/>
          </p:cNvSpPr>
          <p:nvPr>
            <p:ph type="title"/>
          </p:nvPr>
        </p:nvSpPr>
        <p:spPr/>
        <p:txBody>
          <a:bodyPr/>
          <a:lstStyle/>
          <a:p>
            <a:r>
              <a:rPr lang="en-US" altLang="en-US"/>
              <a:t>Operations in AVL Tree</a:t>
            </a:r>
          </a:p>
        </p:txBody>
      </p:sp>
      <p:sp>
        <p:nvSpPr>
          <p:cNvPr id="32771" name="Text Box 3">
            <a:extLst>
              <a:ext uri="{FF2B5EF4-FFF2-40B4-BE49-F238E27FC236}">
                <a16:creationId xmlns:a16="http://schemas.microsoft.com/office/drawing/2014/main" id="{C26627C1-BAEF-45B5-A2EE-8737F1F069E9}"/>
              </a:ext>
            </a:extLst>
          </p:cNvPr>
          <p:cNvSpPr txBox="1">
            <a:spLocks noChangeArrowheads="1"/>
          </p:cNvSpPr>
          <p:nvPr/>
        </p:nvSpPr>
        <p:spPr bwMode="auto">
          <a:xfrm>
            <a:off x="2209800" y="19050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Searching,  Complexity?</a:t>
            </a:r>
          </a:p>
        </p:txBody>
      </p:sp>
      <p:sp>
        <p:nvSpPr>
          <p:cNvPr id="32772" name="Text Box 4">
            <a:extLst>
              <a:ext uri="{FF2B5EF4-FFF2-40B4-BE49-F238E27FC236}">
                <a16:creationId xmlns:a16="http://schemas.microsoft.com/office/drawing/2014/main" id="{BA7683FF-6E7D-4C8A-BA55-AA6A5714E714}"/>
              </a:ext>
            </a:extLst>
          </p:cNvPr>
          <p:cNvSpPr txBox="1">
            <a:spLocks noChangeArrowheads="1"/>
          </p:cNvSpPr>
          <p:nvPr/>
        </p:nvSpPr>
        <p:spPr bwMode="auto">
          <a:xfrm>
            <a:off x="2590800" y="25908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FindMin, Complexity?</a:t>
            </a:r>
          </a:p>
        </p:txBody>
      </p:sp>
      <p:sp>
        <p:nvSpPr>
          <p:cNvPr id="32773" name="Text Box 5">
            <a:extLst>
              <a:ext uri="{FF2B5EF4-FFF2-40B4-BE49-F238E27FC236}">
                <a16:creationId xmlns:a16="http://schemas.microsoft.com/office/drawing/2014/main" id="{EA21CE0B-4300-464A-B0AD-DB21721882DB}"/>
              </a:ext>
            </a:extLst>
          </p:cNvPr>
          <p:cNvSpPr txBox="1">
            <a:spLocks noChangeArrowheads="1"/>
          </p:cNvSpPr>
          <p:nvPr/>
        </p:nvSpPr>
        <p:spPr bwMode="auto">
          <a:xfrm>
            <a:off x="1981200" y="342900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Deletion?  Insertion?</a:t>
            </a:r>
          </a:p>
        </p:txBody>
      </p:sp>
      <p:sp>
        <p:nvSpPr>
          <p:cNvPr id="32775" name="Text Box 7">
            <a:extLst>
              <a:ext uri="{FF2B5EF4-FFF2-40B4-BE49-F238E27FC236}">
                <a16:creationId xmlns:a16="http://schemas.microsoft.com/office/drawing/2014/main" id="{51769F35-72FC-405E-8648-5502DCD3123D}"/>
              </a:ext>
            </a:extLst>
          </p:cNvPr>
          <p:cNvSpPr txBox="1">
            <a:spLocks noChangeArrowheads="1"/>
          </p:cNvSpPr>
          <p:nvPr/>
        </p:nvSpPr>
        <p:spPr bwMode="auto">
          <a:xfrm>
            <a:off x="5638800" y="1828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3333CC"/>
                </a:solidFill>
                <a:latin typeface="Times New Roman" panose="02020603050405020304" pitchFamily="18" charset="0"/>
              </a:rPr>
              <a:t>O(log N)</a:t>
            </a:r>
          </a:p>
        </p:txBody>
      </p:sp>
      <p:sp>
        <p:nvSpPr>
          <p:cNvPr id="32776" name="Text Box 8">
            <a:extLst>
              <a:ext uri="{FF2B5EF4-FFF2-40B4-BE49-F238E27FC236}">
                <a16:creationId xmlns:a16="http://schemas.microsoft.com/office/drawing/2014/main" id="{2B7628FE-A089-4060-9C60-BCF42547E365}"/>
              </a:ext>
            </a:extLst>
          </p:cNvPr>
          <p:cNvSpPr txBox="1">
            <a:spLocks noChangeArrowheads="1"/>
          </p:cNvSpPr>
          <p:nvPr/>
        </p:nvSpPr>
        <p:spPr bwMode="auto">
          <a:xfrm>
            <a:off x="5715000" y="25146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3333CC"/>
                </a:solidFill>
                <a:latin typeface="Times New Roman" panose="02020603050405020304" pitchFamily="18" charset="0"/>
              </a:rPr>
              <a:t>O(log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77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utoUpdateAnimBg="0"/>
      <p:bldP spid="32772" grpId="0" autoUpdateAnimBg="0"/>
      <p:bldP spid="32773" grpId="0" autoUpdateAnimBg="0"/>
      <p:bldP spid="32775" grpId="0" autoUpdateAnimBg="0"/>
      <p:bldP spid="3277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p:cNvCxnSpPr/>
          <p:nvPr/>
        </p:nvCxnSpPr>
        <p:spPr>
          <a:xfrm>
            <a:off x="4475108" y="4168446"/>
            <a:ext cx="2687692"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376058" y="3820886"/>
            <a:ext cx="2914580" cy="369332"/>
          </a:xfrm>
          <a:prstGeom prst="rect">
            <a:avLst/>
          </a:prstGeom>
          <a:noFill/>
        </p:spPr>
        <p:txBody>
          <a:bodyPr wrap="none" rtlCol="0">
            <a:spAutoFit/>
          </a:bodyPr>
          <a:lstStyle/>
          <a:p>
            <a:r>
              <a:rPr lang="en-US" dirty="0">
                <a:solidFill>
                  <a:prstClr val="black"/>
                </a:solidFill>
                <a:latin typeface="Calibri"/>
              </a:rPr>
              <a:t>lo                                             hi</a:t>
            </a:r>
          </a:p>
        </p:txBody>
      </p:sp>
      <p:sp>
        <p:nvSpPr>
          <p:cNvPr id="44" name="Rectangle 43"/>
          <p:cNvSpPr/>
          <p:nvPr/>
        </p:nvSpPr>
        <p:spPr>
          <a:xfrm>
            <a:off x="4191000" y="3820887"/>
            <a:ext cx="3048000" cy="468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p:cNvSpPr>
            <a:spLocks noGrp="1"/>
          </p:cNvSpPr>
          <p:nvPr>
            <p:ph type="title"/>
          </p:nvPr>
        </p:nvSpPr>
        <p:spPr>
          <a:xfrm>
            <a:off x="1981200" y="274638"/>
            <a:ext cx="8229600" cy="792162"/>
          </a:xfrm>
        </p:spPr>
        <p:txBody>
          <a:bodyPr>
            <a:normAutofit fontScale="90000"/>
          </a:bodyPr>
          <a:lstStyle/>
          <a:p>
            <a:r>
              <a:rPr lang="en-US" dirty="0"/>
              <a:t>Algorithm for Search within a </a:t>
            </a:r>
            <a:r>
              <a:rPr lang="en-US" dirty="0" err="1"/>
              <a:t>subtree</a:t>
            </a:r>
            <a:endParaRPr lang="en-US" dirty="0"/>
          </a:p>
        </p:txBody>
      </p:sp>
      <p:sp>
        <p:nvSpPr>
          <p:cNvPr id="3" name="Content Placeholder 2"/>
          <p:cNvSpPr>
            <a:spLocks noGrp="1"/>
          </p:cNvSpPr>
          <p:nvPr>
            <p:ph idx="1"/>
          </p:nvPr>
        </p:nvSpPr>
        <p:spPr>
          <a:xfrm>
            <a:off x="1828800" y="1371600"/>
            <a:ext cx="8610600" cy="4572000"/>
          </a:xfrm>
        </p:spPr>
        <p:txBody>
          <a:bodyPr>
            <a:normAutofit/>
          </a:bodyPr>
          <a:lstStyle/>
          <a:p>
            <a:pPr marL="0" indent="0">
              <a:buNone/>
            </a:pPr>
            <a:r>
              <a:rPr lang="en-US" sz="2400" b="1" dirty="0">
                <a:solidFill>
                  <a:schemeClr val="bg1">
                    <a:lumMod val="50000"/>
                  </a:schemeClr>
                </a:solidFill>
              </a:rPr>
              <a:t>Search(lo, hi, u):</a:t>
            </a:r>
          </a:p>
          <a:p>
            <a:pPr marL="457200" lvl="1" indent="0">
              <a:buNone/>
            </a:pPr>
            <a:r>
              <a:rPr lang="en-US" sz="2400" dirty="0">
                <a:solidFill>
                  <a:schemeClr val="bg1">
                    <a:lumMod val="50000"/>
                  </a:schemeClr>
                </a:solidFill>
              </a:rPr>
              <a:t>if u is null then return null</a:t>
            </a:r>
          </a:p>
          <a:p>
            <a:pPr marL="457200" lvl="1" indent="0">
              <a:buNone/>
            </a:pPr>
            <a:r>
              <a:rPr lang="en-US" sz="2400" dirty="0">
                <a:solidFill>
                  <a:schemeClr val="bg1">
                    <a:lumMod val="50000"/>
                  </a:schemeClr>
                </a:solidFill>
              </a:rPr>
              <a:t>if [lo, hi] intersects [lo(u), hi(u)] then return [lo(u), hi(u)]</a:t>
            </a:r>
          </a:p>
          <a:p>
            <a:pPr marL="457200" lvl="1" indent="0">
              <a:buNone/>
            </a:pPr>
            <a:r>
              <a:rPr lang="en-US" sz="2400" dirty="0">
                <a:solidFill>
                  <a:schemeClr val="bg1">
                    <a:lumMod val="50000"/>
                  </a:schemeClr>
                </a:solidFill>
              </a:rPr>
              <a:t>else</a:t>
            </a:r>
            <a:r>
              <a:rPr lang="en-US" sz="2400" dirty="0"/>
              <a:t> (no intersection)</a:t>
            </a:r>
          </a:p>
          <a:p>
            <a:pPr marL="457200" lvl="1" indent="0">
              <a:buNone/>
            </a:pPr>
            <a:r>
              <a:rPr lang="en-US" sz="2400" dirty="0"/>
              <a:t>	if lo &lt; lo(u) return Search(lo, hi, left(u))</a:t>
            </a:r>
          </a:p>
        </p:txBody>
      </p:sp>
      <p:sp>
        <p:nvSpPr>
          <p:cNvPr id="5" name="Oval 4"/>
          <p:cNvSpPr/>
          <p:nvPr/>
        </p:nvSpPr>
        <p:spPr>
          <a:xfrm>
            <a:off x="5753100" y="4724400"/>
            <a:ext cx="685800" cy="53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solidFill>
                  <a:prstClr val="black"/>
                </a:solidFill>
                <a:latin typeface="Calibri"/>
              </a:rPr>
              <a:t>u</a:t>
            </a:r>
          </a:p>
        </p:txBody>
      </p:sp>
      <p:sp>
        <p:nvSpPr>
          <p:cNvPr id="7" name="Isosceles Triangle 6"/>
          <p:cNvSpPr/>
          <p:nvPr/>
        </p:nvSpPr>
        <p:spPr>
          <a:xfrm>
            <a:off x="4343400" y="5715000"/>
            <a:ext cx="1219200" cy="723900"/>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Calibri"/>
            </a:endParaRPr>
          </a:p>
        </p:txBody>
      </p:sp>
      <p:sp>
        <p:nvSpPr>
          <p:cNvPr id="8" name="Isosceles Triangle 7"/>
          <p:cNvSpPr/>
          <p:nvPr/>
        </p:nvSpPr>
        <p:spPr>
          <a:xfrm>
            <a:off x="6629400" y="5715000"/>
            <a:ext cx="1219200" cy="990600"/>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Calibri"/>
            </a:endParaRPr>
          </a:p>
        </p:txBody>
      </p:sp>
      <p:cxnSp>
        <p:nvCxnSpPr>
          <p:cNvPr id="10" name="Straight Arrow Connector 9"/>
          <p:cNvCxnSpPr>
            <a:stCxn id="5" idx="3"/>
            <a:endCxn id="7" idx="0"/>
          </p:cNvCxnSpPr>
          <p:nvPr/>
        </p:nvCxnSpPr>
        <p:spPr>
          <a:xfrm flipH="1">
            <a:off x="4953001" y="5179686"/>
            <a:ext cx="900533" cy="5353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0"/>
          </p:cNvCxnSpPr>
          <p:nvPr/>
        </p:nvCxnSpPr>
        <p:spPr>
          <a:xfrm>
            <a:off x="6338468" y="5179686"/>
            <a:ext cx="900533" cy="5353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5674440" y="4648201"/>
            <a:ext cx="878761" cy="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475107" y="4169228"/>
            <a:ext cx="110243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376056" y="3821668"/>
            <a:ext cx="1274708" cy="369332"/>
          </a:xfrm>
          <a:prstGeom prst="rect">
            <a:avLst/>
          </a:prstGeom>
          <a:noFill/>
        </p:spPr>
        <p:txBody>
          <a:bodyPr wrap="none" rtlCol="0">
            <a:spAutoFit/>
          </a:bodyPr>
          <a:lstStyle/>
          <a:p>
            <a:r>
              <a:rPr lang="en-US" dirty="0">
                <a:solidFill>
                  <a:prstClr val="black"/>
                </a:solidFill>
                <a:latin typeface="Calibri"/>
              </a:rPr>
              <a:t>lo              hi</a:t>
            </a:r>
          </a:p>
        </p:txBody>
      </p:sp>
      <p:sp>
        <p:nvSpPr>
          <p:cNvPr id="28" name="TextBox 27"/>
          <p:cNvSpPr txBox="1"/>
          <p:nvPr/>
        </p:nvSpPr>
        <p:spPr>
          <a:xfrm>
            <a:off x="5551714" y="4289753"/>
            <a:ext cx="1165704" cy="369332"/>
          </a:xfrm>
          <a:prstGeom prst="rect">
            <a:avLst/>
          </a:prstGeom>
          <a:noFill/>
        </p:spPr>
        <p:txBody>
          <a:bodyPr wrap="none" rtlCol="0">
            <a:spAutoFit/>
          </a:bodyPr>
          <a:lstStyle/>
          <a:p>
            <a:r>
              <a:rPr lang="en-US" dirty="0">
                <a:solidFill>
                  <a:prstClr val="black"/>
                </a:solidFill>
                <a:latin typeface="Calibri"/>
              </a:rPr>
              <a:t>lo(u)  hi(u)</a:t>
            </a:r>
          </a:p>
        </p:txBody>
      </p:sp>
      <p:cxnSp>
        <p:nvCxnSpPr>
          <p:cNvPr id="34" name="Straight Connector 33"/>
          <p:cNvCxnSpPr/>
          <p:nvPr/>
        </p:nvCxnSpPr>
        <p:spPr>
          <a:xfrm>
            <a:off x="5618106" y="3657600"/>
            <a:ext cx="0" cy="3048000"/>
          </a:xfrm>
          <a:prstGeom prst="line">
            <a:avLst/>
          </a:prstGeom>
          <a:ln>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37" name="Right Arrow 36"/>
          <p:cNvSpPr/>
          <p:nvPr/>
        </p:nvSpPr>
        <p:spPr>
          <a:xfrm>
            <a:off x="5618107" y="3821668"/>
            <a:ext cx="1170627" cy="3475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prstClr val="white"/>
              </a:solidFill>
              <a:latin typeface="Calibri"/>
            </a:endParaRPr>
          </a:p>
        </p:txBody>
      </p:sp>
      <p:sp>
        <p:nvSpPr>
          <p:cNvPr id="38" name="TextBox 37"/>
          <p:cNvSpPr txBox="1"/>
          <p:nvPr/>
        </p:nvSpPr>
        <p:spPr>
          <a:xfrm>
            <a:off x="6739189" y="3579949"/>
            <a:ext cx="2743200" cy="830997"/>
          </a:xfrm>
          <a:prstGeom prst="rect">
            <a:avLst/>
          </a:prstGeom>
          <a:noFill/>
        </p:spPr>
        <p:txBody>
          <a:bodyPr wrap="square" rtlCol="0">
            <a:spAutoFit/>
          </a:bodyPr>
          <a:lstStyle/>
          <a:p>
            <a:pPr algn="ctr"/>
            <a:r>
              <a:rPr lang="en-US" sz="2400" dirty="0">
                <a:solidFill>
                  <a:prstClr val="black"/>
                </a:solidFill>
                <a:latin typeface="Calibri"/>
              </a:rPr>
              <a:t>Every node v on this side has lo(v) &gt; hi</a:t>
            </a:r>
          </a:p>
        </p:txBody>
      </p:sp>
      <p:sp>
        <p:nvSpPr>
          <p:cNvPr id="45" name="Rectangle 44"/>
          <p:cNvSpPr/>
          <p:nvPr/>
        </p:nvSpPr>
        <p:spPr>
          <a:xfrm>
            <a:off x="4495800" y="990600"/>
            <a:ext cx="6019800"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prstClr val="black"/>
                </a:solidFill>
                <a:latin typeface="Calibri"/>
              </a:rPr>
              <a:t>Returns an interval in the </a:t>
            </a:r>
            <a:r>
              <a:rPr lang="en-US" sz="2400" dirty="0" err="1">
                <a:solidFill>
                  <a:prstClr val="black"/>
                </a:solidFill>
                <a:latin typeface="Calibri"/>
              </a:rPr>
              <a:t>subtree</a:t>
            </a:r>
            <a:r>
              <a:rPr lang="en-US" sz="2400" dirty="0">
                <a:solidFill>
                  <a:prstClr val="black"/>
                </a:solidFill>
                <a:latin typeface="Calibri"/>
              </a:rPr>
              <a:t> rooted at u that intersects [lo, hi]</a:t>
            </a:r>
          </a:p>
        </p:txBody>
      </p:sp>
      <p:cxnSp>
        <p:nvCxnSpPr>
          <p:cNvPr id="46" name="Straight Arrow Connector 45"/>
          <p:cNvCxnSpPr>
            <a:stCxn id="45" idx="1"/>
          </p:cNvCxnSpPr>
          <p:nvPr/>
        </p:nvCxnSpPr>
        <p:spPr>
          <a:xfrm flipH="1">
            <a:off x="3962400" y="1409700"/>
            <a:ext cx="533400" cy="19050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2217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1000"/>
                                        <p:tgtEl>
                                          <p:spTgt spid="41"/>
                                        </p:tgtEl>
                                      </p:cBhvr>
                                    </p:animEffect>
                                    <p:anim calcmode="lin" valueType="num">
                                      <p:cBhvr>
                                        <p:cTn id="47" dur="1000" fill="hold"/>
                                        <p:tgtEl>
                                          <p:spTgt spid="41"/>
                                        </p:tgtEl>
                                        <p:attrNameLst>
                                          <p:attrName>ppt_x</p:attrName>
                                        </p:attrNameLst>
                                      </p:cBhvr>
                                      <p:tavLst>
                                        <p:tav tm="0">
                                          <p:val>
                                            <p:strVal val="#ppt_x"/>
                                          </p:val>
                                        </p:tav>
                                        <p:tav tm="100000">
                                          <p:val>
                                            <p:strVal val="#ppt_x"/>
                                          </p:val>
                                        </p:tav>
                                      </p:tavLst>
                                    </p:anim>
                                    <p:anim calcmode="lin" valueType="num">
                                      <p:cBhvr>
                                        <p:cTn id="48" dur="1000" fill="hold"/>
                                        <p:tgtEl>
                                          <p:spTgt spid="4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1000"/>
                                        <p:tgtEl>
                                          <p:spTgt spid="42"/>
                                        </p:tgtEl>
                                      </p:cBhvr>
                                    </p:animEffect>
                                    <p:anim calcmode="lin" valueType="num">
                                      <p:cBhvr>
                                        <p:cTn id="52" dur="1000" fill="hold"/>
                                        <p:tgtEl>
                                          <p:spTgt spid="42"/>
                                        </p:tgtEl>
                                        <p:attrNameLst>
                                          <p:attrName>ppt_x</p:attrName>
                                        </p:attrNameLst>
                                      </p:cBhvr>
                                      <p:tavLst>
                                        <p:tav tm="0">
                                          <p:val>
                                            <p:strVal val="#ppt_x"/>
                                          </p:val>
                                        </p:tav>
                                        <p:tav tm="100000">
                                          <p:val>
                                            <p:strVal val="#ppt_x"/>
                                          </p:val>
                                        </p:tav>
                                      </p:tavLst>
                                    </p:anim>
                                    <p:anim calcmode="lin" valueType="num">
                                      <p:cBhvr>
                                        <p:cTn id="5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anim calcmode="lin" valueType="num">
                                      <p:cBhvr>
                                        <p:cTn id="59" dur="1000" fill="hold"/>
                                        <p:tgtEl>
                                          <p:spTgt spid="25"/>
                                        </p:tgtEl>
                                        <p:attrNameLst>
                                          <p:attrName>ppt_x</p:attrName>
                                        </p:attrNameLst>
                                      </p:cBhvr>
                                      <p:tavLst>
                                        <p:tav tm="0">
                                          <p:val>
                                            <p:strVal val="#ppt_x"/>
                                          </p:val>
                                        </p:tav>
                                        <p:tav tm="100000">
                                          <p:val>
                                            <p:strVal val="#ppt_x"/>
                                          </p:val>
                                        </p:tav>
                                      </p:tavLst>
                                    </p:anim>
                                    <p:anim calcmode="lin" valueType="num">
                                      <p:cBhvr>
                                        <p:cTn id="60" dur="1000" fill="hold"/>
                                        <p:tgtEl>
                                          <p:spTgt spid="2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1000"/>
                                        <p:tgtEl>
                                          <p:spTgt spid="26"/>
                                        </p:tgtEl>
                                      </p:cBhvr>
                                    </p:animEffect>
                                    <p:anim calcmode="lin" valueType="num">
                                      <p:cBhvr>
                                        <p:cTn id="64" dur="1000" fill="hold"/>
                                        <p:tgtEl>
                                          <p:spTgt spid="26"/>
                                        </p:tgtEl>
                                        <p:attrNameLst>
                                          <p:attrName>ppt_x</p:attrName>
                                        </p:attrNameLst>
                                      </p:cBhvr>
                                      <p:tavLst>
                                        <p:tav tm="0">
                                          <p:val>
                                            <p:strVal val="#ppt_x"/>
                                          </p:val>
                                        </p:tav>
                                        <p:tav tm="100000">
                                          <p:val>
                                            <p:strVal val="#ppt_x"/>
                                          </p:val>
                                        </p:tav>
                                      </p:tavLst>
                                    </p:anim>
                                    <p:anim calcmode="lin" valueType="num">
                                      <p:cBhvr>
                                        <p:cTn id="65" dur="1000" fill="hold"/>
                                        <p:tgtEl>
                                          <p:spTgt spid="2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1000"/>
                                        <p:tgtEl>
                                          <p:spTgt spid="44"/>
                                        </p:tgtEl>
                                      </p:cBhvr>
                                    </p:animEffect>
                                    <p:anim calcmode="lin" valueType="num">
                                      <p:cBhvr>
                                        <p:cTn id="69" dur="1000" fill="hold"/>
                                        <p:tgtEl>
                                          <p:spTgt spid="44"/>
                                        </p:tgtEl>
                                        <p:attrNameLst>
                                          <p:attrName>ppt_x</p:attrName>
                                        </p:attrNameLst>
                                      </p:cBhvr>
                                      <p:tavLst>
                                        <p:tav tm="0">
                                          <p:val>
                                            <p:strVal val="#ppt_x"/>
                                          </p:val>
                                        </p:tav>
                                        <p:tav tm="100000">
                                          <p:val>
                                            <p:strVal val="#ppt_x"/>
                                          </p:val>
                                        </p:tav>
                                      </p:tavLst>
                                    </p:anim>
                                    <p:anim calcmode="lin" valueType="num">
                                      <p:cBhvr>
                                        <p:cTn id="7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1000"/>
                                        <p:tgtEl>
                                          <p:spTgt spid="34"/>
                                        </p:tgtEl>
                                      </p:cBhvr>
                                    </p:animEffect>
                                    <p:anim calcmode="lin" valueType="num">
                                      <p:cBhvr>
                                        <p:cTn id="76" dur="1000" fill="hold"/>
                                        <p:tgtEl>
                                          <p:spTgt spid="34"/>
                                        </p:tgtEl>
                                        <p:attrNameLst>
                                          <p:attrName>ppt_x</p:attrName>
                                        </p:attrNameLst>
                                      </p:cBhvr>
                                      <p:tavLst>
                                        <p:tav tm="0">
                                          <p:val>
                                            <p:strVal val="#ppt_x"/>
                                          </p:val>
                                        </p:tav>
                                        <p:tav tm="100000">
                                          <p:val>
                                            <p:strVal val="#ppt_x"/>
                                          </p:val>
                                        </p:tav>
                                      </p:tavLst>
                                    </p:anim>
                                    <p:anim calcmode="lin" valueType="num">
                                      <p:cBhvr>
                                        <p:cTn id="77" dur="1000" fill="hold"/>
                                        <p:tgtEl>
                                          <p:spTgt spid="34"/>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1000"/>
                                        <p:tgtEl>
                                          <p:spTgt spid="37"/>
                                        </p:tgtEl>
                                      </p:cBhvr>
                                    </p:animEffect>
                                    <p:anim calcmode="lin" valueType="num">
                                      <p:cBhvr>
                                        <p:cTn id="81" dur="1000" fill="hold"/>
                                        <p:tgtEl>
                                          <p:spTgt spid="37"/>
                                        </p:tgtEl>
                                        <p:attrNameLst>
                                          <p:attrName>ppt_x</p:attrName>
                                        </p:attrNameLst>
                                      </p:cBhvr>
                                      <p:tavLst>
                                        <p:tav tm="0">
                                          <p:val>
                                            <p:strVal val="#ppt_x"/>
                                          </p:val>
                                        </p:tav>
                                        <p:tav tm="100000">
                                          <p:val>
                                            <p:strVal val="#ppt_x"/>
                                          </p:val>
                                        </p:tav>
                                      </p:tavLst>
                                    </p:anim>
                                    <p:anim calcmode="lin" valueType="num">
                                      <p:cBhvr>
                                        <p:cTn id="82" dur="1000" fill="hold"/>
                                        <p:tgtEl>
                                          <p:spTgt spid="3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1000"/>
                                        <p:tgtEl>
                                          <p:spTgt spid="38"/>
                                        </p:tgtEl>
                                      </p:cBhvr>
                                    </p:animEffect>
                                    <p:anim calcmode="lin" valueType="num">
                                      <p:cBhvr>
                                        <p:cTn id="86" dur="1000" fill="hold"/>
                                        <p:tgtEl>
                                          <p:spTgt spid="38"/>
                                        </p:tgtEl>
                                        <p:attrNameLst>
                                          <p:attrName>ppt_x</p:attrName>
                                        </p:attrNameLst>
                                      </p:cBhvr>
                                      <p:tavLst>
                                        <p:tav tm="0">
                                          <p:val>
                                            <p:strVal val="#ppt_x"/>
                                          </p:val>
                                        </p:tav>
                                        <p:tav tm="100000">
                                          <p:val>
                                            <p:strVal val="#ppt_x"/>
                                          </p:val>
                                        </p:tav>
                                      </p:tavLst>
                                    </p:anim>
                                    <p:anim calcmode="lin" valueType="num">
                                      <p:cBhvr>
                                        <p:cTn id="8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animBg="1"/>
      <p:bldP spid="5" grpId="0" animBg="1"/>
      <p:bldP spid="7" grpId="0" animBg="1"/>
      <p:bldP spid="8" grpId="0" animBg="1"/>
      <p:bldP spid="26" grpId="0"/>
      <p:bldP spid="28" grpId="0"/>
      <p:bldP spid="37" grpId="0" animBg="1"/>
      <p:bldP spid="3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dirty="0"/>
              <a:t>Algorithm for Search within a </a:t>
            </a:r>
            <a:r>
              <a:rPr lang="en-US" dirty="0" err="1"/>
              <a:t>subtree</a:t>
            </a:r>
            <a:endParaRPr lang="en-US" dirty="0"/>
          </a:p>
        </p:txBody>
      </p:sp>
      <p:sp>
        <p:nvSpPr>
          <p:cNvPr id="3" name="Content Placeholder 2"/>
          <p:cNvSpPr>
            <a:spLocks noGrp="1"/>
          </p:cNvSpPr>
          <p:nvPr>
            <p:ph idx="1"/>
          </p:nvPr>
        </p:nvSpPr>
        <p:spPr>
          <a:xfrm>
            <a:off x="1828800" y="1371600"/>
            <a:ext cx="8610600" cy="4572000"/>
          </a:xfrm>
        </p:spPr>
        <p:txBody>
          <a:bodyPr>
            <a:normAutofit/>
          </a:bodyPr>
          <a:lstStyle/>
          <a:p>
            <a:pPr marL="0" indent="0">
              <a:buNone/>
            </a:pPr>
            <a:r>
              <a:rPr lang="en-US" sz="2400" b="1" dirty="0">
                <a:solidFill>
                  <a:schemeClr val="bg1">
                    <a:lumMod val="50000"/>
                  </a:schemeClr>
                </a:solidFill>
              </a:rPr>
              <a:t>Search(lo, hi, u):</a:t>
            </a:r>
          </a:p>
          <a:p>
            <a:pPr marL="457200" lvl="1" indent="0">
              <a:buNone/>
            </a:pPr>
            <a:r>
              <a:rPr lang="en-US" sz="2400" dirty="0">
                <a:solidFill>
                  <a:schemeClr val="bg1">
                    <a:lumMod val="50000"/>
                  </a:schemeClr>
                </a:solidFill>
              </a:rPr>
              <a:t>if u is null then return null</a:t>
            </a:r>
          </a:p>
          <a:p>
            <a:pPr marL="457200" lvl="1" indent="0">
              <a:buNone/>
            </a:pPr>
            <a:r>
              <a:rPr lang="en-US" sz="2400" dirty="0">
                <a:solidFill>
                  <a:schemeClr val="bg1">
                    <a:lumMod val="50000"/>
                  </a:schemeClr>
                </a:solidFill>
              </a:rPr>
              <a:t>if [lo, hi] intersects [lo(u), hi(u)] then return [lo(u), hi(u)]</a:t>
            </a:r>
          </a:p>
          <a:p>
            <a:pPr marL="457200" lvl="1" indent="0">
              <a:buNone/>
            </a:pPr>
            <a:r>
              <a:rPr lang="en-US" sz="2400" dirty="0">
                <a:solidFill>
                  <a:schemeClr val="bg1">
                    <a:lumMod val="50000"/>
                  </a:schemeClr>
                </a:solidFill>
              </a:rPr>
              <a:t>else </a:t>
            </a:r>
            <a:r>
              <a:rPr lang="en-US" sz="2400" dirty="0"/>
              <a:t>(no intersection)</a:t>
            </a:r>
          </a:p>
          <a:p>
            <a:pPr marL="457200" lvl="1" indent="0">
              <a:buNone/>
            </a:pPr>
            <a:r>
              <a:rPr lang="en-US" sz="2400" dirty="0"/>
              <a:t>	</a:t>
            </a:r>
            <a:r>
              <a:rPr lang="en-US" sz="2400" dirty="0">
                <a:solidFill>
                  <a:schemeClr val="bg1">
                    <a:lumMod val="50000"/>
                  </a:schemeClr>
                </a:solidFill>
              </a:rPr>
              <a:t>if lo &lt; lo(u) return Search(lo, hi, left(u))</a:t>
            </a:r>
          </a:p>
          <a:p>
            <a:pPr marL="457200" lvl="1" indent="0">
              <a:buNone/>
            </a:pPr>
            <a:r>
              <a:rPr lang="en-US" sz="2400" dirty="0"/>
              <a:t>	</a:t>
            </a:r>
            <a:r>
              <a:rPr lang="en-US" sz="2400" dirty="0">
                <a:solidFill>
                  <a:schemeClr val="bg1">
                    <a:lumMod val="50000"/>
                  </a:schemeClr>
                </a:solidFill>
              </a:rPr>
              <a:t>else</a:t>
            </a:r>
            <a:r>
              <a:rPr lang="en-US" sz="2400" dirty="0"/>
              <a:t> (lo ≥ lo(u))</a:t>
            </a:r>
          </a:p>
          <a:p>
            <a:pPr marL="1371600" lvl="3" indent="0">
              <a:buNone/>
            </a:pPr>
            <a:r>
              <a:rPr lang="en-US" sz="2400" dirty="0"/>
              <a:t>if lo &gt; </a:t>
            </a:r>
            <a:r>
              <a:rPr lang="en-US" sz="2400" dirty="0" err="1"/>
              <a:t>Mhi</a:t>
            </a:r>
            <a:r>
              <a:rPr lang="en-US" sz="2400" dirty="0"/>
              <a:t>(left(u)) then return Search(lo, hi, right(u))</a:t>
            </a:r>
          </a:p>
          <a:p>
            <a:pPr marL="457200" lvl="1" indent="0">
              <a:buNone/>
            </a:pPr>
            <a:endParaRPr lang="en-US" sz="2400" dirty="0"/>
          </a:p>
        </p:txBody>
      </p:sp>
      <p:sp>
        <p:nvSpPr>
          <p:cNvPr id="4" name="Rectangle 3"/>
          <p:cNvSpPr/>
          <p:nvPr/>
        </p:nvSpPr>
        <p:spPr>
          <a:xfrm>
            <a:off x="4495800" y="990600"/>
            <a:ext cx="6019800"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prstClr val="black"/>
                </a:solidFill>
                <a:latin typeface="Calibri"/>
              </a:rPr>
              <a:t>Returns an interval in the </a:t>
            </a:r>
            <a:r>
              <a:rPr lang="en-US" sz="2400" dirty="0" err="1">
                <a:solidFill>
                  <a:prstClr val="black"/>
                </a:solidFill>
                <a:latin typeface="Calibri"/>
              </a:rPr>
              <a:t>subtree</a:t>
            </a:r>
            <a:r>
              <a:rPr lang="en-US" sz="2400" dirty="0">
                <a:solidFill>
                  <a:prstClr val="black"/>
                </a:solidFill>
                <a:latin typeface="Calibri"/>
              </a:rPr>
              <a:t> rooted at u that intersects [lo, hi]</a:t>
            </a:r>
          </a:p>
        </p:txBody>
      </p:sp>
      <p:cxnSp>
        <p:nvCxnSpPr>
          <p:cNvPr id="6" name="Straight Arrow Connector 5"/>
          <p:cNvCxnSpPr>
            <a:stCxn id="4" idx="1"/>
          </p:cNvCxnSpPr>
          <p:nvPr/>
        </p:nvCxnSpPr>
        <p:spPr>
          <a:xfrm flipH="1">
            <a:off x="3962400" y="1409700"/>
            <a:ext cx="533400" cy="19050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7" name="Straight Arrow Connector 6"/>
          <p:cNvCxnSpPr/>
          <p:nvPr/>
        </p:nvCxnSpPr>
        <p:spPr>
          <a:xfrm>
            <a:off x="5106474" y="6530646"/>
            <a:ext cx="2687692"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753100" y="4495800"/>
            <a:ext cx="685800" cy="53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solidFill>
                  <a:prstClr val="black"/>
                </a:solidFill>
                <a:latin typeface="Calibri"/>
              </a:rPr>
              <a:t>u</a:t>
            </a:r>
          </a:p>
        </p:txBody>
      </p:sp>
      <p:sp>
        <p:nvSpPr>
          <p:cNvPr id="32" name="TextBox 31"/>
          <p:cNvSpPr txBox="1"/>
          <p:nvPr/>
        </p:nvSpPr>
        <p:spPr>
          <a:xfrm>
            <a:off x="4963884" y="6183086"/>
            <a:ext cx="2914580" cy="369332"/>
          </a:xfrm>
          <a:prstGeom prst="rect">
            <a:avLst/>
          </a:prstGeom>
          <a:noFill/>
        </p:spPr>
        <p:txBody>
          <a:bodyPr wrap="none" rtlCol="0">
            <a:spAutoFit/>
          </a:bodyPr>
          <a:lstStyle/>
          <a:p>
            <a:r>
              <a:rPr lang="en-US" dirty="0">
                <a:solidFill>
                  <a:prstClr val="black"/>
                </a:solidFill>
                <a:latin typeface="Calibri"/>
              </a:rPr>
              <a:t>lo                                             hi</a:t>
            </a:r>
          </a:p>
        </p:txBody>
      </p:sp>
      <p:sp>
        <p:nvSpPr>
          <p:cNvPr id="33" name="Rectangle 32"/>
          <p:cNvSpPr/>
          <p:nvPr/>
        </p:nvSpPr>
        <p:spPr>
          <a:xfrm>
            <a:off x="4901362" y="6236734"/>
            <a:ext cx="3048000" cy="468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k</a:t>
            </a:r>
          </a:p>
        </p:txBody>
      </p:sp>
      <p:sp>
        <p:nvSpPr>
          <p:cNvPr id="9" name="Isosceles Triangle 8"/>
          <p:cNvSpPr/>
          <p:nvPr/>
        </p:nvSpPr>
        <p:spPr>
          <a:xfrm>
            <a:off x="4343400" y="5486400"/>
            <a:ext cx="1219200" cy="729734"/>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Calibri"/>
            </a:endParaRPr>
          </a:p>
        </p:txBody>
      </p:sp>
      <p:sp>
        <p:nvSpPr>
          <p:cNvPr id="10" name="Isosceles Triangle 9"/>
          <p:cNvSpPr/>
          <p:nvPr/>
        </p:nvSpPr>
        <p:spPr>
          <a:xfrm>
            <a:off x="6629400" y="5486400"/>
            <a:ext cx="1219200" cy="5450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Calibri"/>
            </a:endParaRPr>
          </a:p>
        </p:txBody>
      </p:sp>
      <p:cxnSp>
        <p:nvCxnSpPr>
          <p:cNvPr id="11" name="Straight Arrow Connector 10"/>
          <p:cNvCxnSpPr>
            <a:stCxn id="8" idx="3"/>
            <a:endCxn id="9" idx="0"/>
          </p:cNvCxnSpPr>
          <p:nvPr/>
        </p:nvCxnSpPr>
        <p:spPr>
          <a:xfrm flipH="1">
            <a:off x="4953001" y="4951086"/>
            <a:ext cx="900533" cy="5353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5"/>
            <a:endCxn id="10" idx="0"/>
          </p:cNvCxnSpPr>
          <p:nvPr/>
        </p:nvCxnSpPr>
        <p:spPr>
          <a:xfrm>
            <a:off x="6338468" y="4951086"/>
            <a:ext cx="900533" cy="5353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630896" y="5398534"/>
            <a:ext cx="878761" cy="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607627" y="6530646"/>
            <a:ext cx="1178636"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584774" y="6183086"/>
            <a:ext cx="1274708" cy="369332"/>
          </a:xfrm>
          <a:prstGeom prst="rect">
            <a:avLst/>
          </a:prstGeom>
          <a:noFill/>
        </p:spPr>
        <p:txBody>
          <a:bodyPr wrap="none" rtlCol="0">
            <a:spAutoFit/>
          </a:bodyPr>
          <a:lstStyle/>
          <a:p>
            <a:r>
              <a:rPr lang="en-US" dirty="0">
                <a:solidFill>
                  <a:prstClr val="black"/>
                </a:solidFill>
                <a:latin typeface="Calibri"/>
              </a:rPr>
              <a:t>lo              hi</a:t>
            </a:r>
          </a:p>
        </p:txBody>
      </p:sp>
      <p:sp>
        <p:nvSpPr>
          <p:cNvPr id="16" name="TextBox 15"/>
          <p:cNvSpPr txBox="1"/>
          <p:nvPr/>
        </p:nvSpPr>
        <p:spPr>
          <a:xfrm>
            <a:off x="5497284" y="5040086"/>
            <a:ext cx="1165704" cy="369332"/>
          </a:xfrm>
          <a:prstGeom prst="rect">
            <a:avLst/>
          </a:prstGeom>
          <a:noFill/>
        </p:spPr>
        <p:txBody>
          <a:bodyPr wrap="none" rtlCol="0">
            <a:spAutoFit/>
          </a:bodyPr>
          <a:lstStyle/>
          <a:p>
            <a:r>
              <a:rPr lang="en-US" dirty="0">
                <a:solidFill>
                  <a:prstClr val="black"/>
                </a:solidFill>
                <a:latin typeface="Calibri"/>
              </a:rPr>
              <a:t>lo(u)  hi(u)</a:t>
            </a:r>
          </a:p>
        </p:txBody>
      </p:sp>
      <p:cxnSp>
        <p:nvCxnSpPr>
          <p:cNvPr id="26" name="Straight Connector 25"/>
          <p:cNvCxnSpPr/>
          <p:nvPr/>
        </p:nvCxnSpPr>
        <p:spPr>
          <a:xfrm>
            <a:off x="6607627" y="4488598"/>
            <a:ext cx="0" cy="2294655"/>
          </a:xfrm>
          <a:prstGeom prst="line">
            <a:avLst/>
          </a:prstGeom>
          <a:ln>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27" name="Right Arrow 26"/>
          <p:cNvSpPr/>
          <p:nvPr/>
        </p:nvSpPr>
        <p:spPr>
          <a:xfrm flipH="1">
            <a:off x="4365172" y="5519840"/>
            <a:ext cx="2242456" cy="3475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prstClr val="white"/>
              </a:solidFill>
              <a:latin typeface="Calibri"/>
            </a:endParaRPr>
          </a:p>
        </p:txBody>
      </p:sp>
      <p:sp>
        <p:nvSpPr>
          <p:cNvPr id="28" name="TextBox 27"/>
          <p:cNvSpPr txBox="1"/>
          <p:nvPr/>
        </p:nvSpPr>
        <p:spPr>
          <a:xfrm>
            <a:off x="1719942" y="5275890"/>
            <a:ext cx="2743200" cy="830997"/>
          </a:xfrm>
          <a:prstGeom prst="rect">
            <a:avLst/>
          </a:prstGeom>
          <a:noFill/>
        </p:spPr>
        <p:txBody>
          <a:bodyPr wrap="square" rtlCol="0">
            <a:spAutoFit/>
          </a:bodyPr>
          <a:lstStyle/>
          <a:p>
            <a:pPr algn="ctr"/>
            <a:r>
              <a:rPr lang="en-US" sz="2400" dirty="0">
                <a:solidFill>
                  <a:prstClr val="black"/>
                </a:solidFill>
                <a:latin typeface="Calibri"/>
              </a:rPr>
              <a:t>Every node v on this side has hi(v) &lt; lo</a:t>
            </a:r>
          </a:p>
        </p:txBody>
      </p:sp>
    </p:spTree>
    <p:extLst>
      <p:ext uri="{BB962C8B-B14F-4D97-AF65-F5344CB8AC3E}">
        <p14:creationId xmlns:p14="http://schemas.microsoft.com/office/powerpoint/2010/main" val="65499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1000"/>
                                        <p:tgtEl>
                                          <p:spTgt spid="32"/>
                                        </p:tgtEl>
                                      </p:cBhvr>
                                    </p:animEffect>
                                    <p:anim calcmode="lin" valueType="num">
                                      <p:cBhvr>
                                        <p:cTn id="52" dur="1000" fill="hold"/>
                                        <p:tgtEl>
                                          <p:spTgt spid="32"/>
                                        </p:tgtEl>
                                        <p:attrNameLst>
                                          <p:attrName>ppt_x</p:attrName>
                                        </p:attrNameLst>
                                      </p:cBhvr>
                                      <p:tavLst>
                                        <p:tav tm="0">
                                          <p:val>
                                            <p:strVal val="#ppt_x"/>
                                          </p:val>
                                        </p:tav>
                                        <p:tav tm="100000">
                                          <p:val>
                                            <p:strVal val="#ppt_x"/>
                                          </p:val>
                                        </p:tav>
                                      </p:tavLst>
                                    </p:anim>
                                    <p:anim calcmode="lin" valueType="num">
                                      <p:cBhvr>
                                        <p:cTn id="5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1000"/>
                                        <p:tgtEl>
                                          <p:spTgt spid="33"/>
                                        </p:tgtEl>
                                      </p:cBhvr>
                                    </p:animEffect>
                                    <p:anim calcmode="lin" valueType="num">
                                      <p:cBhvr>
                                        <p:cTn id="69" dur="1000" fill="hold"/>
                                        <p:tgtEl>
                                          <p:spTgt spid="33"/>
                                        </p:tgtEl>
                                        <p:attrNameLst>
                                          <p:attrName>ppt_x</p:attrName>
                                        </p:attrNameLst>
                                      </p:cBhvr>
                                      <p:tavLst>
                                        <p:tav tm="0">
                                          <p:val>
                                            <p:strVal val="#ppt_x"/>
                                          </p:val>
                                        </p:tav>
                                        <p:tav tm="100000">
                                          <p:val>
                                            <p:strVal val="#ppt_x"/>
                                          </p:val>
                                        </p:tav>
                                      </p:tavLst>
                                    </p:anim>
                                    <p:anim calcmode="lin" valueType="num">
                                      <p:cBhvr>
                                        <p:cTn id="7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1000"/>
                                        <p:tgtEl>
                                          <p:spTgt spid="26"/>
                                        </p:tgtEl>
                                      </p:cBhvr>
                                    </p:animEffect>
                                    <p:anim calcmode="lin" valueType="num">
                                      <p:cBhvr>
                                        <p:cTn id="76" dur="1000" fill="hold"/>
                                        <p:tgtEl>
                                          <p:spTgt spid="26"/>
                                        </p:tgtEl>
                                        <p:attrNameLst>
                                          <p:attrName>ppt_x</p:attrName>
                                        </p:attrNameLst>
                                      </p:cBhvr>
                                      <p:tavLst>
                                        <p:tav tm="0">
                                          <p:val>
                                            <p:strVal val="#ppt_x"/>
                                          </p:val>
                                        </p:tav>
                                        <p:tav tm="100000">
                                          <p:val>
                                            <p:strVal val="#ppt_x"/>
                                          </p:val>
                                        </p:tav>
                                      </p:tavLst>
                                    </p:anim>
                                    <p:anim calcmode="lin" valueType="num">
                                      <p:cBhvr>
                                        <p:cTn id="77" dur="1000" fill="hold"/>
                                        <p:tgtEl>
                                          <p:spTgt spid="26"/>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1000"/>
                                        <p:tgtEl>
                                          <p:spTgt spid="27"/>
                                        </p:tgtEl>
                                      </p:cBhvr>
                                    </p:animEffect>
                                    <p:anim calcmode="lin" valueType="num">
                                      <p:cBhvr>
                                        <p:cTn id="81" dur="1000" fill="hold"/>
                                        <p:tgtEl>
                                          <p:spTgt spid="27"/>
                                        </p:tgtEl>
                                        <p:attrNameLst>
                                          <p:attrName>ppt_x</p:attrName>
                                        </p:attrNameLst>
                                      </p:cBhvr>
                                      <p:tavLst>
                                        <p:tav tm="0">
                                          <p:val>
                                            <p:strVal val="#ppt_x"/>
                                          </p:val>
                                        </p:tav>
                                        <p:tav tm="100000">
                                          <p:val>
                                            <p:strVal val="#ppt_x"/>
                                          </p:val>
                                        </p:tav>
                                      </p:tavLst>
                                    </p:anim>
                                    <p:anim calcmode="lin" valueType="num">
                                      <p:cBhvr>
                                        <p:cTn id="82" dur="1000" fill="hold"/>
                                        <p:tgtEl>
                                          <p:spTgt spid="2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1000"/>
                                        <p:tgtEl>
                                          <p:spTgt spid="28"/>
                                        </p:tgtEl>
                                      </p:cBhvr>
                                    </p:animEffect>
                                    <p:anim calcmode="lin" valueType="num">
                                      <p:cBhvr>
                                        <p:cTn id="86" dur="1000" fill="hold"/>
                                        <p:tgtEl>
                                          <p:spTgt spid="28"/>
                                        </p:tgtEl>
                                        <p:attrNameLst>
                                          <p:attrName>ppt_x</p:attrName>
                                        </p:attrNameLst>
                                      </p:cBhvr>
                                      <p:tavLst>
                                        <p:tav tm="0">
                                          <p:val>
                                            <p:strVal val="#ppt_x"/>
                                          </p:val>
                                        </p:tav>
                                        <p:tav tm="100000">
                                          <p:val>
                                            <p:strVal val="#ppt_x"/>
                                          </p:val>
                                        </p:tav>
                                      </p:tavLst>
                                    </p:anim>
                                    <p:anim calcmode="lin" valueType="num">
                                      <p:cBhvr>
                                        <p:cTn id="8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2" grpId="0"/>
      <p:bldP spid="33" grpId="0" animBg="1"/>
      <p:bldP spid="9" grpId="0" animBg="1"/>
      <p:bldP spid="10" grpId="0" animBg="1"/>
      <p:bldP spid="15" grpId="0"/>
      <p:bldP spid="16" grpId="0"/>
      <p:bldP spid="27" grpId="0" animBg="1"/>
      <p:bldP spid="2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371600"/>
            <a:ext cx="8610600" cy="4572000"/>
          </a:xfrm>
        </p:spPr>
        <p:txBody>
          <a:bodyPr>
            <a:normAutofit/>
          </a:bodyPr>
          <a:lstStyle/>
          <a:p>
            <a:pPr marL="0" indent="0">
              <a:buNone/>
            </a:pPr>
            <a:r>
              <a:rPr lang="en-US" sz="2400" b="1" dirty="0">
                <a:solidFill>
                  <a:schemeClr val="bg1">
                    <a:lumMod val="50000"/>
                  </a:schemeClr>
                </a:solidFill>
              </a:rPr>
              <a:t>Search(lo, hi, u):</a:t>
            </a:r>
          </a:p>
          <a:p>
            <a:pPr marL="457200" lvl="1" indent="0">
              <a:buNone/>
            </a:pPr>
            <a:r>
              <a:rPr lang="en-US" sz="2400" dirty="0">
                <a:solidFill>
                  <a:schemeClr val="bg1">
                    <a:lumMod val="50000"/>
                  </a:schemeClr>
                </a:solidFill>
              </a:rPr>
              <a:t>if u is null then return null</a:t>
            </a:r>
          </a:p>
          <a:p>
            <a:pPr marL="457200" lvl="1" indent="0">
              <a:buNone/>
            </a:pPr>
            <a:r>
              <a:rPr lang="en-US" sz="2400" dirty="0">
                <a:solidFill>
                  <a:schemeClr val="bg1">
                    <a:lumMod val="50000"/>
                  </a:schemeClr>
                </a:solidFill>
              </a:rPr>
              <a:t>if [lo, hi] intersects [lo(u), hi(u)] then return [lo(u), hi(u)]</a:t>
            </a:r>
          </a:p>
          <a:p>
            <a:pPr marL="457200" lvl="1" indent="0">
              <a:buNone/>
            </a:pPr>
            <a:r>
              <a:rPr lang="en-US" sz="2400" dirty="0">
                <a:solidFill>
                  <a:schemeClr val="bg1">
                    <a:lumMod val="50000"/>
                  </a:schemeClr>
                </a:solidFill>
              </a:rPr>
              <a:t>else </a:t>
            </a:r>
            <a:r>
              <a:rPr lang="en-US" sz="2400" dirty="0"/>
              <a:t>(no intersection)</a:t>
            </a:r>
          </a:p>
          <a:p>
            <a:pPr marL="457200" lvl="1" indent="0">
              <a:buNone/>
            </a:pPr>
            <a:r>
              <a:rPr lang="en-US" sz="2400" dirty="0"/>
              <a:t>	</a:t>
            </a:r>
            <a:r>
              <a:rPr lang="en-US" sz="2400" dirty="0">
                <a:solidFill>
                  <a:schemeClr val="bg1">
                    <a:lumMod val="50000"/>
                  </a:schemeClr>
                </a:solidFill>
              </a:rPr>
              <a:t>if lo &lt; lo(u) return Search(lo, hi, left(u))</a:t>
            </a:r>
          </a:p>
          <a:p>
            <a:pPr marL="457200" lvl="1" indent="0">
              <a:buNone/>
            </a:pPr>
            <a:r>
              <a:rPr lang="en-US" sz="2400" dirty="0"/>
              <a:t>	</a:t>
            </a:r>
            <a:r>
              <a:rPr lang="en-US" sz="2400" dirty="0">
                <a:solidFill>
                  <a:schemeClr val="bg1">
                    <a:lumMod val="50000"/>
                  </a:schemeClr>
                </a:solidFill>
              </a:rPr>
              <a:t>else</a:t>
            </a:r>
            <a:r>
              <a:rPr lang="en-US" sz="2400" dirty="0"/>
              <a:t> (lo ≥ lo(u))</a:t>
            </a:r>
          </a:p>
          <a:p>
            <a:pPr marL="1371600" lvl="3" indent="0">
              <a:buNone/>
            </a:pPr>
            <a:r>
              <a:rPr lang="en-US" sz="2400" dirty="0">
                <a:solidFill>
                  <a:schemeClr val="bg1">
                    <a:lumMod val="50000"/>
                  </a:schemeClr>
                </a:solidFill>
              </a:rPr>
              <a:t>if lo &gt; </a:t>
            </a:r>
            <a:r>
              <a:rPr lang="en-US" sz="2400" dirty="0" err="1">
                <a:solidFill>
                  <a:schemeClr val="bg1">
                    <a:lumMod val="50000"/>
                  </a:schemeClr>
                </a:solidFill>
              </a:rPr>
              <a:t>Mhi</a:t>
            </a:r>
            <a:r>
              <a:rPr lang="en-US" sz="2400" dirty="0">
                <a:solidFill>
                  <a:schemeClr val="bg1">
                    <a:lumMod val="50000"/>
                  </a:schemeClr>
                </a:solidFill>
              </a:rPr>
              <a:t>(left(u)) then return Search(lo, hi, right(u))</a:t>
            </a:r>
          </a:p>
          <a:p>
            <a:pPr marL="1371600" lvl="3" indent="0">
              <a:buNone/>
            </a:pPr>
            <a:r>
              <a:rPr lang="en-US" sz="2400" dirty="0">
                <a:solidFill>
                  <a:schemeClr val="bg1">
                    <a:lumMod val="50000"/>
                  </a:schemeClr>
                </a:solidFill>
              </a:rPr>
              <a:t>else</a:t>
            </a:r>
            <a:r>
              <a:rPr lang="en-US" sz="2400" dirty="0"/>
              <a:t> (lo ≤ </a:t>
            </a:r>
            <a:r>
              <a:rPr lang="en-US" sz="2400" dirty="0" err="1"/>
              <a:t>Mhi</a:t>
            </a:r>
            <a:r>
              <a:rPr lang="en-US" sz="2400" dirty="0"/>
              <a:t>(left(u))</a:t>
            </a:r>
          </a:p>
          <a:p>
            <a:pPr marL="1828800" lvl="4" indent="0">
              <a:buNone/>
            </a:pPr>
            <a:r>
              <a:rPr lang="en-US" sz="2400" dirty="0">
                <a:solidFill>
                  <a:schemeClr val="bg1">
                    <a:lumMod val="50000"/>
                  </a:schemeClr>
                </a:solidFill>
              </a:rPr>
              <a:t>return</a:t>
            </a:r>
            <a:r>
              <a:rPr lang="en-US" sz="2400" dirty="0"/>
              <a:t> Search(lo, hi, left(u))</a:t>
            </a:r>
          </a:p>
          <a:p>
            <a:pPr marL="1371600" lvl="3" indent="0">
              <a:buNone/>
            </a:pPr>
            <a:endParaRPr lang="en-US" sz="2400" dirty="0"/>
          </a:p>
          <a:p>
            <a:pPr marL="457200" lvl="1" indent="0">
              <a:buNone/>
            </a:pPr>
            <a:endParaRPr lang="en-US" sz="2400" dirty="0"/>
          </a:p>
        </p:txBody>
      </p:sp>
      <p:sp>
        <p:nvSpPr>
          <p:cNvPr id="5" name="Rectangle 4"/>
          <p:cNvSpPr/>
          <p:nvPr/>
        </p:nvSpPr>
        <p:spPr>
          <a:xfrm>
            <a:off x="6068246" y="2007633"/>
            <a:ext cx="4447354" cy="2819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2" name="Title 1"/>
          <p:cNvSpPr>
            <a:spLocks noGrp="1"/>
          </p:cNvSpPr>
          <p:nvPr>
            <p:ph type="title"/>
          </p:nvPr>
        </p:nvSpPr>
        <p:spPr>
          <a:xfrm>
            <a:off x="1981200" y="274638"/>
            <a:ext cx="8229600" cy="792162"/>
          </a:xfrm>
        </p:spPr>
        <p:txBody>
          <a:bodyPr>
            <a:normAutofit fontScale="90000"/>
          </a:bodyPr>
          <a:lstStyle/>
          <a:p>
            <a:r>
              <a:rPr lang="en-US" dirty="0"/>
              <a:t>Algorithm for Search within a </a:t>
            </a:r>
            <a:r>
              <a:rPr lang="en-US" dirty="0" err="1"/>
              <a:t>subtree</a:t>
            </a:r>
            <a:endParaRPr lang="en-US" dirty="0"/>
          </a:p>
        </p:txBody>
      </p:sp>
      <p:sp>
        <p:nvSpPr>
          <p:cNvPr id="4" name="Rectangle 3"/>
          <p:cNvSpPr/>
          <p:nvPr/>
        </p:nvSpPr>
        <p:spPr>
          <a:xfrm>
            <a:off x="4495800" y="990600"/>
            <a:ext cx="6019800"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prstClr val="black"/>
                </a:solidFill>
                <a:latin typeface="Calibri"/>
              </a:rPr>
              <a:t>Returns an interval in the </a:t>
            </a:r>
            <a:r>
              <a:rPr lang="en-US" sz="2400" dirty="0" err="1">
                <a:solidFill>
                  <a:prstClr val="black"/>
                </a:solidFill>
                <a:latin typeface="Calibri"/>
              </a:rPr>
              <a:t>subtree</a:t>
            </a:r>
            <a:r>
              <a:rPr lang="en-US" sz="2400" dirty="0">
                <a:solidFill>
                  <a:prstClr val="black"/>
                </a:solidFill>
                <a:latin typeface="Calibri"/>
              </a:rPr>
              <a:t> rooted at u that intersects [lo, hi]</a:t>
            </a:r>
          </a:p>
        </p:txBody>
      </p:sp>
      <p:cxnSp>
        <p:nvCxnSpPr>
          <p:cNvPr id="6" name="Straight Arrow Connector 5"/>
          <p:cNvCxnSpPr>
            <a:stCxn id="4" idx="1"/>
          </p:cNvCxnSpPr>
          <p:nvPr/>
        </p:nvCxnSpPr>
        <p:spPr>
          <a:xfrm flipH="1">
            <a:off x="3962400" y="1409700"/>
            <a:ext cx="533400" cy="19050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8" name="Oval 7"/>
          <p:cNvSpPr/>
          <p:nvPr/>
        </p:nvSpPr>
        <p:spPr>
          <a:xfrm>
            <a:off x="8039100" y="2286000"/>
            <a:ext cx="685800" cy="53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solidFill>
                  <a:prstClr val="black"/>
                </a:solidFill>
                <a:latin typeface="Calibri"/>
              </a:rPr>
              <a:t>u</a:t>
            </a:r>
          </a:p>
        </p:txBody>
      </p:sp>
      <p:sp>
        <p:nvSpPr>
          <p:cNvPr id="9" name="Isosceles Triangle 8"/>
          <p:cNvSpPr/>
          <p:nvPr/>
        </p:nvSpPr>
        <p:spPr>
          <a:xfrm>
            <a:off x="6629400" y="3276600"/>
            <a:ext cx="1219200" cy="729734"/>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Calibri"/>
            </a:endParaRPr>
          </a:p>
        </p:txBody>
      </p:sp>
      <p:sp>
        <p:nvSpPr>
          <p:cNvPr id="10" name="Isosceles Triangle 9"/>
          <p:cNvSpPr/>
          <p:nvPr/>
        </p:nvSpPr>
        <p:spPr>
          <a:xfrm>
            <a:off x="8915400" y="3276600"/>
            <a:ext cx="1219200" cy="5450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Calibri"/>
            </a:endParaRPr>
          </a:p>
        </p:txBody>
      </p:sp>
      <p:cxnSp>
        <p:nvCxnSpPr>
          <p:cNvPr id="11" name="Straight Arrow Connector 10"/>
          <p:cNvCxnSpPr>
            <a:stCxn id="8" idx="3"/>
            <a:endCxn id="9" idx="0"/>
          </p:cNvCxnSpPr>
          <p:nvPr/>
        </p:nvCxnSpPr>
        <p:spPr>
          <a:xfrm flipH="1">
            <a:off x="7239001" y="2741286"/>
            <a:ext cx="900533" cy="5353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5"/>
            <a:endCxn id="10" idx="0"/>
          </p:cNvCxnSpPr>
          <p:nvPr/>
        </p:nvCxnSpPr>
        <p:spPr>
          <a:xfrm>
            <a:off x="8624468" y="2741286"/>
            <a:ext cx="900533" cy="5353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7960440" y="3188734"/>
            <a:ext cx="878761" cy="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9111343" y="4157560"/>
            <a:ext cx="110243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9012292" y="3810000"/>
            <a:ext cx="1274708" cy="369332"/>
          </a:xfrm>
          <a:prstGeom prst="rect">
            <a:avLst/>
          </a:prstGeom>
          <a:noFill/>
        </p:spPr>
        <p:txBody>
          <a:bodyPr wrap="none" rtlCol="0">
            <a:spAutoFit/>
          </a:bodyPr>
          <a:lstStyle/>
          <a:p>
            <a:r>
              <a:rPr lang="en-US" dirty="0">
                <a:solidFill>
                  <a:prstClr val="black"/>
                </a:solidFill>
                <a:latin typeface="Calibri"/>
              </a:rPr>
              <a:t>lo              hi</a:t>
            </a:r>
          </a:p>
        </p:txBody>
      </p:sp>
      <p:sp>
        <p:nvSpPr>
          <p:cNvPr id="16" name="TextBox 15"/>
          <p:cNvSpPr txBox="1"/>
          <p:nvPr/>
        </p:nvSpPr>
        <p:spPr>
          <a:xfrm>
            <a:off x="7837714" y="2830286"/>
            <a:ext cx="1165704" cy="369332"/>
          </a:xfrm>
          <a:prstGeom prst="rect">
            <a:avLst/>
          </a:prstGeom>
          <a:noFill/>
        </p:spPr>
        <p:txBody>
          <a:bodyPr wrap="none" rtlCol="0">
            <a:spAutoFit/>
          </a:bodyPr>
          <a:lstStyle/>
          <a:p>
            <a:r>
              <a:rPr lang="en-US" dirty="0">
                <a:solidFill>
                  <a:prstClr val="black"/>
                </a:solidFill>
                <a:latin typeface="Calibri"/>
              </a:rPr>
              <a:t>lo(u)  hi(u)</a:t>
            </a:r>
          </a:p>
        </p:txBody>
      </p:sp>
      <p:sp>
        <p:nvSpPr>
          <p:cNvPr id="20" name="Oval 19"/>
          <p:cNvSpPr/>
          <p:nvPr/>
        </p:nvSpPr>
        <p:spPr>
          <a:xfrm>
            <a:off x="6896104" y="3733802"/>
            <a:ext cx="685800" cy="53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solidFill>
                  <a:prstClr val="black"/>
                </a:solidFill>
                <a:latin typeface="Calibri"/>
              </a:rPr>
              <a:t>v</a:t>
            </a:r>
          </a:p>
        </p:txBody>
      </p:sp>
      <p:cxnSp>
        <p:nvCxnSpPr>
          <p:cNvPr id="22" name="Straight Arrow Connector 21"/>
          <p:cNvCxnSpPr/>
          <p:nvPr/>
        </p:nvCxnSpPr>
        <p:spPr>
          <a:xfrm>
            <a:off x="6239026" y="4570439"/>
            <a:ext cx="3152467"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116300" y="4211990"/>
            <a:ext cx="3380990" cy="369332"/>
          </a:xfrm>
          <a:prstGeom prst="rect">
            <a:avLst/>
          </a:prstGeom>
          <a:noFill/>
        </p:spPr>
        <p:txBody>
          <a:bodyPr wrap="none" rtlCol="0">
            <a:spAutoFit/>
          </a:bodyPr>
          <a:lstStyle/>
          <a:p>
            <a:r>
              <a:rPr lang="en-US" dirty="0">
                <a:solidFill>
                  <a:prstClr val="black"/>
                </a:solidFill>
                <a:latin typeface="Calibri"/>
              </a:rPr>
              <a:t>lo(v)                   </a:t>
            </a:r>
            <a:r>
              <a:rPr lang="en-US" b="1" dirty="0">
                <a:solidFill>
                  <a:prstClr val="black"/>
                </a:solidFill>
                <a:latin typeface="Calibri"/>
              </a:rPr>
              <a:t>hi(v) = </a:t>
            </a:r>
            <a:r>
              <a:rPr lang="en-US" b="1" dirty="0" err="1">
                <a:solidFill>
                  <a:prstClr val="black"/>
                </a:solidFill>
                <a:latin typeface="Calibri"/>
              </a:rPr>
              <a:t>Mhi</a:t>
            </a:r>
            <a:r>
              <a:rPr lang="en-US" b="1" dirty="0">
                <a:solidFill>
                  <a:prstClr val="black"/>
                </a:solidFill>
                <a:latin typeface="Calibri"/>
              </a:rPr>
              <a:t>(left(u))</a:t>
            </a:r>
          </a:p>
        </p:txBody>
      </p:sp>
    </p:spTree>
    <p:extLst>
      <p:ext uri="{BB962C8B-B14F-4D97-AF65-F5344CB8AC3E}">
        <p14:creationId xmlns:p14="http://schemas.microsoft.com/office/powerpoint/2010/main" val="126833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anim calcmode="lin" valueType="num">
                                      <p:cBhvr>
                                        <p:cTn id="57" dur="1000" fill="hold"/>
                                        <p:tgtEl>
                                          <p:spTgt spid="20"/>
                                        </p:tgtEl>
                                        <p:attrNameLst>
                                          <p:attrName>ppt_x</p:attrName>
                                        </p:attrNameLst>
                                      </p:cBhvr>
                                      <p:tavLst>
                                        <p:tav tm="0">
                                          <p:val>
                                            <p:strVal val="#ppt_x"/>
                                          </p:val>
                                        </p:tav>
                                        <p:tav tm="100000">
                                          <p:val>
                                            <p:strVal val="#ppt_x"/>
                                          </p:val>
                                        </p:tav>
                                      </p:tavLst>
                                    </p:anim>
                                    <p:anim calcmode="lin" valueType="num">
                                      <p:cBhvr>
                                        <p:cTn id="58" dur="1000" fill="hold"/>
                                        <p:tgtEl>
                                          <p:spTgt spid="2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anim calcmode="lin" valueType="num">
                                      <p:cBhvr>
                                        <p:cTn id="62" dur="1000" fill="hold"/>
                                        <p:tgtEl>
                                          <p:spTgt spid="23"/>
                                        </p:tgtEl>
                                        <p:attrNameLst>
                                          <p:attrName>ppt_x</p:attrName>
                                        </p:attrNameLst>
                                      </p:cBhvr>
                                      <p:tavLst>
                                        <p:tav tm="0">
                                          <p:val>
                                            <p:strVal val="#ppt_x"/>
                                          </p:val>
                                        </p:tav>
                                        <p:tav tm="100000">
                                          <p:val>
                                            <p:strVal val="#ppt_x"/>
                                          </p:val>
                                        </p:tav>
                                      </p:tavLst>
                                    </p:anim>
                                    <p:anim calcmode="lin" valueType="num">
                                      <p:cBhvr>
                                        <p:cTn id="6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1000"/>
                                        <p:tgtEl>
                                          <p:spTgt spid="14"/>
                                        </p:tgtEl>
                                      </p:cBhvr>
                                    </p:animEffect>
                                    <p:anim calcmode="lin" valueType="num">
                                      <p:cBhvr>
                                        <p:cTn id="69" dur="1000" fill="hold"/>
                                        <p:tgtEl>
                                          <p:spTgt spid="14"/>
                                        </p:tgtEl>
                                        <p:attrNameLst>
                                          <p:attrName>ppt_x</p:attrName>
                                        </p:attrNameLst>
                                      </p:cBhvr>
                                      <p:tavLst>
                                        <p:tav tm="0">
                                          <p:val>
                                            <p:strVal val="#ppt_x"/>
                                          </p:val>
                                        </p:tav>
                                        <p:tav tm="100000">
                                          <p:val>
                                            <p:strVal val="#ppt_x"/>
                                          </p:val>
                                        </p:tav>
                                      </p:tavLst>
                                    </p:anim>
                                    <p:anim calcmode="lin" valueType="num">
                                      <p:cBhvr>
                                        <p:cTn id="70" dur="1000" fill="hold"/>
                                        <p:tgtEl>
                                          <p:spTgt spid="14"/>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ppt_x</p:attrName>
                                        </p:attrNameLst>
                                      </p:cBhvr>
                                      <p:tavLst>
                                        <p:tav tm="0">
                                          <p:val>
                                            <p:strVal val="#ppt_x"/>
                                          </p:val>
                                        </p:tav>
                                        <p:tav tm="100000">
                                          <p:val>
                                            <p:strVal val="#ppt_x"/>
                                          </p:val>
                                        </p:tav>
                                      </p:tavLst>
                                    </p:anim>
                                    <p:anim calcmode="lin" valueType="num">
                                      <p:cBhvr>
                                        <p:cTn id="7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5" grpId="0"/>
      <p:bldP spid="16" grpId="0"/>
      <p:bldP spid="20" grpId="0" animBg="1"/>
      <p:bldP spid="2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a:bodyPr>
          <a:lstStyle/>
          <a:p>
            <a:r>
              <a:rPr lang="en-US" dirty="0"/>
              <a:t>Final algorithm for Search</a:t>
            </a:r>
          </a:p>
        </p:txBody>
      </p:sp>
      <p:sp>
        <p:nvSpPr>
          <p:cNvPr id="3" name="Content Placeholder 2"/>
          <p:cNvSpPr>
            <a:spLocks noGrp="1"/>
          </p:cNvSpPr>
          <p:nvPr>
            <p:ph idx="1"/>
          </p:nvPr>
        </p:nvSpPr>
        <p:spPr>
          <a:xfrm>
            <a:off x="1828800" y="1371600"/>
            <a:ext cx="8610600" cy="5334000"/>
          </a:xfrm>
        </p:spPr>
        <p:txBody>
          <a:bodyPr>
            <a:normAutofit/>
          </a:bodyPr>
          <a:lstStyle/>
          <a:p>
            <a:pPr marL="0" indent="0">
              <a:buNone/>
            </a:pPr>
            <a:r>
              <a:rPr lang="en-US" sz="2400" b="1" dirty="0"/>
              <a:t>Search(lo, hi, u):</a:t>
            </a:r>
          </a:p>
          <a:p>
            <a:pPr marL="457200" lvl="1" indent="0">
              <a:buNone/>
            </a:pPr>
            <a:r>
              <a:rPr lang="en-US" sz="2400" dirty="0"/>
              <a:t>if u is null then return null</a:t>
            </a:r>
          </a:p>
          <a:p>
            <a:pPr marL="457200" lvl="1" indent="0">
              <a:buNone/>
            </a:pPr>
            <a:r>
              <a:rPr lang="en-US" sz="2400" dirty="0"/>
              <a:t>if [lo, hi] intersects [lo(u), hi(u)] then return [lo(u), hi(u)]</a:t>
            </a:r>
          </a:p>
          <a:p>
            <a:pPr marL="457200" lvl="1" indent="0">
              <a:buNone/>
            </a:pPr>
            <a:r>
              <a:rPr lang="en-US" sz="2400" dirty="0"/>
              <a:t>else </a:t>
            </a:r>
            <a:r>
              <a:rPr lang="en-US" sz="2400" dirty="0">
                <a:solidFill>
                  <a:schemeClr val="bg1">
                    <a:lumMod val="50000"/>
                  </a:schemeClr>
                </a:solidFill>
              </a:rPr>
              <a:t>(no intersection)</a:t>
            </a:r>
          </a:p>
          <a:p>
            <a:pPr marL="457200" lvl="1" indent="0">
              <a:buNone/>
            </a:pPr>
            <a:r>
              <a:rPr lang="en-US" sz="2400" dirty="0"/>
              <a:t>	if lo &lt; lo(u) return Search(lo, hi, left(u))</a:t>
            </a:r>
          </a:p>
          <a:p>
            <a:pPr marL="457200" lvl="1" indent="0">
              <a:buNone/>
            </a:pPr>
            <a:r>
              <a:rPr lang="en-US" sz="2400" dirty="0"/>
              <a:t>	else </a:t>
            </a:r>
            <a:r>
              <a:rPr lang="en-US" sz="2400" dirty="0">
                <a:solidFill>
                  <a:schemeClr val="bg1">
                    <a:lumMod val="50000"/>
                  </a:schemeClr>
                </a:solidFill>
              </a:rPr>
              <a:t>(lo ≥ lo(u))</a:t>
            </a:r>
          </a:p>
          <a:p>
            <a:pPr marL="1371600" lvl="3" indent="0">
              <a:buNone/>
            </a:pPr>
            <a:r>
              <a:rPr lang="en-US" sz="2400" dirty="0"/>
              <a:t>if lo &gt; </a:t>
            </a:r>
            <a:r>
              <a:rPr lang="en-US" sz="2400" dirty="0" err="1"/>
              <a:t>Mhi</a:t>
            </a:r>
            <a:r>
              <a:rPr lang="en-US" sz="2400" dirty="0"/>
              <a:t>(left(u)) then return Search(lo, hi, right(u))</a:t>
            </a:r>
          </a:p>
          <a:p>
            <a:pPr marL="1371600" lvl="3" indent="0">
              <a:buNone/>
            </a:pPr>
            <a:r>
              <a:rPr lang="en-US" sz="2400" dirty="0"/>
              <a:t>else </a:t>
            </a:r>
            <a:r>
              <a:rPr lang="en-US" sz="2400" dirty="0">
                <a:solidFill>
                  <a:schemeClr val="bg1">
                    <a:lumMod val="50000"/>
                  </a:schemeClr>
                </a:solidFill>
              </a:rPr>
              <a:t>(lo ≤ </a:t>
            </a:r>
            <a:r>
              <a:rPr lang="en-US" sz="2400" dirty="0" err="1">
                <a:solidFill>
                  <a:schemeClr val="bg1">
                    <a:lumMod val="50000"/>
                  </a:schemeClr>
                </a:solidFill>
              </a:rPr>
              <a:t>Mhi</a:t>
            </a:r>
            <a:r>
              <a:rPr lang="en-US" sz="2400" dirty="0">
                <a:solidFill>
                  <a:schemeClr val="bg1">
                    <a:lumMod val="50000"/>
                  </a:schemeClr>
                </a:solidFill>
              </a:rPr>
              <a:t>(left(u))</a:t>
            </a:r>
          </a:p>
          <a:p>
            <a:pPr marL="1828800" lvl="4" indent="0">
              <a:buNone/>
            </a:pPr>
            <a:r>
              <a:rPr lang="en-US" sz="2400" dirty="0"/>
              <a:t>return Search(lo, hi, left(u))</a:t>
            </a:r>
          </a:p>
          <a:p>
            <a:pPr marL="1828800" lvl="4" indent="0">
              <a:buNone/>
            </a:pPr>
            <a:endParaRPr lang="en-US" sz="1000" dirty="0"/>
          </a:p>
          <a:p>
            <a:pPr marL="114300" indent="0">
              <a:buNone/>
            </a:pPr>
            <a:r>
              <a:rPr lang="en-US" sz="2400" b="1" dirty="0"/>
              <a:t>Search(D, x=[lo, hi]):</a:t>
            </a:r>
          </a:p>
          <a:p>
            <a:pPr marL="514350" lvl="1" indent="0">
              <a:buNone/>
            </a:pPr>
            <a:r>
              <a:rPr lang="en-US" sz="2400" dirty="0"/>
              <a:t>return Search(lo, hi, root(D))</a:t>
            </a:r>
          </a:p>
        </p:txBody>
      </p:sp>
    </p:spTree>
    <p:extLst>
      <p:ext uri="{BB962C8B-B14F-4D97-AF65-F5344CB8AC3E}">
        <p14:creationId xmlns:p14="http://schemas.microsoft.com/office/powerpoint/2010/main" val="35061583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for Insert and Delete</a:t>
            </a:r>
          </a:p>
        </p:txBody>
      </p:sp>
      <p:sp>
        <p:nvSpPr>
          <p:cNvPr id="3" name="Content Placeholder 2"/>
          <p:cNvSpPr>
            <a:spLocks noGrp="1"/>
          </p:cNvSpPr>
          <p:nvPr>
            <p:ph idx="1"/>
          </p:nvPr>
        </p:nvSpPr>
        <p:spPr>
          <a:xfrm>
            <a:off x="1981200" y="1600200"/>
            <a:ext cx="8229600" cy="5029200"/>
          </a:xfrm>
        </p:spPr>
        <p:txBody>
          <a:bodyPr>
            <a:normAutofit/>
          </a:bodyPr>
          <a:lstStyle/>
          <a:p>
            <a:r>
              <a:rPr lang="en-US" dirty="0"/>
              <a:t>Insert(D, x=[lo, hi]):</a:t>
            </a:r>
          </a:p>
          <a:p>
            <a:pPr lvl="1"/>
            <a:r>
              <a:rPr lang="en-US" dirty="0"/>
              <a:t>Do regular AVL insertion of key </a:t>
            </a:r>
            <a:r>
              <a:rPr lang="en-US" b="1" dirty="0"/>
              <a:t>lo</a:t>
            </a:r>
            <a:r>
              <a:rPr lang="en-US" dirty="0"/>
              <a:t>, also storing </a:t>
            </a:r>
            <a:r>
              <a:rPr lang="en-US" b="1" dirty="0"/>
              <a:t>hi</a:t>
            </a:r>
            <a:r>
              <a:rPr lang="en-US" dirty="0"/>
              <a:t>.</a:t>
            </a:r>
          </a:p>
          <a:p>
            <a:pPr lvl="1"/>
            <a:r>
              <a:rPr lang="en-US" dirty="0"/>
              <a:t>Set </a:t>
            </a:r>
            <a:r>
              <a:rPr lang="en-US" dirty="0" err="1"/>
              <a:t>Mhi</a:t>
            </a:r>
            <a:r>
              <a:rPr lang="en-US" dirty="0"/>
              <a:t> of the new node to </a:t>
            </a:r>
            <a:r>
              <a:rPr lang="en-US" b="1" dirty="0"/>
              <a:t>hi</a:t>
            </a:r>
            <a:r>
              <a:rPr lang="en-US" dirty="0"/>
              <a:t>.</a:t>
            </a:r>
          </a:p>
          <a:p>
            <a:pPr lvl="1"/>
            <a:r>
              <a:rPr lang="en-US" dirty="0"/>
              <a:t>Fix balance factors and perform rotations as usual, but also update </a:t>
            </a:r>
            <a:r>
              <a:rPr lang="en-US" dirty="0" err="1"/>
              <a:t>Mhi</a:t>
            </a:r>
            <a:r>
              <a:rPr lang="en-US" dirty="0"/>
              <a:t>(u) whenever you update the balance factor of a node u.</a:t>
            </a:r>
          </a:p>
          <a:p>
            <a:pPr lvl="1"/>
            <a:r>
              <a:rPr lang="en-US" dirty="0"/>
              <a:t>Update </a:t>
            </a:r>
            <a:r>
              <a:rPr lang="en-US" dirty="0" err="1"/>
              <a:t>Mhi</a:t>
            </a:r>
            <a:r>
              <a:rPr lang="en-US" dirty="0"/>
              <a:t>(u) for all ancestors, and for every node involved in a rotation, using formula:</a:t>
            </a:r>
            <a:br>
              <a:rPr lang="en-US" dirty="0"/>
            </a:br>
            <a:r>
              <a:rPr lang="en-US" dirty="0" err="1"/>
              <a:t>Mhi</a:t>
            </a:r>
            <a:r>
              <a:rPr lang="en-US" dirty="0"/>
              <a:t>(u) = max{hi(u), </a:t>
            </a:r>
            <a:r>
              <a:rPr lang="en-US" dirty="0" err="1"/>
              <a:t>Mhi</a:t>
            </a:r>
            <a:r>
              <a:rPr lang="en-US" dirty="0"/>
              <a:t>(left(u)), </a:t>
            </a:r>
            <a:r>
              <a:rPr lang="en-US" dirty="0" err="1"/>
              <a:t>Mhi</a:t>
            </a:r>
            <a:r>
              <a:rPr lang="en-US" dirty="0"/>
              <a:t>(right(u))}.</a:t>
            </a:r>
          </a:p>
          <a:p>
            <a:r>
              <a:rPr lang="en-US" dirty="0"/>
              <a:t>Delete(D, x=[lo, hi]): similar to Insert</a:t>
            </a:r>
          </a:p>
        </p:txBody>
      </p:sp>
    </p:spTree>
    <p:extLst>
      <p:ext uri="{BB962C8B-B14F-4D97-AF65-F5344CB8AC3E}">
        <p14:creationId xmlns:p14="http://schemas.microsoft.com/office/powerpoint/2010/main" val="3386803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143000"/>
          </a:xfrm>
        </p:spPr>
        <p:txBody>
          <a:bodyPr/>
          <a:lstStyle/>
          <a:p>
            <a:r>
              <a:rPr lang="en-US" dirty="0"/>
              <a:t>Why O(</a:t>
            </a:r>
            <a:r>
              <a:rPr lang="en-US" dirty="0" err="1"/>
              <a:t>lg</a:t>
            </a:r>
            <a:r>
              <a:rPr lang="en-US" dirty="0"/>
              <a:t> n) time?</a:t>
            </a:r>
          </a:p>
        </p:txBody>
      </p:sp>
      <p:sp>
        <p:nvSpPr>
          <p:cNvPr id="3" name="Content Placeholder 2"/>
          <p:cNvSpPr>
            <a:spLocks noGrp="1"/>
          </p:cNvSpPr>
          <p:nvPr>
            <p:ph idx="1"/>
          </p:nvPr>
        </p:nvSpPr>
        <p:spPr>
          <a:xfrm>
            <a:off x="1828800" y="914400"/>
            <a:ext cx="8686800" cy="5791200"/>
          </a:xfrm>
        </p:spPr>
        <p:txBody>
          <a:bodyPr>
            <a:normAutofit/>
          </a:bodyPr>
          <a:lstStyle/>
          <a:p>
            <a:r>
              <a:rPr lang="en-US" dirty="0"/>
              <a:t>Insert/Delete: normal AVL operation = O(</a:t>
            </a:r>
            <a:r>
              <a:rPr lang="en-US" dirty="0" err="1"/>
              <a:t>lg</a:t>
            </a:r>
            <a:r>
              <a:rPr lang="en-US" dirty="0"/>
              <a:t> n)</a:t>
            </a:r>
          </a:p>
          <a:p>
            <a:pPr lvl="1"/>
            <a:r>
              <a:rPr lang="en-US" dirty="0"/>
              <a:t>PLUS: update </a:t>
            </a:r>
            <a:r>
              <a:rPr lang="en-US" dirty="0" err="1"/>
              <a:t>Mhi</a:t>
            </a:r>
            <a:r>
              <a:rPr lang="en-US" dirty="0"/>
              <a:t>(u) for each u on path to the root</a:t>
            </a:r>
          </a:p>
          <a:p>
            <a:pPr lvl="2"/>
            <a:r>
              <a:rPr lang="en-US" dirty="0"/>
              <a:t>Length of this path ≤ tree height, so O(</a:t>
            </a:r>
            <a:r>
              <a:rPr lang="en-US" dirty="0" err="1"/>
              <a:t>lg</a:t>
            </a:r>
            <a:r>
              <a:rPr lang="en-US" dirty="0"/>
              <a:t> n) in an AVL tree</a:t>
            </a:r>
          </a:p>
          <a:p>
            <a:pPr lvl="1"/>
            <a:r>
              <a:rPr lang="en-US" dirty="0"/>
              <a:t>PLUS: update </a:t>
            </a:r>
            <a:r>
              <a:rPr lang="en-US" dirty="0" err="1"/>
              <a:t>Mhi</a:t>
            </a:r>
            <a:r>
              <a:rPr lang="en-US" dirty="0"/>
              <a:t>(u) for each node involved in a rotation</a:t>
            </a:r>
          </a:p>
          <a:p>
            <a:pPr lvl="2"/>
            <a:r>
              <a:rPr lang="en-US" dirty="0"/>
              <a:t>At most O(</a:t>
            </a:r>
            <a:r>
              <a:rPr lang="en-US" dirty="0" err="1"/>
              <a:t>lg</a:t>
            </a:r>
            <a:r>
              <a:rPr lang="en-US" dirty="0"/>
              <a:t> n) rotations (one per node on the path from the root ≤ tree height)</a:t>
            </a:r>
          </a:p>
          <a:p>
            <a:pPr lvl="2"/>
            <a:r>
              <a:rPr lang="en-US" dirty="0"/>
              <a:t>Each rotation involves a constant number of nodes</a:t>
            </a:r>
          </a:p>
          <a:p>
            <a:pPr lvl="2"/>
            <a:r>
              <a:rPr lang="en-US" dirty="0"/>
              <a:t>Therefore, constant times O(</a:t>
            </a:r>
            <a:r>
              <a:rPr lang="en-US" dirty="0" err="1"/>
              <a:t>lg</a:t>
            </a:r>
            <a:r>
              <a:rPr lang="en-US" dirty="0"/>
              <a:t> n), which is O(</a:t>
            </a:r>
            <a:r>
              <a:rPr lang="en-US" dirty="0" err="1"/>
              <a:t>lg</a:t>
            </a:r>
            <a:r>
              <a:rPr lang="en-US" dirty="0"/>
              <a:t> n).</a:t>
            </a:r>
          </a:p>
          <a:p>
            <a:r>
              <a:rPr lang="en-US" dirty="0"/>
              <a:t>Search</a:t>
            </a:r>
          </a:p>
          <a:p>
            <a:pPr lvl="1"/>
            <a:r>
              <a:rPr lang="en-US" dirty="0"/>
              <a:t>Constant work + recursive call on a child</a:t>
            </a:r>
          </a:p>
          <a:p>
            <a:pPr lvl="1"/>
            <a:r>
              <a:rPr lang="en-US" dirty="0"/>
              <a:t>Single recursive call means O(tree height) = O(</a:t>
            </a:r>
            <a:r>
              <a:rPr lang="en-US" dirty="0" err="1"/>
              <a:t>lg</a:t>
            </a:r>
            <a:r>
              <a:rPr lang="en-US" dirty="0"/>
              <a:t> n)</a:t>
            </a:r>
          </a:p>
        </p:txBody>
      </p:sp>
    </p:spTree>
    <p:extLst>
      <p:ext uri="{BB962C8B-B14F-4D97-AF65-F5344CB8AC3E}">
        <p14:creationId xmlns:p14="http://schemas.microsoft.com/office/powerpoint/2010/main" val="277220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1000"/>
                                        <p:tgtEl>
                                          <p:spTgt spid="3">
                                            <p:txEl>
                                              <p:pRg st="8" end="8"/>
                                            </p:txEl>
                                          </p:spTgt>
                                        </p:tgtEl>
                                      </p:cBhvr>
                                    </p:animEffect>
                                    <p:anim calcmode="lin" valueType="num">
                                      <p:cBhvr>
                                        <p:cTn id="4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1000"/>
                                        <p:tgtEl>
                                          <p:spTgt spid="3">
                                            <p:txEl>
                                              <p:pRg st="9" end="9"/>
                                            </p:txEl>
                                          </p:spTgt>
                                        </p:tgtEl>
                                      </p:cBhvr>
                                    </p:animEffect>
                                    <p:anim calcmode="lin" valueType="num">
                                      <p:cBhvr>
                                        <p:cTn id="5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72C481A-FC8B-4694-9646-84990384612B}"/>
              </a:ext>
            </a:extLst>
          </p:cNvPr>
          <p:cNvSpPr>
            <a:spLocks noGrp="1" noChangeArrowheads="1"/>
          </p:cNvSpPr>
          <p:nvPr>
            <p:ph type="title"/>
          </p:nvPr>
        </p:nvSpPr>
        <p:spPr>
          <a:xfrm>
            <a:off x="914400" y="203033"/>
            <a:ext cx="10363200" cy="1143000"/>
          </a:xfrm>
        </p:spPr>
        <p:txBody>
          <a:bodyPr/>
          <a:lstStyle/>
          <a:p>
            <a:r>
              <a:rPr lang="en-US" altLang="en-US" dirty="0"/>
              <a:t>Insertion </a:t>
            </a:r>
          </a:p>
        </p:txBody>
      </p:sp>
      <p:sp>
        <p:nvSpPr>
          <p:cNvPr id="33795" name="Text Box 3">
            <a:extLst>
              <a:ext uri="{FF2B5EF4-FFF2-40B4-BE49-F238E27FC236}">
                <a16:creationId xmlns:a16="http://schemas.microsoft.com/office/drawing/2014/main" id="{4ADFFF3D-EFC9-4D6C-BA1A-C5A40BEA7B9E}"/>
              </a:ext>
            </a:extLst>
          </p:cNvPr>
          <p:cNvSpPr txBox="1">
            <a:spLocks noChangeArrowheads="1"/>
          </p:cNvSpPr>
          <p:nvPr/>
        </p:nvSpPr>
        <p:spPr bwMode="auto">
          <a:xfrm>
            <a:off x="2133600" y="2057401"/>
            <a:ext cx="6934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dirty="0">
                <a:solidFill>
                  <a:srgbClr val="000000"/>
                </a:solidFill>
                <a:latin typeface="Times New Roman" panose="02020603050405020304" pitchFamily="18" charset="0"/>
              </a:rPr>
              <a:t>Search for the element</a:t>
            </a:r>
          </a:p>
          <a:p>
            <a:pPr fontAlgn="base">
              <a:spcBef>
                <a:spcPct val="50000"/>
              </a:spcBef>
              <a:spcAft>
                <a:spcPct val="0"/>
              </a:spcAft>
            </a:pPr>
            <a:r>
              <a:rPr lang="en-US" altLang="en-US" sz="2400" dirty="0">
                <a:solidFill>
                  <a:srgbClr val="000000"/>
                </a:solidFill>
                <a:latin typeface="Times New Roman" panose="02020603050405020304" pitchFamily="18" charset="0"/>
              </a:rPr>
              <a:t>If it is not there, insert it in its place.</a:t>
            </a:r>
          </a:p>
        </p:txBody>
      </p:sp>
      <p:sp>
        <p:nvSpPr>
          <p:cNvPr id="33796" name="Text Box 4">
            <a:extLst>
              <a:ext uri="{FF2B5EF4-FFF2-40B4-BE49-F238E27FC236}">
                <a16:creationId xmlns:a16="http://schemas.microsoft.com/office/drawing/2014/main" id="{80D35979-557A-40C3-9A2E-B364A5370ECA}"/>
              </a:ext>
            </a:extLst>
          </p:cNvPr>
          <p:cNvSpPr txBox="1">
            <a:spLocks noChangeArrowheads="1"/>
          </p:cNvSpPr>
          <p:nvPr/>
        </p:nvSpPr>
        <p:spPr bwMode="auto">
          <a:xfrm>
            <a:off x="2209800" y="35052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Any problem?</a:t>
            </a:r>
          </a:p>
        </p:txBody>
      </p:sp>
      <p:sp>
        <p:nvSpPr>
          <p:cNvPr id="33798" name="Text Box 6">
            <a:extLst>
              <a:ext uri="{FF2B5EF4-FFF2-40B4-BE49-F238E27FC236}">
                <a16:creationId xmlns:a16="http://schemas.microsoft.com/office/drawing/2014/main" id="{6C8D6AB3-4C63-44A6-A8A9-387E1FEDF53E}"/>
              </a:ext>
            </a:extLst>
          </p:cNvPr>
          <p:cNvSpPr txBox="1">
            <a:spLocks noChangeArrowheads="1"/>
          </p:cNvSpPr>
          <p:nvPr/>
        </p:nvSpPr>
        <p:spPr bwMode="auto">
          <a:xfrm>
            <a:off x="2971800" y="3962401"/>
            <a:ext cx="6248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Insertion may imbalance the tree. Heights of two children of a node may differ by 2 after an insertion. </a:t>
            </a:r>
          </a:p>
        </p:txBody>
      </p:sp>
      <p:sp>
        <p:nvSpPr>
          <p:cNvPr id="33799" name="Text Box 7">
            <a:extLst>
              <a:ext uri="{FF2B5EF4-FFF2-40B4-BE49-F238E27FC236}">
                <a16:creationId xmlns:a16="http://schemas.microsoft.com/office/drawing/2014/main" id="{250FA286-68FA-45A2-AAC6-0BA23B3AFD32}"/>
              </a:ext>
            </a:extLst>
          </p:cNvPr>
          <p:cNvSpPr txBox="1">
            <a:spLocks noChangeArrowheads="1"/>
          </p:cNvSpPr>
          <p:nvPr/>
        </p:nvSpPr>
        <p:spPr bwMode="auto">
          <a:xfrm>
            <a:off x="1981200" y="56388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Tree Rotations used to restore the balance.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utoUpdateAnimBg="0"/>
      <p:bldP spid="33796" grpId="0" autoUpdateAnimBg="0"/>
      <p:bldP spid="33798" grpId="0" autoUpdateAnimBg="0"/>
      <p:bldP spid="3379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a:extLst>
              <a:ext uri="{FF2B5EF4-FFF2-40B4-BE49-F238E27FC236}">
                <a16:creationId xmlns:a16="http://schemas.microsoft.com/office/drawing/2014/main" id="{D01048C5-1491-4A00-9BE4-6F00F48DD2B4}"/>
              </a:ext>
            </a:extLst>
          </p:cNvPr>
          <p:cNvSpPr txBox="1">
            <a:spLocks noChangeArrowheads="1"/>
          </p:cNvSpPr>
          <p:nvPr/>
        </p:nvSpPr>
        <p:spPr bwMode="auto">
          <a:xfrm>
            <a:off x="2133600" y="533401"/>
            <a:ext cx="7924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If an insertion cause an imbalance, which nodes can be affected?</a:t>
            </a:r>
          </a:p>
        </p:txBody>
      </p:sp>
      <p:sp>
        <p:nvSpPr>
          <p:cNvPr id="31748" name="Text Box 4">
            <a:extLst>
              <a:ext uri="{FF2B5EF4-FFF2-40B4-BE49-F238E27FC236}">
                <a16:creationId xmlns:a16="http://schemas.microsoft.com/office/drawing/2014/main" id="{EF5217CF-6C30-4C2F-9BD1-730D653EDF1C}"/>
              </a:ext>
            </a:extLst>
          </p:cNvPr>
          <p:cNvSpPr txBox="1">
            <a:spLocks noChangeArrowheads="1"/>
          </p:cNvSpPr>
          <p:nvPr/>
        </p:nvSpPr>
        <p:spPr bwMode="auto">
          <a:xfrm>
            <a:off x="3009900" y="167640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Nodes on the path of the inserted node.</a:t>
            </a:r>
          </a:p>
        </p:txBody>
      </p:sp>
      <p:sp>
        <p:nvSpPr>
          <p:cNvPr id="31749" name="Text Box 5">
            <a:extLst>
              <a:ext uri="{FF2B5EF4-FFF2-40B4-BE49-F238E27FC236}">
                <a16:creationId xmlns:a16="http://schemas.microsoft.com/office/drawing/2014/main" id="{F2ED817C-2CBC-48C5-B179-148F77F75488}"/>
              </a:ext>
            </a:extLst>
          </p:cNvPr>
          <p:cNvSpPr txBox="1">
            <a:spLocks noChangeArrowheads="1"/>
          </p:cNvSpPr>
          <p:nvPr/>
        </p:nvSpPr>
        <p:spPr bwMode="auto">
          <a:xfrm>
            <a:off x="1676400" y="2895600"/>
            <a:ext cx="88392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Let U be the node nearest to the inserted one which has an imbalance.</a:t>
            </a:r>
          </a:p>
          <a:p>
            <a:pPr lvl="1" fontAlgn="base">
              <a:spcBef>
                <a:spcPct val="50000"/>
              </a:spcBef>
              <a:spcAft>
                <a:spcPct val="0"/>
              </a:spcAft>
            </a:pPr>
            <a:r>
              <a:rPr lang="en-US" altLang="en-US" sz="2400">
                <a:solidFill>
                  <a:srgbClr val="000000"/>
                </a:solidFill>
                <a:latin typeface="Times New Roman" panose="02020603050405020304" pitchFamily="18" charset="0"/>
              </a:rPr>
              <a:t>insertion in the left subtree of the left child of U</a:t>
            </a:r>
          </a:p>
          <a:p>
            <a:pPr lvl="1" fontAlgn="base">
              <a:spcBef>
                <a:spcPct val="50000"/>
              </a:spcBef>
              <a:spcAft>
                <a:spcPct val="0"/>
              </a:spcAft>
            </a:pPr>
            <a:r>
              <a:rPr lang="en-US" altLang="en-US" sz="2400">
                <a:solidFill>
                  <a:srgbClr val="000000"/>
                </a:solidFill>
                <a:latin typeface="Times New Roman" panose="02020603050405020304" pitchFamily="18" charset="0"/>
              </a:rPr>
              <a:t>insertion in the right subtree of the left child of U</a:t>
            </a:r>
          </a:p>
          <a:p>
            <a:pPr lvl="1" fontAlgn="base">
              <a:spcBef>
                <a:spcPct val="50000"/>
              </a:spcBef>
              <a:spcAft>
                <a:spcPct val="0"/>
              </a:spcAft>
            </a:pPr>
            <a:r>
              <a:rPr lang="en-US" altLang="en-US" sz="2400">
                <a:solidFill>
                  <a:srgbClr val="000000"/>
                </a:solidFill>
                <a:latin typeface="Times New Roman" panose="02020603050405020304" pitchFamily="18" charset="0"/>
              </a:rPr>
              <a:t>insertion in the left subtree of the right child of U</a:t>
            </a:r>
          </a:p>
          <a:p>
            <a:pPr lvl="1" fontAlgn="base">
              <a:spcBef>
                <a:spcPct val="50000"/>
              </a:spcBef>
              <a:spcAft>
                <a:spcPct val="0"/>
              </a:spcAft>
            </a:pPr>
            <a:r>
              <a:rPr lang="en-US" altLang="en-US" sz="2400">
                <a:solidFill>
                  <a:srgbClr val="000000"/>
                </a:solidFill>
                <a:latin typeface="Times New Roman" panose="02020603050405020304" pitchFamily="18" charset="0"/>
              </a:rPr>
              <a:t>insertion in the right subtree of the right child of U</a:t>
            </a:r>
          </a:p>
          <a:p>
            <a:pPr lvl="1" fontAlgn="base">
              <a:spcBef>
                <a:spcPct val="50000"/>
              </a:spcBef>
              <a:spcAft>
                <a:spcPct val="0"/>
              </a:spcAft>
            </a:pPr>
            <a:endParaRPr lang="en-US" altLang="en-US" sz="2400">
              <a:solidFill>
                <a:srgbClr val="000000"/>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C6DBD27-B361-4082-9C55-C3B562D46BFE}"/>
              </a:ext>
            </a:extLst>
          </p:cNvPr>
          <p:cNvSpPr>
            <a:spLocks noGrp="1" noChangeArrowheads="1"/>
          </p:cNvSpPr>
          <p:nvPr>
            <p:ph type="title"/>
          </p:nvPr>
        </p:nvSpPr>
        <p:spPr/>
        <p:txBody>
          <a:bodyPr/>
          <a:lstStyle/>
          <a:p>
            <a:r>
              <a:rPr lang="en-US" altLang="en-US"/>
              <a:t>Insertion in left child of left subtree</a:t>
            </a:r>
          </a:p>
        </p:txBody>
      </p:sp>
      <p:sp>
        <p:nvSpPr>
          <p:cNvPr id="34819" name="Text Box 3">
            <a:extLst>
              <a:ext uri="{FF2B5EF4-FFF2-40B4-BE49-F238E27FC236}">
                <a16:creationId xmlns:a16="http://schemas.microsoft.com/office/drawing/2014/main" id="{AC4D8A1C-D974-4D45-9F92-8E4A6F90A7F9}"/>
              </a:ext>
            </a:extLst>
          </p:cNvPr>
          <p:cNvSpPr txBox="1">
            <a:spLocks noChangeArrowheads="1"/>
          </p:cNvSpPr>
          <p:nvPr/>
        </p:nvSpPr>
        <p:spPr bwMode="auto">
          <a:xfrm>
            <a:off x="1981200" y="228600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Single Rotation</a:t>
            </a:r>
          </a:p>
        </p:txBody>
      </p:sp>
      <p:sp>
        <p:nvSpPr>
          <p:cNvPr id="34820" name="Oval 4">
            <a:extLst>
              <a:ext uri="{FF2B5EF4-FFF2-40B4-BE49-F238E27FC236}">
                <a16:creationId xmlns:a16="http://schemas.microsoft.com/office/drawing/2014/main" id="{237E23C1-3745-4E92-BEE5-14A58CC552B0}"/>
              </a:ext>
            </a:extLst>
          </p:cNvPr>
          <p:cNvSpPr>
            <a:spLocks noChangeArrowheads="1"/>
          </p:cNvSpPr>
          <p:nvPr/>
        </p:nvSpPr>
        <p:spPr bwMode="auto">
          <a:xfrm>
            <a:off x="3505200" y="2895600"/>
            <a:ext cx="7620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4821" name="Oval 5">
            <a:extLst>
              <a:ext uri="{FF2B5EF4-FFF2-40B4-BE49-F238E27FC236}">
                <a16:creationId xmlns:a16="http://schemas.microsoft.com/office/drawing/2014/main" id="{AD88C622-8445-43D9-A988-E8A0428BF0B9}"/>
              </a:ext>
            </a:extLst>
          </p:cNvPr>
          <p:cNvSpPr>
            <a:spLocks noChangeArrowheads="1"/>
          </p:cNvSpPr>
          <p:nvPr/>
        </p:nvSpPr>
        <p:spPr bwMode="auto">
          <a:xfrm>
            <a:off x="2362200" y="3886200"/>
            <a:ext cx="7620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4822" name="AutoShape 6">
            <a:extLst>
              <a:ext uri="{FF2B5EF4-FFF2-40B4-BE49-F238E27FC236}">
                <a16:creationId xmlns:a16="http://schemas.microsoft.com/office/drawing/2014/main" id="{4608A783-DC50-4FBA-9A77-107A58E6AA96}"/>
              </a:ext>
            </a:extLst>
          </p:cNvPr>
          <p:cNvSpPr>
            <a:spLocks noChangeArrowheads="1"/>
          </p:cNvSpPr>
          <p:nvPr/>
        </p:nvSpPr>
        <p:spPr bwMode="auto">
          <a:xfrm>
            <a:off x="1600201" y="4876800"/>
            <a:ext cx="1285875" cy="12954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4823" name="AutoShape 7">
            <a:extLst>
              <a:ext uri="{FF2B5EF4-FFF2-40B4-BE49-F238E27FC236}">
                <a16:creationId xmlns:a16="http://schemas.microsoft.com/office/drawing/2014/main" id="{7216A8D5-8985-4C47-9E38-1F527D51AB4C}"/>
              </a:ext>
            </a:extLst>
          </p:cNvPr>
          <p:cNvSpPr>
            <a:spLocks noChangeArrowheads="1"/>
          </p:cNvSpPr>
          <p:nvPr/>
        </p:nvSpPr>
        <p:spPr bwMode="auto">
          <a:xfrm>
            <a:off x="3276601" y="4724400"/>
            <a:ext cx="1057275" cy="9144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4824" name="AutoShape 8">
            <a:extLst>
              <a:ext uri="{FF2B5EF4-FFF2-40B4-BE49-F238E27FC236}">
                <a16:creationId xmlns:a16="http://schemas.microsoft.com/office/drawing/2014/main" id="{C6BA2552-15BE-4CC7-BF90-897FBF2B73CD}"/>
              </a:ext>
            </a:extLst>
          </p:cNvPr>
          <p:cNvSpPr>
            <a:spLocks noChangeArrowheads="1"/>
          </p:cNvSpPr>
          <p:nvPr/>
        </p:nvSpPr>
        <p:spPr bwMode="auto">
          <a:xfrm>
            <a:off x="4572001" y="3810000"/>
            <a:ext cx="1057275" cy="9144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4825" name="Text Box 9">
            <a:extLst>
              <a:ext uri="{FF2B5EF4-FFF2-40B4-BE49-F238E27FC236}">
                <a16:creationId xmlns:a16="http://schemas.microsoft.com/office/drawing/2014/main" id="{96124760-AD3E-4E0A-BBB5-E67942986A56}"/>
              </a:ext>
            </a:extLst>
          </p:cNvPr>
          <p:cNvSpPr txBox="1">
            <a:spLocks noChangeArrowheads="1"/>
          </p:cNvSpPr>
          <p:nvPr/>
        </p:nvSpPr>
        <p:spPr bwMode="auto">
          <a:xfrm>
            <a:off x="3657600" y="2971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U</a:t>
            </a:r>
          </a:p>
        </p:txBody>
      </p:sp>
      <p:sp>
        <p:nvSpPr>
          <p:cNvPr id="34827" name="Text Box 11">
            <a:extLst>
              <a:ext uri="{FF2B5EF4-FFF2-40B4-BE49-F238E27FC236}">
                <a16:creationId xmlns:a16="http://schemas.microsoft.com/office/drawing/2014/main" id="{C094BB30-75D3-4B62-88B1-5F9986EAFDEE}"/>
              </a:ext>
            </a:extLst>
          </p:cNvPr>
          <p:cNvSpPr txBox="1">
            <a:spLocks noChangeArrowheads="1"/>
          </p:cNvSpPr>
          <p:nvPr/>
        </p:nvSpPr>
        <p:spPr bwMode="auto">
          <a:xfrm>
            <a:off x="2438400" y="3962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V</a:t>
            </a:r>
          </a:p>
        </p:txBody>
      </p:sp>
      <p:sp>
        <p:nvSpPr>
          <p:cNvPr id="34828" name="Text Box 12">
            <a:extLst>
              <a:ext uri="{FF2B5EF4-FFF2-40B4-BE49-F238E27FC236}">
                <a16:creationId xmlns:a16="http://schemas.microsoft.com/office/drawing/2014/main" id="{72881D34-E7A1-4F09-B5B5-47996F0B51E2}"/>
              </a:ext>
            </a:extLst>
          </p:cNvPr>
          <p:cNvSpPr txBox="1">
            <a:spLocks noChangeArrowheads="1"/>
          </p:cNvSpPr>
          <p:nvPr/>
        </p:nvSpPr>
        <p:spPr bwMode="auto">
          <a:xfrm>
            <a:off x="2057400" y="5486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X</a:t>
            </a:r>
          </a:p>
        </p:txBody>
      </p:sp>
      <p:sp>
        <p:nvSpPr>
          <p:cNvPr id="34829" name="Text Box 13">
            <a:extLst>
              <a:ext uri="{FF2B5EF4-FFF2-40B4-BE49-F238E27FC236}">
                <a16:creationId xmlns:a16="http://schemas.microsoft.com/office/drawing/2014/main" id="{58EB7150-39C6-4DBE-B55D-36CB93579F33}"/>
              </a:ext>
            </a:extLst>
          </p:cNvPr>
          <p:cNvSpPr txBox="1">
            <a:spLocks noChangeArrowheads="1"/>
          </p:cNvSpPr>
          <p:nvPr/>
        </p:nvSpPr>
        <p:spPr bwMode="auto">
          <a:xfrm>
            <a:off x="3581400" y="5029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Y</a:t>
            </a:r>
          </a:p>
        </p:txBody>
      </p:sp>
      <p:sp>
        <p:nvSpPr>
          <p:cNvPr id="34830" name="Text Box 14">
            <a:extLst>
              <a:ext uri="{FF2B5EF4-FFF2-40B4-BE49-F238E27FC236}">
                <a16:creationId xmlns:a16="http://schemas.microsoft.com/office/drawing/2014/main" id="{81EA7A17-3D58-49AA-9239-C434C1780DA2}"/>
              </a:ext>
            </a:extLst>
          </p:cNvPr>
          <p:cNvSpPr txBox="1">
            <a:spLocks noChangeArrowheads="1"/>
          </p:cNvSpPr>
          <p:nvPr/>
        </p:nvSpPr>
        <p:spPr bwMode="auto">
          <a:xfrm>
            <a:off x="4876800" y="4191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Z</a:t>
            </a:r>
          </a:p>
        </p:txBody>
      </p:sp>
      <p:sp>
        <p:nvSpPr>
          <p:cNvPr id="34831" name="Line 15">
            <a:extLst>
              <a:ext uri="{FF2B5EF4-FFF2-40B4-BE49-F238E27FC236}">
                <a16:creationId xmlns:a16="http://schemas.microsoft.com/office/drawing/2014/main" id="{96404B01-CFB4-464A-876D-B60C7701A2C7}"/>
              </a:ext>
            </a:extLst>
          </p:cNvPr>
          <p:cNvSpPr>
            <a:spLocks noChangeShapeType="1"/>
          </p:cNvSpPr>
          <p:nvPr/>
        </p:nvSpPr>
        <p:spPr bwMode="auto">
          <a:xfrm flipV="1">
            <a:off x="2895600" y="3429000"/>
            <a:ext cx="762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4832" name="Line 16">
            <a:extLst>
              <a:ext uri="{FF2B5EF4-FFF2-40B4-BE49-F238E27FC236}">
                <a16:creationId xmlns:a16="http://schemas.microsoft.com/office/drawing/2014/main" id="{A84191FB-0457-4B4E-B2C1-93C398D352D4}"/>
              </a:ext>
            </a:extLst>
          </p:cNvPr>
          <p:cNvSpPr>
            <a:spLocks noChangeShapeType="1"/>
          </p:cNvSpPr>
          <p:nvPr/>
        </p:nvSpPr>
        <p:spPr bwMode="auto">
          <a:xfrm flipV="1">
            <a:off x="2209800" y="44958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4833" name="Line 17">
            <a:extLst>
              <a:ext uri="{FF2B5EF4-FFF2-40B4-BE49-F238E27FC236}">
                <a16:creationId xmlns:a16="http://schemas.microsoft.com/office/drawing/2014/main" id="{2FDBB1D9-BFDD-4434-AE30-7C6A598C5179}"/>
              </a:ext>
            </a:extLst>
          </p:cNvPr>
          <p:cNvSpPr>
            <a:spLocks noChangeShapeType="1"/>
          </p:cNvSpPr>
          <p:nvPr/>
        </p:nvSpPr>
        <p:spPr bwMode="auto">
          <a:xfrm>
            <a:off x="3048000" y="44196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4834" name="Line 18">
            <a:extLst>
              <a:ext uri="{FF2B5EF4-FFF2-40B4-BE49-F238E27FC236}">
                <a16:creationId xmlns:a16="http://schemas.microsoft.com/office/drawing/2014/main" id="{E2AABB25-8335-4F9B-9141-2BCFCB52678A}"/>
              </a:ext>
            </a:extLst>
          </p:cNvPr>
          <p:cNvSpPr>
            <a:spLocks noChangeShapeType="1"/>
          </p:cNvSpPr>
          <p:nvPr/>
        </p:nvSpPr>
        <p:spPr bwMode="auto">
          <a:xfrm>
            <a:off x="4114800" y="3429000"/>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34850" name="Group 34">
            <a:extLst>
              <a:ext uri="{FF2B5EF4-FFF2-40B4-BE49-F238E27FC236}">
                <a16:creationId xmlns:a16="http://schemas.microsoft.com/office/drawing/2014/main" id="{ADE19179-71D8-46DC-9994-1D896C2B1E79}"/>
              </a:ext>
            </a:extLst>
          </p:cNvPr>
          <p:cNvGrpSpPr>
            <a:grpSpLocks/>
          </p:cNvGrpSpPr>
          <p:nvPr/>
        </p:nvGrpSpPr>
        <p:grpSpPr bwMode="auto">
          <a:xfrm>
            <a:off x="7391400" y="2438400"/>
            <a:ext cx="2057400" cy="609600"/>
            <a:chOff x="3792" y="1824"/>
            <a:chExt cx="1296" cy="384"/>
          </a:xfrm>
        </p:grpSpPr>
        <p:sp>
          <p:nvSpPr>
            <p:cNvPr id="34835" name="Oval 19">
              <a:extLst>
                <a:ext uri="{FF2B5EF4-FFF2-40B4-BE49-F238E27FC236}">
                  <a16:creationId xmlns:a16="http://schemas.microsoft.com/office/drawing/2014/main" id="{82E10144-49AE-498E-8B73-D2A0E81980CA}"/>
                </a:ext>
              </a:extLst>
            </p:cNvPr>
            <p:cNvSpPr>
              <a:spLocks noChangeArrowheads="1"/>
            </p:cNvSpPr>
            <p:nvPr/>
          </p:nvSpPr>
          <p:spPr bwMode="auto">
            <a:xfrm>
              <a:off x="3792" y="1824"/>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4836" name="Text Box 20">
              <a:extLst>
                <a:ext uri="{FF2B5EF4-FFF2-40B4-BE49-F238E27FC236}">
                  <a16:creationId xmlns:a16="http://schemas.microsoft.com/office/drawing/2014/main" id="{DC0C533F-B337-4787-8BF7-B46F23D7317C}"/>
                </a:ext>
              </a:extLst>
            </p:cNvPr>
            <p:cNvSpPr txBox="1">
              <a:spLocks noChangeArrowheads="1"/>
            </p:cNvSpPr>
            <p:nvPr/>
          </p:nvSpPr>
          <p:spPr bwMode="auto">
            <a:xfrm>
              <a:off x="3888" y="1920"/>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V</a:t>
              </a:r>
            </a:p>
          </p:txBody>
        </p:sp>
      </p:grpSp>
      <p:grpSp>
        <p:nvGrpSpPr>
          <p:cNvPr id="34851" name="Group 35">
            <a:extLst>
              <a:ext uri="{FF2B5EF4-FFF2-40B4-BE49-F238E27FC236}">
                <a16:creationId xmlns:a16="http://schemas.microsoft.com/office/drawing/2014/main" id="{C6715853-5330-4BFB-89E5-9F8D95E48685}"/>
              </a:ext>
            </a:extLst>
          </p:cNvPr>
          <p:cNvGrpSpPr>
            <a:grpSpLocks/>
          </p:cNvGrpSpPr>
          <p:nvPr/>
        </p:nvGrpSpPr>
        <p:grpSpPr bwMode="auto">
          <a:xfrm>
            <a:off x="8153400" y="2743200"/>
            <a:ext cx="1447800" cy="1143000"/>
            <a:chOff x="4272" y="2016"/>
            <a:chExt cx="912" cy="720"/>
          </a:xfrm>
        </p:grpSpPr>
        <p:sp>
          <p:nvSpPr>
            <p:cNvPr id="34837" name="Oval 21">
              <a:extLst>
                <a:ext uri="{FF2B5EF4-FFF2-40B4-BE49-F238E27FC236}">
                  <a16:creationId xmlns:a16="http://schemas.microsoft.com/office/drawing/2014/main" id="{6797EB15-D751-43BA-AAE5-1F7ACB15F320}"/>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4838" name="Text Box 22">
              <a:extLst>
                <a:ext uri="{FF2B5EF4-FFF2-40B4-BE49-F238E27FC236}">
                  <a16:creationId xmlns:a16="http://schemas.microsoft.com/office/drawing/2014/main" id="{206EAF83-04AC-492A-9DDA-415E2BDCD197}"/>
                </a:ext>
              </a:extLst>
            </p:cNvPr>
            <p:cNvSpPr txBox="1">
              <a:spLocks noChangeArrowheads="1"/>
            </p:cNvSpPr>
            <p:nvPr/>
          </p:nvSpPr>
          <p:spPr bwMode="auto">
            <a:xfrm>
              <a:off x="4704" y="235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U</a:t>
              </a:r>
            </a:p>
          </p:txBody>
        </p:sp>
        <p:sp>
          <p:nvSpPr>
            <p:cNvPr id="34846" name="Line 30">
              <a:extLst>
                <a:ext uri="{FF2B5EF4-FFF2-40B4-BE49-F238E27FC236}">
                  <a16:creationId xmlns:a16="http://schemas.microsoft.com/office/drawing/2014/main" id="{9D28F7FA-4E22-4996-A5F1-4A642ACB3E40}"/>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34852" name="Group 36">
            <a:extLst>
              <a:ext uri="{FF2B5EF4-FFF2-40B4-BE49-F238E27FC236}">
                <a16:creationId xmlns:a16="http://schemas.microsoft.com/office/drawing/2014/main" id="{922CB01A-1390-4E8E-9546-9B9B383E9C7D}"/>
              </a:ext>
            </a:extLst>
          </p:cNvPr>
          <p:cNvGrpSpPr>
            <a:grpSpLocks/>
          </p:cNvGrpSpPr>
          <p:nvPr/>
        </p:nvGrpSpPr>
        <p:grpSpPr bwMode="auto">
          <a:xfrm>
            <a:off x="6477000" y="3048000"/>
            <a:ext cx="1828800" cy="1981200"/>
            <a:chOff x="3216" y="2208"/>
            <a:chExt cx="1152" cy="1248"/>
          </a:xfrm>
        </p:grpSpPr>
        <p:sp>
          <p:nvSpPr>
            <p:cNvPr id="34839" name="AutoShape 23">
              <a:extLst>
                <a:ext uri="{FF2B5EF4-FFF2-40B4-BE49-F238E27FC236}">
                  <a16:creationId xmlns:a16="http://schemas.microsoft.com/office/drawing/2014/main" id="{6CB1D4FE-2140-4E9A-8EAB-078078736DF4}"/>
                </a:ext>
              </a:extLst>
            </p:cNvPr>
            <p:cNvSpPr>
              <a:spLocks noChangeArrowheads="1"/>
            </p:cNvSpPr>
            <p:nvPr/>
          </p:nvSpPr>
          <p:spPr bwMode="auto">
            <a:xfrm>
              <a:off x="3216" y="2448"/>
              <a:ext cx="810" cy="1008"/>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4842" name="Text Box 26">
              <a:extLst>
                <a:ext uri="{FF2B5EF4-FFF2-40B4-BE49-F238E27FC236}">
                  <a16:creationId xmlns:a16="http://schemas.microsoft.com/office/drawing/2014/main" id="{6935CAF0-CE73-40BB-A90B-80CE389307CD}"/>
                </a:ext>
              </a:extLst>
            </p:cNvPr>
            <p:cNvSpPr txBox="1">
              <a:spLocks noChangeArrowheads="1"/>
            </p:cNvSpPr>
            <p:nvPr/>
          </p:nvSpPr>
          <p:spPr bwMode="auto">
            <a:xfrm>
              <a:off x="3552" y="2928"/>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X</a:t>
              </a:r>
            </a:p>
          </p:txBody>
        </p:sp>
        <p:sp>
          <p:nvSpPr>
            <p:cNvPr id="34847" name="Line 31">
              <a:extLst>
                <a:ext uri="{FF2B5EF4-FFF2-40B4-BE49-F238E27FC236}">
                  <a16:creationId xmlns:a16="http://schemas.microsoft.com/office/drawing/2014/main" id="{9E0E1E0B-FAD4-4F40-A0B8-9420AC928804}"/>
                </a:ext>
              </a:extLst>
            </p:cNvPr>
            <p:cNvSpPr>
              <a:spLocks noChangeShapeType="1"/>
            </p:cNvSpPr>
            <p:nvPr/>
          </p:nvSpPr>
          <p:spPr bwMode="auto">
            <a:xfrm flipV="1">
              <a:off x="3648" y="220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34853" name="Group 37">
            <a:extLst>
              <a:ext uri="{FF2B5EF4-FFF2-40B4-BE49-F238E27FC236}">
                <a16:creationId xmlns:a16="http://schemas.microsoft.com/office/drawing/2014/main" id="{45C04007-CFDD-4CD8-902A-BC3B39970181}"/>
              </a:ext>
            </a:extLst>
          </p:cNvPr>
          <p:cNvGrpSpPr>
            <a:grpSpLocks/>
          </p:cNvGrpSpPr>
          <p:nvPr/>
        </p:nvGrpSpPr>
        <p:grpSpPr bwMode="auto">
          <a:xfrm>
            <a:off x="8139114" y="3838575"/>
            <a:ext cx="1057275" cy="1143000"/>
            <a:chOff x="4416" y="2736"/>
            <a:chExt cx="666" cy="720"/>
          </a:xfrm>
        </p:grpSpPr>
        <p:sp>
          <p:nvSpPr>
            <p:cNvPr id="34840" name="AutoShape 24">
              <a:extLst>
                <a:ext uri="{FF2B5EF4-FFF2-40B4-BE49-F238E27FC236}">
                  <a16:creationId xmlns:a16="http://schemas.microsoft.com/office/drawing/2014/main" id="{DCC9A099-91DD-4F3B-9A3E-BBDC359419BA}"/>
                </a:ext>
              </a:extLst>
            </p:cNvPr>
            <p:cNvSpPr>
              <a:spLocks noChangeArrowheads="1"/>
            </p:cNvSpPr>
            <p:nvPr/>
          </p:nvSpPr>
          <p:spPr bwMode="auto">
            <a:xfrm>
              <a:off x="4416" y="2880"/>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4843" name="Text Box 27">
              <a:extLst>
                <a:ext uri="{FF2B5EF4-FFF2-40B4-BE49-F238E27FC236}">
                  <a16:creationId xmlns:a16="http://schemas.microsoft.com/office/drawing/2014/main" id="{B9541F2A-745A-437E-B6C2-CAF9B028A220}"/>
                </a:ext>
              </a:extLst>
            </p:cNvPr>
            <p:cNvSpPr txBox="1">
              <a:spLocks noChangeArrowheads="1"/>
            </p:cNvSpPr>
            <p:nvPr/>
          </p:nvSpPr>
          <p:spPr bwMode="auto">
            <a:xfrm>
              <a:off x="4560" y="307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Y</a:t>
              </a:r>
            </a:p>
          </p:txBody>
        </p:sp>
        <p:sp>
          <p:nvSpPr>
            <p:cNvPr id="34848" name="Line 32">
              <a:extLst>
                <a:ext uri="{FF2B5EF4-FFF2-40B4-BE49-F238E27FC236}">
                  <a16:creationId xmlns:a16="http://schemas.microsoft.com/office/drawing/2014/main" id="{32757E4F-E0EF-44FA-AE69-44CAC4E74DA8}"/>
                </a:ext>
              </a:extLst>
            </p:cNvPr>
            <p:cNvSpPr>
              <a:spLocks noChangeShapeType="1"/>
            </p:cNvSpPr>
            <p:nvPr/>
          </p:nvSpPr>
          <p:spPr bwMode="auto">
            <a:xfrm flipV="1">
              <a:off x="4752" y="27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34854" name="Group 38">
            <a:extLst>
              <a:ext uri="{FF2B5EF4-FFF2-40B4-BE49-F238E27FC236}">
                <a16:creationId xmlns:a16="http://schemas.microsoft.com/office/drawing/2014/main" id="{216EB7FA-8BF3-47BF-B54E-EDCD4077E3AB}"/>
              </a:ext>
            </a:extLst>
          </p:cNvPr>
          <p:cNvGrpSpPr>
            <a:grpSpLocks/>
          </p:cNvGrpSpPr>
          <p:nvPr/>
        </p:nvGrpSpPr>
        <p:grpSpPr bwMode="auto">
          <a:xfrm>
            <a:off x="9372600" y="3886200"/>
            <a:ext cx="1143000" cy="990600"/>
            <a:chOff x="5040" y="2736"/>
            <a:chExt cx="720" cy="624"/>
          </a:xfrm>
        </p:grpSpPr>
        <p:sp>
          <p:nvSpPr>
            <p:cNvPr id="34841" name="AutoShape 25">
              <a:extLst>
                <a:ext uri="{FF2B5EF4-FFF2-40B4-BE49-F238E27FC236}">
                  <a16:creationId xmlns:a16="http://schemas.microsoft.com/office/drawing/2014/main" id="{7E9BBF7C-07DF-4C9B-A530-0B51F425E01C}"/>
                </a:ext>
              </a:extLst>
            </p:cNvPr>
            <p:cNvSpPr>
              <a:spLocks noChangeArrowheads="1"/>
            </p:cNvSpPr>
            <p:nvPr/>
          </p:nvSpPr>
          <p:spPr bwMode="auto">
            <a:xfrm>
              <a:off x="5094" y="2784"/>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34844" name="Text Box 28">
              <a:extLst>
                <a:ext uri="{FF2B5EF4-FFF2-40B4-BE49-F238E27FC236}">
                  <a16:creationId xmlns:a16="http://schemas.microsoft.com/office/drawing/2014/main" id="{CA60DFDE-0171-418F-BD45-161269A99920}"/>
                </a:ext>
              </a:extLst>
            </p:cNvPr>
            <p:cNvSpPr txBox="1">
              <a:spLocks noChangeArrowheads="1"/>
            </p:cNvSpPr>
            <p:nvPr/>
          </p:nvSpPr>
          <p:spPr bwMode="auto">
            <a:xfrm>
              <a:off x="5280" y="302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Z</a:t>
              </a:r>
            </a:p>
          </p:txBody>
        </p:sp>
        <p:sp>
          <p:nvSpPr>
            <p:cNvPr id="34849" name="Line 33">
              <a:extLst>
                <a:ext uri="{FF2B5EF4-FFF2-40B4-BE49-F238E27FC236}">
                  <a16:creationId xmlns:a16="http://schemas.microsoft.com/office/drawing/2014/main" id="{D21A23C6-B1C5-4E1B-BCBF-312DD2E3AE0A}"/>
                </a:ext>
              </a:extLst>
            </p:cNvPr>
            <p:cNvSpPr>
              <a:spLocks noChangeShapeType="1"/>
            </p:cNvSpPr>
            <p:nvPr/>
          </p:nvSpPr>
          <p:spPr bwMode="auto">
            <a:xfrm>
              <a:off x="5040" y="2736"/>
              <a:ext cx="384"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sp>
        <p:nvSpPr>
          <p:cNvPr id="34855" name="Text Box 39">
            <a:extLst>
              <a:ext uri="{FF2B5EF4-FFF2-40B4-BE49-F238E27FC236}">
                <a16:creationId xmlns:a16="http://schemas.microsoft.com/office/drawing/2014/main" id="{3B34D5CB-EC6A-44CF-A471-B604AAA1829D}"/>
              </a:ext>
            </a:extLst>
          </p:cNvPr>
          <p:cNvSpPr txBox="1">
            <a:spLocks noChangeArrowheads="1"/>
          </p:cNvSpPr>
          <p:nvPr/>
        </p:nvSpPr>
        <p:spPr bwMode="auto">
          <a:xfrm>
            <a:off x="3886200" y="57912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Before Rotation</a:t>
            </a:r>
          </a:p>
        </p:txBody>
      </p:sp>
      <p:sp>
        <p:nvSpPr>
          <p:cNvPr id="34856" name="Text Box 40">
            <a:extLst>
              <a:ext uri="{FF2B5EF4-FFF2-40B4-BE49-F238E27FC236}">
                <a16:creationId xmlns:a16="http://schemas.microsoft.com/office/drawing/2014/main" id="{FE837270-BE3E-41FC-A2AD-E07920648EA1}"/>
              </a:ext>
            </a:extLst>
          </p:cNvPr>
          <p:cNvSpPr txBox="1">
            <a:spLocks noChangeArrowheads="1"/>
          </p:cNvSpPr>
          <p:nvPr/>
        </p:nvSpPr>
        <p:spPr bwMode="auto">
          <a:xfrm>
            <a:off x="7239000" y="55626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After Rotation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48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48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48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485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4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5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0" name="Oval 20">
            <a:extLst>
              <a:ext uri="{FF2B5EF4-FFF2-40B4-BE49-F238E27FC236}">
                <a16:creationId xmlns:a16="http://schemas.microsoft.com/office/drawing/2014/main" id="{5DAF0131-FDBF-473D-9828-7514ED2FC2B7}"/>
              </a:ext>
            </a:extLst>
          </p:cNvPr>
          <p:cNvSpPr>
            <a:spLocks noChangeArrowheads="1"/>
          </p:cNvSpPr>
          <p:nvPr/>
        </p:nvSpPr>
        <p:spPr bwMode="auto">
          <a:xfrm>
            <a:off x="4114800" y="381000"/>
            <a:ext cx="685800" cy="649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64" name="Line 24">
            <a:extLst>
              <a:ext uri="{FF2B5EF4-FFF2-40B4-BE49-F238E27FC236}">
                <a16:creationId xmlns:a16="http://schemas.microsoft.com/office/drawing/2014/main" id="{927B951E-677C-4A1F-817F-C578C3859DE2}"/>
              </a:ext>
            </a:extLst>
          </p:cNvPr>
          <p:cNvSpPr>
            <a:spLocks noChangeShapeType="1"/>
          </p:cNvSpPr>
          <p:nvPr/>
        </p:nvSpPr>
        <p:spPr bwMode="auto">
          <a:xfrm flipH="1">
            <a:off x="3429000" y="914401"/>
            <a:ext cx="762000" cy="485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67" name="Text Box 27">
            <a:extLst>
              <a:ext uri="{FF2B5EF4-FFF2-40B4-BE49-F238E27FC236}">
                <a16:creationId xmlns:a16="http://schemas.microsoft.com/office/drawing/2014/main" id="{9ADDEDCD-BF13-4E66-B3D2-ABEAF3649685}"/>
              </a:ext>
            </a:extLst>
          </p:cNvPr>
          <p:cNvSpPr txBox="1">
            <a:spLocks noChangeArrowheads="1"/>
          </p:cNvSpPr>
          <p:nvPr/>
        </p:nvSpPr>
        <p:spPr bwMode="auto">
          <a:xfrm>
            <a:off x="4191000" y="3810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5</a:t>
            </a:r>
          </a:p>
        </p:txBody>
      </p:sp>
      <p:grpSp>
        <p:nvGrpSpPr>
          <p:cNvPr id="61497" name="Group 57">
            <a:extLst>
              <a:ext uri="{FF2B5EF4-FFF2-40B4-BE49-F238E27FC236}">
                <a16:creationId xmlns:a16="http://schemas.microsoft.com/office/drawing/2014/main" id="{E97A4B7A-4B9C-494C-B24B-A6163B4462DA}"/>
              </a:ext>
            </a:extLst>
          </p:cNvPr>
          <p:cNvGrpSpPr>
            <a:grpSpLocks/>
          </p:cNvGrpSpPr>
          <p:nvPr/>
        </p:nvGrpSpPr>
        <p:grpSpPr bwMode="auto">
          <a:xfrm>
            <a:off x="1981200" y="1354138"/>
            <a:ext cx="2209800" cy="1541462"/>
            <a:chOff x="288" y="1045"/>
            <a:chExt cx="1392" cy="971"/>
          </a:xfrm>
        </p:grpSpPr>
        <p:sp>
          <p:nvSpPr>
            <p:cNvPr id="61461" name="Oval 21">
              <a:extLst>
                <a:ext uri="{FF2B5EF4-FFF2-40B4-BE49-F238E27FC236}">
                  <a16:creationId xmlns:a16="http://schemas.microsoft.com/office/drawing/2014/main" id="{1689C917-580A-432A-A313-500B69CDAE86}"/>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62" name="Oval 22">
              <a:extLst>
                <a:ext uri="{FF2B5EF4-FFF2-40B4-BE49-F238E27FC236}">
                  <a16:creationId xmlns:a16="http://schemas.microsoft.com/office/drawing/2014/main" id="{11BF7085-8937-4A83-AFE6-2D02BE271BE9}"/>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65" name="Line 25">
              <a:extLst>
                <a:ext uri="{FF2B5EF4-FFF2-40B4-BE49-F238E27FC236}">
                  <a16:creationId xmlns:a16="http://schemas.microsoft.com/office/drawing/2014/main" id="{5D4B9569-B0FB-44A5-B439-80FF5535DD51}"/>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68" name="Text Box 28">
              <a:extLst>
                <a:ext uri="{FF2B5EF4-FFF2-40B4-BE49-F238E27FC236}">
                  <a16:creationId xmlns:a16="http://schemas.microsoft.com/office/drawing/2014/main" id="{30155DB2-63FC-40D0-9AF1-6C4EEAA73D1B}"/>
                </a:ext>
              </a:extLst>
            </p:cNvPr>
            <p:cNvSpPr txBox="1">
              <a:spLocks noChangeArrowheads="1"/>
            </p:cNvSpPr>
            <p:nvPr/>
          </p:nvSpPr>
          <p:spPr bwMode="auto">
            <a:xfrm>
              <a:off x="912" y="1096"/>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sp>
          <p:nvSpPr>
            <p:cNvPr id="61469" name="Text Box 29">
              <a:extLst>
                <a:ext uri="{FF2B5EF4-FFF2-40B4-BE49-F238E27FC236}">
                  <a16:creationId xmlns:a16="http://schemas.microsoft.com/office/drawing/2014/main" id="{9299D8E1-3E53-4827-BC5A-4D7669320F3A}"/>
                </a:ext>
              </a:extLst>
            </p:cNvPr>
            <p:cNvSpPr txBox="1">
              <a:spLocks noChangeArrowheads="1"/>
            </p:cNvSpPr>
            <p:nvPr/>
          </p:nvSpPr>
          <p:spPr bwMode="auto">
            <a:xfrm>
              <a:off x="384" y="1658"/>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grpSp>
      <p:grpSp>
        <p:nvGrpSpPr>
          <p:cNvPr id="61513" name="Group 73">
            <a:extLst>
              <a:ext uri="{FF2B5EF4-FFF2-40B4-BE49-F238E27FC236}">
                <a16:creationId xmlns:a16="http://schemas.microsoft.com/office/drawing/2014/main" id="{420C87A6-02BD-4267-A386-FC19EE45DFE5}"/>
              </a:ext>
            </a:extLst>
          </p:cNvPr>
          <p:cNvGrpSpPr>
            <a:grpSpLocks/>
          </p:cNvGrpSpPr>
          <p:nvPr/>
        </p:nvGrpSpPr>
        <p:grpSpPr bwMode="auto">
          <a:xfrm>
            <a:off x="3200400" y="2003426"/>
            <a:ext cx="1143000" cy="811213"/>
            <a:chOff x="1056" y="1454"/>
            <a:chExt cx="720" cy="511"/>
          </a:xfrm>
        </p:grpSpPr>
        <p:sp>
          <p:nvSpPr>
            <p:cNvPr id="61466" name="Line 26">
              <a:extLst>
                <a:ext uri="{FF2B5EF4-FFF2-40B4-BE49-F238E27FC236}">
                  <a16:creationId xmlns:a16="http://schemas.microsoft.com/office/drawing/2014/main" id="{CCA2F403-0E85-4493-B5D1-AD26AD4B37E2}"/>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1508" name="Group 68">
              <a:extLst>
                <a:ext uri="{FF2B5EF4-FFF2-40B4-BE49-F238E27FC236}">
                  <a16:creationId xmlns:a16="http://schemas.microsoft.com/office/drawing/2014/main" id="{A9B62868-7D3A-4619-9EDB-5F00B7020E15}"/>
                </a:ext>
              </a:extLst>
            </p:cNvPr>
            <p:cNvGrpSpPr>
              <a:grpSpLocks/>
            </p:cNvGrpSpPr>
            <p:nvPr/>
          </p:nvGrpSpPr>
          <p:grpSpPr bwMode="auto">
            <a:xfrm>
              <a:off x="1152" y="1556"/>
              <a:ext cx="624" cy="409"/>
              <a:chOff x="1152" y="1556"/>
              <a:chExt cx="624" cy="409"/>
            </a:xfrm>
          </p:grpSpPr>
          <p:sp>
            <p:nvSpPr>
              <p:cNvPr id="61463" name="Oval 23">
                <a:extLst>
                  <a:ext uri="{FF2B5EF4-FFF2-40B4-BE49-F238E27FC236}">
                    <a16:creationId xmlns:a16="http://schemas.microsoft.com/office/drawing/2014/main" id="{31BBA1E3-168C-41C6-AB17-3D756679C9DE}"/>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70" name="Text Box 30">
                <a:extLst>
                  <a:ext uri="{FF2B5EF4-FFF2-40B4-BE49-F238E27FC236}">
                    <a16:creationId xmlns:a16="http://schemas.microsoft.com/office/drawing/2014/main" id="{E6A3061C-B9A0-432B-8134-5DA720A6B1B3}"/>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grpSp>
      </p:grpSp>
      <p:sp>
        <p:nvSpPr>
          <p:cNvPr id="61471" name="Text Box 31">
            <a:extLst>
              <a:ext uri="{FF2B5EF4-FFF2-40B4-BE49-F238E27FC236}">
                <a16:creationId xmlns:a16="http://schemas.microsoft.com/office/drawing/2014/main" id="{F2B6E37D-FF3F-491F-936E-A1FB9D92F69D}"/>
              </a:ext>
            </a:extLst>
          </p:cNvPr>
          <p:cNvSpPr txBox="1">
            <a:spLocks noChangeArrowheads="1"/>
          </p:cNvSpPr>
          <p:nvPr/>
        </p:nvSpPr>
        <p:spPr bwMode="auto">
          <a:xfrm>
            <a:off x="6934200" y="38862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Insert 0.8</a:t>
            </a:r>
          </a:p>
        </p:txBody>
      </p:sp>
      <p:sp>
        <p:nvSpPr>
          <p:cNvPr id="61472" name="Text Box 32">
            <a:extLst>
              <a:ext uri="{FF2B5EF4-FFF2-40B4-BE49-F238E27FC236}">
                <a16:creationId xmlns:a16="http://schemas.microsoft.com/office/drawing/2014/main" id="{2F820F8B-4A6E-40BF-8E2A-B98755F0C3A9}"/>
              </a:ext>
            </a:extLst>
          </p:cNvPr>
          <p:cNvSpPr txBox="1">
            <a:spLocks noChangeArrowheads="1"/>
          </p:cNvSpPr>
          <p:nvPr/>
        </p:nvSpPr>
        <p:spPr bwMode="auto">
          <a:xfrm>
            <a:off x="2057400" y="30480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 AVL Tree</a:t>
            </a:r>
          </a:p>
        </p:txBody>
      </p:sp>
      <p:sp>
        <p:nvSpPr>
          <p:cNvPr id="61473" name="Oval 33">
            <a:extLst>
              <a:ext uri="{FF2B5EF4-FFF2-40B4-BE49-F238E27FC236}">
                <a16:creationId xmlns:a16="http://schemas.microsoft.com/office/drawing/2014/main" id="{3DBFB451-42DF-432E-AE60-9C90BBD04F51}"/>
              </a:ext>
            </a:extLst>
          </p:cNvPr>
          <p:cNvSpPr>
            <a:spLocks noChangeArrowheads="1"/>
          </p:cNvSpPr>
          <p:nvPr/>
        </p:nvSpPr>
        <p:spPr bwMode="auto">
          <a:xfrm>
            <a:off x="4495800" y="1371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74" name="Text Box 34">
            <a:extLst>
              <a:ext uri="{FF2B5EF4-FFF2-40B4-BE49-F238E27FC236}">
                <a16:creationId xmlns:a16="http://schemas.microsoft.com/office/drawing/2014/main" id="{BE1C7249-FD90-4EF5-A120-BE5BD6211EDB}"/>
              </a:ext>
            </a:extLst>
          </p:cNvPr>
          <p:cNvSpPr txBox="1">
            <a:spLocks noChangeArrowheads="1"/>
          </p:cNvSpPr>
          <p:nvPr/>
        </p:nvSpPr>
        <p:spPr bwMode="auto">
          <a:xfrm>
            <a:off x="4572000" y="1371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8</a:t>
            </a:r>
          </a:p>
        </p:txBody>
      </p:sp>
      <p:sp>
        <p:nvSpPr>
          <p:cNvPr id="61475" name="Line 35">
            <a:extLst>
              <a:ext uri="{FF2B5EF4-FFF2-40B4-BE49-F238E27FC236}">
                <a16:creationId xmlns:a16="http://schemas.microsoft.com/office/drawing/2014/main" id="{AF13252A-FE05-4FA7-808C-1F76C1DD6A59}"/>
              </a:ext>
            </a:extLst>
          </p:cNvPr>
          <p:cNvSpPr>
            <a:spLocks noChangeShapeType="1"/>
          </p:cNvSpPr>
          <p:nvPr/>
        </p:nvSpPr>
        <p:spPr bwMode="auto">
          <a:xfrm>
            <a:off x="4648200" y="9906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1478" name="Group 38">
            <a:extLst>
              <a:ext uri="{FF2B5EF4-FFF2-40B4-BE49-F238E27FC236}">
                <a16:creationId xmlns:a16="http://schemas.microsoft.com/office/drawing/2014/main" id="{2E0B127A-2269-4DB6-9648-AB558E16BE34}"/>
              </a:ext>
            </a:extLst>
          </p:cNvPr>
          <p:cNvGrpSpPr>
            <a:grpSpLocks/>
          </p:cNvGrpSpPr>
          <p:nvPr/>
        </p:nvGrpSpPr>
        <p:grpSpPr bwMode="auto">
          <a:xfrm>
            <a:off x="6019800" y="457200"/>
            <a:ext cx="4038600" cy="3392488"/>
            <a:chOff x="240" y="2016"/>
            <a:chExt cx="2544" cy="2137"/>
          </a:xfrm>
        </p:grpSpPr>
        <p:sp>
          <p:nvSpPr>
            <p:cNvPr id="61445" name="Oval 5">
              <a:extLst>
                <a:ext uri="{FF2B5EF4-FFF2-40B4-BE49-F238E27FC236}">
                  <a16:creationId xmlns:a16="http://schemas.microsoft.com/office/drawing/2014/main" id="{746F0F87-B970-4447-8E3C-29E7BC0EDE0A}"/>
                </a:ext>
              </a:extLst>
            </p:cNvPr>
            <p:cNvSpPr>
              <a:spLocks noChangeArrowheads="1"/>
            </p:cNvSpPr>
            <p:nvPr/>
          </p:nvSpPr>
          <p:spPr bwMode="auto">
            <a:xfrm>
              <a:off x="240" y="3744"/>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56" name="Text Box 16">
              <a:extLst>
                <a:ext uri="{FF2B5EF4-FFF2-40B4-BE49-F238E27FC236}">
                  <a16:creationId xmlns:a16="http://schemas.microsoft.com/office/drawing/2014/main" id="{9632C748-0E5C-4FB1-B1B1-CFD5195BA4FF}"/>
                </a:ext>
              </a:extLst>
            </p:cNvPr>
            <p:cNvSpPr txBox="1">
              <a:spLocks noChangeArrowheads="1"/>
            </p:cNvSpPr>
            <p:nvPr/>
          </p:nvSpPr>
          <p:spPr bwMode="auto">
            <a:xfrm>
              <a:off x="288" y="3792"/>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0.8</a:t>
              </a:r>
            </a:p>
          </p:txBody>
        </p:sp>
        <p:grpSp>
          <p:nvGrpSpPr>
            <p:cNvPr id="61476" name="Group 36">
              <a:extLst>
                <a:ext uri="{FF2B5EF4-FFF2-40B4-BE49-F238E27FC236}">
                  <a16:creationId xmlns:a16="http://schemas.microsoft.com/office/drawing/2014/main" id="{5CF4DDA9-1651-45B2-8E06-2512EB4E9C53}"/>
                </a:ext>
              </a:extLst>
            </p:cNvPr>
            <p:cNvGrpSpPr>
              <a:grpSpLocks/>
            </p:cNvGrpSpPr>
            <p:nvPr/>
          </p:nvGrpSpPr>
          <p:grpSpPr bwMode="auto">
            <a:xfrm>
              <a:off x="480" y="2016"/>
              <a:ext cx="2304" cy="1584"/>
              <a:chOff x="192" y="2256"/>
              <a:chExt cx="2304" cy="1584"/>
            </a:xfrm>
          </p:grpSpPr>
          <p:sp>
            <p:nvSpPr>
              <p:cNvPr id="61443" name="Oval 3">
                <a:extLst>
                  <a:ext uri="{FF2B5EF4-FFF2-40B4-BE49-F238E27FC236}">
                    <a16:creationId xmlns:a16="http://schemas.microsoft.com/office/drawing/2014/main" id="{5D476B09-BD8D-4313-B2F6-D6CF62CF9882}"/>
                  </a:ext>
                </a:extLst>
              </p:cNvPr>
              <p:cNvSpPr>
                <a:spLocks noChangeArrowheads="1"/>
              </p:cNvSpPr>
              <p:nvPr/>
            </p:nvSpPr>
            <p:spPr bwMode="auto">
              <a:xfrm>
                <a:off x="1536" y="22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44" name="Oval 4">
                <a:extLst>
                  <a:ext uri="{FF2B5EF4-FFF2-40B4-BE49-F238E27FC236}">
                    <a16:creationId xmlns:a16="http://schemas.microsoft.com/office/drawing/2014/main" id="{2C193535-F29A-4390-BB13-05E448EC3F01}"/>
                  </a:ext>
                </a:extLst>
              </p:cNvPr>
              <p:cNvSpPr>
                <a:spLocks noChangeArrowheads="1"/>
              </p:cNvSpPr>
              <p:nvPr/>
            </p:nvSpPr>
            <p:spPr bwMode="auto">
              <a:xfrm>
                <a:off x="720" y="2869"/>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46" name="Oval 6">
                <a:extLst>
                  <a:ext uri="{FF2B5EF4-FFF2-40B4-BE49-F238E27FC236}">
                    <a16:creationId xmlns:a16="http://schemas.microsoft.com/office/drawing/2014/main" id="{6B89BA20-A692-4779-8A3D-0E1FA3C49F0B}"/>
                  </a:ext>
                </a:extLst>
              </p:cNvPr>
              <p:cNvSpPr>
                <a:spLocks noChangeArrowheads="1"/>
              </p:cNvSpPr>
              <p:nvPr/>
            </p:nvSpPr>
            <p:spPr bwMode="auto">
              <a:xfrm>
                <a:off x="192" y="3431"/>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47" name="Oval 7">
                <a:extLst>
                  <a:ext uri="{FF2B5EF4-FFF2-40B4-BE49-F238E27FC236}">
                    <a16:creationId xmlns:a16="http://schemas.microsoft.com/office/drawing/2014/main" id="{43EE5C1E-3A34-43B7-8C85-8ACE97BA55C1}"/>
                  </a:ext>
                </a:extLst>
              </p:cNvPr>
              <p:cNvSpPr>
                <a:spLocks noChangeArrowheads="1"/>
              </p:cNvSpPr>
              <p:nvPr/>
            </p:nvSpPr>
            <p:spPr bwMode="auto">
              <a:xfrm>
                <a:off x="1056" y="3380"/>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48" name="Oval 8">
                <a:extLst>
                  <a:ext uri="{FF2B5EF4-FFF2-40B4-BE49-F238E27FC236}">
                    <a16:creationId xmlns:a16="http://schemas.microsoft.com/office/drawing/2014/main" id="{2D30F236-8104-454B-A1CA-FF5F42357212}"/>
                  </a:ext>
                </a:extLst>
              </p:cNvPr>
              <p:cNvSpPr>
                <a:spLocks noChangeArrowheads="1"/>
              </p:cNvSpPr>
              <p:nvPr/>
            </p:nvSpPr>
            <p:spPr bwMode="auto">
              <a:xfrm>
                <a:off x="1920" y="273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49" name="Line 9">
                <a:extLst>
                  <a:ext uri="{FF2B5EF4-FFF2-40B4-BE49-F238E27FC236}">
                    <a16:creationId xmlns:a16="http://schemas.microsoft.com/office/drawing/2014/main" id="{77535296-5FB0-44A5-A77A-86E020C4125A}"/>
                  </a:ext>
                </a:extLst>
              </p:cNvPr>
              <p:cNvSpPr>
                <a:spLocks noChangeShapeType="1"/>
              </p:cNvSpPr>
              <p:nvPr/>
            </p:nvSpPr>
            <p:spPr bwMode="auto">
              <a:xfrm flipH="1">
                <a:off x="1104" y="2592"/>
                <a:ext cx="480" cy="3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50" name="Line 10">
                <a:extLst>
                  <a:ext uri="{FF2B5EF4-FFF2-40B4-BE49-F238E27FC236}">
                    <a16:creationId xmlns:a16="http://schemas.microsoft.com/office/drawing/2014/main" id="{C72CE14D-0853-40F2-94D6-F97B7A3425BA}"/>
                  </a:ext>
                </a:extLst>
              </p:cNvPr>
              <p:cNvSpPr>
                <a:spLocks noChangeShapeType="1"/>
              </p:cNvSpPr>
              <p:nvPr/>
            </p:nvSpPr>
            <p:spPr bwMode="auto">
              <a:xfrm>
                <a:off x="1776" y="2665"/>
                <a:ext cx="192"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51" name="Line 11">
                <a:extLst>
                  <a:ext uri="{FF2B5EF4-FFF2-40B4-BE49-F238E27FC236}">
                    <a16:creationId xmlns:a16="http://schemas.microsoft.com/office/drawing/2014/main" id="{F5FBC22F-D5E0-446A-9BB1-37F0D8379F21}"/>
                  </a:ext>
                </a:extLst>
              </p:cNvPr>
              <p:cNvSpPr>
                <a:spLocks noChangeShapeType="1"/>
              </p:cNvSpPr>
              <p:nvPr/>
            </p:nvSpPr>
            <p:spPr bwMode="auto">
              <a:xfrm flipH="1">
                <a:off x="528" y="3278"/>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52" name="Line 12">
                <a:extLst>
                  <a:ext uri="{FF2B5EF4-FFF2-40B4-BE49-F238E27FC236}">
                    <a16:creationId xmlns:a16="http://schemas.microsoft.com/office/drawing/2014/main" id="{4BFDF8F1-F203-480E-8688-33D1BB92D368}"/>
                  </a:ext>
                </a:extLst>
              </p:cNvPr>
              <p:cNvSpPr>
                <a:spLocks noChangeShapeType="1"/>
              </p:cNvSpPr>
              <p:nvPr/>
            </p:nvSpPr>
            <p:spPr bwMode="auto">
              <a:xfrm>
                <a:off x="960" y="3278"/>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54" name="Text Box 14">
                <a:extLst>
                  <a:ext uri="{FF2B5EF4-FFF2-40B4-BE49-F238E27FC236}">
                    <a16:creationId xmlns:a16="http://schemas.microsoft.com/office/drawing/2014/main" id="{E5D479BA-E357-405E-AF51-6EA55791044C}"/>
                  </a:ext>
                </a:extLst>
              </p:cNvPr>
              <p:cNvSpPr txBox="1">
                <a:spLocks noChangeArrowheads="1"/>
              </p:cNvSpPr>
              <p:nvPr/>
            </p:nvSpPr>
            <p:spPr bwMode="auto">
              <a:xfrm>
                <a:off x="1584" y="2256"/>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5</a:t>
                </a:r>
              </a:p>
            </p:txBody>
          </p:sp>
          <p:sp>
            <p:nvSpPr>
              <p:cNvPr id="61455" name="Text Box 15">
                <a:extLst>
                  <a:ext uri="{FF2B5EF4-FFF2-40B4-BE49-F238E27FC236}">
                    <a16:creationId xmlns:a16="http://schemas.microsoft.com/office/drawing/2014/main" id="{AF29CAFE-C9E5-4762-BA83-6F5D2AA358F0}"/>
                  </a:ext>
                </a:extLst>
              </p:cNvPr>
              <p:cNvSpPr txBox="1">
                <a:spLocks noChangeArrowheads="1"/>
              </p:cNvSpPr>
              <p:nvPr/>
            </p:nvSpPr>
            <p:spPr bwMode="auto">
              <a:xfrm>
                <a:off x="816" y="2920"/>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3</a:t>
                </a:r>
              </a:p>
            </p:txBody>
          </p:sp>
          <p:sp>
            <p:nvSpPr>
              <p:cNvPr id="61457" name="Text Box 17">
                <a:extLst>
                  <a:ext uri="{FF2B5EF4-FFF2-40B4-BE49-F238E27FC236}">
                    <a16:creationId xmlns:a16="http://schemas.microsoft.com/office/drawing/2014/main" id="{29F06781-96CE-457A-95A0-BFAA475BDD3D}"/>
                  </a:ext>
                </a:extLst>
              </p:cNvPr>
              <p:cNvSpPr txBox="1">
                <a:spLocks noChangeArrowheads="1"/>
              </p:cNvSpPr>
              <p:nvPr/>
            </p:nvSpPr>
            <p:spPr bwMode="auto">
              <a:xfrm>
                <a:off x="288" y="348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sp>
            <p:nvSpPr>
              <p:cNvPr id="61458" name="Text Box 18">
                <a:extLst>
                  <a:ext uri="{FF2B5EF4-FFF2-40B4-BE49-F238E27FC236}">
                    <a16:creationId xmlns:a16="http://schemas.microsoft.com/office/drawing/2014/main" id="{E12C1F03-7593-45B3-B57A-34C97E9C50BC}"/>
                  </a:ext>
                </a:extLst>
              </p:cNvPr>
              <p:cNvSpPr txBox="1">
                <a:spLocks noChangeArrowheads="1"/>
              </p:cNvSpPr>
              <p:nvPr/>
            </p:nvSpPr>
            <p:spPr bwMode="auto">
              <a:xfrm>
                <a:off x="1104" y="3456"/>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sp>
            <p:nvSpPr>
              <p:cNvPr id="61459" name="Text Box 19">
                <a:extLst>
                  <a:ext uri="{FF2B5EF4-FFF2-40B4-BE49-F238E27FC236}">
                    <a16:creationId xmlns:a16="http://schemas.microsoft.com/office/drawing/2014/main" id="{AFFCC4F6-B6FF-4992-BBE4-BC67ACAF3872}"/>
                  </a:ext>
                </a:extLst>
              </p:cNvPr>
              <p:cNvSpPr txBox="1">
                <a:spLocks noChangeArrowheads="1"/>
              </p:cNvSpPr>
              <p:nvPr/>
            </p:nvSpPr>
            <p:spPr bwMode="auto">
              <a:xfrm>
                <a:off x="1968" y="2832"/>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8</a:t>
                </a:r>
              </a:p>
            </p:txBody>
          </p:sp>
        </p:grpSp>
        <p:sp>
          <p:nvSpPr>
            <p:cNvPr id="61477" name="Line 37">
              <a:extLst>
                <a:ext uri="{FF2B5EF4-FFF2-40B4-BE49-F238E27FC236}">
                  <a16:creationId xmlns:a16="http://schemas.microsoft.com/office/drawing/2014/main" id="{293B42A8-EED6-4312-AA49-E381B4D26EAB}"/>
                </a:ext>
              </a:extLst>
            </p:cNvPr>
            <p:cNvSpPr>
              <a:spLocks noChangeShapeType="1"/>
            </p:cNvSpPr>
            <p:nvPr/>
          </p:nvSpPr>
          <p:spPr bwMode="auto">
            <a:xfrm flipH="1">
              <a:off x="480" y="3600"/>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61489" name="Group 49">
            <a:extLst>
              <a:ext uri="{FF2B5EF4-FFF2-40B4-BE49-F238E27FC236}">
                <a16:creationId xmlns:a16="http://schemas.microsoft.com/office/drawing/2014/main" id="{DBCDFF40-1BC7-4C2F-B387-B0071DF0FD68}"/>
              </a:ext>
            </a:extLst>
          </p:cNvPr>
          <p:cNvGrpSpPr>
            <a:grpSpLocks/>
          </p:cNvGrpSpPr>
          <p:nvPr/>
        </p:nvGrpSpPr>
        <p:grpSpPr bwMode="auto">
          <a:xfrm>
            <a:off x="5943600" y="228600"/>
            <a:ext cx="4724400" cy="3733800"/>
            <a:chOff x="2688" y="144"/>
            <a:chExt cx="2976" cy="2352"/>
          </a:xfrm>
        </p:grpSpPr>
        <p:sp>
          <p:nvSpPr>
            <p:cNvPr id="61479" name="Rectangle 39">
              <a:extLst>
                <a:ext uri="{FF2B5EF4-FFF2-40B4-BE49-F238E27FC236}">
                  <a16:creationId xmlns:a16="http://schemas.microsoft.com/office/drawing/2014/main" id="{8E3368E6-CFC4-462D-8F8E-BDA19F3F855C}"/>
                </a:ext>
              </a:extLst>
            </p:cNvPr>
            <p:cNvSpPr>
              <a:spLocks noChangeArrowheads="1"/>
            </p:cNvSpPr>
            <p:nvPr/>
          </p:nvSpPr>
          <p:spPr bwMode="auto">
            <a:xfrm>
              <a:off x="4272" y="144"/>
              <a:ext cx="1152" cy="528"/>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80" name="Text Box 40">
              <a:extLst>
                <a:ext uri="{FF2B5EF4-FFF2-40B4-BE49-F238E27FC236}">
                  <a16:creationId xmlns:a16="http://schemas.microsoft.com/office/drawing/2014/main" id="{8D16D62F-ADF7-4FF2-9FB6-FDF8EA926D0A}"/>
                </a:ext>
              </a:extLst>
            </p:cNvPr>
            <p:cNvSpPr txBox="1">
              <a:spLocks noChangeArrowheads="1"/>
            </p:cNvSpPr>
            <p:nvPr/>
          </p:nvSpPr>
          <p:spPr bwMode="auto">
            <a:xfrm>
              <a:off x="4992" y="24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U</a:t>
              </a:r>
            </a:p>
          </p:txBody>
        </p:sp>
        <p:sp>
          <p:nvSpPr>
            <p:cNvPr id="61481" name="Rectangle 41">
              <a:extLst>
                <a:ext uri="{FF2B5EF4-FFF2-40B4-BE49-F238E27FC236}">
                  <a16:creationId xmlns:a16="http://schemas.microsoft.com/office/drawing/2014/main" id="{FAD321E3-B378-43B8-94A2-1AD09AF9090B}"/>
                </a:ext>
              </a:extLst>
            </p:cNvPr>
            <p:cNvSpPr>
              <a:spLocks noChangeArrowheads="1"/>
            </p:cNvSpPr>
            <p:nvPr/>
          </p:nvSpPr>
          <p:spPr bwMode="auto">
            <a:xfrm>
              <a:off x="3264" y="816"/>
              <a:ext cx="1152" cy="528"/>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82" name="Text Box 42">
              <a:extLst>
                <a:ext uri="{FF2B5EF4-FFF2-40B4-BE49-F238E27FC236}">
                  <a16:creationId xmlns:a16="http://schemas.microsoft.com/office/drawing/2014/main" id="{6FBB42A6-C48C-4A37-9335-42903334EDEE}"/>
                </a:ext>
              </a:extLst>
            </p:cNvPr>
            <p:cNvSpPr txBox="1">
              <a:spLocks noChangeArrowheads="1"/>
            </p:cNvSpPr>
            <p:nvPr/>
          </p:nvSpPr>
          <p:spPr bwMode="auto">
            <a:xfrm>
              <a:off x="4128" y="96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V</a:t>
              </a:r>
            </a:p>
          </p:txBody>
        </p:sp>
        <p:sp>
          <p:nvSpPr>
            <p:cNvPr id="61483" name="Rectangle 43">
              <a:extLst>
                <a:ext uri="{FF2B5EF4-FFF2-40B4-BE49-F238E27FC236}">
                  <a16:creationId xmlns:a16="http://schemas.microsoft.com/office/drawing/2014/main" id="{775899E2-7BFC-4EC8-897E-27B48D65BFAF}"/>
                </a:ext>
              </a:extLst>
            </p:cNvPr>
            <p:cNvSpPr>
              <a:spLocks noChangeArrowheads="1"/>
            </p:cNvSpPr>
            <p:nvPr/>
          </p:nvSpPr>
          <p:spPr bwMode="auto">
            <a:xfrm>
              <a:off x="2688" y="1440"/>
              <a:ext cx="1104" cy="1056"/>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84" name="Text Box 44">
              <a:extLst>
                <a:ext uri="{FF2B5EF4-FFF2-40B4-BE49-F238E27FC236}">
                  <a16:creationId xmlns:a16="http://schemas.microsoft.com/office/drawing/2014/main" id="{D2DF9E02-67FB-46EB-8EBB-3B050AE98563}"/>
                </a:ext>
              </a:extLst>
            </p:cNvPr>
            <p:cNvSpPr txBox="1">
              <a:spLocks noChangeArrowheads="1"/>
            </p:cNvSpPr>
            <p:nvPr/>
          </p:nvSpPr>
          <p:spPr bwMode="auto">
            <a:xfrm>
              <a:off x="3408" y="187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X</a:t>
              </a:r>
            </a:p>
          </p:txBody>
        </p:sp>
        <p:sp>
          <p:nvSpPr>
            <p:cNvPr id="61485" name="Rectangle 45">
              <a:extLst>
                <a:ext uri="{FF2B5EF4-FFF2-40B4-BE49-F238E27FC236}">
                  <a16:creationId xmlns:a16="http://schemas.microsoft.com/office/drawing/2014/main" id="{60F009CF-C576-4087-9242-71561F4F789F}"/>
                </a:ext>
              </a:extLst>
            </p:cNvPr>
            <p:cNvSpPr>
              <a:spLocks noChangeArrowheads="1"/>
            </p:cNvSpPr>
            <p:nvPr/>
          </p:nvSpPr>
          <p:spPr bwMode="auto">
            <a:xfrm>
              <a:off x="3936" y="1344"/>
              <a:ext cx="1104" cy="1056"/>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86" name="Text Box 46">
              <a:extLst>
                <a:ext uri="{FF2B5EF4-FFF2-40B4-BE49-F238E27FC236}">
                  <a16:creationId xmlns:a16="http://schemas.microsoft.com/office/drawing/2014/main" id="{1962155B-5897-4C51-8FCD-8C069466D3B8}"/>
                </a:ext>
              </a:extLst>
            </p:cNvPr>
            <p:cNvSpPr txBox="1">
              <a:spLocks noChangeArrowheads="1"/>
            </p:cNvSpPr>
            <p:nvPr/>
          </p:nvSpPr>
          <p:spPr bwMode="auto">
            <a:xfrm>
              <a:off x="4512" y="153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Y</a:t>
              </a:r>
            </a:p>
          </p:txBody>
        </p:sp>
        <p:sp>
          <p:nvSpPr>
            <p:cNvPr id="61487" name="Rectangle 47">
              <a:extLst>
                <a:ext uri="{FF2B5EF4-FFF2-40B4-BE49-F238E27FC236}">
                  <a16:creationId xmlns:a16="http://schemas.microsoft.com/office/drawing/2014/main" id="{D1DBEF55-D3C6-461A-B52D-01C0CD8CEF35}"/>
                </a:ext>
              </a:extLst>
            </p:cNvPr>
            <p:cNvSpPr>
              <a:spLocks noChangeArrowheads="1"/>
            </p:cNvSpPr>
            <p:nvPr/>
          </p:nvSpPr>
          <p:spPr bwMode="auto">
            <a:xfrm>
              <a:off x="4608" y="720"/>
              <a:ext cx="960" cy="528"/>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88" name="Text Box 48">
              <a:extLst>
                <a:ext uri="{FF2B5EF4-FFF2-40B4-BE49-F238E27FC236}">
                  <a16:creationId xmlns:a16="http://schemas.microsoft.com/office/drawing/2014/main" id="{11471F7E-16CE-4DE0-94D0-99CD20881609}"/>
                </a:ext>
              </a:extLst>
            </p:cNvPr>
            <p:cNvSpPr txBox="1">
              <a:spLocks noChangeArrowheads="1"/>
            </p:cNvSpPr>
            <p:nvPr/>
          </p:nvSpPr>
          <p:spPr bwMode="auto">
            <a:xfrm>
              <a:off x="5280" y="81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Z</a:t>
              </a:r>
            </a:p>
          </p:txBody>
        </p:sp>
      </p:grpSp>
      <p:grpSp>
        <p:nvGrpSpPr>
          <p:cNvPr id="61490" name="Group 50">
            <a:extLst>
              <a:ext uri="{FF2B5EF4-FFF2-40B4-BE49-F238E27FC236}">
                <a16:creationId xmlns:a16="http://schemas.microsoft.com/office/drawing/2014/main" id="{39EE251D-BB43-46F8-8E56-F5D0091997EE}"/>
              </a:ext>
            </a:extLst>
          </p:cNvPr>
          <p:cNvGrpSpPr>
            <a:grpSpLocks/>
          </p:cNvGrpSpPr>
          <p:nvPr/>
        </p:nvGrpSpPr>
        <p:grpSpPr bwMode="auto">
          <a:xfrm>
            <a:off x="3581400" y="3886200"/>
            <a:ext cx="2057400" cy="609600"/>
            <a:chOff x="3792" y="1824"/>
            <a:chExt cx="1296" cy="384"/>
          </a:xfrm>
        </p:grpSpPr>
        <p:sp>
          <p:nvSpPr>
            <p:cNvPr id="61491" name="Oval 51">
              <a:extLst>
                <a:ext uri="{FF2B5EF4-FFF2-40B4-BE49-F238E27FC236}">
                  <a16:creationId xmlns:a16="http://schemas.microsoft.com/office/drawing/2014/main" id="{52EB8018-4514-4E71-BB91-B0FE79A564F7}"/>
                </a:ext>
              </a:extLst>
            </p:cNvPr>
            <p:cNvSpPr>
              <a:spLocks noChangeArrowheads="1"/>
            </p:cNvSpPr>
            <p:nvPr/>
          </p:nvSpPr>
          <p:spPr bwMode="auto">
            <a:xfrm>
              <a:off x="3792" y="1824"/>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92" name="Text Box 52">
              <a:extLst>
                <a:ext uri="{FF2B5EF4-FFF2-40B4-BE49-F238E27FC236}">
                  <a16:creationId xmlns:a16="http://schemas.microsoft.com/office/drawing/2014/main" id="{2FE0F563-F563-41AB-9F4D-6A8129BA22A7}"/>
                </a:ext>
              </a:extLst>
            </p:cNvPr>
            <p:cNvSpPr txBox="1">
              <a:spLocks noChangeArrowheads="1"/>
            </p:cNvSpPr>
            <p:nvPr/>
          </p:nvSpPr>
          <p:spPr bwMode="auto">
            <a:xfrm>
              <a:off x="3888" y="1920"/>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3</a:t>
              </a:r>
            </a:p>
          </p:txBody>
        </p:sp>
      </p:grpSp>
      <p:grpSp>
        <p:nvGrpSpPr>
          <p:cNvPr id="61493" name="Group 53">
            <a:extLst>
              <a:ext uri="{FF2B5EF4-FFF2-40B4-BE49-F238E27FC236}">
                <a16:creationId xmlns:a16="http://schemas.microsoft.com/office/drawing/2014/main" id="{4D644B32-665C-4467-8685-EDCFC152EBF5}"/>
              </a:ext>
            </a:extLst>
          </p:cNvPr>
          <p:cNvGrpSpPr>
            <a:grpSpLocks/>
          </p:cNvGrpSpPr>
          <p:nvPr/>
        </p:nvGrpSpPr>
        <p:grpSpPr bwMode="auto">
          <a:xfrm>
            <a:off x="4191000" y="4419600"/>
            <a:ext cx="1447800" cy="1143000"/>
            <a:chOff x="4272" y="2016"/>
            <a:chExt cx="912" cy="720"/>
          </a:xfrm>
        </p:grpSpPr>
        <p:sp>
          <p:nvSpPr>
            <p:cNvPr id="61494" name="Oval 54">
              <a:extLst>
                <a:ext uri="{FF2B5EF4-FFF2-40B4-BE49-F238E27FC236}">
                  <a16:creationId xmlns:a16="http://schemas.microsoft.com/office/drawing/2014/main" id="{A1EF24B5-32F5-43F6-A9A6-4D48CF4A014D}"/>
                </a:ext>
              </a:extLst>
            </p:cNvPr>
            <p:cNvSpPr>
              <a:spLocks noChangeArrowheads="1"/>
            </p:cNvSpPr>
            <p:nvPr/>
          </p:nvSpPr>
          <p:spPr bwMode="auto">
            <a:xfrm>
              <a:off x="4704" y="2352"/>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495" name="Text Box 55">
              <a:extLst>
                <a:ext uri="{FF2B5EF4-FFF2-40B4-BE49-F238E27FC236}">
                  <a16:creationId xmlns:a16="http://schemas.microsoft.com/office/drawing/2014/main" id="{12F203A6-E207-47A4-AF97-3540447D6DD6}"/>
                </a:ext>
              </a:extLst>
            </p:cNvPr>
            <p:cNvSpPr txBox="1">
              <a:spLocks noChangeArrowheads="1"/>
            </p:cNvSpPr>
            <p:nvPr/>
          </p:nvSpPr>
          <p:spPr bwMode="auto">
            <a:xfrm>
              <a:off x="4704" y="235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5</a:t>
              </a:r>
            </a:p>
          </p:txBody>
        </p:sp>
        <p:sp>
          <p:nvSpPr>
            <p:cNvPr id="61496" name="Line 56">
              <a:extLst>
                <a:ext uri="{FF2B5EF4-FFF2-40B4-BE49-F238E27FC236}">
                  <a16:creationId xmlns:a16="http://schemas.microsoft.com/office/drawing/2014/main" id="{4F00F701-E346-4AA3-9E84-26C4ECA46EF4}"/>
                </a:ext>
              </a:extLst>
            </p:cNvPr>
            <p:cNvSpPr>
              <a:spLocks noChangeShapeType="1"/>
            </p:cNvSpPr>
            <p:nvPr/>
          </p:nvSpPr>
          <p:spPr bwMode="auto">
            <a:xfrm>
              <a:off x="4272" y="2016"/>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61507" name="Group 67">
            <a:extLst>
              <a:ext uri="{FF2B5EF4-FFF2-40B4-BE49-F238E27FC236}">
                <a16:creationId xmlns:a16="http://schemas.microsoft.com/office/drawing/2014/main" id="{43897711-64AD-4205-B4D7-E89A96ED27DC}"/>
              </a:ext>
            </a:extLst>
          </p:cNvPr>
          <p:cNvGrpSpPr>
            <a:grpSpLocks/>
          </p:cNvGrpSpPr>
          <p:nvPr/>
        </p:nvGrpSpPr>
        <p:grpSpPr bwMode="auto">
          <a:xfrm>
            <a:off x="2209800" y="4495800"/>
            <a:ext cx="2209800" cy="2133600"/>
            <a:chOff x="0" y="2976"/>
            <a:chExt cx="1392" cy="1344"/>
          </a:xfrm>
        </p:grpSpPr>
        <p:grpSp>
          <p:nvGrpSpPr>
            <p:cNvPr id="61498" name="Group 58">
              <a:extLst>
                <a:ext uri="{FF2B5EF4-FFF2-40B4-BE49-F238E27FC236}">
                  <a16:creationId xmlns:a16="http://schemas.microsoft.com/office/drawing/2014/main" id="{53D5EBCC-E02E-44D6-8D13-381CF8BF2137}"/>
                </a:ext>
              </a:extLst>
            </p:cNvPr>
            <p:cNvGrpSpPr>
              <a:grpSpLocks/>
            </p:cNvGrpSpPr>
            <p:nvPr/>
          </p:nvGrpSpPr>
          <p:grpSpPr bwMode="auto">
            <a:xfrm>
              <a:off x="0" y="3349"/>
              <a:ext cx="1392" cy="971"/>
              <a:chOff x="288" y="1045"/>
              <a:chExt cx="1392" cy="971"/>
            </a:xfrm>
          </p:grpSpPr>
          <p:sp>
            <p:nvSpPr>
              <p:cNvPr id="61499" name="Oval 59">
                <a:extLst>
                  <a:ext uri="{FF2B5EF4-FFF2-40B4-BE49-F238E27FC236}">
                    <a16:creationId xmlns:a16="http://schemas.microsoft.com/office/drawing/2014/main" id="{DCB6FF4A-F872-4D5F-9A8B-411CC426E634}"/>
                  </a:ext>
                </a:extLst>
              </p:cNvPr>
              <p:cNvSpPr>
                <a:spLocks noChangeArrowheads="1"/>
              </p:cNvSpPr>
              <p:nvPr/>
            </p:nvSpPr>
            <p:spPr bwMode="auto">
              <a:xfrm>
                <a:off x="816" y="1045"/>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500" name="Oval 60">
                <a:extLst>
                  <a:ext uri="{FF2B5EF4-FFF2-40B4-BE49-F238E27FC236}">
                    <a16:creationId xmlns:a16="http://schemas.microsoft.com/office/drawing/2014/main" id="{7A45781F-FA7A-4291-B26C-88C8F3208750}"/>
                  </a:ext>
                </a:extLst>
              </p:cNvPr>
              <p:cNvSpPr>
                <a:spLocks noChangeArrowheads="1"/>
              </p:cNvSpPr>
              <p:nvPr/>
            </p:nvSpPr>
            <p:spPr bwMode="auto">
              <a:xfrm>
                <a:off x="288" y="1607"/>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501" name="Line 61">
                <a:extLst>
                  <a:ext uri="{FF2B5EF4-FFF2-40B4-BE49-F238E27FC236}">
                    <a16:creationId xmlns:a16="http://schemas.microsoft.com/office/drawing/2014/main" id="{5D6AB5F0-D17B-4B75-AD93-A3C16C58E49C}"/>
                  </a:ext>
                </a:extLst>
              </p:cNvPr>
              <p:cNvSpPr>
                <a:spLocks noChangeShapeType="1"/>
              </p:cNvSpPr>
              <p:nvPr/>
            </p:nvSpPr>
            <p:spPr bwMode="auto">
              <a:xfrm flipH="1">
                <a:off x="624" y="1454"/>
                <a:ext cx="336" cy="1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502" name="Text Box 62">
                <a:extLst>
                  <a:ext uri="{FF2B5EF4-FFF2-40B4-BE49-F238E27FC236}">
                    <a16:creationId xmlns:a16="http://schemas.microsoft.com/office/drawing/2014/main" id="{B037EDA7-8778-48D7-BF08-30E35DD3611C}"/>
                  </a:ext>
                </a:extLst>
              </p:cNvPr>
              <p:cNvSpPr txBox="1">
                <a:spLocks noChangeArrowheads="1"/>
              </p:cNvSpPr>
              <p:nvPr/>
            </p:nvSpPr>
            <p:spPr bwMode="auto">
              <a:xfrm>
                <a:off x="912" y="1096"/>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1</a:t>
                </a:r>
              </a:p>
            </p:txBody>
          </p:sp>
          <p:sp>
            <p:nvSpPr>
              <p:cNvPr id="61503" name="Text Box 63">
                <a:extLst>
                  <a:ext uri="{FF2B5EF4-FFF2-40B4-BE49-F238E27FC236}">
                    <a16:creationId xmlns:a16="http://schemas.microsoft.com/office/drawing/2014/main" id="{1DF8398D-B357-4E7B-B44A-1CAAFCC231D8}"/>
                  </a:ext>
                </a:extLst>
              </p:cNvPr>
              <p:cNvSpPr txBox="1">
                <a:spLocks noChangeArrowheads="1"/>
              </p:cNvSpPr>
              <p:nvPr/>
            </p:nvSpPr>
            <p:spPr bwMode="auto">
              <a:xfrm>
                <a:off x="384" y="1658"/>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0.8</a:t>
                </a:r>
              </a:p>
            </p:txBody>
          </p:sp>
        </p:grpSp>
        <p:sp>
          <p:nvSpPr>
            <p:cNvPr id="61506" name="Line 66">
              <a:extLst>
                <a:ext uri="{FF2B5EF4-FFF2-40B4-BE49-F238E27FC236}">
                  <a16:creationId xmlns:a16="http://schemas.microsoft.com/office/drawing/2014/main" id="{7FD3736C-4AD7-4578-A8A4-56F98DD70101}"/>
                </a:ext>
              </a:extLst>
            </p:cNvPr>
            <p:cNvSpPr>
              <a:spLocks noChangeShapeType="1"/>
            </p:cNvSpPr>
            <p:nvPr/>
          </p:nvSpPr>
          <p:spPr bwMode="auto">
            <a:xfrm flipH="1">
              <a:off x="768"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61519" name="Group 79">
            <a:extLst>
              <a:ext uri="{FF2B5EF4-FFF2-40B4-BE49-F238E27FC236}">
                <a16:creationId xmlns:a16="http://schemas.microsoft.com/office/drawing/2014/main" id="{ABC51DC5-E5BB-43C4-BFEA-43A19C343B30}"/>
              </a:ext>
            </a:extLst>
          </p:cNvPr>
          <p:cNvGrpSpPr>
            <a:grpSpLocks/>
          </p:cNvGrpSpPr>
          <p:nvPr/>
        </p:nvGrpSpPr>
        <p:grpSpPr bwMode="auto">
          <a:xfrm>
            <a:off x="4343400" y="5486400"/>
            <a:ext cx="990600" cy="877888"/>
            <a:chOff x="1344" y="3600"/>
            <a:chExt cx="624" cy="553"/>
          </a:xfrm>
        </p:grpSpPr>
        <p:grpSp>
          <p:nvGrpSpPr>
            <p:cNvPr id="61509" name="Group 69">
              <a:extLst>
                <a:ext uri="{FF2B5EF4-FFF2-40B4-BE49-F238E27FC236}">
                  <a16:creationId xmlns:a16="http://schemas.microsoft.com/office/drawing/2014/main" id="{2DA369EA-852B-4918-9BFF-AB74415D7CC1}"/>
                </a:ext>
              </a:extLst>
            </p:cNvPr>
            <p:cNvGrpSpPr>
              <a:grpSpLocks/>
            </p:cNvGrpSpPr>
            <p:nvPr/>
          </p:nvGrpSpPr>
          <p:grpSpPr bwMode="auto">
            <a:xfrm>
              <a:off x="1344" y="3744"/>
              <a:ext cx="624" cy="409"/>
              <a:chOff x="1152" y="1556"/>
              <a:chExt cx="624" cy="409"/>
            </a:xfrm>
          </p:grpSpPr>
          <p:sp>
            <p:nvSpPr>
              <p:cNvPr id="61510" name="Oval 70">
                <a:extLst>
                  <a:ext uri="{FF2B5EF4-FFF2-40B4-BE49-F238E27FC236}">
                    <a16:creationId xmlns:a16="http://schemas.microsoft.com/office/drawing/2014/main" id="{03116AC8-3D97-4BFC-A070-4DD180975A0B}"/>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511" name="Text Box 71">
                <a:extLst>
                  <a:ext uri="{FF2B5EF4-FFF2-40B4-BE49-F238E27FC236}">
                    <a16:creationId xmlns:a16="http://schemas.microsoft.com/office/drawing/2014/main" id="{0BE97B34-022B-4335-A405-A480A0B80966}"/>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4</a:t>
                </a:r>
              </a:p>
            </p:txBody>
          </p:sp>
        </p:grpSp>
        <p:sp>
          <p:nvSpPr>
            <p:cNvPr id="61512" name="Line 72">
              <a:extLst>
                <a:ext uri="{FF2B5EF4-FFF2-40B4-BE49-F238E27FC236}">
                  <a16:creationId xmlns:a16="http://schemas.microsoft.com/office/drawing/2014/main" id="{A1B37938-6F59-42BD-9422-49B6C7F48301}"/>
                </a:ext>
              </a:extLst>
            </p:cNvPr>
            <p:cNvSpPr>
              <a:spLocks noChangeShapeType="1"/>
            </p:cNvSpPr>
            <p:nvPr/>
          </p:nvSpPr>
          <p:spPr bwMode="auto">
            <a:xfrm flipH="1">
              <a:off x="1632" y="3600"/>
              <a:ext cx="14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grpSp>
        <p:nvGrpSpPr>
          <p:cNvPr id="61514" name="Group 74">
            <a:extLst>
              <a:ext uri="{FF2B5EF4-FFF2-40B4-BE49-F238E27FC236}">
                <a16:creationId xmlns:a16="http://schemas.microsoft.com/office/drawing/2014/main" id="{4C9AD0DA-AC57-419E-8F87-DC6AD8E94419}"/>
              </a:ext>
            </a:extLst>
          </p:cNvPr>
          <p:cNvGrpSpPr>
            <a:grpSpLocks/>
          </p:cNvGrpSpPr>
          <p:nvPr/>
        </p:nvGrpSpPr>
        <p:grpSpPr bwMode="auto">
          <a:xfrm>
            <a:off x="5562600" y="5486401"/>
            <a:ext cx="1143000" cy="811213"/>
            <a:chOff x="1056" y="1454"/>
            <a:chExt cx="720" cy="511"/>
          </a:xfrm>
        </p:grpSpPr>
        <p:sp>
          <p:nvSpPr>
            <p:cNvPr id="61515" name="Line 75">
              <a:extLst>
                <a:ext uri="{FF2B5EF4-FFF2-40B4-BE49-F238E27FC236}">
                  <a16:creationId xmlns:a16="http://schemas.microsoft.com/office/drawing/2014/main" id="{839C6DD0-8153-4DB6-A74D-F84FF5039EB5}"/>
                </a:ext>
              </a:extLst>
            </p:cNvPr>
            <p:cNvSpPr>
              <a:spLocks noChangeShapeType="1"/>
            </p:cNvSpPr>
            <p:nvPr/>
          </p:nvSpPr>
          <p:spPr bwMode="auto">
            <a:xfrm>
              <a:off x="1056" y="1454"/>
              <a:ext cx="240" cy="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000000"/>
                </a:solidFill>
                <a:latin typeface="Times New Roman" panose="02020603050405020304" pitchFamily="18" charset="0"/>
              </a:endParaRPr>
            </a:p>
          </p:txBody>
        </p:sp>
        <p:grpSp>
          <p:nvGrpSpPr>
            <p:cNvPr id="61516" name="Group 76">
              <a:extLst>
                <a:ext uri="{FF2B5EF4-FFF2-40B4-BE49-F238E27FC236}">
                  <a16:creationId xmlns:a16="http://schemas.microsoft.com/office/drawing/2014/main" id="{06B5AB1B-6C45-43DF-BF25-DF16B77E71BC}"/>
                </a:ext>
              </a:extLst>
            </p:cNvPr>
            <p:cNvGrpSpPr>
              <a:grpSpLocks/>
            </p:cNvGrpSpPr>
            <p:nvPr/>
          </p:nvGrpSpPr>
          <p:grpSpPr bwMode="auto">
            <a:xfrm>
              <a:off x="1152" y="1556"/>
              <a:ext cx="624" cy="409"/>
              <a:chOff x="1152" y="1556"/>
              <a:chExt cx="624" cy="409"/>
            </a:xfrm>
          </p:grpSpPr>
          <p:sp>
            <p:nvSpPr>
              <p:cNvPr id="61517" name="Oval 77">
                <a:extLst>
                  <a:ext uri="{FF2B5EF4-FFF2-40B4-BE49-F238E27FC236}">
                    <a16:creationId xmlns:a16="http://schemas.microsoft.com/office/drawing/2014/main" id="{F393671B-67F7-4C7F-89B3-E86233A77056}"/>
                  </a:ext>
                </a:extLst>
              </p:cNvPr>
              <p:cNvSpPr>
                <a:spLocks noChangeArrowheads="1"/>
              </p:cNvSpPr>
              <p:nvPr/>
            </p:nvSpPr>
            <p:spPr bwMode="auto">
              <a:xfrm>
                <a:off x="1152" y="1556"/>
                <a:ext cx="432" cy="40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61518" name="Text Box 78">
                <a:extLst>
                  <a:ext uri="{FF2B5EF4-FFF2-40B4-BE49-F238E27FC236}">
                    <a16:creationId xmlns:a16="http://schemas.microsoft.com/office/drawing/2014/main" id="{B14C941F-6F76-4CE5-8405-D5F4722FA2F6}"/>
                  </a:ext>
                </a:extLst>
              </p:cNvPr>
              <p:cNvSpPr txBox="1">
                <a:spLocks noChangeArrowheads="1"/>
              </p:cNvSpPr>
              <p:nvPr/>
            </p:nvSpPr>
            <p:spPr bwMode="auto">
              <a:xfrm>
                <a:off x="1200"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latin typeface="Times New Roman" panose="02020603050405020304" pitchFamily="18" charset="0"/>
                  </a:rPr>
                  <a:t>8</a:t>
                </a:r>
              </a:p>
            </p:txBody>
          </p:sp>
        </p:grpSp>
      </p:grpSp>
      <p:sp>
        <p:nvSpPr>
          <p:cNvPr id="61520" name="Text Box 80">
            <a:extLst>
              <a:ext uri="{FF2B5EF4-FFF2-40B4-BE49-F238E27FC236}">
                <a16:creationId xmlns:a16="http://schemas.microsoft.com/office/drawing/2014/main" id="{0C99AD8E-587A-4204-BFA1-36DB62FFC7ED}"/>
              </a:ext>
            </a:extLst>
          </p:cNvPr>
          <p:cNvSpPr txBox="1">
            <a:spLocks noChangeArrowheads="1"/>
          </p:cNvSpPr>
          <p:nvPr/>
        </p:nvSpPr>
        <p:spPr bwMode="auto">
          <a:xfrm>
            <a:off x="6096000" y="51054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000000"/>
                </a:solidFill>
                <a:latin typeface="Times New Roman" panose="02020603050405020304" pitchFamily="18" charset="0"/>
              </a:rPr>
              <a:t>After Rotation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61478"/>
                                        </p:tgtEl>
                                        <p:attrNameLst>
                                          <p:attrName>style.visibility</p:attrName>
                                        </p:attrNameLst>
                                      </p:cBhvr>
                                      <p:to>
                                        <p:strVal val="visible"/>
                                      </p:to>
                                    </p:set>
                                    <p:anim calcmode="lin" valueType="num">
                                      <p:cBhvr additive="base">
                                        <p:cTn id="11" dur="500" fill="hold"/>
                                        <p:tgtEl>
                                          <p:spTgt spid="61478"/>
                                        </p:tgtEl>
                                        <p:attrNameLst>
                                          <p:attrName>ppt_x</p:attrName>
                                        </p:attrNameLst>
                                      </p:cBhvr>
                                      <p:tavLst>
                                        <p:tav tm="0">
                                          <p:val>
                                            <p:strVal val="0-#ppt_w/2"/>
                                          </p:val>
                                        </p:tav>
                                        <p:tav tm="100000">
                                          <p:val>
                                            <p:strVal val="#ppt_x"/>
                                          </p:val>
                                        </p:tav>
                                      </p:tavLst>
                                    </p:anim>
                                    <p:anim calcmode="lin" valueType="num">
                                      <p:cBhvr additive="base">
                                        <p:cTn id="12" dur="500" fill="hold"/>
                                        <p:tgtEl>
                                          <p:spTgt spid="6147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6148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152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6149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6149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615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6151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61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1" grpId="0" autoUpdateAnimBg="0"/>
      <p:bldP spid="61520" grpId="0" autoUpdateAnimBg="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2.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{0F639CF4-E2C6-42B0-8C29-6D40D655C04F}tf10001108_win32</Template>
  <TotalTime>7028</TotalTime>
  <Words>3997</Words>
  <Application>Microsoft Office PowerPoint</Application>
  <PresentationFormat>Widescreen</PresentationFormat>
  <Paragraphs>802</Paragraphs>
  <Slides>55</Slides>
  <Notes>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55</vt:i4>
      </vt:variant>
    </vt:vector>
  </HeadingPairs>
  <TitlesOfParts>
    <vt:vector size="64" baseType="lpstr">
      <vt:lpstr>Arial</vt:lpstr>
      <vt:lpstr>Calibri</vt:lpstr>
      <vt:lpstr>Segoe UI</vt:lpstr>
      <vt:lpstr>Segoe UI Light</vt:lpstr>
      <vt:lpstr>Times New Roman</vt:lpstr>
      <vt:lpstr>WelcomeDoc</vt:lpstr>
      <vt:lpstr>Default Design</vt:lpstr>
      <vt:lpstr>Office Theme</vt:lpstr>
      <vt:lpstr>1_Office Theme</vt:lpstr>
      <vt:lpstr>ECEG-5193: Algorithm Analysis and Design</vt:lpstr>
      <vt:lpstr>AVL Trees</vt:lpstr>
      <vt:lpstr>PowerPoint Presentation</vt:lpstr>
      <vt:lpstr>PowerPoint Presentation</vt:lpstr>
      <vt:lpstr>Operations in AVL Tree</vt:lpstr>
      <vt:lpstr>Insertion </vt:lpstr>
      <vt:lpstr>PowerPoint Presentation</vt:lpstr>
      <vt:lpstr>Insertion in left child of left subtree</vt:lpstr>
      <vt:lpstr>PowerPoint Presentation</vt:lpstr>
      <vt:lpstr>Double Rotation</vt:lpstr>
      <vt:lpstr>PowerPoint Presentation</vt:lpstr>
      <vt:lpstr>Extended Example</vt:lpstr>
      <vt:lpstr>PowerPoint Presentation</vt:lpstr>
      <vt:lpstr>PowerPoint Presentation</vt:lpstr>
      <vt:lpstr>PowerPoint Presentation</vt:lpstr>
      <vt:lpstr>PowerPoint Presentation</vt:lpstr>
      <vt:lpstr>AVL tree</vt:lpstr>
      <vt:lpstr>AVL tree</vt:lpstr>
      <vt:lpstr>BST Delete breaks an AVL tree</vt:lpstr>
      <vt:lpstr>Replacing the height constraint with balance factors</vt:lpstr>
      <vt:lpstr>Same example with bf(x), not h(x)</vt:lpstr>
      <vt:lpstr>What else can BST Delete break?</vt:lpstr>
      <vt:lpstr>Need a new Delete algorithm</vt:lpstr>
      <vt:lpstr>Bad balance factors</vt:lpstr>
      <vt:lpstr>Problematic cases for Delete(a)</vt:lpstr>
      <vt:lpstr>Delete(a): 3 subcases for bf(x)=2</vt:lpstr>
      <vt:lpstr>Fixing case bf(x) = 2, bf(z) = 0</vt:lpstr>
      <vt:lpstr>Fixing case bf(x) = 2, bf(z) = 1</vt:lpstr>
      <vt:lpstr>Delete(a): bf(x)=2, bf(z)=-1 subcases</vt:lpstr>
      <vt:lpstr>Double right-left rotation</vt:lpstr>
      <vt:lpstr>Delete subcases for bf(x)=2, bf(z)=-1</vt:lpstr>
      <vt:lpstr>Delete subcases for bf(x)=2, bf(z)=-1</vt:lpstr>
      <vt:lpstr>Delete subcases for bf(x)=2, bf(z)=-1</vt:lpstr>
      <vt:lpstr>Recursively fixing balance factors</vt:lpstr>
      <vt:lpstr>PowerPoint Presentation</vt:lpstr>
      <vt:lpstr>How we’ve thought about trees so far</vt:lpstr>
      <vt:lpstr>Other kinds of uses?</vt:lpstr>
      <vt:lpstr>Augmenting</vt:lpstr>
      <vt:lpstr>Augmenting an AVL tree</vt:lpstr>
      <vt:lpstr>Simple first example</vt:lpstr>
      <vt:lpstr>Can we compute this function quickly?</vt:lpstr>
      <vt:lpstr>Augmenting AVL tree to compute H(u)</vt:lpstr>
      <vt:lpstr>Algorithm idea:</vt:lpstr>
      <vt:lpstr>Harder problem: scheduling conflicts</vt:lpstr>
      <vt:lpstr>Breaking the problem down</vt:lpstr>
      <vt:lpstr>Figuring out the data structure - 1</vt:lpstr>
      <vt:lpstr>Figuring out the data structure - 2</vt:lpstr>
      <vt:lpstr>Algorithm for Search within a subtree</vt:lpstr>
      <vt:lpstr>Algorithm for Search within a subtree</vt:lpstr>
      <vt:lpstr>Algorithm for Search within a subtree</vt:lpstr>
      <vt:lpstr>Algorithm for Search within a subtree</vt:lpstr>
      <vt:lpstr>Algorithm for Search within a subtree</vt:lpstr>
      <vt:lpstr>Final algorithm for Search</vt:lpstr>
      <vt:lpstr>Algorithms for Insert and Delete</vt:lpstr>
      <vt:lpstr>Why O(lg 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Tesfamichael Gebrehiwet</dc:creator>
  <cp:keywords/>
  <cp:lastModifiedBy>Tesfamichael Gebrehiwet</cp:lastModifiedBy>
  <cp:revision>170</cp:revision>
  <dcterms:created xsi:type="dcterms:W3CDTF">2021-10-24T06:23:43Z</dcterms:created>
  <dcterms:modified xsi:type="dcterms:W3CDTF">2021-11-26T12:04:36Z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