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36" r:id="rId5"/>
    <p:sldMasterId id="2147483748" r:id="rId6"/>
  </p:sldMasterIdLst>
  <p:notesMasterIdLst>
    <p:notesMasterId r:id="rId57"/>
  </p:notesMasterIdLst>
  <p:handoutMasterIdLst>
    <p:handoutMasterId r:id="rId58"/>
  </p:handoutMasterIdLst>
  <p:sldIdLst>
    <p:sldId id="256" r:id="rId7"/>
    <p:sldId id="632" r:id="rId8"/>
    <p:sldId id="686" r:id="rId9"/>
    <p:sldId id="633" r:id="rId10"/>
    <p:sldId id="635" r:id="rId11"/>
    <p:sldId id="687" r:id="rId12"/>
    <p:sldId id="681" r:id="rId13"/>
    <p:sldId id="688" r:id="rId14"/>
    <p:sldId id="682" r:id="rId15"/>
    <p:sldId id="694" r:id="rId16"/>
    <p:sldId id="683" r:id="rId17"/>
    <p:sldId id="684" r:id="rId18"/>
    <p:sldId id="685" r:id="rId19"/>
    <p:sldId id="641" r:id="rId20"/>
    <p:sldId id="642" r:id="rId21"/>
    <p:sldId id="644" r:id="rId22"/>
    <p:sldId id="645" r:id="rId23"/>
    <p:sldId id="646" r:id="rId24"/>
    <p:sldId id="648" r:id="rId25"/>
    <p:sldId id="649" r:id="rId26"/>
    <p:sldId id="650" r:id="rId27"/>
    <p:sldId id="653" r:id="rId28"/>
    <p:sldId id="655" r:id="rId29"/>
    <p:sldId id="656" r:id="rId30"/>
    <p:sldId id="657" r:id="rId31"/>
    <p:sldId id="659" r:id="rId32"/>
    <p:sldId id="695" r:id="rId33"/>
    <p:sldId id="660" r:id="rId34"/>
    <p:sldId id="693" r:id="rId35"/>
    <p:sldId id="691" r:id="rId36"/>
    <p:sldId id="689" r:id="rId37"/>
    <p:sldId id="690" r:id="rId38"/>
    <p:sldId id="692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A57B16-5BAB-4CF1-8B4F-4CEB2E084153}">
          <p14:sldIdLst>
            <p14:sldId id="256"/>
          </p14:sldIdLst>
        </p14:section>
        <p14:section name="Red Black Trees" id="{FA834415-D7B5-448B-B4F6-2588ADA8D90F}">
          <p14:sldIdLst>
            <p14:sldId id="632"/>
            <p14:sldId id="686"/>
            <p14:sldId id="633"/>
            <p14:sldId id="635"/>
            <p14:sldId id="687"/>
            <p14:sldId id="681"/>
            <p14:sldId id="688"/>
            <p14:sldId id="682"/>
            <p14:sldId id="694"/>
            <p14:sldId id="683"/>
            <p14:sldId id="684"/>
            <p14:sldId id="685"/>
            <p14:sldId id="641"/>
            <p14:sldId id="642"/>
            <p14:sldId id="644"/>
            <p14:sldId id="645"/>
            <p14:sldId id="646"/>
            <p14:sldId id="648"/>
            <p14:sldId id="649"/>
            <p14:sldId id="650"/>
            <p14:sldId id="653"/>
            <p14:sldId id="655"/>
            <p14:sldId id="656"/>
            <p14:sldId id="657"/>
            <p14:sldId id="659"/>
            <p14:sldId id="695"/>
            <p14:sldId id="660"/>
            <p14:sldId id="693"/>
            <p14:sldId id="691"/>
            <p14:sldId id="689"/>
            <p14:sldId id="690"/>
            <p14:sldId id="692"/>
          </p14:sldIdLst>
        </p14:section>
        <p14:section name="Top-Down Insertion" id="{8E07E1FA-92CD-4556-B631-C852CDDBD542}">
          <p14:sldIdLst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D24726"/>
    <a:srgbClr val="FF9B45"/>
    <a:srgbClr val="DD462F"/>
    <a:srgbClr val="404040"/>
    <a:srgbClr val="923922"/>
    <a:srgbClr val="D2B4A6"/>
    <a:srgbClr val="F8CFB6"/>
    <a:srgbClr val="F8CAB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0AF80B0-410F-4532-9F41-4AD395662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D3F24D-9D28-4516-8532-2BED1350DA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55B1DBD-0C90-422C-B1DE-29011B7BA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AFA2A6D-81A6-4D47-8503-3F17663F6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5F2A6D5-CDE2-403B-9217-0ED975E20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56E30-05B5-4E18-A467-1ADCF10191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8F6DA42-7727-41AC-B740-B7322548F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38AC6D2-F923-4D74-A9CE-20EE699F7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A98CC08-EA02-4DBC-9695-3929C01BF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77DD6C-BF91-4A6B-B989-BFB3A3BA5D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92D3620-A44C-412B-BF2E-0D3740ECF8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9A369C5-0434-4312-8785-9ADC8223B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C752929-E5BA-4320-B6F0-CD70A7BEE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593F97-10C0-44E2-AD95-6BA93E3E4AA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0232089-A6E1-4927-B879-12A48D81A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0FA8C65-8C7C-4A8A-91BC-CDC39E9F7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722DE74-93B6-4869-8A09-C6F7EE620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40E69B-E4E2-4718-847C-6D2E44277E9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EB57745-37D2-484C-AD3E-EFD26821A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DEF2FCC-4070-491D-BD85-189155CBA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BFECB9C-B752-44E6-BD3E-AED2E34A5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DBAA15-9048-4038-BB85-523954D2AA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46315FB-B3C8-41F7-B598-F97BFDE73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D88223B-32F1-4285-A59E-2BD0CD8AE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E4AFAF3-D9B6-407F-80F4-CFFCCAC84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C5504-71E8-4933-90EB-66BFE58B58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27F9B6C-1AF7-4C79-AB07-94F3E4908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234EC3D-EA08-4831-80AD-BE4893307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D943FD0-B380-4A32-824A-F12559EA6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831484-FD67-4289-9D78-4EC135AD5C1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CBD9353-EFDB-4AB4-B407-AB744C09B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4E6434F-4714-4613-B8CC-6286E94D4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F689CCD-04C1-4773-8724-75F74C7CB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A82FB-7778-413E-9EEF-C13E34F05E2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B56EB13-A217-4292-AD48-E2E946C07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D767C0-C7DB-4663-91A5-FCEC8319E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9FCD94C-B6AD-4EA1-9296-8D3CC56C9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ABE373-F596-4E88-8D33-517B1CE1D3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58AB47E-9276-4F87-9033-C1B49B4BA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2D12B32-2A59-4583-8D66-95FA32698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7D1C696-CDE3-4B04-BDB1-652416C15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1A2DBE-4223-4F54-A8B5-C09266FF76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CA91FF3-F6D0-4D43-B713-F76042BD9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97A9E88-FA8D-483C-82FB-229F87CDE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7C18A42-0EBC-4967-9323-E7A2DDCD7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578E88-91C9-4CF0-B922-8B1C96B359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FA1B61D-971D-4063-BABE-E95044A02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6261D81-DC96-43FF-871C-F4F42402D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38A53BF-E324-4984-885E-4F99975FB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2DD9D2-D1AB-44AE-A2DA-5B5A10594E1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E8F2572-F62C-47FD-A26B-BC1B7BCA3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38F4401-E9B6-4986-8B26-555AF972D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98C2C96-A375-466B-A1F5-B9CB21589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C05FE-775E-4B0B-878D-D9E918A2B1B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3048A38-2785-4C54-B21E-E1AA114A8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337ABAA-4D13-4B05-99D9-7B7E003ED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32AC114-AC63-4DF7-B618-D59F68DFC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FD81C-0982-41A0-B1D0-37C2641E04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BBBD3F3-722B-424D-8A2D-281F1227F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AE1801F-FA9B-488D-A4BD-ED82EE37E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662D08B-F241-4826-AB71-6DF6C0ED8C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82483-15FB-4E9F-8233-F0F25AD276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5BFA019-67AE-4DA4-87A2-066FEB43F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D8EC190-1CD9-4921-B7A8-57DA6A5E8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E149CBA-6E8B-4FD4-9DA0-DE6428A86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95F13-1C42-423E-AAFC-C5CE7ED5AF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28BF4F2-79AC-4ABC-BDB2-7A8D643EA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334C265-F996-4A52-86F1-B6200734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D3D4A20-300F-471B-A10F-CC61C568F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8A467-3A0B-43F6-9A3F-6C3EB6B19FB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6DB7437-51B9-4266-B1D5-2E1E3E9D8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16B9A2A-80EE-4C13-B3E8-FBB85A1C1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25456E0-8156-49B9-AB32-2D5BFC355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5EA8DF-9E02-4F12-A7D8-2BA90A6C2C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5F13F17-D6DD-4D55-A669-625C40E95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0298F8F-5FD8-4223-AE9E-545C7980B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6DF27ED-2B9F-41E7-8E39-F2F266CED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212F1B-E5A2-4FFA-B99A-E5BDCD990A4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CA367D4-7E69-4E82-815B-580B4D2E4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31B0C3F-01D7-4068-8E0A-9C4BFC610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9E317F3-4AA2-4586-80A7-8728FFDF3B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1F3C2-5164-4503-B1EB-0843C5EAE1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A2AD50E-AC1D-4A32-A880-3423A8CCF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0FF40F0-02EA-4925-AE13-95F54A6C2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4F58C6F-5FB9-4152-97FD-2BBBE7AAD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095DD-B80C-455B-9C2C-2B46EC1410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D5CF4D1-8D8B-4741-A8AC-B745F73F6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F3A2C67-BCC0-4A40-ADAF-0E8EDFBE2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CE01C6E-1BAF-4399-BBEF-A9FE8185C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E9CB8F-E43A-4476-9B4D-92C41A0FC3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91CF3C2-9F38-40BC-B740-9889F5537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A42C1B4-276F-4280-91D4-C6483036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8E376EA-ECEE-422E-81C9-836B8A5DD2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C1395B-EE13-41F9-9381-B6BA6B472F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E41BDB-5C56-4BB5-A1BA-F5175A5C6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79BF68D-AF08-4318-ADD2-616A46745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B49D0AA-8274-45E8-9674-96016E709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DB090-8950-424F-8E27-E38AF94CA2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D612F1B-BF52-41EF-9AFF-3FFA86E1B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3003125-BFCF-4A44-9490-66850833F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7257C5D-2A36-4EE7-89F3-4C499F943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C683F4-A5E7-472D-AB52-C852164063E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ECA3071-BDE5-442F-A307-B7B4234BA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01B3F45-763C-418C-A016-277AEE8BB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87A3785-DB9F-42E7-9D69-CBC06D909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DE587-068F-426B-9489-EC57D1F1647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5B9D66F-6EDD-4BF0-A8CC-3977A7B8B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F73D9A0-630C-441B-BF40-32DCA2BB2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BA30852-0EDB-4FF8-9E94-F21900608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D6D512-7AC8-4161-8992-37454E8BE0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6EF2398-1094-4FC8-B390-A5C4FD5A5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FB62B9A-98E6-40C5-A6A2-54ADCA04A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8AC0C54-1407-42BE-B6EB-2DE5C94C0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CB4FBD-454E-45E3-B989-781A3A3BDF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391370D-995A-40B3-989F-49555EEC3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5A17697-BC02-49AF-B009-B5F0CEA9A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3FF870F-CAA0-4F6F-8155-117FBF378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F0A289-8FB7-45D0-8578-A9153526A71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5C3A30-90D7-4EE5-B964-51B0EDCB8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182D3CB-2907-45F0-BCE4-DAEE8820F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1F72A51-709F-456D-BCCD-2BD92B74C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9855B6-CEBB-4185-BFF4-C26093972D8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4899DA9-DD2C-42B6-A9BE-2E01EE14F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08348D8-AEE2-45B8-830E-C322FADF3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041C0-5448-4316-8C52-10523020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FB4A5-B8B0-4135-B95B-71EB9F0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B7FCB-047A-44A1-9A8D-272F35C4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224E8-1BF6-4DEF-8FF9-FB1D393A5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82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8C53-F1B5-44C3-BB9B-44FEE9E3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7AB1-B12B-4D74-BACA-D4DC8353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AD62A-0B15-48FD-BDF2-0CC79269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0A6B-EB81-4700-AF51-16662000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8297-D73A-4E9B-BD0B-2801E7CA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A5DC6-E43C-40F0-8E95-CB422CFF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3E7C7-D364-4F1F-8C80-B1A0756DA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57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324F-1537-452C-84C7-2DD90206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5AE8-2AB5-427A-9A4E-F2D57007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9AF11-A52E-440B-826B-0986412D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67B65-9444-4174-AA8D-18BDB62C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ECA97-7585-4DD3-B8F3-399B4B25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CF49-6A9B-40BF-A94B-7F7BBDC9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D1CC3-BB3D-44FD-B248-34E5F30B7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42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9A1B-E421-402C-8871-C8BDF936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AC063-D151-4E1C-B18F-72C354D7D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361F-1C4D-4214-A450-A6AD00BC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ACF3-A1D2-442B-ACEC-EBAA57B9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C26B-78B3-4A61-85EB-9CB665ED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05690-ECE5-4120-86B1-4C1C9F46C1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42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DFEF9-872B-43CD-BE22-BD4F5401B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0960-1717-4B5B-AA84-DD916E99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BA73-CBF2-4109-A7C8-A1424F8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92B36-A31B-435C-974F-F53B6874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3F94-A390-40A8-9F06-92125229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A15D6-0635-4455-8CE2-C55F1C825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575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F13AC34-59F8-4F80-823E-47F67E50F4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5B01-CC1F-429D-A694-509476221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9E925-264A-4364-BA3D-8B09C3BBCB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477/677 - Lecture 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108A5-2A1D-47F2-B3CC-1D872B848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58B0E0A-FF06-4258-AC91-7EF4509F1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48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62A5F2-F3CF-44F5-BD2B-79B409A96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95F9B4-1805-4773-B5E5-FE178EAA5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90DA4-1220-4F8A-8D6F-C2909ADD0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118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F64DC6-3A3E-47F6-8DDB-BBDE8AE8B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88BD07-0ED7-43BF-A72B-7C21F9723F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46628-F030-4700-BE5A-9F4EF8F10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50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13091-CE08-4511-A582-9D6438202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77D636-92E7-458D-B240-56AB512E01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2BD2F-1446-4F96-B32B-B2AC285B7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06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2F0DA3-909B-4883-B4FB-24A54069A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CB06D8-E114-4AAE-8C39-01ED397251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C07BF-D157-4941-85BA-7CF7D94586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1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CD5D8-5689-447A-86BC-A421ED728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303F8C-8994-4C56-B98C-DAE86C940F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32074-BE26-46A6-A8CA-A1A450D29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50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354E424-5D91-4B90-8310-A40988699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FC6D90A-38A5-4FA3-8D4A-7F9966AB64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AD424-91BC-401E-934E-24A74DB0E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475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64BC0-3497-43CA-9E94-D4821DDCC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68FD49-3D2E-432C-AD04-B645C6BEF7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4E69B-E21C-4DB0-B4E1-7D7CA6210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6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EB2C1-3DE3-4E81-847D-7289B50E6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207F80-2C4A-4F22-A7EE-4AEC73E9E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EDE0-2FA9-4C85-AC16-B7F412FAA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148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A8FF62-85E7-4313-85EE-938A57D57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E9FBEE-B195-42DB-B7C1-54A415EAB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CB461-0B2A-4BEC-A5F9-4565D70BC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86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5267" y="100013"/>
            <a:ext cx="2745317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085" y="100013"/>
            <a:ext cx="8036983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34496-5B54-44F5-98CB-05F8F3334B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16E896-9603-42D8-B216-4EAB0A5313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64C204-D28C-4F80-8FCD-6E4A55F56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872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8F39A-26E0-4241-9801-1B6EC38AE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6508E5-44C2-4DE5-BCAB-435FFE9FB1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96918-C1AF-40B9-895D-1C7ED18B7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043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EEDA0F-E4C7-4C40-A9B6-2B0018C85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9697A-B9B1-44CE-B3CF-C75D392C65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1B37D-BAD8-4A8F-B342-4219894C2A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5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6B66-A806-4799-B1B7-02BBEE7D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255C3-5F35-492E-94F7-341ADD155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D576-29F1-4500-A2FE-19547A51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A9DF-BB2B-46A2-882C-910C9A06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9738-D1FF-4BE9-8321-2C50093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47A2E-00DA-400E-A891-846370C6EB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01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AF15-EA8F-47C4-AD3F-FCB83A21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5D8E-EAC0-4271-A6CD-8C579E4B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24827-869C-4703-93A9-DF9CA4B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82D3-F1F6-442F-9DCC-806BB75F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1CDE-5D51-45DF-BF37-0FCB4845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8E6EB-DAAF-4A8C-A07B-86710F530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13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91BA-DD9C-4CF4-B149-CA81DE4B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FAF6-A65A-434E-A8F2-C0EAECB9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3FD2-56F9-42A4-A6C7-195C0746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A6D8-798B-4FE3-8FA8-EAD7797C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F46A-09CB-438C-9721-63AA2CD4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1639-3C98-420C-A4D8-078FF8AFB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18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B1A6-AD67-40B4-A730-571151D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C328-076E-47D2-AD1E-39CD382D6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8FF3-390B-43B7-9C23-8A89577C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42E8-8F1F-44DB-89C3-266F2C2E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209C-EA48-413B-9A03-50B790F3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4D6C5-03AE-4BD9-AB05-9A13715D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DAA9F-22F1-46C2-94CE-82304FCDE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2FC4-9CE8-4EA5-80E4-C2BFF10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1FAA7-B729-4CA9-9566-5781F6E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B73F-6046-4066-ADA0-217F4A46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B420C-8994-4F92-964C-3B1D3A2C4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F422F-E9E7-4F21-BEE9-3782EACBA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12584-46C4-416A-8ADD-B3A5BA17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45645-0DD0-400F-ABD8-12D44697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0F161-4510-4ECD-887F-820855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62EC2-F247-4F12-BC4E-73975D116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26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089E-60F4-4BDD-A910-B627B45D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9A5D7-7C8F-49E0-88CB-384D2B41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67923-2BF7-4039-B39E-4A5E8C83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06BED-5D17-4C9F-AF81-578CBE80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226BA-EBDE-4456-83D4-7B57E25D7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4139A6-0310-4A90-B58D-5A1105BD4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13F39F-A63A-453B-A489-20868DAAC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9D5BF5-E856-4301-BA83-9A78367326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C7CBB0-5CE2-4A9E-A124-ACE75088CA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16C390-97D8-470C-84E6-ECB68D3865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C7FC1E-3DC6-4266-A3E5-80085EC8F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70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FEBD49-8450-4003-97F3-EF739853D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5084" y="100013"/>
            <a:ext cx="10972800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A4B26F-608B-4F77-A09B-4ED9AB742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214439"/>
            <a:ext cx="109728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0AFC464-83FD-43D6-AA8C-CD4F385C51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762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DEC8A2C-739C-48B2-BD4C-859BD586DE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5"/>
            <a:ext cx="284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798F05-2BA1-4D37-AB5F-FBF4747C01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72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Red Black Trees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A187380-EC6C-4784-A4F4-2B731E730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Claim 2 (cont’d)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231EA84-02A6-4B8E-BB33-A85BCAABA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022350"/>
            <a:ext cx="8440737" cy="5213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/>
              <a:t>Inductive step: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tx1"/>
                </a:solidFill>
              </a:rPr>
              <a:t>Prove it for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h[x]=h</a:t>
            </a:r>
            <a:endParaRPr lang="en-US" altLang="en-US" sz="2400" b="1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internal nodes at x=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internal nodes at l +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internal nodes at r + 1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                 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/>
              <a:t>                      </a:t>
            </a:r>
            <a:r>
              <a:rPr lang="en-US" altLang="en-US">
                <a:solidFill>
                  <a:srgbClr val="FF0000"/>
                </a:solidFill>
              </a:rPr>
              <a:t>Using inductive hypothesis:</a:t>
            </a:r>
            <a:r>
              <a:rPr lang="en-US" altLang="en-US"/>
              <a:t>          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1"/>
              <a:t>     </a:t>
            </a:r>
            <a:r>
              <a:rPr lang="en-US" altLang="en-US"/>
              <a:t>internal nodes at x </a:t>
            </a:r>
            <a:r>
              <a:rPr lang="en-US" altLang="en-US" b="1"/>
              <a:t>≥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(2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bh(l)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– 1)</a:t>
            </a:r>
            <a:r>
              <a:rPr lang="en-US" altLang="en-US"/>
              <a:t> +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(2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bh(r)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– 1) + 1</a:t>
            </a:r>
            <a:r>
              <a:rPr lang="en-US" altLang="en-US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/>
          </a:p>
        </p:txBody>
      </p:sp>
      <p:grpSp>
        <p:nvGrpSpPr>
          <p:cNvPr id="12292" name="Group 2">
            <a:extLst>
              <a:ext uri="{FF2B5EF4-FFF2-40B4-BE49-F238E27FC236}">
                <a16:creationId xmlns:a16="http://schemas.microsoft.com/office/drawing/2014/main" id="{344DEBBF-91E4-4D35-B624-AF4BB0805513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1660525"/>
            <a:ext cx="2724150" cy="2444750"/>
            <a:chOff x="6121633" y="3930699"/>
            <a:chExt cx="2725016" cy="2444750"/>
          </a:xfrm>
        </p:grpSpPr>
        <p:grpSp>
          <p:nvGrpSpPr>
            <p:cNvPr id="12293" name="Group 12">
              <a:extLst>
                <a:ext uri="{FF2B5EF4-FFF2-40B4-BE49-F238E27FC236}">
                  <a16:creationId xmlns:a16="http://schemas.microsoft.com/office/drawing/2014/main" id="{C73049C0-4DF5-4E22-B251-2757ABC70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1633" y="3930699"/>
              <a:ext cx="1831975" cy="2317750"/>
              <a:chOff x="4333" y="1133"/>
              <a:chExt cx="1154" cy="1460"/>
            </a:xfrm>
          </p:grpSpPr>
          <p:sp>
            <p:nvSpPr>
              <p:cNvPr id="12298" name="Oval 4">
                <a:extLst>
                  <a:ext uri="{FF2B5EF4-FFF2-40B4-BE49-F238E27FC236}">
                    <a16:creationId xmlns:a16="http://schemas.microsoft.com/office/drawing/2014/main" id="{8D1D3A72-C3BC-4733-A08F-2023E4A1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133"/>
                <a:ext cx="319" cy="2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2299" name="Line 5">
                <a:extLst>
                  <a:ext uri="{FF2B5EF4-FFF2-40B4-BE49-F238E27FC236}">
                    <a16:creationId xmlns:a16="http://schemas.microsoft.com/office/drawing/2014/main" id="{65F7D6C8-5037-4C97-9CDB-F4C923C5C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2" y="1409"/>
                <a:ext cx="244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300" name="Line 6">
                <a:extLst>
                  <a:ext uri="{FF2B5EF4-FFF2-40B4-BE49-F238E27FC236}">
                    <a16:creationId xmlns:a16="http://schemas.microsoft.com/office/drawing/2014/main" id="{5CB028CF-3B89-495F-A68B-5361DDE47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6" y="1403"/>
                <a:ext cx="244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301" name="Oval 7">
                <a:extLst>
                  <a:ext uri="{FF2B5EF4-FFF2-40B4-BE49-F238E27FC236}">
                    <a16:creationId xmlns:a16="http://schemas.microsoft.com/office/drawing/2014/main" id="{C67A7319-E5D1-4E73-B79C-FE37CFF74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1648"/>
                <a:ext cx="319" cy="282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12302" name="Oval 8">
                <a:extLst>
                  <a:ext uri="{FF2B5EF4-FFF2-40B4-BE49-F238E27FC236}">
                    <a16:creationId xmlns:a16="http://schemas.microsoft.com/office/drawing/2014/main" id="{523E06C6-FEC5-4868-A7D2-63603464D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1642"/>
                <a:ext cx="319" cy="282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2303" name="AutoShape 9">
                <a:extLst>
                  <a:ext uri="{FF2B5EF4-FFF2-40B4-BE49-F238E27FC236}">
                    <a16:creationId xmlns:a16="http://schemas.microsoft.com/office/drawing/2014/main" id="{68A855F1-5232-4DBB-9128-BE9BAA44B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923"/>
                <a:ext cx="457" cy="670"/>
              </a:xfrm>
              <a:prstGeom prst="triangle">
                <a:avLst>
                  <a:gd name="adj" fmla="val 50000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4" name="AutoShape 10">
                <a:extLst>
                  <a:ext uri="{FF2B5EF4-FFF2-40B4-BE49-F238E27FC236}">
                    <a16:creationId xmlns:a16="http://schemas.microsoft.com/office/drawing/2014/main" id="{BC9063E1-A296-4EB9-B5E5-DF3EE19F3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923"/>
                <a:ext cx="457" cy="670"/>
              </a:xfrm>
              <a:prstGeom prst="triangle">
                <a:avLst>
                  <a:gd name="adj" fmla="val 50000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5" name="Line 11">
                <a:extLst>
                  <a:ext uri="{FF2B5EF4-FFF2-40B4-BE49-F238E27FC236}">
                    <a16:creationId xmlns:a16="http://schemas.microsoft.com/office/drawing/2014/main" id="{F7796E6C-9485-43FB-93BD-737B600E1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1" y="130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294" name="Line 13">
              <a:extLst>
                <a:ext uri="{FF2B5EF4-FFF2-40B4-BE49-F238E27FC236}">
                  <a16:creationId xmlns:a16="http://schemas.microsoft.com/office/drawing/2014/main" id="{A83A9B3A-A888-4515-B262-1F3D8ABFA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6847" y="3997374"/>
              <a:ext cx="0" cy="2378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5" name="Line 14">
              <a:extLst>
                <a:ext uri="{FF2B5EF4-FFF2-40B4-BE49-F238E27FC236}">
                  <a16:creationId xmlns:a16="http://schemas.microsoft.com/office/drawing/2014/main" id="{113DCA80-F7E9-4101-93D7-F55D8D4D5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6649" y="4767311"/>
              <a:ext cx="0" cy="148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6" name="Text Box 15">
              <a:extLst>
                <a:ext uri="{FF2B5EF4-FFF2-40B4-BE49-F238E27FC236}">
                  <a16:creationId xmlns:a16="http://schemas.microsoft.com/office/drawing/2014/main" id="{6E46D9BB-A03C-4082-8BFD-5E657457F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2796" y="3936964"/>
              <a:ext cx="301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12297" name="Text Box 16">
              <a:extLst>
                <a:ext uri="{FF2B5EF4-FFF2-40B4-BE49-F238E27FC236}">
                  <a16:creationId xmlns:a16="http://schemas.microsoft.com/office/drawing/2014/main" id="{BA72DB3D-4BC0-4E91-9C21-A9A9317AB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8812" y="4848274"/>
              <a:ext cx="4778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3A5F138-B76C-4604-A641-CF3BA9C90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Claim 2 (cont’d)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FE8CD1-4109-4DF1-A0EE-5CB784306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111251"/>
            <a:ext cx="8329612" cy="5357813"/>
          </a:xfrm>
        </p:spPr>
        <p:txBody>
          <a:bodyPr/>
          <a:lstStyle/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Let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bh(x) = b, then</a:t>
            </a:r>
            <a:r>
              <a:rPr lang="en-US" altLang="en-US" sz="2400">
                <a:solidFill>
                  <a:schemeClr val="tx1"/>
                </a:solidFill>
              </a:rPr>
              <a:t> any child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2400">
                <a:solidFill>
                  <a:schemeClr val="tx1"/>
                </a:solidFill>
              </a:rPr>
              <a:t> of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400">
                <a:solidFill>
                  <a:schemeClr val="tx1"/>
                </a:solidFill>
              </a:rPr>
              <a:t> has: </a:t>
            </a:r>
          </a:p>
          <a:p>
            <a:pPr lvl="1" eaLnBrk="1" hangingPunct="1"/>
            <a:r>
              <a:rPr lang="en-US" altLang="en-US" sz="2000">
                <a:solidFill>
                  <a:srgbClr val="008080"/>
                </a:solidFill>
                <a:latin typeface="Comic Sans MS" panose="030F0702030302020204" pitchFamily="66" charset="0"/>
              </a:rPr>
              <a:t>bh (y)</a:t>
            </a:r>
            <a:r>
              <a:rPr lang="en-US" altLang="en-US" sz="2000">
                <a:latin typeface="Comic Sans MS" panose="030F0702030302020204" pitchFamily="66" charset="0"/>
              </a:rPr>
              <a:t> =</a:t>
            </a:r>
            <a:endParaRPr lang="en-US" altLang="en-US" sz="2000"/>
          </a:p>
          <a:p>
            <a:pPr lvl="1" eaLnBrk="1" hangingPunct="1"/>
            <a:r>
              <a:rPr lang="en-US" altLang="en-US" sz="2000">
                <a:solidFill>
                  <a:srgbClr val="008080"/>
                </a:solidFill>
                <a:latin typeface="Comic Sans MS" panose="030F0702030302020204" pitchFamily="66" charset="0"/>
              </a:rPr>
              <a:t>bh (y)</a:t>
            </a:r>
            <a:r>
              <a:rPr lang="en-US" altLang="en-US" sz="2000"/>
              <a:t> =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13316" name="Text Box 18">
            <a:extLst>
              <a:ext uri="{FF2B5EF4-FFF2-40B4-BE49-F238E27FC236}">
                <a16:creationId xmlns:a16="http://schemas.microsoft.com/office/drawing/2014/main" id="{AEC2A9E8-A60F-4693-9778-574E0B1B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482851"/>
            <a:ext cx="280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CC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 (if the child is </a:t>
            </a:r>
            <a:r>
              <a:rPr lang="en-US" altLang="en-US" sz="2000" b="1">
                <a:solidFill>
                  <a:srgbClr val="DD0111"/>
                </a:solidFill>
              </a:rPr>
              <a:t>red</a:t>
            </a:r>
            <a:r>
              <a:rPr lang="en-US" altLang="en-US" sz="2000">
                <a:solidFill>
                  <a:srgbClr val="000000"/>
                </a:solidFill>
              </a:rPr>
              <a:t>), or</a:t>
            </a:r>
          </a:p>
        </p:txBody>
      </p:sp>
      <p:sp>
        <p:nvSpPr>
          <p:cNvPr id="13317" name="Text Box 19">
            <a:extLst>
              <a:ext uri="{FF2B5EF4-FFF2-40B4-BE49-F238E27FC236}">
                <a16:creationId xmlns:a16="http://schemas.microsoft.com/office/drawing/2014/main" id="{9169CFF1-5205-40D9-8108-AA155D7E8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9" y="2859089"/>
            <a:ext cx="306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b - 1</a:t>
            </a:r>
            <a:r>
              <a:rPr lang="en-US" altLang="en-US" sz="2000">
                <a:solidFill>
                  <a:srgbClr val="000000"/>
                </a:solidFill>
              </a:rPr>
              <a:t> (if the child is </a:t>
            </a:r>
            <a:r>
              <a:rPr lang="en-US" altLang="en-US" sz="2000" b="1">
                <a:solidFill>
                  <a:srgbClr val="000000"/>
                </a:solidFill>
              </a:rPr>
              <a:t>black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3318" name="Group 40">
            <a:extLst>
              <a:ext uri="{FF2B5EF4-FFF2-40B4-BE49-F238E27FC236}">
                <a16:creationId xmlns:a16="http://schemas.microsoft.com/office/drawing/2014/main" id="{985CA1B8-3A26-4478-9253-1F3DD8B8D91E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3627438"/>
            <a:ext cx="4654550" cy="2355850"/>
            <a:chOff x="1076" y="2154"/>
            <a:chExt cx="2932" cy="1484"/>
          </a:xfrm>
        </p:grpSpPr>
        <p:grpSp>
          <p:nvGrpSpPr>
            <p:cNvPr id="13333" name="Group 4">
              <a:extLst>
                <a:ext uri="{FF2B5EF4-FFF2-40B4-BE49-F238E27FC236}">
                  <a16:creationId xmlns:a16="http://schemas.microsoft.com/office/drawing/2014/main" id="{12932260-B41F-41DA-93E0-C0571B307B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10" y="2450"/>
              <a:ext cx="2298" cy="1188"/>
              <a:chOff x="1526" y="2294"/>
              <a:chExt cx="3062" cy="1583"/>
            </a:xfrm>
          </p:grpSpPr>
          <p:sp>
            <p:nvSpPr>
              <p:cNvPr id="13340" name="Oval 5">
                <a:extLst>
                  <a:ext uri="{FF2B5EF4-FFF2-40B4-BE49-F238E27FC236}">
                    <a16:creationId xmlns:a16="http://schemas.microsoft.com/office/drawing/2014/main" id="{87CDB5B1-258B-45DB-AED2-67AA5F74DD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39" y="2294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26</a:t>
                </a:r>
              </a:p>
            </p:txBody>
          </p:sp>
          <p:sp>
            <p:nvSpPr>
              <p:cNvPr id="13341" name="Oval 6">
                <a:extLst>
                  <a:ext uri="{FF2B5EF4-FFF2-40B4-BE49-F238E27FC236}">
                    <a16:creationId xmlns:a16="http://schemas.microsoft.com/office/drawing/2014/main" id="{67243800-A822-4DF3-A232-794CB37AD3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6" y="2722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17</a:t>
                </a:r>
              </a:p>
            </p:txBody>
          </p:sp>
          <p:sp>
            <p:nvSpPr>
              <p:cNvPr id="13342" name="Oval 7">
                <a:extLst>
                  <a:ext uri="{FF2B5EF4-FFF2-40B4-BE49-F238E27FC236}">
                    <a16:creationId xmlns:a16="http://schemas.microsoft.com/office/drawing/2014/main" id="{0E96EE65-C8CD-4933-A3B5-D5610C000D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1" y="2722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41</a:t>
                </a:r>
              </a:p>
            </p:txBody>
          </p:sp>
          <p:sp>
            <p:nvSpPr>
              <p:cNvPr id="13343" name="Oval 8">
                <a:extLst>
                  <a:ext uri="{FF2B5EF4-FFF2-40B4-BE49-F238E27FC236}">
                    <a16:creationId xmlns:a16="http://schemas.microsoft.com/office/drawing/2014/main" id="{BC8AD763-D354-43CB-B833-AB3F975801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39" y="316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30</a:t>
                </a:r>
              </a:p>
            </p:txBody>
          </p:sp>
          <p:sp>
            <p:nvSpPr>
              <p:cNvPr id="13344" name="Oval 9">
                <a:extLst>
                  <a:ext uri="{FF2B5EF4-FFF2-40B4-BE49-F238E27FC236}">
                    <a16:creationId xmlns:a16="http://schemas.microsoft.com/office/drawing/2014/main" id="{1479095C-F35C-4844-A28D-B1247DE90F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56" y="316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47</a:t>
                </a:r>
              </a:p>
            </p:txBody>
          </p:sp>
          <p:sp>
            <p:nvSpPr>
              <p:cNvPr id="13345" name="Oval 10">
                <a:extLst>
                  <a:ext uri="{FF2B5EF4-FFF2-40B4-BE49-F238E27FC236}">
                    <a16:creationId xmlns:a16="http://schemas.microsoft.com/office/drawing/2014/main" id="{C14035C7-A8CD-4DDD-9BC2-4B79E91655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78" y="3594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38</a:t>
                </a:r>
              </a:p>
            </p:txBody>
          </p:sp>
          <p:sp>
            <p:nvSpPr>
              <p:cNvPr id="13346" name="Oval 11">
                <a:extLst>
                  <a:ext uri="{FF2B5EF4-FFF2-40B4-BE49-F238E27FC236}">
                    <a16:creationId xmlns:a16="http://schemas.microsoft.com/office/drawing/2014/main" id="{277F93D8-378F-432C-9A33-9C27238F3A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95" y="3594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50</a:t>
                </a:r>
              </a:p>
            </p:txBody>
          </p:sp>
          <p:sp>
            <p:nvSpPr>
              <p:cNvPr id="13347" name="Line 12">
                <a:extLst>
                  <a:ext uri="{FF2B5EF4-FFF2-40B4-BE49-F238E27FC236}">
                    <a16:creationId xmlns:a16="http://schemas.microsoft.com/office/drawing/2014/main" id="{7CDEE672-0F85-4795-8680-923D718704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2024" y="2382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48" name="Line 13">
                <a:extLst>
                  <a:ext uri="{FF2B5EF4-FFF2-40B4-BE49-F238E27FC236}">
                    <a16:creationId xmlns:a16="http://schemas.microsoft.com/office/drawing/2014/main" id="{289D67DB-AFCA-4BFB-AF3E-E4C74BC5FE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738" y="2382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49" name="Line 14">
                <a:extLst>
                  <a:ext uri="{FF2B5EF4-FFF2-40B4-BE49-F238E27FC236}">
                    <a16:creationId xmlns:a16="http://schemas.microsoft.com/office/drawing/2014/main" id="{75C84576-C16D-4A80-B65C-DF19007B4A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2746" y="2832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50" name="Line 15">
                <a:extLst>
                  <a:ext uri="{FF2B5EF4-FFF2-40B4-BE49-F238E27FC236}">
                    <a16:creationId xmlns:a16="http://schemas.microsoft.com/office/drawing/2014/main" id="{9B713286-73A5-4A11-916F-75636A994D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3444" y="2832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51" name="Line 16">
                <a:extLst>
                  <a:ext uri="{FF2B5EF4-FFF2-40B4-BE49-F238E27FC236}">
                    <a16:creationId xmlns:a16="http://schemas.microsoft.com/office/drawing/2014/main" id="{7E29CA41-1C76-42AB-85D5-D2D1C988C5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712" y="3277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52" name="Line 17">
                <a:extLst>
                  <a:ext uri="{FF2B5EF4-FFF2-40B4-BE49-F238E27FC236}">
                    <a16:creationId xmlns:a16="http://schemas.microsoft.com/office/drawing/2014/main" id="{4B697656-9F78-4F2D-A739-51E59941C7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4136" y="3277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334" name="Text Box 20">
              <a:extLst>
                <a:ext uri="{FF2B5EF4-FFF2-40B4-BE49-F238E27FC236}">
                  <a16:creationId xmlns:a16="http://schemas.microsoft.com/office/drawing/2014/main" id="{908CF3C7-E25A-498D-8982-9ABB0433A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9" y="22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3335" name="Text Box 35">
              <a:extLst>
                <a:ext uri="{FF2B5EF4-FFF2-40B4-BE49-F238E27FC236}">
                  <a16:creationId xmlns:a16="http://schemas.microsoft.com/office/drawing/2014/main" id="{0D34170A-BC71-4E0F-895D-30E642CB4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2571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y</a:t>
              </a:r>
              <a:r>
                <a:rPr lang="en-US" altLang="en-US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36" name="Text Box 36">
              <a:extLst>
                <a:ext uri="{FF2B5EF4-FFF2-40B4-BE49-F238E27FC236}">
                  <a16:creationId xmlns:a16="http://schemas.microsoft.com/office/drawing/2014/main" id="{BF328B96-9922-4343-8BAF-37D48854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2605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y</a:t>
              </a:r>
              <a:r>
                <a:rPr lang="en-US" altLang="en-US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337" name="Text Box 37">
              <a:extLst>
                <a:ext uri="{FF2B5EF4-FFF2-40B4-BE49-F238E27FC236}">
                  <a16:creationId xmlns:a16="http://schemas.microsoft.com/office/drawing/2014/main" id="{396708BF-D6E8-4726-9B79-7E9DB84BE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" y="2565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13338" name="Text Box 38">
              <a:extLst>
                <a:ext uri="{FF2B5EF4-FFF2-40B4-BE49-F238E27FC236}">
                  <a16:creationId xmlns:a16="http://schemas.microsoft.com/office/drawing/2014/main" id="{C994B725-05B8-450D-827B-D599840E9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215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13339" name="Text Box 39">
              <a:extLst>
                <a:ext uri="{FF2B5EF4-FFF2-40B4-BE49-F238E27FC236}">
                  <a16:creationId xmlns:a16="http://schemas.microsoft.com/office/drawing/2014/main" id="{270FFDD7-BBC3-4C19-B6B9-FE01FFFC9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" y="2467"/>
              <a:ext cx="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</p:grpSp>
      <p:sp>
        <p:nvSpPr>
          <p:cNvPr id="13319" name="AutoShape 79">
            <a:extLst>
              <a:ext uri="{FF2B5EF4-FFF2-40B4-BE49-F238E27FC236}">
                <a16:creationId xmlns:a16="http://schemas.microsoft.com/office/drawing/2014/main" id="{A4FD315E-E054-4254-B3CF-08AB2E50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520382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13320" name="AutoShape 80">
            <a:extLst>
              <a:ext uri="{FF2B5EF4-FFF2-40B4-BE49-F238E27FC236}">
                <a16:creationId xmlns:a16="http://schemas.microsoft.com/office/drawing/2014/main" id="{94C4F74A-B2B4-43CD-82B8-C4D5B46A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520382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13321" name="AutoShape 81">
            <a:extLst>
              <a:ext uri="{FF2B5EF4-FFF2-40B4-BE49-F238E27FC236}">
                <a16:creationId xmlns:a16="http://schemas.microsoft.com/office/drawing/2014/main" id="{A5FBB928-448A-412F-B1EF-04A5B3B8F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757864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13322" name="AutoShape 82">
            <a:extLst>
              <a:ext uri="{FF2B5EF4-FFF2-40B4-BE49-F238E27FC236}">
                <a16:creationId xmlns:a16="http://schemas.microsoft.com/office/drawing/2014/main" id="{CECDD6FE-886F-4ABD-A53D-E03B330B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738814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13323" name="AutoShape 83">
            <a:extLst>
              <a:ext uri="{FF2B5EF4-FFF2-40B4-BE49-F238E27FC236}">
                <a16:creationId xmlns:a16="http://schemas.microsoft.com/office/drawing/2014/main" id="{20FB2CD4-3BA2-4C64-BFD4-006563B1B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64039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13324" name="AutoShape 84">
            <a:extLst>
              <a:ext uri="{FF2B5EF4-FFF2-40B4-BE49-F238E27FC236}">
                <a16:creationId xmlns:a16="http://schemas.microsoft.com/office/drawing/2014/main" id="{E92FC365-2F1C-4E80-BE85-70BECB26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6389689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13325" name="Line 85">
            <a:extLst>
              <a:ext uri="{FF2B5EF4-FFF2-40B4-BE49-F238E27FC236}">
                <a16:creationId xmlns:a16="http://schemas.microsoft.com/office/drawing/2014/main" id="{774CD916-E457-470B-BE20-4B4038E33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6" y="4951414"/>
            <a:ext cx="56356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6" name="Line 86">
            <a:extLst>
              <a:ext uri="{FF2B5EF4-FFF2-40B4-BE49-F238E27FC236}">
                <a16:creationId xmlns:a16="http://schemas.microsoft.com/office/drawing/2014/main" id="{FFC85DEA-7282-48A3-B236-8A8B8A0B7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363" y="4959350"/>
            <a:ext cx="23971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7" name="Line 87">
            <a:extLst>
              <a:ext uri="{FF2B5EF4-FFF2-40B4-BE49-F238E27FC236}">
                <a16:creationId xmlns:a16="http://schemas.microsoft.com/office/drawing/2014/main" id="{016E5DD9-79FD-46B6-A4AC-FD36DC078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0000" y="5476875"/>
            <a:ext cx="1841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8" name="Line 88">
            <a:extLst>
              <a:ext uri="{FF2B5EF4-FFF2-40B4-BE49-F238E27FC236}">
                <a16:creationId xmlns:a16="http://schemas.microsoft.com/office/drawing/2014/main" id="{0B54F8AF-CB0B-4D97-8D9F-F0AF15985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9276" y="5476876"/>
            <a:ext cx="5556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29" name="Line 89">
            <a:extLst>
              <a:ext uri="{FF2B5EF4-FFF2-40B4-BE49-F238E27FC236}">
                <a16:creationId xmlns:a16="http://schemas.microsoft.com/office/drawing/2014/main" id="{14688062-C4DD-4530-AB60-A81837CCC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3313" y="5984876"/>
            <a:ext cx="304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30" name="Line 90">
            <a:extLst>
              <a:ext uri="{FF2B5EF4-FFF2-40B4-BE49-F238E27FC236}">
                <a16:creationId xmlns:a16="http://schemas.microsoft.com/office/drawing/2014/main" id="{EAB3AEFB-168B-4EED-B442-B549824F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8114" y="5984875"/>
            <a:ext cx="517525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BA06870F-7EE0-4B7F-AAE2-76F7FEB3A730}"/>
              </a:ext>
            </a:extLst>
          </p:cNvPr>
          <p:cNvSpPr/>
          <p:nvPr/>
        </p:nvSpPr>
        <p:spPr>
          <a:xfrm>
            <a:off x="7705725" y="2101850"/>
            <a:ext cx="438150" cy="12144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2A6A65-39FA-4BA6-8FD0-0922B36EE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9" y="2401888"/>
            <a:ext cx="207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bh(y)≥bh(x)-1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32AF1E-74FE-4CD6-AF6C-322B1EF80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Claim 2 (cont’d)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944C041-4684-45D1-BEE8-1E057EA6A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022350"/>
            <a:ext cx="6570662" cy="52133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So, back to our proof: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2400" b="1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/>
              <a:t>internal nodes at x </a:t>
            </a:r>
            <a:r>
              <a:rPr lang="en-US" altLang="en-US" sz="2400" b="1"/>
              <a:t>≥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(2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bh(l)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– 1)</a:t>
            </a:r>
            <a:r>
              <a:rPr lang="en-US" altLang="en-US" sz="2400"/>
              <a:t> +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(2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bh(r)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– 1) + 1</a:t>
            </a:r>
            <a:r>
              <a:rPr lang="en-US" altLang="en-US" sz="2400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b="1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1"/>
              <a:t>≥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(2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bh(x) - 1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– 1) + (2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bh(x) - 1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– 1) + 1 =</a:t>
            </a:r>
            <a:r>
              <a:rPr lang="en-US" altLang="en-US">
                <a:solidFill>
                  <a:schemeClr val="tx1"/>
                </a:solidFill>
              </a:rPr>
              <a:t>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2 · (2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bh(x) - 1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- 1) + 1 =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bh(x)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- 1</a:t>
            </a:r>
            <a:r>
              <a:rPr lang="en-US" altLang="en-US">
                <a:solidFill>
                  <a:schemeClr val="tx1"/>
                </a:solidFill>
              </a:rPr>
              <a:t>  </a:t>
            </a:r>
            <a:r>
              <a:rPr lang="en-US" altLang="en-US"/>
              <a:t> internal nodes</a:t>
            </a:r>
          </a:p>
        </p:txBody>
      </p:sp>
      <p:grpSp>
        <p:nvGrpSpPr>
          <p:cNvPr id="14340" name="Group 1">
            <a:extLst>
              <a:ext uri="{FF2B5EF4-FFF2-40B4-BE49-F238E27FC236}">
                <a16:creationId xmlns:a16="http://schemas.microsoft.com/office/drawing/2014/main" id="{034EF71D-0E69-4073-9612-CF077621D6A5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151188"/>
            <a:ext cx="2516188" cy="2386012"/>
            <a:chOff x="6494463" y="1828800"/>
            <a:chExt cx="2516187" cy="2386013"/>
          </a:xfrm>
        </p:grpSpPr>
        <p:grpSp>
          <p:nvGrpSpPr>
            <p:cNvPr id="14341" name="Group 12">
              <a:extLst>
                <a:ext uri="{FF2B5EF4-FFF2-40B4-BE49-F238E27FC236}">
                  <a16:creationId xmlns:a16="http://schemas.microsoft.com/office/drawing/2014/main" id="{A041A14C-ED6C-4C3A-A929-21E913353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4463" y="1876425"/>
              <a:ext cx="1831975" cy="2317750"/>
              <a:chOff x="4333" y="1133"/>
              <a:chExt cx="1154" cy="1460"/>
            </a:xfrm>
          </p:grpSpPr>
          <p:sp>
            <p:nvSpPr>
              <p:cNvPr id="14346" name="Oval 4">
                <a:extLst>
                  <a:ext uri="{FF2B5EF4-FFF2-40B4-BE49-F238E27FC236}">
                    <a16:creationId xmlns:a16="http://schemas.microsoft.com/office/drawing/2014/main" id="{2EB24586-CBED-44CE-9DCD-5F57F6A06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133"/>
                <a:ext cx="319" cy="2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14347" name="Line 5">
                <a:extLst>
                  <a:ext uri="{FF2B5EF4-FFF2-40B4-BE49-F238E27FC236}">
                    <a16:creationId xmlns:a16="http://schemas.microsoft.com/office/drawing/2014/main" id="{C578B374-EA4E-4D5E-B4A6-46827F582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2" y="1409"/>
                <a:ext cx="244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48" name="Line 6">
                <a:extLst>
                  <a:ext uri="{FF2B5EF4-FFF2-40B4-BE49-F238E27FC236}">
                    <a16:creationId xmlns:a16="http://schemas.microsoft.com/office/drawing/2014/main" id="{7094218B-8F07-4DE5-9731-D36F2C567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6" y="1403"/>
                <a:ext cx="244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49" name="Oval 7">
                <a:extLst>
                  <a:ext uri="{FF2B5EF4-FFF2-40B4-BE49-F238E27FC236}">
                    <a16:creationId xmlns:a16="http://schemas.microsoft.com/office/drawing/2014/main" id="{D4727CAD-DF1A-4766-A97D-50023203D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1648"/>
                <a:ext cx="319" cy="282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l</a:t>
                </a:r>
              </a:p>
            </p:txBody>
          </p:sp>
          <p:sp>
            <p:nvSpPr>
              <p:cNvPr id="14350" name="Oval 8">
                <a:extLst>
                  <a:ext uri="{FF2B5EF4-FFF2-40B4-BE49-F238E27FC236}">
                    <a16:creationId xmlns:a16="http://schemas.microsoft.com/office/drawing/2014/main" id="{093A332A-DED9-4578-B004-148D9FEC3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1642"/>
                <a:ext cx="319" cy="282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4351" name="AutoShape 9">
                <a:extLst>
                  <a:ext uri="{FF2B5EF4-FFF2-40B4-BE49-F238E27FC236}">
                    <a16:creationId xmlns:a16="http://schemas.microsoft.com/office/drawing/2014/main" id="{EA6C61EB-A957-4C2C-904F-26BCFEAC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923"/>
                <a:ext cx="457" cy="670"/>
              </a:xfrm>
              <a:prstGeom prst="triangle">
                <a:avLst>
                  <a:gd name="adj" fmla="val 50000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2" name="AutoShape 10">
                <a:extLst>
                  <a:ext uri="{FF2B5EF4-FFF2-40B4-BE49-F238E27FC236}">
                    <a16:creationId xmlns:a16="http://schemas.microsoft.com/office/drawing/2014/main" id="{6FD1364D-67A7-46D8-BFD5-064E76762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1923"/>
                <a:ext cx="457" cy="670"/>
              </a:xfrm>
              <a:prstGeom prst="triangle">
                <a:avLst>
                  <a:gd name="adj" fmla="val 50000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3" name="Line 11">
                <a:extLst>
                  <a:ext uri="{FF2B5EF4-FFF2-40B4-BE49-F238E27FC236}">
                    <a16:creationId xmlns:a16="http://schemas.microsoft.com/office/drawing/2014/main" id="{469BF99F-D57A-43AA-A367-05CB883C5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1" y="130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342" name="Line 13">
              <a:extLst>
                <a:ext uri="{FF2B5EF4-FFF2-40B4-BE49-F238E27FC236}">
                  <a16:creationId xmlns:a16="http://schemas.microsoft.com/office/drawing/2014/main" id="{C0F89D93-C38B-4122-8F78-6FEAC17B5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9000" y="1828800"/>
              <a:ext cx="0" cy="2378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3" name="Line 14">
              <a:extLst>
                <a:ext uri="{FF2B5EF4-FFF2-40B4-BE49-F238E27FC236}">
                  <a16:creationId xmlns:a16="http://schemas.microsoft.com/office/drawing/2014/main" id="{17BD587E-E402-4817-B7FE-810118C6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6038" y="2733675"/>
              <a:ext cx="0" cy="148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44" name="Text Box 15">
              <a:extLst>
                <a:ext uri="{FF2B5EF4-FFF2-40B4-BE49-F238E27FC236}">
                  <a16:creationId xmlns:a16="http://schemas.microsoft.com/office/drawing/2014/main" id="{D9D3833B-8CBD-4957-8015-768A465E4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538" y="1870075"/>
              <a:ext cx="301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1D4F1F3A-A9FF-4C35-96B1-CA296667B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2813" y="2814638"/>
              <a:ext cx="4778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h-1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1686F69-A17C-47D1-B179-86AC469CF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Height of Red-Black-Trees (cont’d)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97B8DAA-4B80-4C29-8A2F-13B73C92B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 red-black tree with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internal nodes has height at most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2log(N+1).</a:t>
            </a:r>
          </a:p>
          <a:p>
            <a:pPr eaLnBrk="1" hangingPunct="1">
              <a:buFontTx/>
              <a:buNone/>
            </a:pPr>
            <a:r>
              <a:rPr lang="en-US" altLang="en-US" b="1"/>
              <a:t>Proof: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</a:p>
          <a:p>
            <a:pPr eaLnBrk="1" hangingPunct="1"/>
            <a:endParaRPr lang="en-US" altLang="en-US">
              <a:solidFill>
                <a:schemeClr val="tx1"/>
              </a:solidFill>
            </a:endParaRPr>
          </a:p>
          <a:p>
            <a:pPr eaLnBrk="1" hangingPunct="1"/>
            <a:endParaRPr lang="en-US" altLang="en-US">
              <a:solidFill>
                <a:schemeClr val="tx1"/>
              </a:solidFill>
            </a:endParaRP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Solve for </a:t>
            </a:r>
            <a:r>
              <a:rPr lang="en-US" altLang="en-US">
                <a:latin typeface="Comic Sans MS" panose="030F0702030302020204" pitchFamily="66" charset="0"/>
              </a:rPr>
              <a:t>h</a:t>
            </a:r>
            <a:r>
              <a:rPr lang="en-US" altLang="en-US">
                <a:solidFill>
                  <a:schemeClr val="tx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N + 1</a:t>
            </a:r>
            <a:r>
              <a:rPr lang="en-US" altLang="en-US" baseline="30000">
                <a:latin typeface="Comic Sans MS" panose="030F0702030302020204" pitchFamily="66" charset="0"/>
              </a:rPr>
              <a:t>  </a:t>
            </a:r>
            <a:r>
              <a:rPr lang="en-US" altLang="en-US">
                <a:latin typeface="Comic Sans MS" panose="030F0702030302020204" pitchFamily="66" charset="0"/>
              </a:rPr>
              <a:t>≥ 2</a:t>
            </a:r>
            <a:r>
              <a:rPr lang="en-US" altLang="en-US" baseline="30000">
                <a:latin typeface="Comic Sans MS" panose="030F0702030302020204" pitchFamily="66" charset="0"/>
              </a:rPr>
              <a:t>h/2</a:t>
            </a: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latin typeface="Comic Sans MS" panose="030F0702030302020204" pitchFamily="66" charset="0"/>
              </a:rPr>
              <a:t>log(N + 1) ≥ h/2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</a:p>
          <a:p>
            <a:pPr eaLnBrk="1" hangingPunct="1"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latin typeface="Comic Sans MS" panose="030F0702030302020204" pitchFamily="66" charset="0"/>
              </a:rPr>
              <a:t>h ≤ 2 log(N + 1)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0549307A-FBC8-432B-8015-D0C0B653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638" y="2271714"/>
            <a:ext cx="506412" cy="447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root</a:t>
            </a: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40A63DCF-847D-4D56-8ACD-4C354EBE8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4513" y="2709863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02FB1AF2-66F2-4ABC-B6DB-8FB0C00ED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4113" y="2700338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2C556FA0-CF3C-4F60-BE58-E3BC3BE1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3089276"/>
            <a:ext cx="506413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6E2C2BC4-3D43-416F-9B91-B354695D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1" y="3079751"/>
            <a:ext cx="506413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5369" name="AutoShape 9">
            <a:extLst>
              <a:ext uri="{FF2B5EF4-FFF2-40B4-BE49-F238E27FC236}">
                <a16:creationId xmlns:a16="http://schemas.microsoft.com/office/drawing/2014/main" id="{B71E6437-0D92-495E-8DA5-3EBA3A18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3525839"/>
            <a:ext cx="725488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4EFFAEB3-0CBE-4EF0-B52C-0566FCE1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64" y="3525839"/>
            <a:ext cx="725487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4FA4BD9D-8117-4F55-837F-E76134AE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2243139"/>
            <a:ext cx="1871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height(root)</a:t>
            </a:r>
            <a:r>
              <a:rPr lang="en-US" altLang="en-US">
                <a:solidFill>
                  <a:srgbClr val="000000"/>
                </a:solidFill>
              </a:rPr>
              <a:t> = h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BDEF4E29-0E99-4A74-91BF-124E7330D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2287589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bh(root)</a:t>
            </a:r>
            <a:r>
              <a:rPr lang="en-US" altLang="en-US">
                <a:solidFill>
                  <a:srgbClr val="000000"/>
                </a:solidFill>
              </a:rPr>
              <a:t> = b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F7B0F3A6-96A2-49F2-B775-73E969BF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3092450"/>
            <a:ext cx="1250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number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of internal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nodes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ABCCE07A-9015-448B-B267-C845CFB8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2663826"/>
            <a:ext cx="1271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3399"/>
                </a:solidFill>
                <a:latin typeface="Comic Sans MS" panose="030F0702030302020204" pitchFamily="66" charset="0"/>
              </a:rPr>
              <a:t>≥ 2</a:t>
            </a:r>
            <a:r>
              <a:rPr lang="en-US" altLang="en-US" sz="2800" baseline="30000">
                <a:solidFill>
                  <a:srgbClr val="333399"/>
                </a:solidFill>
                <a:latin typeface="Comic Sans MS" panose="030F0702030302020204" pitchFamily="66" charset="0"/>
              </a:rPr>
              <a:t>b </a:t>
            </a:r>
            <a:r>
              <a:rPr lang="en-US" altLang="en-US" sz="2800">
                <a:solidFill>
                  <a:srgbClr val="333399"/>
                </a:solidFill>
                <a:latin typeface="Comic Sans MS" panose="030F0702030302020204" pitchFamily="66" charset="0"/>
              </a:rPr>
              <a:t>- 1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C77F1E3F-C822-4638-812F-53EA78BA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662238"/>
            <a:ext cx="157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333399"/>
                </a:solidFill>
                <a:latin typeface="Comic Sans MS" panose="030F0702030302020204" pitchFamily="66" charset="0"/>
              </a:rPr>
              <a:t>≥ 2</a:t>
            </a:r>
            <a:r>
              <a:rPr lang="en-US" altLang="en-US" sz="2800" baseline="30000">
                <a:solidFill>
                  <a:srgbClr val="333399"/>
                </a:solidFill>
                <a:latin typeface="Comic Sans MS" panose="030F0702030302020204" pitchFamily="66" charset="0"/>
              </a:rPr>
              <a:t>h/2</a:t>
            </a:r>
            <a:r>
              <a:rPr lang="en-US" altLang="en-US" sz="2800">
                <a:solidFill>
                  <a:srgbClr val="333399"/>
                </a:solidFill>
                <a:latin typeface="Comic Sans MS" panose="030F0702030302020204" pitchFamily="66" charset="0"/>
              </a:rPr>
              <a:t> - 1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01833D18-0EAA-4550-9FD4-1CBE1583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3348039"/>
            <a:ext cx="966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Claim 2</a:t>
            </a:r>
            <a:endParaRPr lang="en-US" altLang="en-US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5377" name="Rectangle 16">
            <a:extLst>
              <a:ext uri="{FF2B5EF4-FFF2-40B4-BE49-F238E27FC236}">
                <a16:creationId xmlns:a16="http://schemas.microsoft.com/office/drawing/2014/main" id="{EA6C03EB-D0EE-4AC0-AEAD-0C6B0E80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4" y="3309939"/>
            <a:ext cx="966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Claim 1</a:t>
            </a:r>
            <a:endParaRPr lang="en-US" altLang="en-US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F281228-6FF6-43BC-987A-29D3DDFFE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Red-Black-Trees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5EA113-E7DA-49CE-A99B-AB4627D4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8"/>
            <a:ext cx="8501062" cy="5091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Non-modifying binary-search-tree operations (e.g., </a:t>
            </a:r>
            <a:r>
              <a:rPr lang="en-US" altLang="en-US">
                <a:solidFill>
                  <a:srgbClr val="336699"/>
                </a:solidFill>
              </a:rPr>
              <a:t>RetrieveItem, GetNextItem, ResetTree),</a:t>
            </a:r>
            <a:r>
              <a:rPr lang="en-US" altLang="en-US"/>
              <a:t> run in </a:t>
            </a:r>
            <a:r>
              <a:rPr lang="en-US" altLang="en-US">
                <a:latin typeface="Comic Sans MS" panose="030F0702030302020204" pitchFamily="66" charset="0"/>
              </a:rPr>
              <a:t>O(h)=O(logN)</a:t>
            </a:r>
            <a:r>
              <a:rPr lang="en-US" altLang="en-US"/>
              <a:t> time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What about InsertItem and DeleteItem?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They will still run on </a:t>
            </a:r>
            <a:r>
              <a:rPr lang="en-US" altLang="en-US">
                <a:latin typeface="Comic Sans MS" panose="030F0702030302020204" pitchFamily="66" charset="0"/>
              </a:rPr>
              <a:t>O(logN)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Need to guarantee that the modified tree will still be a valid red-black tree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EA96833E-CE7D-4F14-9EF7-9E82BEE86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2B3B2E0-E635-4F05-9E94-C346DCA2F7FB}" type="slidenum">
              <a:rPr lang="en-US" altLang="en-US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20CD67A-15BF-4E88-AEA7-8A758FC5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5" y="6156325"/>
            <a:ext cx="558800" cy="592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459CE92-6211-4DE6-BCD7-764BEA63D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InsertItem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061CC138-D21C-4D7A-8F5A-65E9A8A1A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127125"/>
            <a:ext cx="8582025" cy="4205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What color to make the new node?</a:t>
            </a:r>
          </a:p>
          <a:p>
            <a:pPr eaLnBrk="1" hangingPunct="1"/>
            <a:r>
              <a:rPr lang="en-US" altLang="en-US" sz="2400"/>
              <a:t>Red? Let’s insert 35!</a:t>
            </a:r>
          </a:p>
          <a:p>
            <a:pPr lvl="1" eaLnBrk="1" hangingPunct="1"/>
            <a:r>
              <a:rPr lang="en-US" altLang="en-US"/>
              <a:t>Property 4 is violated: if a node is red, then both its children are black</a:t>
            </a:r>
          </a:p>
          <a:p>
            <a:pPr eaLnBrk="1" hangingPunct="1"/>
            <a:r>
              <a:rPr lang="en-US" altLang="en-US" sz="2400"/>
              <a:t>Black? Let’s insert 14!</a:t>
            </a:r>
          </a:p>
          <a:p>
            <a:pPr lvl="1" eaLnBrk="1" hangingPunct="1"/>
            <a:r>
              <a:rPr lang="en-US" altLang="en-US"/>
              <a:t>Property 5 is violated: all paths from a node to its leaves contain the same number of black nodes</a:t>
            </a:r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DFDB6F5C-8F5C-4104-8EBA-0A6C3586783D}"/>
              </a:ext>
            </a:extLst>
          </p:cNvPr>
          <p:cNvGrpSpPr>
            <a:grpSpLocks/>
          </p:cNvGrpSpPr>
          <p:nvPr/>
        </p:nvGrpSpPr>
        <p:grpSpPr bwMode="auto">
          <a:xfrm>
            <a:off x="5121276" y="4116388"/>
            <a:ext cx="4860925" cy="2513012"/>
            <a:chOff x="1526" y="2294"/>
            <a:chExt cx="3062" cy="1583"/>
          </a:xfrm>
        </p:grpSpPr>
        <p:sp>
          <p:nvSpPr>
            <p:cNvPr id="17415" name="Oval 6">
              <a:extLst>
                <a:ext uri="{FF2B5EF4-FFF2-40B4-BE49-F238E27FC236}">
                  <a16:creationId xmlns:a16="http://schemas.microsoft.com/office/drawing/2014/main" id="{CAF843C2-1E5D-4B71-A3A5-65F6074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17416" name="Oval 7">
              <a:extLst>
                <a:ext uri="{FF2B5EF4-FFF2-40B4-BE49-F238E27FC236}">
                  <a16:creationId xmlns:a16="http://schemas.microsoft.com/office/drawing/2014/main" id="{4BD5C0E4-978F-47BB-ACF9-11CD7112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AAC2A098-CD06-4AB2-BC7B-943DFF53B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41</a:t>
              </a:r>
            </a:p>
          </p:txBody>
        </p:sp>
        <p:sp>
          <p:nvSpPr>
            <p:cNvPr id="17418" name="Oval 9">
              <a:extLst>
                <a:ext uri="{FF2B5EF4-FFF2-40B4-BE49-F238E27FC236}">
                  <a16:creationId xmlns:a16="http://schemas.microsoft.com/office/drawing/2014/main" id="{E0BBAF3D-95F7-42B3-86D9-22A80ABE6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17419" name="Oval 10">
              <a:extLst>
                <a:ext uri="{FF2B5EF4-FFF2-40B4-BE49-F238E27FC236}">
                  <a16:creationId xmlns:a16="http://schemas.microsoft.com/office/drawing/2014/main" id="{A9F8F38A-55FC-4811-A9A4-84818AE7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47</a:t>
              </a:r>
            </a:p>
          </p:txBody>
        </p:sp>
        <p:sp>
          <p:nvSpPr>
            <p:cNvPr id="17420" name="Oval 11">
              <a:extLst>
                <a:ext uri="{FF2B5EF4-FFF2-40B4-BE49-F238E27FC236}">
                  <a16:creationId xmlns:a16="http://schemas.microsoft.com/office/drawing/2014/main" id="{9092C2D9-BEB3-490C-8F59-CE98EA24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17421" name="Oval 12">
              <a:extLst>
                <a:ext uri="{FF2B5EF4-FFF2-40B4-BE49-F238E27FC236}">
                  <a16:creationId xmlns:a16="http://schemas.microsoft.com/office/drawing/2014/main" id="{A52CE589-0057-4C23-A84E-D4CCA77CA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17422" name="Line 13">
              <a:extLst>
                <a:ext uri="{FF2B5EF4-FFF2-40B4-BE49-F238E27FC236}">
                  <a16:creationId xmlns:a16="http://schemas.microsoft.com/office/drawing/2014/main" id="{EE980122-5571-4E24-ADB0-4C5A36624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3" name="Line 14">
              <a:extLst>
                <a:ext uri="{FF2B5EF4-FFF2-40B4-BE49-F238E27FC236}">
                  <a16:creationId xmlns:a16="http://schemas.microsoft.com/office/drawing/2014/main" id="{9B5B117A-8CCF-41FA-9D20-9F2D5ED151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4" name="Line 15">
              <a:extLst>
                <a:ext uri="{FF2B5EF4-FFF2-40B4-BE49-F238E27FC236}">
                  <a16:creationId xmlns:a16="http://schemas.microsoft.com/office/drawing/2014/main" id="{50E4E2AD-F1D2-4868-8DCF-A552E0CC6B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Line 16">
              <a:extLst>
                <a:ext uri="{FF2B5EF4-FFF2-40B4-BE49-F238E27FC236}">
                  <a16:creationId xmlns:a16="http://schemas.microsoft.com/office/drawing/2014/main" id="{935A776E-3BEF-4A97-AD02-DCEA3A6EAF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6" name="Line 17">
              <a:extLst>
                <a:ext uri="{FF2B5EF4-FFF2-40B4-BE49-F238E27FC236}">
                  <a16:creationId xmlns:a16="http://schemas.microsoft.com/office/drawing/2014/main" id="{AA566EDF-915B-4255-B1FA-CD0CAE1309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7" name="Line 18">
              <a:extLst>
                <a:ext uri="{FF2B5EF4-FFF2-40B4-BE49-F238E27FC236}">
                  <a16:creationId xmlns:a16="http://schemas.microsoft.com/office/drawing/2014/main" id="{A231EF0B-21E6-4617-9DCD-04178FBA78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B0CDFF-75FA-49F8-A0AB-EADA58C2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DeleteItem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2D48372-71F9-46DC-B657-B04FAD1ED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None/>
            </a:pPr>
            <a:r>
              <a:rPr lang="en-US" altLang="en-US" sz="2400"/>
              <a:t>What color was the </a:t>
            </a:r>
          </a:p>
          <a:p>
            <a:pPr marL="533400" indent="-533400" eaLnBrk="1" hangingPunct="1">
              <a:buNone/>
            </a:pPr>
            <a:r>
              <a:rPr lang="en-US" altLang="en-US" sz="2400"/>
              <a:t>node that was removed? </a:t>
            </a:r>
            <a:r>
              <a:rPr lang="en-US" altLang="en-US" sz="2400" b="1">
                <a:solidFill>
                  <a:schemeClr val="tx1"/>
                </a:solidFill>
              </a:rPr>
              <a:t>Black?</a:t>
            </a:r>
            <a:r>
              <a:rPr lang="en-US" altLang="en-US" sz="2400"/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node</a:t>
            </a:r>
            <a:r>
              <a:rPr lang="en-US" altLang="en-US" sz="2400"/>
              <a:t> is either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r>
              <a:rPr lang="en-US" altLang="en-US" sz="2400"/>
              <a:t> or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root</a:t>
            </a:r>
            <a:r>
              <a:rPr lang="en-US" altLang="en-US" sz="2400"/>
              <a:t>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leaf</a:t>
            </a:r>
            <a:r>
              <a:rPr lang="en-US" altLang="en-US" sz="2400"/>
              <a:t> (</a:t>
            </a:r>
            <a:r>
              <a:rPr lang="en-US" altLang="en-US" sz="2400">
                <a:latin typeface="Comic Sans MS" panose="030F0702030302020204" pitchFamily="66" charset="0"/>
              </a:rPr>
              <a:t>NIL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None/>
            </a:pP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altLang="en-US" sz="2400"/>
              <a:t>For each node, all paths from the node to descendant leaves contain the same number of black nodes</a:t>
            </a:r>
          </a:p>
          <a:p>
            <a:pPr marL="533400" indent="-533400" eaLnBrk="1" hangingPunct="1">
              <a:buNone/>
            </a:pPr>
            <a:endParaRPr lang="en-US" altLang="en-US" sz="2000"/>
          </a:p>
        </p:txBody>
      </p:sp>
      <p:sp>
        <p:nvSpPr>
          <p:cNvPr id="480260" name="Text Box 4">
            <a:extLst>
              <a:ext uri="{FF2B5EF4-FFF2-40B4-BE49-F238E27FC236}">
                <a16:creationId xmlns:a16="http://schemas.microsoft.com/office/drawing/2014/main" id="{3E04E657-766C-4C6D-BF2A-D9A7DBE2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21367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OK!</a:t>
            </a:r>
          </a:p>
        </p:txBody>
      </p:sp>
      <p:sp>
        <p:nvSpPr>
          <p:cNvPr id="480261" name="Text Box 5">
            <a:extLst>
              <a:ext uri="{FF2B5EF4-FFF2-40B4-BE49-F238E27FC236}">
                <a16:creationId xmlns:a16="http://schemas.microsoft.com/office/drawing/2014/main" id="{C8F89533-37C3-4231-BFC4-0C8ADF93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31162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OK!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2A5D903-0C3E-4AD3-B37D-E7982C5F1A8A}"/>
              </a:ext>
            </a:extLst>
          </p:cNvPr>
          <p:cNvGrpSpPr>
            <a:grpSpLocks/>
          </p:cNvGrpSpPr>
          <p:nvPr/>
        </p:nvGrpSpPr>
        <p:grpSpPr bwMode="auto">
          <a:xfrm>
            <a:off x="6897688" y="3843340"/>
            <a:ext cx="3402012" cy="1293813"/>
            <a:chOff x="3216" y="2328"/>
            <a:chExt cx="2143" cy="815"/>
          </a:xfrm>
        </p:grpSpPr>
        <p:sp>
          <p:nvSpPr>
            <p:cNvPr id="18459" name="Text Box 7">
              <a:extLst>
                <a:ext uri="{FF2B5EF4-FFF2-40B4-BE49-F238E27FC236}">
                  <a16:creationId xmlns:a16="http://schemas.microsoft.com/office/drawing/2014/main" id="{DA5B82F9-DA50-49BA-9DCD-8CDAD18C7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20"/>
              <a:ext cx="214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</a:rPr>
                <a:t>Not OK!</a:t>
              </a: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 Could create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two red nodes in a row</a:t>
              </a:r>
            </a:p>
          </p:txBody>
        </p:sp>
        <p:sp>
          <p:nvSpPr>
            <p:cNvPr id="18460" name="Freeform 8">
              <a:extLst>
                <a:ext uri="{FF2B5EF4-FFF2-40B4-BE49-F238E27FC236}">
                  <a16:creationId xmlns:a16="http://schemas.microsoft.com/office/drawing/2014/main" id="{471BAECE-9A6B-47CE-9F0C-8DB9FBC3C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328"/>
              <a:ext cx="668" cy="429"/>
            </a:xfrm>
            <a:custGeom>
              <a:avLst/>
              <a:gdLst>
                <a:gd name="T0" fmla="*/ 533 w 668"/>
                <a:gd name="T1" fmla="*/ 429 h 429"/>
                <a:gd name="T2" fmla="*/ 650 w 668"/>
                <a:gd name="T3" fmla="*/ 205 h 429"/>
                <a:gd name="T4" fmla="*/ 640 w 668"/>
                <a:gd name="T5" fmla="*/ 104 h 429"/>
                <a:gd name="T6" fmla="*/ 501 w 668"/>
                <a:gd name="T7" fmla="*/ 29 h 429"/>
                <a:gd name="T8" fmla="*/ 229 w 668"/>
                <a:gd name="T9" fmla="*/ 3 h 429"/>
                <a:gd name="T10" fmla="*/ 0 w 668"/>
                <a:gd name="T11" fmla="*/ 45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8"/>
                <a:gd name="T19" fmla="*/ 0 h 429"/>
                <a:gd name="T20" fmla="*/ 668 w 668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8" h="429">
                  <a:moveTo>
                    <a:pt x="533" y="429"/>
                  </a:moveTo>
                  <a:cubicBezTo>
                    <a:pt x="582" y="344"/>
                    <a:pt x="632" y="259"/>
                    <a:pt x="650" y="205"/>
                  </a:cubicBezTo>
                  <a:cubicBezTo>
                    <a:pt x="668" y="151"/>
                    <a:pt x="665" y="133"/>
                    <a:pt x="640" y="104"/>
                  </a:cubicBezTo>
                  <a:cubicBezTo>
                    <a:pt x="615" y="75"/>
                    <a:pt x="569" y="46"/>
                    <a:pt x="501" y="29"/>
                  </a:cubicBezTo>
                  <a:cubicBezTo>
                    <a:pt x="433" y="12"/>
                    <a:pt x="312" y="0"/>
                    <a:pt x="229" y="3"/>
                  </a:cubicBezTo>
                  <a:cubicBezTo>
                    <a:pt x="146" y="6"/>
                    <a:pt x="19" y="42"/>
                    <a:pt x="0" y="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2739A7E9-4054-400F-86FD-37A65CB6B92E}"/>
              </a:ext>
            </a:extLst>
          </p:cNvPr>
          <p:cNvGrpSpPr>
            <a:grpSpLocks/>
          </p:cNvGrpSpPr>
          <p:nvPr/>
        </p:nvGrpSpPr>
        <p:grpSpPr bwMode="auto">
          <a:xfrm>
            <a:off x="1770064" y="4159251"/>
            <a:ext cx="5008563" cy="963613"/>
            <a:chOff x="325" y="2620"/>
            <a:chExt cx="3155" cy="607"/>
          </a:xfrm>
        </p:grpSpPr>
        <p:sp>
          <p:nvSpPr>
            <p:cNvPr id="18457" name="Text Box 10">
              <a:extLst>
                <a:ext uri="{FF2B5EF4-FFF2-40B4-BE49-F238E27FC236}">
                  <a16:creationId xmlns:a16="http://schemas.microsoft.com/office/drawing/2014/main" id="{12969D18-F70C-4378-AE20-6F65869C3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620"/>
              <a:ext cx="266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</a:rPr>
                <a:t>Not OK!</a:t>
              </a: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 Could change the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black heights of some nodes</a:t>
              </a:r>
            </a:p>
          </p:txBody>
        </p:sp>
        <p:sp>
          <p:nvSpPr>
            <p:cNvPr id="18458" name="Freeform 11">
              <a:extLst>
                <a:ext uri="{FF2B5EF4-FFF2-40B4-BE49-F238E27FC236}">
                  <a16:creationId xmlns:a16="http://schemas.microsoft.com/office/drawing/2014/main" id="{B2D5845B-29E4-4AC6-B117-D4BBA2D2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2871"/>
              <a:ext cx="432" cy="356"/>
            </a:xfrm>
            <a:custGeom>
              <a:avLst/>
              <a:gdLst>
                <a:gd name="T0" fmla="*/ 432 w 432"/>
                <a:gd name="T1" fmla="*/ 9 h 356"/>
                <a:gd name="T2" fmla="*/ 214 w 432"/>
                <a:gd name="T3" fmla="*/ 20 h 356"/>
                <a:gd name="T4" fmla="*/ 32 w 432"/>
                <a:gd name="T5" fmla="*/ 132 h 356"/>
                <a:gd name="T6" fmla="*/ 22 w 432"/>
                <a:gd name="T7" fmla="*/ 356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56"/>
                <a:gd name="T14" fmla="*/ 432 w 432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56">
                  <a:moveTo>
                    <a:pt x="432" y="9"/>
                  </a:moveTo>
                  <a:cubicBezTo>
                    <a:pt x="356" y="4"/>
                    <a:pt x="281" y="0"/>
                    <a:pt x="214" y="20"/>
                  </a:cubicBezTo>
                  <a:cubicBezTo>
                    <a:pt x="147" y="40"/>
                    <a:pt x="64" y="76"/>
                    <a:pt x="32" y="132"/>
                  </a:cubicBezTo>
                  <a:cubicBezTo>
                    <a:pt x="0" y="188"/>
                    <a:pt x="11" y="272"/>
                    <a:pt x="22" y="3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440" name="Group 12">
            <a:extLst>
              <a:ext uri="{FF2B5EF4-FFF2-40B4-BE49-F238E27FC236}">
                <a16:creationId xmlns:a16="http://schemas.microsoft.com/office/drawing/2014/main" id="{DB835ED0-0156-4A75-8DCF-9003D80853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83389" y="187325"/>
            <a:ext cx="3648075" cy="1885950"/>
            <a:chOff x="1526" y="2294"/>
            <a:chExt cx="3062" cy="1583"/>
          </a:xfrm>
        </p:grpSpPr>
        <p:sp>
          <p:nvSpPr>
            <p:cNvPr id="18444" name="Oval 13">
              <a:extLst>
                <a:ext uri="{FF2B5EF4-FFF2-40B4-BE49-F238E27FC236}">
                  <a16:creationId xmlns:a16="http://schemas.microsoft.com/office/drawing/2014/main" id="{4EF2BDC5-7067-4CAB-97A3-412AFEE6C2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18445" name="Oval 14">
              <a:extLst>
                <a:ext uri="{FF2B5EF4-FFF2-40B4-BE49-F238E27FC236}">
                  <a16:creationId xmlns:a16="http://schemas.microsoft.com/office/drawing/2014/main" id="{19596093-43FA-443F-ACF7-DB1F031DAB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18446" name="Oval 15">
              <a:extLst>
                <a:ext uri="{FF2B5EF4-FFF2-40B4-BE49-F238E27FC236}">
                  <a16:creationId xmlns:a16="http://schemas.microsoft.com/office/drawing/2014/main" id="{5852357E-1243-4750-AE2B-976EB054C2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41</a:t>
              </a:r>
            </a:p>
          </p:txBody>
        </p:sp>
        <p:sp>
          <p:nvSpPr>
            <p:cNvPr id="18447" name="Oval 16">
              <a:extLst>
                <a:ext uri="{FF2B5EF4-FFF2-40B4-BE49-F238E27FC236}">
                  <a16:creationId xmlns:a16="http://schemas.microsoft.com/office/drawing/2014/main" id="{756BEB5D-C06D-4372-840C-DFAC12881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18448" name="Oval 17">
              <a:extLst>
                <a:ext uri="{FF2B5EF4-FFF2-40B4-BE49-F238E27FC236}">
                  <a16:creationId xmlns:a16="http://schemas.microsoft.com/office/drawing/2014/main" id="{5D25C209-A6A2-4CBD-827F-7DD28BD6BB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47</a:t>
              </a:r>
            </a:p>
          </p:txBody>
        </p:sp>
        <p:sp>
          <p:nvSpPr>
            <p:cNvPr id="18449" name="Oval 18">
              <a:extLst>
                <a:ext uri="{FF2B5EF4-FFF2-40B4-BE49-F238E27FC236}">
                  <a16:creationId xmlns:a16="http://schemas.microsoft.com/office/drawing/2014/main" id="{13B0F6D2-3DC2-4018-9F82-F3E5CB1708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18450" name="Oval 19">
              <a:extLst>
                <a:ext uri="{FF2B5EF4-FFF2-40B4-BE49-F238E27FC236}">
                  <a16:creationId xmlns:a16="http://schemas.microsoft.com/office/drawing/2014/main" id="{1BA1C7ED-615B-4AFA-8D84-3AB524EBBF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18451" name="Line 20">
              <a:extLst>
                <a:ext uri="{FF2B5EF4-FFF2-40B4-BE49-F238E27FC236}">
                  <a16:creationId xmlns:a16="http://schemas.microsoft.com/office/drawing/2014/main" id="{6F6A8E82-E543-4A67-9825-75682A3F09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2" name="Line 21">
              <a:extLst>
                <a:ext uri="{FF2B5EF4-FFF2-40B4-BE49-F238E27FC236}">
                  <a16:creationId xmlns:a16="http://schemas.microsoft.com/office/drawing/2014/main" id="{7C211B7A-DD2B-4B1E-9AE0-11624AA359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3" name="Line 22">
              <a:extLst>
                <a:ext uri="{FF2B5EF4-FFF2-40B4-BE49-F238E27FC236}">
                  <a16:creationId xmlns:a16="http://schemas.microsoft.com/office/drawing/2014/main" id="{9296AC02-438E-456A-8FAC-84FF63123F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4" name="Line 23">
              <a:extLst>
                <a:ext uri="{FF2B5EF4-FFF2-40B4-BE49-F238E27FC236}">
                  <a16:creationId xmlns:a16="http://schemas.microsoft.com/office/drawing/2014/main" id="{0C7540FE-19C6-4463-B053-6A3B282030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Line 24">
              <a:extLst>
                <a:ext uri="{FF2B5EF4-FFF2-40B4-BE49-F238E27FC236}">
                  <a16:creationId xmlns:a16="http://schemas.microsoft.com/office/drawing/2014/main" id="{07950EDF-2A2D-4015-BFA7-E0EB124DAF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6" name="Line 25">
              <a:extLst>
                <a:ext uri="{FF2B5EF4-FFF2-40B4-BE49-F238E27FC236}">
                  <a16:creationId xmlns:a16="http://schemas.microsoft.com/office/drawing/2014/main" id="{3D2F613F-0472-4CD8-B612-5630712165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7A347387-38D8-4098-A5CD-4D1E7FEF4C53}"/>
              </a:ext>
            </a:extLst>
          </p:cNvPr>
          <p:cNvGrpSpPr>
            <a:grpSpLocks/>
          </p:cNvGrpSpPr>
          <p:nvPr/>
        </p:nvGrpSpPr>
        <p:grpSpPr bwMode="auto">
          <a:xfrm>
            <a:off x="5265739" y="2530475"/>
            <a:ext cx="5203825" cy="1200150"/>
            <a:chOff x="2240" y="1594"/>
            <a:chExt cx="3278" cy="756"/>
          </a:xfrm>
        </p:grpSpPr>
        <p:sp>
          <p:nvSpPr>
            <p:cNvPr id="18442" name="Text Box 27">
              <a:extLst>
                <a:ext uri="{FF2B5EF4-FFF2-40B4-BE49-F238E27FC236}">
                  <a16:creationId xmlns:a16="http://schemas.microsoft.com/office/drawing/2014/main" id="{20215455-F9E2-480D-8380-348BFE4FE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1594"/>
              <a:ext cx="225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</a:rPr>
                <a:t>Not OK!</a:t>
              </a: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 If removing the root and the child that replaces it is </a:t>
              </a:r>
              <a:r>
                <a:rPr lang="en-US" altLang="en-US" sz="2400" b="1">
                  <a:solidFill>
                    <a:srgbClr val="DD0111"/>
                  </a:solidFill>
                  <a:latin typeface="Comic Sans MS" panose="030F0702030302020204" pitchFamily="66" charset="0"/>
                </a:rPr>
                <a:t>red</a:t>
              </a:r>
            </a:p>
          </p:txBody>
        </p:sp>
        <p:sp>
          <p:nvSpPr>
            <p:cNvPr id="18443" name="Freeform 28">
              <a:extLst>
                <a:ext uri="{FF2B5EF4-FFF2-40B4-BE49-F238E27FC236}">
                  <a16:creationId xmlns:a16="http://schemas.microsoft.com/office/drawing/2014/main" id="{4CBE3B88-56F7-45F2-ABEE-68A280DD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612"/>
              <a:ext cx="997" cy="143"/>
            </a:xfrm>
            <a:custGeom>
              <a:avLst/>
              <a:gdLst>
                <a:gd name="T0" fmla="*/ 997 w 997"/>
                <a:gd name="T1" fmla="*/ 127 h 143"/>
                <a:gd name="T2" fmla="*/ 699 w 997"/>
                <a:gd name="T3" fmla="*/ 15 h 143"/>
                <a:gd name="T4" fmla="*/ 320 w 997"/>
                <a:gd name="T5" fmla="*/ 36 h 143"/>
                <a:gd name="T6" fmla="*/ 0 w 997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143"/>
                <a:gd name="T14" fmla="*/ 997 w 997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143">
                  <a:moveTo>
                    <a:pt x="997" y="127"/>
                  </a:moveTo>
                  <a:cubicBezTo>
                    <a:pt x="904" y="78"/>
                    <a:pt x="812" y="30"/>
                    <a:pt x="699" y="15"/>
                  </a:cubicBezTo>
                  <a:cubicBezTo>
                    <a:pt x="586" y="0"/>
                    <a:pt x="436" y="15"/>
                    <a:pt x="320" y="36"/>
                  </a:cubicBezTo>
                  <a:cubicBezTo>
                    <a:pt x="204" y="57"/>
                    <a:pt x="53" y="124"/>
                    <a:pt x="0" y="1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  <p:bldP spid="4802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00B558B-E02A-4213-B878-83EFF31D2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Rotations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A7F8BCA-EB6B-4C49-8ECA-E3025F4CA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1338" y="1087439"/>
            <a:ext cx="8450262" cy="52593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Operations for re-structuring the tree after insert and delete operations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Together with some node </a:t>
            </a:r>
            <a:r>
              <a:rPr lang="en-US" altLang="en-US" u="sng"/>
              <a:t>re-coloring,</a:t>
            </a:r>
            <a:r>
              <a:rPr lang="en-US" altLang="en-US"/>
              <a:t> they help restore the red-black-tree property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Change some of the pointer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b="1"/>
              <a:t>Preserve </a:t>
            </a:r>
            <a:r>
              <a:rPr lang="en-US" altLang="en-US"/>
              <a:t>the binary-search tree property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Two types of rotations: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Left &amp; right rotations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6C5E3CFA-D0E8-404F-8FB8-CF73862C07DD}"/>
              </a:ext>
            </a:extLst>
          </p:cNvPr>
          <p:cNvGrpSpPr>
            <a:grpSpLocks/>
          </p:cNvGrpSpPr>
          <p:nvPr/>
        </p:nvGrpSpPr>
        <p:grpSpPr bwMode="auto">
          <a:xfrm>
            <a:off x="3157538" y="2454275"/>
            <a:ext cx="6862762" cy="2406650"/>
            <a:chOff x="606" y="2738"/>
            <a:chExt cx="4323" cy="1516"/>
          </a:xfrm>
        </p:grpSpPr>
        <p:pic>
          <p:nvPicPr>
            <p:cNvPr id="20485" name="Picture 3">
              <a:extLst>
                <a:ext uri="{FF2B5EF4-FFF2-40B4-BE49-F238E27FC236}">
                  <a16:creationId xmlns:a16="http://schemas.microsoft.com/office/drawing/2014/main" id="{5D8C04C5-04D6-4B96-AAEF-79BE43B81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6" name="Rectangle 4">
              <a:extLst>
                <a:ext uri="{FF2B5EF4-FFF2-40B4-BE49-F238E27FC236}">
                  <a16:creationId xmlns:a16="http://schemas.microsoft.com/office/drawing/2014/main" id="{E71B4527-FAED-44B5-82E3-5FEEE042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483" name="Rectangle 5">
            <a:extLst>
              <a:ext uri="{FF2B5EF4-FFF2-40B4-BE49-F238E27FC236}">
                <a16:creationId xmlns:a16="http://schemas.microsoft.com/office/drawing/2014/main" id="{A9C64E57-CF52-4595-A002-D03A8561B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Left Rotations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7B854395-9148-476D-A835-B8BA232052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143000"/>
            <a:ext cx="7983537" cy="5416550"/>
          </a:xfrm>
        </p:spPr>
        <p:txBody>
          <a:bodyPr/>
          <a:lstStyle/>
          <a:p>
            <a:pPr eaLnBrk="1" hangingPunct="1"/>
            <a:r>
              <a:rPr lang="en-US" altLang="en-US"/>
              <a:t>Assumptions for a left rotation on a node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The right child </a:t>
            </a:r>
            <a:r>
              <a:rPr lang="en-US" altLang="en-US">
                <a:latin typeface="Comic Sans MS" panose="030F0702030302020204" pitchFamily="66" charset="0"/>
              </a:rPr>
              <a:t>y  </a:t>
            </a:r>
            <a:r>
              <a:rPr lang="en-US" altLang="en-US"/>
              <a:t>of </a:t>
            </a:r>
            <a:r>
              <a:rPr lang="en-US" altLang="en-US">
                <a:latin typeface="Comic Sans MS" panose="030F0702030302020204" pitchFamily="66" charset="0"/>
              </a:rPr>
              <a:t>x </a:t>
            </a:r>
            <a:r>
              <a:rPr lang="en-US" altLang="en-US"/>
              <a:t>is not NIL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Idea:</a:t>
            </a:r>
          </a:p>
          <a:p>
            <a:pPr lvl="1" eaLnBrk="1" hangingPunct="1"/>
            <a:r>
              <a:rPr lang="en-US" altLang="en-US"/>
              <a:t>Pivots around the link from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 to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</a:p>
          <a:p>
            <a:pPr lvl="1" eaLnBrk="1" hangingPunct="1"/>
            <a:r>
              <a:rPr lang="en-US" altLang="en-US"/>
              <a:t>Makes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 the new root of the subtree</a:t>
            </a:r>
          </a:p>
          <a:p>
            <a:pPr lvl="1" eaLnBrk="1" hangingPunct="1"/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 becomes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’s left child</a:t>
            </a:r>
          </a:p>
          <a:p>
            <a:pPr lvl="1" eaLnBrk="1" hangingPunct="1"/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’s left child becomes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’s right child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154CD46-4D6C-4A46-84C2-9BE98D682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DDF545A-AEF0-4A0B-AD47-D793082277C4}" type="slidenum">
              <a:rPr lang="en-US" altLang="en-US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A8AE5F08-AE40-4DBD-884F-ADF02F1999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9313" y="1179514"/>
            <a:ext cx="7061200" cy="2630487"/>
          </a:xfrm>
          <a:noFill/>
        </p:spPr>
      </p:pic>
      <p:sp>
        <p:nvSpPr>
          <p:cNvPr id="21508" name="Rectangle 3">
            <a:extLst>
              <a:ext uri="{FF2B5EF4-FFF2-40B4-BE49-F238E27FC236}">
                <a16:creationId xmlns:a16="http://schemas.microsoft.com/office/drawing/2014/main" id="{13264AEE-7C7C-4BE1-A932-A5128848F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</a:t>
            </a:r>
            <a:r>
              <a:rPr lang="en-US" altLang="en-US" sz="2800"/>
              <a:t>LEFT-ROTATE</a:t>
            </a:r>
            <a:r>
              <a:rPr lang="en-US" altLang="en-US"/>
              <a:t> </a:t>
            </a:r>
          </a:p>
        </p:txBody>
      </p:sp>
      <p:pic>
        <p:nvPicPr>
          <p:cNvPr id="484356" name="Picture 4">
            <a:extLst>
              <a:ext uri="{FF2B5EF4-FFF2-40B4-BE49-F238E27FC236}">
                <a16:creationId xmlns:a16="http://schemas.microsoft.com/office/drawing/2014/main" id="{492D7B23-1090-4E90-8F27-5CBB1342B6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9313" y="3935414"/>
            <a:ext cx="8012112" cy="28717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1B46F9-0ADD-4EF6-88EE-3097F5F56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 Trees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0FCE5DC-7008-42F4-A669-386D45985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Binary search tree with an additional attribute for its nodes: </a:t>
            </a:r>
            <a:r>
              <a:rPr lang="en-US" altLang="en-US">
                <a:latin typeface="Comic Sans MS" panose="030F0702030302020204" pitchFamily="66" charset="0"/>
              </a:rPr>
              <a:t>color</a:t>
            </a:r>
            <a:r>
              <a:rPr lang="en-US" altLang="en-US"/>
              <a:t> which can be </a:t>
            </a:r>
            <a:r>
              <a:rPr lang="en-US" altLang="en-US" b="1">
                <a:solidFill>
                  <a:srgbClr val="DD0111"/>
                </a:solidFill>
              </a:rPr>
              <a:t>red</a:t>
            </a:r>
            <a:r>
              <a:rPr lang="en-US" altLang="en-US"/>
              <a:t> or </a:t>
            </a:r>
            <a:r>
              <a:rPr lang="en-US" altLang="en-US" b="1"/>
              <a:t>black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Constrains the way nodes can be colored on any path from the root to a leaf.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       </a:t>
            </a:r>
          </a:p>
          <a:p>
            <a:pPr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          Balanced tree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0066FF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O(</a:t>
            </a:r>
            <a:r>
              <a:rPr lang="en-US" altLang="en-US">
                <a:solidFill>
                  <a:srgbClr val="0066FF"/>
                </a:solidFill>
                <a:latin typeface="Comic Sans MS" panose="030F0702030302020204" pitchFamily="66" charset="0"/>
              </a:rPr>
              <a:t>logN) 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C20704A8-3454-4BBC-B470-272707D70B5A}"/>
              </a:ext>
            </a:extLst>
          </p:cNvPr>
          <p:cNvSpPr/>
          <p:nvPr/>
        </p:nvSpPr>
        <p:spPr>
          <a:xfrm>
            <a:off x="5126038" y="4233863"/>
            <a:ext cx="73025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1BA40B2-EE80-4C6B-8E84-6B81ADC3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Rotations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1452F3D-5DDF-49C6-850D-F95D73046C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214438"/>
            <a:ext cx="8442325" cy="5295900"/>
          </a:xfrm>
        </p:spPr>
        <p:txBody>
          <a:bodyPr/>
          <a:lstStyle/>
          <a:p>
            <a:pPr eaLnBrk="1" hangingPunct="1"/>
            <a:r>
              <a:rPr lang="en-US" altLang="en-US"/>
              <a:t>Assumptions for a right rotation on a node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The left child </a:t>
            </a:r>
            <a:r>
              <a:rPr lang="en-US" altLang="en-US">
                <a:latin typeface="Comic Sans MS" panose="030F0702030302020204" pitchFamily="66" charset="0"/>
              </a:rPr>
              <a:t>x </a:t>
            </a:r>
            <a:r>
              <a:rPr lang="en-US" altLang="en-US"/>
              <a:t>of </a:t>
            </a:r>
            <a:r>
              <a:rPr lang="en-US" altLang="en-US">
                <a:latin typeface="Comic Sans MS" panose="030F0702030302020204" pitchFamily="66" charset="0"/>
              </a:rPr>
              <a:t>y </a:t>
            </a:r>
            <a:r>
              <a:rPr lang="en-US" altLang="en-US"/>
              <a:t>is not NIL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Idea:</a:t>
            </a:r>
          </a:p>
          <a:p>
            <a:pPr lvl="1" eaLnBrk="1" hangingPunct="1"/>
            <a:r>
              <a:rPr lang="en-US" altLang="en-US"/>
              <a:t>Pivots around the link from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 to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</a:p>
          <a:p>
            <a:pPr lvl="1" eaLnBrk="1" hangingPunct="1"/>
            <a:r>
              <a:rPr lang="en-US" altLang="en-US"/>
              <a:t>Makes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 the new root of the subtree</a:t>
            </a:r>
          </a:p>
          <a:p>
            <a:pPr lvl="1" eaLnBrk="1" hangingPunct="1"/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 becomes </a:t>
            </a:r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’s right child</a:t>
            </a:r>
          </a:p>
          <a:p>
            <a:pPr lvl="1" eaLnBrk="1" hangingPunct="1"/>
            <a:r>
              <a:rPr lang="en-US" altLang="en-US">
                <a:latin typeface="Comic Sans MS" panose="030F0702030302020204" pitchFamily="66" charset="0"/>
              </a:rPr>
              <a:t>x</a:t>
            </a:r>
            <a:r>
              <a:rPr lang="en-US" altLang="en-US"/>
              <a:t>’s right child becomes </a:t>
            </a:r>
            <a:r>
              <a:rPr lang="en-US" altLang="en-US">
                <a:latin typeface="Comic Sans MS" panose="030F0702030302020204" pitchFamily="66" charset="0"/>
              </a:rPr>
              <a:t>y</a:t>
            </a:r>
            <a:r>
              <a:rPr lang="en-US" altLang="en-US"/>
              <a:t>’s left child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A66F816-01AF-4A96-BE7F-5238D5D6908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5" y="2547938"/>
            <a:ext cx="1887538" cy="1979612"/>
          </a:xfrm>
          <a:noFill/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8007CB99-404B-49C5-A1F6-88C3F0521C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238" y="3376613"/>
            <a:ext cx="2278062" cy="290512"/>
          </a:xfrm>
          <a:noFill/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5ECB6D72-C5E2-4B6A-9CA1-2744473B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2595564"/>
            <a:ext cx="17859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82E8D780-2C30-44FB-938C-B9CC621D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6" y="3146426"/>
            <a:ext cx="20875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B7D3E34-06FE-4956-A616-C2BE16401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InsertItem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F5D62-3C02-419D-926A-6622619E9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7766050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Goal: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Insert a new node z into a red-black tree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Idea: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Insert node z into the tree as for an ordinary binary search tree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Color the node </a:t>
            </a:r>
            <a:r>
              <a:rPr lang="en-US" altLang="en-US" b="1">
                <a:solidFill>
                  <a:srgbClr val="DD0111"/>
                </a:solidFill>
              </a:rPr>
              <a:t>red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Restore the red-black tree properties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en-US"/>
              <a:t>i.e., use RB-INSERT-FIXUP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F1E02C0-795C-410A-9181-619447B3E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1639" y="100013"/>
            <a:ext cx="8778875" cy="906462"/>
          </a:xfrm>
        </p:spPr>
        <p:txBody>
          <a:bodyPr/>
          <a:lstStyle/>
          <a:p>
            <a:pPr eaLnBrk="1" hangingPunct="1"/>
            <a:r>
              <a:rPr lang="en-US" altLang="en-US"/>
              <a:t>RB Properties Affected by Insert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20B44C8-8DA8-4A0B-931A-C22EB05A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2450" y="1154113"/>
            <a:ext cx="8845550" cy="5205412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node</a:t>
            </a:r>
            <a:r>
              <a:rPr lang="en-US" altLang="en-US" sz="2400"/>
              <a:t> is either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r>
              <a:rPr lang="en-US" altLang="en-US" sz="2400"/>
              <a:t> or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root</a:t>
            </a:r>
            <a:r>
              <a:rPr lang="en-US" altLang="en-US" sz="2400"/>
              <a:t>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leaf</a:t>
            </a:r>
            <a:r>
              <a:rPr lang="en-US" altLang="en-US" sz="2400"/>
              <a:t> (</a:t>
            </a:r>
            <a:r>
              <a:rPr lang="en-US" altLang="en-US" sz="2400">
                <a:latin typeface="Comic Sans MS" panose="030F0702030302020204" pitchFamily="66" charset="0"/>
              </a:rPr>
              <a:t>NIL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None/>
            </a:pP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altLang="en-US" sz="2400"/>
              <a:t>For each node, all paths 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en-US" sz="2400"/>
              <a:t>from the node to descendant 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en-US" sz="2400"/>
              <a:t>leaves contain the same number 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en-US" sz="2400"/>
              <a:t>of black nodes</a:t>
            </a:r>
          </a:p>
        </p:txBody>
      </p:sp>
      <p:sp>
        <p:nvSpPr>
          <p:cNvPr id="489476" name="Text Box 4">
            <a:extLst>
              <a:ext uri="{FF2B5EF4-FFF2-40B4-BE49-F238E27FC236}">
                <a16:creationId xmlns:a16="http://schemas.microsoft.com/office/drawing/2014/main" id="{436E9D98-99A5-4F9B-A76E-429ECBA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11223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OK!</a:t>
            </a:r>
          </a:p>
        </p:txBody>
      </p:sp>
      <p:sp>
        <p:nvSpPr>
          <p:cNvPr id="489477" name="Text Box 5">
            <a:extLst>
              <a:ext uri="{FF2B5EF4-FFF2-40B4-BE49-F238E27FC236}">
                <a16:creationId xmlns:a16="http://schemas.microsoft.com/office/drawing/2014/main" id="{D348436B-45FC-4D75-8D09-64CE5D9C3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1587501"/>
            <a:ext cx="24737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If z is the root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lang="en-US" altLang="en-US" sz="240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not OK</a:t>
            </a:r>
          </a:p>
        </p:txBody>
      </p:sp>
      <p:sp>
        <p:nvSpPr>
          <p:cNvPr id="489478" name="Text Box 6">
            <a:extLst>
              <a:ext uri="{FF2B5EF4-FFF2-40B4-BE49-F238E27FC236}">
                <a16:creationId xmlns:a16="http://schemas.microsoft.com/office/drawing/2014/main" id="{BF419EFD-C37F-4BE8-A652-73A4163E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21637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OK!</a:t>
            </a:r>
          </a:p>
        </p:txBody>
      </p:sp>
      <p:grpSp>
        <p:nvGrpSpPr>
          <p:cNvPr id="24583" name="Group 7">
            <a:extLst>
              <a:ext uri="{FF2B5EF4-FFF2-40B4-BE49-F238E27FC236}">
                <a16:creationId xmlns:a16="http://schemas.microsoft.com/office/drawing/2014/main" id="{94BEE3CE-2B2E-4287-9A12-7E57B2B7B227}"/>
              </a:ext>
            </a:extLst>
          </p:cNvPr>
          <p:cNvGrpSpPr>
            <a:grpSpLocks/>
          </p:cNvGrpSpPr>
          <p:nvPr/>
        </p:nvGrpSpPr>
        <p:grpSpPr bwMode="auto">
          <a:xfrm>
            <a:off x="6664326" y="4591050"/>
            <a:ext cx="3648075" cy="1885950"/>
            <a:chOff x="3238" y="2892"/>
            <a:chExt cx="2298" cy="1188"/>
          </a:xfrm>
        </p:grpSpPr>
        <p:sp>
          <p:nvSpPr>
            <p:cNvPr id="24590" name="Oval 8">
              <a:extLst>
                <a:ext uri="{FF2B5EF4-FFF2-40B4-BE49-F238E27FC236}">
                  <a16:creationId xmlns:a16="http://schemas.microsoft.com/office/drawing/2014/main" id="{BCEE2B0F-8A01-484D-B9A5-EDA22EFD38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3" y="2892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24591" name="Oval 9">
              <a:extLst>
                <a:ext uri="{FF2B5EF4-FFF2-40B4-BE49-F238E27FC236}">
                  <a16:creationId xmlns:a16="http://schemas.microsoft.com/office/drawing/2014/main" id="{3B53FFE3-5BA8-4FB5-8CEB-377566AD27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8" y="321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17</a:t>
              </a:r>
            </a:p>
          </p:txBody>
        </p:sp>
        <p:sp>
          <p:nvSpPr>
            <p:cNvPr id="24592" name="Oval 10">
              <a:extLst>
                <a:ext uri="{FF2B5EF4-FFF2-40B4-BE49-F238E27FC236}">
                  <a16:creationId xmlns:a16="http://schemas.microsoft.com/office/drawing/2014/main" id="{6012A42D-ECC2-43B5-8228-D893BD5A10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7" y="321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41</a:t>
              </a:r>
            </a:p>
          </p:txBody>
        </p:sp>
        <p:sp>
          <p:nvSpPr>
            <p:cNvPr id="24593" name="Oval 11">
              <a:extLst>
                <a:ext uri="{FF2B5EF4-FFF2-40B4-BE49-F238E27FC236}">
                  <a16:creationId xmlns:a16="http://schemas.microsoft.com/office/drawing/2014/main" id="{DBAD65CD-9A04-493D-AFC8-7A15269D83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37" y="3546"/>
              <a:ext cx="219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47</a:t>
              </a:r>
            </a:p>
          </p:txBody>
        </p:sp>
        <p:sp>
          <p:nvSpPr>
            <p:cNvPr id="24594" name="Oval 12">
              <a:extLst>
                <a:ext uri="{FF2B5EF4-FFF2-40B4-BE49-F238E27FC236}">
                  <a16:creationId xmlns:a16="http://schemas.microsoft.com/office/drawing/2014/main" id="{934D9DC9-1279-46F7-8B36-02B015D097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8" y="3546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24595" name="Oval 13">
              <a:extLst>
                <a:ext uri="{FF2B5EF4-FFF2-40B4-BE49-F238E27FC236}">
                  <a16:creationId xmlns:a16="http://schemas.microsoft.com/office/drawing/2014/main" id="{94E4DDE9-CAE7-46CC-8150-393C6029ED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16" y="386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24596" name="Line 14">
              <a:extLst>
                <a:ext uri="{FF2B5EF4-FFF2-40B4-BE49-F238E27FC236}">
                  <a16:creationId xmlns:a16="http://schemas.microsoft.com/office/drawing/2014/main" id="{2065E0FD-D9CB-4713-8C7E-834F64C9F8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3612" y="2958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7" name="Line 15">
              <a:extLst>
                <a:ext uri="{FF2B5EF4-FFF2-40B4-BE49-F238E27FC236}">
                  <a16:creationId xmlns:a16="http://schemas.microsoft.com/office/drawing/2014/main" id="{50F91967-240F-4AE9-A740-F36EF4C84E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148" y="2957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8" name="Line 16">
              <a:extLst>
                <a:ext uri="{FF2B5EF4-FFF2-40B4-BE49-F238E27FC236}">
                  <a16:creationId xmlns:a16="http://schemas.microsoft.com/office/drawing/2014/main" id="{D4480F51-F7F2-4C7F-9C88-E603ACC501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4154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9" name="Line 17">
              <a:extLst>
                <a:ext uri="{FF2B5EF4-FFF2-40B4-BE49-F238E27FC236}">
                  <a16:creationId xmlns:a16="http://schemas.microsoft.com/office/drawing/2014/main" id="{206DEA10-92A3-4FD0-9397-1C588560FE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678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600" name="Line 18">
              <a:extLst>
                <a:ext uri="{FF2B5EF4-FFF2-40B4-BE49-F238E27FC236}">
                  <a16:creationId xmlns:a16="http://schemas.microsoft.com/office/drawing/2014/main" id="{C05D97A8-385C-4645-A082-7BEAF9980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5197" y="363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C6F2243B-5D80-401A-AFB9-C5337ACE3438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2795587"/>
            <a:ext cx="3957638" cy="1247774"/>
            <a:chOff x="2606" y="1761"/>
            <a:chExt cx="2493" cy="786"/>
          </a:xfrm>
        </p:grpSpPr>
        <p:sp>
          <p:nvSpPr>
            <p:cNvPr id="24588" name="Text Box 20">
              <a:extLst>
                <a:ext uri="{FF2B5EF4-FFF2-40B4-BE49-F238E27FC236}">
                  <a16:creationId xmlns:a16="http://schemas.microsoft.com/office/drawing/2014/main" id="{8597EFC8-70F4-4A18-BF19-554118A2E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2024"/>
              <a:ext cx="22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If p(z) is red </a:t>
              </a: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 </a:t>
              </a:r>
              <a:r>
                <a:rPr lang="en-US" altLang="en-US" sz="2400">
                  <a:solidFill>
                    <a:srgbClr val="DD0111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not OK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z and p(z) are both red</a:t>
              </a:r>
            </a:p>
          </p:txBody>
        </p:sp>
        <p:sp>
          <p:nvSpPr>
            <p:cNvPr id="24589" name="Freeform 21">
              <a:extLst>
                <a:ext uri="{FF2B5EF4-FFF2-40B4-BE49-F238E27FC236}">
                  <a16:creationId xmlns:a16="http://schemas.microsoft.com/office/drawing/2014/main" id="{F09127A9-58AA-48B0-9B00-83615A547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" y="1761"/>
              <a:ext cx="507" cy="463"/>
            </a:xfrm>
            <a:custGeom>
              <a:avLst/>
              <a:gdLst>
                <a:gd name="T0" fmla="*/ 245 w 507"/>
                <a:gd name="T1" fmla="*/ 463 h 463"/>
                <a:gd name="T2" fmla="*/ 453 w 507"/>
                <a:gd name="T3" fmla="*/ 287 h 463"/>
                <a:gd name="T4" fmla="*/ 464 w 507"/>
                <a:gd name="T5" fmla="*/ 47 h 463"/>
                <a:gd name="T6" fmla="*/ 197 w 507"/>
                <a:gd name="T7" fmla="*/ 4 h 463"/>
                <a:gd name="T8" fmla="*/ 0 w 507"/>
                <a:gd name="T9" fmla="*/ 47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7"/>
                <a:gd name="T16" fmla="*/ 0 h 463"/>
                <a:gd name="T17" fmla="*/ 507 w 507"/>
                <a:gd name="T18" fmla="*/ 463 h 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7" h="463">
                  <a:moveTo>
                    <a:pt x="245" y="463"/>
                  </a:moveTo>
                  <a:cubicBezTo>
                    <a:pt x="331" y="409"/>
                    <a:pt x="417" y="356"/>
                    <a:pt x="453" y="287"/>
                  </a:cubicBezTo>
                  <a:cubicBezTo>
                    <a:pt x="489" y="218"/>
                    <a:pt x="507" y="94"/>
                    <a:pt x="464" y="47"/>
                  </a:cubicBezTo>
                  <a:cubicBezTo>
                    <a:pt x="421" y="0"/>
                    <a:pt x="274" y="4"/>
                    <a:pt x="197" y="4"/>
                  </a:cubicBezTo>
                  <a:cubicBezTo>
                    <a:pt x="120" y="4"/>
                    <a:pt x="32" y="41"/>
                    <a:pt x="0" y="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8751B9D3-663D-4AAF-9F1E-2DF478EF461C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736976"/>
            <a:ext cx="1343025" cy="588963"/>
            <a:chOff x="139" y="2354"/>
            <a:chExt cx="846" cy="371"/>
          </a:xfrm>
        </p:grpSpPr>
        <p:sp>
          <p:nvSpPr>
            <p:cNvPr id="24586" name="Text Box 23">
              <a:extLst>
                <a:ext uri="{FF2B5EF4-FFF2-40B4-BE49-F238E27FC236}">
                  <a16:creationId xmlns:a16="http://schemas.microsoft.com/office/drawing/2014/main" id="{DA6ACA0A-65BA-46B9-9831-F9BFC3E7C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235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OK!</a:t>
              </a:r>
            </a:p>
          </p:txBody>
        </p:sp>
        <p:sp>
          <p:nvSpPr>
            <p:cNvPr id="24587" name="Freeform 24">
              <a:extLst>
                <a:ext uri="{FF2B5EF4-FFF2-40B4-BE49-F238E27FC236}">
                  <a16:creationId xmlns:a16="http://schemas.microsoft.com/office/drawing/2014/main" id="{B311F946-88F2-4D7B-A40A-C5B9E7B20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" y="2434"/>
              <a:ext cx="426" cy="291"/>
            </a:xfrm>
            <a:custGeom>
              <a:avLst/>
              <a:gdLst>
                <a:gd name="T0" fmla="*/ 426 w 426"/>
                <a:gd name="T1" fmla="*/ 46 h 291"/>
                <a:gd name="T2" fmla="*/ 64 w 426"/>
                <a:gd name="T3" fmla="*/ 30 h 291"/>
                <a:gd name="T4" fmla="*/ 42 w 426"/>
                <a:gd name="T5" fmla="*/ 227 h 291"/>
                <a:gd name="T6" fmla="*/ 96 w 426"/>
                <a:gd name="T7" fmla="*/ 291 h 2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"/>
                <a:gd name="T13" fmla="*/ 0 h 291"/>
                <a:gd name="T14" fmla="*/ 426 w 426"/>
                <a:gd name="T15" fmla="*/ 291 h 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" h="291">
                  <a:moveTo>
                    <a:pt x="426" y="46"/>
                  </a:moveTo>
                  <a:cubicBezTo>
                    <a:pt x="277" y="23"/>
                    <a:pt x="128" y="0"/>
                    <a:pt x="64" y="30"/>
                  </a:cubicBezTo>
                  <a:cubicBezTo>
                    <a:pt x="0" y="60"/>
                    <a:pt x="37" y="184"/>
                    <a:pt x="42" y="227"/>
                  </a:cubicBezTo>
                  <a:cubicBezTo>
                    <a:pt x="47" y="270"/>
                    <a:pt x="71" y="280"/>
                    <a:pt x="96" y="2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7" grpId="0"/>
      <p:bldP spid="4894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70D543EF-BD8F-4703-B5F1-A78397147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96C1F2-BE4A-489A-BEB3-CB29F2F2900B}" type="slidenum">
              <a:rPr lang="en-US" altLang="en-US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37465B4-5E08-4E6B-8E7C-12C09586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6" y="6454775"/>
            <a:ext cx="3128963" cy="223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6F4C9AF-1444-45E9-A8B9-F904F0091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RB-INSERT-FIXUP</a:t>
            </a: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C3C06CD4-A3C6-4C73-B466-94119C408F2C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3676" y="1130301"/>
            <a:ext cx="3992563" cy="1882775"/>
          </a:xfrm>
          <a:noFill/>
        </p:spPr>
      </p:pic>
      <p:pic>
        <p:nvPicPr>
          <p:cNvPr id="25606" name="Picture 5">
            <a:extLst>
              <a:ext uri="{FF2B5EF4-FFF2-40B4-BE49-F238E27FC236}">
                <a16:creationId xmlns:a16="http://schemas.microsoft.com/office/drawing/2014/main" id="{48F0BBC1-992A-476E-8E93-789ECD88D333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2238" y="4808539"/>
            <a:ext cx="4000500" cy="1874837"/>
          </a:xfrm>
          <a:noFill/>
        </p:spPr>
      </p:pic>
      <p:pic>
        <p:nvPicPr>
          <p:cNvPr id="25607" name="Picture 6">
            <a:extLst>
              <a:ext uri="{FF2B5EF4-FFF2-40B4-BE49-F238E27FC236}">
                <a16:creationId xmlns:a16="http://schemas.microsoft.com/office/drawing/2014/main" id="{98B5AAD4-6194-401D-8504-BE2398C5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3141664"/>
            <a:ext cx="400050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Oval 7">
            <a:extLst>
              <a:ext uri="{FF2B5EF4-FFF2-40B4-BE49-F238E27FC236}">
                <a16:creationId xmlns:a16="http://schemas.microsoft.com/office/drawing/2014/main" id="{A3DC9228-818B-4946-B456-1BCC1549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4" y="1811338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9" name="Oval 8">
            <a:extLst>
              <a:ext uri="{FF2B5EF4-FFF2-40B4-BE49-F238E27FC236}">
                <a16:creationId xmlns:a16="http://schemas.microsoft.com/office/drawing/2014/main" id="{05E87B60-8FFB-4AD2-A62B-4F6B63473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0" y="1820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94215251-F5E4-40B7-A295-4D37589F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17738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12B3E680-9E0B-453A-86DD-3817B53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4225926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5CB99966-BECD-46E1-9974-47DB6B52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5884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3" name="Oval 12">
            <a:extLst>
              <a:ext uri="{FF2B5EF4-FFF2-40B4-BE49-F238E27FC236}">
                <a16:creationId xmlns:a16="http://schemas.microsoft.com/office/drawing/2014/main" id="{E6F43EFB-F7E4-453A-B2DB-5194EDB7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5" y="3403601"/>
            <a:ext cx="439738" cy="423863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4" name="Oval 13">
            <a:extLst>
              <a:ext uri="{FF2B5EF4-FFF2-40B4-BE49-F238E27FC236}">
                <a16:creationId xmlns:a16="http://schemas.microsoft.com/office/drawing/2014/main" id="{A6A53A33-0C0C-4FB1-9E5F-9FF0FDA3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5" y="5064126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87" name="Rectangle 14">
            <a:extLst>
              <a:ext uri="{FF2B5EF4-FFF2-40B4-BE49-F238E27FC236}">
                <a16:creationId xmlns:a16="http://schemas.microsoft.com/office/drawing/2014/main" id="{6E5D25AA-1989-4999-9863-98CBFBC8A1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17664" y="1270000"/>
            <a:ext cx="6224587" cy="56261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 dirty="0"/>
              <a:t>Case 1:</a:t>
            </a:r>
            <a:r>
              <a:rPr lang="en-US" dirty="0"/>
              <a:t> </a:t>
            </a:r>
            <a:r>
              <a:rPr lang="en-US" sz="2400" dirty="0" err="1">
                <a:latin typeface="Comic Sans MS" pitchFamily="66" charset="0"/>
              </a:rPr>
              <a:t>z</a:t>
            </a:r>
            <a:r>
              <a:rPr lang="en-US" sz="2400" dirty="0" err="1"/>
              <a:t>’s</a:t>
            </a:r>
            <a:r>
              <a:rPr lang="en-US" sz="2400" dirty="0"/>
              <a:t> “uncle” (y) is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DD0111"/>
                </a:solidFill>
              </a:rPr>
              <a:t>          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(z could be either left or              		right child)</a:t>
            </a:r>
            <a:r>
              <a:rPr lang="en-US" sz="2400" b="1" dirty="0">
                <a:solidFill>
                  <a:srgbClr val="DD0111"/>
                </a:solidFill>
              </a:rPr>
              <a:t>           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/>
              <a:t>Idea: </a:t>
            </a:r>
            <a:endParaRPr lang="en-US" dirty="0"/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>
                <a:latin typeface="Comic Sans MS" pitchFamily="66" charset="0"/>
              </a:rPr>
              <a:t>p[p[z]]</a:t>
            </a:r>
            <a:r>
              <a:rPr lang="en-US" sz="2400" dirty="0"/>
              <a:t> (</a:t>
            </a:r>
            <a:r>
              <a:rPr lang="en-US" sz="2400" dirty="0">
                <a:latin typeface="Comic Sans MS" pitchFamily="66" charset="0"/>
              </a:rPr>
              <a:t>z</a:t>
            </a:r>
            <a:r>
              <a:rPr lang="en-US" sz="2400" dirty="0"/>
              <a:t>’s grandparent) must be black.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66" charset="0"/>
              </a:rPr>
              <a:t>p[z]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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66" charset="0"/>
              </a:rPr>
              <a:t>y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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66" charset="0"/>
              </a:rPr>
              <a:t>p[p[z]]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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>
                <a:latin typeface="Comic Sans MS" pitchFamily="66" charset="0"/>
              </a:rPr>
              <a:t>z = p[p[z]]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600" dirty="0"/>
              <a:t>Push the </a:t>
            </a:r>
            <a:r>
              <a:rPr lang="en-US" sz="1600" b="1" dirty="0">
                <a:solidFill>
                  <a:srgbClr val="DD0111"/>
                </a:solidFill>
              </a:rPr>
              <a:t>“red”</a:t>
            </a:r>
            <a:r>
              <a:rPr lang="en-US" sz="1600" dirty="0"/>
              <a:t> violation up the tree</a:t>
            </a:r>
          </a:p>
        </p:txBody>
      </p:sp>
      <p:sp>
        <p:nvSpPr>
          <p:cNvPr id="25616" name="AutoShape 15">
            <a:extLst>
              <a:ext uri="{FF2B5EF4-FFF2-40B4-BE49-F238E27FC236}">
                <a16:creationId xmlns:a16="http://schemas.microsoft.com/office/drawing/2014/main" id="{3D0A0015-C9D0-4C7B-BEFD-AF9B87DD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3767138"/>
            <a:ext cx="3065463" cy="2311400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7" name="Rectangle 16">
            <a:extLst>
              <a:ext uri="{FF2B5EF4-FFF2-40B4-BE49-F238E27FC236}">
                <a16:creationId xmlns:a16="http://schemas.microsoft.com/office/drawing/2014/main" id="{6CD21227-2C2A-49A2-92B6-AF25DD3BE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3495676"/>
            <a:ext cx="601662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5A38E06-AEA4-4371-9235-9FD0E1437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RB-INSERT-FIXUP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CD3CEE-0BC9-44AD-BCDC-B5BE194C61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111250"/>
            <a:ext cx="3679825" cy="3562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Case 2: </a:t>
            </a:r>
          </a:p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’s “uncle” (y)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 is a left child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55E975DC-998D-4D56-91BD-858953AB1754}"/>
              </a:ext>
            </a:extLst>
          </p:cNvPr>
          <p:cNvGrpSpPr>
            <a:grpSpLocks/>
          </p:cNvGrpSpPr>
          <p:nvPr/>
        </p:nvGrpSpPr>
        <p:grpSpPr bwMode="auto">
          <a:xfrm>
            <a:off x="7658101" y="4310063"/>
            <a:ext cx="2849563" cy="1516062"/>
            <a:chOff x="3960" y="2903"/>
            <a:chExt cx="1795" cy="955"/>
          </a:xfrm>
        </p:grpSpPr>
        <p:pic>
          <p:nvPicPr>
            <p:cNvPr id="26641" name="Picture 5">
              <a:extLst>
                <a:ext uri="{FF2B5EF4-FFF2-40B4-BE49-F238E27FC236}">
                  <a16:creationId xmlns:a16="http://schemas.microsoft.com/office/drawing/2014/main" id="{8B911326-18AD-4FFE-BE86-2EAFED415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2903"/>
              <a:ext cx="1795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2" name="Oval 6">
              <a:extLst>
                <a:ext uri="{FF2B5EF4-FFF2-40B4-BE49-F238E27FC236}">
                  <a16:creationId xmlns:a16="http://schemas.microsoft.com/office/drawing/2014/main" id="{1C58345A-9652-4618-864A-B8CE9120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331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643" name="Oval 7">
              <a:extLst>
                <a:ext uri="{FF2B5EF4-FFF2-40B4-BE49-F238E27FC236}">
                  <a16:creationId xmlns:a16="http://schemas.microsoft.com/office/drawing/2014/main" id="{C0BB6D18-EA58-4A50-8E10-83A617AA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3310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629" name="Group 8">
            <a:extLst>
              <a:ext uri="{FF2B5EF4-FFF2-40B4-BE49-F238E27FC236}">
                <a16:creationId xmlns:a16="http://schemas.microsoft.com/office/drawing/2014/main" id="{F52427C4-07D1-48B6-9BEC-8CBBA3B9D79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070351"/>
            <a:ext cx="2438400" cy="2157413"/>
            <a:chOff x="383" y="2852"/>
            <a:chExt cx="1536" cy="1359"/>
          </a:xfrm>
        </p:grpSpPr>
        <p:pic>
          <p:nvPicPr>
            <p:cNvPr id="26637" name="Picture 9">
              <a:extLst>
                <a:ext uri="{FF2B5EF4-FFF2-40B4-BE49-F238E27FC236}">
                  <a16:creationId xmlns:a16="http://schemas.microsoft.com/office/drawing/2014/main" id="{33CD2A45-6C2A-46E9-8E28-0325A1962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8" name="Oval 10">
              <a:extLst>
                <a:ext uri="{FF2B5EF4-FFF2-40B4-BE49-F238E27FC236}">
                  <a16:creationId xmlns:a16="http://schemas.microsoft.com/office/drawing/2014/main" id="{7DBA97B6-9F55-4A13-8030-8CAFCE3C3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639" name="Oval 11">
              <a:extLst>
                <a:ext uri="{FF2B5EF4-FFF2-40B4-BE49-F238E27FC236}">
                  <a16:creationId xmlns:a16="http://schemas.microsoft.com/office/drawing/2014/main" id="{E94CCD0F-497D-48C3-B3D6-216B4E3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640" name="Text Box 12">
              <a:extLst>
                <a:ext uri="{FF2B5EF4-FFF2-40B4-BE49-F238E27FC236}">
                  <a16:creationId xmlns:a16="http://schemas.microsoft.com/office/drawing/2014/main" id="{64D6822C-AD34-4D98-8006-9CAC3AF87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2852"/>
              <a:ext cx="5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 2</a:t>
              </a:r>
            </a:p>
          </p:txBody>
        </p:sp>
      </p:grpSp>
      <p:grpSp>
        <p:nvGrpSpPr>
          <p:cNvPr id="26630" name="Group 13">
            <a:extLst>
              <a:ext uri="{FF2B5EF4-FFF2-40B4-BE49-F238E27FC236}">
                <a16:creationId xmlns:a16="http://schemas.microsoft.com/office/drawing/2014/main" id="{F4B34DEF-76F4-4E08-A3E6-1CFCB208510E}"/>
              </a:ext>
            </a:extLst>
          </p:cNvPr>
          <p:cNvGrpSpPr>
            <a:grpSpLocks/>
          </p:cNvGrpSpPr>
          <p:nvPr/>
        </p:nvGrpSpPr>
        <p:grpSpPr bwMode="auto">
          <a:xfrm>
            <a:off x="4783138" y="4319589"/>
            <a:ext cx="2438400" cy="1889125"/>
            <a:chOff x="2149" y="2839"/>
            <a:chExt cx="1536" cy="1190"/>
          </a:xfrm>
        </p:grpSpPr>
        <p:pic>
          <p:nvPicPr>
            <p:cNvPr id="26633" name="Picture 14">
              <a:extLst>
                <a:ext uri="{FF2B5EF4-FFF2-40B4-BE49-F238E27FC236}">
                  <a16:creationId xmlns:a16="http://schemas.microsoft.com/office/drawing/2014/main" id="{E927DB43-364E-47AA-9214-5ED5320A2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" y="2839"/>
              <a:ext cx="1536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Oval 15">
              <a:extLst>
                <a:ext uri="{FF2B5EF4-FFF2-40B4-BE49-F238E27FC236}">
                  <a16:creationId xmlns:a16="http://schemas.microsoft.com/office/drawing/2014/main" id="{8547B7E5-795C-45EF-935B-F0E958DC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240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635" name="Oval 16">
              <a:extLst>
                <a:ext uri="{FF2B5EF4-FFF2-40B4-BE49-F238E27FC236}">
                  <a16:creationId xmlns:a16="http://schemas.microsoft.com/office/drawing/2014/main" id="{0C58D3F7-DB7A-44C9-83BB-BF2314FA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" y="350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6636" name="Oval 17">
              <a:extLst>
                <a:ext uri="{FF2B5EF4-FFF2-40B4-BE49-F238E27FC236}">
                  <a16:creationId xmlns:a16="http://schemas.microsoft.com/office/drawing/2014/main" id="{BBA6C1B7-4E90-40BE-8429-87F32DA2E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989"/>
              <a:ext cx="267" cy="262"/>
            </a:xfrm>
            <a:prstGeom prst="ellipse">
              <a:avLst/>
            </a:prstGeom>
            <a:noFill/>
            <a:ln w="889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631" name="Rectangle 18">
            <a:extLst>
              <a:ext uri="{FF2B5EF4-FFF2-40B4-BE49-F238E27FC236}">
                <a16:creationId xmlns:a16="http://schemas.microsoft.com/office/drawing/2014/main" id="{653D7EF8-F90D-4707-8DD8-324CC626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25" y="1165226"/>
            <a:ext cx="502285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333399"/>
                </a:solidFill>
              </a:rPr>
              <a:t>Idea: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srgbClr val="333399"/>
                </a:solidFill>
              </a:rPr>
              <a:t>color </a:t>
            </a:r>
            <a:r>
              <a:rPr lang="en-US" altLang="en-US" sz="2400">
                <a:solidFill>
                  <a:srgbClr val="333399"/>
                </a:solidFill>
                <a:latin typeface="Comic Sans MS" panose="030F0702030302020204" pitchFamily="66" charset="0"/>
              </a:rPr>
              <a:t>p[z] </a:t>
            </a:r>
            <a:r>
              <a:rPr lang="en-US" altLang="en-US" sz="2400">
                <a:solidFill>
                  <a:srgbClr val="3333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333399"/>
                </a:solidFill>
              </a:rPr>
              <a:t> </a:t>
            </a:r>
            <a:r>
              <a:rPr lang="en-US" altLang="en-US" sz="2400" b="1">
                <a:solidFill>
                  <a:srgbClr val="333399"/>
                </a:solidFill>
              </a:rPr>
              <a:t>black</a:t>
            </a:r>
            <a:r>
              <a:rPr lang="en-US" altLang="en-US" sz="2400">
                <a:solidFill>
                  <a:srgbClr val="333399"/>
                </a:solidFill>
              </a:rPr>
              <a:t>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srgbClr val="333399"/>
                </a:solidFill>
              </a:rPr>
              <a:t>color </a:t>
            </a:r>
            <a:r>
              <a:rPr lang="en-US" altLang="en-US" sz="2400">
                <a:solidFill>
                  <a:srgbClr val="333399"/>
                </a:solidFill>
                <a:latin typeface="Comic Sans MS" panose="030F0702030302020204" pitchFamily="66" charset="0"/>
              </a:rPr>
              <a:t>p[p[z]] </a:t>
            </a:r>
            <a:r>
              <a:rPr lang="en-US" altLang="en-US" sz="2400">
                <a:solidFill>
                  <a:srgbClr val="3333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rgbClr val="333399"/>
                </a:solidFill>
              </a:rPr>
              <a:t>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srgbClr val="333399"/>
                </a:solidFill>
              </a:rPr>
              <a:t>RIGHT-ROTATE(T, </a:t>
            </a:r>
            <a:r>
              <a:rPr lang="en-US" altLang="en-US" sz="2400">
                <a:solidFill>
                  <a:srgbClr val="333399"/>
                </a:solidFill>
                <a:latin typeface="Comic Sans MS" panose="030F0702030302020204" pitchFamily="66" charset="0"/>
              </a:rPr>
              <a:t>p[p[z]])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srgbClr val="333399"/>
                </a:solidFill>
              </a:rPr>
              <a:t>No longer have 2 reds in a row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srgbClr val="333399"/>
                </a:solidFill>
                <a:latin typeface="Comic Sans MS" panose="030F0702030302020204" pitchFamily="66" charset="0"/>
              </a:rPr>
              <a:t>p[z]</a:t>
            </a:r>
            <a:r>
              <a:rPr lang="en-US" altLang="en-US" sz="2400">
                <a:solidFill>
                  <a:srgbClr val="333399"/>
                </a:solidFill>
              </a:rPr>
              <a:t> is now black</a:t>
            </a:r>
          </a:p>
        </p:txBody>
      </p:sp>
      <p:sp>
        <p:nvSpPr>
          <p:cNvPr id="26632" name="AutoShape 19">
            <a:extLst>
              <a:ext uri="{FF2B5EF4-FFF2-40B4-BE49-F238E27FC236}">
                <a16:creationId xmlns:a16="http://schemas.microsoft.com/office/drawing/2014/main" id="{CDE49B61-1AA2-4D6F-8756-DC121B811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4" y="1568451"/>
            <a:ext cx="4937125" cy="1370013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>
            <a:extLst>
              <a:ext uri="{FF2B5EF4-FFF2-40B4-BE49-F238E27FC236}">
                <a16:creationId xmlns:a16="http://schemas.microsoft.com/office/drawing/2014/main" id="{9E3556C3-3A9D-4258-A25A-D77FC3982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F054554-9C5A-46A4-B6A1-5190A9CF36D5}" type="slidenum">
              <a:rPr lang="en-US" altLang="en-US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03BDCB4-C211-4EFE-907E-DAC40C7F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RB-INSERT-FIXUP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B5678AE-8C79-4102-8E6E-11ED6E9A25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111250"/>
            <a:ext cx="8537575" cy="4152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Case 3: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’s “uncle” (</a:t>
            </a:r>
            <a:r>
              <a:rPr lang="en-US" altLang="en-US" sz="2400">
                <a:latin typeface="Comic Sans MS" panose="030F0702030302020204" pitchFamily="66" charset="0"/>
              </a:rPr>
              <a:t>y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z</a:t>
            </a:r>
            <a:r>
              <a:rPr lang="en-US" altLang="en-US" sz="2400"/>
              <a:t> is a right child</a:t>
            </a:r>
          </a:p>
          <a:p>
            <a:pPr eaLnBrk="1" hangingPunct="1">
              <a:buFontTx/>
              <a:buNone/>
            </a:pPr>
            <a:r>
              <a:rPr lang="en-US" altLang="en-US" sz="2400" b="1"/>
              <a:t>Idea</a:t>
            </a:r>
            <a:r>
              <a:rPr lang="en-US" altLang="en-US" sz="2400"/>
              <a:t>:</a:t>
            </a:r>
          </a:p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z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 p[z]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400"/>
              <a:t>LEFT-ROTATE(</a:t>
            </a:r>
            <a:r>
              <a:rPr lang="en-US" altLang="en-US" sz="2400">
                <a:latin typeface="Comic Sans MS" panose="030F0702030302020204" pitchFamily="66" charset="0"/>
              </a:rPr>
              <a:t>T, z)</a:t>
            </a:r>
            <a:r>
              <a:rPr lang="en-US" altLang="en-US" sz="240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now z is a left child, and both z and </a:t>
            </a:r>
            <a:r>
              <a:rPr lang="en-US" altLang="en-US" sz="2400">
                <a:latin typeface="Comic Sans MS" panose="030F0702030302020204" pitchFamily="66" charset="0"/>
              </a:rPr>
              <a:t>p[z]</a:t>
            </a:r>
            <a:r>
              <a:rPr lang="en-US" altLang="en-US" sz="2400"/>
              <a:t> are red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case 2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C928AE8D-FCBB-479F-B67F-323F7D0D6A55}"/>
              </a:ext>
            </a:extLst>
          </p:cNvPr>
          <p:cNvGrpSpPr>
            <a:grpSpLocks/>
          </p:cNvGrpSpPr>
          <p:nvPr/>
        </p:nvGrpSpPr>
        <p:grpSpPr bwMode="auto">
          <a:xfrm>
            <a:off x="3259139" y="4251326"/>
            <a:ext cx="1958975" cy="2112963"/>
            <a:chOff x="506" y="1506"/>
            <a:chExt cx="1234" cy="1331"/>
          </a:xfrm>
        </p:grpSpPr>
        <p:pic>
          <p:nvPicPr>
            <p:cNvPr id="27660" name="Picture 5">
              <a:extLst>
                <a:ext uri="{FF2B5EF4-FFF2-40B4-BE49-F238E27FC236}">
                  <a16:creationId xmlns:a16="http://schemas.microsoft.com/office/drawing/2014/main" id="{14A5EF94-A946-47D9-8539-1EF16BFC9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" y="1675"/>
              <a:ext cx="123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1" name="Oval 6">
              <a:extLst>
                <a:ext uri="{FF2B5EF4-FFF2-40B4-BE49-F238E27FC236}">
                  <a16:creationId xmlns:a16="http://schemas.microsoft.com/office/drawing/2014/main" id="{7EB4D656-78AE-47F7-9CA5-6F875E5B4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208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662" name="Oval 7">
              <a:extLst>
                <a:ext uri="{FF2B5EF4-FFF2-40B4-BE49-F238E27FC236}">
                  <a16:creationId xmlns:a16="http://schemas.microsoft.com/office/drawing/2014/main" id="{AF8F1461-D17E-4813-B988-6380DF0F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" y="234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663" name="Text Box 8">
              <a:extLst>
                <a:ext uri="{FF2B5EF4-FFF2-40B4-BE49-F238E27FC236}">
                  <a16:creationId xmlns:a16="http://schemas.microsoft.com/office/drawing/2014/main" id="{43ADB4DF-1264-4364-B5F9-D37BD42C1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1506"/>
              <a:ext cx="5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 3</a:t>
              </a:r>
            </a:p>
          </p:txBody>
        </p:sp>
      </p:grpSp>
      <p:grpSp>
        <p:nvGrpSpPr>
          <p:cNvPr id="27654" name="Group 9">
            <a:extLst>
              <a:ext uri="{FF2B5EF4-FFF2-40B4-BE49-F238E27FC236}">
                <a16:creationId xmlns:a16="http://schemas.microsoft.com/office/drawing/2014/main" id="{074A615C-5885-4BBF-A330-C1F6E5BCA23D}"/>
              </a:ext>
            </a:extLst>
          </p:cNvPr>
          <p:cNvGrpSpPr>
            <a:grpSpLocks/>
          </p:cNvGrpSpPr>
          <p:nvPr/>
        </p:nvGrpSpPr>
        <p:grpSpPr bwMode="auto">
          <a:xfrm>
            <a:off x="6607175" y="4251326"/>
            <a:ext cx="2438400" cy="2157413"/>
            <a:chOff x="383" y="2852"/>
            <a:chExt cx="1536" cy="1359"/>
          </a:xfrm>
        </p:grpSpPr>
        <p:pic>
          <p:nvPicPr>
            <p:cNvPr id="27656" name="Picture 10">
              <a:extLst>
                <a:ext uri="{FF2B5EF4-FFF2-40B4-BE49-F238E27FC236}">
                  <a16:creationId xmlns:a16="http://schemas.microsoft.com/office/drawing/2014/main" id="{4685253E-1591-4691-BFDC-66D365E7C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7" name="Oval 11">
              <a:extLst>
                <a:ext uri="{FF2B5EF4-FFF2-40B4-BE49-F238E27FC236}">
                  <a16:creationId xmlns:a16="http://schemas.microsoft.com/office/drawing/2014/main" id="{70979B8D-81C8-4162-ACE0-004B33C17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658" name="Oval 12">
              <a:extLst>
                <a:ext uri="{FF2B5EF4-FFF2-40B4-BE49-F238E27FC236}">
                  <a16:creationId xmlns:a16="http://schemas.microsoft.com/office/drawing/2014/main" id="{6B0923C3-3BE8-4799-ACDD-AF912FE4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659" name="Text Box 13">
              <a:extLst>
                <a:ext uri="{FF2B5EF4-FFF2-40B4-BE49-F238E27FC236}">
                  <a16:creationId xmlns:a16="http://schemas.microsoft.com/office/drawing/2014/main" id="{430E85AC-4629-4D20-9C28-AE1808672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2852"/>
              <a:ext cx="5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 2</a:t>
              </a:r>
            </a:p>
          </p:txBody>
        </p:sp>
      </p:grpSp>
      <p:sp>
        <p:nvSpPr>
          <p:cNvPr id="27655" name="AutoShape 14">
            <a:extLst>
              <a:ext uri="{FF2B5EF4-FFF2-40B4-BE49-F238E27FC236}">
                <a16:creationId xmlns:a16="http://schemas.microsoft.com/office/drawing/2014/main" id="{F21B223C-8B96-4496-846B-00584723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2900363"/>
            <a:ext cx="4113213" cy="931862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EEEC079-A2DB-4425-AAD0-F4978D714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131763"/>
            <a:ext cx="8229600" cy="906462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5E2B4816-88DF-4C3C-9496-153E75EBE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8550" y="1406525"/>
            <a:ext cx="349250" cy="33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CEC7A10-4D98-4D4B-B329-E7E4DB35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1131888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Insert 4</a:t>
            </a: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B75EE359-0B99-4227-8E1F-1A25E067D213}"/>
              </a:ext>
            </a:extLst>
          </p:cNvPr>
          <p:cNvGrpSpPr>
            <a:grpSpLocks/>
          </p:cNvGrpSpPr>
          <p:nvPr/>
        </p:nvGrpSpPr>
        <p:grpSpPr bwMode="auto">
          <a:xfrm>
            <a:off x="1927225" y="1816101"/>
            <a:ext cx="3748088" cy="1463675"/>
            <a:chOff x="254" y="1239"/>
            <a:chExt cx="2361" cy="922"/>
          </a:xfrm>
        </p:grpSpPr>
        <p:sp>
          <p:nvSpPr>
            <p:cNvPr id="28757" name="Oval 6">
              <a:extLst>
                <a:ext uri="{FF2B5EF4-FFF2-40B4-BE49-F238E27FC236}">
                  <a16:creationId xmlns:a16="http://schemas.microsoft.com/office/drawing/2014/main" id="{60B02312-5177-425D-BB97-83B8446CBF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7" y="1302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8758" name="Oval 7">
              <a:extLst>
                <a:ext uri="{FF2B5EF4-FFF2-40B4-BE49-F238E27FC236}">
                  <a16:creationId xmlns:a16="http://schemas.microsoft.com/office/drawing/2014/main" id="{3C5B02B5-45FA-42BC-AEDC-88758D43A0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66" y="130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28759" name="Oval 8">
              <a:extLst>
                <a:ext uri="{FF2B5EF4-FFF2-40B4-BE49-F238E27FC236}">
                  <a16:creationId xmlns:a16="http://schemas.microsoft.com/office/drawing/2014/main" id="{D28C11BE-ADCF-49B0-9186-E6E8DF3454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" y="1631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760" name="Oval 9">
              <a:extLst>
                <a:ext uri="{FF2B5EF4-FFF2-40B4-BE49-F238E27FC236}">
                  <a16:creationId xmlns:a16="http://schemas.microsoft.com/office/drawing/2014/main" id="{6D2F42E6-F3D4-49E3-9A3B-A20BA8C8B8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6" y="1635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28761" name="Oval 10">
              <a:extLst>
                <a:ext uri="{FF2B5EF4-FFF2-40B4-BE49-F238E27FC236}">
                  <a16:creationId xmlns:a16="http://schemas.microsoft.com/office/drawing/2014/main" id="{1453F281-59E8-4985-859E-27E84E3136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81" y="1624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8762" name="Oval 11">
              <a:extLst>
                <a:ext uri="{FF2B5EF4-FFF2-40B4-BE49-F238E27FC236}">
                  <a16:creationId xmlns:a16="http://schemas.microsoft.com/office/drawing/2014/main" id="{F20C591D-2B52-4A44-A861-8F40B70C40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9" y="194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763" name="Line 12">
              <a:extLst>
                <a:ext uri="{FF2B5EF4-FFF2-40B4-BE49-F238E27FC236}">
                  <a16:creationId xmlns:a16="http://schemas.microsoft.com/office/drawing/2014/main" id="{9B66BAF7-2687-497B-9380-D318CF2622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171" y="1047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64" name="Line 13">
              <a:extLst>
                <a:ext uri="{FF2B5EF4-FFF2-40B4-BE49-F238E27FC236}">
                  <a16:creationId xmlns:a16="http://schemas.microsoft.com/office/drawing/2014/main" id="{6F70D2E5-EFB8-48BC-998D-B8D8491643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707" y="1046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65" name="Line 14">
              <a:extLst>
                <a:ext uri="{FF2B5EF4-FFF2-40B4-BE49-F238E27FC236}">
                  <a16:creationId xmlns:a16="http://schemas.microsoft.com/office/drawing/2014/main" id="{01BA4370-77B5-47FC-82F3-6F7BF63A1A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635" y="138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66" name="Line 15">
              <a:extLst>
                <a:ext uri="{FF2B5EF4-FFF2-40B4-BE49-F238E27FC236}">
                  <a16:creationId xmlns:a16="http://schemas.microsoft.com/office/drawing/2014/main" id="{6880A6B6-684C-4C2D-A51A-092E9D4785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237" y="1384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67" name="Line 16">
              <a:extLst>
                <a:ext uri="{FF2B5EF4-FFF2-40B4-BE49-F238E27FC236}">
                  <a16:creationId xmlns:a16="http://schemas.microsoft.com/office/drawing/2014/main" id="{5DE918DD-7700-45FD-983D-0B38AEB2E9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156" y="1386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68" name="Line 17">
              <a:extLst>
                <a:ext uri="{FF2B5EF4-FFF2-40B4-BE49-F238E27FC236}">
                  <a16:creationId xmlns:a16="http://schemas.microsoft.com/office/drawing/2014/main" id="{FADDC881-41CB-4B81-9763-E47FE433DB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640" y="171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69" name="Oval 18">
              <a:extLst>
                <a:ext uri="{FF2B5EF4-FFF2-40B4-BE49-F238E27FC236}">
                  <a16:creationId xmlns:a16="http://schemas.microsoft.com/office/drawing/2014/main" id="{8DEEB37E-2658-422C-9BE7-B8E299E178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1" y="1948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8770" name="Line 19">
              <a:extLst>
                <a:ext uri="{FF2B5EF4-FFF2-40B4-BE49-F238E27FC236}">
                  <a16:creationId xmlns:a16="http://schemas.microsoft.com/office/drawing/2014/main" id="{A311DA56-55DE-4704-BAA6-8968EBB787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131" y="170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9CCCC308-3EB3-4C6B-A6EC-D155143D0021}"/>
              </a:ext>
            </a:extLst>
          </p:cNvPr>
          <p:cNvGrpSpPr>
            <a:grpSpLocks/>
          </p:cNvGrpSpPr>
          <p:nvPr/>
        </p:nvGrpSpPr>
        <p:grpSpPr bwMode="auto">
          <a:xfrm>
            <a:off x="2168526" y="3249614"/>
            <a:ext cx="620713" cy="625475"/>
            <a:chOff x="406" y="2142"/>
            <a:chExt cx="391" cy="394"/>
          </a:xfrm>
        </p:grpSpPr>
        <p:sp>
          <p:nvSpPr>
            <p:cNvPr id="28755" name="Line 21">
              <a:extLst>
                <a:ext uri="{FF2B5EF4-FFF2-40B4-BE49-F238E27FC236}">
                  <a16:creationId xmlns:a16="http://schemas.microsoft.com/office/drawing/2014/main" id="{0DB9EAEC-B324-4B64-94FF-3A78ACF35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2142"/>
              <a:ext cx="212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56" name="Oval 22">
              <a:extLst>
                <a:ext uri="{FF2B5EF4-FFF2-40B4-BE49-F238E27FC236}">
                  <a16:creationId xmlns:a16="http://schemas.microsoft.com/office/drawing/2014/main" id="{B8A1B538-363D-4C10-BBBC-8F720920E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" y="232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sp>
        <p:nvSpPr>
          <p:cNvPr id="495639" name="Text Box 23">
            <a:extLst>
              <a:ext uri="{FF2B5EF4-FFF2-40B4-BE49-F238E27FC236}">
                <a16:creationId xmlns:a16="http://schemas.microsoft.com/office/drawing/2014/main" id="{D1F5E5C8-A2D6-4FB8-B43F-190F98AB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296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5826F055-181C-4BD5-9AE0-4ABAACB42BFF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1412876"/>
            <a:ext cx="3748088" cy="2468563"/>
            <a:chOff x="2892" y="1005"/>
            <a:chExt cx="2361" cy="1555"/>
          </a:xfrm>
        </p:grpSpPr>
        <p:sp>
          <p:nvSpPr>
            <p:cNvPr id="28736" name="Oval 25">
              <a:extLst>
                <a:ext uri="{FF2B5EF4-FFF2-40B4-BE49-F238E27FC236}">
                  <a16:creationId xmlns:a16="http://schemas.microsoft.com/office/drawing/2014/main" id="{290AB7D1-2B16-4AAE-AA90-D47C2852A1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0" y="100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11</a:t>
              </a:r>
            </a:p>
          </p:txBody>
        </p:sp>
        <p:grpSp>
          <p:nvGrpSpPr>
            <p:cNvPr id="28737" name="Group 26">
              <a:extLst>
                <a:ext uri="{FF2B5EF4-FFF2-40B4-BE49-F238E27FC236}">
                  <a16:creationId xmlns:a16="http://schemas.microsoft.com/office/drawing/2014/main" id="{6EA4731E-C939-4942-8106-4D42ACE74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2" y="1263"/>
              <a:ext cx="2361" cy="922"/>
              <a:chOff x="254" y="1239"/>
              <a:chExt cx="2361" cy="922"/>
            </a:xfrm>
          </p:grpSpPr>
          <p:sp>
            <p:nvSpPr>
              <p:cNvPr id="28741" name="Oval 27">
                <a:extLst>
                  <a:ext uri="{FF2B5EF4-FFF2-40B4-BE49-F238E27FC236}">
                    <a16:creationId xmlns:a16="http://schemas.microsoft.com/office/drawing/2014/main" id="{11108CCC-ED45-4580-968B-AC45AE6737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97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8742" name="Oval 28">
                <a:extLst>
                  <a:ext uri="{FF2B5EF4-FFF2-40B4-BE49-F238E27FC236}">
                    <a16:creationId xmlns:a16="http://schemas.microsoft.com/office/drawing/2014/main" id="{72CBA8C9-CD30-441B-8E16-E33AAB99D9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66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14</a:t>
                </a:r>
              </a:p>
            </p:txBody>
          </p:sp>
          <p:sp>
            <p:nvSpPr>
              <p:cNvPr id="28743" name="Oval 29">
                <a:extLst>
                  <a:ext uri="{FF2B5EF4-FFF2-40B4-BE49-F238E27FC236}">
                    <a16:creationId xmlns:a16="http://schemas.microsoft.com/office/drawing/2014/main" id="{6273768F-5A11-4D93-B0E5-8A6C43CFA61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" y="1631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8744" name="Oval 30">
                <a:extLst>
                  <a:ext uri="{FF2B5EF4-FFF2-40B4-BE49-F238E27FC236}">
                    <a16:creationId xmlns:a16="http://schemas.microsoft.com/office/drawing/2014/main" id="{B2DEAA86-0D3F-4954-A12A-A2BD78BD42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96" y="1635"/>
                <a:ext cx="219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15</a:t>
                </a:r>
              </a:p>
            </p:txBody>
          </p:sp>
          <p:sp>
            <p:nvSpPr>
              <p:cNvPr id="28745" name="Oval 31">
                <a:extLst>
                  <a:ext uri="{FF2B5EF4-FFF2-40B4-BE49-F238E27FC236}">
                    <a16:creationId xmlns:a16="http://schemas.microsoft.com/office/drawing/2014/main" id="{950E7717-A18A-43E8-A2F5-767D6B187E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81" y="1624"/>
                <a:ext cx="220" cy="212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28746" name="Oval 32">
                <a:extLst>
                  <a:ext uri="{FF2B5EF4-FFF2-40B4-BE49-F238E27FC236}">
                    <a16:creationId xmlns:a16="http://schemas.microsoft.com/office/drawing/2014/main" id="{286D6396-5938-4A93-BA7D-9A0C495979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59" y="1948"/>
                <a:ext cx="220" cy="2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8</a:t>
                </a:r>
              </a:p>
            </p:txBody>
          </p:sp>
          <p:sp>
            <p:nvSpPr>
              <p:cNvPr id="28747" name="Line 33">
                <a:extLst>
                  <a:ext uri="{FF2B5EF4-FFF2-40B4-BE49-F238E27FC236}">
                    <a16:creationId xmlns:a16="http://schemas.microsoft.com/office/drawing/2014/main" id="{D0A58358-80C7-4E49-96C6-D0521E57C34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1171" y="1047"/>
                <a:ext cx="4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48" name="Line 34">
                <a:extLst>
                  <a:ext uri="{FF2B5EF4-FFF2-40B4-BE49-F238E27FC236}">
                    <a16:creationId xmlns:a16="http://schemas.microsoft.com/office/drawing/2014/main" id="{3F20414A-DF19-45EF-A889-CB01281F7E4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707" y="1046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49" name="Line 35">
                <a:extLst>
                  <a:ext uri="{FF2B5EF4-FFF2-40B4-BE49-F238E27FC236}">
                    <a16:creationId xmlns:a16="http://schemas.microsoft.com/office/drawing/2014/main" id="{B1495DFC-4C76-4CE7-9AFD-27CA2C3E13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635" y="1380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50" name="Line 36">
                <a:extLst>
                  <a:ext uri="{FF2B5EF4-FFF2-40B4-BE49-F238E27FC236}">
                    <a16:creationId xmlns:a16="http://schemas.microsoft.com/office/drawing/2014/main" id="{7BAEDE6C-54B6-49F8-98BA-527B7CD365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237" y="1384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51" name="Line 37">
                <a:extLst>
                  <a:ext uri="{FF2B5EF4-FFF2-40B4-BE49-F238E27FC236}">
                    <a16:creationId xmlns:a16="http://schemas.microsoft.com/office/drawing/2014/main" id="{2FB33D1F-C359-40D6-A2E0-FEB08BBD8F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156" y="1386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52" name="Line 38">
                <a:extLst>
                  <a:ext uri="{FF2B5EF4-FFF2-40B4-BE49-F238E27FC236}">
                    <a16:creationId xmlns:a16="http://schemas.microsoft.com/office/drawing/2014/main" id="{CAB0CEE6-7D54-4B5A-9E32-26797D972D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640" y="1710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53" name="Oval 39">
                <a:extLst>
                  <a:ext uri="{FF2B5EF4-FFF2-40B4-BE49-F238E27FC236}">
                    <a16:creationId xmlns:a16="http://schemas.microsoft.com/office/drawing/2014/main" id="{BA36A5AA-70B1-4B7A-A7AA-F0A345172E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51" y="1948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8754" name="Line 40">
                <a:extLst>
                  <a:ext uri="{FF2B5EF4-FFF2-40B4-BE49-F238E27FC236}">
                    <a16:creationId xmlns:a16="http://schemas.microsoft.com/office/drawing/2014/main" id="{08730480-18C7-4E02-B484-C075404F19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600000">
                <a:off x="1131" y="1705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738" name="Group 41">
              <a:extLst>
                <a:ext uri="{FF2B5EF4-FFF2-40B4-BE49-F238E27FC236}">
                  <a16:creationId xmlns:a16="http://schemas.microsoft.com/office/drawing/2014/main" id="{AA16E662-2793-4D35-B9BE-07CDB599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4" y="2166"/>
              <a:ext cx="391" cy="394"/>
              <a:chOff x="406" y="2142"/>
              <a:chExt cx="391" cy="394"/>
            </a:xfrm>
          </p:grpSpPr>
          <p:sp>
            <p:nvSpPr>
              <p:cNvPr id="28739" name="Line 42">
                <a:extLst>
                  <a:ext uri="{FF2B5EF4-FFF2-40B4-BE49-F238E27FC236}">
                    <a16:creationId xmlns:a16="http://schemas.microsoft.com/office/drawing/2014/main" id="{F62F6D04-79DB-4869-9C38-E3EB93509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40" name="Oval 43">
                <a:extLst>
                  <a:ext uri="{FF2B5EF4-FFF2-40B4-BE49-F238E27FC236}">
                    <a16:creationId xmlns:a16="http://schemas.microsoft.com/office/drawing/2014/main" id="{3AEAB04C-5697-4DD7-84A9-9203724498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</p:grpSp>
      <p:sp>
        <p:nvSpPr>
          <p:cNvPr id="495660" name="Text Box 44">
            <a:extLst>
              <a:ext uri="{FF2B5EF4-FFF2-40B4-BE49-F238E27FC236}">
                <a16:creationId xmlns:a16="http://schemas.microsoft.com/office/drawing/2014/main" id="{B8E3DC7E-55AC-4528-847B-B739B06A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2306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</a:t>
            </a:r>
          </a:p>
        </p:txBody>
      </p:sp>
      <p:grpSp>
        <p:nvGrpSpPr>
          <p:cNvPr id="7" name="Group 45">
            <a:extLst>
              <a:ext uri="{FF2B5EF4-FFF2-40B4-BE49-F238E27FC236}">
                <a16:creationId xmlns:a16="http://schemas.microsoft.com/office/drawing/2014/main" id="{0A1C3826-D612-463E-ADCD-2D438F89439C}"/>
              </a:ext>
            </a:extLst>
          </p:cNvPr>
          <p:cNvGrpSpPr>
            <a:grpSpLocks/>
          </p:cNvGrpSpPr>
          <p:nvPr/>
        </p:nvGrpSpPr>
        <p:grpSpPr bwMode="auto">
          <a:xfrm>
            <a:off x="5459414" y="1316038"/>
            <a:ext cx="941387" cy="487362"/>
            <a:chOff x="2508" y="908"/>
            <a:chExt cx="593" cy="307"/>
          </a:xfrm>
        </p:grpSpPr>
        <p:sp>
          <p:nvSpPr>
            <p:cNvPr id="28734" name="Text Box 46">
              <a:extLst>
                <a:ext uri="{FF2B5EF4-FFF2-40B4-BE49-F238E27FC236}">
                  <a16:creationId xmlns:a16="http://schemas.microsoft.com/office/drawing/2014/main" id="{A66CEB47-2038-4894-B422-6AA605B8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90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 1</a:t>
              </a:r>
            </a:p>
          </p:txBody>
        </p:sp>
        <p:sp>
          <p:nvSpPr>
            <p:cNvPr id="28735" name="Line 47">
              <a:extLst>
                <a:ext uri="{FF2B5EF4-FFF2-40B4-BE49-F238E27FC236}">
                  <a16:creationId xmlns:a16="http://schemas.microsoft.com/office/drawing/2014/main" id="{AAA11287-29D8-4145-97FD-7041C2C8A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5664" name="Text Box 48">
            <a:extLst>
              <a:ext uri="{FF2B5EF4-FFF2-40B4-BE49-F238E27FC236}">
                <a16:creationId xmlns:a16="http://schemas.microsoft.com/office/drawing/2014/main" id="{6A99B4AD-FB19-4E6E-8B6E-F165426E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275" y="1824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95665" name="Text Box 49">
            <a:extLst>
              <a:ext uri="{FF2B5EF4-FFF2-40B4-BE49-F238E27FC236}">
                <a16:creationId xmlns:a16="http://schemas.microsoft.com/office/drawing/2014/main" id="{8E2D76BC-592D-44E6-9B80-BCB3FAC4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275013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and p[z] are both red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z’s uncle y is red</a:t>
            </a:r>
          </a:p>
        </p:txBody>
      </p:sp>
      <p:sp>
        <p:nvSpPr>
          <p:cNvPr id="495666" name="Text Box 50">
            <a:extLst>
              <a:ext uri="{FF2B5EF4-FFF2-40B4-BE49-F238E27FC236}">
                <a16:creationId xmlns:a16="http://schemas.microsoft.com/office/drawing/2014/main" id="{F249FC67-91A4-43CF-9B12-29E4977A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3481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495667" name="Text Box 51">
            <a:extLst>
              <a:ext uri="{FF2B5EF4-FFF2-40B4-BE49-F238E27FC236}">
                <a16:creationId xmlns:a16="http://schemas.microsoft.com/office/drawing/2014/main" id="{A909D145-327C-4C6F-ACC5-683A04C6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275014"/>
            <a:ext cx="247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and p[z] are both red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z’s uncle y is black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is a right child</a:t>
            </a:r>
          </a:p>
        </p:txBody>
      </p:sp>
      <p:grpSp>
        <p:nvGrpSpPr>
          <p:cNvPr id="8" name="Group 52">
            <a:extLst>
              <a:ext uri="{FF2B5EF4-FFF2-40B4-BE49-F238E27FC236}">
                <a16:creationId xmlns:a16="http://schemas.microsoft.com/office/drawing/2014/main" id="{D4D1E2CA-F3D2-427B-911F-3F0CC8E5EF5F}"/>
              </a:ext>
            </a:extLst>
          </p:cNvPr>
          <p:cNvGrpSpPr>
            <a:grpSpLocks/>
          </p:cNvGrpSpPr>
          <p:nvPr/>
        </p:nvGrpSpPr>
        <p:grpSpPr bwMode="auto">
          <a:xfrm>
            <a:off x="9451975" y="1290638"/>
            <a:ext cx="941388" cy="487362"/>
            <a:chOff x="2508" y="908"/>
            <a:chExt cx="593" cy="307"/>
          </a:xfrm>
        </p:grpSpPr>
        <p:sp>
          <p:nvSpPr>
            <p:cNvPr id="28732" name="Text Box 53">
              <a:extLst>
                <a:ext uri="{FF2B5EF4-FFF2-40B4-BE49-F238E27FC236}">
                  <a16:creationId xmlns:a16="http://schemas.microsoft.com/office/drawing/2014/main" id="{9E03C914-B32E-4769-B49A-96FA69EA8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908"/>
              <a:ext cx="5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 3</a:t>
              </a:r>
            </a:p>
          </p:txBody>
        </p:sp>
        <p:sp>
          <p:nvSpPr>
            <p:cNvPr id="28733" name="Line 54">
              <a:extLst>
                <a:ext uri="{FF2B5EF4-FFF2-40B4-BE49-F238E27FC236}">
                  <a16:creationId xmlns:a16="http://schemas.microsoft.com/office/drawing/2014/main" id="{49099B90-0BDE-428A-B66B-B30959976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55">
            <a:extLst>
              <a:ext uri="{FF2B5EF4-FFF2-40B4-BE49-F238E27FC236}">
                <a16:creationId xmlns:a16="http://schemas.microsoft.com/office/drawing/2014/main" id="{4C15106F-DDCA-4E17-A8C2-A7A07D3FF77C}"/>
              </a:ext>
            </a:extLst>
          </p:cNvPr>
          <p:cNvGrpSpPr>
            <a:grpSpLocks/>
          </p:cNvGrpSpPr>
          <p:nvPr/>
        </p:nvGrpSpPr>
        <p:grpSpPr bwMode="auto">
          <a:xfrm>
            <a:off x="1616076" y="4191000"/>
            <a:ext cx="4595813" cy="2452688"/>
            <a:chOff x="143" y="2675"/>
            <a:chExt cx="2895" cy="1545"/>
          </a:xfrm>
        </p:grpSpPr>
        <p:sp>
          <p:nvSpPr>
            <p:cNvPr id="28712" name="Oval 56">
              <a:extLst>
                <a:ext uri="{FF2B5EF4-FFF2-40B4-BE49-F238E27FC236}">
                  <a16:creationId xmlns:a16="http://schemas.microsoft.com/office/drawing/2014/main" id="{A0B75BEC-2B9C-4AD6-BB6D-D9FEDFF95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5" y="267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28713" name="Oval 57">
              <a:extLst>
                <a:ext uri="{FF2B5EF4-FFF2-40B4-BE49-F238E27FC236}">
                  <a16:creationId xmlns:a16="http://schemas.microsoft.com/office/drawing/2014/main" id="{DE4029A2-D017-4183-939F-E982D624A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324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8714" name="Oval 58">
              <a:extLst>
                <a:ext uri="{FF2B5EF4-FFF2-40B4-BE49-F238E27FC236}">
                  <a16:creationId xmlns:a16="http://schemas.microsoft.com/office/drawing/2014/main" id="{EF083CFA-EDD8-48C6-A7ED-C18D4B748C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89" y="2996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28715" name="Oval 59">
              <a:extLst>
                <a:ext uri="{FF2B5EF4-FFF2-40B4-BE49-F238E27FC236}">
                  <a16:creationId xmlns:a16="http://schemas.microsoft.com/office/drawing/2014/main" id="{C11E5C13-0E4B-441A-82AB-D910958EF7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" y="365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716" name="Oval 60">
              <a:extLst>
                <a:ext uri="{FF2B5EF4-FFF2-40B4-BE49-F238E27FC236}">
                  <a16:creationId xmlns:a16="http://schemas.microsoft.com/office/drawing/2014/main" id="{2776D3F1-0C53-4B67-8D4B-6D863AFFE4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9" y="3329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28717" name="Oval 61">
              <a:extLst>
                <a:ext uri="{FF2B5EF4-FFF2-40B4-BE49-F238E27FC236}">
                  <a16:creationId xmlns:a16="http://schemas.microsoft.com/office/drawing/2014/main" id="{2D841C42-CC01-49AC-A0B4-DC572478CA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3" y="2994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8718" name="Oval 62">
              <a:extLst>
                <a:ext uri="{FF2B5EF4-FFF2-40B4-BE49-F238E27FC236}">
                  <a16:creationId xmlns:a16="http://schemas.microsoft.com/office/drawing/2014/main" id="{291ABE3B-6F08-40B5-8995-2E064DFC34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1" y="3318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719" name="Line 63">
              <a:extLst>
                <a:ext uri="{FF2B5EF4-FFF2-40B4-BE49-F238E27FC236}">
                  <a16:creationId xmlns:a16="http://schemas.microsoft.com/office/drawing/2014/main" id="{35F9BABE-D495-40C4-BFC6-A0F20BF0D8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594" y="2741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20" name="Line 64">
              <a:extLst>
                <a:ext uri="{FF2B5EF4-FFF2-40B4-BE49-F238E27FC236}">
                  <a16:creationId xmlns:a16="http://schemas.microsoft.com/office/drawing/2014/main" id="{1DD80A76-1F2D-49BD-B103-D7600B2AFA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130" y="274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21" name="Line 65">
              <a:extLst>
                <a:ext uri="{FF2B5EF4-FFF2-40B4-BE49-F238E27FC236}">
                  <a16:creationId xmlns:a16="http://schemas.microsoft.com/office/drawing/2014/main" id="{E4C8DAD1-5BDE-456A-80B8-A2C26CD54A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524" y="3402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22" name="Line 66">
              <a:extLst>
                <a:ext uri="{FF2B5EF4-FFF2-40B4-BE49-F238E27FC236}">
                  <a16:creationId xmlns:a16="http://schemas.microsoft.com/office/drawing/2014/main" id="{F4301053-F737-48D9-8012-88F5974763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2660" y="3078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23" name="Line 67">
              <a:extLst>
                <a:ext uri="{FF2B5EF4-FFF2-40B4-BE49-F238E27FC236}">
                  <a16:creationId xmlns:a16="http://schemas.microsoft.com/office/drawing/2014/main" id="{C6CE6CF3-91C3-43EA-86E4-91CA5E95AB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053" y="3412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24" name="Line 68">
              <a:extLst>
                <a:ext uri="{FF2B5EF4-FFF2-40B4-BE49-F238E27FC236}">
                  <a16:creationId xmlns:a16="http://schemas.microsoft.com/office/drawing/2014/main" id="{4AD35CAC-FDA9-4771-B8AB-8355B4A056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1582" y="308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25" name="Oval 69">
              <a:extLst>
                <a:ext uri="{FF2B5EF4-FFF2-40B4-BE49-F238E27FC236}">
                  <a16:creationId xmlns:a16="http://schemas.microsoft.com/office/drawing/2014/main" id="{C2A3D23A-AFAA-47C1-B4D1-0DC78B2988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4" y="363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8726" name="Line 70">
              <a:extLst>
                <a:ext uri="{FF2B5EF4-FFF2-40B4-BE49-F238E27FC236}">
                  <a16:creationId xmlns:a16="http://schemas.microsoft.com/office/drawing/2014/main" id="{02862CB9-55B4-4301-8B56-3FE4FBB8FC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600000">
              <a:off x="1060" y="306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8727" name="Group 71">
              <a:extLst>
                <a:ext uri="{FF2B5EF4-FFF2-40B4-BE49-F238E27FC236}">
                  <a16:creationId xmlns:a16="http://schemas.microsoft.com/office/drawing/2014/main" id="{1E9B019D-0013-4608-AC2F-87679704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3826"/>
              <a:ext cx="391" cy="394"/>
              <a:chOff x="406" y="2142"/>
              <a:chExt cx="391" cy="394"/>
            </a:xfrm>
          </p:grpSpPr>
          <p:sp>
            <p:nvSpPr>
              <p:cNvPr id="28730" name="Line 72">
                <a:extLst>
                  <a:ext uri="{FF2B5EF4-FFF2-40B4-BE49-F238E27FC236}">
                    <a16:creationId xmlns:a16="http://schemas.microsoft.com/office/drawing/2014/main" id="{13DC209E-B8F5-48D2-958F-B717BD09D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731" name="Oval 73">
                <a:extLst>
                  <a:ext uri="{FF2B5EF4-FFF2-40B4-BE49-F238E27FC236}">
                    <a16:creationId xmlns:a16="http://schemas.microsoft.com/office/drawing/2014/main" id="{9534D80F-18F7-4337-91AD-7CD4B35CF2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28728" name="Text Box 74">
              <a:extLst>
                <a:ext uri="{FF2B5EF4-FFF2-40B4-BE49-F238E27FC236}">
                  <a16:creationId xmlns:a16="http://schemas.microsoft.com/office/drawing/2014/main" id="{25E34EE7-60FD-4A00-8AE1-E22FA5512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20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8729" name="Text Box 75">
              <a:extLst>
                <a:ext uri="{FF2B5EF4-FFF2-40B4-BE49-F238E27FC236}">
                  <a16:creationId xmlns:a16="http://schemas.microsoft.com/office/drawing/2014/main" id="{518C5CF0-E783-4F65-9687-75F0C5AD1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97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11" name="Group 76">
            <a:extLst>
              <a:ext uri="{FF2B5EF4-FFF2-40B4-BE49-F238E27FC236}">
                <a16:creationId xmlns:a16="http://schemas.microsoft.com/office/drawing/2014/main" id="{451FD3FA-02EB-4C11-B424-A5BCAC55F0A0}"/>
              </a:ext>
            </a:extLst>
          </p:cNvPr>
          <p:cNvGrpSpPr>
            <a:grpSpLocks/>
          </p:cNvGrpSpPr>
          <p:nvPr/>
        </p:nvGrpSpPr>
        <p:grpSpPr bwMode="auto">
          <a:xfrm>
            <a:off x="5956300" y="4529138"/>
            <a:ext cx="941388" cy="487362"/>
            <a:chOff x="2508" y="908"/>
            <a:chExt cx="593" cy="307"/>
          </a:xfrm>
        </p:grpSpPr>
        <p:sp>
          <p:nvSpPr>
            <p:cNvPr id="28710" name="Text Box 77">
              <a:extLst>
                <a:ext uri="{FF2B5EF4-FFF2-40B4-BE49-F238E27FC236}">
                  <a16:creationId xmlns:a16="http://schemas.microsoft.com/office/drawing/2014/main" id="{DAC7FCA7-AB62-439C-B417-0871141FD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908"/>
              <a:ext cx="5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 2</a:t>
              </a:r>
            </a:p>
          </p:txBody>
        </p:sp>
        <p:sp>
          <p:nvSpPr>
            <p:cNvPr id="28711" name="Line 78">
              <a:extLst>
                <a:ext uri="{FF2B5EF4-FFF2-40B4-BE49-F238E27FC236}">
                  <a16:creationId xmlns:a16="http://schemas.microsoft.com/office/drawing/2014/main" id="{7168E404-3C39-445E-AE74-37BB0B23F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5695" name="Text Box 79">
            <a:extLst>
              <a:ext uri="{FF2B5EF4-FFF2-40B4-BE49-F238E27FC236}">
                <a16:creationId xmlns:a16="http://schemas.microsoft.com/office/drawing/2014/main" id="{E2D047E0-0864-4810-963E-ABC2D97A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5668964"/>
            <a:ext cx="2076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and p[z] are red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z’s uncle y is black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z is a left child</a:t>
            </a:r>
          </a:p>
        </p:txBody>
      </p:sp>
      <p:grpSp>
        <p:nvGrpSpPr>
          <p:cNvPr id="12" name="Group 80">
            <a:extLst>
              <a:ext uri="{FF2B5EF4-FFF2-40B4-BE49-F238E27FC236}">
                <a16:creationId xmlns:a16="http://schemas.microsoft.com/office/drawing/2014/main" id="{D74C72D2-1F95-4703-9409-787F58509FFF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4205288"/>
            <a:ext cx="3032125" cy="1890712"/>
            <a:chOff x="3486" y="2649"/>
            <a:chExt cx="1910" cy="1191"/>
          </a:xfrm>
        </p:grpSpPr>
        <p:sp>
          <p:nvSpPr>
            <p:cNvPr id="28692" name="Oval 81">
              <a:extLst>
                <a:ext uri="{FF2B5EF4-FFF2-40B4-BE49-F238E27FC236}">
                  <a16:creationId xmlns:a16="http://schemas.microsoft.com/office/drawing/2014/main" id="{DB7EC82A-7E39-4970-9F27-F605721DFD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8" y="2982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28693" name="Oval 82">
              <a:extLst>
                <a:ext uri="{FF2B5EF4-FFF2-40B4-BE49-F238E27FC236}">
                  <a16:creationId xmlns:a16="http://schemas.microsoft.com/office/drawing/2014/main" id="{86AB49FA-1329-47BC-B713-9CA10D7C01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2" y="2981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8694" name="Oval 83">
              <a:extLst>
                <a:ext uri="{FF2B5EF4-FFF2-40B4-BE49-F238E27FC236}">
                  <a16:creationId xmlns:a16="http://schemas.microsoft.com/office/drawing/2014/main" id="{718130EA-602E-4E00-9B68-54D521D967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0" y="3287"/>
              <a:ext cx="220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28695" name="Oval 84">
              <a:extLst>
                <a:ext uri="{FF2B5EF4-FFF2-40B4-BE49-F238E27FC236}">
                  <a16:creationId xmlns:a16="http://schemas.microsoft.com/office/drawing/2014/main" id="{6D66E4D6-D625-4CED-876C-4F4D2CDEB4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6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696" name="Oval 85">
              <a:extLst>
                <a:ext uri="{FF2B5EF4-FFF2-40B4-BE49-F238E27FC236}">
                  <a16:creationId xmlns:a16="http://schemas.microsoft.com/office/drawing/2014/main" id="{56766294-6F72-4BBF-81A9-B1FE0F810C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7" y="3627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28697" name="Oval 86">
              <a:extLst>
                <a:ext uri="{FF2B5EF4-FFF2-40B4-BE49-F238E27FC236}">
                  <a16:creationId xmlns:a16="http://schemas.microsoft.com/office/drawing/2014/main" id="{430873E7-5D2B-46FA-88B2-63DE285056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9" y="2649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8698" name="Oval 87">
              <a:extLst>
                <a:ext uri="{FF2B5EF4-FFF2-40B4-BE49-F238E27FC236}">
                  <a16:creationId xmlns:a16="http://schemas.microsoft.com/office/drawing/2014/main" id="{2190EBD6-ABBE-422D-A125-315B209D0E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1" y="3287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699" name="Line 88">
              <a:extLst>
                <a:ext uri="{FF2B5EF4-FFF2-40B4-BE49-F238E27FC236}">
                  <a16:creationId xmlns:a16="http://schemas.microsoft.com/office/drawing/2014/main" id="{A17378A2-1DAF-4DDB-8462-83CAD4BA62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538" y="2735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0" name="Oval 89">
              <a:extLst>
                <a:ext uri="{FF2B5EF4-FFF2-40B4-BE49-F238E27FC236}">
                  <a16:creationId xmlns:a16="http://schemas.microsoft.com/office/drawing/2014/main" id="{815C0323-DA86-4A0F-908B-F2B7B6CF0C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1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8701" name="Oval 90">
              <a:extLst>
                <a:ext uri="{FF2B5EF4-FFF2-40B4-BE49-F238E27FC236}">
                  <a16:creationId xmlns:a16="http://schemas.microsoft.com/office/drawing/2014/main" id="{6FD2ECD5-07F1-43FF-B4D5-5E7E74A91A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5" y="3627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8702" name="Line 91">
              <a:extLst>
                <a:ext uri="{FF2B5EF4-FFF2-40B4-BE49-F238E27FC236}">
                  <a16:creationId xmlns:a16="http://schemas.microsoft.com/office/drawing/2014/main" id="{175E493C-E9C6-475C-A7C6-28016BFBA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318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3" name="Line 92">
              <a:extLst>
                <a:ext uri="{FF2B5EF4-FFF2-40B4-BE49-F238E27FC236}">
                  <a16:creationId xmlns:a16="http://schemas.microsoft.com/office/drawing/2014/main" id="{13C2A5CD-032C-46B6-9C68-B7365D949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825"/>
              <a:ext cx="261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4" name="Line 93">
              <a:extLst>
                <a:ext uri="{FF2B5EF4-FFF2-40B4-BE49-F238E27FC236}">
                  <a16:creationId xmlns:a16="http://schemas.microsoft.com/office/drawing/2014/main" id="{34A0320A-EB81-4753-88EA-CFA96A9D9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2" y="3164"/>
              <a:ext cx="14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5" name="Line 94">
              <a:extLst>
                <a:ext uri="{FF2B5EF4-FFF2-40B4-BE49-F238E27FC236}">
                  <a16:creationId xmlns:a16="http://schemas.microsoft.com/office/drawing/2014/main" id="{ED7486E2-F778-475A-BA82-2108889BF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15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6" name="Line 95">
              <a:extLst>
                <a:ext uri="{FF2B5EF4-FFF2-40B4-BE49-F238E27FC236}">
                  <a16:creationId xmlns:a16="http://schemas.microsoft.com/office/drawing/2014/main" id="{3A9B4CDC-3AF0-4E40-B011-2EB59B782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16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7" name="Line 96">
              <a:extLst>
                <a:ext uri="{FF2B5EF4-FFF2-40B4-BE49-F238E27FC236}">
                  <a16:creationId xmlns:a16="http://schemas.microsoft.com/office/drawing/2014/main" id="{F16D72D7-893B-4329-B95D-63F59B4B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3498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8" name="Line 97">
              <a:extLst>
                <a:ext uri="{FF2B5EF4-FFF2-40B4-BE49-F238E27FC236}">
                  <a16:creationId xmlns:a16="http://schemas.microsoft.com/office/drawing/2014/main" id="{04B32D49-91C1-4A1A-81E9-D9D88057F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2" y="350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9" name="Text Box 98">
              <a:extLst>
                <a:ext uri="{FF2B5EF4-FFF2-40B4-BE49-F238E27FC236}">
                  <a16:creationId xmlns:a16="http://schemas.microsoft.com/office/drawing/2014/main" id="{D34F5215-7BFD-4A8A-BB40-67FCDD055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78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9" grpId="0"/>
      <p:bldP spid="495660" grpId="0"/>
      <p:bldP spid="495664" grpId="0"/>
      <p:bldP spid="495665" grpId="0"/>
      <p:bldP spid="495666" grpId="0"/>
      <p:bldP spid="495667" grpId="0"/>
      <p:bldP spid="4956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A0CA6A8-AB1B-490A-B2CC-2560302BE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RB-INSERT-FIXUP</a:t>
            </a:r>
            <a:r>
              <a:rPr lang="en-US" altLang="en-US">
                <a:latin typeface="Comic Sans MS" panose="030F0702030302020204" pitchFamily="66" charset="0"/>
              </a:rPr>
              <a:t>(T, z)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FCAFD9E-1722-4367-AD7F-949EF4D3E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196975"/>
            <a:ext cx="8567737" cy="5189538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while </a:t>
            </a:r>
            <a:r>
              <a:rPr lang="en-US" altLang="en-US" sz="2400">
                <a:latin typeface="Comic Sans MS" panose="030F0702030302020204" pitchFamily="66" charset="0"/>
              </a:rPr>
              <a:t>color[p[z]]</a:t>
            </a:r>
            <a:r>
              <a:rPr lang="en-US" altLang="en-US" sz="2400"/>
              <a:t> = </a:t>
            </a:r>
            <a:r>
              <a:rPr lang="en-US" altLang="en-US" sz="2400">
                <a:latin typeface="Comic Sans MS" panose="030F0702030302020204" pitchFamily="66" charset="0"/>
              </a:rPr>
              <a:t>RED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do if </a:t>
            </a:r>
            <a:r>
              <a:rPr lang="en-US" altLang="en-US" sz="2400">
                <a:latin typeface="Comic Sans MS" panose="030F0702030302020204" pitchFamily="66" charset="0"/>
              </a:rPr>
              <a:t>p[z] = left[p[p[z]]]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then </a:t>
            </a:r>
            <a:r>
              <a:rPr lang="en-US" altLang="en-US" sz="2400">
                <a:latin typeface="Comic Sans MS" panose="030F0702030302020204" pitchFamily="66" charset="0"/>
              </a:rPr>
              <a:t>y ← right[p[p[z]]]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         if </a:t>
            </a:r>
            <a:r>
              <a:rPr lang="en-US" altLang="en-US" sz="2400">
                <a:latin typeface="Comic Sans MS" panose="030F0702030302020204" pitchFamily="66" charset="0"/>
              </a:rPr>
              <a:t>color[y] = RED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            then </a:t>
            </a:r>
            <a:r>
              <a:rPr lang="en-US" altLang="en-US" sz="2400" b="1">
                <a:latin typeface="Comic Sans MS" panose="030F0702030302020204" pitchFamily="66" charset="0"/>
              </a:rPr>
              <a:t>Case1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                         </a:t>
            </a:r>
            <a:r>
              <a:rPr lang="en-US" altLang="en-US" sz="2400" b="1"/>
              <a:t>else if </a:t>
            </a:r>
            <a:r>
              <a:rPr lang="en-US" altLang="en-US" sz="2400">
                <a:latin typeface="Comic Sans MS" panose="030F0702030302020204" pitchFamily="66" charset="0"/>
              </a:rPr>
              <a:t>z = right[p[z]]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		        		 then </a:t>
            </a:r>
            <a:r>
              <a:rPr lang="en-US" altLang="en-US" sz="2400" b="1">
                <a:latin typeface="Comic Sans MS" panose="030F0702030302020204" pitchFamily="66" charset="0"/>
              </a:rPr>
              <a:t>Case2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/>
              <a:t>  			    	         </a:t>
            </a:r>
            <a:r>
              <a:rPr lang="en-US" altLang="en-US" sz="2400" b="1">
                <a:latin typeface="Comic Sans MS" panose="030F0702030302020204" pitchFamily="66" charset="0"/>
              </a:rPr>
              <a:t>Case3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 b="1"/>
              <a:t>               else </a:t>
            </a:r>
            <a:r>
              <a:rPr lang="en-US" altLang="en-US" sz="2400"/>
              <a:t>(same as </a:t>
            </a:r>
            <a:r>
              <a:rPr lang="en-US" altLang="en-US" sz="2400" b="1"/>
              <a:t>then </a:t>
            </a:r>
            <a:r>
              <a:rPr lang="en-US" altLang="en-US" sz="2400"/>
              <a:t>clause with “right” 			                     and “left”  exchanged)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color[root[T]] ← BLACK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7B0BA477-158C-4FB2-9EDA-F3EB7929B822}"/>
              </a:ext>
            </a:extLst>
          </p:cNvPr>
          <p:cNvGrpSpPr>
            <a:grpSpLocks/>
          </p:cNvGrpSpPr>
          <p:nvPr/>
        </p:nvGrpSpPr>
        <p:grpSpPr bwMode="auto">
          <a:xfrm>
            <a:off x="6091239" y="1211263"/>
            <a:ext cx="4410075" cy="641350"/>
            <a:chOff x="2877" y="763"/>
            <a:chExt cx="2778" cy="404"/>
          </a:xfrm>
        </p:grpSpPr>
        <p:sp>
          <p:nvSpPr>
            <p:cNvPr id="29707" name="Text Box 5">
              <a:extLst>
                <a:ext uri="{FF2B5EF4-FFF2-40B4-BE49-F238E27FC236}">
                  <a16:creationId xmlns:a16="http://schemas.microsoft.com/office/drawing/2014/main" id="{623AF5EE-E80E-4224-9630-23A4941F9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" y="763"/>
              <a:ext cx="227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The while loop repeats only when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case1 is executed: </a:t>
              </a:r>
              <a:r>
                <a:rPr lang="en-US" altLang="en-US">
                  <a:solidFill>
                    <a:srgbClr val="000000"/>
                  </a:solidFill>
                  <a:latin typeface="Comic Sans MS" panose="030F0702030302020204" pitchFamily="66" charset="0"/>
                </a:rPr>
                <a:t>O(logN)</a:t>
              </a:r>
              <a:r>
                <a:rPr lang="en-US" altLang="en-US">
                  <a:solidFill>
                    <a:srgbClr val="000000"/>
                  </a:solidFill>
                </a:rPr>
                <a:t> times</a:t>
              </a:r>
              <a:endParaRPr lang="en-US" altLang="en-US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9708" name="Line 6">
              <a:extLst>
                <a:ext uri="{FF2B5EF4-FFF2-40B4-BE49-F238E27FC236}">
                  <a16:creationId xmlns:a16="http://schemas.microsoft.com/office/drawing/2014/main" id="{21857341-C400-4333-BCDB-93E104028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7" y="943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9701" name="Group 7">
            <a:extLst>
              <a:ext uri="{FF2B5EF4-FFF2-40B4-BE49-F238E27FC236}">
                <a16:creationId xmlns:a16="http://schemas.microsoft.com/office/drawing/2014/main" id="{CB58EBBD-1F03-4F36-B879-5B55DEBC5C7E}"/>
              </a:ext>
            </a:extLst>
          </p:cNvPr>
          <p:cNvGrpSpPr>
            <a:grpSpLocks/>
          </p:cNvGrpSpPr>
          <p:nvPr/>
        </p:nvGrpSpPr>
        <p:grpSpPr bwMode="auto">
          <a:xfrm>
            <a:off x="7024689" y="1814514"/>
            <a:ext cx="3375025" cy="822325"/>
            <a:chOff x="3465" y="1143"/>
            <a:chExt cx="2126" cy="518"/>
          </a:xfrm>
        </p:grpSpPr>
        <p:sp>
          <p:nvSpPr>
            <p:cNvPr id="29705" name="AutoShape 8">
              <a:extLst>
                <a:ext uri="{FF2B5EF4-FFF2-40B4-BE49-F238E27FC236}">
                  <a16:creationId xmlns:a16="http://schemas.microsoft.com/office/drawing/2014/main" id="{B61C2ED2-3963-4153-A208-7D02ED44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1143"/>
              <a:ext cx="110" cy="518"/>
            </a:xfrm>
            <a:prstGeom prst="rightBrace">
              <a:avLst>
                <a:gd name="adj1" fmla="val 3924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9706" name="Text Box 9">
              <a:extLst>
                <a:ext uri="{FF2B5EF4-FFF2-40B4-BE49-F238E27FC236}">
                  <a16:creationId xmlns:a16="http://schemas.microsoft.com/office/drawing/2014/main" id="{6BB4AE82-2F7B-40CE-B50A-19777F0EF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1270"/>
              <a:ext cx="20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Set the value of x’s “uncle”</a:t>
              </a:r>
            </a:p>
          </p:txBody>
        </p:sp>
      </p:grpSp>
      <p:grpSp>
        <p:nvGrpSpPr>
          <p:cNvPr id="29702" name="Group 10">
            <a:extLst>
              <a:ext uri="{FF2B5EF4-FFF2-40B4-BE49-F238E27FC236}">
                <a16:creationId xmlns:a16="http://schemas.microsoft.com/office/drawing/2014/main" id="{495007CC-0834-451B-8BAA-A0673DDD9F54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5842000"/>
            <a:ext cx="4457700" cy="1016000"/>
            <a:chOff x="2952" y="3680"/>
            <a:chExt cx="2696" cy="640"/>
          </a:xfrm>
        </p:grpSpPr>
        <p:sp>
          <p:nvSpPr>
            <p:cNvPr id="29703" name="Text Box 11">
              <a:extLst>
                <a:ext uri="{FF2B5EF4-FFF2-40B4-BE49-F238E27FC236}">
                  <a16:creationId xmlns:a16="http://schemas.microsoft.com/office/drawing/2014/main" id="{7E5E4F47-0066-4F16-AEE7-D2391D922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3680"/>
              <a:ext cx="200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We just inserted the root, or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>
                  <a:solidFill>
                    <a:srgbClr val="000000"/>
                  </a:solidFill>
                </a:rPr>
                <a:t>The red violation reached the root</a:t>
              </a:r>
            </a:p>
          </p:txBody>
        </p:sp>
        <p:sp>
          <p:nvSpPr>
            <p:cNvPr id="29704" name="Line 12">
              <a:extLst>
                <a:ext uri="{FF2B5EF4-FFF2-40B4-BE49-F238E27FC236}">
                  <a16:creationId xmlns:a16="http://schemas.microsoft.com/office/drawing/2014/main" id="{1AAE5DDB-0AC1-4C2F-804C-82D736906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3857"/>
              <a:ext cx="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CA2571-25F3-4E77-9CE8-6494B0F8D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InsertItem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BFAE201-E65D-41F3-9D70-1A062622D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en-US"/>
              <a:t>Inserting the new element into the tree </a:t>
            </a:r>
            <a:r>
              <a:rPr lang="en-US" altLang="en-US">
                <a:latin typeface="Comic Sans MS" panose="030F0702030302020204" pitchFamily="66" charset="0"/>
              </a:rPr>
              <a:t>O(logN)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/>
              <a:t>RB-INSERT-FIXUP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/>
              <a:t>The while loop repeats only if CASE 1 is executed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/>
              <a:t>The number of times the while loop can be executed is </a:t>
            </a:r>
            <a:r>
              <a:rPr lang="en-US" altLang="en-US">
                <a:latin typeface="Comic Sans MS" panose="030F0702030302020204" pitchFamily="66" charset="0"/>
              </a:rPr>
              <a:t>O(logN)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/>
              <a:t>Total running time of InsertItem: </a:t>
            </a:r>
            <a:r>
              <a:rPr lang="en-US" altLang="en-US">
                <a:latin typeface="Comic Sans MS" panose="030F0702030302020204" pitchFamily="66" charset="0"/>
              </a:rPr>
              <a:t>O(logN)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1961281-B4AD-4E29-B56D-50F7B19C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DeleteItem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325DDCA-95FE-4C46-8817-B79161DA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Delete as usually, then re-color/rotate</a:t>
            </a:r>
          </a:p>
          <a:p>
            <a:endParaRPr lang="en-US" altLang="en-US"/>
          </a:p>
          <a:p>
            <a:r>
              <a:rPr lang="en-US" altLang="en-US"/>
              <a:t>A bit more complicated though …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472B0EB-4FE6-4B7D-AB19-154B2A32A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0622810-EF29-40A1-BB0D-78052CDD9FBA}" type="slidenum">
              <a:rPr lang="en-US" altLang="en-US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C8FDA32-86AB-4048-AA0F-FCC9AE47A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</a:t>
            </a:r>
            <a:r>
              <a:rPr lang="en-US" altLang="en-US" sz="2800"/>
              <a:t>RED-BLACK-TREE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8CB6FC8-EF5B-4A38-8C44-A6B1E7295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4492625"/>
            <a:ext cx="8543925" cy="1581150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convenience, we add NIL nodes and refer to them as the leaves of the tree.</a:t>
            </a:r>
          </a:p>
          <a:p>
            <a:pPr lvl="1" eaLnBrk="1" hangingPunct="1"/>
            <a:r>
              <a:rPr lang="en-US" altLang="en-US" sz="2000">
                <a:latin typeface="Comic Sans MS" panose="030F0702030302020204" pitchFamily="66" charset="0"/>
              </a:rPr>
              <a:t>Color[NIL] = BLACK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196C87BE-F91F-4765-B46D-41EEB574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14335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D24B21B0-C1BC-417C-85F8-F7A71724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1296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04042A8A-F012-46DA-82C6-6B9A401E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9" y="21129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1C9838F8-D52D-4C06-BA49-7254E20B1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9" y="28178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611C65E5-716F-4D95-A0ED-BF8F53F4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281781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4593BB9B-6A68-4648-A13E-C5EBFBD4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497263"/>
            <a:ext cx="465138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5130" name="Oval 10">
            <a:extLst>
              <a:ext uri="{FF2B5EF4-FFF2-40B4-BE49-F238E27FC236}">
                <a16:creationId xmlns:a16="http://schemas.microsoft.com/office/drawing/2014/main" id="{5AA1CB47-EA77-4345-B81D-17B79B267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589" y="34972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F74AEDA5-E906-4F33-97D3-5F9B14CC6EC8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4525170" y="1572420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41D0AE9F-96CF-427A-91A7-6B425E18AA54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5658645" y="1572420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C1E429A6-785F-4AD0-B679-24C50E1E9AB9}"/>
              </a:ext>
            </a:extLst>
          </p:cNvPr>
          <p:cNvSpPr>
            <a:spLocks noChangeShapeType="1"/>
          </p:cNvSpPr>
          <p:nvPr/>
        </p:nvSpPr>
        <p:spPr bwMode="auto">
          <a:xfrm rot="3600000">
            <a:off x="5671345" y="2286795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1AA3B1FB-84A5-4C13-8C24-E499D8B9BE6C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6779420" y="2286795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B9F19C5D-225D-4EAF-8638-D5B2054B52BC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56165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6" name="Line 16">
            <a:extLst>
              <a:ext uri="{FF2B5EF4-FFF2-40B4-BE49-F238E27FC236}">
                <a16:creationId xmlns:a16="http://schemas.microsoft.com/office/drawing/2014/main" id="{248341C1-6DED-4BD3-99E2-EB537F4911F0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78771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29" name="AutoShape 17">
            <a:extLst>
              <a:ext uri="{FF2B5EF4-FFF2-40B4-BE49-F238E27FC236}">
                <a16:creationId xmlns:a16="http://schemas.microsoft.com/office/drawing/2014/main" id="{CAE51464-D617-4456-8A05-C6CB06A3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0" name="AutoShape 18">
            <a:extLst>
              <a:ext uri="{FF2B5EF4-FFF2-40B4-BE49-F238E27FC236}">
                <a16:creationId xmlns:a16="http://schemas.microsoft.com/office/drawing/2014/main" id="{EE063544-8A08-41FE-A58C-6A662AD9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1" name="AutoShape 19">
            <a:extLst>
              <a:ext uri="{FF2B5EF4-FFF2-40B4-BE49-F238E27FC236}">
                <a16:creationId xmlns:a16="http://schemas.microsoft.com/office/drawing/2014/main" id="{37BACB0E-EFC5-45A9-A0DA-421ADB64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3651250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2" name="AutoShape 20">
            <a:extLst>
              <a:ext uri="{FF2B5EF4-FFF2-40B4-BE49-F238E27FC236}">
                <a16:creationId xmlns:a16="http://schemas.microsoft.com/office/drawing/2014/main" id="{EFA189CC-9BCA-4F87-8FA8-896D5240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4192589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3" name="AutoShape 21">
            <a:extLst>
              <a:ext uri="{FF2B5EF4-FFF2-40B4-BE49-F238E27FC236}">
                <a16:creationId xmlns:a16="http://schemas.microsoft.com/office/drawing/2014/main" id="{D9E4BB5D-30A4-4E62-8275-A6C72393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4192589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4" name="AutoShape 22">
            <a:extLst>
              <a:ext uri="{FF2B5EF4-FFF2-40B4-BE49-F238E27FC236}">
                <a16:creationId xmlns:a16="http://schemas.microsoft.com/office/drawing/2014/main" id="{98D8B419-A345-4FDC-9A84-D5B85783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4183064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5" name="AutoShape 23">
            <a:extLst>
              <a:ext uri="{FF2B5EF4-FFF2-40B4-BE49-F238E27FC236}">
                <a16:creationId xmlns:a16="http://schemas.microsoft.com/office/drawing/2014/main" id="{5061056E-B415-4334-9580-30EE6484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183064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6" name="AutoShape 24">
            <a:extLst>
              <a:ext uri="{FF2B5EF4-FFF2-40B4-BE49-F238E27FC236}">
                <a16:creationId xmlns:a16="http://schemas.microsoft.com/office/drawing/2014/main" id="{DC2C234B-76CC-454D-81DF-5B9980C1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633789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50937" name="Line 25">
            <a:extLst>
              <a:ext uri="{FF2B5EF4-FFF2-40B4-BE49-F238E27FC236}">
                <a16:creationId xmlns:a16="http://schemas.microsoft.com/office/drawing/2014/main" id="{7202FFD1-AF7B-4540-BA7A-E9FB13A68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9188" y="253682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38" name="Line 26">
            <a:extLst>
              <a:ext uri="{FF2B5EF4-FFF2-40B4-BE49-F238E27FC236}">
                <a16:creationId xmlns:a16="http://schemas.microsoft.com/office/drawing/2014/main" id="{534821F3-6EA9-47F8-BF8F-C863AC275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253047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39" name="Line 27">
            <a:extLst>
              <a:ext uri="{FF2B5EF4-FFF2-40B4-BE49-F238E27FC236}">
                <a16:creationId xmlns:a16="http://schemas.microsoft.com/office/drawing/2014/main" id="{C74ABCE4-6A75-4D07-B8B1-D1CBF69023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6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40" name="Line 28">
            <a:extLst>
              <a:ext uri="{FF2B5EF4-FFF2-40B4-BE49-F238E27FC236}">
                <a16:creationId xmlns:a16="http://schemas.microsoft.com/office/drawing/2014/main" id="{5D745DE0-48B6-4A8C-AF72-110C12B1D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45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41" name="Line 29">
            <a:extLst>
              <a:ext uri="{FF2B5EF4-FFF2-40B4-BE49-F238E27FC236}">
                <a16:creationId xmlns:a16="http://schemas.microsoft.com/office/drawing/2014/main" id="{F83730FC-721E-4A34-AE66-6D96D3CCA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92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42" name="Line 30">
            <a:extLst>
              <a:ext uri="{FF2B5EF4-FFF2-40B4-BE49-F238E27FC236}">
                <a16:creationId xmlns:a16="http://schemas.microsoft.com/office/drawing/2014/main" id="{47F7FC59-0989-47FE-9B3C-F793CEC44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43" name="Line 31">
            <a:extLst>
              <a:ext uri="{FF2B5EF4-FFF2-40B4-BE49-F238E27FC236}">
                <a16:creationId xmlns:a16="http://schemas.microsoft.com/office/drawing/2014/main" id="{917AA7A9-62D1-4224-B9F2-88088734E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0050" y="3205164"/>
            <a:ext cx="68580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0944" name="Line 32">
            <a:extLst>
              <a:ext uri="{FF2B5EF4-FFF2-40B4-BE49-F238E27FC236}">
                <a16:creationId xmlns:a16="http://schemas.microsoft.com/office/drawing/2014/main" id="{0D68E231-2949-495E-838E-B9586259B6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3714" y="3222625"/>
            <a:ext cx="33813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29" grpId="0" animBg="1"/>
      <p:bldP spid="550930" grpId="0" animBg="1"/>
      <p:bldP spid="550931" grpId="0" animBg="1"/>
      <p:bldP spid="550932" grpId="0" animBg="1"/>
      <p:bldP spid="550933" grpId="0" animBg="1"/>
      <p:bldP spid="550934" grpId="0" animBg="1"/>
      <p:bldP spid="550935" grpId="0" animBg="1"/>
      <p:bldP spid="5509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A76572-A295-4899-9F43-CBFA09B22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4B91504B-6CD4-484C-9061-3E7B4AC09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3"/>
            <a:stretch>
              <a:fillRect l="-1333" t="-12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C75A6B3-5135-4CBC-BFA5-C4E515642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7AE64BFB-7F64-4AF8-9BFE-6D4CBCC26D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9" y="1214439"/>
            <a:ext cx="7932737" cy="5076825"/>
          </a:xfrm>
        </p:spPr>
        <p:txBody>
          <a:bodyPr/>
          <a:lstStyle/>
          <a:p>
            <a:pPr eaLnBrk="1" hangingPunct="1"/>
            <a:r>
              <a:rPr lang="en-US" altLang="en-US" sz="2400"/>
              <a:t>What red-black tree property is violated in the tree below? How would you restore the red-black tree property in this case?</a:t>
            </a:r>
          </a:p>
          <a:p>
            <a:pPr lvl="1" eaLnBrk="1" hangingPunct="1"/>
            <a:r>
              <a:rPr lang="en-US" altLang="en-US" sz="2000"/>
              <a:t>Property violated: if a node is red, both its children are black</a:t>
            </a:r>
          </a:p>
          <a:p>
            <a:pPr lvl="1" eaLnBrk="1" hangingPunct="1"/>
            <a:r>
              <a:rPr lang="en-US" altLang="en-US" sz="2000"/>
              <a:t>Fixup: color 7 black, 11 red, then right-rotate around 11 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269FC790-55E5-47B8-9379-48C611CCAF3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3788" y="3944939"/>
          <a:ext cx="4038600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int Shop Pro Image" r:id="rId4" imgW="4809756" imgH="2595122" progId="PaintShopPro">
                  <p:embed/>
                </p:oleObj>
              </mc:Choice>
              <mc:Fallback>
                <p:oleObj name="Paint Shop Pro Image" r:id="rId4" imgW="4809756" imgH="2595122" progId="PaintShopPro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269FC790-55E5-47B8-9379-48C611CCA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944939"/>
                        <a:ext cx="4038600" cy="217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1C45253A-F5CC-4C35-AA3A-AA70626B3F8A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4205288"/>
            <a:ext cx="3032125" cy="1890712"/>
            <a:chOff x="3486" y="2649"/>
            <a:chExt cx="1910" cy="1191"/>
          </a:xfrm>
        </p:grpSpPr>
        <p:sp>
          <p:nvSpPr>
            <p:cNvPr id="33798" name="Oval 7">
              <a:extLst>
                <a:ext uri="{FF2B5EF4-FFF2-40B4-BE49-F238E27FC236}">
                  <a16:creationId xmlns:a16="http://schemas.microsoft.com/office/drawing/2014/main" id="{6D5CA481-7633-4EC3-AD97-47754F2EAA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8" y="2982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33799" name="Oval 8">
              <a:extLst>
                <a:ext uri="{FF2B5EF4-FFF2-40B4-BE49-F238E27FC236}">
                  <a16:creationId xmlns:a16="http://schemas.microsoft.com/office/drawing/2014/main" id="{CEFC857A-C331-4039-BEBD-C708F92488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2" y="2981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00" name="Oval 9">
              <a:extLst>
                <a:ext uri="{FF2B5EF4-FFF2-40B4-BE49-F238E27FC236}">
                  <a16:creationId xmlns:a16="http://schemas.microsoft.com/office/drawing/2014/main" id="{2BD30C01-447D-4C48-B86A-7AA5F624C9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0" y="3287"/>
              <a:ext cx="220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33801" name="Oval 10">
              <a:extLst>
                <a:ext uri="{FF2B5EF4-FFF2-40B4-BE49-F238E27FC236}">
                  <a16:creationId xmlns:a16="http://schemas.microsoft.com/office/drawing/2014/main" id="{7FC4229D-D1C4-4785-9DDB-9FCC8A7185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6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2" name="Oval 11">
              <a:extLst>
                <a:ext uri="{FF2B5EF4-FFF2-40B4-BE49-F238E27FC236}">
                  <a16:creationId xmlns:a16="http://schemas.microsoft.com/office/drawing/2014/main" id="{3C1A2C2E-FD5C-4F2E-AF36-6960E62D3A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7" y="3627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33803" name="Oval 12">
              <a:extLst>
                <a:ext uri="{FF2B5EF4-FFF2-40B4-BE49-F238E27FC236}">
                  <a16:creationId xmlns:a16="http://schemas.microsoft.com/office/drawing/2014/main" id="{7BDEBEAE-A1FB-4837-88EF-A9FE350201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9" y="2649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804" name="Oval 13">
              <a:extLst>
                <a:ext uri="{FF2B5EF4-FFF2-40B4-BE49-F238E27FC236}">
                  <a16:creationId xmlns:a16="http://schemas.microsoft.com/office/drawing/2014/main" id="{17DE2FAC-8A24-4359-A623-6CE826F687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1" y="3287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3805" name="Line 14">
              <a:extLst>
                <a:ext uri="{FF2B5EF4-FFF2-40B4-BE49-F238E27FC236}">
                  <a16:creationId xmlns:a16="http://schemas.microsoft.com/office/drawing/2014/main" id="{18D1BB42-F1A3-48FE-BD9C-D3D54C91FC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8000000" flipH="1">
              <a:off x="4538" y="2735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6" name="Oval 15">
              <a:extLst>
                <a:ext uri="{FF2B5EF4-FFF2-40B4-BE49-F238E27FC236}">
                  <a16:creationId xmlns:a16="http://schemas.microsoft.com/office/drawing/2014/main" id="{34A01F91-E151-45EA-9701-9F83354F45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1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807" name="Oval 16">
              <a:extLst>
                <a:ext uri="{FF2B5EF4-FFF2-40B4-BE49-F238E27FC236}">
                  <a16:creationId xmlns:a16="http://schemas.microsoft.com/office/drawing/2014/main" id="{11083155-D109-4191-9AA0-30E631036E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5" y="3627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08" name="Line 17">
              <a:extLst>
                <a:ext uri="{FF2B5EF4-FFF2-40B4-BE49-F238E27FC236}">
                  <a16:creationId xmlns:a16="http://schemas.microsoft.com/office/drawing/2014/main" id="{42239F38-B6F6-4359-9CE4-AE59AE9B9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318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09" name="Line 18">
              <a:extLst>
                <a:ext uri="{FF2B5EF4-FFF2-40B4-BE49-F238E27FC236}">
                  <a16:creationId xmlns:a16="http://schemas.microsoft.com/office/drawing/2014/main" id="{3A073A5A-8BAD-4B38-8BA1-E7FC62571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825"/>
              <a:ext cx="261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0" name="Line 19">
              <a:extLst>
                <a:ext uri="{FF2B5EF4-FFF2-40B4-BE49-F238E27FC236}">
                  <a16:creationId xmlns:a16="http://schemas.microsoft.com/office/drawing/2014/main" id="{E8220DA7-E6E7-4FFD-947A-0505A43E0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2" y="3164"/>
              <a:ext cx="14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1" name="Line 20">
              <a:extLst>
                <a:ext uri="{FF2B5EF4-FFF2-40B4-BE49-F238E27FC236}">
                  <a16:creationId xmlns:a16="http://schemas.microsoft.com/office/drawing/2014/main" id="{3A3D6AD4-59ED-4520-9F1E-CAC96EA2C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315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2" name="Line 21">
              <a:extLst>
                <a:ext uri="{FF2B5EF4-FFF2-40B4-BE49-F238E27FC236}">
                  <a16:creationId xmlns:a16="http://schemas.microsoft.com/office/drawing/2014/main" id="{1FED156E-1764-4258-9050-5D2FF3751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16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3" name="Line 22">
              <a:extLst>
                <a:ext uri="{FF2B5EF4-FFF2-40B4-BE49-F238E27FC236}">
                  <a16:creationId xmlns:a16="http://schemas.microsoft.com/office/drawing/2014/main" id="{4C48978B-F365-476C-B5B4-B01CDD7CE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" y="3498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4" name="Line 23">
              <a:extLst>
                <a:ext uri="{FF2B5EF4-FFF2-40B4-BE49-F238E27FC236}">
                  <a16:creationId xmlns:a16="http://schemas.microsoft.com/office/drawing/2014/main" id="{AC8EAAF4-1882-40F0-BA82-5C3E251A4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2" y="350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15" name="Text Box 24">
              <a:extLst>
                <a:ext uri="{FF2B5EF4-FFF2-40B4-BE49-F238E27FC236}">
                  <a16:creationId xmlns:a16="http://schemas.microsoft.com/office/drawing/2014/main" id="{7740F38C-A402-4538-ADB5-AFFB26C35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78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426B5C5-40E5-4DA5-9E70-FE4BC0076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</a:t>
            </a:r>
          </a:p>
        </p:txBody>
      </p:sp>
      <p:sp>
        <p:nvSpPr>
          <p:cNvPr id="602116" name="Rectangle 4">
            <a:extLst>
              <a:ext uri="{FF2B5EF4-FFF2-40B4-BE49-F238E27FC236}">
                <a16:creationId xmlns:a16="http://schemas.microsoft.com/office/drawing/2014/main" id="{09341E3E-0670-48D5-A550-7A1E314098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9"/>
            <a:ext cx="8005762" cy="5076825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Let a, b, c be arbitrary nodes in subtrees </a:t>
            </a:r>
            <a:r>
              <a:rPr lang="en-US" altLang="en-US" sz="2400">
                <a:sym typeface="Symbol" panose="05050102010706020507" pitchFamily="18" charset="2"/>
              </a:rPr>
              <a:t>, ,  in the tree below. How do the depths of a, b, c change when a left rotation is performed on node x?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a: increases by 1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b: stays the same</a:t>
            </a:r>
          </a:p>
          <a:p>
            <a:pPr lvl="1" eaLnBrk="1" hangingPunct="1"/>
            <a:r>
              <a:rPr lang="en-US" altLang="en-US" sz="2000">
                <a:sym typeface="Symbol" panose="05050102010706020507" pitchFamily="18" charset="2"/>
              </a:rPr>
              <a:t>c: decreases by 1</a:t>
            </a:r>
          </a:p>
        </p:txBody>
      </p:sp>
      <p:graphicFrame>
        <p:nvGraphicFramePr>
          <p:cNvPr id="34820" name="Object 5">
            <a:extLst>
              <a:ext uri="{FF2B5EF4-FFF2-40B4-BE49-F238E27FC236}">
                <a16:creationId xmlns:a16="http://schemas.microsoft.com/office/drawing/2014/main" id="{ADCFB536-A2C6-4427-96BF-A2130F06B39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08300" y="3867151"/>
          <a:ext cx="38925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aint Shop Pro Image" r:id="rId4" imgW="3892683" imgH="1990244" progId="PaintShopPro">
                  <p:embed/>
                </p:oleObj>
              </mc:Choice>
              <mc:Fallback>
                <p:oleObj name="Paint Shop Pro Image" r:id="rId4" imgW="3892683" imgH="1990244" progId="PaintShopPro">
                  <p:embed/>
                  <p:pic>
                    <p:nvPicPr>
                      <p:cNvPr id="34820" name="Object 5">
                        <a:extLst>
                          <a:ext uri="{FF2B5EF4-FFF2-40B4-BE49-F238E27FC236}">
                            <a16:creationId xmlns:a16="http://schemas.microsoft.com/office/drawing/2014/main" id="{ADCFB536-A2C6-4427-96BF-A2130F06B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867151"/>
                        <a:ext cx="3892550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>
            <a:extLst>
              <a:ext uri="{FF2B5EF4-FFF2-40B4-BE49-F238E27FC236}">
                <a16:creationId xmlns:a16="http://schemas.microsoft.com/office/drawing/2014/main" id="{8A9B6C3A-5B5D-4E86-B49E-B72A1821C7F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15225" y="3871914"/>
          <a:ext cx="17859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aint Shop Pro Image" r:id="rId6" imgW="1785366" imgH="1990244" progId="PaintShopPro">
                  <p:embed/>
                </p:oleObj>
              </mc:Choice>
              <mc:Fallback>
                <p:oleObj name="Paint Shop Pro Image" r:id="rId6" imgW="1785366" imgH="1990244" progId="PaintShopPro">
                  <p:embed/>
                  <p:pic>
                    <p:nvPicPr>
                      <p:cNvPr id="34821" name="Object 7">
                        <a:extLst>
                          <a:ext uri="{FF2B5EF4-FFF2-40B4-BE49-F238E27FC236}">
                            <a16:creationId xmlns:a16="http://schemas.microsoft.com/office/drawing/2014/main" id="{8A9B6C3A-5B5D-4E86-B49E-B72A1821C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871914"/>
                        <a:ext cx="17859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4CE36FB-B2AA-4B4A-9490-1A444BA3F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B12C2D4-D3AB-40E1-9637-14CA69EE2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When we insert a node into a red-black tree, we initially set the color of the new node to red. Why didn’t  we choose to set the color to black?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Would inserting a new node to a red-black tree and then immediately deleting it, change the tree?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D073C28-F2C7-48C2-B3FC-F6D958631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Red Black Trees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F488B40-C4DE-44D5-ABB7-DEBAC5B7EA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Top-Down Insertion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7F9A04-905F-4A84-A04C-DFB9E63AC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of Bottom-Up Insertion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09DF9B8-1B5C-445D-A0CB-18E35EDD5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B-Up insertion, “ordinary” BST insertion was used, followed by correction of the tree on the way back up to the root</a:t>
            </a:r>
          </a:p>
          <a:p>
            <a:r>
              <a:rPr lang="en-US" altLang="en-US"/>
              <a:t>This is most easily done recursively</a:t>
            </a:r>
          </a:p>
          <a:p>
            <a:pPr lvl="1"/>
            <a:r>
              <a:rPr lang="en-US" altLang="en-US"/>
              <a:t>Insert winds up the recursion on the way down the tree to the insertion point</a:t>
            </a:r>
          </a:p>
          <a:p>
            <a:pPr lvl="1"/>
            <a:r>
              <a:rPr lang="en-US" altLang="en-US"/>
              <a:t>Fixing the tree occurs as the recursion unwinds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8E5E31-AD35-43B9-A0F1-7AD3A6ED9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Top-Down Insertion Strategy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E35EA58-D672-4ECF-AE30-FB9A2D630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T-Down insertion, the corrections are done while traversing down the tree to the insertion point.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the actual insertion is done, no further corrections are needed, so no need to traverse back up the tree.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So, T-Down insertion can be done iteratively which is generally faster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8FCA71-1C69-4359-A74C-153136A32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 of T-D Insertion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B218F5E-E1A4-49B0-B163-D041E5792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 is always done as a leaf (as in ordinary BST insertion)</a:t>
            </a:r>
          </a:p>
          <a:p>
            <a:r>
              <a:rPr lang="en-US" altLang="en-US"/>
              <a:t>Recall from the B-Up flow chart that if the uncle of a newly inserted node is black, we restore the RB tree properties by one or two local rotations and recoloring – we do not need to make changes further up the tree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C41665-F986-4F37-9FEC-A64694A4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 (2)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0AC67D-D674-4F69-B763-0945699F0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Therefore, the goal of T-D insertion is to traverse from the root to the insertion point in such a way that RB properties are maintained, and at the insertion point, the uncle is Black.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That way we may have to rotate and recolor, but not propagate back up the tree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AB6B2C-F8B4-4D3D-B82E-1CE225278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insertion configurations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ED27A545-9660-4E0F-8B2B-EDC338E1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914400" cy="914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FC4C575E-9BE3-45D7-8C86-9E27E3A1E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914400" cy="914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23ADB445-0B5D-41C0-8329-31BAF9706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971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0278C488-7192-4418-A92D-0B64E49AE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5E5DCDB5-D468-4384-A35D-6A63BA2377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FE7BAC0F-DFD9-44DD-851F-CF8CFE87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 (Red or Black)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36BFB1B7-BAE3-4E00-94C3-4F902613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E8493234-6E41-4926-9E3F-777990CC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E80F1379-66CD-411D-B6CC-91A422EC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05401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If a new node is inserted as a child of Y or Z, there is no problem since the new node’s parent is black</a:t>
            </a:r>
          </a:p>
        </p:txBody>
      </p:sp>
      <p:sp>
        <p:nvSpPr>
          <p:cNvPr id="7182" name="AutoShape 14">
            <a:extLst>
              <a:ext uri="{FF2B5EF4-FFF2-40B4-BE49-F238E27FC236}">
                <a16:creationId xmlns:a16="http://schemas.microsoft.com/office/drawing/2014/main" id="{CD402E40-E76D-4D0F-9DE0-7FE073BD2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2057400"/>
            <a:ext cx="1057275" cy="91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0737EEB-50B9-4DA4-B061-20F7F0830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Red-Black-Trees Properties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9C11010-63CA-4E56-9B0E-FF698541F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8"/>
            <a:ext cx="8229600" cy="5319712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en-US" sz="2400"/>
              <a:t>	(**Binary search tree property is satisfied**)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node</a:t>
            </a:r>
            <a:r>
              <a:rPr lang="en-US" altLang="en-US" sz="2400"/>
              <a:t> is either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r>
              <a:rPr lang="en-US" altLang="en-US" sz="2400"/>
              <a:t> or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The </a:t>
            </a:r>
            <a:r>
              <a:rPr lang="en-US" altLang="en-US" sz="2400">
                <a:latin typeface="Comic Sans MS" panose="030F0702030302020204" pitchFamily="66" charset="0"/>
              </a:rPr>
              <a:t>root</a:t>
            </a:r>
            <a:r>
              <a:rPr lang="en-US" altLang="en-US" sz="2400"/>
              <a:t> is </a:t>
            </a:r>
            <a:r>
              <a:rPr lang="en-US" altLang="en-US" sz="2400" b="1"/>
              <a:t>black</a:t>
            </a:r>
            <a:endParaRPr lang="en-US" alt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Every </a:t>
            </a:r>
            <a:r>
              <a:rPr lang="en-US" altLang="en-US" sz="2400">
                <a:latin typeface="Comic Sans MS" panose="030F0702030302020204" pitchFamily="66" charset="0"/>
              </a:rPr>
              <a:t>leaf</a:t>
            </a:r>
            <a:r>
              <a:rPr lang="en-US" altLang="en-US" sz="2400"/>
              <a:t> (</a:t>
            </a:r>
            <a:r>
              <a:rPr lang="en-US" altLang="en-US" sz="2400">
                <a:latin typeface="Comic Sans MS" panose="030F0702030302020204" pitchFamily="66" charset="0"/>
              </a:rPr>
              <a:t>NIL</a:t>
            </a:r>
            <a:r>
              <a:rPr lang="en-US" altLang="en-US" sz="2400"/>
              <a:t>) is </a:t>
            </a:r>
            <a:r>
              <a:rPr lang="en-US" alt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If a node is </a:t>
            </a:r>
            <a:r>
              <a:rPr lang="en-US" altLang="en-US" sz="2400" b="1">
                <a:solidFill>
                  <a:srgbClr val="DD0111"/>
                </a:solidFill>
              </a:rPr>
              <a:t>red</a:t>
            </a:r>
            <a:r>
              <a:rPr lang="en-US" altLang="en-US" sz="2400"/>
              <a:t>, then both its children are </a:t>
            </a:r>
            <a:r>
              <a:rPr lang="en-US" altLang="en-US" sz="2400" b="1"/>
              <a:t>black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000"/>
              <a:t>No two consecutive red nodes on a simple path </a:t>
            </a:r>
          </a:p>
          <a:p>
            <a:pPr marL="914400" lvl="1" indent="-457200" eaLnBrk="1" hangingPunct="1">
              <a:lnSpc>
                <a:spcPct val="120000"/>
              </a:lnSpc>
              <a:buNone/>
            </a:pPr>
            <a:r>
              <a:rPr lang="en-US" altLang="en-US" sz="2000"/>
              <a:t>      from the root to a leaf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For each node, all paths from that node to a leaf contain the same number of </a:t>
            </a:r>
            <a:r>
              <a:rPr lang="en-US" altLang="en-US" sz="2400" b="1"/>
              <a:t>black</a:t>
            </a:r>
            <a:r>
              <a:rPr lang="en-US" altLang="en-US" sz="2400"/>
              <a:t> nodes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969BA374-7E93-4270-ADC4-0C4FAE8C1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00"/>
                </a:solidFill>
              </a:rPr>
              <a:t>Possible insertion configurations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427C7C55-DD4B-49E1-BC47-DB809B3D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914400" cy="914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AEC636A4-2CAC-48CA-856D-1779050E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914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A70C48FF-9E2C-4D90-818C-0AB10082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914400" cy="914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C533934F-0F36-4813-9133-5972DC8AA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971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F5FF78F7-A23C-4B5D-A29F-2D2A5A824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D4DF53F8-36AD-4810-A5A4-D371195A59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E531490A-784A-4B79-B2D8-5E2D9716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84BBED99-73F8-489A-84A7-4028DC52E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C7A8AB8A-F48D-4C9E-8187-0E1F3889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2F132717-1C01-418D-9C95-3D24A77B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53001"/>
            <a:ext cx="7543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If new node is child of Z, no problem since Z is black.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If new node is child of Y, no problem since the new node’s uncle (Z) is black – do a few rotations and recolor…. done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2C489F32-84DA-48A9-AEF7-B210F9D45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Possible insertion configurations</a:t>
            </a:r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47280FBD-C4FD-4F48-9056-FAA0656B6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33600"/>
            <a:ext cx="914400" cy="914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B2AA80BB-81F0-4FD0-9461-EEC48968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914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6EBD8DDF-23D8-41AE-9B2F-835D64EB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914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9DF2C400-B5AD-4F00-835F-D4384DC430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971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8B93AA3A-4217-45DA-8BD6-DC877A77F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860A0D66-AC23-4B32-916A-4254C7B1E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F8447536-17F6-40A3-8301-8E3EAF5A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BD48D3F5-7417-4026-9BEC-59D436E5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E8C0906-C089-4D9D-A0C0-C52C6A06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C8FA3FB8-51E1-4FCD-B421-DF627CD9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1"/>
            <a:ext cx="739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If new node is inserted as child of Y or Z, it’s uncle will be red and we will have to go back up the tree.  This is the only case we need to avoid.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7423A61-8809-43B3-B661-91900CF3F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Traversal</a:t>
            </a:r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08961F76-C757-4947-9CBF-9CC4832C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BFC001E9-CDAC-4F27-8165-FB92DF84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E5E2AD3F-B9C3-4942-9ADF-660EEA07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86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6FE61B4E-B51B-4AFE-9C50-329C968FE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F9370484-A531-42E4-B2AB-1F29D9F0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C49CE12B-856A-45EF-B370-26333189C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48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716C8CA7-3169-4C44-925D-33197499B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819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DF1BF636-E506-4D78-971D-F733FE135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3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2A4F60E9-7EB8-4197-BFB3-20BB791FC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524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93443691-B6DB-4D6B-A903-D16CF110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4876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As we traverse down the tree and encounter this case, we recolor and possible do some rotations.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There are 3 cases.</a:t>
            </a: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69B113C3-8CA1-4EB9-B5CA-6BD440DF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9601"/>
            <a:ext cx="78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Remember the goal – to create an insertion point at which the parent of the new node is Black, or the uncle of the new node is black.</a:t>
            </a:r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FE7B88A2-A1A6-410B-B6DE-2FDD623263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505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0957E4A7-AEE8-401A-9337-9179A242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A0CD1A84-2EFB-457C-AD23-5F2D78343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415EB7FE-C884-4CB3-B2D9-264442B34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9D183C8-8F7D-424B-9DC1-E40007122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1 – X’s Parent is Black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A41A9753-0935-4FFB-9E9B-7BA0C901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FB4A025A-E6BE-4859-827A-47A09B85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91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368AF606-F9BC-4EFE-B658-E965F3CE6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1C9B3A44-B518-4E6C-8104-0B777B571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D054450D-B728-4AD7-A908-A8108AB7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91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4E85C61B-2BF7-4A6C-8AED-E7239696C5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C48138CB-F742-4CB6-AFD9-9BEA5E82F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9B51303-8F7D-44CD-84B6-899D6D921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2DD837A9-CAB7-4AC5-922C-0C99C8FB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91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21E4A379-BBE4-40B2-AFC3-7235EFE8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4384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3C4983EB-EEE9-47F4-ACFD-A18845206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362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3CB9DC04-EE07-4ED1-A981-6C1FE00CE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4" name="Oval 16">
            <a:extLst>
              <a:ext uri="{FF2B5EF4-FFF2-40B4-BE49-F238E27FC236}">
                <a16:creationId xmlns:a16="http://schemas.microsoft.com/office/drawing/2014/main" id="{D4647D43-2BCF-49EA-9F39-507328E8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5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5" name="Oval 17">
            <a:extLst>
              <a:ext uri="{FF2B5EF4-FFF2-40B4-BE49-F238E27FC236}">
                <a16:creationId xmlns:a16="http://schemas.microsoft.com/office/drawing/2014/main" id="{4735CF89-AB0D-4CA8-B068-94240ED2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E7F1DB19-8BD6-4C26-801B-FAD7EA80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90DC8886-C8B4-43D1-B9C9-57A2D45F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191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2308" name="Oval 20">
            <a:extLst>
              <a:ext uri="{FF2B5EF4-FFF2-40B4-BE49-F238E27FC236}">
                <a16:creationId xmlns:a16="http://schemas.microsoft.com/office/drawing/2014/main" id="{5263DCCA-322E-4D6A-8A77-DD39F9A5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2672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2388ED23-F176-4CC5-8516-10A263647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3920C53B-ADBE-4DF2-A9B7-8C012C75F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962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B903F44A-BF2B-4EC5-ACBE-3373E3BA6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2" name="Oval 24">
            <a:extLst>
              <a:ext uri="{FF2B5EF4-FFF2-40B4-BE49-F238E27FC236}">
                <a16:creationId xmlns:a16="http://schemas.microsoft.com/office/drawing/2014/main" id="{64CE2F33-C307-4BB3-987C-D87D350F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2084680E-E25B-4569-A658-F291C9F0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1F6491FA-AE6B-42F1-B3FC-02050DD30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7EE49118-B128-418B-BECA-8A20BF865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24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2FBCA7B9-2766-4645-BE06-70B8F757C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832475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Just recolor and continue down the tree</a:t>
            </a:r>
          </a:p>
        </p:txBody>
      </p:sp>
      <p:sp>
        <p:nvSpPr>
          <p:cNvPr id="12328" name="Text Box 40">
            <a:extLst>
              <a:ext uri="{FF2B5EF4-FFF2-40B4-BE49-F238E27FC236}">
                <a16:creationId xmlns:a16="http://schemas.microsoft.com/office/drawing/2014/main" id="{47590CD2-6096-454B-B5C7-6823769D2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91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329" name="Line 41">
            <a:extLst>
              <a:ext uri="{FF2B5EF4-FFF2-40B4-BE49-F238E27FC236}">
                <a16:creationId xmlns:a16="http://schemas.microsoft.com/office/drawing/2014/main" id="{17EDF54D-363E-41E9-897C-3664B85A5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0" name="Line 42">
            <a:extLst>
              <a:ext uri="{FF2B5EF4-FFF2-40B4-BE49-F238E27FC236}">
                <a16:creationId xmlns:a16="http://schemas.microsoft.com/office/drawing/2014/main" id="{181BE24D-6B53-4BC9-AC21-E146D067C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1" name="Line 43">
            <a:extLst>
              <a:ext uri="{FF2B5EF4-FFF2-40B4-BE49-F238E27FC236}">
                <a16:creationId xmlns:a16="http://schemas.microsoft.com/office/drawing/2014/main" id="{745D7E1D-EBA4-4B0C-B25A-A715F7C8D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2" name="Line 44">
            <a:extLst>
              <a:ext uri="{FF2B5EF4-FFF2-40B4-BE49-F238E27FC236}">
                <a16:creationId xmlns:a16="http://schemas.microsoft.com/office/drawing/2014/main" id="{A62EBEC6-C5EE-4B35-8394-42D5D99A9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724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3" name="Line 45">
            <a:extLst>
              <a:ext uri="{FF2B5EF4-FFF2-40B4-BE49-F238E27FC236}">
                <a16:creationId xmlns:a16="http://schemas.microsoft.com/office/drawing/2014/main" id="{1D2C3472-A268-4059-AC9A-4FCA4F949F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4" name="Line 46">
            <a:extLst>
              <a:ext uri="{FF2B5EF4-FFF2-40B4-BE49-F238E27FC236}">
                <a16:creationId xmlns:a16="http://schemas.microsoft.com/office/drawing/2014/main" id="{C3A2CB4D-7E3A-479A-973E-0C61E684A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800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5" name="Line 47">
            <a:extLst>
              <a:ext uri="{FF2B5EF4-FFF2-40B4-BE49-F238E27FC236}">
                <a16:creationId xmlns:a16="http://schemas.microsoft.com/office/drawing/2014/main" id="{FD1082B0-1FE9-4A15-8772-B2CC4A939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6" name="Line 48">
            <a:extLst>
              <a:ext uri="{FF2B5EF4-FFF2-40B4-BE49-F238E27FC236}">
                <a16:creationId xmlns:a16="http://schemas.microsoft.com/office/drawing/2014/main" id="{0B1F5380-0F7E-4ED9-8C9E-10C3C8F0D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8E8F8E4-7BDB-4CB2-9A3A-F4FFC4AD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Case 2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3F404CF-71CD-4ECB-BDD4-5BDD0655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X’s Parent is Red (so Grandparent is Black) and X and P are both left/right children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Rotate P around 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Color P black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Color G red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 that X’s uncle, U, must be black because it (a) was initially black, or (b) would have been made black when we encountered G (which would have had two red children -- X’s Parent and X’s uncle)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0FBA9F-478B-47D9-A670-576A10357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2 diagrams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9C00FE1A-02F2-4D8D-8E01-4E81D10E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A61FF58A-6A67-490F-86E2-EF268879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18E35011-C6CA-4422-8DE8-E372C702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60208BBE-87D6-437C-B3BF-507AC4170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95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D9493E3B-907B-46A3-91FE-5813F020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0159B357-C082-4D50-86D3-DD6BEF8D8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343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22EE6A59-23B8-4410-B66F-F972418C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67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02F92755-D44E-4772-904B-A7503FA411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3932B9FA-70EF-4165-BCCE-0F85FF7D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49" name="Oval 13">
            <a:extLst>
              <a:ext uri="{FF2B5EF4-FFF2-40B4-BE49-F238E27FC236}">
                <a16:creationId xmlns:a16="http://schemas.microsoft.com/office/drawing/2014/main" id="{383D94F9-7E04-46DF-968B-59C2FFE4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F6DA9EF7-D175-4009-B2E3-EC75D94D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167C6E1A-5A9C-46FB-9FC0-A0314EA4C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4B8F806D-90EF-4DED-97F1-3C94AD96B6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510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1FA27869-2EA8-493B-8609-403B287C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44412F3C-B92D-417A-8F1D-C43846E2D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044F7FA3-D708-4AA0-AA40-CFA32404C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105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6" name="Oval 20">
            <a:extLst>
              <a:ext uri="{FF2B5EF4-FFF2-40B4-BE49-F238E27FC236}">
                <a16:creationId xmlns:a16="http://schemas.microsoft.com/office/drawing/2014/main" id="{88BBA47F-B24E-483C-9B9D-79686FC1F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12431720-7701-4CD7-AE06-FE408E74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81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4359" name="Oval 23">
            <a:extLst>
              <a:ext uri="{FF2B5EF4-FFF2-40B4-BE49-F238E27FC236}">
                <a16:creationId xmlns:a16="http://schemas.microsoft.com/office/drawing/2014/main" id="{5B45210D-A85F-402E-B8F4-6AF0E541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0" name="Oval 24">
            <a:extLst>
              <a:ext uri="{FF2B5EF4-FFF2-40B4-BE49-F238E27FC236}">
                <a16:creationId xmlns:a16="http://schemas.microsoft.com/office/drawing/2014/main" id="{6F4FA85D-BB9C-4C79-B7D3-7D6792B7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B9E195B8-5384-472A-B122-CE3AB3718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14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2" name="Line 26">
            <a:extLst>
              <a:ext uri="{FF2B5EF4-FFF2-40B4-BE49-F238E27FC236}">
                <a16:creationId xmlns:a16="http://schemas.microsoft.com/office/drawing/2014/main" id="{EF828564-AAD8-4792-8015-1711BA3C0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BB245A36-12BD-4B93-9F14-7A045D58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7168BE91-C074-4152-87F9-5DB59848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810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65" name="Oval 29">
            <a:extLst>
              <a:ext uri="{FF2B5EF4-FFF2-40B4-BE49-F238E27FC236}">
                <a16:creationId xmlns:a16="http://schemas.microsoft.com/office/drawing/2014/main" id="{757D462C-A450-4E92-A911-683DABC6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6" name="Oval 30">
            <a:extLst>
              <a:ext uri="{FF2B5EF4-FFF2-40B4-BE49-F238E27FC236}">
                <a16:creationId xmlns:a16="http://schemas.microsoft.com/office/drawing/2014/main" id="{CA7501F1-8C77-4648-9346-B609E3C2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73800F14-0F95-4325-A253-009A2982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D3A4DD3A-2B3B-41E8-AAA5-6026F7E6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962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4369" name="Oval 33">
            <a:extLst>
              <a:ext uri="{FF2B5EF4-FFF2-40B4-BE49-F238E27FC236}">
                <a16:creationId xmlns:a16="http://schemas.microsoft.com/office/drawing/2014/main" id="{D9F9CC8C-B8AD-4AC1-9487-08E13165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0" name="Line 34">
            <a:extLst>
              <a:ext uri="{FF2B5EF4-FFF2-40B4-BE49-F238E27FC236}">
                <a16:creationId xmlns:a16="http://schemas.microsoft.com/office/drawing/2014/main" id="{58737B37-3335-439F-99C8-675D7E6E98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1" name="Line 35">
            <a:extLst>
              <a:ext uri="{FF2B5EF4-FFF2-40B4-BE49-F238E27FC236}">
                <a16:creationId xmlns:a16="http://schemas.microsoft.com/office/drawing/2014/main" id="{C48ADD1D-C75B-4292-BF79-8813429ED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733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2" name="Line 36">
            <a:extLst>
              <a:ext uri="{FF2B5EF4-FFF2-40B4-BE49-F238E27FC236}">
                <a16:creationId xmlns:a16="http://schemas.microsoft.com/office/drawing/2014/main" id="{F326911A-0616-4678-9B1E-ACDF43E4ED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622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3" name="Text Box 37">
            <a:extLst>
              <a:ext uri="{FF2B5EF4-FFF2-40B4-BE49-F238E27FC236}">
                <a16:creationId xmlns:a16="http://schemas.microsoft.com/office/drawing/2014/main" id="{9EF968F5-BBA7-46A2-88BB-05B94687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74" name="Oval 38">
            <a:extLst>
              <a:ext uri="{FF2B5EF4-FFF2-40B4-BE49-F238E27FC236}">
                <a16:creationId xmlns:a16="http://schemas.microsoft.com/office/drawing/2014/main" id="{952EA6E7-1BA7-4197-A13D-6621AB9A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5" name="Text Box 39">
            <a:extLst>
              <a:ext uri="{FF2B5EF4-FFF2-40B4-BE49-F238E27FC236}">
                <a16:creationId xmlns:a16="http://schemas.microsoft.com/office/drawing/2014/main" id="{5C726294-6225-4A28-8EDF-9199E2F7E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57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4376" name="Line 40">
            <a:extLst>
              <a:ext uri="{FF2B5EF4-FFF2-40B4-BE49-F238E27FC236}">
                <a16:creationId xmlns:a16="http://schemas.microsoft.com/office/drawing/2014/main" id="{BB7E2107-3B15-4095-9965-ADB730A8AE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7" name="Line 41">
            <a:extLst>
              <a:ext uri="{FF2B5EF4-FFF2-40B4-BE49-F238E27FC236}">
                <a16:creationId xmlns:a16="http://schemas.microsoft.com/office/drawing/2014/main" id="{0D2CE9B4-1DC3-4D35-BF76-AB88F360D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8" name="Line 42">
            <a:extLst>
              <a:ext uri="{FF2B5EF4-FFF2-40B4-BE49-F238E27FC236}">
                <a16:creationId xmlns:a16="http://schemas.microsoft.com/office/drawing/2014/main" id="{C0EF3913-F841-49A7-BC66-5C0BECF81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572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9" name="Line 43">
            <a:extLst>
              <a:ext uri="{FF2B5EF4-FFF2-40B4-BE49-F238E27FC236}">
                <a16:creationId xmlns:a16="http://schemas.microsoft.com/office/drawing/2014/main" id="{3009D64E-6D88-4C94-9C53-5DD40D845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572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0" name="Line 44">
            <a:extLst>
              <a:ext uri="{FF2B5EF4-FFF2-40B4-BE49-F238E27FC236}">
                <a16:creationId xmlns:a16="http://schemas.microsoft.com/office/drawing/2014/main" id="{919778DD-BEF7-4D0B-811E-55556ADC9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572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1" name="Oval 45">
            <a:extLst>
              <a:ext uri="{FF2B5EF4-FFF2-40B4-BE49-F238E27FC236}">
                <a16:creationId xmlns:a16="http://schemas.microsoft.com/office/drawing/2014/main" id="{C461924B-60DA-4CED-85E5-CFEE8FE4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124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2" name="Text Box 46">
            <a:extLst>
              <a:ext uri="{FF2B5EF4-FFF2-40B4-BE49-F238E27FC236}">
                <a16:creationId xmlns:a16="http://schemas.microsoft.com/office/drawing/2014/main" id="{E8E71C85-B77E-4C17-B617-1F4A24E63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048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4383" name="Oval 47">
            <a:extLst>
              <a:ext uri="{FF2B5EF4-FFF2-40B4-BE49-F238E27FC236}">
                <a16:creationId xmlns:a16="http://schemas.microsoft.com/office/drawing/2014/main" id="{B3645361-4FDC-4F58-8460-90714CDE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4" name="Oval 48">
            <a:extLst>
              <a:ext uri="{FF2B5EF4-FFF2-40B4-BE49-F238E27FC236}">
                <a16:creationId xmlns:a16="http://schemas.microsoft.com/office/drawing/2014/main" id="{76B23676-AE23-4B23-860A-9269062E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5" name="Line 49">
            <a:extLst>
              <a:ext uri="{FF2B5EF4-FFF2-40B4-BE49-F238E27FC236}">
                <a16:creationId xmlns:a16="http://schemas.microsoft.com/office/drawing/2014/main" id="{0A7F19C6-5375-4380-8292-3D0F28837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505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6" name="Line 50">
            <a:extLst>
              <a:ext uri="{FF2B5EF4-FFF2-40B4-BE49-F238E27FC236}">
                <a16:creationId xmlns:a16="http://schemas.microsoft.com/office/drawing/2014/main" id="{8F52E262-DD10-4692-AA31-F46F4BAD3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87" name="Text Box 51">
            <a:extLst>
              <a:ext uri="{FF2B5EF4-FFF2-40B4-BE49-F238E27FC236}">
                <a16:creationId xmlns:a16="http://schemas.microsoft.com/office/drawing/2014/main" id="{91CE9EBA-28F2-46E2-BC3B-5E9F9403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4495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4388" name="Text Box 52">
            <a:extLst>
              <a:ext uri="{FF2B5EF4-FFF2-40B4-BE49-F238E27FC236}">
                <a16:creationId xmlns:a16="http://schemas.microsoft.com/office/drawing/2014/main" id="{988ADC6E-19A9-4BC6-BC94-0993817B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495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389" name="Text Box 53">
            <a:extLst>
              <a:ext uri="{FF2B5EF4-FFF2-40B4-BE49-F238E27FC236}">
                <a16:creationId xmlns:a16="http://schemas.microsoft.com/office/drawing/2014/main" id="{26C5C240-C922-461D-BB07-32E805699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67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Rotate  P around G.  Recolor X, Y, Z, P and G</a:t>
            </a:r>
          </a:p>
        </p:txBody>
      </p:sp>
      <p:sp>
        <p:nvSpPr>
          <p:cNvPr id="14391" name="Line 55">
            <a:extLst>
              <a:ext uri="{FF2B5EF4-FFF2-40B4-BE49-F238E27FC236}">
                <a16:creationId xmlns:a16="http://schemas.microsoft.com/office/drawing/2014/main" id="{9D9ED793-F879-4AC7-BC54-54F5C5E6F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3622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92" name="Line 56">
            <a:extLst>
              <a:ext uri="{FF2B5EF4-FFF2-40B4-BE49-F238E27FC236}">
                <a16:creationId xmlns:a16="http://schemas.microsoft.com/office/drawing/2014/main" id="{D6FB08E8-6993-44BE-86F2-7FE129A62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949D17CB-DBAE-4E3F-8C3A-D04691332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D93FB2-DD17-47B6-8268-4561CADF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00"/>
                </a:solidFill>
              </a:rPr>
              <a:t>Case 3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05CEB30-A639-471C-90E9-98E9773D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>
                <a:solidFill>
                  <a:srgbClr val="000000"/>
                </a:solidFill>
              </a:rPr>
              <a:t>X’s Parent is Red (so Grandparent is Black) and X and P are opposite children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Rotate P around G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Color P black</a:t>
            </a:r>
          </a:p>
          <a:p>
            <a:pPr lv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Color G red</a:t>
            </a: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>
                <a:solidFill>
                  <a:srgbClr val="000000"/>
                </a:solidFill>
              </a:rPr>
              <a:t>Again note that X’s uncle, U, must be black because it (a) was initially black, or (b) would have been made black when we encountered G (which would have had two red children -- X’s Parent and X’s uncle)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EEF49C7-1016-4C12-958D-B720037E4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3 Diagrams (1 of 2)</a:t>
            </a:r>
          </a:p>
        </p:txBody>
      </p:sp>
      <p:sp>
        <p:nvSpPr>
          <p:cNvPr id="18435" name="Oval 3">
            <a:extLst>
              <a:ext uri="{FF2B5EF4-FFF2-40B4-BE49-F238E27FC236}">
                <a16:creationId xmlns:a16="http://schemas.microsoft.com/office/drawing/2014/main" id="{181175BB-8540-47E3-8707-00E6761F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64403E3A-A82D-4FD3-9DF8-98367E8B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6CA163D0-3FDB-4B80-B18C-28085918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733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0DA0EE80-C924-477E-ACD3-CFA8E2112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31456BE8-7A90-4FB5-9D0F-546F2F0F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ABD2EC89-7834-444A-BB16-F699E500BA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343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D1461D2A-2BF8-4D72-90CC-0928E201E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267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C5B92C66-609A-40A4-89E4-1F019E594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352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B9D001BD-5CC2-4E57-B25D-8E6A6F004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444" name="Oval 12">
            <a:extLst>
              <a:ext uri="{FF2B5EF4-FFF2-40B4-BE49-F238E27FC236}">
                <a16:creationId xmlns:a16="http://schemas.microsoft.com/office/drawing/2014/main" id="{AEA1B03C-4EE1-4773-A331-08C6FADC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B78B678A-12EE-4834-B5D4-2DB1EC594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B51FF3D2-F9D2-403F-B761-626CFEB34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EE14BD16-F44E-47E9-81F3-4CC1DB7F36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10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E2FA048C-890F-43ED-B25D-D8B4C9586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9D8FA2A8-9B52-4F49-9381-C4D7458212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BF3927EB-D847-4DA3-9771-7C7B942F6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05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1" name="Oval 19">
            <a:extLst>
              <a:ext uri="{FF2B5EF4-FFF2-40B4-BE49-F238E27FC236}">
                <a16:creationId xmlns:a16="http://schemas.microsoft.com/office/drawing/2014/main" id="{92CE399D-D966-4A88-93AF-0388E80CE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BFF86D5D-5B2B-4A47-9919-1E45E8421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453" name="Oval 21">
            <a:extLst>
              <a:ext uri="{FF2B5EF4-FFF2-40B4-BE49-F238E27FC236}">
                <a16:creationId xmlns:a16="http://schemas.microsoft.com/office/drawing/2014/main" id="{6C977B21-D2DC-4C97-9C96-F7050FB7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4" name="Oval 22">
            <a:extLst>
              <a:ext uri="{FF2B5EF4-FFF2-40B4-BE49-F238E27FC236}">
                <a16:creationId xmlns:a16="http://schemas.microsoft.com/office/drawing/2014/main" id="{8805EE74-A34E-4EBD-A14F-031D543D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338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AE3E9D9B-5A7A-4A44-823B-F89D7EC4D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BDAF108E-ABE3-4D1E-A5E9-3664285B4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DC478CE4-B137-4039-AA02-B33FAF63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26E96F52-A4E5-4DCF-9937-0E93377A8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733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59" name="Oval 27">
            <a:extLst>
              <a:ext uri="{FF2B5EF4-FFF2-40B4-BE49-F238E27FC236}">
                <a16:creationId xmlns:a16="http://schemas.microsoft.com/office/drawing/2014/main" id="{DEC57281-B17B-4319-B95F-A68687A8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0" name="Oval 28">
            <a:extLst>
              <a:ext uri="{FF2B5EF4-FFF2-40B4-BE49-F238E27FC236}">
                <a16:creationId xmlns:a16="http://schemas.microsoft.com/office/drawing/2014/main" id="{A1FD6874-3AB8-4658-BEBF-8AD68C3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342B5493-B29A-40D3-A2F4-388A8818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514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C6B5DB9A-6C45-4BF6-ABBD-1C613974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343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463" name="Oval 31">
            <a:extLst>
              <a:ext uri="{FF2B5EF4-FFF2-40B4-BE49-F238E27FC236}">
                <a16:creationId xmlns:a16="http://schemas.microsoft.com/office/drawing/2014/main" id="{EF850B7C-9E80-467F-8461-8474D3F0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4" name="Line 32">
            <a:extLst>
              <a:ext uri="{FF2B5EF4-FFF2-40B4-BE49-F238E27FC236}">
                <a16:creationId xmlns:a16="http://schemas.microsoft.com/office/drawing/2014/main" id="{A633B617-EA97-49B6-A511-FFD7E551E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5" name="Line 33">
            <a:extLst>
              <a:ext uri="{FF2B5EF4-FFF2-40B4-BE49-F238E27FC236}">
                <a16:creationId xmlns:a16="http://schemas.microsoft.com/office/drawing/2014/main" id="{DF1744BD-E699-4387-B2CC-876B36FEE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114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6" name="Line 34">
            <a:extLst>
              <a:ext uri="{FF2B5EF4-FFF2-40B4-BE49-F238E27FC236}">
                <a16:creationId xmlns:a16="http://schemas.microsoft.com/office/drawing/2014/main" id="{5A35AAA7-3EFF-47E6-A5F6-DAB919FB5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200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928EEA49-FD98-4EB1-8C5D-576E19CA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68" name="Oval 36">
            <a:extLst>
              <a:ext uri="{FF2B5EF4-FFF2-40B4-BE49-F238E27FC236}">
                <a16:creationId xmlns:a16="http://schemas.microsoft.com/office/drawing/2014/main" id="{2C63A18C-4ACB-4B02-B3B8-E82C1A08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9" name="Text Box 37">
            <a:extLst>
              <a:ext uri="{FF2B5EF4-FFF2-40B4-BE49-F238E27FC236}">
                <a16:creationId xmlns:a16="http://schemas.microsoft.com/office/drawing/2014/main" id="{3C9F468C-62DE-4DD3-A8CA-9B6DB7AE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8470" name="Line 38">
            <a:extLst>
              <a:ext uri="{FF2B5EF4-FFF2-40B4-BE49-F238E27FC236}">
                <a16:creationId xmlns:a16="http://schemas.microsoft.com/office/drawing/2014/main" id="{72969C33-BF4E-4FCF-95F2-5B6A28AFB4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1" name="Line 39">
            <a:extLst>
              <a:ext uri="{FF2B5EF4-FFF2-40B4-BE49-F238E27FC236}">
                <a16:creationId xmlns:a16="http://schemas.microsoft.com/office/drawing/2014/main" id="{C69BCFF7-CFF3-4784-920D-7BA1D96EC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953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2" name="Line 40">
            <a:extLst>
              <a:ext uri="{FF2B5EF4-FFF2-40B4-BE49-F238E27FC236}">
                <a16:creationId xmlns:a16="http://schemas.microsoft.com/office/drawing/2014/main" id="{3A8B8DB2-D88E-4E08-8A05-C0766EC85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3" name="Line 41">
            <a:extLst>
              <a:ext uri="{FF2B5EF4-FFF2-40B4-BE49-F238E27FC236}">
                <a16:creationId xmlns:a16="http://schemas.microsoft.com/office/drawing/2014/main" id="{DCFFE25B-1CFD-40EB-9A38-5792CACC8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95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4" name="Line 42">
            <a:extLst>
              <a:ext uri="{FF2B5EF4-FFF2-40B4-BE49-F238E27FC236}">
                <a16:creationId xmlns:a16="http://schemas.microsoft.com/office/drawing/2014/main" id="{0FFAD5FB-32B9-4A14-B29D-31E63D5FD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5" name="Oval 43">
            <a:extLst>
              <a:ext uri="{FF2B5EF4-FFF2-40B4-BE49-F238E27FC236}">
                <a16:creationId xmlns:a16="http://schemas.microsoft.com/office/drawing/2014/main" id="{E104784D-D56A-4039-821B-DC68AAD9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6" name="Text Box 44">
            <a:extLst>
              <a:ext uri="{FF2B5EF4-FFF2-40B4-BE49-F238E27FC236}">
                <a16:creationId xmlns:a16="http://schemas.microsoft.com/office/drawing/2014/main" id="{DC942D46-15F4-40FE-9465-F5072D4C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828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477" name="Oval 45">
            <a:extLst>
              <a:ext uri="{FF2B5EF4-FFF2-40B4-BE49-F238E27FC236}">
                <a16:creationId xmlns:a16="http://schemas.microsoft.com/office/drawing/2014/main" id="{B0E76D39-90D9-4209-8DD8-1FCFF5CF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8" name="Oval 46">
            <a:extLst>
              <a:ext uri="{FF2B5EF4-FFF2-40B4-BE49-F238E27FC236}">
                <a16:creationId xmlns:a16="http://schemas.microsoft.com/office/drawing/2014/main" id="{225FFD40-6CB1-488C-9C1A-7EF4B216E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814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9" name="Line 47">
            <a:extLst>
              <a:ext uri="{FF2B5EF4-FFF2-40B4-BE49-F238E27FC236}">
                <a16:creationId xmlns:a16="http://schemas.microsoft.com/office/drawing/2014/main" id="{523DA6EF-D820-4B43-B71A-5834D93AC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0" name="Line 48">
            <a:extLst>
              <a:ext uri="{FF2B5EF4-FFF2-40B4-BE49-F238E27FC236}">
                <a16:creationId xmlns:a16="http://schemas.microsoft.com/office/drawing/2014/main" id="{46556C4D-78E7-465B-9039-986D0E2C9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276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1" name="Text Box 49">
            <a:extLst>
              <a:ext uri="{FF2B5EF4-FFF2-40B4-BE49-F238E27FC236}">
                <a16:creationId xmlns:a16="http://schemas.microsoft.com/office/drawing/2014/main" id="{81C8A798-8780-468C-9D26-4A304B7BE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667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2287F2C4-A431-4121-8707-7A029F8B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6576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8483" name="Line 51">
            <a:extLst>
              <a:ext uri="{FF2B5EF4-FFF2-40B4-BE49-F238E27FC236}">
                <a16:creationId xmlns:a16="http://schemas.microsoft.com/office/drawing/2014/main" id="{214885AD-D037-436A-A156-131DE5188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4" name="Text Box 52">
            <a:extLst>
              <a:ext uri="{FF2B5EF4-FFF2-40B4-BE49-F238E27FC236}">
                <a16:creationId xmlns:a16="http://schemas.microsoft.com/office/drawing/2014/main" id="{22C4ABA6-248D-41B4-A9B9-35C3BE6D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Step 1 – recolor X, Y and Z. Rotate X around P.</a:t>
            </a:r>
          </a:p>
        </p:txBody>
      </p:sp>
      <p:sp>
        <p:nvSpPr>
          <p:cNvPr id="18485" name="Line 53">
            <a:extLst>
              <a:ext uri="{FF2B5EF4-FFF2-40B4-BE49-F238E27FC236}">
                <a16:creationId xmlns:a16="http://schemas.microsoft.com/office/drawing/2014/main" id="{B6E915B4-CDA0-43B3-A228-9CBEB8282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384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7" name="Line 55">
            <a:extLst>
              <a:ext uri="{FF2B5EF4-FFF2-40B4-BE49-F238E27FC236}">
                <a16:creationId xmlns:a16="http://schemas.microsoft.com/office/drawing/2014/main" id="{F138D41F-772A-4030-A0D3-EA49658DB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4950C76-A828-4D12-9430-D7F64274B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3 Diagrams (2 of 2)</a:t>
            </a: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BBB45CE8-4967-41D8-A54A-6EB3E5634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8925EB12-9CFB-43FD-9E42-1E952046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D8C2433D-F9AE-4495-9BA5-F5164118F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895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1D8F4E5B-234D-41FA-9F45-66877F84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24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B1411BA7-4E20-4B92-94F2-31B96011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B6E571B6-60A6-4273-AC24-2381824350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572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5F0210D0-D497-4A7D-BA77-B84C0213E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495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20345F4A-8B5E-484D-B4D8-3890BDA4BA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81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0EB046C1-AA09-4F1D-A135-949CD9180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87D4E6F6-B647-4E16-80FA-6241E9E0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00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38C1C788-1895-436D-A41F-66F35706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511D0445-F4FE-4D19-A2D7-911EC3C6E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819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Oval 19">
            <a:extLst>
              <a:ext uri="{FF2B5EF4-FFF2-40B4-BE49-F238E27FC236}">
                <a16:creationId xmlns:a16="http://schemas.microsoft.com/office/drawing/2014/main" id="{3C9660C3-73C5-4F79-BFA3-28950DED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622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E6B3A220-7CFE-4F3B-8361-AF8790C6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09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477" name="Oval 21">
            <a:extLst>
              <a:ext uri="{FF2B5EF4-FFF2-40B4-BE49-F238E27FC236}">
                <a16:creationId xmlns:a16="http://schemas.microsoft.com/office/drawing/2014/main" id="{51549953-9FA6-49BE-93BB-FF647DDB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3ADA20FA-2AE2-45BF-B46F-954FF8CD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624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92E770E8-2BED-4C22-8E28-ABD95CBB0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743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9AFA7ECD-5066-44F6-964B-AFD98622D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57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52105844-C929-4C32-A593-FD5FA3A45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8516377A-FB4E-431D-86F2-486E6200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0386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9483" name="Line 27">
            <a:extLst>
              <a:ext uri="{FF2B5EF4-FFF2-40B4-BE49-F238E27FC236}">
                <a16:creationId xmlns:a16="http://schemas.microsoft.com/office/drawing/2014/main" id="{DD02AD2D-ADBE-43CD-996E-49A27F8CEF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8" name="Oval 52">
            <a:extLst>
              <a:ext uri="{FF2B5EF4-FFF2-40B4-BE49-F238E27FC236}">
                <a16:creationId xmlns:a16="http://schemas.microsoft.com/office/drawing/2014/main" id="{79008D31-D9E8-4C21-97E7-1A8F772F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76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9" name="Oval 53">
            <a:extLst>
              <a:ext uri="{FF2B5EF4-FFF2-40B4-BE49-F238E27FC236}">
                <a16:creationId xmlns:a16="http://schemas.microsoft.com/office/drawing/2014/main" id="{99442651-37D3-4208-A51D-EB7447A7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0" name="Text Box 54">
            <a:extLst>
              <a:ext uri="{FF2B5EF4-FFF2-40B4-BE49-F238E27FC236}">
                <a16:creationId xmlns:a16="http://schemas.microsoft.com/office/drawing/2014/main" id="{2C78FC4E-2A73-4FAB-BF94-A9594567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9511" name="Text Box 55">
            <a:extLst>
              <a:ext uri="{FF2B5EF4-FFF2-40B4-BE49-F238E27FC236}">
                <a16:creationId xmlns:a16="http://schemas.microsoft.com/office/drawing/2014/main" id="{287A0F35-C829-44F1-BF1A-BF95E837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512" name="Oval 56">
            <a:extLst>
              <a:ext uri="{FF2B5EF4-FFF2-40B4-BE49-F238E27FC236}">
                <a16:creationId xmlns:a16="http://schemas.microsoft.com/office/drawing/2014/main" id="{AE9CB1B5-BCCA-4BDF-A693-C25A40456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3" name="Line 57">
            <a:extLst>
              <a:ext uri="{FF2B5EF4-FFF2-40B4-BE49-F238E27FC236}">
                <a16:creationId xmlns:a16="http://schemas.microsoft.com/office/drawing/2014/main" id="{5225A957-BBE7-4DFB-B5A4-2B2665D89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810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4" name="Line 58">
            <a:extLst>
              <a:ext uri="{FF2B5EF4-FFF2-40B4-BE49-F238E27FC236}">
                <a16:creationId xmlns:a16="http://schemas.microsoft.com/office/drawing/2014/main" id="{EEA5A704-F9CC-4E9C-88FB-CEE5C98A5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733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5" name="Line 59">
            <a:extLst>
              <a:ext uri="{FF2B5EF4-FFF2-40B4-BE49-F238E27FC236}">
                <a16:creationId xmlns:a16="http://schemas.microsoft.com/office/drawing/2014/main" id="{6E835E26-A91B-43F0-A225-E96C279F7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622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6" name="Text Box 60">
            <a:extLst>
              <a:ext uri="{FF2B5EF4-FFF2-40B4-BE49-F238E27FC236}">
                <a16:creationId xmlns:a16="http://schemas.microsoft.com/office/drawing/2014/main" id="{76A64830-FA72-4779-A359-1BE4E77E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517" name="Oval 61">
            <a:extLst>
              <a:ext uri="{FF2B5EF4-FFF2-40B4-BE49-F238E27FC236}">
                <a16:creationId xmlns:a16="http://schemas.microsoft.com/office/drawing/2014/main" id="{65A71D9D-D155-49C7-B904-967AE9F8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33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18" name="Text Box 62">
            <a:extLst>
              <a:ext uri="{FF2B5EF4-FFF2-40B4-BE49-F238E27FC236}">
                <a16:creationId xmlns:a16="http://schemas.microsoft.com/office/drawing/2014/main" id="{028065C3-7690-4477-AF3E-063202FA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574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9519" name="Line 63">
            <a:extLst>
              <a:ext uri="{FF2B5EF4-FFF2-40B4-BE49-F238E27FC236}">
                <a16:creationId xmlns:a16="http://schemas.microsoft.com/office/drawing/2014/main" id="{A81B84C0-1393-449F-8208-AB7FD4C47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24" name="Oval 68">
            <a:extLst>
              <a:ext uri="{FF2B5EF4-FFF2-40B4-BE49-F238E27FC236}">
                <a16:creationId xmlns:a16="http://schemas.microsoft.com/office/drawing/2014/main" id="{45C280C3-278F-4F74-92A2-2BE2CCC9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124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25" name="Text Box 69">
            <a:extLst>
              <a:ext uri="{FF2B5EF4-FFF2-40B4-BE49-F238E27FC236}">
                <a16:creationId xmlns:a16="http://schemas.microsoft.com/office/drawing/2014/main" id="{9362F85A-2E8B-43E4-96C8-847EF29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0480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526" name="Oval 70">
            <a:extLst>
              <a:ext uri="{FF2B5EF4-FFF2-40B4-BE49-F238E27FC236}">
                <a16:creationId xmlns:a16="http://schemas.microsoft.com/office/drawing/2014/main" id="{F08582AA-F382-43ED-A644-3EE534D3F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27" name="Oval 71">
            <a:extLst>
              <a:ext uri="{FF2B5EF4-FFF2-40B4-BE49-F238E27FC236}">
                <a16:creationId xmlns:a16="http://schemas.microsoft.com/office/drawing/2014/main" id="{05B7F7B2-2A8A-45A7-8A28-F738F11C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533400" cy="533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28" name="Line 72">
            <a:extLst>
              <a:ext uri="{FF2B5EF4-FFF2-40B4-BE49-F238E27FC236}">
                <a16:creationId xmlns:a16="http://schemas.microsoft.com/office/drawing/2014/main" id="{E482B97B-256E-4C79-9BC7-0E2508B40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29" name="Line 73">
            <a:extLst>
              <a:ext uri="{FF2B5EF4-FFF2-40B4-BE49-F238E27FC236}">
                <a16:creationId xmlns:a16="http://schemas.microsoft.com/office/drawing/2014/main" id="{99C4F289-C1E7-4556-8FA6-788B96C204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30" name="Text Box 74">
            <a:extLst>
              <a:ext uri="{FF2B5EF4-FFF2-40B4-BE49-F238E27FC236}">
                <a16:creationId xmlns:a16="http://schemas.microsoft.com/office/drawing/2014/main" id="{E4FE0F08-2B61-489C-85BA-FA3FEA48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4495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9531" name="Text Box 75">
            <a:extLst>
              <a:ext uri="{FF2B5EF4-FFF2-40B4-BE49-F238E27FC236}">
                <a16:creationId xmlns:a16="http://schemas.microsoft.com/office/drawing/2014/main" id="{AF2E0586-1E01-427F-BF11-439D29B5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495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9532" name="Line 76">
            <a:extLst>
              <a:ext uri="{FF2B5EF4-FFF2-40B4-BE49-F238E27FC236}">
                <a16:creationId xmlns:a16="http://schemas.microsoft.com/office/drawing/2014/main" id="{C0F04D85-BEF6-406E-BB50-2125F92ABB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33" name="Text Box 77">
            <a:extLst>
              <a:ext uri="{FF2B5EF4-FFF2-40B4-BE49-F238E27FC236}">
                <a16:creationId xmlns:a16="http://schemas.microsoft.com/office/drawing/2014/main" id="{14B78F87-8294-4E85-855D-078806E95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912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Step 2 – Rotate X around G.  Recolor X and 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E79A936-C430-4C64-8A4E-718CF369D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/>
              <a:t>An exercise – insert F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F572FA2C-E8A4-4B51-90AF-3DDE3395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52600"/>
            <a:ext cx="685800" cy="6858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64B1397C-649B-4C0A-A63D-72948CE09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6096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A4625920-8474-41BA-8ED0-6AB28B2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52800"/>
            <a:ext cx="6096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0A972A1C-6CD5-4F37-A7F8-4B371CCA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495800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C66105F8-FC06-4242-88FC-A7A008600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0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A2F19F97-560E-4073-B73E-32C98FC7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FC826AC9-BFA2-4B50-8A75-5857CAF9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6096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C4D8339A-32EB-4C25-85B8-EDA5A8A8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6096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0493" name="Oval 13">
            <a:extLst>
              <a:ext uri="{FF2B5EF4-FFF2-40B4-BE49-F238E27FC236}">
                <a16:creationId xmlns:a16="http://schemas.microsoft.com/office/drawing/2014/main" id="{82DF26A1-3C94-4BC0-8F36-59DE790E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494" name="Oval 14">
            <a:extLst>
              <a:ext uri="{FF2B5EF4-FFF2-40B4-BE49-F238E27FC236}">
                <a16:creationId xmlns:a16="http://schemas.microsoft.com/office/drawing/2014/main" id="{4910352F-64DC-4EBF-92ED-DF83DB96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609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57731E2C-220C-47C0-97DA-9D88CF6D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2819400"/>
            <a:ext cx="1057275" cy="91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21FB0088-CA35-4D87-85A9-9A308E844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286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D31E7B66-B618-4906-B0B3-2AE0766A4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04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AEB85AF8-74F3-420C-B2B4-D8088845A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971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27D0127C-44D3-4EA2-96E0-256C4B97D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962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88B5EC62-847F-44F1-9475-DDBDC38FB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62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7B1E2C2E-0598-479E-9BEE-2FA1B629F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886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E7833A94-7BC6-4B55-82FA-77EF5DCAF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886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0492AEEC-005A-4C21-AB0B-682B03576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029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6C7B3375-451A-46BD-9AED-F1BBA31CC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02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48630EAE-80F8-4BA7-8953-817D4635E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286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213533F-7278-496B-8494-E937CD746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Definitions</a:t>
            </a:r>
            <a:endParaRPr lang="en-US" altLang="en-US" sz="28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C439114-6042-4CA6-8F07-E75CFD922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4492626"/>
            <a:ext cx="8543925" cy="199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Height of a node:</a:t>
            </a:r>
            <a:r>
              <a:rPr lang="en-US" altLang="en-US"/>
              <a:t> </a:t>
            </a:r>
            <a:r>
              <a:rPr lang="en-US" altLang="en-US" sz="2400"/>
              <a:t>the number of edges in the </a:t>
            </a:r>
            <a:r>
              <a:rPr lang="en-US" altLang="en-US" sz="2400" b="1"/>
              <a:t>longest </a:t>
            </a:r>
            <a:r>
              <a:rPr lang="en-US" altLang="en-US" sz="2400"/>
              <a:t>path to a leaf.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Black-height </a:t>
            </a:r>
            <a:r>
              <a:rPr lang="en-US" altLang="en-US">
                <a:latin typeface="Comic Sans MS" panose="030F0702030302020204" pitchFamily="66" charset="0"/>
              </a:rPr>
              <a:t>bh(x)</a:t>
            </a:r>
            <a:r>
              <a:rPr lang="en-US" altLang="en-US"/>
              <a:t> of a node </a:t>
            </a:r>
            <a:r>
              <a:rPr lang="en-US" altLang="en-US">
                <a:latin typeface="Comic Sans MS" panose="030F0702030302020204" pitchFamily="66" charset="0"/>
              </a:rPr>
              <a:t>x: </a:t>
            </a:r>
            <a:r>
              <a:rPr lang="en-US" altLang="en-US" sz="2400"/>
              <a:t>the number of black nodes (including NIL) on the path from </a:t>
            </a:r>
            <a:r>
              <a:rPr lang="en-US" altLang="en-US" sz="2400">
                <a:latin typeface="Comic Sans MS" panose="030F0702030302020204" pitchFamily="66" charset="0"/>
              </a:rPr>
              <a:t>x</a:t>
            </a:r>
            <a:r>
              <a:rPr lang="en-US" altLang="en-US" sz="2400"/>
              <a:t> to a leaf, </a:t>
            </a:r>
            <a:r>
              <a:rPr lang="en-US" altLang="en-US" sz="2400" u="sng"/>
              <a:t>not counting </a:t>
            </a:r>
            <a:r>
              <a:rPr lang="en-US" altLang="en-US" sz="2400" u="sng">
                <a:latin typeface="Comic Sans MS" panose="030F0702030302020204" pitchFamily="66" charset="0"/>
              </a:rPr>
              <a:t>x.</a:t>
            </a:r>
            <a:endParaRPr lang="en-US" altLang="en-US" sz="2400" u="sng"/>
          </a:p>
        </p:txBody>
      </p:sp>
      <p:grpSp>
        <p:nvGrpSpPr>
          <p:cNvPr id="7172" name="Group 41">
            <a:extLst>
              <a:ext uri="{FF2B5EF4-FFF2-40B4-BE49-F238E27FC236}">
                <a16:creationId xmlns:a16="http://schemas.microsoft.com/office/drawing/2014/main" id="{8F745D8D-2158-4890-89FE-050BAB22C739}"/>
              </a:ext>
            </a:extLst>
          </p:cNvPr>
          <p:cNvGrpSpPr>
            <a:grpSpLocks/>
          </p:cNvGrpSpPr>
          <p:nvPr/>
        </p:nvGrpSpPr>
        <p:grpSpPr bwMode="auto">
          <a:xfrm>
            <a:off x="2973389" y="1230313"/>
            <a:ext cx="6402387" cy="3217862"/>
            <a:chOff x="913" y="775"/>
            <a:chExt cx="4033" cy="2027"/>
          </a:xfrm>
        </p:grpSpPr>
        <p:grpSp>
          <p:nvGrpSpPr>
            <p:cNvPr id="7173" name="Group 4">
              <a:extLst>
                <a:ext uri="{FF2B5EF4-FFF2-40B4-BE49-F238E27FC236}">
                  <a16:creationId xmlns:a16="http://schemas.microsoft.com/office/drawing/2014/main" id="{E5EF7741-B697-4EC6-A734-6D7591905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903"/>
              <a:ext cx="3494" cy="1899"/>
              <a:chOff x="2190" y="868"/>
              <a:chExt cx="3494" cy="1899"/>
            </a:xfrm>
          </p:grpSpPr>
          <p:sp>
            <p:nvSpPr>
              <p:cNvPr id="7181" name="Oval 5">
                <a:extLst>
                  <a:ext uri="{FF2B5EF4-FFF2-40B4-BE49-F238E27FC236}">
                    <a16:creationId xmlns:a16="http://schemas.microsoft.com/office/drawing/2014/main" id="{128914B2-41F1-4AD1-9762-46E153BFF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868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26</a:t>
                </a:r>
              </a:p>
            </p:txBody>
          </p:sp>
          <p:sp>
            <p:nvSpPr>
              <p:cNvPr id="7182" name="Oval 6">
                <a:extLst>
                  <a:ext uri="{FF2B5EF4-FFF2-40B4-BE49-F238E27FC236}">
                    <a16:creationId xmlns:a16="http://schemas.microsoft.com/office/drawing/2014/main" id="{86F5F7B6-8968-4EB1-AF79-ABF3781D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17</a:t>
                </a:r>
              </a:p>
            </p:txBody>
          </p:sp>
          <p:sp>
            <p:nvSpPr>
              <p:cNvPr id="7183" name="Oval 7">
                <a:extLst>
                  <a:ext uri="{FF2B5EF4-FFF2-40B4-BE49-F238E27FC236}">
                    <a16:creationId xmlns:a16="http://schemas.microsoft.com/office/drawing/2014/main" id="{FEBD7435-E905-4F2B-8459-5CEDDE0D6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41</a:t>
                </a:r>
              </a:p>
            </p:txBody>
          </p:sp>
          <p:sp>
            <p:nvSpPr>
              <p:cNvPr id="7184" name="Oval 8">
                <a:extLst>
                  <a:ext uri="{FF2B5EF4-FFF2-40B4-BE49-F238E27FC236}">
                    <a16:creationId xmlns:a16="http://schemas.microsoft.com/office/drawing/2014/main" id="{8566BE3F-3FEA-49ED-AA87-7D5CC5F6D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30</a:t>
                </a:r>
              </a:p>
            </p:txBody>
          </p:sp>
          <p:sp>
            <p:nvSpPr>
              <p:cNvPr id="7185" name="Oval 9">
                <a:extLst>
                  <a:ext uri="{FF2B5EF4-FFF2-40B4-BE49-F238E27FC236}">
                    <a16:creationId xmlns:a16="http://schemas.microsoft.com/office/drawing/2014/main" id="{CF06B951-8519-4ED5-AE6E-E79A055AB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47</a:t>
                </a:r>
              </a:p>
            </p:txBody>
          </p:sp>
          <p:sp>
            <p:nvSpPr>
              <p:cNvPr id="7186" name="Oval 10">
                <a:extLst>
                  <a:ext uri="{FF2B5EF4-FFF2-40B4-BE49-F238E27FC236}">
                    <a16:creationId xmlns:a16="http://schemas.microsoft.com/office/drawing/2014/main" id="{0AA25645-F10B-4286-ADC6-DE9FAE042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38</a:t>
                </a:r>
              </a:p>
            </p:txBody>
          </p:sp>
          <p:sp>
            <p:nvSpPr>
              <p:cNvPr id="7187" name="Oval 11">
                <a:extLst>
                  <a:ext uri="{FF2B5EF4-FFF2-40B4-BE49-F238E27FC236}">
                    <a16:creationId xmlns:a16="http://schemas.microsoft.com/office/drawing/2014/main" id="{12F0189A-6B10-46D9-8517-392E6EEDA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50</a:t>
                </a:r>
              </a:p>
            </p:txBody>
          </p:sp>
          <p:sp>
            <p:nvSpPr>
              <p:cNvPr id="7188" name="Line 12">
                <a:extLst>
                  <a:ext uri="{FF2B5EF4-FFF2-40B4-BE49-F238E27FC236}">
                    <a16:creationId xmlns:a16="http://schemas.microsoft.com/office/drawing/2014/main" id="{37D33123-2297-4782-BA52-F868DA1AE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2886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89" name="Line 13">
                <a:extLst>
                  <a:ext uri="{FF2B5EF4-FFF2-40B4-BE49-F238E27FC236}">
                    <a16:creationId xmlns:a16="http://schemas.microsoft.com/office/drawing/2014/main" id="{DFFE4DCC-31A0-48F7-AE2C-1CD068614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600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90" name="Line 14">
                <a:extLst>
                  <a:ext uri="{FF2B5EF4-FFF2-40B4-BE49-F238E27FC236}">
                    <a16:creationId xmlns:a16="http://schemas.microsoft.com/office/drawing/2014/main" id="{5A30B878-6D8C-4F51-9626-7914D743A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608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91" name="Line 15">
                <a:extLst>
                  <a:ext uri="{FF2B5EF4-FFF2-40B4-BE49-F238E27FC236}">
                    <a16:creationId xmlns:a16="http://schemas.microsoft.com/office/drawing/2014/main" id="{02CE25F8-2740-402F-A620-B300E7F05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306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92" name="Line 16">
                <a:extLst>
                  <a:ext uri="{FF2B5EF4-FFF2-40B4-BE49-F238E27FC236}">
                    <a16:creationId xmlns:a16="http://schemas.microsoft.com/office/drawing/2014/main" id="{C996ACEA-4CF9-4F6C-B42A-EE02EB69F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574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93" name="Line 17">
                <a:extLst>
                  <a:ext uri="{FF2B5EF4-FFF2-40B4-BE49-F238E27FC236}">
                    <a16:creationId xmlns:a16="http://schemas.microsoft.com/office/drawing/2014/main" id="{20E0FA76-87CC-45D5-AE6A-16A357B60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998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AutoShape 18">
                <a:extLst>
                  <a:ext uri="{FF2B5EF4-FFF2-40B4-BE49-F238E27FC236}">
                    <a16:creationId xmlns:a16="http://schemas.microsoft.com/office/drawing/2014/main" id="{70CC82C6-89E5-4277-836E-D2959314A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195" name="AutoShape 19">
                <a:extLst>
                  <a:ext uri="{FF2B5EF4-FFF2-40B4-BE49-F238E27FC236}">
                    <a16:creationId xmlns:a16="http://schemas.microsoft.com/office/drawing/2014/main" id="{5AE23436-CAEF-414E-8800-BAB107E8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196" name="AutoShape 20">
                <a:extLst>
                  <a:ext uri="{FF2B5EF4-FFF2-40B4-BE49-F238E27FC236}">
                    <a16:creationId xmlns:a16="http://schemas.microsoft.com/office/drawing/2014/main" id="{4EB61496-6DB3-42DA-BE98-EC30D4D9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265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197" name="AutoShape 21">
                <a:extLst>
                  <a:ext uri="{FF2B5EF4-FFF2-40B4-BE49-F238E27FC236}">
                    <a16:creationId xmlns:a16="http://schemas.microsoft.com/office/drawing/2014/main" id="{0A2CDEAA-3B24-4310-8E9C-5CA30CEEE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198" name="AutoShape 22">
                <a:extLst>
                  <a:ext uri="{FF2B5EF4-FFF2-40B4-BE49-F238E27FC236}">
                    <a16:creationId xmlns:a16="http://schemas.microsoft.com/office/drawing/2014/main" id="{2BCA8E0C-03F1-4AA3-84BD-4C9D41C3E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199" name="AutoShape 23">
                <a:extLst>
                  <a:ext uri="{FF2B5EF4-FFF2-40B4-BE49-F238E27FC236}">
                    <a16:creationId xmlns:a16="http://schemas.microsoft.com/office/drawing/2014/main" id="{9C2CBF14-373A-473E-98CC-CF0F174D8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200" name="AutoShape 24">
                <a:extLst>
                  <a:ext uri="{FF2B5EF4-FFF2-40B4-BE49-F238E27FC236}">
                    <a16:creationId xmlns:a16="http://schemas.microsoft.com/office/drawing/2014/main" id="{EC084226-C867-4299-970A-DA7D4E435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201" name="AutoShape 25">
                <a:extLst>
                  <a:ext uri="{FF2B5EF4-FFF2-40B4-BE49-F238E27FC236}">
                    <a16:creationId xmlns:a16="http://schemas.microsoft.com/office/drawing/2014/main" id="{9A9D6C3E-1987-4FD3-8D4B-41284B9D5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2254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7202" name="Line 26">
                <a:extLst>
                  <a:ext uri="{FF2B5EF4-FFF2-40B4-BE49-F238E27FC236}">
                    <a16:creationId xmlns:a16="http://schemas.microsoft.com/office/drawing/2014/main" id="{B9DE4BDA-D30A-4715-91B5-0E06EAAA8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1" y="1563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Line 27">
                <a:extLst>
                  <a:ext uri="{FF2B5EF4-FFF2-40B4-BE49-F238E27FC236}">
                    <a16:creationId xmlns:a16="http://schemas.microsoft.com/office/drawing/2014/main" id="{3221EC46-2798-4B22-A7A8-CC9768331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559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4" name="Line 28">
                <a:extLst>
                  <a:ext uri="{FF2B5EF4-FFF2-40B4-BE49-F238E27FC236}">
                    <a16:creationId xmlns:a16="http://schemas.microsoft.com/office/drawing/2014/main" id="{9668DDC8-74BF-41CA-902F-7CACC109D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5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5" name="Line 29">
                <a:extLst>
                  <a:ext uri="{FF2B5EF4-FFF2-40B4-BE49-F238E27FC236}">
                    <a16:creationId xmlns:a16="http://schemas.microsoft.com/office/drawing/2014/main" id="{DC21C202-1589-4078-9A25-0F6C5C8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6" name="Line 30">
                <a:extLst>
                  <a:ext uri="{FF2B5EF4-FFF2-40B4-BE49-F238E27FC236}">
                    <a16:creationId xmlns:a16="http://schemas.microsoft.com/office/drawing/2014/main" id="{7990E1E0-963F-4334-83AC-164E9512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9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7" name="Line 31">
                <a:extLst>
                  <a:ext uri="{FF2B5EF4-FFF2-40B4-BE49-F238E27FC236}">
                    <a16:creationId xmlns:a16="http://schemas.microsoft.com/office/drawing/2014/main" id="{3D4A0358-6F7C-4570-8876-0B7A8057A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8" name="Line 32">
                <a:extLst>
                  <a:ext uri="{FF2B5EF4-FFF2-40B4-BE49-F238E27FC236}">
                    <a16:creationId xmlns:a16="http://schemas.microsoft.com/office/drawing/2014/main" id="{4D98248B-87BB-44EF-B7A0-00D0E1344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1984"/>
                <a:ext cx="43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09" name="Line 33">
                <a:extLst>
                  <a:ext uri="{FF2B5EF4-FFF2-40B4-BE49-F238E27FC236}">
                    <a16:creationId xmlns:a16="http://schemas.microsoft.com/office/drawing/2014/main" id="{0EDCAC73-D157-4B85-BBF0-CF86AFA6D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7" y="1995"/>
                <a:ext cx="213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4" name="Text Box 34">
              <a:extLst>
                <a:ext uri="{FF2B5EF4-FFF2-40B4-BE49-F238E27FC236}">
                  <a16:creationId xmlns:a16="http://schemas.microsoft.com/office/drawing/2014/main" id="{FCA5331D-6258-4367-9BC7-B9BF1AD5E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775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4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7175" name="Text Box 35">
              <a:extLst>
                <a:ext uri="{FF2B5EF4-FFF2-40B4-BE49-F238E27FC236}">
                  <a16:creationId xmlns:a16="http://schemas.microsoft.com/office/drawing/2014/main" id="{171DD8C8-E771-4C63-A2D4-837F1F62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1223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3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7176" name="Text Box 36">
              <a:extLst>
                <a:ext uri="{FF2B5EF4-FFF2-40B4-BE49-F238E27FC236}">
                  <a16:creationId xmlns:a16="http://schemas.microsoft.com/office/drawing/2014/main" id="{9EA58A2D-4D50-4403-819A-190DA1ABC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1677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7177" name="Text Box 37">
              <a:extLst>
                <a:ext uri="{FF2B5EF4-FFF2-40B4-BE49-F238E27FC236}">
                  <a16:creationId xmlns:a16="http://schemas.microsoft.com/office/drawing/2014/main" id="{92D7E186-2CB5-4154-B60E-F8BAF0C3E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162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7178" name="Text Box 38">
              <a:extLst>
                <a:ext uri="{FF2B5EF4-FFF2-40B4-BE49-F238E27FC236}">
                  <a16:creationId xmlns:a16="http://schemas.microsoft.com/office/drawing/2014/main" id="{18AA7A59-278C-414B-B3F1-C49BA292F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266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7179" name="Text Box 39">
              <a:extLst>
                <a:ext uri="{FF2B5EF4-FFF2-40B4-BE49-F238E27FC236}">
                  <a16:creationId xmlns:a16="http://schemas.microsoft.com/office/drawing/2014/main" id="{34CF5F2F-C160-4421-9BDE-3AEB4B80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734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7180" name="Text Box 40">
              <a:extLst>
                <a:ext uri="{FF2B5EF4-FFF2-40B4-BE49-F238E27FC236}">
                  <a16:creationId xmlns:a16="http://schemas.microsoft.com/office/drawing/2014/main" id="{58B6E9D2-87FD-4F37-BD09-CD300AF86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940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3159A0E-CF12-405C-9D7D-5E92299EB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altLang="en-US" sz="2400"/>
              <a:t>Top-Down Insert Summary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4291543E-DAA8-42BB-82A3-ABA5CA54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2BBB7E15-2BD5-4A8C-8C43-3EC7E8C5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7DDB2F34-F100-4AA0-9CA4-7D329FE0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EF3ED9B7-237A-4F25-ABDB-1C803860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13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705D326D-8D63-4BB7-B77A-72A7AE4BF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3D14F124-03EE-491C-8825-23D95B507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981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13E51014-4470-4A92-A999-E3EDAA574A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1981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09EBAB2A-BEC6-4FBA-90D2-D595F6A0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336DFA3E-3953-44B8-AFE0-C1F6BE997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76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86A9240F-FCF6-4CE8-9A31-AC02E9F1A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57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8CE74B00-7294-47DD-9CA5-8E128C49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057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6590D9B8-A605-468C-93CC-0AC3C235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14401"/>
            <a:ext cx="1371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Case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 is Black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Just Recolor</a:t>
            </a:r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9DF8AAB6-10F5-48A9-AA36-8A3CA987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6" name="Oval 24">
            <a:extLst>
              <a:ext uri="{FF2B5EF4-FFF2-40B4-BE49-F238E27FC236}">
                <a16:creationId xmlns:a16="http://schemas.microsoft.com/office/drawing/2014/main" id="{CC39FBAE-77D7-4612-B0E3-1A9CB42C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75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7" name="Oval 25">
            <a:extLst>
              <a:ext uri="{FF2B5EF4-FFF2-40B4-BE49-F238E27FC236}">
                <a16:creationId xmlns:a16="http://schemas.microsoft.com/office/drawing/2014/main" id="{B7F9370E-5731-4D74-BCF9-2CFB3D66D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8" name="Oval 26">
            <a:extLst>
              <a:ext uri="{FF2B5EF4-FFF2-40B4-BE49-F238E27FC236}">
                <a16:creationId xmlns:a16="http://schemas.microsoft.com/office/drawing/2014/main" id="{9A258D63-01CD-4163-AA5B-D25015F3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55193A2E-EF82-4ACC-AB72-B19D8A613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204850E7-A886-4AE2-9977-B26CD51D3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981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C1CF6D13-CDF4-4F97-90B1-3FBD8F7C09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1981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3" name="Text Box 31">
            <a:extLst>
              <a:ext uri="{FF2B5EF4-FFF2-40B4-BE49-F238E27FC236}">
                <a16:creationId xmlns:a16="http://schemas.microsoft.com/office/drawing/2014/main" id="{751BE0DE-5A07-4B8A-A746-0DB91FD4E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29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3069EACE-95B9-49F0-8E77-6260E0FBE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76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BC1548CC-ECC6-482E-9330-3311CEA5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586" name="Text Box 34">
            <a:extLst>
              <a:ext uri="{FF2B5EF4-FFF2-40B4-BE49-F238E27FC236}">
                <a16:creationId xmlns:a16="http://schemas.microsoft.com/office/drawing/2014/main" id="{C61F0044-868B-4FC3-9626-BCF516C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057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971B7C43-B49B-4A53-A8D2-4E9AE4C4C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240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D8E157CA-9620-4ABF-9892-0F0B46A8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108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C2DCFC90-A6CE-4AB9-ADE3-DEF7E968C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7432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5A09FFE7-310A-4AA5-A8AB-7592AC34E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76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80C1C041-28FD-4B48-8AB7-C8853B73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95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BCA85CE6-5BEE-4838-8428-C0DFD3CB0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19400"/>
            <a:ext cx="2057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Case 2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 is Red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 &amp; P both left/right</a:t>
            </a:r>
          </a:p>
        </p:txBody>
      </p:sp>
      <p:sp>
        <p:nvSpPr>
          <p:cNvPr id="23593" name="Oval 41">
            <a:extLst>
              <a:ext uri="{FF2B5EF4-FFF2-40B4-BE49-F238E27FC236}">
                <a16:creationId xmlns:a16="http://schemas.microsoft.com/office/drawing/2014/main" id="{46EC35CB-3AD1-4769-A91B-B25404C0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4" name="Oval 42">
            <a:extLst>
              <a:ext uri="{FF2B5EF4-FFF2-40B4-BE49-F238E27FC236}">
                <a16:creationId xmlns:a16="http://schemas.microsoft.com/office/drawing/2014/main" id="{C80842A9-251A-47C2-8687-83A33370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91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5" name="Oval 43">
            <a:extLst>
              <a:ext uri="{FF2B5EF4-FFF2-40B4-BE49-F238E27FC236}">
                <a16:creationId xmlns:a16="http://schemas.microsoft.com/office/drawing/2014/main" id="{4FADAE2C-688B-4C9F-AA21-BFD758F7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72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6" name="Oval 44">
            <a:extLst>
              <a:ext uri="{FF2B5EF4-FFF2-40B4-BE49-F238E27FC236}">
                <a16:creationId xmlns:a16="http://schemas.microsoft.com/office/drawing/2014/main" id="{022DE312-46F9-4774-BDFE-7C9F05EF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72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7" name="Line 45">
            <a:extLst>
              <a:ext uri="{FF2B5EF4-FFF2-40B4-BE49-F238E27FC236}">
                <a16:creationId xmlns:a16="http://schemas.microsoft.com/office/drawing/2014/main" id="{728DA8B0-E343-4695-9914-BEE1DEFAD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8" name="Line 46">
            <a:extLst>
              <a:ext uri="{FF2B5EF4-FFF2-40B4-BE49-F238E27FC236}">
                <a16:creationId xmlns:a16="http://schemas.microsoft.com/office/drawing/2014/main" id="{117D1A24-3925-4D0C-8134-9C2FD8DD5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419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9" name="Line 47">
            <a:extLst>
              <a:ext uri="{FF2B5EF4-FFF2-40B4-BE49-F238E27FC236}">
                <a16:creationId xmlns:a16="http://schemas.microsoft.com/office/drawing/2014/main" id="{473931CE-457B-4988-AB9D-90A5DB76AB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0" name="Line 48">
            <a:extLst>
              <a:ext uri="{FF2B5EF4-FFF2-40B4-BE49-F238E27FC236}">
                <a16:creationId xmlns:a16="http://schemas.microsoft.com/office/drawing/2014/main" id="{2A7C057B-9256-4354-9665-227CA2460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429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1" name="Text Box 49">
            <a:extLst>
              <a:ext uri="{FF2B5EF4-FFF2-40B4-BE49-F238E27FC236}">
                <a16:creationId xmlns:a16="http://schemas.microsoft.com/office/drawing/2014/main" id="{5CF07EE1-058D-45B6-9F4B-EE329DAD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602" name="Text Box 50">
            <a:extLst>
              <a:ext uri="{FF2B5EF4-FFF2-40B4-BE49-F238E27FC236}">
                <a16:creationId xmlns:a16="http://schemas.microsoft.com/office/drawing/2014/main" id="{8613495A-300E-4D73-830B-75CD3E38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14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603" name="Text Box 51">
            <a:extLst>
              <a:ext uri="{FF2B5EF4-FFF2-40B4-BE49-F238E27FC236}">
                <a16:creationId xmlns:a16="http://schemas.microsoft.com/office/drawing/2014/main" id="{85B7B0AC-6B21-4849-A5F2-1E7F22C7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96EC807E-2585-4778-B8B1-5DF2F3F3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605" name="Oval 53">
            <a:extLst>
              <a:ext uri="{FF2B5EF4-FFF2-40B4-BE49-F238E27FC236}">
                <a16:creationId xmlns:a16="http://schemas.microsoft.com/office/drawing/2014/main" id="{883DA95F-CD73-4493-9F54-FA4E07C5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6" name="Text Box 54">
            <a:extLst>
              <a:ext uri="{FF2B5EF4-FFF2-40B4-BE49-F238E27FC236}">
                <a16:creationId xmlns:a16="http://schemas.microsoft.com/office/drawing/2014/main" id="{14695DC2-A662-4743-9C41-25B9CC82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607" name="Oval 55">
            <a:extLst>
              <a:ext uri="{FF2B5EF4-FFF2-40B4-BE49-F238E27FC236}">
                <a16:creationId xmlns:a16="http://schemas.microsoft.com/office/drawing/2014/main" id="{52EC8F76-36BE-4CCD-BE53-FF45CF5E4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8" name="Oval 56">
            <a:extLst>
              <a:ext uri="{FF2B5EF4-FFF2-40B4-BE49-F238E27FC236}">
                <a16:creationId xmlns:a16="http://schemas.microsoft.com/office/drawing/2014/main" id="{14F4EB3E-1EBE-4EB0-9BBF-6B3488BD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9" name="Oval 57">
            <a:extLst>
              <a:ext uri="{FF2B5EF4-FFF2-40B4-BE49-F238E27FC236}">
                <a16:creationId xmlns:a16="http://schemas.microsoft.com/office/drawing/2014/main" id="{1C812A1F-9081-48ED-BE14-8A3F2F02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10" name="Oval 58">
            <a:extLst>
              <a:ext uri="{FF2B5EF4-FFF2-40B4-BE49-F238E27FC236}">
                <a16:creationId xmlns:a16="http://schemas.microsoft.com/office/drawing/2014/main" id="{9B3B5077-1BBB-48E6-B76B-A584DD4B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72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11" name="Line 59">
            <a:extLst>
              <a:ext uri="{FF2B5EF4-FFF2-40B4-BE49-F238E27FC236}">
                <a16:creationId xmlns:a16="http://schemas.microsoft.com/office/drawing/2014/main" id="{BFA0CDA3-3F18-44F4-969B-2AFD305A1B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12" name="Line 60">
            <a:extLst>
              <a:ext uri="{FF2B5EF4-FFF2-40B4-BE49-F238E27FC236}">
                <a16:creationId xmlns:a16="http://schemas.microsoft.com/office/drawing/2014/main" id="{C8710173-4E5F-4C68-9EC1-3B8F18953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419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13" name="Line 61">
            <a:extLst>
              <a:ext uri="{FF2B5EF4-FFF2-40B4-BE49-F238E27FC236}">
                <a16:creationId xmlns:a16="http://schemas.microsoft.com/office/drawing/2014/main" id="{08C8B425-6348-4E2E-A66D-3D4CE01212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14" name="Line 62">
            <a:extLst>
              <a:ext uri="{FF2B5EF4-FFF2-40B4-BE49-F238E27FC236}">
                <a16:creationId xmlns:a16="http://schemas.microsoft.com/office/drawing/2014/main" id="{62FD1C96-74C3-457B-89DC-A56E1E4F6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429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15" name="Text Box 63">
            <a:extLst>
              <a:ext uri="{FF2B5EF4-FFF2-40B4-BE49-F238E27FC236}">
                <a16:creationId xmlns:a16="http://schemas.microsoft.com/office/drawing/2014/main" id="{4C76B4A9-96F8-4168-BBDC-0D89851A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57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616" name="Text Box 64">
            <a:extLst>
              <a:ext uri="{FF2B5EF4-FFF2-40B4-BE49-F238E27FC236}">
                <a16:creationId xmlns:a16="http://schemas.microsoft.com/office/drawing/2014/main" id="{493C4338-29C9-4157-B028-D8C5D0B16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14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617" name="Text Box 65">
            <a:extLst>
              <a:ext uri="{FF2B5EF4-FFF2-40B4-BE49-F238E27FC236}">
                <a16:creationId xmlns:a16="http://schemas.microsoft.com/office/drawing/2014/main" id="{4BB83E14-41E2-4FB5-9E05-176F4A8E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618" name="Text Box 66">
            <a:extLst>
              <a:ext uri="{FF2B5EF4-FFF2-40B4-BE49-F238E27FC236}">
                <a16:creationId xmlns:a16="http://schemas.microsoft.com/office/drawing/2014/main" id="{A06025B9-2F42-43C9-9970-3793D3CD3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619" name="Oval 67">
            <a:extLst>
              <a:ext uri="{FF2B5EF4-FFF2-40B4-BE49-F238E27FC236}">
                <a16:creationId xmlns:a16="http://schemas.microsoft.com/office/drawing/2014/main" id="{08B0174C-0711-4B77-B63F-43B64079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52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0" name="Text Box 68">
            <a:extLst>
              <a:ext uri="{FF2B5EF4-FFF2-40B4-BE49-F238E27FC236}">
                <a16:creationId xmlns:a16="http://schemas.microsoft.com/office/drawing/2014/main" id="{BFAEF48C-230C-4847-A680-7346D2C0E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621" name="Line 69">
            <a:extLst>
              <a:ext uri="{FF2B5EF4-FFF2-40B4-BE49-F238E27FC236}">
                <a16:creationId xmlns:a16="http://schemas.microsoft.com/office/drawing/2014/main" id="{F38EADBB-0144-4AF9-BC07-33977A94A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2" name="Text Box 70">
            <a:extLst>
              <a:ext uri="{FF2B5EF4-FFF2-40B4-BE49-F238E27FC236}">
                <a16:creationId xmlns:a16="http://schemas.microsoft.com/office/drawing/2014/main" id="{E94E0D2A-844B-4FD6-AA9A-AB832C186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Recolor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X,Y,Z</a:t>
            </a:r>
          </a:p>
        </p:txBody>
      </p:sp>
      <p:sp>
        <p:nvSpPr>
          <p:cNvPr id="23623" name="Oval 71">
            <a:extLst>
              <a:ext uri="{FF2B5EF4-FFF2-40B4-BE49-F238E27FC236}">
                <a16:creationId xmlns:a16="http://schemas.microsoft.com/office/drawing/2014/main" id="{8E8DDC8A-149A-4C51-8BFB-7E142236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4" name="Oval 72">
            <a:extLst>
              <a:ext uri="{FF2B5EF4-FFF2-40B4-BE49-F238E27FC236}">
                <a16:creationId xmlns:a16="http://schemas.microsoft.com/office/drawing/2014/main" id="{DC26DFF9-A210-41BB-967D-48C21F00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5" name="Oval 73">
            <a:extLst>
              <a:ext uri="{FF2B5EF4-FFF2-40B4-BE49-F238E27FC236}">
                <a16:creationId xmlns:a16="http://schemas.microsoft.com/office/drawing/2014/main" id="{3C341B3C-B47A-482E-B760-CFAE79F5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6" name="Oval 74">
            <a:extLst>
              <a:ext uri="{FF2B5EF4-FFF2-40B4-BE49-F238E27FC236}">
                <a16:creationId xmlns:a16="http://schemas.microsoft.com/office/drawing/2014/main" id="{FC9981D4-33F8-499A-8700-608A4966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7" name="Line 75">
            <a:extLst>
              <a:ext uri="{FF2B5EF4-FFF2-40B4-BE49-F238E27FC236}">
                <a16:creationId xmlns:a16="http://schemas.microsoft.com/office/drawing/2014/main" id="{2A892562-8426-4BA5-B4BA-0D8539618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3429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8" name="Line 76">
            <a:extLst>
              <a:ext uri="{FF2B5EF4-FFF2-40B4-BE49-F238E27FC236}">
                <a16:creationId xmlns:a16="http://schemas.microsoft.com/office/drawing/2014/main" id="{C1A6CEE5-BDAD-44C8-B8A1-E4C3BC9EB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886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9" name="Line 77">
            <a:extLst>
              <a:ext uri="{FF2B5EF4-FFF2-40B4-BE49-F238E27FC236}">
                <a16:creationId xmlns:a16="http://schemas.microsoft.com/office/drawing/2014/main" id="{C719F15B-BD41-454B-ADF5-FFF017A722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4800" y="3886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31" name="Text Box 79">
            <a:extLst>
              <a:ext uri="{FF2B5EF4-FFF2-40B4-BE49-F238E27FC236}">
                <a16:creationId xmlns:a16="http://schemas.microsoft.com/office/drawing/2014/main" id="{242DAFDE-5B03-4312-9ADC-278A23561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632" name="Text Box 80">
            <a:extLst>
              <a:ext uri="{FF2B5EF4-FFF2-40B4-BE49-F238E27FC236}">
                <a16:creationId xmlns:a16="http://schemas.microsoft.com/office/drawing/2014/main" id="{E08F5764-DFB5-4C2C-B8A2-86B8EB71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633" name="Text Box 81">
            <a:extLst>
              <a:ext uri="{FF2B5EF4-FFF2-40B4-BE49-F238E27FC236}">
                <a16:creationId xmlns:a16="http://schemas.microsoft.com/office/drawing/2014/main" id="{0A6562F2-E936-4FC9-84F7-1B16CB5B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634" name="Text Box 82">
            <a:extLst>
              <a:ext uri="{FF2B5EF4-FFF2-40B4-BE49-F238E27FC236}">
                <a16:creationId xmlns:a16="http://schemas.microsoft.com/office/drawing/2014/main" id="{26178477-F14F-45A9-A674-B99EE6064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635" name="Oval 83">
            <a:extLst>
              <a:ext uri="{FF2B5EF4-FFF2-40B4-BE49-F238E27FC236}">
                <a16:creationId xmlns:a16="http://schemas.microsoft.com/office/drawing/2014/main" id="{7BA8FE22-3545-4FF3-ADF3-61F8D58C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81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36" name="Text Box 84">
            <a:extLst>
              <a:ext uri="{FF2B5EF4-FFF2-40B4-BE49-F238E27FC236}">
                <a16:creationId xmlns:a16="http://schemas.microsoft.com/office/drawing/2014/main" id="{7EE5827A-4399-440D-9428-E3ABC0B2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352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638" name="Line 86">
            <a:extLst>
              <a:ext uri="{FF2B5EF4-FFF2-40B4-BE49-F238E27FC236}">
                <a16:creationId xmlns:a16="http://schemas.microsoft.com/office/drawing/2014/main" id="{380B747A-D795-4ACA-8295-B651A8A63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0" name="Line 88">
            <a:extLst>
              <a:ext uri="{FF2B5EF4-FFF2-40B4-BE49-F238E27FC236}">
                <a16:creationId xmlns:a16="http://schemas.microsoft.com/office/drawing/2014/main" id="{19ADF47E-EFC0-4BE5-A57A-91C8BF770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3" name="Line 91">
            <a:extLst>
              <a:ext uri="{FF2B5EF4-FFF2-40B4-BE49-F238E27FC236}">
                <a16:creationId xmlns:a16="http://schemas.microsoft.com/office/drawing/2014/main" id="{C7220C40-0E6D-477F-B224-9D82E872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3429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8EAECA41-6913-45AD-B6C6-B77906A9E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63000" y="3810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BC7E2D7-DBB8-4A6F-B172-E007841ED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7" name="Line 95">
            <a:extLst>
              <a:ext uri="{FF2B5EF4-FFF2-40B4-BE49-F238E27FC236}">
                <a16:creationId xmlns:a16="http://schemas.microsoft.com/office/drawing/2014/main" id="{9EB0DF08-F1DD-4A90-916E-56130AA31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8" name="Line 96">
            <a:extLst>
              <a:ext uri="{FF2B5EF4-FFF2-40B4-BE49-F238E27FC236}">
                <a16:creationId xmlns:a16="http://schemas.microsoft.com/office/drawing/2014/main" id="{B237FD48-DC79-48E3-B027-FB989CC7F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810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9" name="Line 97">
            <a:extLst>
              <a:ext uri="{FF2B5EF4-FFF2-40B4-BE49-F238E27FC236}">
                <a16:creationId xmlns:a16="http://schemas.microsoft.com/office/drawing/2014/main" id="{331FA919-11E2-4AFE-A84B-09B01435E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886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1D740A83-AC27-446C-8910-3F1079EAB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1066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Rotate P around G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Recolor P,G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96B7ED0B-AE83-4060-B59C-8775BD3BC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29201"/>
            <a:ext cx="152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Case 3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 is Red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 and P are opposite children</a:t>
            </a:r>
          </a:p>
        </p:txBody>
      </p:sp>
      <p:sp>
        <p:nvSpPr>
          <p:cNvPr id="23652" name="Oval 100">
            <a:extLst>
              <a:ext uri="{FF2B5EF4-FFF2-40B4-BE49-F238E27FC236}">
                <a16:creationId xmlns:a16="http://schemas.microsoft.com/office/drawing/2014/main" id="{9EF25D6C-F4C8-4C68-91F7-EEEE5469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3" name="Oval 101">
            <a:extLst>
              <a:ext uri="{FF2B5EF4-FFF2-40B4-BE49-F238E27FC236}">
                <a16:creationId xmlns:a16="http://schemas.microsoft.com/office/drawing/2014/main" id="{1F2CFE5B-1B80-4C0B-9508-77635DDB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19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" name="Oval 102">
            <a:extLst>
              <a:ext uri="{FF2B5EF4-FFF2-40B4-BE49-F238E27FC236}">
                <a16:creationId xmlns:a16="http://schemas.microsoft.com/office/drawing/2014/main" id="{4DACBFC2-1B54-4425-8AE2-5B9E0C81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40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5" name="Oval 103">
            <a:extLst>
              <a:ext uri="{FF2B5EF4-FFF2-40B4-BE49-F238E27FC236}">
                <a16:creationId xmlns:a16="http://schemas.microsoft.com/office/drawing/2014/main" id="{4A4DB618-6EA1-4B5A-8E1A-3623526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400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6" name="Line 104">
            <a:extLst>
              <a:ext uri="{FF2B5EF4-FFF2-40B4-BE49-F238E27FC236}">
                <a16:creationId xmlns:a16="http://schemas.microsoft.com/office/drawing/2014/main" id="{4A18D738-87E3-48D8-8276-D2CF5461E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7" name="Line 105">
            <a:extLst>
              <a:ext uri="{FF2B5EF4-FFF2-40B4-BE49-F238E27FC236}">
                <a16:creationId xmlns:a16="http://schemas.microsoft.com/office/drawing/2014/main" id="{97BF1FD1-598F-4063-8789-0BEC4B408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62484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8" name="Line 106">
            <a:extLst>
              <a:ext uri="{FF2B5EF4-FFF2-40B4-BE49-F238E27FC236}">
                <a16:creationId xmlns:a16="http://schemas.microsoft.com/office/drawing/2014/main" id="{8C0FDDDB-0D30-476F-B76A-9F50321C9B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6248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9" name="Line 107">
            <a:extLst>
              <a:ext uri="{FF2B5EF4-FFF2-40B4-BE49-F238E27FC236}">
                <a16:creationId xmlns:a16="http://schemas.microsoft.com/office/drawing/2014/main" id="{AC4BAE2D-5403-4AC6-B28C-BD905A3AD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334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0" name="Text Box 108">
            <a:extLst>
              <a:ext uri="{FF2B5EF4-FFF2-40B4-BE49-F238E27FC236}">
                <a16:creationId xmlns:a16="http://schemas.microsoft.com/office/drawing/2014/main" id="{590B11B7-0475-4A9F-8873-0E45072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661" name="Text Box 109">
            <a:extLst>
              <a:ext uri="{FF2B5EF4-FFF2-40B4-BE49-F238E27FC236}">
                <a16:creationId xmlns:a16="http://schemas.microsoft.com/office/drawing/2014/main" id="{020B03EC-C33B-42DC-A26B-24447DAA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943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662" name="Text Box 110">
            <a:extLst>
              <a:ext uri="{FF2B5EF4-FFF2-40B4-BE49-F238E27FC236}">
                <a16:creationId xmlns:a16="http://schemas.microsoft.com/office/drawing/2014/main" id="{1694428D-DA9D-483C-A49F-8B38CB739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32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663" name="Text Box 111">
            <a:extLst>
              <a:ext uri="{FF2B5EF4-FFF2-40B4-BE49-F238E27FC236}">
                <a16:creationId xmlns:a16="http://schemas.microsoft.com/office/drawing/2014/main" id="{CF9AE83C-F4E4-4DAB-A8A9-4B26F9C73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32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664" name="Oval 112">
            <a:extLst>
              <a:ext uri="{FF2B5EF4-FFF2-40B4-BE49-F238E27FC236}">
                <a16:creationId xmlns:a16="http://schemas.microsoft.com/office/drawing/2014/main" id="{E9940566-F8AC-40DF-9BCA-654A6B7B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5" name="Text Box 113">
            <a:extLst>
              <a:ext uri="{FF2B5EF4-FFF2-40B4-BE49-F238E27FC236}">
                <a16:creationId xmlns:a16="http://schemas.microsoft.com/office/drawing/2014/main" id="{A1273405-8CD9-4C78-869A-B398C3F8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666" name="Line 114">
            <a:extLst>
              <a:ext uri="{FF2B5EF4-FFF2-40B4-BE49-F238E27FC236}">
                <a16:creationId xmlns:a16="http://schemas.microsoft.com/office/drawing/2014/main" id="{4F94EC75-AFDE-4FDA-B093-EA057914A7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7" name="Line 115">
            <a:extLst>
              <a:ext uri="{FF2B5EF4-FFF2-40B4-BE49-F238E27FC236}">
                <a16:creationId xmlns:a16="http://schemas.microsoft.com/office/drawing/2014/main" id="{A6AFD9CC-C558-48FF-BB99-2C616324A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94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68" name="Text Box 116">
            <a:extLst>
              <a:ext uri="{FF2B5EF4-FFF2-40B4-BE49-F238E27FC236}">
                <a16:creationId xmlns:a16="http://schemas.microsoft.com/office/drawing/2014/main" id="{E969EA7F-F64E-4846-A00C-0C44BAE4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81600"/>
            <a:ext cx="1295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Recolor X,Y,Z Rotate X around P</a:t>
            </a:r>
          </a:p>
        </p:txBody>
      </p:sp>
      <p:sp>
        <p:nvSpPr>
          <p:cNvPr id="23669" name="Oval 117">
            <a:extLst>
              <a:ext uri="{FF2B5EF4-FFF2-40B4-BE49-F238E27FC236}">
                <a16:creationId xmlns:a16="http://schemas.microsoft.com/office/drawing/2014/main" id="{E694BB2C-8396-416F-AFAE-4CABD138F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0" name="Oval 118">
            <a:extLst>
              <a:ext uri="{FF2B5EF4-FFF2-40B4-BE49-F238E27FC236}">
                <a16:creationId xmlns:a16="http://schemas.microsoft.com/office/drawing/2014/main" id="{628671FA-7EDB-49D3-9AD9-92A4FF5A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91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1" name="Oval 119">
            <a:extLst>
              <a:ext uri="{FF2B5EF4-FFF2-40B4-BE49-F238E27FC236}">
                <a16:creationId xmlns:a16="http://schemas.microsoft.com/office/drawing/2014/main" id="{31C8F193-8E11-42D5-B49C-3A0C0F7D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2" name="Oval 120">
            <a:extLst>
              <a:ext uri="{FF2B5EF4-FFF2-40B4-BE49-F238E27FC236}">
                <a16:creationId xmlns:a16="http://schemas.microsoft.com/office/drawing/2014/main" id="{5C82A51F-3E82-4E55-AA32-5DED6F3D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94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3" name="Line 121">
            <a:extLst>
              <a:ext uri="{FF2B5EF4-FFF2-40B4-BE49-F238E27FC236}">
                <a16:creationId xmlns:a16="http://schemas.microsoft.com/office/drawing/2014/main" id="{1FE94E18-E476-4A58-ACEC-C70EFE657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63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4" name="Line 122">
            <a:extLst>
              <a:ext uri="{FF2B5EF4-FFF2-40B4-BE49-F238E27FC236}">
                <a16:creationId xmlns:a16="http://schemas.microsoft.com/office/drawing/2014/main" id="{1728F05E-113E-4A1C-ABE9-2F408A3B4E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943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6" name="Line 124">
            <a:extLst>
              <a:ext uri="{FF2B5EF4-FFF2-40B4-BE49-F238E27FC236}">
                <a16:creationId xmlns:a16="http://schemas.microsoft.com/office/drawing/2014/main" id="{B1090E8D-C2C9-40F1-92A4-08AF6E649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25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77" name="Text Box 125">
            <a:extLst>
              <a:ext uri="{FF2B5EF4-FFF2-40B4-BE49-F238E27FC236}">
                <a16:creationId xmlns:a16="http://schemas.microsoft.com/office/drawing/2014/main" id="{E52DBA72-4C3A-463C-87E0-C37D4F27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1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678" name="Text Box 126">
            <a:extLst>
              <a:ext uri="{FF2B5EF4-FFF2-40B4-BE49-F238E27FC236}">
                <a16:creationId xmlns:a16="http://schemas.microsoft.com/office/drawing/2014/main" id="{DED5A703-94E5-4AC9-9E15-A8D2E315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715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679" name="Text Box 127">
            <a:extLst>
              <a:ext uri="{FF2B5EF4-FFF2-40B4-BE49-F238E27FC236}">
                <a16:creationId xmlns:a16="http://schemas.microsoft.com/office/drawing/2014/main" id="{090C646E-9F17-4751-BA92-C347B9FD6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680" name="Text Box 128">
            <a:extLst>
              <a:ext uri="{FF2B5EF4-FFF2-40B4-BE49-F238E27FC236}">
                <a16:creationId xmlns:a16="http://schemas.microsoft.com/office/drawing/2014/main" id="{93BB1A04-ACF5-43B3-BD75-877069FFE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17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681" name="Oval 129">
            <a:extLst>
              <a:ext uri="{FF2B5EF4-FFF2-40B4-BE49-F238E27FC236}">
                <a16:creationId xmlns:a16="http://schemas.microsoft.com/office/drawing/2014/main" id="{E85725C3-89E8-4477-BCF0-DB89DF79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83" name="Text Box 131">
            <a:extLst>
              <a:ext uri="{FF2B5EF4-FFF2-40B4-BE49-F238E27FC236}">
                <a16:creationId xmlns:a16="http://schemas.microsoft.com/office/drawing/2014/main" id="{04E76CA0-361B-44B9-8F48-75AFF518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684" name="Line 132">
            <a:extLst>
              <a:ext uri="{FF2B5EF4-FFF2-40B4-BE49-F238E27FC236}">
                <a16:creationId xmlns:a16="http://schemas.microsoft.com/office/drawing/2014/main" id="{214A5942-98D5-4056-B1C8-15CCA4F24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85" name="Line 133">
            <a:extLst>
              <a:ext uri="{FF2B5EF4-FFF2-40B4-BE49-F238E27FC236}">
                <a16:creationId xmlns:a16="http://schemas.microsoft.com/office/drawing/2014/main" id="{C94A3587-3B20-4D61-89C1-0604E602E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01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86" name="Text Box 134">
            <a:extLst>
              <a:ext uri="{FF2B5EF4-FFF2-40B4-BE49-F238E27FC236}">
                <a16:creationId xmlns:a16="http://schemas.microsoft.com/office/drawing/2014/main" id="{60A8EEB2-7011-4F30-8E93-E970BB97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1143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Rotate X around G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Recolor X, G</a:t>
            </a:r>
          </a:p>
        </p:txBody>
      </p:sp>
      <p:sp>
        <p:nvSpPr>
          <p:cNvPr id="23687" name="Text Box 135">
            <a:extLst>
              <a:ext uri="{FF2B5EF4-FFF2-40B4-BE49-F238E27FC236}">
                <a16:creationId xmlns:a16="http://schemas.microsoft.com/office/drawing/2014/main" id="{AE8842E1-9096-407F-9F68-EF8B8151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9906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Recolor </a:t>
            </a:r>
            <a:b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X,Y,Z</a:t>
            </a:r>
          </a:p>
        </p:txBody>
      </p:sp>
      <p:sp>
        <p:nvSpPr>
          <p:cNvPr id="23688" name="Oval 136">
            <a:extLst>
              <a:ext uri="{FF2B5EF4-FFF2-40B4-BE49-F238E27FC236}">
                <a16:creationId xmlns:a16="http://schemas.microsoft.com/office/drawing/2014/main" id="{0E9C5C0C-88DF-4022-A730-481C8644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029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89" name="Oval 137">
            <a:extLst>
              <a:ext uri="{FF2B5EF4-FFF2-40B4-BE49-F238E27FC236}">
                <a16:creationId xmlns:a16="http://schemas.microsoft.com/office/drawing/2014/main" id="{E886F210-0DDF-43FB-A9F6-8A7F8C46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486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90" name="Oval 138">
            <a:extLst>
              <a:ext uri="{FF2B5EF4-FFF2-40B4-BE49-F238E27FC236}">
                <a16:creationId xmlns:a16="http://schemas.microsoft.com/office/drawing/2014/main" id="{1611559F-2065-41EA-9521-E4B52AE1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86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91" name="Oval 139">
            <a:extLst>
              <a:ext uri="{FF2B5EF4-FFF2-40B4-BE49-F238E27FC236}">
                <a16:creationId xmlns:a16="http://schemas.microsoft.com/office/drawing/2014/main" id="{59E558D9-E5F7-4B3E-8C11-9D525DC4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86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92" name="Line 140">
            <a:extLst>
              <a:ext uri="{FF2B5EF4-FFF2-40B4-BE49-F238E27FC236}">
                <a16:creationId xmlns:a16="http://schemas.microsoft.com/office/drawing/2014/main" id="{68955607-535E-4989-AD3F-6D5F929DA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5257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95" name="Text Box 143">
            <a:extLst>
              <a:ext uri="{FF2B5EF4-FFF2-40B4-BE49-F238E27FC236}">
                <a16:creationId xmlns:a16="http://schemas.microsoft.com/office/drawing/2014/main" id="{A269A858-5243-46A7-90FB-F10AFBEED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3696" name="Text Box 144">
            <a:extLst>
              <a:ext uri="{FF2B5EF4-FFF2-40B4-BE49-F238E27FC236}">
                <a16:creationId xmlns:a16="http://schemas.microsoft.com/office/drawing/2014/main" id="{DD3BF377-199A-4EB1-89A6-32588AB5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10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3697" name="Text Box 145">
            <a:extLst>
              <a:ext uri="{FF2B5EF4-FFF2-40B4-BE49-F238E27FC236}">
                <a16:creationId xmlns:a16="http://schemas.microsoft.com/office/drawing/2014/main" id="{B056E6DE-356E-43AA-9FED-4DAD7061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17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698" name="Text Box 146">
            <a:extLst>
              <a:ext uri="{FF2B5EF4-FFF2-40B4-BE49-F238E27FC236}">
                <a16:creationId xmlns:a16="http://schemas.microsoft.com/office/drawing/2014/main" id="{F919EFA2-3639-4266-8B94-2D76BE5E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17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699" name="Oval 147">
            <a:extLst>
              <a:ext uri="{FF2B5EF4-FFF2-40B4-BE49-F238E27FC236}">
                <a16:creationId xmlns:a16="http://schemas.microsoft.com/office/drawing/2014/main" id="{3E33E4C6-B6D9-4D76-BE0A-CD5590FB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410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00" name="Text Box 148">
            <a:extLst>
              <a:ext uri="{FF2B5EF4-FFF2-40B4-BE49-F238E27FC236}">
                <a16:creationId xmlns:a16="http://schemas.microsoft.com/office/drawing/2014/main" id="{4376A989-308A-4859-8277-DA088492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181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3701" name="Line 149">
            <a:extLst>
              <a:ext uri="{FF2B5EF4-FFF2-40B4-BE49-F238E27FC236}">
                <a16:creationId xmlns:a16="http://schemas.microsoft.com/office/drawing/2014/main" id="{6C206692-A66A-40F4-B3C8-62C7EA8C5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257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04" name="Line 152">
            <a:extLst>
              <a:ext uri="{FF2B5EF4-FFF2-40B4-BE49-F238E27FC236}">
                <a16:creationId xmlns:a16="http://schemas.microsoft.com/office/drawing/2014/main" id="{AA874E42-AA99-488C-852C-1FF60A211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715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05" name="Line 153">
            <a:extLst>
              <a:ext uri="{FF2B5EF4-FFF2-40B4-BE49-F238E27FC236}">
                <a16:creationId xmlns:a16="http://schemas.microsoft.com/office/drawing/2014/main" id="{C619246F-7639-4FB0-9199-66BB5C9E6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563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06" name="Line 154">
            <a:extLst>
              <a:ext uri="{FF2B5EF4-FFF2-40B4-BE49-F238E27FC236}">
                <a16:creationId xmlns:a16="http://schemas.microsoft.com/office/drawing/2014/main" id="{DD559FBF-0A4F-4305-8795-3E78FF2BD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07" name="Line 155">
            <a:extLst>
              <a:ext uri="{FF2B5EF4-FFF2-40B4-BE49-F238E27FC236}">
                <a16:creationId xmlns:a16="http://schemas.microsoft.com/office/drawing/2014/main" id="{C4FF97CD-72F0-4B62-B2B9-A31190DDD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5638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08" name="Line 156">
            <a:extLst>
              <a:ext uri="{FF2B5EF4-FFF2-40B4-BE49-F238E27FC236}">
                <a16:creationId xmlns:a16="http://schemas.microsoft.com/office/drawing/2014/main" id="{4CA34396-3EAF-427E-9DAB-C73C8B9C6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6019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CB424C-DD58-4051-8582-5338F703E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Height of Red-Black-Trees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F5C8656-E794-482A-8D00-74C899373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      A red-black tree with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>
                <a:solidFill>
                  <a:schemeClr val="tx1"/>
                </a:solidFill>
              </a:rPr>
              <a:t> internal nodes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has height </a:t>
            </a:r>
            <a:r>
              <a:rPr lang="en-US" altLang="en-US" u="sng">
                <a:solidFill>
                  <a:schemeClr val="tx1"/>
                </a:solidFill>
              </a:rPr>
              <a:t>at most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2log(N+1)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>
                <a:solidFill>
                  <a:schemeClr val="tx1"/>
                </a:solidFill>
              </a:rPr>
              <a:t>Need to prove two claims first …</a:t>
            </a:r>
          </a:p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  <a:p>
            <a:pPr eaLnBrk="1" hangingPunct="1"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 eaLnBrk="1" hangingPunct="1"/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196" name="Rectangle 17">
            <a:extLst>
              <a:ext uri="{FF2B5EF4-FFF2-40B4-BE49-F238E27FC236}">
                <a16:creationId xmlns:a16="http://schemas.microsoft.com/office/drawing/2014/main" id="{648D28F2-3929-42CE-8433-4D94B314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1" y="1538289"/>
            <a:ext cx="8449559" cy="1412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01D76E-A73C-40EA-A1F8-5E6945957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Claim 1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F3510E-E7ED-45EB-8795-4ABAD7D82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2439" y="1111251"/>
            <a:ext cx="8694737" cy="2136775"/>
          </a:xfrm>
        </p:spPr>
        <p:txBody>
          <a:bodyPr/>
          <a:lstStyle/>
          <a:p>
            <a:pPr eaLnBrk="1" hangingPunct="1"/>
            <a:r>
              <a:rPr lang="en-US" altLang="en-US" sz="2600"/>
              <a:t>Any node </a:t>
            </a:r>
            <a:r>
              <a:rPr lang="en-US" altLang="en-US" sz="2600">
                <a:latin typeface="Comic Sans MS" panose="030F0702030302020204" pitchFamily="66" charset="0"/>
              </a:rPr>
              <a:t>x</a:t>
            </a:r>
            <a:r>
              <a:rPr lang="en-US" altLang="en-US" sz="2600"/>
              <a:t> with height </a:t>
            </a:r>
            <a:r>
              <a:rPr lang="en-US" altLang="en-US" sz="2600">
                <a:latin typeface="Comic Sans MS" panose="030F0702030302020204" pitchFamily="66" charset="0"/>
              </a:rPr>
              <a:t>h(x)</a:t>
            </a:r>
            <a:r>
              <a:rPr lang="en-US" altLang="en-US" sz="2600"/>
              <a:t> has </a:t>
            </a:r>
            <a:r>
              <a:rPr lang="en-US" altLang="en-US" sz="2600">
                <a:latin typeface="Comic Sans MS" panose="030F0702030302020204" pitchFamily="66" charset="0"/>
              </a:rPr>
              <a:t>bh(x) ≥ h(x)/2</a:t>
            </a:r>
          </a:p>
          <a:p>
            <a:pPr eaLnBrk="1" hangingPunct="1"/>
            <a:r>
              <a:rPr lang="en-US" altLang="en-US" sz="2400" b="1"/>
              <a:t>Proof</a:t>
            </a:r>
          </a:p>
          <a:p>
            <a:pPr lvl="1" eaLnBrk="1" hangingPunct="1"/>
            <a:r>
              <a:rPr lang="en-US" altLang="en-US" sz="2200"/>
              <a:t>By property 4, at most </a:t>
            </a:r>
            <a:r>
              <a:rPr lang="en-US" altLang="en-US" sz="2200">
                <a:latin typeface="Comic Sans MS" panose="030F0702030302020204" pitchFamily="66" charset="0"/>
              </a:rPr>
              <a:t>h/2</a:t>
            </a:r>
            <a:r>
              <a:rPr lang="en-US" altLang="en-US" sz="2200"/>
              <a:t> </a:t>
            </a:r>
            <a:r>
              <a:rPr lang="en-US" altLang="en-US" sz="2200" b="1">
                <a:solidFill>
                  <a:srgbClr val="DD0111"/>
                </a:solidFill>
              </a:rPr>
              <a:t>red</a:t>
            </a:r>
            <a:r>
              <a:rPr lang="en-US" altLang="en-US" sz="2200"/>
              <a:t> nodes on the path from the node to a leaf</a:t>
            </a:r>
            <a:endParaRPr lang="en-US" altLang="en-US" sz="2200" b="1">
              <a:solidFill>
                <a:srgbClr val="DD0111"/>
              </a:solidFill>
            </a:endParaRPr>
          </a:p>
          <a:p>
            <a:pPr lvl="1" eaLnBrk="1" hangingPunct="1"/>
            <a:r>
              <a:rPr lang="en-US" altLang="en-US" sz="2200"/>
              <a:t>Hence at least </a:t>
            </a:r>
            <a:r>
              <a:rPr lang="en-US" altLang="en-US" sz="2200">
                <a:latin typeface="Comic Sans MS" panose="030F0702030302020204" pitchFamily="66" charset="0"/>
              </a:rPr>
              <a:t>h/2</a:t>
            </a:r>
            <a:r>
              <a:rPr lang="en-US" altLang="en-US" sz="2200"/>
              <a:t> are </a:t>
            </a:r>
            <a:r>
              <a:rPr lang="en-US" altLang="en-US" sz="2200" b="1"/>
              <a:t>black</a:t>
            </a:r>
          </a:p>
        </p:txBody>
      </p:sp>
      <p:grpSp>
        <p:nvGrpSpPr>
          <p:cNvPr id="9220" name="Group 19">
            <a:extLst>
              <a:ext uri="{FF2B5EF4-FFF2-40B4-BE49-F238E27FC236}">
                <a16:creationId xmlns:a16="http://schemas.microsoft.com/office/drawing/2014/main" id="{6CA54362-5B37-407C-8987-4EC6E6B30ADB}"/>
              </a:ext>
            </a:extLst>
          </p:cNvPr>
          <p:cNvGrpSpPr>
            <a:grpSpLocks/>
          </p:cNvGrpSpPr>
          <p:nvPr/>
        </p:nvGrpSpPr>
        <p:grpSpPr bwMode="auto">
          <a:xfrm>
            <a:off x="3168650" y="3252788"/>
            <a:ext cx="6402388" cy="3217862"/>
            <a:chOff x="913" y="775"/>
            <a:chExt cx="4033" cy="2027"/>
          </a:xfrm>
        </p:grpSpPr>
        <p:grpSp>
          <p:nvGrpSpPr>
            <p:cNvPr id="9221" name="Group 20">
              <a:extLst>
                <a:ext uri="{FF2B5EF4-FFF2-40B4-BE49-F238E27FC236}">
                  <a16:creationId xmlns:a16="http://schemas.microsoft.com/office/drawing/2014/main" id="{1D4F28A7-3B81-4481-88C5-50922AA26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903"/>
              <a:ext cx="3494" cy="1899"/>
              <a:chOff x="2190" y="868"/>
              <a:chExt cx="3494" cy="1899"/>
            </a:xfrm>
          </p:grpSpPr>
          <p:sp>
            <p:nvSpPr>
              <p:cNvPr id="9229" name="Oval 21">
                <a:extLst>
                  <a:ext uri="{FF2B5EF4-FFF2-40B4-BE49-F238E27FC236}">
                    <a16:creationId xmlns:a16="http://schemas.microsoft.com/office/drawing/2014/main" id="{2BFF6A04-B3EC-4E36-9740-BA9C665AA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868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26</a:t>
                </a:r>
              </a:p>
            </p:txBody>
          </p:sp>
          <p:sp>
            <p:nvSpPr>
              <p:cNvPr id="9230" name="Oval 22">
                <a:extLst>
                  <a:ext uri="{FF2B5EF4-FFF2-40B4-BE49-F238E27FC236}">
                    <a16:creationId xmlns:a16="http://schemas.microsoft.com/office/drawing/2014/main" id="{54330AB6-BB5F-42CB-8784-68D55C58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17</a:t>
                </a:r>
              </a:p>
            </p:txBody>
          </p:sp>
          <p:sp>
            <p:nvSpPr>
              <p:cNvPr id="9231" name="Oval 23">
                <a:extLst>
                  <a:ext uri="{FF2B5EF4-FFF2-40B4-BE49-F238E27FC236}">
                    <a16:creationId xmlns:a16="http://schemas.microsoft.com/office/drawing/2014/main" id="{CCF02DC9-5AAF-468D-A8C2-374671CB2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41</a:t>
                </a:r>
              </a:p>
            </p:txBody>
          </p:sp>
          <p:sp>
            <p:nvSpPr>
              <p:cNvPr id="9232" name="Oval 24">
                <a:extLst>
                  <a:ext uri="{FF2B5EF4-FFF2-40B4-BE49-F238E27FC236}">
                    <a16:creationId xmlns:a16="http://schemas.microsoft.com/office/drawing/2014/main" id="{897C50E8-8F97-40AD-A42C-53489F533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30</a:t>
                </a:r>
              </a:p>
            </p:txBody>
          </p:sp>
          <p:sp>
            <p:nvSpPr>
              <p:cNvPr id="9233" name="Oval 25">
                <a:extLst>
                  <a:ext uri="{FF2B5EF4-FFF2-40B4-BE49-F238E27FC236}">
                    <a16:creationId xmlns:a16="http://schemas.microsoft.com/office/drawing/2014/main" id="{315E0066-6DDF-44F1-94E4-DF6526F05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47</a:t>
                </a:r>
              </a:p>
            </p:txBody>
          </p:sp>
          <p:sp>
            <p:nvSpPr>
              <p:cNvPr id="9234" name="Oval 26">
                <a:extLst>
                  <a:ext uri="{FF2B5EF4-FFF2-40B4-BE49-F238E27FC236}">
                    <a16:creationId xmlns:a16="http://schemas.microsoft.com/office/drawing/2014/main" id="{BA57CE6E-4A9C-4F63-B991-56D89B77B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38</a:t>
                </a:r>
              </a:p>
            </p:txBody>
          </p:sp>
          <p:sp>
            <p:nvSpPr>
              <p:cNvPr id="9235" name="Oval 27">
                <a:extLst>
                  <a:ext uri="{FF2B5EF4-FFF2-40B4-BE49-F238E27FC236}">
                    <a16:creationId xmlns:a16="http://schemas.microsoft.com/office/drawing/2014/main" id="{FC9F3AC8-A450-4E90-9158-5E5583BE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50</a:t>
                </a:r>
              </a:p>
            </p:txBody>
          </p:sp>
          <p:sp>
            <p:nvSpPr>
              <p:cNvPr id="9236" name="Line 28">
                <a:extLst>
                  <a:ext uri="{FF2B5EF4-FFF2-40B4-BE49-F238E27FC236}">
                    <a16:creationId xmlns:a16="http://schemas.microsoft.com/office/drawing/2014/main" id="{3FC3F12B-726C-43B1-98E6-502D89DDA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2886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37" name="Line 29">
                <a:extLst>
                  <a:ext uri="{FF2B5EF4-FFF2-40B4-BE49-F238E27FC236}">
                    <a16:creationId xmlns:a16="http://schemas.microsoft.com/office/drawing/2014/main" id="{F6BA8E1B-E2BE-49A8-B787-75F98E79D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600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38" name="Line 30">
                <a:extLst>
                  <a:ext uri="{FF2B5EF4-FFF2-40B4-BE49-F238E27FC236}">
                    <a16:creationId xmlns:a16="http://schemas.microsoft.com/office/drawing/2014/main" id="{A924D974-FDBB-488F-9854-B97DE414E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608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39" name="Line 31">
                <a:extLst>
                  <a:ext uri="{FF2B5EF4-FFF2-40B4-BE49-F238E27FC236}">
                    <a16:creationId xmlns:a16="http://schemas.microsoft.com/office/drawing/2014/main" id="{97C0938A-0658-49C9-B531-CA6484BAB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306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40" name="Line 32">
                <a:extLst>
                  <a:ext uri="{FF2B5EF4-FFF2-40B4-BE49-F238E27FC236}">
                    <a16:creationId xmlns:a16="http://schemas.microsoft.com/office/drawing/2014/main" id="{2F24BAB4-3ED6-4421-BD53-3B9273551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574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41" name="Line 33">
                <a:extLst>
                  <a:ext uri="{FF2B5EF4-FFF2-40B4-BE49-F238E27FC236}">
                    <a16:creationId xmlns:a16="http://schemas.microsoft.com/office/drawing/2014/main" id="{298D5ED9-6C5E-4AD5-9EA1-0365ECCB8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998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42" name="AutoShape 34">
                <a:extLst>
                  <a:ext uri="{FF2B5EF4-FFF2-40B4-BE49-F238E27FC236}">
                    <a16:creationId xmlns:a16="http://schemas.microsoft.com/office/drawing/2014/main" id="{EA78265D-26CB-4237-829C-D04A93AD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3" name="AutoShape 35">
                <a:extLst>
                  <a:ext uri="{FF2B5EF4-FFF2-40B4-BE49-F238E27FC236}">
                    <a16:creationId xmlns:a16="http://schemas.microsoft.com/office/drawing/2014/main" id="{E12C715A-4861-4753-AF51-5E7082097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4" name="AutoShape 36">
                <a:extLst>
                  <a:ext uri="{FF2B5EF4-FFF2-40B4-BE49-F238E27FC236}">
                    <a16:creationId xmlns:a16="http://schemas.microsoft.com/office/drawing/2014/main" id="{B21FCFD7-AA2C-438F-A612-DCB192084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265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5" name="AutoShape 37">
                <a:extLst>
                  <a:ext uri="{FF2B5EF4-FFF2-40B4-BE49-F238E27FC236}">
                    <a16:creationId xmlns:a16="http://schemas.microsoft.com/office/drawing/2014/main" id="{EFC2030B-B3ED-444C-A185-A5FBC088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6" name="AutoShape 38">
                <a:extLst>
                  <a:ext uri="{FF2B5EF4-FFF2-40B4-BE49-F238E27FC236}">
                    <a16:creationId xmlns:a16="http://schemas.microsoft.com/office/drawing/2014/main" id="{CAD3C53D-0CF7-40D4-900E-FA83EA462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7" name="AutoShape 39">
                <a:extLst>
                  <a:ext uri="{FF2B5EF4-FFF2-40B4-BE49-F238E27FC236}">
                    <a16:creationId xmlns:a16="http://schemas.microsoft.com/office/drawing/2014/main" id="{36C5BA64-C0A6-4445-A196-BB092D38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8" name="AutoShape 40">
                <a:extLst>
                  <a:ext uri="{FF2B5EF4-FFF2-40B4-BE49-F238E27FC236}">
                    <a16:creationId xmlns:a16="http://schemas.microsoft.com/office/drawing/2014/main" id="{D9F31DDC-763E-4F41-B8FA-913C11D27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49" name="AutoShape 41">
                <a:extLst>
                  <a:ext uri="{FF2B5EF4-FFF2-40B4-BE49-F238E27FC236}">
                    <a16:creationId xmlns:a16="http://schemas.microsoft.com/office/drawing/2014/main" id="{D2113B60-26E0-47DE-8AAD-F703D4D02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2254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9250" name="Line 42">
                <a:extLst>
                  <a:ext uri="{FF2B5EF4-FFF2-40B4-BE49-F238E27FC236}">
                    <a16:creationId xmlns:a16="http://schemas.microsoft.com/office/drawing/2014/main" id="{4AB8050C-3976-4627-9523-59FCB21FE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1" y="1563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1" name="Line 43">
                <a:extLst>
                  <a:ext uri="{FF2B5EF4-FFF2-40B4-BE49-F238E27FC236}">
                    <a16:creationId xmlns:a16="http://schemas.microsoft.com/office/drawing/2014/main" id="{710B82D2-CB53-4449-987E-D4B37307E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559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2" name="Line 44">
                <a:extLst>
                  <a:ext uri="{FF2B5EF4-FFF2-40B4-BE49-F238E27FC236}">
                    <a16:creationId xmlns:a16="http://schemas.microsoft.com/office/drawing/2014/main" id="{65D8A649-8171-4BA6-BFFA-83C041245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5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3" name="Line 45">
                <a:extLst>
                  <a:ext uri="{FF2B5EF4-FFF2-40B4-BE49-F238E27FC236}">
                    <a16:creationId xmlns:a16="http://schemas.microsoft.com/office/drawing/2014/main" id="{9A1E934F-41A4-47F4-8E74-5684DAC25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4" name="Line 46">
                <a:extLst>
                  <a:ext uri="{FF2B5EF4-FFF2-40B4-BE49-F238E27FC236}">
                    <a16:creationId xmlns:a16="http://schemas.microsoft.com/office/drawing/2014/main" id="{3301199A-01C1-471A-8565-B7F85D4DE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9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5" name="Line 47">
                <a:extLst>
                  <a:ext uri="{FF2B5EF4-FFF2-40B4-BE49-F238E27FC236}">
                    <a16:creationId xmlns:a16="http://schemas.microsoft.com/office/drawing/2014/main" id="{E531A11C-AB1E-49F4-B388-ED40F212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6" name="Line 48">
                <a:extLst>
                  <a:ext uri="{FF2B5EF4-FFF2-40B4-BE49-F238E27FC236}">
                    <a16:creationId xmlns:a16="http://schemas.microsoft.com/office/drawing/2014/main" id="{80BEC518-0883-4C06-9B92-DFC3B62BF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1984"/>
                <a:ext cx="43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57" name="Line 49">
                <a:extLst>
                  <a:ext uri="{FF2B5EF4-FFF2-40B4-BE49-F238E27FC236}">
                    <a16:creationId xmlns:a16="http://schemas.microsoft.com/office/drawing/2014/main" id="{CC1ABEA3-9F63-4EF9-AE86-784FD025E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7" y="1995"/>
                <a:ext cx="213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22" name="Text Box 50">
              <a:extLst>
                <a:ext uri="{FF2B5EF4-FFF2-40B4-BE49-F238E27FC236}">
                  <a16:creationId xmlns:a16="http://schemas.microsoft.com/office/drawing/2014/main" id="{DEF64B48-5B3F-49F4-8B36-63FA90631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775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4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9223" name="Text Box 51">
              <a:extLst>
                <a:ext uri="{FF2B5EF4-FFF2-40B4-BE49-F238E27FC236}">
                  <a16:creationId xmlns:a16="http://schemas.microsoft.com/office/drawing/2014/main" id="{F41A52C8-72C9-4A97-8117-42129BA39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1223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3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9224" name="Text Box 52">
              <a:extLst>
                <a:ext uri="{FF2B5EF4-FFF2-40B4-BE49-F238E27FC236}">
                  <a16:creationId xmlns:a16="http://schemas.microsoft.com/office/drawing/2014/main" id="{6310DB44-2FC4-466C-8F74-B1A11D06C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1677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9225" name="Text Box 53">
              <a:extLst>
                <a:ext uri="{FF2B5EF4-FFF2-40B4-BE49-F238E27FC236}">
                  <a16:creationId xmlns:a16="http://schemas.microsoft.com/office/drawing/2014/main" id="{C9443891-AD19-467B-8C5C-0DEA4D9F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162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9226" name="Text Box 54">
              <a:extLst>
                <a:ext uri="{FF2B5EF4-FFF2-40B4-BE49-F238E27FC236}">
                  <a16:creationId xmlns:a16="http://schemas.microsoft.com/office/drawing/2014/main" id="{3739A7C0-AA24-48CE-A992-87CF788B6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266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9227" name="Text Box 55">
              <a:extLst>
                <a:ext uri="{FF2B5EF4-FFF2-40B4-BE49-F238E27FC236}">
                  <a16:creationId xmlns:a16="http://schemas.microsoft.com/office/drawing/2014/main" id="{53882FA2-7A45-449B-84F9-8EC819D23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734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9228" name="Text Box 56">
              <a:extLst>
                <a:ext uri="{FF2B5EF4-FFF2-40B4-BE49-F238E27FC236}">
                  <a16:creationId xmlns:a16="http://schemas.microsoft.com/office/drawing/2014/main" id="{2483D48F-B575-437E-A59B-BEAB0902B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940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17780E4-AA24-4EA2-BCCB-B520A0983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Claim 2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99A2960-83ED-4AB1-83EF-A00CA3B61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111251"/>
            <a:ext cx="8329612" cy="50704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3200"/>
              <a:t>The subtree rooted at any node </a:t>
            </a:r>
            <a:r>
              <a:rPr lang="en-US" altLang="en-US" sz="3200">
                <a:latin typeface="Comic Sans MS" panose="030F0702030302020204" pitchFamily="66" charset="0"/>
              </a:rPr>
              <a:t>x</a:t>
            </a:r>
            <a:r>
              <a:rPr lang="en-US" altLang="en-US" sz="3200"/>
              <a:t> contains </a:t>
            </a:r>
            <a:r>
              <a:rPr lang="en-US" altLang="en-US" sz="3200" b="1"/>
              <a:t>at least</a:t>
            </a:r>
            <a:r>
              <a:rPr lang="en-US" altLang="en-US" sz="3200"/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2</a:t>
            </a:r>
            <a:r>
              <a:rPr lang="en-US" altLang="en-US" sz="3200" baseline="30000">
                <a:latin typeface="Comic Sans MS" panose="030F0702030302020204" pitchFamily="66" charset="0"/>
              </a:rPr>
              <a:t>bh(x)</a:t>
            </a:r>
            <a:r>
              <a:rPr lang="en-US" altLang="en-US" sz="3200">
                <a:latin typeface="Comic Sans MS" panose="030F0702030302020204" pitchFamily="66" charset="0"/>
              </a:rPr>
              <a:t> - 1</a:t>
            </a:r>
            <a:r>
              <a:rPr lang="en-US" altLang="en-US" sz="3200"/>
              <a:t> internal nodes</a:t>
            </a:r>
          </a:p>
        </p:txBody>
      </p:sp>
      <p:grpSp>
        <p:nvGrpSpPr>
          <p:cNvPr id="10244" name="Group 36">
            <a:extLst>
              <a:ext uri="{FF2B5EF4-FFF2-40B4-BE49-F238E27FC236}">
                <a16:creationId xmlns:a16="http://schemas.microsoft.com/office/drawing/2014/main" id="{504AE95C-9C54-4750-B02E-518F7C500162}"/>
              </a:ext>
            </a:extLst>
          </p:cNvPr>
          <p:cNvGrpSpPr>
            <a:grpSpLocks/>
          </p:cNvGrpSpPr>
          <p:nvPr/>
        </p:nvGrpSpPr>
        <p:grpSpPr bwMode="auto">
          <a:xfrm>
            <a:off x="3059114" y="2700338"/>
            <a:ext cx="6402387" cy="3217862"/>
            <a:chOff x="913" y="775"/>
            <a:chExt cx="4033" cy="2027"/>
          </a:xfrm>
        </p:grpSpPr>
        <p:grpSp>
          <p:nvGrpSpPr>
            <p:cNvPr id="10245" name="Group 37">
              <a:extLst>
                <a:ext uri="{FF2B5EF4-FFF2-40B4-BE49-F238E27FC236}">
                  <a16:creationId xmlns:a16="http://schemas.microsoft.com/office/drawing/2014/main" id="{1DFE3168-DEE3-45E8-8523-C30C59004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903"/>
              <a:ext cx="3494" cy="1899"/>
              <a:chOff x="2190" y="868"/>
              <a:chExt cx="3494" cy="1899"/>
            </a:xfrm>
          </p:grpSpPr>
          <p:sp>
            <p:nvSpPr>
              <p:cNvPr id="10253" name="Oval 38">
                <a:extLst>
                  <a:ext uri="{FF2B5EF4-FFF2-40B4-BE49-F238E27FC236}">
                    <a16:creationId xmlns:a16="http://schemas.microsoft.com/office/drawing/2014/main" id="{E2B208F4-61FF-48DF-89C2-7684B7D1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868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26</a:t>
                </a:r>
              </a:p>
            </p:txBody>
          </p:sp>
          <p:sp>
            <p:nvSpPr>
              <p:cNvPr id="10254" name="Oval 39">
                <a:extLst>
                  <a:ext uri="{FF2B5EF4-FFF2-40B4-BE49-F238E27FC236}">
                    <a16:creationId xmlns:a16="http://schemas.microsoft.com/office/drawing/2014/main" id="{1D362F9F-44C4-42DD-BF20-660026BB4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17</a:t>
                </a:r>
              </a:p>
            </p:txBody>
          </p:sp>
          <p:sp>
            <p:nvSpPr>
              <p:cNvPr id="10255" name="Oval 40">
                <a:extLst>
                  <a:ext uri="{FF2B5EF4-FFF2-40B4-BE49-F238E27FC236}">
                    <a16:creationId xmlns:a16="http://schemas.microsoft.com/office/drawing/2014/main" id="{D0F073EE-ACE8-43CF-A5A9-A38E033F0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1296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41</a:t>
                </a:r>
              </a:p>
            </p:txBody>
          </p:sp>
          <p:sp>
            <p:nvSpPr>
              <p:cNvPr id="10256" name="Oval 41">
                <a:extLst>
                  <a:ext uri="{FF2B5EF4-FFF2-40B4-BE49-F238E27FC236}">
                    <a16:creationId xmlns:a16="http://schemas.microsoft.com/office/drawing/2014/main" id="{F96F3E45-9D95-49FB-A25E-2B38C747D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30</a:t>
                </a:r>
              </a:p>
            </p:txBody>
          </p:sp>
          <p:sp>
            <p:nvSpPr>
              <p:cNvPr id="10257" name="Oval 42">
                <a:extLst>
                  <a:ext uri="{FF2B5EF4-FFF2-40B4-BE49-F238E27FC236}">
                    <a16:creationId xmlns:a16="http://schemas.microsoft.com/office/drawing/2014/main" id="{A1A81395-8D1E-4D29-8069-DF307702D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740"/>
                <a:ext cx="293" cy="28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47</a:t>
                </a:r>
              </a:p>
            </p:txBody>
          </p:sp>
          <p:sp>
            <p:nvSpPr>
              <p:cNvPr id="10258" name="Oval 43">
                <a:extLst>
                  <a:ext uri="{FF2B5EF4-FFF2-40B4-BE49-F238E27FC236}">
                    <a16:creationId xmlns:a16="http://schemas.microsoft.com/office/drawing/2014/main" id="{B5A31A77-F821-4DF0-B5B8-EE2FBCF00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38</a:t>
                </a:r>
              </a:p>
            </p:txBody>
          </p:sp>
          <p:sp>
            <p:nvSpPr>
              <p:cNvPr id="10259" name="Oval 44">
                <a:extLst>
                  <a:ext uri="{FF2B5EF4-FFF2-40B4-BE49-F238E27FC236}">
                    <a16:creationId xmlns:a16="http://schemas.microsoft.com/office/drawing/2014/main" id="{2DEFF534-E4E8-4F42-8E96-1906AE4FE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168"/>
                <a:ext cx="293" cy="28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000000"/>
                    </a:solidFill>
                  </a:rPr>
                  <a:t>50</a:t>
                </a:r>
              </a:p>
            </p:txBody>
          </p:sp>
          <p:sp>
            <p:nvSpPr>
              <p:cNvPr id="10260" name="Line 45">
                <a:extLst>
                  <a:ext uri="{FF2B5EF4-FFF2-40B4-BE49-F238E27FC236}">
                    <a16:creationId xmlns:a16="http://schemas.microsoft.com/office/drawing/2014/main" id="{A6EBC798-7058-4143-8AEE-CDECC569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2886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1" name="Line 46">
                <a:extLst>
                  <a:ext uri="{FF2B5EF4-FFF2-40B4-BE49-F238E27FC236}">
                    <a16:creationId xmlns:a16="http://schemas.microsoft.com/office/drawing/2014/main" id="{7932161A-9399-421A-A532-2F2D48180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600" y="95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2" name="Line 47">
                <a:extLst>
                  <a:ext uri="{FF2B5EF4-FFF2-40B4-BE49-F238E27FC236}">
                    <a16:creationId xmlns:a16="http://schemas.microsoft.com/office/drawing/2014/main" id="{CA6B0BEA-A1C6-4609-95F8-B1FD35805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608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3" name="Line 48">
                <a:extLst>
                  <a:ext uri="{FF2B5EF4-FFF2-40B4-BE49-F238E27FC236}">
                    <a16:creationId xmlns:a16="http://schemas.microsoft.com/office/drawing/2014/main" id="{3BE54FF1-1279-48B8-9AB4-12079A55B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306" y="1406"/>
                <a:ext cx="5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4" name="Line 49">
                <a:extLst>
                  <a:ext uri="{FF2B5EF4-FFF2-40B4-BE49-F238E27FC236}">
                    <a16:creationId xmlns:a16="http://schemas.microsoft.com/office/drawing/2014/main" id="{D8FB734B-CA49-4D9A-BC6E-8B0040159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3574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5" name="Line 50">
                <a:extLst>
                  <a:ext uri="{FF2B5EF4-FFF2-40B4-BE49-F238E27FC236}">
                    <a16:creationId xmlns:a16="http://schemas.microsoft.com/office/drawing/2014/main" id="{9682F2EA-8826-4BF9-84AF-50613758C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H="1">
                <a:off x="4998" y="1851"/>
                <a:ext cx="5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6" name="AutoShape 51">
                <a:extLst>
                  <a:ext uri="{FF2B5EF4-FFF2-40B4-BE49-F238E27FC236}">
                    <a16:creationId xmlns:a16="http://schemas.microsoft.com/office/drawing/2014/main" id="{91DF46B4-87C0-4470-AA76-9976CA079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67" name="AutoShape 52">
                <a:extLst>
                  <a:ext uri="{FF2B5EF4-FFF2-40B4-BE49-F238E27FC236}">
                    <a16:creationId xmlns:a16="http://schemas.microsoft.com/office/drawing/2014/main" id="{FBDC9A25-59F3-42C0-B6B3-20879D87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1711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68" name="AutoShape 53">
                <a:extLst>
                  <a:ext uri="{FF2B5EF4-FFF2-40B4-BE49-F238E27FC236}">
                    <a16:creationId xmlns:a16="http://schemas.microsoft.com/office/drawing/2014/main" id="{042EA287-EC40-4794-8E42-9157696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265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69" name="AutoShape 54">
                <a:extLst>
                  <a:ext uri="{FF2B5EF4-FFF2-40B4-BE49-F238E27FC236}">
                    <a16:creationId xmlns:a16="http://schemas.microsoft.com/office/drawing/2014/main" id="{1C51AAC2-0D00-4A4D-BF20-20997F6A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70" name="AutoShape 55">
                <a:extLst>
                  <a:ext uri="{FF2B5EF4-FFF2-40B4-BE49-F238E27FC236}">
                    <a16:creationId xmlns:a16="http://schemas.microsoft.com/office/drawing/2014/main" id="{50DBE2F5-2B1C-4D44-BEDD-C710B7E5C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606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71" name="AutoShape 56">
                <a:extLst>
                  <a:ext uri="{FF2B5EF4-FFF2-40B4-BE49-F238E27FC236}">
                    <a16:creationId xmlns:a16="http://schemas.microsoft.com/office/drawing/2014/main" id="{A9184423-B3DA-42C4-BBB6-EACFF5BC0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72" name="AutoShape 57">
                <a:extLst>
                  <a:ext uri="{FF2B5EF4-FFF2-40B4-BE49-F238E27FC236}">
                    <a16:creationId xmlns:a16="http://schemas.microsoft.com/office/drawing/2014/main" id="{A3605BC8-954E-4DB2-9D56-035AD7176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" y="2600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73" name="AutoShape 58">
                <a:extLst>
                  <a:ext uri="{FF2B5EF4-FFF2-40B4-BE49-F238E27FC236}">
                    <a16:creationId xmlns:a16="http://schemas.microsoft.com/office/drawing/2014/main" id="{ED0D6F6A-D25E-4037-A5B0-E8DBE82E4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2254"/>
                <a:ext cx="320" cy="16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NIL</a:t>
                </a:r>
              </a:p>
            </p:txBody>
          </p:sp>
          <p:sp>
            <p:nvSpPr>
              <p:cNvPr id="10274" name="Line 59">
                <a:extLst>
                  <a:ext uri="{FF2B5EF4-FFF2-40B4-BE49-F238E27FC236}">
                    <a16:creationId xmlns:a16="http://schemas.microsoft.com/office/drawing/2014/main" id="{8D994CF9-11F2-44EA-B5E3-8F772D696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1" y="1563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5" name="Line 60">
                <a:extLst>
                  <a:ext uri="{FF2B5EF4-FFF2-40B4-BE49-F238E27FC236}">
                    <a16:creationId xmlns:a16="http://schemas.microsoft.com/office/drawing/2014/main" id="{DACBFD5A-AE7B-498F-A6F3-615F34D6D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559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6" name="Line 61">
                <a:extLst>
                  <a:ext uri="{FF2B5EF4-FFF2-40B4-BE49-F238E27FC236}">
                    <a16:creationId xmlns:a16="http://schemas.microsoft.com/office/drawing/2014/main" id="{B83ADF2C-2A66-45BF-830B-9FF6DA079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5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7" name="Line 62">
                <a:extLst>
                  <a:ext uri="{FF2B5EF4-FFF2-40B4-BE49-F238E27FC236}">
                    <a16:creationId xmlns:a16="http://schemas.microsoft.com/office/drawing/2014/main" id="{B18BBDB7-6E82-4C8D-B281-8E373785A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8" name="Line 63">
                <a:extLst>
                  <a:ext uri="{FF2B5EF4-FFF2-40B4-BE49-F238E27FC236}">
                    <a16:creationId xmlns:a16="http://schemas.microsoft.com/office/drawing/2014/main" id="{50FF9FCF-38CF-40F0-B3D0-414434874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9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79" name="Line 64">
                <a:extLst>
                  <a:ext uri="{FF2B5EF4-FFF2-40B4-BE49-F238E27FC236}">
                    <a16:creationId xmlns:a16="http://schemas.microsoft.com/office/drawing/2014/main" id="{89C2814F-FE62-46E3-9B30-FDBA7012E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" y="2445"/>
                <a:ext cx="1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0" name="Line 65">
                <a:extLst>
                  <a:ext uri="{FF2B5EF4-FFF2-40B4-BE49-F238E27FC236}">
                    <a16:creationId xmlns:a16="http://schemas.microsoft.com/office/drawing/2014/main" id="{FC97D939-5CC9-4628-AB23-BF4FF5A27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1984"/>
                <a:ext cx="432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81" name="Line 66">
                <a:extLst>
                  <a:ext uri="{FF2B5EF4-FFF2-40B4-BE49-F238E27FC236}">
                    <a16:creationId xmlns:a16="http://schemas.microsoft.com/office/drawing/2014/main" id="{36FC22DC-4079-466F-84E7-A99AC0F5C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7" y="1995"/>
                <a:ext cx="213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6" name="Text Box 67">
              <a:extLst>
                <a:ext uri="{FF2B5EF4-FFF2-40B4-BE49-F238E27FC236}">
                  <a16:creationId xmlns:a16="http://schemas.microsoft.com/office/drawing/2014/main" id="{A09FBFE6-606E-4505-BD02-598881EE2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775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4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10247" name="Text Box 68">
              <a:extLst>
                <a:ext uri="{FF2B5EF4-FFF2-40B4-BE49-F238E27FC236}">
                  <a16:creationId xmlns:a16="http://schemas.microsoft.com/office/drawing/2014/main" id="{5D0600C2-9523-46D6-9B07-F0F7CAC19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1223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3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2</a:t>
              </a:r>
            </a:p>
          </p:txBody>
        </p:sp>
        <p:sp>
          <p:nvSpPr>
            <p:cNvPr id="10248" name="Text Box 69">
              <a:extLst>
                <a:ext uri="{FF2B5EF4-FFF2-40B4-BE49-F238E27FC236}">
                  <a16:creationId xmlns:a16="http://schemas.microsoft.com/office/drawing/2014/main" id="{CC27EE04-CC01-45BB-9F3C-6D0195153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1677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10249" name="Text Box 70">
              <a:extLst>
                <a:ext uri="{FF2B5EF4-FFF2-40B4-BE49-F238E27FC236}">
                  <a16:creationId xmlns:a16="http://schemas.microsoft.com/office/drawing/2014/main" id="{E2C4C5C3-C6BB-4D98-8499-169017DA7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162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10250" name="Text Box 71">
              <a:extLst>
                <a:ext uri="{FF2B5EF4-FFF2-40B4-BE49-F238E27FC236}">
                  <a16:creationId xmlns:a16="http://schemas.microsoft.com/office/drawing/2014/main" id="{5781C1A3-6499-43C3-8B48-E2A5F6D14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266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10251" name="Text Box 72">
              <a:extLst>
                <a:ext uri="{FF2B5EF4-FFF2-40B4-BE49-F238E27FC236}">
                  <a16:creationId xmlns:a16="http://schemas.microsoft.com/office/drawing/2014/main" id="{7BA3D531-B59F-40EF-A569-2173F44A8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1734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2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  <p:sp>
          <p:nvSpPr>
            <p:cNvPr id="10252" name="Text Box 73">
              <a:extLst>
                <a:ext uri="{FF2B5EF4-FFF2-40B4-BE49-F238E27FC236}">
                  <a16:creationId xmlns:a16="http://schemas.microsoft.com/office/drawing/2014/main" id="{2E100974-8BFA-42C5-AFC0-EAEFDA354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1940"/>
              <a:ext cx="46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h = 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bh = 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6FB4EB-CAD4-44CA-9DFF-673F8CD47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Claim 2 (cont’d)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B1E17F-B645-408B-9DD2-502CF1E31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0863" y="1044576"/>
            <a:ext cx="8329612" cy="49323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1"/>
              <a:t>Proof: </a:t>
            </a:r>
            <a:r>
              <a:rPr lang="en-US" altLang="en-US">
                <a:solidFill>
                  <a:schemeClr val="tx1"/>
                </a:solidFill>
              </a:rPr>
              <a:t>By induction on </a:t>
            </a:r>
            <a:r>
              <a:rPr lang="en-US" altLang="en-US" b="1">
                <a:solidFill>
                  <a:schemeClr val="tx1"/>
                </a:solidFill>
              </a:rPr>
              <a:t>h[</a:t>
            </a:r>
            <a:r>
              <a:rPr lang="en-US" altLang="en-US" b="1">
                <a:solidFill>
                  <a:schemeClr val="tx1"/>
                </a:solidFill>
                <a:latin typeface="Comic Sans MS" panose="030F0702030302020204" pitchFamily="66" charset="0"/>
              </a:rPr>
              <a:t>x]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b="1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1"/>
              <a:t>Basis: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h[x]</a:t>
            </a:r>
            <a:r>
              <a:rPr lang="en-US" altLang="en-US">
                <a:solidFill>
                  <a:schemeClr val="tx1"/>
                </a:solidFill>
              </a:rPr>
              <a:t> = 0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 is a leaf (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NIL[T]</a:t>
            </a:r>
            <a:r>
              <a:rPr lang="en-US" altLang="en-US">
                <a:solidFill>
                  <a:schemeClr val="tx1"/>
                </a:solidFill>
              </a:rPr>
              <a:t>)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bh(x) = 0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chemeClr val="tx1"/>
                </a:solidFill>
              </a:rPr>
              <a:t> 	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# of internal nodes: 2</a:t>
            </a:r>
            <a:r>
              <a:rPr lang="en-US" altLang="en-US" baseline="30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- 1 =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b="1"/>
              <a:t>Inductive Hypothesis: </a:t>
            </a:r>
            <a:r>
              <a:rPr lang="en-US" altLang="en-US">
                <a:solidFill>
                  <a:schemeClr val="tx1"/>
                </a:solidFill>
              </a:rPr>
              <a:t>assume it is true for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h[x]=h-1</a:t>
            </a:r>
            <a:endParaRPr lang="en-US" altLang="en-US" b="1">
              <a:latin typeface="Comic Sans MS" panose="030F0702030302020204" pitchFamily="66" charset="0"/>
            </a:endParaRPr>
          </a:p>
        </p:txBody>
      </p:sp>
      <p:sp>
        <p:nvSpPr>
          <p:cNvPr id="545796" name="AutoShape 4">
            <a:extLst>
              <a:ext uri="{FF2B5EF4-FFF2-40B4-BE49-F238E27FC236}">
                <a16:creationId xmlns:a16="http://schemas.microsoft.com/office/drawing/2014/main" id="{AAC71C79-9B61-4364-AE28-FE81D0DC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3105150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545797" name="Text Box 5">
            <a:extLst>
              <a:ext uri="{FF2B5EF4-FFF2-40B4-BE49-F238E27FC236}">
                <a16:creationId xmlns:a16="http://schemas.microsoft.com/office/drawing/2014/main" id="{287C5250-F5A5-475F-943A-C8321B0D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1" y="2630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6" grpId="0" animBg="1"/>
      <p:bldP spid="545797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7010</TotalTime>
  <Words>3007</Words>
  <Application>Microsoft Office PowerPoint</Application>
  <PresentationFormat>Widescreen</PresentationFormat>
  <Paragraphs>685</Paragraphs>
  <Slides>50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Comic Sans MS</vt:lpstr>
      <vt:lpstr>Segoe UI</vt:lpstr>
      <vt:lpstr>Segoe UI Light</vt:lpstr>
      <vt:lpstr>Times New Roman</vt:lpstr>
      <vt:lpstr>WelcomeDoc</vt:lpstr>
      <vt:lpstr>3_Default Design</vt:lpstr>
      <vt:lpstr>4_Default Design</vt:lpstr>
      <vt:lpstr>Paint Shop Pro Image</vt:lpstr>
      <vt:lpstr>ECEG-5193: Algorithm Analysis and Design</vt:lpstr>
      <vt:lpstr>Red-Black Trees</vt:lpstr>
      <vt:lpstr>Example: RED-BLACK-TREE</vt:lpstr>
      <vt:lpstr>Red-Black-Trees Properties</vt:lpstr>
      <vt:lpstr>Definitions</vt:lpstr>
      <vt:lpstr>Height of Red-Black-Trees</vt:lpstr>
      <vt:lpstr>Claim 1</vt:lpstr>
      <vt:lpstr>Claim 2</vt:lpstr>
      <vt:lpstr>Claim 2 (cont’d)</vt:lpstr>
      <vt:lpstr>Claim 2 (cont’d)</vt:lpstr>
      <vt:lpstr>Claim 2 (cont’d)</vt:lpstr>
      <vt:lpstr>Claim 2 (cont’d)</vt:lpstr>
      <vt:lpstr>Height of Red-Black-Trees (cont’d)</vt:lpstr>
      <vt:lpstr>Operations on Red-Black-Trees</vt:lpstr>
      <vt:lpstr>InsertItem</vt:lpstr>
      <vt:lpstr>DeleteItem</vt:lpstr>
      <vt:lpstr>Rotations</vt:lpstr>
      <vt:lpstr>Left Rotations</vt:lpstr>
      <vt:lpstr>Example: LEFT-ROTATE </vt:lpstr>
      <vt:lpstr>Right Rotations</vt:lpstr>
      <vt:lpstr>InsertItem</vt:lpstr>
      <vt:lpstr>RB Properties Affected by Insert</vt:lpstr>
      <vt:lpstr>RB-INSERT-FIXUP</vt:lpstr>
      <vt:lpstr>RB-INSERT-FIXUP</vt:lpstr>
      <vt:lpstr>RB-INSERT-FIXUP</vt:lpstr>
      <vt:lpstr>Example</vt:lpstr>
      <vt:lpstr>RB-INSERT-FIXUP(T, z)</vt:lpstr>
      <vt:lpstr>Analysis of InsertItem</vt:lpstr>
      <vt:lpstr>DeleteItem</vt:lpstr>
      <vt:lpstr>Problems</vt:lpstr>
      <vt:lpstr>Problems</vt:lpstr>
      <vt:lpstr>Problems</vt:lpstr>
      <vt:lpstr>Problems</vt:lpstr>
      <vt:lpstr>Red Black Trees</vt:lpstr>
      <vt:lpstr>Review of Bottom-Up Insertion</vt:lpstr>
      <vt:lpstr>Top-Down Insertion Strategy</vt:lpstr>
      <vt:lpstr>Goal of T-D Insertion</vt:lpstr>
      <vt:lpstr>Goal (2)</vt:lpstr>
      <vt:lpstr>Possible insertion configurations</vt:lpstr>
      <vt:lpstr>PowerPoint Presentation</vt:lpstr>
      <vt:lpstr>Possible insertion configurations</vt:lpstr>
      <vt:lpstr>Top-Down Traversal</vt:lpstr>
      <vt:lpstr>Case 1 – X’s Parent is Black</vt:lpstr>
      <vt:lpstr>Case 2</vt:lpstr>
      <vt:lpstr>Case 2 diagrams</vt:lpstr>
      <vt:lpstr>PowerPoint Presentation</vt:lpstr>
      <vt:lpstr>Case 3 Diagrams (1 of 2)</vt:lpstr>
      <vt:lpstr>Case 3 Diagrams (2 of 2)</vt:lpstr>
      <vt:lpstr>An exercise – insert F</vt:lpstr>
      <vt:lpstr>Top-Down Insert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168</cp:revision>
  <dcterms:created xsi:type="dcterms:W3CDTF">2021-10-24T06:23:43Z</dcterms:created>
  <dcterms:modified xsi:type="dcterms:W3CDTF">2021-12-06T05:19:21Z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