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64" r:id="rId5"/>
    <p:sldMasterId id="2147483676" r:id="rId6"/>
    <p:sldMasterId id="2147483726" r:id="rId7"/>
    <p:sldMasterId id="2147483739" r:id="rId8"/>
  </p:sldMasterIdLst>
  <p:notesMasterIdLst>
    <p:notesMasterId r:id="rId120"/>
  </p:notesMasterIdLst>
  <p:handoutMasterIdLst>
    <p:handoutMasterId r:id="rId121"/>
  </p:handoutMasterIdLst>
  <p:sldIdLst>
    <p:sldId id="256" r:id="rId9"/>
    <p:sldId id="259" r:id="rId10"/>
    <p:sldId id="260" r:id="rId11"/>
    <p:sldId id="262" r:id="rId12"/>
    <p:sldId id="263" r:id="rId13"/>
    <p:sldId id="269" r:id="rId14"/>
    <p:sldId id="265" r:id="rId15"/>
    <p:sldId id="267" r:id="rId16"/>
    <p:sldId id="268" r:id="rId17"/>
    <p:sldId id="270" r:id="rId18"/>
    <p:sldId id="274" r:id="rId19"/>
    <p:sldId id="275" r:id="rId20"/>
    <p:sldId id="272" r:id="rId21"/>
    <p:sldId id="276" r:id="rId22"/>
    <p:sldId id="277" r:id="rId23"/>
    <p:sldId id="279" r:id="rId24"/>
    <p:sldId id="280" r:id="rId25"/>
    <p:sldId id="284" r:id="rId26"/>
    <p:sldId id="286" r:id="rId27"/>
    <p:sldId id="287" r:id="rId28"/>
    <p:sldId id="288" r:id="rId29"/>
    <p:sldId id="289" r:id="rId30"/>
    <p:sldId id="290" r:id="rId31"/>
    <p:sldId id="347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881" r:id="rId42"/>
    <p:sldId id="300" r:id="rId43"/>
    <p:sldId id="301" r:id="rId44"/>
    <p:sldId id="302" r:id="rId45"/>
    <p:sldId id="303" r:id="rId46"/>
    <p:sldId id="304" r:id="rId47"/>
    <p:sldId id="306" r:id="rId48"/>
    <p:sldId id="305" r:id="rId49"/>
    <p:sldId id="307" r:id="rId50"/>
    <p:sldId id="308" r:id="rId51"/>
    <p:sldId id="309" r:id="rId52"/>
    <p:sldId id="325" r:id="rId53"/>
    <p:sldId id="326" r:id="rId54"/>
    <p:sldId id="327" r:id="rId55"/>
    <p:sldId id="328" r:id="rId56"/>
    <p:sldId id="32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883" r:id="rId73"/>
    <p:sldId id="330" r:id="rId74"/>
    <p:sldId id="331" r:id="rId75"/>
    <p:sldId id="757" r:id="rId76"/>
    <p:sldId id="884" r:id="rId77"/>
    <p:sldId id="332" r:id="rId78"/>
    <p:sldId id="333" r:id="rId79"/>
    <p:sldId id="334" r:id="rId80"/>
    <p:sldId id="339" r:id="rId81"/>
    <p:sldId id="335" r:id="rId82"/>
    <p:sldId id="336" r:id="rId83"/>
    <p:sldId id="337" r:id="rId84"/>
    <p:sldId id="340" r:id="rId85"/>
    <p:sldId id="885" r:id="rId86"/>
    <p:sldId id="887" r:id="rId87"/>
    <p:sldId id="341" r:id="rId88"/>
    <p:sldId id="726" r:id="rId89"/>
    <p:sldId id="730" r:id="rId90"/>
    <p:sldId id="731" r:id="rId91"/>
    <p:sldId id="732" r:id="rId92"/>
    <p:sldId id="737" r:id="rId93"/>
    <p:sldId id="745" r:id="rId94"/>
    <p:sldId id="747" r:id="rId95"/>
    <p:sldId id="798" r:id="rId96"/>
    <p:sldId id="801" r:id="rId97"/>
    <p:sldId id="802" r:id="rId98"/>
    <p:sldId id="750" r:id="rId99"/>
    <p:sldId id="799" r:id="rId100"/>
    <p:sldId id="800" r:id="rId101"/>
    <p:sldId id="751" r:id="rId102"/>
    <p:sldId id="752" r:id="rId103"/>
    <p:sldId id="804" r:id="rId104"/>
    <p:sldId id="866" r:id="rId105"/>
    <p:sldId id="867" r:id="rId106"/>
    <p:sldId id="868" r:id="rId107"/>
    <p:sldId id="869" r:id="rId108"/>
    <p:sldId id="870" r:id="rId109"/>
    <p:sldId id="871" r:id="rId110"/>
    <p:sldId id="872" r:id="rId111"/>
    <p:sldId id="873" r:id="rId112"/>
    <p:sldId id="874" r:id="rId113"/>
    <p:sldId id="875" r:id="rId114"/>
    <p:sldId id="876" r:id="rId115"/>
    <p:sldId id="877" r:id="rId116"/>
    <p:sldId id="878" r:id="rId117"/>
    <p:sldId id="879" r:id="rId118"/>
    <p:sldId id="880" r:id="rId1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A57B16-5BAB-4CF1-8B4F-4CEB2E084153}">
          <p14:sldIdLst>
            <p14:sldId id="256"/>
          </p14:sldIdLst>
        </p14:section>
        <p14:section name="Hashing I" id="{1EDCA3C2-F222-49B6-B1A4-7C53A59E620D}">
          <p14:sldIdLst>
            <p14:sldId id="259"/>
            <p14:sldId id="260"/>
            <p14:sldId id="262"/>
            <p14:sldId id="263"/>
            <p14:sldId id="269"/>
            <p14:sldId id="265"/>
            <p14:sldId id="267"/>
            <p14:sldId id="268"/>
            <p14:sldId id="270"/>
            <p14:sldId id="274"/>
            <p14:sldId id="275"/>
            <p14:sldId id="272"/>
            <p14:sldId id="276"/>
            <p14:sldId id="277"/>
          </p14:sldIdLst>
        </p14:section>
        <p14:section name="chaining" id="{EB5E4087-F646-4DF1-9BDE-EF042AC46C8D}">
          <p14:sldIdLst>
            <p14:sldId id="279"/>
            <p14:sldId id="280"/>
            <p14:sldId id="284"/>
            <p14:sldId id="286"/>
            <p14:sldId id="287"/>
            <p14:sldId id="288"/>
            <p14:sldId id="289"/>
            <p14:sldId id="290"/>
            <p14:sldId id="347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881"/>
          </p14:sldIdLst>
        </p14:section>
        <p14:section name="Hash functions" id="{972399C8-EE36-464A-98D2-6DE52382F37E}">
          <p14:sldIdLst>
            <p14:sldId id="300"/>
            <p14:sldId id="301"/>
            <p14:sldId id="302"/>
            <p14:sldId id="303"/>
            <p14:sldId id="304"/>
            <p14:sldId id="306"/>
            <p14:sldId id="305"/>
            <p14:sldId id="307"/>
          </p14:sldIdLst>
        </p14:section>
        <p14:section name="Open addressing" id="{729F76A1-7508-4C6D-B51B-4CE25EAB33A9}">
          <p14:sldIdLst>
            <p14:sldId id="308"/>
            <p14:sldId id="309"/>
            <p14:sldId id="325"/>
            <p14:sldId id="326"/>
            <p14:sldId id="327"/>
            <p14:sldId id="328"/>
            <p14:sldId id="329"/>
          </p14:sldIdLst>
        </p14:section>
        <p14:section name="Open addressing: Insert" id="{C25DA011-8FB2-4D2A-9690-84F93F75873F}">
          <p14:sldIdLst>
            <p14:sldId id="310"/>
            <p14:sldId id="311"/>
            <p14:sldId id="312"/>
            <p14:sldId id="313"/>
            <p14:sldId id="314"/>
          </p14:sldIdLst>
        </p14:section>
        <p14:section name="Open addressing: search" id="{4FB6F6CA-422F-4D0B-8777-C72CC9816041}">
          <p14:sldIdLst>
            <p14:sldId id="315"/>
            <p14:sldId id="316"/>
          </p14:sldIdLst>
        </p14:section>
        <p14:section name="Open addressing: delete" id="{DA294E03-07AF-42B9-BE0A-F4F231577180}">
          <p14:sldIdLst>
            <p14:sldId id="317"/>
            <p14:sldId id="318"/>
          </p14:sldIdLst>
        </p14:section>
        <p14:section name="Probing schemes-Linear" id="{0683EA0C-E932-43F7-ADB7-8276DA5E7E73}">
          <p14:sldIdLst>
            <p14:sldId id="319"/>
            <p14:sldId id="320"/>
            <p14:sldId id="321"/>
            <p14:sldId id="322"/>
            <p14:sldId id="323"/>
            <p14:sldId id="324"/>
            <p14:sldId id="883"/>
            <p14:sldId id="330"/>
          </p14:sldIdLst>
        </p14:section>
        <p14:section name="Quadratic probing" id="{E83AFC0E-E591-4878-843C-507B72142290}">
          <p14:sldIdLst>
            <p14:sldId id="331"/>
          </p14:sldIdLst>
        </p14:section>
        <p14:section name="Double hashing" id="{C58FDA5B-491D-487C-A48E-B150A50BD435}">
          <p14:sldIdLst>
            <p14:sldId id="757"/>
            <p14:sldId id="884"/>
            <p14:sldId id="332"/>
          </p14:sldIdLst>
        </p14:section>
        <p14:section name="Running time of open addressing" id="{A159B512-F0F7-4351-9537-CF2047C33791}">
          <p14:sldIdLst>
            <p14:sldId id="333"/>
            <p14:sldId id="334"/>
            <p14:sldId id="339"/>
            <p14:sldId id="335"/>
            <p14:sldId id="336"/>
            <p14:sldId id="337"/>
            <p14:sldId id="340"/>
            <p14:sldId id="885"/>
            <p14:sldId id="887"/>
            <p14:sldId id="341"/>
          </p14:sldIdLst>
        </p14:section>
        <p14:section name="Hash Functions" id="{6386D7A8-2B75-49DB-8747-B4078DCD2CB8}">
          <p14:sldIdLst>
            <p14:sldId id="726"/>
            <p14:sldId id="730"/>
            <p14:sldId id="731"/>
            <p14:sldId id="732"/>
            <p14:sldId id="737"/>
            <p14:sldId id="745"/>
            <p14:sldId id="747"/>
            <p14:sldId id="798"/>
            <p14:sldId id="801"/>
            <p14:sldId id="802"/>
            <p14:sldId id="750"/>
            <p14:sldId id="799"/>
            <p14:sldId id="800"/>
            <p14:sldId id="751"/>
            <p14:sldId id="752"/>
            <p14:sldId id="804"/>
          </p14:sldIdLst>
        </p14:section>
        <p14:section name="SECURE HASHING ALGORITHM" id="{98DA7DF8-10E8-41A0-B36E-3485217847F5}">
          <p14:sldIdLst>
            <p14:sldId id="866"/>
            <p14:sldId id="867"/>
            <p14:sldId id="868"/>
            <p14:sldId id="869"/>
            <p14:sldId id="870"/>
            <p14:sldId id="871"/>
            <p14:sldId id="872"/>
            <p14:sldId id="873"/>
            <p14:sldId id="874"/>
            <p14:sldId id="875"/>
            <p14:sldId id="876"/>
            <p14:sldId id="877"/>
            <p14:sldId id="878"/>
            <p14:sldId id="879"/>
            <p14:sldId id="8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404040"/>
    <a:srgbClr val="923922"/>
    <a:srgbClr val="D2B4A6"/>
    <a:srgbClr val="F8CFB6"/>
    <a:srgbClr val="F8CAB6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4241" autoAdjust="0"/>
  </p:normalViewPr>
  <p:slideViewPr>
    <p:cSldViewPr snapToGrid="0">
      <p:cViewPr varScale="1">
        <p:scale>
          <a:sx n="81" d="100"/>
          <a:sy n="81" d="100"/>
        </p:scale>
        <p:origin x="80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117" Type="http://schemas.openxmlformats.org/officeDocument/2006/relationships/slide" Target="slides/slide109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84" Type="http://schemas.openxmlformats.org/officeDocument/2006/relationships/slide" Target="slides/slide76.xml"/><Relationship Id="rId89" Type="http://schemas.openxmlformats.org/officeDocument/2006/relationships/slide" Target="slides/slide81.xml"/><Relationship Id="rId112" Type="http://schemas.openxmlformats.org/officeDocument/2006/relationships/slide" Target="slides/slide104.xml"/><Relationship Id="rId16" Type="http://schemas.openxmlformats.org/officeDocument/2006/relationships/slide" Target="slides/slide8.xml"/><Relationship Id="rId107" Type="http://schemas.openxmlformats.org/officeDocument/2006/relationships/slide" Target="slides/slide99.xml"/><Relationship Id="rId11" Type="http://schemas.openxmlformats.org/officeDocument/2006/relationships/slide" Target="slides/slide3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74" Type="http://schemas.openxmlformats.org/officeDocument/2006/relationships/slide" Target="slides/slide66.xml"/><Relationship Id="rId79" Type="http://schemas.openxmlformats.org/officeDocument/2006/relationships/slide" Target="slides/slide71.xml"/><Relationship Id="rId102" Type="http://schemas.openxmlformats.org/officeDocument/2006/relationships/slide" Target="slides/slide94.xml"/><Relationship Id="rId12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2.xml"/><Relationship Id="rId95" Type="http://schemas.openxmlformats.org/officeDocument/2006/relationships/slide" Target="slides/slide87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113" Type="http://schemas.openxmlformats.org/officeDocument/2006/relationships/slide" Target="slides/slide105.xml"/><Relationship Id="rId118" Type="http://schemas.openxmlformats.org/officeDocument/2006/relationships/slide" Target="slides/slide110.xml"/><Relationship Id="rId80" Type="http://schemas.openxmlformats.org/officeDocument/2006/relationships/slide" Target="slides/slide72.xml"/><Relationship Id="rId85" Type="http://schemas.openxmlformats.org/officeDocument/2006/relationships/slide" Target="slides/slide7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59" Type="http://schemas.openxmlformats.org/officeDocument/2006/relationships/slide" Target="slides/slide51.xml"/><Relationship Id="rId103" Type="http://schemas.openxmlformats.org/officeDocument/2006/relationships/slide" Target="slides/slide95.xml"/><Relationship Id="rId108" Type="http://schemas.openxmlformats.org/officeDocument/2006/relationships/slide" Target="slides/slide100.xml"/><Relationship Id="rId124" Type="http://schemas.openxmlformats.org/officeDocument/2006/relationships/viewProps" Target="viewProps.xml"/><Relationship Id="rId54" Type="http://schemas.openxmlformats.org/officeDocument/2006/relationships/slide" Target="slides/slide46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91" Type="http://schemas.openxmlformats.org/officeDocument/2006/relationships/slide" Target="slides/slide83.xml"/><Relationship Id="rId96" Type="http://schemas.openxmlformats.org/officeDocument/2006/relationships/slide" Target="slides/slide8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49" Type="http://schemas.openxmlformats.org/officeDocument/2006/relationships/slide" Target="slides/slide41.xml"/><Relationship Id="rId114" Type="http://schemas.openxmlformats.org/officeDocument/2006/relationships/slide" Target="slides/slide106.xml"/><Relationship Id="rId119" Type="http://schemas.openxmlformats.org/officeDocument/2006/relationships/slide" Target="slides/slide111.xml"/><Relationship Id="rId44" Type="http://schemas.openxmlformats.org/officeDocument/2006/relationships/slide" Target="slides/slide36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81" Type="http://schemas.openxmlformats.org/officeDocument/2006/relationships/slide" Target="slides/slide73.xml"/><Relationship Id="rId86" Type="http://schemas.openxmlformats.org/officeDocument/2006/relationships/slide" Target="slides/slide7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109" Type="http://schemas.openxmlformats.org/officeDocument/2006/relationships/slide" Target="slides/slide10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6" Type="http://schemas.openxmlformats.org/officeDocument/2006/relationships/slide" Target="slides/slide68.xml"/><Relationship Id="rId97" Type="http://schemas.openxmlformats.org/officeDocument/2006/relationships/slide" Target="slides/slide89.xml"/><Relationship Id="rId104" Type="http://schemas.openxmlformats.org/officeDocument/2006/relationships/slide" Target="slides/slide96.xml"/><Relationship Id="rId120" Type="http://schemas.openxmlformats.org/officeDocument/2006/relationships/notesMaster" Target="notesMasters/notesMaster1.xml"/><Relationship Id="rId125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3.xml"/><Relationship Id="rId92" Type="http://schemas.openxmlformats.org/officeDocument/2006/relationships/slide" Target="slides/slide84.xml"/><Relationship Id="rId2" Type="http://schemas.openxmlformats.org/officeDocument/2006/relationships/customXml" Target="../customXml/item2.xml"/><Relationship Id="rId29" Type="http://schemas.openxmlformats.org/officeDocument/2006/relationships/slide" Target="slides/slide21.xml"/><Relationship Id="rId24" Type="http://schemas.openxmlformats.org/officeDocument/2006/relationships/slide" Target="slides/slide16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66" Type="http://schemas.openxmlformats.org/officeDocument/2006/relationships/slide" Target="slides/slide58.xml"/><Relationship Id="rId87" Type="http://schemas.openxmlformats.org/officeDocument/2006/relationships/slide" Target="slides/slide79.xml"/><Relationship Id="rId110" Type="http://schemas.openxmlformats.org/officeDocument/2006/relationships/slide" Target="slides/slide102.xml"/><Relationship Id="rId115" Type="http://schemas.openxmlformats.org/officeDocument/2006/relationships/slide" Target="slides/slide107.xml"/><Relationship Id="rId61" Type="http://schemas.openxmlformats.org/officeDocument/2006/relationships/slide" Target="slides/slide53.xml"/><Relationship Id="rId82" Type="http://schemas.openxmlformats.org/officeDocument/2006/relationships/slide" Target="slides/slide74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56" Type="http://schemas.openxmlformats.org/officeDocument/2006/relationships/slide" Target="slides/slide48.xml"/><Relationship Id="rId77" Type="http://schemas.openxmlformats.org/officeDocument/2006/relationships/slide" Target="slides/slide69.xml"/><Relationship Id="rId100" Type="http://schemas.openxmlformats.org/officeDocument/2006/relationships/slide" Target="slides/slide92.xml"/><Relationship Id="rId105" Type="http://schemas.openxmlformats.org/officeDocument/2006/relationships/slide" Target="slides/slide97.xml"/><Relationship Id="rId126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93" Type="http://schemas.openxmlformats.org/officeDocument/2006/relationships/slide" Target="slides/slide85.xml"/><Relationship Id="rId98" Type="http://schemas.openxmlformats.org/officeDocument/2006/relationships/slide" Target="slides/slide90.xml"/><Relationship Id="rId12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5" Type="http://schemas.openxmlformats.org/officeDocument/2006/relationships/slide" Target="slides/slide17.xml"/><Relationship Id="rId46" Type="http://schemas.openxmlformats.org/officeDocument/2006/relationships/slide" Target="slides/slide38.xml"/><Relationship Id="rId67" Type="http://schemas.openxmlformats.org/officeDocument/2006/relationships/slide" Target="slides/slide59.xml"/><Relationship Id="rId116" Type="http://schemas.openxmlformats.org/officeDocument/2006/relationships/slide" Target="slides/slide108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62" Type="http://schemas.openxmlformats.org/officeDocument/2006/relationships/slide" Target="slides/slide54.xml"/><Relationship Id="rId83" Type="http://schemas.openxmlformats.org/officeDocument/2006/relationships/slide" Target="slides/slide75.xml"/><Relationship Id="rId88" Type="http://schemas.openxmlformats.org/officeDocument/2006/relationships/slide" Target="slides/slide80.xml"/><Relationship Id="rId111" Type="http://schemas.openxmlformats.org/officeDocument/2006/relationships/slide" Target="slides/slide103.xml"/><Relationship Id="rId15" Type="http://schemas.openxmlformats.org/officeDocument/2006/relationships/slide" Target="slides/slide7.xml"/><Relationship Id="rId36" Type="http://schemas.openxmlformats.org/officeDocument/2006/relationships/slide" Target="slides/slide28.xml"/><Relationship Id="rId57" Type="http://schemas.openxmlformats.org/officeDocument/2006/relationships/slide" Target="slides/slide49.xml"/><Relationship Id="rId106" Type="http://schemas.openxmlformats.org/officeDocument/2006/relationships/slide" Target="slides/slide98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52" Type="http://schemas.openxmlformats.org/officeDocument/2006/relationships/slide" Target="slides/slide44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94" Type="http://schemas.openxmlformats.org/officeDocument/2006/relationships/slide" Target="slides/slide86.xml"/><Relationship Id="rId99" Type="http://schemas.openxmlformats.org/officeDocument/2006/relationships/slide" Target="slides/slide91.xml"/><Relationship Id="rId101" Type="http://schemas.openxmlformats.org/officeDocument/2006/relationships/slide" Target="slides/slide93.xml"/><Relationship Id="rId12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3E4F5FC-18FF-472B-944C-9C37120427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1C12C3-5D99-4BFA-A11F-ED083CF0CBE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9874" name="Rectangle 2">
            <a:extLst>
              <a:ext uri="{FF2B5EF4-FFF2-40B4-BE49-F238E27FC236}">
                <a16:creationId xmlns:a16="http://schemas.microsoft.com/office/drawing/2014/main" id="{46F9EA63-ECEA-4722-85B1-1089DE27D9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>
            <a:extLst>
              <a:ext uri="{FF2B5EF4-FFF2-40B4-BE49-F238E27FC236}">
                <a16:creationId xmlns:a16="http://schemas.microsoft.com/office/drawing/2014/main" id="{5104402D-0960-46A6-8005-42C628322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4B742EA-69FD-4D84-8C98-0B9F229419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1AF7B6-CEB3-4976-933F-6B1C3E129D81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0898" name="Rectangle 2">
            <a:extLst>
              <a:ext uri="{FF2B5EF4-FFF2-40B4-BE49-F238E27FC236}">
                <a16:creationId xmlns:a16="http://schemas.microsoft.com/office/drawing/2014/main" id="{6F9EA683-33A4-47A2-B1F8-12B3A92273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>
            <a:extLst>
              <a:ext uri="{FF2B5EF4-FFF2-40B4-BE49-F238E27FC236}">
                <a16:creationId xmlns:a16="http://schemas.microsoft.com/office/drawing/2014/main" id="{7B5E225D-C97A-4425-9741-1C2C77237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0C5F82A-088C-4810-8CD6-02CCAF6377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7430BF-3FAA-4BC9-A013-6299A6DD15D5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3970" name="Rectangle 2">
            <a:extLst>
              <a:ext uri="{FF2B5EF4-FFF2-40B4-BE49-F238E27FC236}">
                <a16:creationId xmlns:a16="http://schemas.microsoft.com/office/drawing/2014/main" id="{5F01ECA7-2D9F-4387-B644-575A8368A9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>
            <a:extLst>
              <a:ext uri="{FF2B5EF4-FFF2-40B4-BE49-F238E27FC236}">
                <a16:creationId xmlns:a16="http://schemas.microsoft.com/office/drawing/2014/main" id="{45C5BE74-263C-4AB6-830C-54406DF52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BD98AED-985D-406F-B560-FCC9E08FB6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CACFAF-9322-4CE2-81D9-12B5E9FA69CB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4994" name="Rectangle 2">
            <a:extLst>
              <a:ext uri="{FF2B5EF4-FFF2-40B4-BE49-F238E27FC236}">
                <a16:creationId xmlns:a16="http://schemas.microsoft.com/office/drawing/2014/main" id="{8AC5B50F-C36E-4F47-816D-333BBEE96E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>
            <a:extLst>
              <a:ext uri="{FF2B5EF4-FFF2-40B4-BE49-F238E27FC236}">
                <a16:creationId xmlns:a16="http://schemas.microsoft.com/office/drawing/2014/main" id="{E24276AC-00FA-4CED-986C-20A312F03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1CFA4E8-791D-4C08-A59C-E14419DDF5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058EF2-49D8-4C28-ADC0-681E2209CA4B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6018" name="Rectangle 2">
            <a:extLst>
              <a:ext uri="{FF2B5EF4-FFF2-40B4-BE49-F238E27FC236}">
                <a16:creationId xmlns:a16="http://schemas.microsoft.com/office/drawing/2014/main" id="{3B2EBBAA-EFF3-460C-84CE-C9014BFAD9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>
            <a:extLst>
              <a:ext uri="{FF2B5EF4-FFF2-40B4-BE49-F238E27FC236}">
                <a16:creationId xmlns:a16="http://schemas.microsoft.com/office/drawing/2014/main" id="{82F84B17-DC97-4D24-A78E-B011B1659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5E3DB87-EC5F-43BB-B35E-A173BBC6CC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535706-B80B-4637-AA80-FD1D1344026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7042" name="Rectangle 2">
            <a:extLst>
              <a:ext uri="{FF2B5EF4-FFF2-40B4-BE49-F238E27FC236}">
                <a16:creationId xmlns:a16="http://schemas.microsoft.com/office/drawing/2014/main" id="{987A9C0E-33B8-4BC1-B575-6D558ECE2F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>
            <a:extLst>
              <a:ext uri="{FF2B5EF4-FFF2-40B4-BE49-F238E27FC236}">
                <a16:creationId xmlns:a16="http://schemas.microsoft.com/office/drawing/2014/main" id="{1A98AD7A-8CFA-4B4A-B122-D5683652E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E3203D0-BB80-4049-B08C-AA2A2D8A63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83E183-E3FC-4D9A-80C0-93E02D181E17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8066" name="Rectangle 2">
            <a:extLst>
              <a:ext uri="{FF2B5EF4-FFF2-40B4-BE49-F238E27FC236}">
                <a16:creationId xmlns:a16="http://schemas.microsoft.com/office/drawing/2014/main" id="{387C25F0-18C2-42DC-BA9F-8EEEE9F334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>
            <a:extLst>
              <a:ext uri="{FF2B5EF4-FFF2-40B4-BE49-F238E27FC236}">
                <a16:creationId xmlns:a16="http://schemas.microsoft.com/office/drawing/2014/main" id="{004029BD-91DF-4154-8E72-AD9E4DB9B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9B48C7A-88F8-4621-9FDF-342AF0710C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5CBD47-3FC5-4258-B6BB-6C4376164231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9090" name="Rectangle 2">
            <a:extLst>
              <a:ext uri="{FF2B5EF4-FFF2-40B4-BE49-F238E27FC236}">
                <a16:creationId xmlns:a16="http://schemas.microsoft.com/office/drawing/2014/main" id="{E00AC232-8399-41E8-BB00-75AF9E9842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>
            <a:extLst>
              <a:ext uri="{FF2B5EF4-FFF2-40B4-BE49-F238E27FC236}">
                <a16:creationId xmlns:a16="http://schemas.microsoft.com/office/drawing/2014/main" id="{3EE2DCB1-E901-4E09-9BCD-3F0A2C555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15105F-B911-48B6-A9D8-966FF84067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0BE7C7-76A0-4958-B4FF-31D972B23106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0114" name="Rectangle 2">
            <a:extLst>
              <a:ext uri="{FF2B5EF4-FFF2-40B4-BE49-F238E27FC236}">
                <a16:creationId xmlns:a16="http://schemas.microsoft.com/office/drawing/2014/main" id="{B8740AF5-119E-42D8-9183-596EFA634C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>
            <a:extLst>
              <a:ext uri="{FF2B5EF4-FFF2-40B4-BE49-F238E27FC236}">
                <a16:creationId xmlns:a16="http://schemas.microsoft.com/office/drawing/2014/main" id="{B78F8007-CC07-4A58-831F-1CEE6797C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4A14F65-77FA-47C8-A937-A9B6B53C4E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FAB989-D585-44C0-9653-C9C3D6C94628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1138" name="Rectangle 2">
            <a:extLst>
              <a:ext uri="{FF2B5EF4-FFF2-40B4-BE49-F238E27FC236}">
                <a16:creationId xmlns:a16="http://schemas.microsoft.com/office/drawing/2014/main" id="{E63845E9-B91A-4FAE-927D-B28357EA9E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>
            <a:extLst>
              <a:ext uri="{FF2B5EF4-FFF2-40B4-BE49-F238E27FC236}">
                <a16:creationId xmlns:a16="http://schemas.microsoft.com/office/drawing/2014/main" id="{0040F4DD-8A5A-4814-9405-513633DAD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C485D53-F5BF-48C7-A495-10F2C4470B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6F2047-CEFC-4DCD-8AC2-AA2870DA412D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3730" name="Rectangle 2">
            <a:extLst>
              <a:ext uri="{FF2B5EF4-FFF2-40B4-BE49-F238E27FC236}">
                <a16:creationId xmlns:a16="http://schemas.microsoft.com/office/drawing/2014/main" id="{426E0809-DFB4-4781-B935-0273681499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>
            <a:extLst>
              <a:ext uri="{FF2B5EF4-FFF2-40B4-BE49-F238E27FC236}">
                <a16:creationId xmlns:a16="http://schemas.microsoft.com/office/drawing/2014/main" id="{816E9229-B02D-4D1E-BBDD-C7E2027BE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1937367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EFD445E-973E-46BC-94CD-16DFA4525E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33BF55-BB2F-4136-AC1E-19825D8F84BE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2162" name="Rectangle 2">
            <a:extLst>
              <a:ext uri="{FF2B5EF4-FFF2-40B4-BE49-F238E27FC236}">
                <a16:creationId xmlns:a16="http://schemas.microsoft.com/office/drawing/2014/main" id="{A621230B-3208-4355-9B95-E9C9F73D20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>
            <a:extLst>
              <a:ext uri="{FF2B5EF4-FFF2-40B4-BE49-F238E27FC236}">
                <a16:creationId xmlns:a16="http://schemas.microsoft.com/office/drawing/2014/main" id="{4AFCE226-CD1B-439E-8707-ECA80797B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9AF6387-4912-45DD-A33E-6C3FD02969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0491DC-9204-4FE0-97BB-90FBA2ED629E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3186" name="Rectangle 2">
            <a:extLst>
              <a:ext uri="{FF2B5EF4-FFF2-40B4-BE49-F238E27FC236}">
                <a16:creationId xmlns:a16="http://schemas.microsoft.com/office/drawing/2014/main" id="{080DBB14-C443-45CA-BDF2-DE89BC12CF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>
            <a:extLst>
              <a:ext uri="{FF2B5EF4-FFF2-40B4-BE49-F238E27FC236}">
                <a16:creationId xmlns:a16="http://schemas.microsoft.com/office/drawing/2014/main" id="{CFC525AD-10A3-4592-895E-0D4C5C3C3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23E08D2-89D1-422C-8AA0-DF7F1C6143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F1B215-B604-44AA-83A7-32530C350BF4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4210" name="Rectangle 2">
            <a:extLst>
              <a:ext uri="{FF2B5EF4-FFF2-40B4-BE49-F238E27FC236}">
                <a16:creationId xmlns:a16="http://schemas.microsoft.com/office/drawing/2014/main" id="{3BC000AA-62BA-4D96-A8E0-0E123D8EF4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>
            <a:extLst>
              <a:ext uri="{FF2B5EF4-FFF2-40B4-BE49-F238E27FC236}">
                <a16:creationId xmlns:a16="http://schemas.microsoft.com/office/drawing/2014/main" id="{F74FDA54-1BBA-4FB8-AF73-1233BC28E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14A0881-F943-4B52-91D1-A7C157D6D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DBAFFA-1248-4258-9D17-B3E38CE945A2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5234" name="Rectangle 2">
            <a:extLst>
              <a:ext uri="{FF2B5EF4-FFF2-40B4-BE49-F238E27FC236}">
                <a16:creationId xmlns:a16="http://schemas.microsoft.com/office/drawing/2014/main" id="{3BA5E6A8-BB1F-4331-805E-D8395ADF17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>
            <a:extLst>
              <a:ext uri="{FF2B5EF4-FFF2-40B4-BE49-F238E27FC236}">
                <a16:creationId xmlns:a16="http://schemas.microsoft.com/office/drawing/2014/main" id="{43DA3589-8802-4B7B-A30C-185B326F38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BD56E0E3-44D4-449E-9087-A4C6F2C53AE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382FE43D-1DCB-442F-B565-EEC96725A56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97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19457" name="Rectangle 1">
            <a:extLst>
              <a:ext uri="{FF2B5EF4-FFF2-40B4-BE49-F238E27FC236}">
                <a16:creationId xmlns:a16="http://schemas.microsoft.com/office/drawing/2014/main" id="{CB9977CD-EAB6-4BB9-BDC0-3EEF00A9F72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4208BE32-E087-40DA-ACFA-6076A8E3F69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047D7EAC-CD0A-4462-8864-AE349CF1542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82994E4-EB9A-4798-91E0-7D5E4CD304B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98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39F82542-EEF7-463C-ADE1-9203DC5CFB2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BF180FCE-EE7D-4AE0-91FF-16E6D69CB8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latin typeface="Arial" panose="020B0604020202020204" pitchFamily="34" charset="0"/>
                <a:cs typeface="Lucida Sans Unicode" panose="020B0602030504020204" pitchFamily="34" charset="0"/>
              </a:rPr>
              <a:t>Verify that received messages come from the alleged source and have not been altered. Also verify the sequence and timing. Digital Signature is used to combat denial of receipt of a message by either the source or desitination.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D8519DD-090D-4B70-9F54-9F08786A65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37AADEDF-BF1B-412B-9D0F-A90732E6566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99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28154E51-B909-41C1-B394-F218B26F9B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5EE5D6C-64A9-4518-8965-17EB8D97CE0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FB5B9B43-18FF-48D6-AF77-45420B60C26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9A61BFDE-B282-4624-814C-437E5C9F6CB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22529" name="Rectangle 1">
            <a:extLst>
              <a:ext uri="{FF2B5EF4-FFF2-40B4-BE49-F238E27FC236}">
                <a16:creationId xmlns:a16="http://schemas.microsoft.com/office/drawing/2014/main" id="{BC62A490-35D0-49C1-B23E-557F8447B4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AB2134A4-C5FE-4F24-9939-2CE7C9101E5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9BBFF0CF-825B-4FC4-9549-095AE252618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93D6DED6-917B-44B6-BDF7-EE1E1B24DED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AA46238D-6607-4414-A50A-61010C1D55D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36C5E91E-DD26-4BF0-8B9D-B07AE320D6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latin typeface="Arial" panose="020B0604020202020204" pitchFamily="34" charset="0"/>
                <a:cs typeface="Lucida Sans Unicode" panose="020B0602030504020204" pitchFamily="34" charset="0"/>
              </a:rPr>
              <a:t>All variants have a similar framework. The variation is in the bits compressed into the digest. Thereby, differ in the number of blocks and words of data used in hashing.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E171FA1B-394C-4D54-9B42-B41D09DF63A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40E24700-7FFA-4AEB-B0F1-AB1F7DBDD2A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AC0FB4FF-7AD5-47A7-87D3-66BE41B1219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FCC014E8-A9D8-4261-892A-66D1D010066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279899-4A26-4747-893E-9800ADD3E8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9DA383-21CA-4D7F-AD82-A7F03A62130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9330" name="Rectangle 2">
            <a:extLst>
              <a:ext uri="{FF2B5EF4-FFF2-40B4-BE49-F238E27FC236}">
                <a16:creationId xmlns:a16="http://schemas.microsoft.com/office/drawing/2014/main" id="{FB326F17-EB2B-429A-AAC2-68BEEB1162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>
            <a:extLst>
              <a:ext uri="{FF2B5EF4-FFF2-40B4-BE49-F238E27FC236}">
                <a16:creationId xmlns:a16="http://schemas.microsoft.com/office/drawing/2014/main" id="{90913035-C604-427D-9214-1AA739C22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14986550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85806DED-0F4B-4890-827D-24CC8986152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3713D9E-1A69-41B9-AE12-3BE5367FB46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ED04B4C9-0027-4FEE-98BF-89609E66B0F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8EC38983-6CE9-4A11-A7E8-455FA99014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04136C85-9D14-466B-B962-188CE1EFD91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216FB0D4-6DC4-4329-ABAE-CE0CE3E379C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A58C67F3-010F-493C-8C51-D88BEE238F1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59FDC167-1F35-40A2-AC22-311F475EEAF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1C5EF801-CA45-4325-B071-B0A6D99B63C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A3BD1058-3CAA-4FBF-AA5A-06FC66AC5AC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id="{F3AAD8D9-34B4-4F1A-A333-226563A84A4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8BD090C9-50BE-463E-AF9E-10FF8EFBCBC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5E328AE4-DADC-48C7-873E-85769FE13AC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3C9FB57D-23A8-470D-B29E-0B211D56364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3CBF396B-E12A-441E-936B-55FA222D01E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D51561D6-B24C-4127-B1BA-5DC0D96A551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B8C429C6-F54C-40ED-9925-7FB2429F7A0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C1216960-05CA-4F7B-9B96-AFCC83D779F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BCB82A96-19C1-4623-9FE5-1783DE035CF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DE7453F4-89B2-4172-8AE4-2402F0D2FFD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7E4D0AB4-76FC-4DF7-8151-7708B2272F5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3E38457C-2255-403F-866F-AD0CA5E4EB9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CECCDA52-476D-4F10-A019-1D7E02F44C2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C7354CD6-B3C5-488F-919B-C933920B7C5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8BEF2444-90EC-42BB-A4AF-A390D41049D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D3D794CB-362A-4F46-86D4-A2482214BB0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D8EDCCC-0F7C-4AD5-8657-83B1C62E073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E6E3369-5913-42DE-B6C2-1AF8FABFAC0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C6D6DD27-2C9E-436A-84F9-75159F4BCC2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8FB20D52-8814-480B-AF43-D7909D6C10E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2E804FF0-DA37-45AD-8B99-E10631487F5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66C61229-7F25-4F08-9ED1-25019963CF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502FAF35-D20B-440B-940A-6D51C1A9C6A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0F0F58BE-A045-46F4-8644-78625BCAEB0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1BF47E56-DE19-4C0C-A886-3CAE3A2D4F4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93E9A4A9-28AD-49EC-9DCC-811F0159AB4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66A8FD-35D4-4F98-A583-44AB6E3476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C64C6D-8F57-4C2C-956A-7D9883DB30B3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42402" name="Rectangle 2">
            <a:extLst>
              <a:ext uri="{FF2B5EF4-FFF2-40B4-BE49-F238E27FC236}">
                <a16:creationId xmlns:a16="http://schemas.microsoft.com/office/drawing/2014/main" id="{154AB29B-FEC3-4446-B679-43C6092FD5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>
            <a:extLst>
              <a:ext uri="{FF2B5EF4-FFF2-40B4-BE49-F238E27FC236}">
                <a16:creationId xmlns:a16="http://schemas.microsoft.com/office/drawing/2014/main" id="{C8AE8CC8-4236-43BB-A230-AB23D8037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3059405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C7314E-CFA6-4D76-B79C-7EB974FF38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2CAD35-3036-48C5-94AC-0AEEECF29A2A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43426" name="Rectangle 2">
            <a:extLst>
              <a:ext uri="{FF2B5EF4-FFF2-40B4-BE49-F238E27FC236}">
                <a16:creationId xmlns:a16="http://schemas.microsoft.com/office/drawing/2014/main" id="{2E99283F-C37D-4EB5-A483-0E026D3983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>
            <a:extLst>
              <a:ext uri="{FF2B5EF4-FFF2-40B4-BE49-F238E27FC236}">
                <a16:creationId xmlns:a16="http://schemas.microsoft.com/office/drawing/2014/main" id="{737315D4-8E6B-4EED-9A7D-218B6E5EC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1317920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08470B8-9049-444B-9638-AD5D0FF9C9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4FA774-DFBE-4BB0-AB2D-29A250BF9E11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44450" name="Rectangle 2">
            <a:extLst>
              <a:ext uri="{FF2B5EF4-FFF2-40B4-BE49-F238E27FC236}">
                <a16:creationId xmlns:a16="http://schemas.microsoft.com/office/drawing/2014/main" id="{564F3AE8-3428-4049-A64F-EB415B89E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>
            <a:extLst>
              <a:ext uri="{FF2B5EF4-FFF2-40B4-BE49-F238E27FC236}">
                <a16:creationId xmlns:a16="http://schemas.microsoft.com/office/drawing/2014/main" id="{788C3CAF-3669-4D89-8D70-C915F59DC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4245190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08470B8-9049-444B-9638-AD5D0FF9C9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4FA774-DFBE-4BB0-AB2D-29A250BF9E11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44450" name="Rectangle 2">
            <a:extLst>
              <a:ext uri="{FF2B5EF4-FFF2-40B4-BE49-F238E27FC236}">
                <a16:creationId xmlns:a16="http://schemas.microsoft.com/office/drawing/2014/main" id="{564F3AE8-3428-4049-A64F-EB415B89E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>
            <a:extLst>
              <a:ext uri="{FF2B5EF4-FFF2-40B4-BE49-F238E27FC236}">
                <a16:creationId xmlns:a16="http://schemas.microsoft.com/office/drawing/2014/main" id="{788C3CAF-3669-4D89-8D70-C915F59DC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  <p:extLst>
      <p:ext uri="{BB962C8B-B14F-4D97-AF65-F5344CB8AC3E}">
        <p14:creationId xmlns:p14="http://schemas.microsoft.com/office/powerpoint/2010/main" val="2027677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22D2CE7-63C7-4102-9273-76480DB3EC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BA62D-460F-465C-A21B-E26F7978F48B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4754" name="Rectangle 2">
            <a:extLst>
              <a:ext uri="{FF2B5EF4-FFF2-40B4-BE49-F238E27FC236}">
                <a16:creationId xmlns:a16="http://schemas.microsoft.com/office/drawing/2014/main" id="{A8826713-AEF3-4B06-B4CF-C0000489D0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>
            <a:extLst>
              <a:ext uri="{FF2B5EF4-FFF2-40B4-BE49-F238E27FC236}">
                <a16:creationId xmlns:a16="http://schemas.microsoft.com/office/drawing/2014/main" id="{6F40D0F2-6F4F-4101-AEA8-39D721653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DBD2952-D4C2-4EC6-99A6-5293E6D6BE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C935C2-6504-4672-BAAF-2FF62B23609F}" type="slidenum">
              <a:rPr kumimoji="0" lang="en-US" altLang="ti-E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altLang="ti-E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8850" name="Rectangle 2">
            <a:extLst>
              <a:ext uri="{FF2B5EF4-FFF2-40B4-BE49-F238E27FC236}">
                <a16:creationId xmlns:a16="http://schemas.microsoft.com/office/drawing/2014/main" id="{3B862A59-9DC8-4C2D-A372-B6A253F802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>
            <a:extLst>
              <a:ext uri="{FF2B5EF4-FFF2-40B4-BE49-F238E27FC236}">
                <a16:creationId xmlns:a16="http://schemas.microsoft.com/office/drawing/2014/main" id="{8715FF32-6F0D-4605-A194-AA892B673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i-ET" altLang="ti-E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32E73A-DE84-45B3-9A45-8D142E29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0888A-046D-4B4D-A42B-A218C62C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CBA6A-B5B8-47AF-9001-40453587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749A0-ABC2-4E7F-BF72-26DF3F2AB2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82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A61F-20CC-456E-8619-05C8F641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1891B-2FEC-4F55-8621-3FEBB894C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5D859-896C-44EB-A3C7-63AA1F2CB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3B909-E447-4B02-9600-DAC5C9B6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1480C-ED92-4469-85BC-2CA463A4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ED552-8C6E-4BA6-9BF1-14BEBC88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236CB-3CCC-40F4-BB92-6ED1303C43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302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B99D-F058-4042-A5AE-3A8EF702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FDFF0-351F-4CA5-B9B4-927DB6A14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CC541-3316-4C6A-BFF2-0866F6CA0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86A50-780A-4596-A244-4A6CEB81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01A8A-ABA4-42A1-B1DF-3DBE3886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5D788-ACC4-4566-9E61-01204082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F5BBB-7142-4905-B76C-FE2EC291B4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2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ECFA-57FB-4B97-880F-27F759DC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2787D-8C2F-4945-A023-4EC1E4467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6E875-FC17-40E3-9B4E-092303D7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7D155-D3AD-4A51-9541-233EBF28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ACFF4-B9FD-4DCD-91E7-A1D319E7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1BC87-4B48-4398-A83F-B9EBA9FAC3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378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FB113-9448-414A-8C1E-E7CE84FF2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D4483-99F2-43AB-A864-A971B849B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CD258-0947-4520-BA37-9200A9C8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F5F54-B0BA-47FD-A582-3731457C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664C8-5BE7-45AA-BFC4-23082B63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18D63-5392-470F-B630-397F3F7B00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927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704D8DF-5DB5-4CFD-A001-ED5CAAA34D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ti-ET" noProof="0"/>
              <a:t>Click to edit Master title style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387E22F-0C36-48C8-BDD6-C413F90390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ti-ET" noProof="0"/>
              <a:t>Click to edit Master subtitle style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A6BF5F1E-794F-4656-AA64-BC13CA159A0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107801CA-CB6B-4757-BF9A-FFC332BA6E7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ti-ET"/>
              <a:t>CS 465/665 - Lecture 12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39E7508B-BFB9-4BCF-9DF8-CAE165D5BC7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EF7704-7BDE-46D1-8ECA-350FDC57C362}" type="slidenum">
              <a:rPr lang="en-US" altLang="ti-ET"/>
              <a:pPr/>
              <a:t>‹#›</a:t>
            </a:fld>
            <a:endParaRPr lang="en-US" altLang="ti-ET"/>
          </a:p>
        </p:txBody>
      </p:sp>
      <p:sp>
        <p:nvSpPr>
          <p:cNvPr id="7175" name="AutoShape 7">
            <a:extLst>
              <a:ext uri="{FF2B5EF4-FFF2-40B4-BE49-F238E27FC236}">
                <a16:creationId xmlns:a16="http://schemas.microsoft.com/office/drawing/2014/main" id="{0DB94500-1BC5-41FF-ADC8-CFFD4448996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6033" y="3671888"/>
            <a:ext cx="10983384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i-ET" sz="1800"/>
          </a:p>
        </p:txBody>
      </p:sp>
    </p:spTree>
    <p:extLst>
      <p:ext uri="{BB962C8B-B14F-4D97-AF65-F5344CB8AC3E}">
        <p14:creationId xmlns:p14="http://schemas.microsoft.com/office/powerpoint/2010/main" val="3246033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72DF-01C7-4C49-B81A-4072E8A7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7768-AC1C-4605-A193-85C9B691E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E713E-7060-43E5-AFFA-D64499B2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8EA6F-CA58-44D6-B9B5-D3FD2825C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8634A95-8482-47E6-A155-E5F8ED05A4A1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2142878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CD1C-DAF1-4432-BBC2-A95EA2FD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57561-B1C5-4384-8D2F-AD3451E7C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B66A-5AD1-43E6-B85F-A1B882D0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694DC-4ECF-4CA0-B1A9-EEB0354E85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CF65F-C481-4E7D-9B73-6BC8EC5814B5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811264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5A69-7C54-4963-AFF6-58F1A881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CDBB2-0710-47F1-85D5-453C7E200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D90C7-2531-44C7-AD03-382E67F84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7C33D-1473-472A-9D88-7FA56199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74A37-4196-4531-8F09-C6BEFBFE64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04C76F2-6738-4115-979F-A0F32814417A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4042936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CC69-D2D8-49F2-9B09-7F574D48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3AB02-E0A9-441C-9727-9BE26833F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C3BE9-289B-440D-9328-55913B5E2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E5FD3-C2B8-424B-A82C-ABBA8A206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7E8C4-5C17-4825-9E30-B383CA5D0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A884F-2BDA-4580-A25B-07DF3086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870680-2633-454D-A8A5-D0202A56B1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203C31-D512-4D59-8B3A-FC75C0E675CE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27663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9594-69F8-4671-A118-82C559E6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65DDE-8633-4FE7-9EE3-5ADEB651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FA880-8113-4C41-89D6-6C24AEB08B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CED68D9-B0B8-41BA-ADF4-55922E0F5B92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4007448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C5BA7-0874-408F-B91F-3F1E20B5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25E0C3-E8C3-4BD2-94F4-317A3707F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787CFF-19B5-47AC-8710-BE69D6DE2CCB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1178722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2A2C-2A57-4C4B-906B-3D6DD285F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3031-CE18-40D6-B276-8403ED1E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16C7C-AD55-4166-A40C-A737398F7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C18C0-488C-4D5B-A6E2-1677E1B6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9D93C-F757-434C-B916-CAE015801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785B25D-0743-4A15-B7F7-213249407BD0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6160812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CD9E-4D39-4166-97A1-436E46CB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1BF31-0174-4037-B8C3-079A7D06F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27F85-656B-429D-A7AC-985515C2E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82CD-2ABC-41A6-9990-06B090BD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488BF-774A-4BC9-9B1D-E4B4DAA35C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0999EC9-4830-462C-A20E-9E9826A13E6C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3833220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6C04-F3F0-4C40-8FF6-79D79F4B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FD5E4-EAE6-4037-B9B3-B9374DF80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832ED-CB42-415C-AB97-CD0F21A2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75F3D-5256-43FA-BABB-BB996B18AA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169067-DD0E-433F-B474-F3621C3B8243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3131934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4E42F-FC52-4444-8CFB-032C0901F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95267" y="100013"/>
            <a:ext cx="2745317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721E2-60AC-46CD-9379-A0B9C43FF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5085" y="100013"/>
            <a:ext cx="8036983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6BB9-2492-4CFD-8B2C-4B0D41B8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C7657-F72E-4305-93F6-135D42544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99CF0F-0258-4A38-ABBE-B2AD2D74921C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366246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D963-1154-4EED-AE34-1F892ADE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50723-50DB-4371-8F1A-1DF3DECA494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66C81-8186-4E12-AB3C-E99E9ED7F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7CC94-83E6-4720-87DB-05933EF4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EA381-7CAC-4163-BB25-26192BE861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E8A209-8E91-46E3-B33A-47399CDE8EE1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336634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1850-7557-4BD9-8D82-8070E8B60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982F2-B6C1-4AC6-A676-21FCB6FAC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0BB38-F3B6-4201-9B4B-43CA8BFE706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1F833-7467-491A-88DA-3017450281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6972A-5E97-4708-963B-B89DD82575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1D1C21B-95DB-4D2B-9D91-0C01B3F727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3356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9691-F289-4F99-AFE5-06BAAF49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A70E1-E9B3-43C0-9D3F-06DEC0476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14A87-A6E7-4B7D-BC06-CD25428F6F7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7748A-3E55-43F9-8902-8D0536D3FEF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F17C8-0AAD-4488-BA4F-BEE9BBF6B1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7E2ADFD-754F-4D29-A641-510E91F6CE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4771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6F33-2B5A-4F0D-B0F8-DA05051B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3F95D-F84C-4A2A-9227-E98D137EF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847DB-52C2-436F-B468-C04969566C3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D754B-83AD-4A91-815E-DD083A5D0A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FEA52-50AF-4A34-8E8D-298CB13C4C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818E3EB-F1BB-4583-B5AD-3ACD40BFD4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1F8D-D74F-46E4-95F3-6460FD55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F8BC-A731-4EDA-B8DE-49FFA478C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1604964"/>
            <a:ext cx="5382684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EF59B-D5D9-4B4A-8081-969DE06C5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484" y="1604964"/>
            <a:ext cx="5384800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B4271-38C5-461B-B73F-288425E5FA8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16ACF-5342-41FC-84EE-18547E81F97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A68BF-62E9-41DF-91EC-1DCDC8B339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A85ABAC-CBC0-42B3-AC0A-B7E614C848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583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B213-7983-419F-B709-221E8BE95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BD41F-0FE4-4C3E-BFF1-7FF7E470E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52008-ADA8-4343-B3C5-E7EF34A93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A4B12-1ED4-4E2C-AB65-CED6E23CB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C0122-81A3-4E45-A03B-EC72DE1FE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1A134-3047-46A3-AE4E-7D535C77759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ABC5B-142A-426B-8127-F786BAB4AA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CDC44-9253-4A1A-9364-995069245F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4A1E704-69C8-4D52-B588-8F3706B094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47807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3E0A-C157-4754-9EB6-4840CD25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267E2-97AD-445F-9332-D453679CB4F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EB3C9-2324-403D-B99C-637DCFDABB3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14E31-AB3C-4587-A3BB-0931C0C654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B7DAFAF-38AA-48AB-84A0-BC6703621B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322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4B796-7AE1-4A10-84A0-7D33112B34B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01C8E-5C89-4194-B66E-22EDA205AC1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2D415-D108-4D44-9BAE-F87C2E28FD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A2A6FC4-1E4A-4876-B67C-2DEC3630ED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1640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34A9-1A26-423B-BED4-716AC3771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FA43-9BF6-4F78-8FB4-D03BF0604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3ED0C-1388-4993-A5E9-6ADF693C5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FB06D-6368-420E-8D94-15EF063BE01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B8CD1-B90D-4650-B0DA-4FAA53EBE5B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43B3E-332E-4CD5-B711-CAE7D6D7F0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23B7DE2-40D4-4419-9EAF-F9EB634596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92954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846A-B926-4729-B4BC-4BD525F2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A791B-EDF4-46F2-99E0-E03E16C82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33C50-3159-4CD1-8F39-60D6A9259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8703C-F830-474F-BAE1-1E6F85A9A3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3A1B9-2228-42EE-9F05-78125AE08F7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D119F-2BB8-4939-AC63-00AAB1F1AF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5B26950-DAB2-46A8-9067-FE992DF346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4494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AA03-7D9F-4652-A0C4-8EE828FE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FFB84-3FA7-4FD0-BBF4-7E3C1418C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82298-CB0E-4F0D-8FBA-9B986721BE9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CB51-0451-4B85-AD13-DB30602FEA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1AB58-A6FA-44AD-ACBF-652AA6DA5A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8827A1E-6A6A-4073-9DB6-014EA51D84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6129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C8119-9C4B-4635-99D5-B066D9A43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1" y="1604964"/>
            <a:ext cx="2842684" cy="4524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55972-D6FF-4BD8-95B4-65DF4AF95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1604964"/>
            <a:ext cx="8331200" cy="4524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67741-5FB2-4BC2-BE7B-2562EF54B86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0D1B7-F844-4E36-BFAC-5356B96A8B5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719D2-CCB2-4A15-B71C-603168F0C5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F10B909-C79D-43F4-97F8-E91BFD1200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4301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5551-5C48-42E5-81AA-41FA6EF8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1" y="1828801"/>
            <a:ext cx="8024284" cy="2208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1FCE3-D1D6-48FD-99A1-6E0AA0D7736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9601" y="6248401"/>
            <a:ext cx="2842684" cy="45561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B883B-5CFA-4EAB-95F4-C1B0BDEDB3A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65601" y="6248401"/>
            <a:ext cx="3858684" cy="45561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84603-37D5-404F-B31F-0083D8172D7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37601" y="6248401"/>
            <a:ext cx="2842684" cy="455613"/>
          </a:xfrm>
        </p:spPr>
        <p:txBody>
          <a:bodyPr/>
          <a:lstStyle>
            <a:lvl1pPr>
              <a:defRPr/>
            </a:lvl1pPr>
          </a:lstStyle>
          <a:p>
            <a:fld id="{6BBC90D7-0858-4E10-8214-CB92647A20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2894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36AB-46D0-4209-85A8-66C1DA4FC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13D48-BC11-415B-BA10-B72303D27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6C178-93AD-4222-A370-64DC8FCE4F8F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DA9B3-F807-40D0-A555-35A6BA4DFEF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4B35B9F-8BDC-4571-86A6-FD62847194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5FE7C4-1BF4-4F81-B8A0-26500EE9C394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17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DA5996FE-B64E-49FD-8EFC-00B4D12EBA2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BB825781-56CD-49EE-BA6D-E69FACB40E2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1056E9E-4AD8-44C0-9172-631A450611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9E18E355-59B8-46C0-8541-33597CBE4C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86A90957-5ECD-45F0-9F9B-98B0504E258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C813707-7152-4CB0-BCF3-D5FA6DB5FF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3291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217A-01AE-459D-B00F-7615AED2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2A8D4-B33D-4650-B9BE-4217E54DC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5A5C3-FE8C-4065-AE50-67F7A5F1868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C510B-01CC-436B-975B-44D448E7AF2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2B63793-BD1E-496B-8C1D-F0F1512B353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D48D449-16E8-46A9-8AFE-F987F690C0A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3485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2727-8DA0-405A-A196-ED420837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33605-E570-47DD-9789-3C417E421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C85F4-76E0-4B62-ABAE-598F85F179C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80B15-BFF2-4DD3-A756-8D34AB3A521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33FD545-FE3B-471D-B335-11BA0A80A2C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AABB183-9665-4DCD-B523-FB662E58C99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4479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4A16-6890-445F-94C9-51400F86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01AD-4A54-47E4-A8BC-6A0AECF0D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1981201"/>
            <a:ext cx="5382684" cy="3884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26508-356D-43E1-9AC4-3802352A1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484" y="1981201"/>
            <a:ext cx="5384800" cy="3884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3D374-D20E-4953-BB21-198AB66799B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2B601-F0F5-46A0-BEA8-21A2C6D24C9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E7F770A-5CB0-4C9E-9812-E026EDAF67B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75319-4CD4-4EB1-BD27-6B766E9238C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2690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6F93-D6A0-4893-870A-D32DD0701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2E94C-1EBF-408A-A058-F600B902F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33431-F7A7-4E27-BB1D-627153108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6C063-A7F6-494B-8054-6C78677F5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478CD-6A46-458D-B72D-4A96EBBA8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BF64BB-B9D5-401A-A30B-C217D51989F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AFC790-8D16-4233-9FB4-BB1F4EB9915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E01B018-3A15-4E52-AE0D-637F726DC02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1F3972D-518F-4090-AEB9-91E2506A305A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48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2D83-AC8E-4D75-8512-45262AF3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36C5F-2CA5-4146-BC8E-1A7AE468CE7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B760-357D-4AEA-8DD1-CDF609FCE8C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5E1D6D7-48E7-413F-B9E6-3770DC87EC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3AE04-34F3-4AF8-8985-91AB727BA3E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57297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CF3F9B-E888-4AD7-BF48-6E97EA59CEA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ED1F4B-1A7A-42AB-BD1F-F818E0C6033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83621EC-CCE3-4A58-AF69-BCD9BB8D9D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8462F-0D4A-465F-B40E-0A2C5B0EC1D9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8925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5A34-0109-44A9-8F7A-C3C43FA4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5989E-E373-468D-A109-B880B3176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07962-EC0C-4549-BE5D-D5C6DC32C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3E66E-274E-4200-A3DE-BBAD3B39B38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BBC6-386A-4E24-B412-853B543E624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B69E3D5-1A47-47B9-B113-DA1B2389BA6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5E113-4C9F-4FF8-AF7E-17F6D924734B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9350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948B-AE0B-458D-B79C-6C4C3DDE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C83C7-3C91-400F-A2BC-D7A41F88C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0AA50-6060-4F55-BDC0-C1C80A90D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BA66C-6260-4687-9867-D09BAF1CCCA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7EE5F-E1C5-4242-9CA9-8113DE6078F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5189686-D08D-437D-822C-8518408036C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A1BA8-DB26-4737-90F6-0D269403FA0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4460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857D-DDCB-4725-AB5D-A5F99202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3D082-B883-4C75-B54E-9A0009622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EBC1A-7259-472F-B943-3B6C6468BD2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99703-2341-4A4F-A461-F2458B6C5FB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26119AA-6271-4946-A3A9-F06FAFCECE6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D348C81-666C-420E-844B-B457A552E6D7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3020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B83B6-F2B3-4EA0-8B14-B03D9EFE5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1" y="457201"/>
            <a:ext cx="2741084" cy="54086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BAA4B-61D4-46AB-8010-803FA3839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457201"/>
            <a:ext cx="8026400" cy="54086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CA5DB-FBEA-4677-BB2A-4A1D78C661B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5DE5B-BC4F-4410-8EC9-178CF4D4905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C1BBF62-AAD9-4101-9717-622F5307962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DA72722-746F-4FB6-B7EC-1436070709AB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87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F245-F26B-40E8-9A20-C7934118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33C32-56E2-497E-8217-C55039CF1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09524-B4E2-4648-988F-E395809C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16E1E-A10B-4D14-8F00-33D49858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0268A-E897-41E6-927E-47228D08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40719-3F98-4E79-89DD-9AEB3D5F32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3405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C4F1-6E49-4466-8A19-593403B2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57201"/>
            <a:ext cx="10970684" cy="13700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CD636-6A0A-4745-A1D1-99F9D4922859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4165601" y="6248401"/>
            <a:ext cx="3858684" cy="45561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BC235-30C0-4525-B42B-012A1DCFC0C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737601" y="6248401"/>
            <a:ext cx="2842684" cy="455613"/>
          </a:xfrm>
        </p:spPr>
        <p:txBody>
          <a:bodyPr/>
          <a:lstStyle>
            <a:lvl1pPr>
              <a:defRPr/>
            </a:lvl1pPr>
          </a:lstStyle>
          <a:p>
            <a:fld id="{968845D6-BB63-4D9D-8AA5-DBDAE9FAD7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E9683-4752-4A56-8129-22225AEF2815}"/>
              </a:ext>
            </a:extLst>
          </p:cNvPr>
          <p:cNvSpPr>
            <a:spLocks noGrp="1"/>
          </p:cNvSpPr>
          <p:nvPr>
            <p:ph type="dt" idx="12"/>
          </p:nvPr>
        </p:nvSpPr>
        <p:spPr>
          <a:xfrm>
            <a:off x="609601" y="6245226"/>
            <a:ext cx="2842684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18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3B90-C04A-48EF-BCF0-4E9C7FD5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80C09-7EF2-408E-95F2-8CBE7B2A7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C6A46-0DED-4EA9-93C8-2169122E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29FD7-63B0-425F-9C3C-8CD930C8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F98A5-BAFD-417D-B436-B4B53A4D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F32F1-86B3-4579-A979-12912B9EA6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01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555C-15D8-48DD-8CAE-3F7730CD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ED302-828F-40E5-9319-A5F4FBB57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81BAD-ADAD-4481-9777-4711D4DBE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13C7C-4C9A-4DFB-87AE-D2C8AA0C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74B2D-6C4C-45B2-B004-F7020BA8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4E3A3-8F69-403F-AD2B-67BFAFFE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E50F5-35D9-40D1-B9AF-E728EA49F4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47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354D-7820-4035-BEEA-9AFA3C77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4179A-E2D3-4AE3-999C-61EEE4F4C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AADE9-1D66-4696-9DC2-9278201BD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E435D-F384-4777-98FD-975D8D3FA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4472D-20CB-4652-AE66-28E3E44D0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254C0-DA06-4643-B494-B9D278A8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0C152-B039-49EC-B659-4005C56B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6CF13-0A8C-493B-AE91-B1F5DB9A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5FF14-898B-4F37-AD94-DA6D3A1A97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44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3EF8-87E0-4CB8-8864-8B8AD7A9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9DFC3-02B5-4269-8C81-849AAB7A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640C3-73C6-4F8A-BB33-66466BEC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CD1C2-7409-4FDE-951B-153B41B9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25A30-0AF8-4D67-90F7-329EFFC44D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30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D7EB502A-9D89-4497-B322-DA34F946F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972800" cy="10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60A2241F-CA19-49F8-A31D-0600E1294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FB48BB7F-18A0-43D0-A012-EDB1CD4F8C5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816AB624-7FD8-46AA-870F-FDC312B0AD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0EEBC358-F70B-42E2-AE3A-E2809CE0E52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6876A9D-ED12-47CA-8D7E-577730B207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88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i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D226BD4-55C4-4626-8652-86663FAD3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5084" y="100013"/>
            <a:ext cx="109728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i-ET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C635234-8349-4A8D-B769-7194867F5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7784" y="1214439"/>
            <a:ext cx="109728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i-ET"/>
              <a:t>Click to edit Master text styles</a:t>
            </a:r>
          </a:p>
          <a:p>
            <a:pPr lvl="1"/>
            <a:r>
              <a:rPr lang="en-US" altLang="ti-ET"/>
              <a:t>Second level</a:t>
            </a:r>
          </a:p>
          <a:p>
            <a:pPr lvl="2"/>
            <a:r>
              <a:rPr lang="en-US" altLang="ti-ET"/>
              <a:t>Third level</a:t>
            </a:r>
          </a:p>
          <a:p>
            <a:pPr lvl="3"/>
            <a:r>
              <a:rPr lang="en-US" altLang="ti-ET"/>
              <a:t>Fourth level</a:t>
            </a:r>
          </a:p>
          <a:p>
            <a:pPr lvl="4"/>
            <a:r>
              <a:rPr lang="en-US" altLang="ti-ET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21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i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1">
            <a:extLst>
              <a:ext uri="{FF2B5EF4-FFF2-40B4-BE49-F238E27FC236}">
                <a16:creationId xmlns:a16="http://schemas.microsoft.com/office/drawing/2014/main" id="{C399C6DD-365E-4483-B425-B7704AEBA223}"/>
              </a:ext>
            </a:extLst>
          </p:cNvPr>
          <p:cNvGrpSpPr>
            <a:grpSpLocks/>
          </p:cNvGrpSpPr>
          <p:nvPr/>
        </p:nvGrpSpPr>
        <p:grpSpPr bwMode="auto">
          <a:xfrm>
            <a:off x="1" y="1"/>
            <a:ext cx="12189884" cy="6856413"/>
            <a:chOff x="0" y="0"/>
            <a:chExt cx="5759" cy="4319"/>
          </a:xfrm>
        </p:grpSpPr>
        <p:sp>
          <p:nvSpPr>
            <p:cNvPr id="2050" name="Rectangle 2">
              <a:extLst>
                <a:ext uri="{FF2B5EF4-FFF2-40B4-BE49-F238E27FC236}">
                  <a16:creationId xmlns:a16="http://schemas.microsoft.com/office/drawing/2014/main" id="{7D2B1815-142B-43C2-8D80-9911774F1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051" name="Rectangle 3">
              <a:extLst>
                <a:ext uri="{FF2B5EF4-FFF2-40B4-BE49-F238E27FC236}">
                  <a16:creationId xmlns:a16="http://schemas.microsoft.com/office/drawing/2014/main" id="{2FE21A1D-0F54-4EA9-9DD3-6F6D2A869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grpSp>
          <p:nvGrpSpPr>
            <p:cNvPr id="2052" name="Group 4">
              <a:extLst>
                <a:ext uri="{FF2B5EF4-FFF2-40B4-BE49-F238E27FC236}">
                  <a16:creationId xmlns:a16="http://schemas.microsoft.com/office/drawing/2014/main" id="{40EEAE57-E004-4452-BB29-EA302D370B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5" cy="1988"/>
              <a:chOff x="0" y="672"/>
              <a:chExt cx="1805" cy="1988"/>
            </a:xfrm>
          </p:grpSpPr>
          <p:sp>
            <p:nvSpPr>
              <p:cNvPr id="2053" name="Rectangle 5">
                <a:extLst>
                  <a:ext uri="{FF2B5EF4-FFF2-40B4-BE49-F238E27FC236}">
                    <a16:creationId xmlns:a16="http://schemas.microsoft.com/office/drawing/2014/main" id="{04B2918D-AA6C-4F01-8C88-602E73562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4" name="Rectangle 6">
                <a:extLst>
                  <a:ext uri="{FF2B5EF4-FFF2-40B4-BE49-F238E27FC236}">
                    <a16:creationId xmlns:a16="http://schemas.microsoft.com/office/drawing/2014/main" id="{EAB0B3C0-9997-45C8-B003-DD0EA25F4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5" name="Rectangle 7">
                <a:extLst>
                  <a:ext uri="{FF2B5EF4-FFF2-40B4-BE49-F238E27FC236}">
                    <a16:creationId xmlns:a16="http://schemas.microsoft.com/office/drawing/2014/main" id="{EE3979DB-4DF5-46E1-A095-4A4A355DD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6" name="Rectangle 8">
                <a:extLst>
                  <a:ext uri="{FF2B5EF4-FFF2-40B4-BE49-F238E27FC236}">
                    <a16:creationId xmlns:a16="http://schemas.microsoft.com/office/drawing/2014/main" id="{9EEB37F0-5266-4DB2-BD3A-6CAC3D7D2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7" name="Rectangle 9">
                <a:extLst>
                  <a:ext uri="{FF2B5EF4-FFF2-40B4-BE49-F238E27FC236}">
                    <a16:creationId xmlns:a16="http://schemas.microsoft.com/office/drawing/2014/main" id="{08849C4C-1BB4-44E9-A02F-20D23399C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8" name="Rectangle 10">
                <a:extLst>
                  <a:ext uri="{FF2B5EF4-FFF2-40B4-BE49-F238E27FC236}">
                    <a16:creationId xmlns:a16="http://schemas.microsoft.com/office/drawing/2014/main" id="{C4F7C3EB-4D81-40AE-9F74-E08E366B9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59" name="Rectangle 11">
                <a:extLst>
                  <a:ext uri="{FF2B5EF4-FFF2-40B4-BE49-F238E27FC236}">
                    <a16:creationId xmlns:a16="http://schemas.microsoft.com/office/drawing/2014/main" id="{CE4FEDEA-15CA-4D4D-84EB-6944456AF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60" name="Rectangle 12">
                <a:extLst>
                  <a:ext uri="{FF2B5EF4-FFF2-40B4-BE49-F238E27FC236}">
                    <a16:creationId xmlns:a16="http://schemas.microsoft.com/office/drawing/2014/main" id="{57A896FF-3A7C-4FB3-ABE6-35254FF6D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61" name="Rectangle 13">
                <a:extLst>
                  <a:ext uri="{FF2B5EF4-FFF2-40B4-BE49-F238E27FC236}">
                    <a16:creationId xmlns:a16="http://schemas.microsoft.com/office/drawing/2014/main" id="{63B788D0-03D2-4265-87DA-1640FAB02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62" name="Rectangle 14">
                <a:extLst>
                  <a:ext uri="{FF2B5EF4-FFF2-40B4-BE49-F238E27FC236}">
                    <a16:creationId xmlns:a16="http://schemas.microsoft.com/office/drawing/2014/main" id="{A93C1814-0AC8-4853-8B0A-9429EC79C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</p:grpSp>
      <p:sp>
        <p:nvSpPr>
          <p:cNvPr id="2063" name="Rectangle 15">
            <a:extLst>
              <a:ext uri="{FF2B5EF4-FFF2-40B4-BE49-F238E27FC236}">
                <a16:creationId xmlns:a16="http://schemas.microsoft.com/office/drawing/2014/main" id="{A80DBFAA-547E-4B6D-9E1B-D052C5CED5C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9601" y="6248401"/>
            <a:ext cx="2842684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>
              <a:buClrTx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64" name="Rectangle 16">
            <a:extLst>
              <a:ext uri="{FF2B5EF4-FFF2-40B4-BE49-F238E27FC236}">
                <a16:creationId xmlns:a16="http://schemas.microsoft.com/office/drawing/2014/main" id="{C1C96635-1FEE-4B0D-AFA6-54EE6146F7E7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65601" y="6248401"/>
            <a:ext cx="3858684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eaLnBrk="1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65" name="Rectangle 17">
            <a:extLst>
              <a:ext uri="{FF2B5EF4-FFF2-40B4-BE49-F238E27FC236}">
                <a16:creationId xmlns:a16="http://schemas.microsoft.com/office/drawing/2014/main" id="{A02FFA9F-600A-4C94-918F-6E31BC5D127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37601" y="6248401"/>
            <a:ext cx="2842684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buClrTx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fld id="{934AEBD2-677E-402A-8E45-B0BF88502B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66" name="Rectangle 18">
            <a:extLst>
              <a:ext uri="{FF2B5EF4-FFF2-40B4-BE49-F238E27FC236}">
                <a16:creationId xmlns:a16="http://schemas.microsoft.com/office/drawing/2014/main" id="{40FE113E-8F5E-431A-A444-42083A0D3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62401" y="1828801"/>
            <a:ext cx="8024284" cy="220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67" name="Rectangle 19">
            <a:extLst>
              <a:ext uri="{FF2B5EF4-FFF2-40B4-BE49-F238E27FC236}">
                <a16:creationId xmlns:a16="http://schemas.microsoft.com/office/drawing/2014/main" id="{BCFEBC2B-F64E-4FD3-BA4A-22BFDBC11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4964"/>
            <a:ext cx="10970684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93162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90F7D52D-5598-4DF3-A0D0-08F5E8C56C57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65601" y="6248401"/>
            <a:ext cx="3858684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FCF9D418-F61E-4650-8305-656A4BE1149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37601" y="6248401"/>
            <a:ext cx="2842684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7DC28955-3897-4478-AAE9-DBE58D18515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2EEEE725-CC8E-4677-A81A-F01560E4E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457201"/>
            <a:ext cx="10970684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712D99B2-A003-4CD0-886E-E0D978707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981201"/>
            <a:ext cx="10970684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B1B8AAFB-5A48-40E6-8D5C-A3709C47C02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9601" y="6245226"/>
            <a:ext cx="2842684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06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0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0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0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0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0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0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0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0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0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0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8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8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0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739" y="1164324"/>
            <a:ext cx="11372295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737" y="3303446"/>
            <a:ext cx="11428523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400" dirty="0">
                <a:solidFill>
                  <a:schemeClr val="bg1"/>
                </a:solidFill>
              </a:rPr>
              <a:t>Analysis of Sorting and Searching algorithms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381738" y="5032854"/>
            <a:ext cx="11276861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cap="small">
                <a:solidFill>
                  <a:schemeClr val="bg1">
                    <a:lumMod val="75000"/>
                  </a:schemeClr>
                </a:solidFill>
              </a:rPr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4471626-3BFA-4AD4-8E14-6909B7B1D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Hash function, </a:t>
            </a:r>
            <a:r>
              <a:rPr lang="en-US" altLang="ti-ET" i="1"/>
              <a:t>h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F9FB0DC-1363-4E40-8B0B-7F5B1553A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1143000"/>
          </a:xfrm>
        </p:spPr>
        <p:txBody>
          <a:bodyPr/>
          <a:lstStyle/>
          <a:p>
            <a:r>
              <a:rPr lang="en-US" altLang="ti-ET"/>
              <a:t>A hash function is a function that maps the universe of keys to the slots in the hashtable</a:t>
            </a:r>
          </a:p>
        </p:txBody>
      </p:sp>
      <p:sp>
        <p:nvSpPr>
          <p:cNvPr id="25604" name="Oval 4">
            <a:extLst>
              <a:ext uri="{FF2B5EF4-FFF2-40B4-BE49-F238E27FC236}">
                <a16:creationId xmlns:a16="http://schemas.microsoft.com/office/drawing/2014/main" id="{3697194A-B995-4323-9C07-F37F1ADF7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67000"/>
            <a:ext cx="32004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77C0CF05-4BAA-429F-B019-477E09A11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3528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universe of keys - U</a:t>
            </a:r>
          </a:p>
        </p:txBody>
      </p:sp>
      <p:sp>
        <p:nvSpPr>
          <p:cNvPr id="25606" name="AutoShape 6">
            <a:extLst>
              <a:ext uri="{FF2B5EF4-FFF2-40B4-BE49-F238E27FC236}">
                <a16:creationId xmlns:a16="http://schemas.microsoft.com/office/drawing/2014/main" id="{03C294A8-6E3C-4AB3-9020-EF6EE2889EC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53000" y="49530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grpSp>
        <p:nvGrpSpPr>
          <p:cNvPr id="25607" name="Group 7">
            <a:extLst>
              <a:ext uri="{FF2B5EF4-FFF2-40B4-BE49-F238E27FC236}">
                <a16:creationId xmlns:a16="http://schemas.microsoft.com/office/drawing/2014/main" id="{B6ED09D9-6672-4DA2-B228-70326560EAD0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6248400"/>
            <a:ext cx="5715000" cy="381000"/>
            <a:chOff x="768" y="624"/>
            <a:chExt cx="3600" cy="240"/>
          </a:xfrm>
        </p:grpSpPr>
        <p:sp>
          <p:nvSpPr>
            <p:cNvPr id="25608" name="Rectangle 8">
              <a:extLst>
                <a:ext uri="{FF2B5EF4-FFF2-40B4-BE49-F238E27FC236}">
                  <a16:creationId xmlns:a16="http://schemas.microsoft.com/office/drawing/2014/main" id="{821EC441-26DB-486B-9922-EFF74CAF0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09" name="Line 9">
              <a:extLst>
                <a:ext uri="{FF2B5EF4-FFF2-40B4-BE49-F238E27FC236}">
                  <a16:creationId xmlns:a16="http://schemas.microsoft.com/office/drawing/2014/main" id="{20969E10-9E29-49BD-B419-3672D5C7B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10" name="Line 10">
              <a:extLst>
                <a:ext uri="{FF2B5EF4-FFF2-40B4-BE49-F238E27FC236}">
                  <a16:creationId xmlns:a16="http://schemas.microsoft.com/office/drawing/2014/main" id="{8586F823-5930-4D65-A43B-219354139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11" name="Line 11">
              <a:extLst>
                <a:ext uri="{FF2B5EF4-FFF2-40B4-BE49-F238E27FC236}">
                  <a16:creationId xmlns:a16="http://schemas.microsoft.com/office/drawing/2014/main" id="{B29382BE-CE30-4713-AA42-8F81787CC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12" name="Line 12">
              <a:extLst>
                <a:ext uri="{FF2B5EF4-FFF2-40B4-BE49-F238E27FC236}">
                  <a16:creationId xmlns:a16="http://schemas.microsoft.com/office/drawing/2014/main" id="{25453D60-FAD0-4118-8E22-BDFC3417B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13" name="Line 13">
              <a:extLst>
                <a:ext uri="{FF2B5EF4-FFF2-40B4-BE49-F238E27FC236}">
                  <a16:creationId xmlns:a16="http://schemas.microsoft.com/office/drawing/2014/main" id="{F6B6BCF8-6C8A-44AE-A853-2645E724C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14" name="Line 14">
              <a:extLst>
                <a:ext uri="{FF2B5EF4-FFF2-40B4-BE49-F238E27FC236}">
                  <a16:creationId xmlns:a16="http://schemas.microsoft.com/office/drawing/2014/main" id="{F522BDE4-3159-4A80-A0D7-D048101EC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15" name="Line 15">
              <a:extLst>
                <a:ext uri="{FF2B5EF4-FFF2-40B4-BE49-F238E27FC236}">
                  <a16:creationId xmlns:a16="http://schemas.microsoft.com/office/drawing/2014/main" id="{08CB17EE-9A78-41B8-A8AE-275FD5F8A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16" name="Line 16">
              <a:extLst>
                <a:ext uri="{FF2B5EF4-FFF2-40B4-BE49-F238E27FC236}">
                  <a16:creationId xmlns:a16="http://schemas.microsoft.com/office/drawing/2014/main" id="{8160C23C-D910-49A7-B3FD-F3011D56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17" name="Line 17">
              <a:extLst>
                <a:ext uri="{FF2B5EF4-FFF2-40B4-BE49-F238E27FC236}">
                  <a16:creationId xmlns:a16="http://schemas.microsoft.com/office/drawing/2014/main" id="{746AF147-3428-4E50-A5E5-D1BE6C4E8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18" name="Line 18">
              <a:extLst>
                <a:ext uri="{FF2B5EF4-FFF2-40B4-BE49-F238E27FC236}">
                  <a16:creationId xmlns:a16="http://schemas.microsoft.com/office/drawing/2014/main" id="{7744F8D2-C5AE-4198-931C-794816594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19" name="Line 19">
              <a:extLst>
                <a:ext uri="{FF2B5EF4-FFF2-40B4-BE49-F238E27FC236}">
                  <a16:creationId xmlns:a16="http://schemas.microsoft.com/office/drawing/2014/main" id="{336C4A4E-C5AD-470B-997E-A2E30B007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20" name="Line 20">
              <a:extLst>
                <a:ext uri="{FF2B5EF4-FFF2-40B4-BE49-F238E27FC236}">
                  <a16:creationId xmlns:a16="http://schemas.microsoft.com/office/drawing/2014/main" id="{A7ECD608-0F65-4C6F-9B68-B9BDB5EBF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21" name="Line 21">
              <a:extLst>
                <a:ext uri="{FF2B5EF4-FFF2-40B4-BE49-F238E27FC236}">
                  <a16:creationId xmlns:a16="http://schemas.microsoft.com/office/drawing/2014/main" id="{EF7D1ECE-36EB-4046-8120-EDDBA4428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5622" name="Line 22">
              <a:extLst>
                <a:ext uri="{FF2B5EF4-FFF2-40B4-BE49-F238E27FC236}">
                  <a16:creationId xmlns:a16="http://schemas.microsoft.com/office/drawing/2014/main" id="{98EEBE39-45FC-492B-B191-F27B877D2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25623" name="Text Box 23">
            <a:extLst>
              <a:ext uri="{FF2B5EF4-FFF2-40B4-BE49-F238E27FC236}">
                <a16:creationId xmlns:a16="http://schemas.microsoft.com/office/drawing/2014/main" id="{DDD228A3-9FA8-4B50-B375-28F6A88AA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172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>
                <a:solidFill>
                  <a:srgbClr val="FF0000"/>
                </a:solidFill>
                <a:latin typeface="Arial" panose="020B0604020202020204" pitchFamily="34" charset="0"/>
              </a:rPr>
              <a:t>m &lt;&lt; |U|</a:t>
            </a:r>
          </a:p>
        </p:txBody>
      </p:sp>
      <p:sp>
        <p:nvSpPr>
          <p:cNvPr id="25624" name="Text Box 24">
            <a:extLst>
              <a:ext uri="{FF2B5EF4-FFF2-40B4-BE49-F238E27FC236}">
                <a16:creationId xmlns:a16="http://schemas.microsoft.com/office/drawing/2014/main" id="{DF86F751-9399-4474-8D50-8527761E2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105401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hash function, h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8A931CC6-4E5D-42EA-9A89-344D264B3C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81001"/>
            <a:ext cx="8229600" cy="1312863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/>
              <a:t>Applications: </a:t>
            </a:r>
            <a:br>
              <a:rPr lang="en-US" altLang="en-US" sz="4000"/>
            </a:br>
            <a:r>
              <a:rPr lang="en-US" altLang="en-US" sz="4000"/>
              <a:t>	One-way hash functions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401917D-C8E4-4BD4-822A-8580C057DC1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1"/>
            <a:ext cx="8231188" cy="4378325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buClr>
                <a:srgbClr val="00007D"/>
              </a:buClr>
              <a:buSzPct val="7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/>
              <a:t>Public Key Algorithms</a:t>
            </a:r>
          </a:p>
          <a:p>
            <a:pPr marL="739775" lvl="1" indent="-282575">
              <a:lnSpc>
                <a:spcPct val="90000"/>
              </a:lnSpc>
              <a:buClr>
                <a:srgbClr val="9999CC"/>
              </a:buClr>
              <a:buSzPct val="80000"/>
              <a:buFont typeface="Arial" panose="020B0604020202020204" pitchFamily="34" charset="0"/>
              <a:buChar char="–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/>
              <a:t>Password Logins</a:t>
            </a:r>
          </a:p>
          <a:p>
            <a:pPr marL="739775" lvl="1" indent="-282575">
              <a:lnSpc>
                <a:spcPct val="90000"/>
              </a:lnSpc>
              <a:buClr>
                <a:srgbClr val="9999CC"/>
              </a:buClr>
              <a:buSzPct val="80000"/>
              <a:buFont typeface="Arial" panose="020B0604020202020204" pitchFamily="34" charset="0"/>
              <a:buChar char="–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/>
              <a:t>Encryption Key Management</a:t>
            </a:r>
          </a:p>
          <a:p>
            <a:pPr marL="739775" lvl="1" indent="-282575">
              <a:lnSpc>
                <a:spcPct val="90000"/>
              </a:lnSpc>
              <a:buClr>
                <a:srgbClr val="9999CC"/>
              </a:buClr>
              <a:buSzPct val="80000"/>
              <a:buFont typeface="Arial" panose="020B0604020202020204" pitchFamily="34" charset="0"/>
              <a:buChar char="–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/>
              <a:t>Digital Signatures</a:t>
            </a:r>
          </a:p>
          <a:p>
            <a:pPr marL="339725" indent="-339725">
              <a:lnSpc>
                <a:spcPct val="90000"/>
              </a:lnSpc>
              <a:buClr>
                <a:srgbClr val="00007D"/>
              </a:buClr>
              <a:buSzPct val="7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/>
              <a:t>Integrity Checking</a:t>
            </a:r>
          </a:p>
          <a:p>
            <a:pPr marL="739775" lvl="1" indent="-282575">
              <a:lnSpc>
                <a:spcPct val="90000"/>
              </a:lnSpc>
              <a:buClr>
                <a:srgbClr val="9999CC"/>
              </a:buClr>
              <a:buSzPct val="80000"/>
              <a:buFont typeface="Arial" panose="020B0604020202020204" pitchFamily="34" charset="0"/>
              <a:buChar char="–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/>
              <a:t>Virus and Malware Scanning</a:t>
            </a:r>
          </a:p>
          <a:p>
            <a:pPr marL="339725" indent="-339725">
              <a:lnSpc>
                <a:spcPct val="90000"/>
              </a:lnSpc>
              <a:buClr>
                <a:srgbClr val="00007D"/>
              </a:buClr>
              <a:buSzPct val="7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/>
              <a:t>Authentication</a:t>
            </a:r>
          </a:p>
          <a:p>
            <a:pPr marL="739775" lvl="1" indent="-282575">
              <a:lnSpc>
                <a:spcPct val="90000"/>
              </a:lnSpc>
              <a:buClr>
                <a:srgbClr val="9999CC"/>
              </a:buClr>
              <a:buSzPct val="80000"/>
              <a:buFont typeface="Arial" panose="020B0604020202020204" pitchFamily="34" charset="0"/>
              <a:buChar char="–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/>
              <a:t>Secure Web Connections </a:t>
            </a:r>
          </a:p>
          <a:p>
            <a:pPr lvl="2">
              <a:lnSpc>
                <a:spcPct val="90000"/>
              </a:lnSpc>
              <a:buClr>
                <a:srgbClr val="00007D"/>
              </a:buClr>
              <a:buSzPct val="6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/>
              <a:t>(PGP, SSL, SSH, S/MIME)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A4FB44C4-ECC1-4D97-AFCE-236DC1BFC4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31188" cy="1373188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Variants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9440C179-8D41-44DD-9D59-A21DC6CE0B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00201"/>
            <a:ext cx="8229600" cy="5616575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007D"/>
              </a:buClr>
              <a:buSzPct val="7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800"/>
              <a:t>MD4 and MD5 by Ron Rivest (1990,1994)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007D"/>
              </a:buClr>
              <a:buSzPct val="7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800"/>
              <a:t>SHA-0, SHA-1 by NSA (1993, 1995)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007D"/>
              </a:buClr>
              <a:buSzPct val="7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800"/>
              <a:t>RIPEMD-160 (1996)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007D"/>
              </a:buClr>
              <a:buSzPct val="7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800"/>
              <a:t>SHA-2 (2002 – 224, 256, 385, 512)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007D"/>
              </a:buClr>
              <a:buSzPct val="7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800"/>
              <a:t>Whirlpool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007D"/>
              </a:buClr>
              <a:buSzPct val="7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800"/>
              <a:t>Tiger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007D"/>
              </a:buClr>
              <a:buSzPct val="7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800"/>
              <a:t>GOST-3411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007D"/>
              </a:buClr>
              <a:buSzPct val="7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800"/>
              <a:t>SHA-3 </a:t>
            </a:r>
          </a:p>
          <a:p>
            <a:pPr marL="739775" lvl="1" indent="-282575">
              <a:lnSpc>
                <a:spcPct val="90000"/>
              </a:lnSpc>
              <a:buClr>
                <a:srgbClr val="00007D"/>
              </a:buClr>
              <a:buSzPct val="7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400"/>
              <a:t>Winner selected from solicitations in 2012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0A8D1A47-6C17-4EC1-BDFD-AC81DAE615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5614"/>
            <a:ext cx="8229600" cy="1374775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Basic Hash Function Diagram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18ED4BB-D5C7-4F9C-9A4E-BF0918C37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1371600"/>
            <a:ext cx="788035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56A84B31-D972-4088-9286-6766686BB8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457200"/>
            <a:ext cx="7391400" cy="958850"/>
          </a:xfrm>
          <a:ln/>
        </p:spPr>
        <p:txBody>
          <a:bodyPr/>
          <a:lstStyle/>
          <a:p>
            <a:pPr marL="2057400" indent="-227013">
              <a:buClrTx/>
              <a:tabLst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  <a:tab pos="11201400" algn="l"/>
                <a:tab pos="12115800" algn="l"/>
              </a:tabLst>
            </a:pPr>
            <a:r>
              <a:rPr lang="en-US" altLang="en-US"/>
              <a:t>Message Diagram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100D69C-4D3D-4C51-A7A4-6D5BC0B8D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1" y="1303339"/>
            <a:ext cx="7851775" cy="546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3E24FBF3-8D1A-4CFE-A215-6E9755589A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80008" y="457200"/>
            <a:ext cx="10030120" cy="1371600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dirty="0"/>
              <a:t>SHA-1 (160 bit message)</a:t>
            </a:r>
            <a:br>
              <a:rPr lang="en-US" altLang="en-US" sz="4000" dirty="0"/>
            </a:br>
            <a:r>
              <a:rPr lang="en-US" altLang="en-US" sz="4000" dirty="0"/>
              <a:t>Algorithm Framework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E9A7459B-7AC8-4501-8EA1-84E03D3097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Step 1: Append Padding Bits…. 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	</a:t>
            </a:r>
            <a:r>
              <a:rPr lang="en-US" altLang="en-US" sz="2400"/>
              <a:t>Message is “padded” with a 1 and as many 0’s as necessary to bring the message length to 64 bits fewer than an even multiple of 512.</a:t>
            </a:r>
          </a:p>
          <a:p>
            <a:pPr marL="341313" indent="-341313">
              <a:lnSpc>
                <a:spcPct val="90000"/>
              </a:lnSpc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Step 2: Append Length....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 	</a:t>
            </a:r>
            <a:r>
              <a:rPr lang="en-US" altLang="en-US" sz="2000"/>
              <a:t>64 bits are appended to the end of the padded message. These bits hold the binary format of 64 bits indicating the length of the original message.</a:t>
            </a:r>
          </a:p>
          <a:p>
            <a:pPr marL="341313" indent="-341313">
              <a:lnSpc>
                <a:spcPct val="9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200"/>
              <a:t>http://www.herongyang.com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0FB2FFC6-A801-4AF5-B16E-1AA953565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562600"/>
            <a:ext cx="281940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defTabSz="457200" eaLnBrk="0" fontAlgn="base" hangingPunct="0">
              <a:spcBef>
                <a:spcPts val="750"/>
              </a:spcBef>
              <a:spcAft>
                <a:spcPct val="0"/>
              </a:spcAft>
              <a:buSzPct val="100000"/>
            </a:pPr>
            <a:r>
              <a:rPr lang="en-US" altLang="en-US" sz="1200">
                <a:solidFill>
                  <a:srgbClr val="FFFFFF"/>
                </a:solidFill>
              </a:rPr>
              <a:t>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99A8A51A-C9B7-42F5-8EDA-17E925570C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768350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SHA-1 Framework Continued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44407C7E-B65F-45E1-9A1B-B9FC71186F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57401" y="1295401"/>
            <a:ext cx="8228013" cy="5057775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/>
              <a:t>Step 3: Prepare Processing Functions…. 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/>
              <a:t>	</a:t>
            </a:r>
            <a:r>
              <a:rPr lang="en-US" altLang="en-US" sz="2000"/>
              <a:t>SHA1 requires 80 processing functions defined as:</a:t>
            </a:r>
          </a:p>
          <a:p>
            <a:pPr marL="341313" indent="-341313">
              <a:lnSpc>
                <a:spcPct val="90000"/>
              </a:lnSpc>
              <a:spcBef>
                <a:spcPts val="3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200"/>
              <a:t>		</a:t>
            </a:r>
            <a:r>
              <a:rPr lang="en-US" altLang="en-US" sz="1400"/>
              <a:t>f(t;B,C,D) = (B AND C) OR ((NOT B) AND D) 	( 0 &lt;= t &lt;= 19) </a:t>
            </a:r>
          </a:p>
          <a:p>
            <a:pPr marL="341313" indent="-341313">
              <a:lnSpc>
                <a:spcPct val="90000"/>
              </a:lnSpc>
              <a:spcBef>
                <a:spcPts val="3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		f(t;B,C,D) = B XOR C XOR D 		(20 &lt;= t &lt;= 39)</a:t>
            </a:r>
          </a:p>
          <a:p>
            <a:pPr marL="341313" indent="-341313">
              <a:lnSpc>
                <a:spcPct val="90000"/>
              </a:lnSpc>
              <a:spcBef>
                <a:spcPts val="3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		f(t;B,C,D) = (B AND C) OR (B AND D) OR (C AND D) (40 &lt;= t &lt;=59)		</a:t>
            </a:r>
          </a:p>
          <a:p>
            <a:pPr marL="341313" indent="-341313">
              <a:lnSpc>
                <a:spcPct val="90000"/>
              </a:lnSpc>
              <a:spcBef>
                <a:spcPts val="3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		f(t;B,C,D) = B XOR C XOR D		 (60 &lt;= t &lt;= 79) 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/>
              <a:t>Step 4: Prepare Processing Constants....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/>
              <a:t> 	</a:t>
            </a:r>
            <a:r>
              <a:rPr lang="en-US" altLang="en-US" sz="2000"/>
              <a:t>SHA1 requires 80 processing constant words defined as:</a:t>
            </a:r>
            <a:r>
              <a:rPr lang="en-US" altLang="en-US" sz="1200"/>
              <a:t>		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200"/>
              <a:t>		</a:t>
            </a:r>
            <a:r>
              <a:rPr lang="en-US" altLang="en-US" sz="1400"/>
              <a:t>K(t) = 0x5A827999 		( 0 &lt;= t &lt;= 19) 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		K(t) = 0x6ED9EBA1		(20 &lt;= t &lt;= 39) </a:t>
            </a:r>
          </a:p>
          <a:p>
            <a:pPr marL="341313" indent="-341313">
              <a:lnSpc>
                <a:spcPct val="90000"/>
              </a:lnSpc>
              <a:spcBef>
                <a:spcPts val="3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		K(t) = 0x8F1BBCDC 		(40 &lt;= t &lt;= 59) </a:t>
            </a:r>
          </a:p>
          <a:p>
            <a:pPr marL="341313" indent="-341313">
              <a:lnSpc>
                <a:spcPct val="90000"/>
              </a:lnSpc>
              <a:spcBef>
                <a:spcPts val="3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		K(t) = 0xCA62C1D6		(60 &lt;= t &lt;= 79) </a:t>
            </a:r>
          </a:p>
          <a:p>
            <a:pPr marL="341313" indent="-341313">
              <a:lnSpc>
                <a:spcPct val="90000"/>
              </a:lnSpc>
              <a:spcBef>
                <a:spcPts val="3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1400"/>
          </a:p>
          <a:p>
            <a:pPr marL="341313" indent="-341313">
              <a:lnSpc>
                <a:spcPct val="90000"/>
              </a:lnSpc>
              <a:spcBef>
                <a:spcPts val="25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000"/>
              <a:t>http://www.herongyang.com</a:t>
            </a:r>
          </a:p>
          <a:p>
            <a:pPr marL="341313" indent="-341313">
              <a:lnSpc>
                <a:spcPct val="90000"/>
              </a:lnSpc>
              <a:spcBef>
                <a:spcPts val="2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1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8144BC27-F521-4EBC-8138-EB172805B9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768350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SHA-1 Framework Continued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309C4F2D-2C72-41A2-907C-B98D99B003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1" y="1447801"/>
            <a:ext cx="8228013" cy="5057775"/>
          </a:xfrm>
          <a:ln/>
        </p:spPr>
        <p:txBody>
          <a:bodyPr/>
          <a:lstStyle/>
          <a:p>
            <a:pPr marL="341313" indent="-341313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Step 5: Initialize Buffers…. </a:t>
            </a:r>
          </a:p>
          <a:p>
            <a:pPr marL="341313" indent="-341313">
              <a:spcBef>
                <a:spcPts val="6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	</a:t>
            </a:r>
            <a:r>
              <a:rPr lang="en-US" altLang="en-US" sz="2400"/>
              <a:t>SHA1 requires 160 bits or 5 buffers of words (32 bits):</a:t>
            </a:r>
          </a:p>
          <a:p>
            <a:pPr marL="341313" indent="-341313">
              <a:spcBef>
                <a:spcPts val="5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/>
              <a:t>			</a:t>
            </a:r>
            <a:r>
              <a:rPr lang="en-US" altLang="en-US" sz="2000"/>
              <a:t>H0 = 0x67452301 </a:t>
            </a:r>
          </a:p>
          <a:p>
            <a:pPr marL="341313" indent="-341313">
              <a:spcBef>
                <a:spcPts val="5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			H1 = 0xEFCDAB89</a:t>
            </a:r>
          </a:p>
          <a:p>
            <a:pPr marL="341313" indent="-341313">
              <a:spcBef>
                <a:spcPts val="5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			H2 = 0x98BADCFE</a:t>
            </a:r>
          </a:p>
          <a:p>
            <a:pPr marL="341313" indent="-341313">
              <a:spcBef>
                <a:spcPts val="5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			H3 = 0x10325476</a:t>
            </a:r>
          </a:p>
          <a:p>
            <a:pPr marL="341313" indent="-341313">
              <a:spcBef>
                <a:spcPts val="3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			H4 = 0xC3D2E1F0 </a:t>
            </a:r>
            <a:r>
              <a:rPr lang="en-US" altLang="en-US" sz="1400"/>
              <a:t> </a:t>
            </a:r>
          </a:p>
          <a:p>
            <a:pPr marL="341313" indent="-341313">
              <a:spcBef>
                <a:spcPts val="3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1400"/>
          </a:p>
          <a:p>
            <a:pPr marL="341313" indent="-341313"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200"/>
              <a:t>http://www.herongyang.com</a:t>
            </a:r>
          </a:p>
          <a:p>
            <a:pPr marL="341313" indent="-341313">
              <a:spcBef>
                <a:spcPts val="3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1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A02B9950-4B05-455A-AA54-C375009FEA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768350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SHA-1 Framework Final Step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F90663B-96FA-47A0-B5A4-13A89744B9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05001" y="1371601"/>
            <a:ext cx="8228013" cy="5057775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Step 6: Processing Message in 512-bit blocks (L blocks in total message)…. </a:t>
            </a:r>
          </a:p>
          <a:p>
            <a:pPr marL="341313" indent="-341313">
              <a:lnSpc>
                <a:spcPct val="90000"/>
              </a:lnSpc>
              <a:spcBef>
                <a:spcPts val="5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	</a:t>
            </a:r>
            <a:r>
              <a:rPr lang="en-US" altLang="en-US" sz="2000"/>
              <a:t>This is the main task of SHA1 algorithm which loops through the padded and appended message in 512-bit blocks.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	Input and predefined functions: 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		</a:t>
            </a:r>
            <a:r>
              <a:rPr lang="en-US" altLang="en-US" sz="1800"/>
              <a:t>M[1, 2, ..., L]: Blocks of the padded and appended message 	f(0;B,C,D), f(1,B,C,D), ..., f(79,B,C,D): 80 Processing Functions 	K(0), K(1), ..., K(79): 80 Processing Constant Words 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		H0, H1, H2, H3, H4, H5: 5 Word buffers with initial values </a:t>
            </a:r>
          </a:p>
          <a:p>
            <a:pPr marL="341313" indent="-341313">
              <a:lnSpc>
                <a:spcPct val="9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1800"/>
          </a:p>
          <a:p>
            <a:pPr marL="341313" indent="-341313">
              <a:lnSpc>
                <a:spcPct val="90000"/>
              </a:lnSpc>
              <a:spcBef>
                <a:spcPts val="3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200"/>
              <a:t>http://www.herongyang.com</a:t>
            </a:r>
          </a:p>
          <a:p>
            <a:pPr marL="341313" indent="-341313">
              <a:lnSpc>
                <a:spcPct val="90000"/>
              </a:lnSpc>
              <a:spcBef>
                <a:spcPts val="3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1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31253559-58D1-433A-8DDB-5A2467DC3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7683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SHA-1 Framework Continued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BF4B3962-93CB-47D7-B117-01DE8107D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371601"/>
            <a:ext cx="8228013" cy="5064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Step 6: Pseudo Code….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	</a:t>
            </a:r>
            <a:r>
              <a:rPr lang="en-US" altLang="en-US" sz="1800"/>
              <a:t>For loop on k = 1 to L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		(W(0),W(1),...,W(15)) = M[k] </a:t>
            </a:r>
            <a:r>
              <a:rPr lang="en-US" altLang="en-US" sz="1400" i="1"/>
              <a:t>/* Divide M[k] into 16 words */</a:t>
            </a:r>
            <a:r>
              <a:rPr lang="en-US" altLang="en-US" sz="1800"/>
              <a:t>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		For t = 16 to 79 do: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		     </a:t>
            </a:r>
            <a:r>
              <a:rPr lang="en-US" altLang="en-US" sz="1600"/>
              <a:t>W(t) = (W(t-3) XOR W(t-8) XOR W(t-14) XOR W(t-16)) &lt;&lt;&lt; 1</a:t>
            </a:r>
            <a:r>
              <a:rPr lang="en-US" altLang="en-US" sz="1800"/>
              <a:t>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		 A = H0, B = H1, C = H2, D = H3, E = H4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		 For t = 0 to 79 do: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		        TEMP = A&lt;&lt;&lt;5 + f(t;B,C,D) + E + W(t) + K(t) E = D, D = C,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				C = B&lt;&lt;&lt;30, B = A, A = TEMP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     		 End of for loop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               H0 = H0 + A, H1 = H1 + B, H2 = H2 + C, H3 = H3 + D, H4 = H4 + E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        End of for loop 	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1800"/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Output: </a:t>
            </a:r>
          </a:p>
          <a:p>
            <a:pPr marL="341313" indent="-341313">
              <a:lnSpc>
                <a:spcPct val="80000"/>
              </a:lnSpc>
              <a:spcBef>
                <a:spcPts val="4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/>
              <a:t>		H0, H1, H2, H3, H4, H5: Word buffers with final message digest </a:t>
            </a:r>
          </a:p>
          <a:p>
            <a:pPr marL="341313" indent="-341313">
              <a:lnSpc>
                <a:spcPct val="80000"/>
              </a:lnSpc>
              <a:spcBef>
                <a:spcPts val="225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900"/>
              <a:t>http://www.herongyang.com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5344A6C-3118-443F-9D81-AF06F7361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7391400" cy="958850"/>
          </a:xfrm>
          <a:ln/>
        </p:spPr>
        <p:txBody>
          <a:bodyPr/>
          <a:lstStyle/>
          <a:p>
            <a:pPr marL="2057400" indent="-227013">
              <a:buClrTx/>
              <a:tabLst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  <a:tab pos="11201400" algn="l"/>
                <a:tab pos="12115800" algn="l"/>
              </a:tabLst>
            </a:pPr>
            <a:r>
              <a:rPr lang="en-US" altLang="en-US"/>
              <a:t>Message Diagram</a:t>
            </a:r>
          </a:p>
        </p:txBody>
      </p:sp>
      <p:pic>
        <p:nvPicPr>
          <p:cNvPr id="34819" name="Picture 3">
            <a:extLst>
              <a:ext uri="{FF2B5EF4-FFF2-40B4-BE49-F238E27FC236}">
                <a16:creationId xmlns:a16="http://schemas.microsoft.com/office/drawing/2014/main" id="{80B33767-53CF-4AB0-B17F-C04D0706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1" y="1303339"/>
            <a:ext cx="7851775" cy="546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31D4A01-134B-4706-8214-96226BE8D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Hash function, </a:t>
            </a:r>
            <a:r>
              <a:rPr lang="en-US" altLang="ti-ET" i="1"/>
              <a:t>h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F07D288-46AC-47D4-9A7F-B80801B34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1143000"/>
          </a:xfrm>
        </p:spPr>
        <p:txBody>
          <a:bodyPr/>
          <a:lstStyle/>
          <a:p>
            <a:r>
              <a:rPr lang="en-US" altLang="ti-ET"/>
              <a:t>A hash function is a function that maps the universe of keys to the slots in the hashtable</a:t>
            </a:r>
          </a:p>
        </p:txBody>
      </p:sp>
      <p:sp>
        <p:nvSpPr>
          <p:cNvPr id="31748" name="Oval 4">
            <a:extLst>
              <a:ext uri="{FF2B5EF4-FFF2-40B4-BE49-F238E27FC236}">
                <a16:creationId xmlns:a16="http://schemas.microsoft.com/office/drawing/2014/main" id="{75A2AFE2-9E97-48CB-8C5B-F53E36A6F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67000"/>
            <a:ext cx="32004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D470454D-4A91-4280-8E4D-75C22760E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3528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universe of keys - U</a:t>
            </a:r>
          </a:p>
        </p:txBody>
      </p:sp>
      <p:sp>
        <p:nvSpPr>
          <p:cNvPr id="31750" name="AutoShape 6">
            <a:extLst>
              <a:ext uri="{FF2B5EF4-FFF2-40B4-BE49-F238E27FC236}">
                <a16:creationId xmlns:a16="http://schemas.microsoft.com/office/drawing/2014/main" id="{F3F0D913-C24E-4890-9D3B-F8D736BF240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53000" y="49530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grpSp>
        <p:nvGrpSpPr>
          <p:cNvPr id="31751" name="Group 7">
            <a:extLst>
              <a:ext uri="{FF2B5EF4-FFF2-40B4-BE49-F238E27FC236}">
                <a16:creationId xmlns:a16="http://schemas.microsoft.com/office/drawing/2014/main" id="{F40C860C-2258-4AF1-AE90-16A7D55A5AF9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6248400"/>
            <a:ext cx="5715000" cy="381000"/>
            <a:chOff x="768" y="624"/>
            <a:chExt cx="3600" cy="240"/>
          </a:xfrm>
        </p:grpSpPr>
        <p:sp>
          <p:nvSpPr>
            <p:cNvPr id="31752" name="Rectangle 8">
              <a:extLst>
                <a:ext uri="{FF2B5EF4-FFF2-40B4-BE49-F238E27FC236}">
                  <a16:creationId xmlns:a16="http://schemas.microsoft.com/office/drawing/2014/main" id="{D834E8C0-0313-4479-A78B-A7EC53F43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53" name="Line 9">
              <a:extLst>
                <a:ext uri="{FF2B5EF4-FFF2-40B4-BE49-F238E27FC236}">
                  <a16:creationId xmlns:a16="http://schemas.microsoft.com/office/drawing/2014/main" id="{8427FCF4-08C5-4B2B-9F87-48B79B20C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54" name="Line 10">
              <a:extLst>
                <a:ext uri="{FF2B5EF4-FFF2-40B4-BE49-F238E27FC236}">
                  <a16:creationId xmlns:a16="http://schemas.microsoft.com/office/drawing/2014/main" id="{7FA201F8-4EAA-491E-86F9-24CFB4827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55" name="Line 11">
              <a:extLst>
                <a:ext uri="{FF2B5EF4-FFF2-40B4-BE49-F238E27FC236}">
                  <a16:creationId xmlns:a16="http://schemas.microsoft.com/office/drawing/2014/main" id="{11F7D301-9E0E-414F-929D-2D718DF9D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56" name="Line 12">
              <a:extLst>
                <a:ext uri="{FF2B5EF4-FFF2-40B4-BE49-F238E27FC236}">
                  <a16:creationId xmlns:a16="http://schemas.microsoft.com/office/drawing/2014/main" id="{CE53F51A-49EB-46BA-B500-84AE74ECA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57" name="Line 13">
              <a:extLst>
                <a:ext uri="{FF2B5EF4-FFF2-40B4-BE49-F238E27FC236}">
                  <a16:creationId xmlns:a16="http://schemas.microsoft.com/office/drawing/2014/main" id="{7904CA60-4B00-466E-B484-BE8CEA602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58" name="Line 14">
              <a:extLst>
                <a:ext uri="{FF2B5EF4-FFF2-40B4-BE49-F238E27FC236}">
                  <a16:creationId xmlns:a16="http://schemas.microsoft.com/office/drawing/2014/main" id="{B46CED92-BA04-4137-A21B-3F61D3AE4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59" name="Line 15">
              <a:extLst>
                <a:ext uri="{FF2B5EF4-FFF2-40B4-BE49-F238E27FC236}">
                  <a16:creationId xmlns:a16="http://schemas.microsoft.com/office/drawing/2014/main" id="{D2BBA0D2-3951-42DD-A4F6-99FEFDF0B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60" name="Line 16">
              <a:extLst>
                <a:ext uri="{FF2B5EF4-FFF2-40B4-BE49-F238E27FC236}">
                  <a16:creationId xmlns:a16="http://schemas.microsoft.com/office/drawing/2014/main" id="{675116C3-EF2B-4284-B80A-6892A71C6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61" name="Line 17">
              <a:extLst>
                <a:ext uri="{FF2B5EF4-FFF2-40B4-BE49-F238E27FC236}">
                  <a16:creationId xmlns:a16="http://schemas.microsoft.com/office/drawing/2014/main" id="{504A6C64-CB7B-4A30-B813-B4B2A2D0A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62" name="Line 18">
              <a:extLst>
                <a:ext uri="{FF2B5EF4-FFF2-40B4-BE49-F238E27FC236}">
                  <a16:creationId xmlns:a16="http://schemas.microsoft.com/office/drawing/2014/main" id="{82D073A8-E447-4705-97E4-26004D223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63" name="Line 19">
              <a:extLst>
                <a:ext uri="{FF2B5EF4-FFF2-40B4-BE49-F238E27FC236}">
                  <a16:creationId xmlns:a16="http://schemas.microsoft.com/office/drawing/2014/main" id="{F92BB0ED-2070-4322-8804-2DEBE7F78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64" name="Line 20">
              <a:extLst>
                <a:ext uri="{FF2B5EF4-FFF2-40B4-BE49-F238E27FC236}">
                  <a16:creationId xmlns:a16="http://schemas.microsoft.com/office/drawing/2014/main" id="{19A0FDF8-799C-4940-9D08-63269AB7D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65" name="Line 21">
              <a:extLst>
                <a:ext uri="{FF2B5EF4-FFF2-40B4-BE49-F238E27FC236}">
                  <a16:creationId xmlns:a16="http://schemas.microsoft.com/office/drawing/2014/main" id="{3051180B-AEF5-42F0-AFDE-48604F865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1766" name="Line 22">
              <a:extLst>
                <a:ext uri="{FF2B5EF4-FFF2-40B4-BE49-F238E27FC236}">
                  <a16:creationId xmlns:a16="http://schemas.microsoft.com/office/drawing/2014/main" id="{10F0BFD0-4097-460C-B663-BE7D1F391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31767" name="Text Box 23">
            <a:extLst>
              <a:ext uri="{FF2B5EF4-FFF2-40B4-BE49-F238E27FC236}">
                <a16:creationId xmlns:a16="http://schemas.microsoft.com/office/drawing/2014/main" id="{FF844192-2E60-448C-8A0B-1539A8EF1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172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>
                <a:solidFill>
                  <a:srgbClr val="FF0000"/>
                </a:solidFill>
                <a:latin typeface="Arial" panose="020B0604020202020204" pitchFamily="34" charset="0"/>
              </a:rPr>
              <a:t>m &lt;&lt; |U|</a:t>
            </a:r>
          </a:p>
        </p:txBody>
      </p:sp>
      <p:sp>
        <p:nvSpPr>
          <p:cNvPr id="31769" name="Oval 25">
            <a:extLst>
              <a:ext uri="{FF2B5EF4-FFF2-40B4-BE49-F238E27FC236}">
                <a16:creationId xmlns:a16="http://schemas.microsoft.com/office/drawing/2014/main" id="{7E222DC5-C6B6-4651-9A78-D8F608330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1772" name="Oval 28">
            <a:extLst>
              <a:ext uri="{FF2B5EF4-FFF2-40B4-BE49-F238E27FC236}">
                <a16:creationId xmlns:a16="http://schemas.microsoft.com/office/drawing/2014/main" id="{E71148C1-8E7B-480D-AA07-5C1CCF933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148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1777" name="Oval 33">
            <a:extLst>
              <a:ext uri="{FF2B5EF4-FFF2-40B4-BE49-F238E27FC236}">
                <a16:creationId xmlns:a16="http://schemas.microsoft.com/office/drawing/2014/main" id="{40C64427-1906-4623-928D-0A8FAC104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9624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1778" name="Text Box 34">
            <a:extLst>
              <a:ext uri="{FF2B5EF4-FFF2-40B4-BE49-F238E27FC236}">
                <a16:creationId xmlns:a16="http://schemas.microsoft.com/office/drawing/2014/main" id="{6F8C28A5-A08F-4305-A0F7-F7E224309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105401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hash function, h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935928BA-3813-4476-8710-FF87796E40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SHA-1 Message Digest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68FC3D3-112A-4CF5-8E8B-104A1ABD85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41313" indent="-341313">
              <a:spcBef>
                <a:spcPts val="5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/>
          </a:p>
          <a:p>
            <a:pPr marL="341313" indent="-341313">
              <a:spcBef>
                <a:spcPts val="5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The message digest of the string:</a:t>
            </a:r>
          </a:p>
          <a:p>
            <a:pPr marL="341313" indent="-341313">
              <a:spcBef>
                <a:spcPts val="5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/>
          </a:p>
          <a:p>
            <a:pPr marL="341313" indent="-341313">
              <a:spcBef>
                <a:spcPts val="5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i="1"/>
              <a:t>			“This is a test for theory of computation” </a:t>
            </a:r>
          </a:p>
          <a:p>
            <a:pPr marL="341313" indent="-341313">
              <a:spcBef>
                <a:spcPts val="5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/>
          </a:p>
          <a:p>
            <a:pPr marL="341313" indent="-341313">
              <a:spcBef>
                <a:spcPts val="5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/>
          </a:p>
          <a:p>
            <a:pPr marL="341313" indent="-341313">
              <a:spcBef>
                <a:spcPts val="60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       4480afca4407400b035d9debeb88bfc402db514f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7C929AA9-0C82-4F71-8936-95C598940B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90501"/>
            <a:ext cx="8229600" cy="1312863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Cryptanalysis and Limitation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7AA26B17-F43C-42D3-868C-14948AC0B4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31188" cy="3887788"/>
          </a:xfrm>
          <a:ln/>
        </p:spPr>
        <p:txBody>
          <a:bodyPr/>
          <a:lstStyle/>
          <a:p>
            <a:pPr marL="341313" indent="-339725">
              <a:buSzPct val="75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Key Premises for Hash Functions:</a:t>
            </a:r>
          </a:p>
          <a:p>
            <a:pPr marL="341313" indent="-339725"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		1. Impossible to re-create a message given a fingerprint</a:t>
            </a:r>
          </a:p>
          <a:p>
            <a:pPr marL="341313" indent="-339725"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		2. Collision Free</a:t>
            </a:r>
          </a:p>
          <a:p>
            <a:pPr marL="341313" indent="-339725"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/>
          </a:p>
          <a:p>
            <a:pPr marL="341313" indent="-339725"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SHA-1 failure using brute force attack in 2</a:t>
            </a:r>
            <a:r>
              <a:rPr lang="en-US" altLang="en-US" sz="2400" baseline="30000"/>
              <a:t>80 </a:t>
            </a:r>
            <a:r>
              <a:rPr lang="en-US" altLang="en-US" sz="2400"/>
              <a:t>operations</a:t>
            </a:r>
          </a:p>
          <a:p>
            <a:pPr marL="341313" indent="-339725"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Collision failure found in 2005 in 2</a:t>
            </a:r>
            <a:r>
              <a:rPr lang="en-US" altLang="en-US" sz="2400" baseline="30000"/>
              <a:t>33</a:t>
            </a:r>
            <a:r>
              <a:rPr lang="en-US" altLang="en-US" sz="2400"/>
              <a:t> operations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F5D2F0D-2543-47AD-8C73-CA083F653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Hash function, </a:t>
            </a:r>
            <a:r>
              <a:rPr lang="en-US" altLang="ti-ET" i="1"/>
              <a:t>h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37BB797-994B-4B75-9C5B-663074032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1143000"/>
          </a:xfrm>
        </p:spPr>
        <p:txBody>
          <a:bodyPr/>
          <a:lstStyle/>
          <a:p>
            <a:r>
              <a:rPr lang="en-US" altLang="ti-ET"/>
              <a:t>A hash function is a function that maps the universe of keys to the slots in the hashtable</a:t>
            </a:r>
          </a:p>
        </p:txBody>
      </p:sp>
      <p:sp>
        <p:nvSpPr>
          <p:cNvPr id="33796" name="Oval 4">
            <a:extLst>
              <a:ext uri="{FF2B5EF4-FFF2-40B4-BE49-F238E27FC236}">
                <a16:creationId xmlns:a16="http://schemas.microsoft.com/office/drawing/2014/main" id="{CF13CFF3-CB00-47CF-8BEC-09D9C65C1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67000"/>
            <a:ext cx="32004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6908BD96-56C1-4619-961B-1D3942D8F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3528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universe of keys - U</a:t>
            </a:r>
          </a:p>
        </p:txBody>
      </p:sp>
      <p:sp>
        <p:nvSpPr>
          <p:cNvPr id="33798" name="AutoShape 6">
            <a:extLst>
              <a:ext uri="{FF2B5EF4-FFF2-40B4-BE49-F238E27FC236}">
                <a16:creationId xmlns:a16="http://schemas.microsoft.com/office/drawing/2014/main" id="{C7C383DD-AC34-4936-B016-6DA926EAEE5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53000" y="49530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grpSp>
        <p:nvGrpSpPr>
          <p:cNvPr id="33799" name="Group 7">
            <a:extLst>
              <a:ext uri="{FF2B5EF4-FFF2-40B4-BE49-F238E27FC236}">
                <a16:creationId xmlns:a16="http://schemas.microsoft.com/office/drawing/2014/main" id="{46F940E0-F101-4BE9-84EA-95837A90CD00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6248400"/>
            <a:ext cx="5715000" cy="381000"/>
            <a:chOff x="768" y="624"/>
            <a:chExt cx="3600" cy="240"/>
          </a:xfrm>
        </p:grpSpPr>
        <p:sp>
          <p:nvSpPr>
            <p:cNvPr id="33800" name="Rectangle 8">
              <a:extLst>
                <a:ext uri="{FF2B5EF4-FFF2-40B4-BE49-F238E27FC236}">
                  <a16:creationId xmlns:a16="http://schemas.microsoft.com/office/drawing/2014/main" id="{9305513B-5A16-4721-8AB4-38F691BEE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01" name="Line 9">
              <a:extLst>
                <a:ext uri="{FF2B5EF4-FFF2-40B4-BE49-F238E27FC236}">
                  <a16:creationId xmlns:a16="http://schemas.microsoft.com/office/drawing/2014/main" id="{18423B3C-9FBC-4E3E-8567-C445CB4E2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02" name="Line 10">
              <a:extLst>
                <a:ext uri="{FF2B5EF4-FFF2-40B4-BE49-F238E27FC236}">
                  <a16:creationId xmlns:a16="http://schemas.microsoft.com/office/drawing/2014/main" id="{0EF90639-3783-4A2F-900E-B1DB575D4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03" name="Line 11">
              <a:extLst>
                <a:ext uri="{FF2B5EF4-FFF2-40B4-BE49-F238E27FC236}">
                  <a16:creationId xmlns:a16="http://schemas.microsoft.com/office/drawing/2014/main" id="{AEBB4AD5-CDF9-426C-8CE0-B216BEF61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04" name="Line 12">
              <a:extLst>
                <a:ext uri="{FF2B5EF4-FFF2-40B4-BE49-F238E27FC236}">
                  <a16:creationId xmlns:a16="http://schemas.microsoft.com/office/drawing/2014/main" id="{73339A74-13E3-4E3D-81BF-BFE3CA99C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05" name="Line 13">
              <a:extLst>
                <a:ext uri="{FF2B5EF4-FFF2-40B4-BE49-F238E27FC236}">
                  <a16:creationId xmlns:a16="http://schemas.microsoft.com/office/drawing/2014/main" id="{6A6D3C07-5EE9-43DF-8A61-663E6BC41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06" name="Line 14">
              <a:extLst>
                <a:ext uri="{FF2B5EF4-FFF2-40B4-BE49-F238E27FC236}">
                  <a16:creationId xmlns:a16="http://schemas.microsoft.com/office/drawing/2014/main" id="{95C3494B-91A6-40EF-94AB-9A1C1CBED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07" name="Line 15">
              <a:extLst>
                <a:ext uri="{FF2B5EF4-FFF2-40B4-BE49-F238E27FC236}">
                  <a16:creationId xmlns:a16="http://schemas.microsoft.com/office/drawing/2014/main" id="{6F186B49-A40D-4929-83E6-FCF668B93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08" name="Line 16">
              <a:extLst>
                <a:ext uri="{FF2B5EF4-FFF2-40B4-BE49-F238E27FC236}">
                  <a16:creationId xmlns:a16="http://schemas.microsoft.com/office/drawing/2014/main" id="{D1B3A8FD-07F4-4316-A0FC-BAB794D1A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09" name="Line 17">
              <a:extLst>
                <a:ext uri="{FF2B5EF4-FFF2-40B4-BE49-F238E27FC236}">
                  <a16:creationId xmlns:a16="http://schemas.microsoft.com/office/drawing/2014/main" id="{F8EC5A8C-AC44-4512-9C52-E144BF966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10" name="Line 18">
              <a:extLst>
                <a:ext uri="{FF2B5EF4-FFF2-40B4-BE49-F238E27FC236}">
                  <a16:creationId xmlns:a16="http://schemas.microsoft.com/office/drawing/2014/main" id="{1DEE6AB2-B5FF-43E5-B026-1F399ED05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11" name="Line 19">
              <a:extLst>
                <a:ext uri="{FF2B5EF4-FFF2-40B4-BE49-F238E27FC236}">
                  <a16:creationId xmlns:a16="http://schemas.microsoft.com/office/drawing/2014/main" id="{D8494283-486B-4154-9A67-383F9E9C1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12" name="Line 20">
              <a:extLst>
                <a:ext uri="{FF2B5EF4-FFF2-40B4-BE49-F238E27FC236}">
                  <a16:creationId xmlns:a16="http://schemas.microsoft.com/office/drawing/2014/main" id="{00E31C15-949B-4155-AFCF-612B8C16C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13" name="Line 21">
              <a:extLst>
                <a:ext uri="{FF2B5EF4-FFF2-40B4-BE49-F238E27FC236}">
                  <a16:creationId xmlns:a16="http://schemas.microsoft.com/office/drawing/2014/main" id="{7C2F87A3-EE80-4878-8AF8-C99E161F2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3814" name="Line 22">
              <a:extLst>
                <a:ext uri="{FF2B5EF4-FFF2-40B4-BE49-F238E27FC236}">
                  <a16:creationId xmlns:a16="http://schemas.microsoft.com/office/drawing/2014/main" id="{47CB8C89-589F-4F11-9302-763C8E7AB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33815" name="Text Box 23">
            <a:extLst>
              <a:ext uri="{FF2B5EF4-FFF2-40B4-BE49-F238E27FC236}">
                <a16:creationId xmlns:a16="http://schemas.microsoft.com/office/drawing/2014/main" id="{47E5313D-BE8F-4C72-8913-6DA2218E0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172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>
                <a:solidFill>
                  <a:srgbClr val="FF0000"/>
                </a:solidFill>
                <a:latin typeface="Arial" panose="020B0604020202020204" pitchFamily="34" charset="0"/>
              </a:rPr>
              <a:t>m &lt;&lt; |U|</a:t>
            </a:r>
          </a:p>
        </p:txBody>
      </p:sp>
      <p:sp>
        <p:nvSpPr>
          <p:cNvPr id="33817" name="Oval 25">
            <a:extLst>
              <a:ext uri="{FF2B5EF4-FFF2-40B4-BE49-F238E27FC236}">
                <a16:creationId xmlns:a16="http://schemas.microsoft.com/office/drawing/2014/main" id="{4C443857-F7CE-4008-871C-12FB4718B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18" name="Line 26">
            <a:extLst>
              <a:ext uri="{FF2B5EF4-FFF2-40B4-BE49-F238E27FC236}">
                <a16:creationId xmlns:a16="http://schemas.microsoft.com/office/drawing/2014/main" id="{E2253FB6-43FE-4340-9C8F-680F44B1E0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4343400"/>
            <a:ext cx="609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19" name="Rectangle 27">
            <a:extLst>
              <a:ext uri="{FF2B5EF4-FFF2-40B4-BE49-F238E27FC236}">
                <a16:creationId xmlns:a16="http://schemas.microsoft.com/office/drawing/2014/main" id="{AC8D6417-B7AA-4D7F-ABF9-FA65415B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248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20" name="Oval 28">
            <a:extLst>
              <a:ext uri="{FF2B5EF4-FFF2-40B4-BE49-F238E27FC236}">
                <a16:creationId xmlns:a16="http://schemas.microsoft.com/office/drawing/2014/main" id="{835CF4C6-5888-423C-9A86-A044D5E39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148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21" name="Rectangle 29">
            <a:extLst>
              <a:ext uri="{FF2B5EF4-FFF2-40B4-BE49-F238E27FC236}">
                <a16:creationId xmlns:a16="http://schemas.microsoft.com/office/drawing/2014/main" id="{EA5C7E77-23E1-43E0-9A70-48278D19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248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22" name="Rectangle 30">
            <a:extLst>
              <a:ext uri="{FF2B5EF4-FFF2-40B4-BE49-F238E27FC236}">
                <a16:creationId xmlns:a16="http://schemas.microsoft.com/office/drawing/2014/main" id="{4E7B3989-649B-4450-8634-AA5109951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248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23" name="Line 31">
            <a:extLst>
              <a:ext uri="{FF2B5EF4-FFF2-40B4-BE49-F238E27FC236}">
                <a16:creationId xmlns:a16="http://schemas.microsoft.com/office/drawing/2014/main" id="{13E494EF-3C9C-4B52-B42B-5C73AA5EDF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4419600"/>
            <a:ext cx="304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24" name="Line 32">
            <a:extLst>
              <a:ext uri="{FF2B5EF4-FFF2-40B4-BE49-F238E27FC236}">
                <a16:creationId xmlns:a16="http://schemas.microsoft.com/office/drawing/2014/main" id="{D47858F9-B405-445E-BEC1-499F7AD2D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343400"/>
            <a:ext cx="533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25" name="Oval 33">
            <a:extLst>
              <a:ext uri="{FF2B5EF4-FFF2-40B4-BE49-F238E27FC236}">
                <a16:creationId xmlns:a16="http://schemas.microsoft.com/office/drawing/2014/main" id="{41C7D308-10BF-4788-8BDD-635D7037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9624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3826" name="Text Box 34">
            <a:extLst>
              <a:ext uri="{FF2B5EF4-FFF2-40B4-BE49-F238E27FC236}">
                <a16:creationId xmlns:a16="http://schemas.microsoft.com/office/drawing/2014/main" id="{DFEAC634-45D1-4A48-B7BE-B1F7DB666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105401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hash function, 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ED79B0C-61C6-4B91-8611-4B0C31817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Hash function, </a:t>
            </a:r>
            <a:r>
              <a:rPr lang="en-US" altLang="ti-ET" i="1"/>
              <a:t>h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1D1C349-DEF5-4A87-BF9E-DEFFDC636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1143000"/>
          </a:xfrm>
        </p:spPr>
        <p:txBody>
          <a:bodyPr/>
          <a:lstStyle/>
          <a:p>
            <a:r>
              <a:rPr lang="en-US" altLang="ti-ET"/>
              <a:t>What can happen if  m </a:t>
            </a:r>
            <a:r>
              <a:rPr lang="en-US" altLang="ti-ET">
                <a:cs typeface="Arial" panose="020B0604020202020204" pitchFamily="34" charset="0"/>
              </a:rPr>
              <a:t>≠ |U|?</a:t>
            </a:r>
          </a:p>
        </p:txBody>
      </p:sp>
      <p:sp>
        <p:nvSpPr>
          <p:cNvPr id="29700" name="Oval 4">
            <a:extLst>
              <a:ext uri="{FF2B5EF4-FFF2-40B4-BE49-F238E27FC236}">
                <a16:creationId xmlns:a16="http://schemas.microsoft.com/office/drawing/2014/main" id="{773D5C15-DEC0-4D0B-B531-2F99CA418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67000"/>
            <a:ext cx="32004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DAAE4691-78E4-4167-A7A8-2D4903965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3528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universe of keys - U</a:t>
            </a:r>
          </a:p>
        </p:txBody>
      </p:sp>
      <p:sp>
        <p:nvSpPr>
          <p:cNvPr id="29702" name="AutoShape 6">
            <a:extLst>
              <a:ext uri="{FF2B5EF4-FFF2-40B4-BE49-F238E27FC236}">
                <a16:creationId xmlns:a16="http://schemas.microsoft.com/office/drawing/2014/main" id="{CD33A021-8E37-4E15-B1DE-7B4A1EE409C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53000" y="49530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grpSp>
        <p:nvGrpSpPr>
          <p:cNvPr id="29703" name="Group 7">
            <a:extLst>
              <a:ext uri="{FF2B5EF4-FFF2-40B4-BE49-F238E27FC236}">
                <a16:creationId xmlns:a16="http://schemas.microsoft.com/office/drawing/2014/main" id="{7B5A7130-30F6-4FCF-95E0-7D30D3C8DBF7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6248400"/>
            <a:ext cx="5715000" cy="381000"/>
            <a:chOff x="768" y="624"/>
            <a:chExt cx="3600" cy="240"/>
          </a:xfrm>
        </p:grpSpPr>
        <p:sp>
          <p:nvSpPr>
            <p:cNvPr id="29704" name="Rectangle 8">
              <a:extLst>
                <a:ext uri="{FF2B5EF4-FFF2-40B4-BE49-F238E27FC236}">
                  <a16:creationId xmlns:a16="http://schemas.microsoft.com/office/drawing/2014/main" id="{24748E50-8267-41C2-BAD7-A6561117D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05" name="Line 9">
              <a:extLst>
                <a:ext uri="{FF2B5EF4-FFF2-40B4-BE49-F238E27FC236}">
                  <a16:creationId xmlns:a16="http://schemas.microsoft.com/office/drawing/2014/main" id="{65A10201-EA44-49C3-B7DA-0C239DA99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06" name="Line 10">
              <a:extLst>
                <a:ext uri="{FF2B5EF4-FFF2-40B4-BE49-F238E27FC236}">
                  <a16:creationId xmlns:a16="http://schemas.microsoft.com/office/drawing/2014/main" id="{1DE9E69A-F51A-4921-B3F5-E99EE1D1E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07" name="Line 11">
              <a:extLst>
                <a:ext uri="{FF2B5EF4-FFF2-40B4-BE49-F238E27FC236}">
                  <a16:creationId xmlns:a16="http://schemas.microsoft.com/office/drawing/2014/main" id="{8F8103FD-002C-4BB7-A0DF-B6922F48C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08" name="Line 12">
              <a:extLst>
                <a:ext uri="{FF2B5EF4-FFF2-40B4-BE49-F238E27FC236}">
                  <a16:creationId xmlns:a16="http://schemas.microsoft.com/office/drawing/2014/main" id="{88D51A11-6B3E-498A-8309-B1DAA1046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09" name="Line 13">
              <a:extLst>
                <a:ext uri="{FF2B5EF4-FFF2-40B4-BE49-F238E27FC236}">
                  <a16:creationId xmlns:a16="http://schemas.microsoft.com/office/drawing/2014/main" id="{9036D7DC-AEA6-4310-838B-8B2D3BEE5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10" name="Line 14">
              <a:extLst>
                <a:ext uri="{FF2B5EF4-FFF2-40B4-BE49-F238E27FC236}">
                  <a16:creationId xmlns:a16="http://schemas.microsoft.com/office/drawing/2014/main" id="{8379DBE9-ECB7-4DD5-932C-F3C2D4C11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11" name="Line 15">
              <a:extLst>
                <a:ext uri="{FF2B5EF4-FFF2-40B4-BE49-F238E27FC236}">
                  <a16:creationId xmlns:a16="http://schemas.microsoft.com/office/drawing/2014/main" id="{D665CC3D-4A48-4AC3-8ECE-60CFD24C5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12" name="Line 16">
              <a:extLst>
                <a:ext uri="{FF2B5EF4-FFF2-40B4-BE49-F238E27FC236}">
                  <a16:creationId xmlns:a16="http://schemas.microsoft.com/office/drawing/2014/main" id="{B0DFBCE3-0219-4071-8F5A-1A08A783C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13" name="Line 17">
              <a:extLst>
                <a:ext uri="{FF2B5EF4-FFF2-40B4-BE49-F238E27FC236}">
                  <a16:creationId xmlns:a16="http://schemas.microsoft.com/office/drawing/2014/main" id="{314D6A55-0837-4474-A632-82F897E58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14" name="Line 18">
              <a:extLst>
                <a:ext uri="{FF2B5EF4-FFF2-40B4-BE49-F238E27FC236}">
                  <a16:creationId xmlns:a16="http://schemas.microsoft.com/office/drawing/2014/main" id="{D3AB15B4-0AB2-4F95-9EFC-A0345D029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15" name="Line 19">
              <a:extLst>
                <a:ext uri="{FF2B5EF4-FFF2-40B4-BE49-F238E27FC236}">
                  <a16:creationId xmlns:a16="http://schemas.microsoft.com/office/drawing/2014/main" id="{02BCFD92-B0E6-47BB-9F12-6C74F67A5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16" name="Line 20">
              <a:extLst>
                <a:ext uri="{FF2B5EF4-FFF2-40B4-BE49-F238E27FC236}">
                  <a16:creationId xmlns:a16="http://schemas.microsoft.com/office/drawing/2014/main" id="{7C2F60F1-EFB2-493B-8DD7-5A83735F5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17" name="Line 21">
              <a:extLst>
                <a:ext uri="{FF2B5EF4-FFF2-40B4-BE49-F238E27FC236}">
                  <a16:creationId xmlns:a16="http://schemas.microsoft.com/office/drawing/2014/main" id="{F7EAAB69-581E-4D38-A030-4C1C8C89A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9718" name="Line 22">
              <a:extLst>
                <a:ext uri="{FF2B5EF4-FFF2-40B4-BE49-F238E27FC236}">
                  <a16:creationId xmlns:a16="http://schemas.microsoft.com/office/drawing/2014/main" id="{B26E61DC-E8A5-474F-8222-F4AF9DABE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29719" name="Text Box 23">
            <a:extLst>
              <a:ext uri="{FF2B5EF4-FFF2-40B4-BE49-F238E27FC236}">
                <a16:creationId xmlns:a16="http://schemas.microsoft.com/office/drawing/2014/main" id="{447E51DB-FBB2-40E3-A10D-DFB16C37E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172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>
                <a:solidFill>
                  <a:srgbClr val="FF0000"/>
                </a:solidFill>
                <a:latin typeface="Arial" panose="020B0604020202020204" pitchFamily="34" charset="0"/>
              </a:rPr>
              <a:t>m &lt;&lt; |U|</a:t>
            </a:r>
          </a:p>
        </p:txBody>
      </p:sp>
      <p:sp>
        <p:nvSpPr>
          <p:cNvPr id="29721" name="Text Box 25">
            <a:extLst>
              <a:ext uri="{FF2B5EF4-FFF2-40B4-BE49-F238E27FC236}">
                <a16:creationId xmlns:a16="http://schemas.microsoft.com/office/drawing/2014/main" id="{41159E00-4790-4D44-ABD6-381318AF8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105401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hash function, 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6ABE329-CAE7-44BE-A93C-14C8E1A6D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Collisions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072C29D-4835-4A32-B4AF-6C4D560C2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1143000"/>
          </a:xfrm>
        </p:spPr>
        <p:txBody>
          <a:bodyPr/>
          <a:lstStyle/>
          <a:p>
            <a:r>
              <a:rPr lang="en-US" altLang="ti-ET"/>
              <a:t>If m </a:t>
            </a:r>
            <a:r>
              <a:rPr lang="en-US" altLang="ti-ET">
                <a:cs typeface="Arial" panose="020B0604020202020204" pitchFamily="34" charset="0"/>
              </a:rPr>
              <a:t>≠ |U|, then two keys can map to the same position in the hashtable</a:t>
            </a:r>
            <a:endParaRPr lang="en-US" altLang="ti-ET"/>
          </a:p>
        </p:txBody>
      </p:sp>
      <p:sp>
        <p:nvSpPr>
          <p:cNvPr id="34820" name="Oval 4">
            <a:extLst>
              <a:ext uri="{FF2B5EF4-FFF2-40B4-BE49-F238E27FC236}">
                <a16:creationId xmlns:a16="http://schemas.microsoft.com/office/drawing/2014/main" id="{F4839B72-E17F-4477-BF67-B87EB0C57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67000"/>
            <a:ext cx="32004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B4208BEB-7F78-4A3F-A3B0-349617BAB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3528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universe of keys - U</a:t>
            </a:r>
          </a:p>
        </p:txBody>
      </p:sp>
      <p:sp>
        <p:nvSpPr>
          <p:cNvPr id="34822" name="AutoShape 6">
            <a:extLst>
              <a:ext uri="{FF2B5EF4-FFF2-40B4-BE49-F238E27FC236}">
                <a16:creationId xmlns:a16="http://schemas.microsoft.com/office/drawing/2014/main" id="{A3270029-7E92-4B31-9E02-44C15E9A77E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53000" y="49530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grpSp>
        <p:nvGrpSpPr>
          <p:cNvPr id="34823" name="Group 7">
            <a:extLst>
              <a:ext uri="{FF2B5EF4-FFF2-40B4-BE49-F238E27FC236}">
                <a16:creationId xmlns:a16="http://schemas.microsoft.com/office/drawing/2014/main" id="{302991F8-0ACC-4A1B-9FE1-E48AAA50B498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6248400"/>
            <a:ext cx="5715000" cy="381000"/>
            <a:chOff x="768" y="624"/>
            <a:chExt cx="3600" cy="240"/>
          </a:xfrm>
        </p:grpSpPr>
        <p:sp>
          <p:nvSpPr>
            <p:cNvPr id="34824" name="Rectangle 8">
              <a:extLst>
                <a:ext uri="{FF2B5EF4-FFF2-40B4-BE49-F238E27FC236}">
                  <a16:creationId xmlns:a16="http://schemas.microsoft.com/office/drawing/2014/main" id="{4BDA5539-B0A7-4434-8B20-D037CECE8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25" name="Line 9">
              <a:extLst>
                <a:ext uri="{FF2B5EF4-FFF2-40B4-BE49-F238E27FC236}">
                  <a16:creationId xmlns:a16="http://schemas.microsoft.com/office/drawing/2014/main" id="{978539C7-2787-4023-B867-2DC5F870D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26" name="Line 10">
              <a:extLst>
                <a:ext uri="{FF2B5EF4-FFF2-40B4-BE49-F238E27FC236}">
                  <a16:creationId xmlns:a16="http://schemas.microsoft.com/office/drawing/2014/main" id="{263B666E-4EF5-4E4E-B5AA-F6FF6A455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27" name="Line 11">
              <a:extLst>
                <a:ext uri="{FF2B5EF4-FFF2-40B4-BE49-F238E27FC236}">
                  <a16:creationId xmlns:a16="http://schemas.microsoft.com/office/drawing/2014/main" id="{441711F8-85B7-43B6-BCF0-9FD50D750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28" name="Line 12">
              <a:extLst>
                <a:ext uri="{FF2B5EF4-FFF2-40B4-BE49-F238E27FC236}">
                  <a16:creationId xmlns:a16="http://schemas.microsoft.com/office/drawing/2014/main" id="{7D24F9FB-B728-46FA-AB58-5C5819CE4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29" name="Line 13">
              <a:extLst>
                <a:ext uri="{FF2B5EF4-FFF2-40B4-BE49-F238E27FC236}">
                  <a16:creationId xmlns:a16="http://schemas.microsoft.com/office/drawing/2014/main" id="{978A8B62-3991-4437-9646-8BF6E9CD8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30" name="Line 14">
              <a:extLst>
                <a:ext uri="{FF2B5EF4-FFF2-40B4-BE49-F238E27FC236}">
                  <a16:creationId xmlns:a16="http://schemas.microsoft.com/office/drawing/2014/main" id="{EB5B8B97-BF2A-467A-A31B-E51A94379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31" name="Line 15">
              <a:extLst>
                <a:ext uri="{FF2B5EF4-FFF2-40B4-BE49-F238E27FC236}">
                  <a16:creationId xmlns:a16="http://schemas.microsoft.com/office/drawing/2014/main" id="{22B88E27-0E06-4B76-A23B-9520A7C7C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32" name="Line 16">
              <a:extLst>
                <a:ext uri="{FF2B5EF4-FFF2-40B4-BE49-F238E27FC236}">
                  <a16:creationId xmlns:a16="http://schemas.microsoft.com/office/drawing/2014/main" id="{BE469672-ED21-4A7A-969F-954FEE515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33" name="Line 17">
              <a:extLst>
                <a:ext uri="{FF2B5EF4-FFF2-40B4-BE49-F238E27FC236}">
                  <a16:creationId xmlns:a16="http://schemas.microsoft.com/office/drawing/2014/main" id="{0A025B7A-DE99-4A5B-9862-01014D5FE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34" name="Line 18">
              <a:extLst>
                <a:ext uri="{FF2B5EF4-FFF2-40B4-BE49-F238E27FC236}">
                  <a16:creationId xmlns:a16="http://schemas.microsoft.com/office/drawing/2014/main" id="{A9276552-CB49-4DAD-9F87-DF11FD773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35" name="Line 19">
              <a:extLst>
                <a:ext uri="{FF2B5EF4-FFF2-40B4-BE49-F238E27FC236}">
                  <a16:creationId xmlns:a16="http://schemas.microsoft.com/office/drawing/2014/main" id="{9FA57BF2-34AD-4155-958A-461FA80AF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36" name="Line 20">
              <a:extLst>
                <a:ext uri="{FF2B5EF4-FFF2-40B4-BE49-F238E27FC236}">
                  <a16:creationId xmlns:a16="http://schemas.microsoft.com/office/drawing/2014/main" id="{AFE43F67-6D0D-4D8F-A312-13E08FDBF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37" name="Line 21">
              <a:extLst>
                <a:ext uri="{FF2B5EF4-FFF2-40B4-BE49-F238E27FC236}">
                  <a16:creationId xmlns:a16="http://schemas.microsoft.com/office/drawing/2014/main" id="{C5F649F3-3D9A-4993-A7E1-E80659423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4838" name="Line 22">
              <a:extLst>
                <a:ext uri="{FF2B5EF4-FFF2-40B4-BE49-F238E27FC236}">
                  <a16:creationId xmlns:a16="http://schemas.microsoft.com/office/drawing/2014/main" id="{D389F507-419C-436E-9D1D-E208360F7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34839" name="Text Box 23">
            <a:extLst>
              <a:ext uri="{FF2B5EF4-FFF2-40B4-BE49-F238E27FC236}">
                <a16:creationId xmlns:a16="http://schemas.microsoft.com/office/drawing/2014/main" id="{E3E5826E-4F6E-44C3-A949-9CD1D847C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172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>
                <a:solidFill>
                  <a:srgbClr val="FF0000"/>
                </a:solidFill>
                <a:latin typeface="Arial" panose="020B0604020202020204" pitchFamily="34" charset="0"/>
              </a:rPr>
              <a:t>m &lt;&lt; |U|</a:t>
            </a:r>
          </a:p>
        </p:txBody>
      </p:sp>
      <p:sp>
        <p:nvSpPr>
          <p:cNvPr id="34841" name="Oval 25">
            <a:extLst>
              <a:ext uri="{FF2B5EF4-FFF2-40B4-BE49-F238E27FC236}">
                <a16:creationId xmlns:a16="http://schemas.microsoft.com/office/drawing/2014/main" id="{56437629-E24E-4912-B588-D9E8CD1AF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42" name="Line 26">
            <a:extLst>
              <a:ext uri="{FF2B5EF4-FFF2-40B4-BE49-F238E27FC236}">
                <a16:creationId xmlns:a16="http://schemas.microsoft.com/office/drawing/2014/main" id="{98889971-0CEE-43C9-BB90-87D5ED5861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4343400"/>
            <a:ext cx="609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43" name="Rectangle 27">
            <a:extLst>
              <a:ext uri="{FF2B5EF4-FFF2-40B4-BE49-F238E27FC236}">
                <a16:creationId xmlns:a16="http://schemas.microsoft.com/office/drawing/2014/main" id="{75F6F251-F1AD-46F3-BEAE-943BACC43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248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44" name="Oval 28">
            <a:extLst>
              <a:ext uri="{FF2B5EF4-FFF2-40B4-BE49-F238E27FC236}">
                <a16:creationId xmlns:a16="http://schemas.microsoft.com/office/drawing/2014/main" id="{5F1A5C14-6FE8-4E13-9B2D-BFA463533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148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46" name="Rectangle 30">
            <a:extLst>
              <a:ext uri="{FF2B5EF4-FFF2-40B4-BE49-F238E27FC236}">
                <a16:creationId xmlns:a16="http://schemas.microsoft.com/office/drawing/2014/main" id="{E85293AF-4AE6-43AD-A72C-F81E4717B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248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47" name="Line 31">
            <a:extLst>
              <a:ext uri="{FF2B5EF4-FFF2-40B4-BE49-F238E27FC236}">
                <a16:creationId xmlns:a16="http://schemas.microsoft.com/office/drawing/2014/main" id="{AC96760B-6DCA-40E3-9F28-5C7840FBC2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4419600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48" name="Line 32">
            <a:extLst>
              <a:ext uri="{FF2B5EF4-FFF2-40B4-BE49-F238E27FC236}">
                <a16:creationId xmlns:a16="http://schemas.microsoft.com/office/drawing/2014/main" id="{E6109E1E-75DA-4E65-BE50-F4D0DC898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343400"/>
            <a:ext cx="533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49" name="Oval 33">
            <a:extLst>
              <a:ext uri="{FF2B5EF4-FFF2-40B4-BE49-F238E27FC236}">
                <a16:creationId xmlns:a16="http://schemas.microsoft.com/office/drawing/2014/main" id="{28547206-C4AD-40F0-B561-61F1B81AD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9624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4850" name="Text Box 34">
            <a:extLst>
              <a:ext uri="{FF2B5EF4-FFF2-40B4-BE49-F238E27FC236}">
                <a16:creationId xmlns:a16="http://schemas.microsoft.com/office/drawing/2014/main" id="{6D4A557C-86F5-47BB-8B93-DC05A36AF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105401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hash function, 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E3534EC-7A1F-41F4-BF85-FD9608E7C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Collisions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3F1D814-3F6E-403D-8AE0-CE27AB37D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dirty="0"/>
              <a:t>A collision occurs when h(x) = h(y), but x </a:t>
            </a:r>
            <a:r>
              <a:rPr lang="en-US" altLang="ti-ET" dirty="0">
                <a:cs typeface="Arial" panose="020B0604020202020204" pitchFamily="34" charset="0"/>
              </a:rPr>
              <a:t>≠ y</a:t>
            </a:r>
            <a:endParaRPr lang="en-US" altLang="ti-ET" dirty="0"/>
          </a:p>
          <a:p>
            <a:pPr>
              <a:lnSpc>
                <a:spcPct val="150000"/>
              </a:lnSpc>
            </a:pPr>
            <a:r>
              <a:rPr lang="en-US" altLang="ti-ET" dirty="0"/>
              <a:t>A good hash function will minimize the number of collisions</a:t>
            </a:r>
          </a:p>
          <a:p>
            <a:pPr>
              <a:lnSpc>
                <a:spcPct val="150000"/>
              </a:lnSpc>
            </a:pPr>
            <a:r>
              <a:rPr lang="en-US" altLang="ti-ET" dirty="0"/>
              <a:t>Because the number of </a:t>
            </a:r>
            <a:r>
              <a:rPr lang="en-US" altLang="ti-ET" dirty="0" err="1"/>
              <a:t>hashtable</a:t>
            </a:r>
            <a:r>
              <a:rPr lang="en-US" altLang="ti-ET" dirty="0"/>
              <a:t> entries is less than the possible keys (i.e. m &lt; |U|) collisions are inevitable!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93BAB81-F1FE-436D-8300-EB29E8D30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ti-ET" sz="3500" dirty="0"/>
              <a:t>Collision resolution by chaining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91B40DD-003F-4823-A31D-5E2C19A3C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0767" y="990600"/>
            <a:ext cx="1100108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ti-ET" sz="2800" dirty="0" err="1">
                <a:latin typeface="Times" panose="02020603050405020304" pitchFamily="18" charset="0"/>
                <a:cs typeface="Times" panose="02020603050405020304" pitchFamily="18" charset="0"/>
              </a:rPr>
              <a:t>Hashtable</a:t>
            </a:r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 consists of an array of linked lists</a:t>
            </a:r>
          </a:p>
          <a:p>
            <a:pPr>
              <a:lnSpc>
                <a:spcPct val="90000"/>
              </a:lnSpc>
            </a:pPr>
            <a:endParaRPr lang="en-US" altLang="ti-ET" sz="2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ti-ET" sz="2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ti-ET" sz="2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ti-ET" sz="2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ti-ET" sz="2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ti-ET" sz="2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When a collision occurs, the element is added to linked list at that location</a:t>
            </a:r>
          </a:p>
          <a:p>
            <a:pPr>
              <a:lnSpc>
                <a:spcPct val="90000"/>
              </a:lnSpc>
            </a:pPr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If two entries x ≠ y have the same hash value h(x) = h(x), then T(h(x)) will contain a linked list with both values</a:t>
            </a:r>
          </a:p>
        </p:txBody>
      </p:sp>
      <p:grpSp>
        <p:nvGrpSpPr>
          <p:cNvPr id="37892" name="Group 4">
            <a:extLst>
              <a:ext uri="{FF2B5EF4-FFF2-40B4-BE49-F238E27FC236}">
                <a16:creationId xmlns:a16="http://schemas.microsoft.com/office/drawing/2014/main" id="{697EB4D1-737B-4683-8CD8-7D5F2C37DA2A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276600"/>
            <a:ext cx="5715000" cy="381000"/>
            <a:chOff x="768" y="624"/>
            <a:chExt cx="3600" cy="240"/>
          </a:xfrm>
        </p:grpSpPr>
        <p:sp>
          <p:nvSpPr>
            <p:cNvPr id="37893" name="Rectangle 5">
              <a:extLst>
                <a:ext uri="{FF2B5EF4-FFF2-40B4-BE49-F238E27FC236}">
                  <a16:creationId xmlns:a16="http://schemas.microsoft.com/office/drawing/2014/main" id="{3C0B39A8-8BC0-43BD-A6AD-2B773E579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894" name="Line 6">
              <a:extLst>
                <a:ext uri="{FF2B5EF4-FFF2-40B4-BE49-F238E27FC236}">
                  <a16:creationId xmlns:a16="http://schemas.microsoft.com/office/drawing/2014/main" id="{FF186260-7BB5-4904-B955-86CAF9AA1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895" name="Line 7">
              <a:extLst>
                <a:ext uri="{FF2B5EF4-FFF2-40B4-BE49-F238E27FC236}">
                  <a16:creationId xmlns:a16="http://schemas.microsoft.com/office/drawing/2014/main" id="{0A34AB25-47EB-47A2-9AFE-9D63FDC68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896" name="Line 8">
              <a:extLst>
                <a:ext uri="{FF2B5EF4-FFF2-40B4-BE49-F238E27FC236}">
                  <a16:creationId xmlns:a16="http://schemas.microsoft.com/office/drawing/2014/main" id="{9906D8B6-CE18-440A-B2BA-E8E1796EE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897" name="Line 9">
              <a:extLst>
                <a:ext uri="{FF2B5EF4-FFF2-40B4-BE49-F238E27FC236}">
                  <a16:creationId xmlns:a16="http://schemas.microsoft.com/office/drawing/2014/main" id="{2176D1A7-013B-4ACB-8F7B-A3843F4E5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898" name="Line 10">
              <a:extLst>
                <a:ext uri="{FF2B5EF4-FFF2-40B4-BE49-F238E27FC236}">
                  <a16:creationId xmlns:a16="http://schemas.microsoft.com/office/drawing/2014/main" id="{1E5E6ECD-9CBA-4005-848C-4B7DACBAA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899" name="Line 11">
              <a:extLst>
                <a:ext uri="{FF2B5EF4-FFF2-40B4-BE49-F238E27FC236}">
                  <a16:creationId xmlns:a16="http://schemas.microsoft.com/office/drawing/2014/main" id="{94518A1B-E73C-4961-B987-F4F6C98E5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900" name="Line 12">
              <a:extLst>
                <a:ext uri="{FF2B5EF4-FFF2-40B4-BE49-F238E27FC236}">
                  <a16:creationId xmlns:a16="http://schemas.microsoft.com/office/drawing/2014/main" id="{5E66467B-F674-4514-A2A5-D80476B9C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901" name="Line 13">
              <a:extLst>
                <a:ext uri="{FF2B5EF4-FFF2-40B4-BE49-F238E27FC236}">
                  <a16:creationId xmlns:a16="http://schemas.microsoft.com/office/drawing/2014/main" id="{17EA5B5F-E9FE-4D04-94FE-1A7FEC32C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902" name="Line 14">
              <a:extLst>
                <a:ext uri="{FF2B5EF4-FFF2-40B4-BE49-F238E27FC236}">
                  <a16:creationId xmlns:a16="http://schemas.microsoft.com/office/drawing/2014/main" id="{50E8DB94-7376-4626-ADBF-D4649839F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903" name="Line 15">
              <a:extLst>
                <a:ext uri="{FF2B5EF4-FFF2-40B4-BE49-F238E27FC236}">
                  <a16:creationId xmlns:a16="http://schemas.microsoft.com/office/drawing/2014/main" id="{B498F2C7-D22A-4619-9F28-B828F3B1B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904" name="Line 16">
              <a:extLst>
                <a:ext uri="{FF2B5EF4-FFF2-40B4-BE49-F238E27FC236}">
                  <a16:creationId xmlns:a16="http://schemas.microsoft.com/office/drawing/2014/main" id="{E8D823D8-D1E3-40BD-8C4F-E97B274A5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905" name="Line 17">
              <a:extLst>
                <a:ext uri="{FF2B5EF4-FFF2-40B4-BE49-F238E27FC236}">
                  <a16:creationId xmlns:a16="http://schemas.microsoft.com/office/drawing/2014/main" id="{8FBF8577-2EC9-4CF1-8918-A069D58E3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906" name="Line 18">
              <a:extLst>
                <a:ext uri="{FF2B5EF4-FFF2-40B4-BE49-F238E27FC236}">
                  <a16:creationId xmlns:a16="http://schemas.microsoft.com/office/drawing/2014/main" id="{2AFE2C02-1D20-470F-A44A-C8250D3E8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7907" name="Line 19">
              <a:extLst>
                <a:ext uri="{FF2B5EF4-FFF2-40B4-BE49-F238E27FC236}">
                  <a16:creationId xmlns:a16="http://schemas.microsoft.com/office/drawing/2014/main" id="{5E7CE6FC-64DC-476B-9FC7-395A0774C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37908" name="Line 20">
            <a:extLst>
              <a:ext uri="{FF2B5EF4-FFF2-40B4-BE49-F238E27FC236}">
                <a16:creationId xmlns:a16="http://schemas.microsoft.com/office/drawing/2014/main" id="{7FF89C11-A82C-495D-9F43-8BAEB9E223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09" name="Line 21">
            <a:extLst>
              <a:ext uri="{FF2B5EF4-FFF2-40B4-BE49-F238E27FC236}">
                <a16:creationId xmlns:a16="http://schemas.microsoft.com/office/drawing/2014/main" id="{4BE583F1-18D7-45FB-9367-AE4943B973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10" name="Line 22">
            <a:extLst>
              <a:ext uri="{FF2B5EF4-FFF2-40B4-BE49-F238E27FC236}">
                <a16:creationId xmlns:a16="http://schemas.microsoft.com/office/drawing/2014/main" id="{1C072DD7-CD16-4F24-A05B-131F9CBABB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11" name="Rectangle 23">
            <a:extLst>
              <a:ext uri="{FF2B5EF4-FFF2-40B4-BE49-F238E27FC236}">
                <a16:creationId xmlns:a16="http://schemas.microsoft.com/office/drawing/2014/main" id="{6FF8FAA7-16B7-40CA-B308-1F92D2432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514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12" name="Rectangle 24">
            <a:extLst>
              <a:ext uri="{FF2B5EF4-FFF2-40B4-BE49-F238E27FC236}">
                <a16:creationId xmlns:a16="http://schemas.microsoft.com/office/drawing/2014/main" id="{F03CF0F5-95DE-4083-9D33-3B975BE41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25527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13" name="Rectangle 25">
            <a:extLst>
              <a:ext uri="{FF2B5EF4-FFF2-40B4-BE49-F238E27FC236}">
                <a16:creationId xmlns:a16="http://schemas.microsoft.com/office/drawing/2014/main" id="{2947DA93-786F-408C-93F7-30445C39A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514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14" name="Line 26">
            <a:extLst>
              <a:ext uri="{FF2B5EF4-FFF2-40B4-BE49-F238E27FC236}">
                <a16:creationId xmlns:a16="http://schemas.microsoft.com/office/drawing/2014/main" id="{8901954E-3AFE-4DD4-BD5D-9EB12BC988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271860"/>
            <a:ext cx="0" cy="2427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15" name="Rectangle 27">
            <a:extLst>
              <a:ext uri="{FF2B5EF4-FFF2-40B4-BE49-F238E27FC236}">
                <a16:creationId xmlns:a16="http://schemas.microsoft.com/office/drawing/2014/main" id="{BDE98EE6-E8E9-4CB2-8318-648387DA3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182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7916" name="Oval 28">
            <a:extLst>
              <a:ext uri="{FF2B5EF4-FFF2-40B4-BE49-F238E27FC236}">
                <a16:creationId xmlns:a16="http://schemas.microsoft.com/office/drawing/2014/main" id="{8F4C49CF-B2B6-411A-8D49-A7F116842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40264"/>
            <a:ext cx="1219200" cy="223415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5" name="Text Box 53">
            <a:extLst>
              <a:ext uri="{FF2B5EF4-FFF2-40B4-BE49-F238E27FC236}">
                <a16:creationId xmlns:a16="http://schemas.microsoft.com/office/drawing/2014/main" id="{03CF23FE-C227-4F70-9A0F-73FCD3192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925764"/>
            <a:ext cx="495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ChainedHashInsert</a:t>
            </a:r>
            <a:r>
              <a:rPr lang="en-US" altLang="ti-ET" sz="3200" dirty="0">
                <a:solidFill>
                  <a:srgbClr val="000000"/>
                </a:solidFill>
                <a:latin typeface="Arial" panose="020B0604020202020204" pitchFamily="34" charset="0"/>
              </a:rPr>
              <a:t>(     )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8BB64AEC-BB36-4EAA-A4B2-9BE66040E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Insertion</a:t>
            </a:r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51CB2F14-C109-47C1-89A5-34A08320C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53340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941" name="Group 29">
            <a:extLst>
              <a:ext uri="{FF2B5EF4-FFF2-40B4-BE49-F238E27FC236}">
                <a16:creationId xmlns:a16="http://schemas.microsoft.com/office/drawing/2014/main" id="{4A1C1736-4040-4947-8FD7-45FF77896CC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867400"/>
            <a:ext cx="5715000" cy="381000"/>
            <a:chOff x="768" y="624"/>
            <a:chExt cx="3600" cy="240"/>
          </a:xfrm>
        </p:grpSpPr>
        <p:sp>
          <p:nvSpPr>
            <p:cNvPr id="38942" name="Rectangle 30">
              <a:extLst>
                <a:ext uri="{FF2B5EF4-FFF2-40B4-BE49-F238E27FC236}">
                  <a16:creationId xmlns:a16="http://schemas.microsoft.com/office/drawing/2014/main" id="{06EBE557-AAA8-46C1-9988-54DA050AD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43" name="Line 31">
              <a:extLst>
                <a:ext uri="{FF2B5EF4-FFF2-40B4-BE49-F238E27FC236}">
                  <a16:creationId xmlns:a16="http://schemas.microsoft.com/office/drawing/2014/main" id="{26D2BFAE-5E2F-4104-A56B-422DA50A4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44" name="Line 32">
              <a:extLst>
                <a:ext uri="{FF2B5EF4-FFF2-40B4-BE49-F238E27FC236}">
                  <a16:creationId xmlns:a16="http://schemas.microsoft.com/office/drawing/2014/main" id="{D8C9EB65-44D5-4DF1-BC59-8378EB843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45" name="Line 33">
              <a:extLst>
                <a:ext uri="{FF2B5EF4-FFF2-40B4-BE49-F238E27FC236}">
                  <a16:creationId xmlns:a16="http://schemas.microsoft.com/office/drawing/2014/main" id="{F388A4F0-21B3-4F20-9366-FC36922EF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46" name="Line 34">
              <a:extLst>
                <a:ext uri="{FF2B5EF4-FFF2-40B4-BE49-F238E27FC236}">
                  <a16:creationId xmlns:a16="http://schemas.microsoft.com/office/drawing/2014/main" id="{8441A1D6-0B50-4933-80DD-1F592F14E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47" name="Line 35">
              <a:extLst>
                <a:ext uri="{FF2B5EF4-FFF2-40B4-BE49-F238E27FC236}">
                  <a16:creationId xmlns:a16="http://schemas.microsoft.com/office/drawing/2014/main" id="{BA3E0E3D-D17F-4A9B-A205-FB93CE0F5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48" name="Line 36">
              <a:extLst>
                <a:ext uri="{FF2B5EF4-FFF2-40B4-BE49-F238E27FC236}">
                  <a16:creationId xmlns:a16="http://schemas.microsoft.com/office/drawing/2014/main" id="{61235608-454A-42D8-9C86-530F0A280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49" name="Line 37">
              <a:extLst>
                <a:ext uri="{FF2B5EF4-FFF2-40B4-BE49-F238E27FC236}">
                  <a16:creationId xmlns:a16="http://schemas.microsoft.com/office/drawing/2014/main" id="{ED05D78C-9DC7-4AB1-9067-F6C8FA4EA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50" name="Line 38">
              <a:extLst>
                <a:ext uri="{FF2B5EF4-FFF2-40B4-BE49-F238E27FC236}">
                  <a16:creationId xmlns:a16="http://schemas.microsoft.com/office/drawing/2014/main" id="{E48EB074-C1C5-4554-9FFC-5243B3012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51" name="Line 39">
              <a:extLst>
                <a:ext uri="{FF2B5EF4-FFF2-40B4-BE49-F238E27FC236}">
                  <a16:creationId xmlns:a16="http://schemas.microsoft.com/office/drawing/2014/main" id="{681D525F-73EB-47C9-9985-BA24DFADD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52" name="Line 40">
              <a:extLst>
                <a:ext uri="{FF2B5EF4-FFF2-40B4-BE49-F238E27FC236}">
                  <a16:creationId xmlns:a16="http://schemas.microsoft.com/office/drawing/2014/main" id="{C81FA6FD-9DDB-4226-B553-1C83A73EE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53" name="Line 41">
              <a:extLst>
                <a:ext uri="{FF2B5EF4-FFF2-40B4-BE49-F238E27FC236}">
                  <a16:creationId xmlns:a16="http://schemas.microsoft.com/office/drawing/2014/main" id="{1C7DDA52-F93E-4DD0-A3AE-77BFCC1D9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54" name="Line 42">
              <a:extLst>
                <a:ext uri="{FF2B5EF4-FFF2-40B4-BE49-F238E27FC236}">
                  <a16:creationId xmlns:a16="http://schemas.microsoft.com/office/drawing/2014/main" id="{89E26A55-F7DC-4992-A628-9E8A43753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55" name="Line 43">
              <a:extLst>
                <a:ext uri="{FF2B5EF4-FFF2-40B4-BE49-F238E27FC236}">
                  <a16:creationId xmlns:a16="http://schemas.microsoft.com/office/drawing/2014/main" id="{6163E05D-EF76-4F6E-BA75-FEE50FB1E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38956" name="Line 44">
              <a:extLst>
                <a:ext uri="{FF2B5EF4-FFF2-40B4-BE49-F238E27FC236}">
                  <a16:creationId xmlns:a16="http://schemas.microsoft.com/office/drawing/2014/main" id="{D182F0F7-2E90-4A6E-A4EC-474AC0E38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38957" name="Rectangle 45">
            <a:extLst>
              <a:ext uri="{FF2B5EF4-FFF2-40B4-BE49-F238E27FC236}">
                <a16:creationId xmlns:a16="http://schemas.microsoft.com/office/drawing/2014/main" id="{02658477-3ED0-4F5E-BDE9-7F9A200AA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0480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8961" name="Line 49">
            <a:extLst>
              <a:ext uri="{FF2B5EF4-FFF2-40B4-BE49-F238E27FC236}">
                <a16:creationId xmlns:a16="http://schemas.microsoft.com/office/drawing/2014/main" id="{4E4F1C4F-A556-4C04-A8D1-E33A7A6BC8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8962" name="Rectangle 50">
            <a:extLst>
              <a:ext uri="{FF2B5EF4-FFF2-40B4-BE49-F238E27FC236}">
                <a16:creationId xmlns:a16="http://schemas.microsoft.com/office/drawing/2014/main" id="{61E68CA3-684C-4080-AC23-DFCA1B00A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029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8963" name="Line 51">
            <a:extLst>
              <a:ext uri="{FF2B5EF4-FFF2-40B4-BE49-F238E27FC236}">
                <a16:creationId xmlns:a16="http://schemas.microsoft.com/office/drawing/2014/main" id="{8475F9A2-9307-4389-8580-C003A65B28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38964" name="Rectangle 52">
            <a:extLst>
              <a:ext uri="{FF2B5EF4-FFF2-40B4-BE49-F238E27FC236}">
                <a16:creationId xmlns:a16="http://schemas.microsoft.com/office/drawing/2014/main" id="{790C0C7E-BD4A-496D-A739-93F579692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0292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>
            <a:extLst>
              <a:ext uri="{FF2B5EF4-FFF2-40B4-BE49-F238E27FC236}">
                <a16:creationId xmlns:a16="http://schemas.microsoft.com/office/drawing/2014/main" id="{D2BFD626-1FA7-446F-A549-2200E5A6F6BF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867400"/>
            <a:ext cx="5715000" cy="381000"/>
            <a:chOff x="768" y="624"/>
            <a:chExt cx="3600" cy="240"/>
          </a:xfrm>
        </p:grpSpPr>
        <p:sp>
          <p:nvSpPr>
            <p:cNvPr id="43011" name="Rectangle 3">
              <a:extLst>
                <a:ext uri="{FF2B5EF4-FFF2-40B4-BE49-F238E27FC236}">
                  <a16:creationId xmlns:a16="http://schemas.microsoft.com/office/drawing/2014/main" id="{FC1AA94C-5BD6-47FB-A7F6-E0978BE58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12" name="Line 4">
              <a:extLst>
                <a:ext uri="{FF2B5EF4-FFF2-40B4-BE49-F238E27FC236}">
                  <a16:creationId xmlns:a16="http://schemas.microsoft.com/office/drawing/2014/main" id="{09D4AF9E-C4F1-40C1-BFBB-5202711D3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13" name="Line 5">
              <a:extLst>
                <a:ext uri="{FF2B5EF4-FFF2-40B4-BE49-F238E27FC236}">
                  <a16:creationId xmlns:a16="http://schemas.microsoft.com/office/drawing/2014/main" id="{5D13E7E2-416A-44FB-9D1E-EBEA68093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14" name="Line 6">
              <a:extLst>
                <a:ext uri="{FF2B5EF4-FFF2-40B4-BE49-F238E27FC236}">
                  <a16:creationId xmlns:a16="http://schemas.microsoft.com/office/drawing/2014/main" id="{A9EB977F-A058-4F97-A02C-4B057DCCD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15" name="Line 7">
              <a:extLst>
                <a:ext uri="{FF2B5EF4-FFF2-40B4-BE49-F238E27FC236}">
                  <a16:creationId xmlns:a16="http://schemas.microsoft.com/office/drawing/2014/main" id="{BD8E7B4F-EFCF-494D-9A7B-36AC8ACB8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16" name="Line 8">
              <a:extLst>
                <a:ext uri="{FF2B5EF4-FFF2-40B4-BE49-F238E27FC236}">
                  <a16:creationId xmlns:a16="http://schemas.microsoft.com/office/drawing/2014/main" id="{A97A0FFC-FB1E-411B-B578-3BC7F4835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17" name="Line 9">
              <a:extLst>
                <a:ext uri="{FF2B5EF4-FFF2-40B4-BE49-F238E27FC236}">
                  <a16:creationId xmlns:a16="http://schemas.microsoft.com/office/drawing/2014/main" id="{46A0E335-C6D1-4BC9-A866-94E6A4AEB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18" name="Line 10">
              <a:extLst>
                <a:ext uri="{FF2B5EF4-FFF2-40B4-BE49-F238E27FC236}">
                  <a16:creationId xmlns:a16="http://schemas.microsoft.com/office/drawing/2014/main" id="{16728423-D484-4E14-BDB3-DD0BF039A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19" name="Line 11">
              <a:extLst>
                <a:ext uri="{FF2B5EF4-FFF2-40B4-BE49-F238E27FC236}">
                  <a16:creationId xmlns:a16="http://schemas.microsoft.com/office/drawing/2014/main" id="{B5B7C1C2-BE2C-4A76-AA6B-4DA8A37A2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20" name="Line 12">
              <a:extLst>
                <a:ext uri="{FF2B5EF4-FFF2-40B4-BE49-F238E27FC236}">
                  <a16:creationId xmlns:a16="http://schemas.microsoft.com/office/drawing/2014/main" id="{A50D5996-C8CC-40BC-B7A5-6F2F555AB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21" name="Line 13">
              <a:extLst>
                <a:ext uri="{FF2B5EF4-FFF2-40B4-BE49-F238E27FC236}">
                  <a16:creationId xmlns:a16="http://schemas.microsoft.com/office/drawing/2014/main" id="{55E9E5F6-2E44-4189-A456-8F39921F2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22" name="Line 14">
              <a:extLst>
                <a:ext uri="{FF2B5EF4-FFF2-40B4-BE49-F238E27FC236}">
                  <a16:creationId xmlns:a16="http://schemas.microsoft.com/office/drawing/2014/main" id="{C7A30562-BAF0-43D0-B3F1-3EB412333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23" name="Line 15">
              <a:extLst>
                <a:ext uri="{FF2B5EF4-FFF2-40B4-BE49-F238E27FC236}">
                  <a16:creationId xmlns:a16="http://schemas.microsoft.com/office/drawing/2014/main" id="{77FB9D84-A32B-4F9D-93CD-28B6B7E5F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24" name="Line 16">
              <a:extLst>
                <a:ext uri="{FF2B5EF4-FFF2-40B4-BE49-F238E27FC236}">
                  <a16:creationId xmlns:a16="http://schemas.microsoft.com/office/drawing/2014/main" id="{E035F1F0-C9D8-4112-9963-A6FC016B2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3025" name="Line 17">
              <a:extLst>
                <a:ext uri="{FF2B5EF4-FFF2-40B4-BE49-F238E27FC236}">
                  <a16:creationId xmlns:a16="http://schemas.microsoft.com/office/drawing/2014/main" id="{48BC7AEB-7521-4240-BEFF-15D6891CB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43026" name="Rectangle 18">
            <a:extLst>
              <a:ext uri="{FF2B5EF4-FFF2-40B4-BE49-F238E27FC236}">
                <a16:creationId xmlns:a16="http://schemas.microsoft.com/office/drawing/2014/main" id="{09AC7594-FCF6-435C-8411-E85F9D891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Insertion</a:t>
            </a:r>
          </a:p>
        </p:txBody>
      </p:sp>
      <p:pic>
        <p:nvPicPr>
          <p:cNvPr id="43027" name="Picture 19">
            <a:extLst>
              <a:ext uri="{FF2B5EF4-FFF2-40B4-BE49-F238E27FC236}">
                <a16:creationId xmlns:a16="http://schemas.microsoft.com/office/drawing/2014/main" id="{725ADFCA-445A-4B64-BB72-C707BCBA1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53340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28" name="Line 20">
            <a:extLst>
              <a:ext uri="{FF2B5EF4-FFF2-40B4-BE49-F238E27FC236}">
                <a16:creationId xmlns:a16="http://schemas.microsoft.com/office/drawing/2014/main" id="{886DED27-8F16-49B1-92FA-A044F3EF45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3029" name="Rectangle 21">
            <a:extLst>
              <a:ext uri="{FF2B5EF4-FFF2-40B4-BE49-F238E27FC236}">
                <a16:creationId xmlns:a16="http://schemas.microsoft.com/office/drawing/2014/main" id="{4B2080E7-3EFE-4467-8B48-5B7A4F3BB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029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3030" name="Text Box 22">
            <a:extLst>
              <a:ext uri="{FF2B5EF4-FFF2-40B4-BE49-F238E27FC236}">
                <a16:creationId xmlns:a16="http://schemas.microsoft.com/office/drawing/2014/main" id="{776453F8-DCED-4D6F-802E-FD2726AAD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01625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     )</a:t>
            </a:r>
          </a:p>
        </p:txBody>
      </p:sp>
      <p:sp>
        <p:nvSpPr>
          <p:cNvPr id="43031" name="Rectangle 23">
            <a:extLst>
              <a:ext uri="{FF2B5EF4-FFF2-40B4-BE49-F238E27FC236}">
                <a16:creationId xmlns:a16="http://schemas.microsoft.com/office/drawing/2014/main" id="{FE36A251-16E0-44AC-BE1D-12BC1AF11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004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3033" name="Line 25">
            <a:extLst>
              <a:ext uri="{FF2B5EF4-FFF2-40B4-BE49-F238E27FC236}">
                <a16:creationId xmlns:a16="http://schemas.microsoft.com/office/drawing/2014/main" id="{7AD18714-247B-40F5-A8D4-94D83BBEBC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3034" name="Rectangle 26">
            <a:extLst>
              <a:ext uri="{FF2B5EF4-FFF2-40B4-BE49-F238E27FC236}">
                <a16:creationId xmlns:a16="http://schemas.microsoft.com/office/drawing/2014/main" id="{0CC1F645-34CD-4ED0-A80D-12247BADC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0292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3035" name="Line 27">
            <a:extLst>
              <a:ext uri="{FF2B5EF4-FFF2-40B4-BE49-F238E27FC236}">
                <a16:creationId xmlns:a16="http://schemas.microsoft.com/office/drawing/2014/main" id="{5CC316B5-E416-4EBF-BDBD-CBBFFB8504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63246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3037" name="Text Box 29">
            <a:extLst>
              <a:ext uri="{FF2B5EF4-FFF2-40B4-BE49-F238E27FC236}">
                <a16:creationId xmlns:a16="http://schemas.microsoft.com/office/drawing/2014/main" id="{953AA34F-FF51-4DED-8ADF-A11DBA44D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971800"/>
            <a:ext cx="342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FF0000"/>
                </a:solidFill>
                <a:latin typeface="Arial" panose="020B0604020202020204" pitchFamily="34" charset="0"/>
              </a:rPr>
              <a:t>hash function is a mapping from the key to some value &lt; 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">
            <a:extLst>
              <a:ext uri="{FF2B5EF4-FFF2-40B4-BE49-F238E27FC236}">
                <a16:creationId xmlns:a16="http://schemas.microsoft.com/office/drawing/2014/main" id="{F3B8CDA8-635A-4974-B24E-C20A45A3A4BB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867400"/>
            <a:ext cx="5715000" cy="381000"/>
            <a:chOff x="768" y="624"/>
            <a:chExt cx="3600" cy="240"/>
          </a:xfrm>
        </p:grpSpPr>
        <p:sp>
          <p:nvSpPr>
            <p:cNvPr id="45059" name="Rectangle 3">
              <a:extLst>
                <a:ext uri="{FF2B5EF4-FFF2-40B4-BE49-F238E27FC236}">
                  <a16:creationId xmlns:a16="http://schemas.microsoft.com/office/drawing/2014/main" id="{1900324C-0D2E-4024-9ED1-AE74AED3D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60" name="Line 4">
              <a:extLst>
                <a:ext uri="{FF2B5EF4-FFF2-40B4-BE49-F238E27FC236}">
                  <a16:creationId xmlns:a16="http://schemas.microsoft.com/office/drawing/2014/main" id="{FE2F542E-A2C1-4DC7-B547-04A2014BD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61" name="Line 5">
              <a:extLst>
                <a:ext uri="{FF2B5EF4-FFF2-40B4-BE49-F238E27FC236}">
                  <a16:creationId xmlns:a16="http://schemas.microsoft.com/office/drawing/2014/main" id="{929CF0AD-A662-4971-8512-99FC67240A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62" name="Line 6">
              <a:extLst>
                <a:ext uri="{FF2B5EF4-FFF2-40B4-BE49-F238E27FC236}">
                  <a16:creationId xmlns:a16="http://schemas.microsoft.com/office/drawing/2014/main" id="{CFF3550E-20D1-4945-9E31-D4A44D9FF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63" name="Line 7">
              <a:extLst>
                <a:ext uri="{FF2B5EF4-FFF2-40B4-BE49-F238E27FC236}">
                  <a16:creationId xmlns:a16="http://schemas.microsoft.com/office/drawing/2014/main" id="{431CA38D-15A7-4AE4-92C4-18141DEBD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64" name="Line 8">
              <a:extLst>
                <a:ext uri="{FF2B5EF4-FFF2-40B4-BE49-F238E27FC236}">
                  <a16:creationId xmlns:a16="http://schemas.microsoft.com/office/drawing/2014/main" id="{BAF04376-FF72-4713-8E17-F9C4824E1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65" name="Line 9">
              <a:extLst>
                <a:ext uri="{FF2B5EF4-FFF2-40B4-BE49-F238E27FC236}">
                  <a16:creationId xmlns:a16="http://schemas.microsoft.com/office/drawing/2014/main" id="{99C89ADA-A6E5-46E9-AC8A-73F41F702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66" name="Line 10">
              <a:extLst>
                <a:ext uri="{FF2B5EF4-FFF2-40B4-BE49-F238E27FC236}">
                  <a16:creationId xmlns:a16="http://schemas.microsoft.com/office/drawing/2014/main" id="{E20B0003-2658-4469-B461-EA1DA587F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67" name="Line 11">
              <a:extLst>
                <a:ext uri="{FF2B5EF4-FFF2-40B4-BE49-F238E27FC236}">
                  <a16:creationId xmlns:a16="http://schemas.microsoft.com/office/drawing/2014/main" id="{4EF9D2D8-9036-4A88-A468-D88311A28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68" name="Line 12">
              <a:extLst>
                <a:ext uri="{FF2B5EF4-FFF2-40B4-BE49-F238E27FC236}">
                  <a16:creationId xmlns:a16="http://schemas.microsoft.com/office/drawing/2014/main" id="{B7F2C8FF-D487-4B59-8AFF-EE68F39E0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69" name="Line 13">
              <a:extLst>
                <a:ext uri="{FF2B5EF4-FFF2-40B4-BE49-F238E27FC236}">
                  <a16:creationId xmlns:a16="http://schemas.microsoft.com/office/drawing/2014/main" id="{36EB4C12-747A-4557-85E2-20300E266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70" name="Line 14">
              <a:extLst>
                <a:ext uri="{FF2B5EF4-FFF2-40B4-BE49-F238E27FC236}">
                  <a16:creationId xmlns:a16="http://schemas.microsoft.com/office/drawing/2014/main" id="{4FF64DDD-ABDD-477C-9051-B2EF0A486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71" name="Line 15">
              <a:extLst>
                <a:ext uri="{FF2B5EF4-FFF2-40B4-BE49-F238E27FC236}">
                  <a16:creationId xmlns:a16="http://schemas.microsoft.com/office/drawing/2014/main" id="{8F21FF8D-EAC1-41DB-9D72-B204AF9AE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72" name="Line 16">
              <a:extLst>
                <a:ext uri="{FF2B5EF4-FFF2-40B4-BE49-F238E27FC236}">
                  <a16:creationId xmlns:a16="http://schemas.microsoft.com/office/drawing/2014/main" id="{62FA21A7-DA73-4A6C-8562-118CA421A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5073" name="Line 17">
              <a:extLst>
                <a:ext uri="{FF2B5EF4-FFF2-40B4-BE49-F238E27FC236}">
                  <a16:creationId xmlns:a16="http://schemas.microsoft.com/office/drawing/2014/main" id="{A023D764-7147-4C7E-9283-37E5EBB65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45074" name="Rectangle 18">
            <a:extLst>
              <a:ext uri="{FF2B5EF4-FFF2-40B4-BE49-F238E27FC236}">
                <a16:creationId xmlns:a16="http://schemas.microsoft.com/office/drawing/2014/main" id="{3BFB2BCE-D586-48D8-BA89-1A12C90F13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Insertion</a:t>
            </a:r>
          </a:p>
        </p:txBody>
      </p:sp>
      <p:pic>
        <p:nvPicPr>
          <p:cNvPr id="45075" name="Picture 19">
            <a:extLst>
              <a:ext uri="{FF2B5EF4-FFF2-40B4-BE49-F238E27FC236}">
                <a16:creationId xmlns:a16="http://schemas.microsoft.com/office/drawing/2014/main" id="{2E78B1DC-EA46-4028-8BEF-F6828E55A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53340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76" name="Line 20">
            <a:extLst>
              <a:ext uri="{FF2B5EF4-FFF2-40B4-BE49-F238E27FC236}">
                <a16:creationId xmlns:a16="http://schemas.microsoft.com/office/drawing/2014/main" id="{7AED2B72-8127-40DD-91E0-61D8281381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5077" name="Rectangle 21">
            <a:extLst>
              <a:ext uri="{FF2B5EF4-FFF2-40B4-BE49-F238E27FC236}">
                <a16:creationId xmlns:a16="http://schemas.microsoft.com/office/drawing/2014/main" id="{EAFA6966-0317-48F8-96B1-98BF1C268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029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5078" name="Text Box 22">
            <a:extLst>
              <a:ext uri="{FF2B5EF4-FFF2-40B4-BE49-F238E27FC236}">
                <a16:creationId xmlns:a16="http://schemas.microsoft.com/office/drawing/2014/main" id="{89E9F704-C8D2-4238-8BDD-E8D4E749F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01625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     )</a:t>
            </a:r>
          </a:p>
        </p:txBody>
      </p:sp>
      <p:sp>
        <p:nvSpPr>
          <p:cNvPr id="45079" name="Rectangle 23">
            <a:extLst>
              <a:ext uri="{FF2B5EF4-FFF2-40B4-BE49-F238E27FC236}">
                <a16:creationId xmlns:a16="http://schemas.microsoft.com/office/drawing/2014/main" id="{3D677B73-EE3D-45CB-B1CA-0B8E2BE79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004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5080" name="Line 24">
            <a:extLst>
              <a:ext uri="{FF2B5EF4-FFF2-40B4-BE49-F238E27FC236}">
                <a16:creationId xmlns:a16="http://schemas.microsoft.com/office/drawing/2014/main" id="{E0725754-B39F-4988-A6AB-49A45383B8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5081" name="Rectangle 25">
            <a:extLst>
              <a:ext uri="{FF2B5EF4-FFF2-40B4-BE49-F238E27FC236}">
                <a16:creationId xmlns:a16="http://schemas.microsoft.com/office/drawing/2014/main" id="{DDC9EAAC-DE54-44CE-9F05-528595B64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0292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5082" name="Line 26">
            <a:extLst>
              <a:ext uri="{FF2B5EF4-FFF2-40B4-BE49-F238E27FC236}">
                <a16:creationId xmlns:a16="http://schemas.microsoft.com/office/drawing/2014/main" id="{662A85D1-6D72-4489-A4E6-95A62ACFD5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63246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5083" name="Rectangle 27">
            <a:extLst>
              <a:ext uri="{FF2B5EF4-FFF2-40B4-BE49-F238E27FC236}">
                <a16:creationId xmlns:a16="http://schemas.microsoft.com/office/drawing/2014/main" id="{E3C89D7C-A594-49C7-A3A3-C53D863E1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191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5085" name="Line 29">
            <a:extLst>
              <a:ext uri="{FF2B5EF4-FFF2-40B4-BE49-F238E27FC236}">
                <a16:creationId xmlns:a16="http://schemas.microsoft.com/office/drawing/2014/main" id="{2F89C55F-14B5-4CA8-A2C8-BDA1E3BED0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7B4369D-EC13-4EBE-BD0F-D5362F2D9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Hashtables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B931A91-EF75-41F7-B701-7E5CFB056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02447"/>
            <a:ext cx="10972800" cy="5096316"/>
          </a:xfrm>
        </p:spPr>
        <p:txBody>
          <a:bodyPr/>
          <a:lstStyle/>
          <a:p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Constant time insertion and search (and deletion in some cases) for a large space of keys</a:t>
            </a:r>
          </a:p>
          <a:p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Applications</a:t>
            </a:r>
          </a:p>
          <a:p>
            <a:pPr lvl="1"/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Does </a:t>
            </a:r>
            <a:r>
              <a:rPr lang="en-US" altLang="ti-ET" sz="2800" i="1" dirty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 belong to </a:t>
            </a:r>
            <a:r>
              <a:rPr lang="en-US" altLang="ti-ET" sz="2800" i="1" dirty="0">
                <a:latin typeface="Times" panose="02020603050405020304" pitchFamily="18" charset="0"/>
                <a:cs typeface="Times" panose="02020603050405020304" pitchFamily="18" charset="0"/>
              </a:rPr>
              <a:t>S?</a:t>
            </a:r>
          </a:p>
          <a:p>
            <a:pPr lvl="1"/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compilers</a:t>
            </a:r>
          </a:p>
          <a:p>
            <a:pPr lvl="1"/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databases</a:t>
            </a:r>
          </a:p>
          <a:p>
            <a:pPr lvl="1"/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search engines</a:t>
            </a:r>
          </a:p>
          <a:p>
            <a:pPr lvl="1"/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storing and retrieving non-</a:t>
            </a:r>
            <a:r>
              <a:rPr lang="en-US" altLang="ti-ET" sz="2800" dirty="0" err="1">
                <a:latin typeface="Times" panose="02020603050405020304" pitchFamily="18" charset="0"/>
                <a:cs typeface="Times" panose="02020603050405020304" pitchFamily="18" charset="0"/>
              </a:rPr>
              <a:t>squential</a:t>
            </a:r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 data</a:t>
            </a:r>
          </a:p>
          <a:p>
            <a:pPr lvl="1"/>
            <a:r>
              <a:rPr lang="en-US" altLang="ti-ET" sz="2800" dirty="0">
                <a:latin typeface="Times" panose="02020603050405020304" pitchFamily="18" charset="0"/>
                <a:cs typeface="Times" panose="02020603050405020304" pitchFamily="18" charset="0"/>
              </a:rPr>
              <a:t>save memory over an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C37B671-9DA8-4240-AD6F-F2AAB3DF2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Deletion</a:t>
            </a:r>
          </a:p>
        </p:txBody>
      </p:sp>
      <p:pic>
        <p:nvPicPr>
          <p:cNvPr id="47108" name="Picture 4">
            <a:extLst>
              <a:ext uri="{FF2B5EF4-FFF2-40B4-BE49-F238E27FC236}">
                <a16:creationId xmlns:a16="http://schemas.microsoft.com/office/drawing/2014/main" id="{32E37A85-3334-42A8-9AF6-12F77B3B8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5715000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32" name="Oval 28">
            <a:extLst>
              <a:ext uri="{FF2B5EF4-FFF2-40B4-BE49-F238E27FC236}">
                <a16:creationId xmlns:a16="http://schemas.microsoft.com/office/drawing/2014/main" id="{6903124B-6FAE-4CC0-BAEC-75C15143C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1336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7133" name="Text Box 29">
            <a:extLst>
              <a:ext uri="{FF2B5EF4-FFF2-40B4-BE49-F238E27FC236}">
                <a16:creationId xmlns:a16="http://schemas.microsoft.com/office/drawing/2014/main" id="{C131425F-FA19-402E-8B28-B6B4F7A4A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819401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FF0000"/>
                </a:solidFill>
                <a:latin typeface="Arial" panose="020B0604020202020204" pitchFamily="34" charset="0"/>
              </a:rPr>
              <a:t>pass in a pointer not the value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4FF246C-BFF8-40F4-89FE-669C1ACA7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Deletion</a:t>
            </a:r>
          </a:p>
        </p:txBody>
      </p:sp>
      <p:pic>
        <p:nvPicPr>
          <p:cNvPr id="48131" name="Picture 3">
            <a:extLst>
              <a:ext uri="{FF2B5EF4-FFF2-40B4-BE49-F238E27FC236}">
                <a16:creationId xmlns:a16="http://schemas.microsoft.com/office/drawing/2014/main" id="{BBD3C0AD-E823-4565-93B8-B276B18D1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5715000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132" name="Group 4">
            <a:extLst>
              <a:ext uri="{FF2B5EF4-FFF2-40B4-BE49-F238E27FC236}">
                <a16:creationId xmlns:a16="http://schemas.microsoft.com/office/drawing/2014/main" id="{3E4ABDF0-BAB0-4AFB-B349-5D9C114E444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6019800"/>
            <a:ext cx="5715000" cy="381000"/>
            <a:chOff x="768" y="624"/>
            <a:chExt cx="3600" cy="240"/>
          </a:xfrm>
        </p:grpSpPr>
        <p:sp>
          <p:nvSpPr>
            <p:cNvPr id="48133" name="Rectangle 5">
              <a:extLst>
                <a:ext uri="{FF2B5EF4-FFF2-40B4-BE49-F238E27FC236}">
                  <a16:creationId xmlns:a16="http://schemas.microsoft.com/office/drawing/2014/main" id="{3F5FC942-778F-4B8E-95EE-52F5A21B5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34" name="Line 6">
              <a:extLst>
                <a:ext uri="{FF2B5EF4-FFF2-40B4-BE49-F238E27FC236}">
                  <a16:creationId xmlns:a16="http://schemas.microsoft.com/office/drawing/2014/main" id="{B00B1621-1B8E-4C7A-B818-E45965541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35" name="Line 7">
              <a:extLst>
                <a:ext uri="{FF2B5EF4-FFF2-40B4-BE49-F238E27FC236}">
                  <a16:creationId xmlns:a16="http://schemas.microsoft.com/office/drawing/2014/main" id="{27905027-44F7-4994-9DCF-68DD55129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36" name="Line 8">
              <a:extLst>
                <a:ext uri="{FF2B5EF4-FFF2-40B4-BE49-F238E27FC236}">
                  <a16:creationId xmlns:a16="http://schemas.microsoft.com/office/drawing/2014/main" id="{EFC18B05-03C5-4338-937B-601A61EFE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37" name="Line 9">
              <a:extLst>
                <a:ext uri="{FF2B5EF4-FFF2-40B4-BE49-F238E27FC236}">
                  <a16:creationId xmlns:a16="http://schemas.microsoft.com/office/drawing/2014/main" id="{83E6B655-4F62-4E9C-984D-B96112BAB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38" name="Line 10">
              <a:extLst>
                <a:ext uri="{FF2B5EF4-FFF2-40B4-BE49-F238E27FC236}">
                  <a16:creationId xmlns:a16="http://schemas.microsoft.com/office/drawing/2014/main" id="{E288F700-B94A-45DB-80BB-4D680F013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39" name="Line 11">
              <a:extLst>
                <a:ext uri="{FF2B5EF4-FFF2-40B4-BE49-F238E27FC236}">
                  <a16:creationId xmlns:a16="http://schemas.microsoft.com/office/drawing/2014/main" id="{901B9C19-5740-4B42-967F-23686D69A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40" name="Line 12">
              <a:extLst>
                <a:ext uri="{FF2B5EF4-FFF2-40B4-BE49-F238E27FC236}">
                  <a16:creationId xmlns:a16="http://schemas.microsoft.com/office/drawing/2014/main" id="{81B4E12E-E6DF-4FA2-BD7A-7A8F33109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41" name="Line 13">
              <a:extLst>
                <a:ext uri="{FF2B5EF4-FFF2-40B4-BE49-F238E27FC236}">
                  <a16:creationId xmlns:a16="http://schemas.microsoft.com/office/drawing/2014/main" id="{565D0B45-E5A0-422D-AD77-3A4AA32E2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42" name="Line 14">
              <a:extLst>
                <a:ext uri="{FF2B5EF4-FFF2-40B4-BE49-F238E27FC236}">
                  <a16:creationId xmlns:a16="http://schemas.microsoft.com/office/drawing/2014/main" id="{A14ECB3D-70BA-4C11-BFB9-5CFC47A28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43" name="Line 15">
              <a:extLst>
                <a:ext uri="{FF2B5EF4-FFF2-40B4-BE49-F238E27FC236}">
                  <a16:creationId xmlns:a16="http://schemas.microsoft.com/office/drawing/2014/main" id="{AA1F805B-88FE-450C-91FD-980287FFE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44" name="Line 16">
              <a:extLst>
                <a:ext uri="{FF2B5EF4-FFF2-40B4-BE49-F238E27FC236}">
                  <a16:creationId xmlns:a16="http://schemas.microsoft.com/office/drawing/2014/main" id="{50459CF4-0C1D-4DDC-9482-093EAD5C5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45" name="Line 17">
              <a:extLst>
                <a:ext uri="{FF2B5EF4-FFF2-40B4-BE49-F238E27FC236}">
                  <a16:creationId xmlns:a16="http://schemas.microsoft.com/office/drawing/2014/main" id="{68EE88C6-DEDC-4A37-89EF-8906CC001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46" name="Line 18">
              <a:extLst>
                <a:ext uri="{FF2B5EF4-FFF2-40B4-BE49-F238E27FC236}">
                  <a16:creationId xmlns:a16="http://schemas.microsoft.com/office/drawing/2014/main" id="{9CD4C82E-B23B-46B0-9B29-5F0D3B1F3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48147" name="Line 19">
              <a:extLst>
                <a:ext uri="{FF2B5EF4-FFF2-40B4-BE49-F238E27FC236}">
                  <a16:creationId xmlns:a16="http://schemas.microsoft.com/office/drawing/2014/main" id="{C7E2F78E-FD18-4FFE-A5FD-93F8EE50D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48148" name="Line 20">
            <a:extLst>
              <a:ext uri="{FF2B5EF4-FFF2-40B4-BE49-F238E27FC236}">
                <a16:creationId xmlns:a16="http://schemas.microsoft.com/office/drawing/2014/main" id="{EC137457-C1D1-43FB-9BE7-E47AF64565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8149" name="Rectangle 21">
            <a:extLst>
              <a:ext uri="{FF2B5EF4-FFF2-40B4-BE49-F238E27FC236}">
                <a16:creationId xmlns:a16="http://schemas.microsoft.com/office/drawing/2014/main" id="{DC26D913-12C3-4204-9774-CFC6D9033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8150" name="Line 22">
            <a:extLst>
              <a:ext uri="{FF2B5EF4-FFF2-40B4-BE49-F238E27FC236}">
                <a16:creationId xmlns:a16="http://schemas.microsoft.com/office/drawing/2014/main" id="{10A76970-CD65-44EB-8A9C-B43EF43FEA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8151" name="Rectangle 23">
            <a:extLst>
              <a:ext uri="{FF2B5EF4-FFF2-40B4-BE49-F238E27FC236}">
                <a16:creationId xmlns:a16="http://schemas.microsoft.com/office/drawing/2014/main" id="{DA6708EA-BA7B-4FED-A468-F3C0A5906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8152" name="Rectangle 24">
            <a:extLst>
              <a:ext uri="{FF2B5EF4-FFF2-40B4-BE49-F238E27FC236}">
                <a16:creationId xmlns:a16="http://schemas.microsoft.com/office/drawing/2014/main" id="{4E4D4497-B501-404E-8119-1E077E399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8153" name="Line 25">
            <a:extLst>
              <a:ext uri="{FF2B5EF4-FFF2-40B4-BE49-F238E27FC236}">
                <a16:creationId xmlns:a16="http://schemas.microsoft.com/office/drawing/2014/main" id="{55ED9CCD-9AAE-438A-BEAD-E6EB5249A5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8154" name="Line 26">
            <a:extLst>
              <a:ext uri="{FF2B5EF4-FFF2-40B4-BE49-F238E27FC236}">
                <a16:creationId xmlns:a16="http://schemas.microsoft.com/office/drawing/2014/main" id="{18626B16-6455-43C0-869C-6B801504B6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8155" name="Rectangle 27">
            <a:extLst>
              <a:ext uri="{FF2B5EF4-FFF2-40B4-BE49-F238E27FC236}">
                <a16:creationId xmlns:a16="http://schemas.microsoft.com/office/drawing/2014/main" id="{0E3AA2B8-5971-4BDE-A678-101727094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8156" name="Line 28">
            <a:extLst>
              <a:ext uri="{FF2B5EF4-FFF2-40B4-BE49-F238E27FC236}">
                <a16:creationId xmlns:a16="http://schemas.microsoft.com/office/drawing/2014/main" id="{3FD96641-2FE8-40CB-B567-7482458EF1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8157" name="Rectangle 29">
            <a:extLst>
              <a:ext uri="{FF2B5EF4-FFF2-40B4-BE49-F238E27FC236}">
                <a16:creationId xmlns:a16="http://schemas.microsoft.com/office/drawing/2014/main" id="{2ACED89B-5908-42F0-A52A-A1288347D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48158" name="Oval 30">
            <a:extLst>
              <a:ext uri="{FF2B5EF4-FFF2-40B4-BE49-F238E27FC236}">
                <a16:creationId xmlns:a16="http://schemas.microsoft.com/office/drawing/2014/main" id="{5EC10F3D-A6D4-4634-BFBE-B0DBDBA7C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191000"/>
            <a:ext cx="6858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61F7301-BCDB-4275-840C-D6F777B50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Deletion</a:t>
            </a:r>
          </a:p>
        </p:txBody>
      </p:sp>
      <p:pic>
        <p:nvPicPr>
          <p:cNvPr id="50179" name="Picture 3">
            <a:extLst>
              <a:ext uri="{FF2B5EF4-FFF2-40B4-BE49-F238E27FC236}">
                <a16:creationId xmlns:a16="http://schemas.microsoft.com/office/drawing/2014/main" id="{E5FBD0C1-25EF-4016-8E5A-848E4867B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5715000" cy="10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180" name="Group 4">
            <a:extLst>
              <a:ext uri="{FF2B5EF4-FFF2-40B4-BE49-F238E27FC236}">
                <a16:creationId xmlns:a16="http://schemas.microsoft.com/office/drawing/2014/main" id="{0F6F5E59-843C-4121-9F4F-8D47B1747A0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6019800"/>
            <a:ext cx="5715000" cy="381000"/>
            <a:chOff x="768" y="624"/>
            <a:chExt cx="3600" cy="240"/>
          </a:xfrm>
        </p:grpSpPr>
        <p:sp>
          <p:nvSpPr>
            <p:cNvPr id="50181" name="Rectangle 5">
              <a:extLst>
                <a:ext uri="{FF2B5EF4-FFF2-40B4-BE49-F238E27FC236}">
                  <a16:creationId xmlns:a16="http://schemas.microsoft.com/office/drawing/2014/main" id="{B6BD2981-242C-45B8-9CD1-E839A2CB3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82" name="Line 6">
              <a:extLst>
                <a:ext uri="{FF2B5EF4-FFF2-40B4-BE49-F238E27FC236}">
                  <a16:creationId xmlns:a16="http://schemas.microsoft.com/office/drawing/2014/main" id="{7F91E6CC-2469-4F46-8DC5-41F0B43DB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83" name="Line 7">
              <a:extLst>
                <a:ext uri="{FF2B5EF4-FFF2-40B4-BE49-F238E27FC236}">
                  <a16:creationId xmlns:a16="http://schemas.microsoft.com/office/drawing/2014/main" id="{A30E32D6-A120-4D21-AAFE-DFCBA6509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84" name="Line 8">
              <a:extLst>
                <a:ext uri="{FF2B5EF4-FFF2-40B4-BE49-F238E27FC236}">
                  <a16:creationId xmlns:a16="http://schemas.microsoft.com/office/drawing/2014/main" id="{E4E7B160-73B3-409D-A7BA-29CA15F44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85" name="Line 9">
              <a:extLst>
                <a:ext uri="{FF2B5EF4-FFF2-40B4-BE49-F238E27FC236}">
                  <a16:creationId xmlns:a16="http://schemas.microsoft.com/office/drawing/2014/main" id="{8295503B-C7A1-486B-8C5C-FEF8EFA7A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86" name="Line 10">
              <a:extLst>
                <a:ext uri="{FF2B5EF4-FFF2-40B4-BE49-F238E27FC236}">
                  <a16:creationId xmlns:a16="http://schemas.microsoft.com/office/drawing/2014/main" id="{8D75EEA2-AE15-478C-ADF7-4C9E4258C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87" name="Line 11">
              <a:extLst>
                <a:ext uri="{FF2B5EF4-FFF2-40B4-BE49-F238E27FC236}">
                  <a16:creationId xmlns:a16="http://schemas.microsoft.com/office/drawing/2014/main" id="{48A821A9-4988-49F9-810F-3109A9174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88" name="Line 12">
              <a:extLst>
                <a:ext uri="{FF2B5EF4-FFF2-40B4-BE49-F238E27FC236}">
                  <a16:creationId xmlns:a16="http://schemas.microsoft.com/office/drawing/2014/main" id="{13126EF1-06C9-4CBE-857C-02A92CC7C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89" name="Line 13">
              <a:extLst>
                <a:ext uri="{FF2B5EF4-FFF2-40B4-BE49-F238E27FC236}">
                  <a16:creationId xmlns:a16="http://schemas.microsoft.com/office/drawing/2014/main" id="{87469401-4601-40F2-8F5C-0B88B0C19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90" name="Line 14">
              <a:extLst>
                <a:ext uri="{FF2B5EF4-FFF2-40B4-BE49-F238E27FC236}">
                  <a16:creationId xmlns:a16="http://schemas.microsoft.com/office/drawing/2014/main" id="{D63FAFD3-AEE3-45A3-8E8E-66CCC353D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91" name="Line 15">
              <a:extLst>
                <a:ext uri="{FF2B5EF4-FFF2-40B4-BE49-F238E27FC236}">
                  <a16:creationId xmlns:a16="http://schemas.microsoft.com/office/drawing/2014/main" id="{1B0E3FB1-1D18-49D3-B27F-2F3BF69BD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92" name="Line 16">
              <a:extLst>
                <a:ext uri="{FF2B5EF4-FFF2-40B4-BE49-F238E27FC236}">
                  <a16:creationId xmlns:a16="http://schemas.microsoft.com/office/drawing/2014/main" id="{FA574E4E-BB6A-44CE-B99C-8582B8600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93" name="Line 17">
              <a:extLst>
                <a:ext uri="{FF2B5EF4-FFF2-40B4-BE49-F238E27FC236}">
                  <a16:creationId xmlns:a16="http://schemas.microsoft.com/office/drawing/2014/main" id="{83789E12-1B36-45DE-B2A6-7223613E8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94" name="Line 18">
              <a:extLst>
                <a:ext uri="{FF2B5EF4-FFF2-40B4-BE49-F238E27FC236}">
                  <a16:creationId xmlns:a16="http://schemas.microsoft.com/office/drawing/2014/main" id="{35575375-01A1-434C-B353-162E053E5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0195" name="Line 19">
              <a:extLst>
                <a:ext uri="{FF2B5EF4-FFF2-40B4-BE49-F238E27FC236}">
                  <a16:creationId xmlns:a16="http://schemas.microsoft.com/office/drawing/2014/main" id="{6383E629-0014-47D2-9AE7-BB911CCF8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50196" name="Line 20">
            <a:extLst>
              <a:ext uri="{FF2B5EF4-FFF2-40B4-BE49-F238E27FC236}">
                <a16:creationId xmlns:a16="http://schemas.microsoft.com/office/drawing/2014/main" id="{6C605433-70A1-4A98-9F35-E45017B940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0197" name="Rectangle 21">
            <a:extLst>
              <a:ext uri="{FF2B5EF4-FFF2-40B4-BE49-F238E27FC236}">
                <a16:creationId xmlns:a16="http://schemas.microsoft.com/office/drawing/2014/main" id="{0BEAA085-6C9F-4E5C-9650-FDBEDC4B7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0198" name="Line 22">
            <a:extLst>
              <a:ext uri="{FF2B5EF4-FFF2-40B4-BE49-F238E27FC236}">
                <a16:creationId xmlns:a16="http://schemas.microsoft.com/office/drawing/2014/main" id="{49406AD0-BFEB-44A2-AE63-AFDE9022AB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0199" name="Rectangle 23">
            <a:extLst>
              <a:ext uri="{FF2B5EF4-FFF2-40B4-BE49-F238E27FC236}">
                <a16:creationId xmlns:a16="http://schemas.microsoft.com/office/drawing/2014/main" id="{D7A9AD2A-CB3E-47B2-9220-6791D0E68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0201" name="Line 25">
            <a:extLst>
              <a:ext uri="{FF2B5EF4-FFF2-40B4-BE49-F238E27FC236}">
                <a16:creationId xmlns:a16="http://schemas.microsoft.com/office/drawing/2014/main" id="{8BCEE69A-45F8-4032-9B8F-8E9D7A611D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0203" name="Rectangle 27">
            <a:extLst>
              <a:ext uri="{FF2B5EF4-FFF2-40B4-BE49-F238E27FC236}">
                <a16:creationId xmlns:a16="http://schemas.microsoft.com/office/drawing/2014/main" id="{B945A006-1512-4D4B-BD76-A270C6BC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0204" name="Line 28">
            <a:extLst>
              <a:ext uri="{FF2B5EF4-FFF2-40B4-BE49-F238E27FC236}">
                <a16:creationId xmlns:a16="http://schemas.microsoft.com/office/drawing/2014/main" id="{A132263C-EB06-4B46-AE80-E344ED1302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0205" name="Rectangle 29">
            <a:extLst>
              <a:ext uri="{FF2B5EF4-FFF2-40B4-BE49-F238E27FC236}">
                <a16:creationId xmlns:a16="http://schemas.microsoft.com/office/drawing/2014/main" id="{0D9B4F98-9578-40C1-9536-26F43F3FB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6607EAF-5D17-473A-B489-092089049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Search</a:t>
            </a:r>
          </a:p>
        </p:txBody>
      </p:sp>
      <p:pic>
        <p:nvPicPr>
          <p:cNvPr id="51204" name="Picture 4">
            <a:extLst>
              <a:ext uri="{FF2B5EF4-FFF2-40B4-BE49-F238E27FC236}">
                <a16:creationId xmlns:a16="http://schemas.microsoft.com/office/drawing/2014/main" id="{8369CCF0-29FD-4AA1-9DDE-DD1DB9B1E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24001"/>
            <a:ext cx="4114800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05" name="Group 5">
            <a:extLst>
              <a:ext uri="{FF2B5EF4-FFF2-40B4-BE49-F238E27FC236}">
                <a16:creationId xmlns:a16="http://schemas.microsoft.com/office/drawing/2014/main" id="{52892FEE-7E2F-49BC-9A6D-B65A738FDACA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6019800"/>
            <a:ext cx="5715000" cy="381000"/>
            <a:chOff x="768" y="624"/>
            <a:chExt cx="3600" cy="240"/>
          </a:xfrm>
        </p:grpSpPr>
        <p:sp>
          <p:nvSpPr>
            <p:cNvPr id="51206" name="Rectangle 6">
              <a:extLst>
                <a:ext uri="{FF2B5EF4-FFF2-40B4-BE49-F238E27FC236}">
                  <a16:creationId xmlns:a16="http://schemas.microsoft.com/office/drawing/2014/main" id="{22B97396-AFCF-4672-83E2-81EC9D73D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07" name="Line 7">
              <a:extLst>
                <a:ext uri="{FF2B5EF4-FFF2-40B4-BE49-F238E27FC236}">
                  <a16:creationId xmlns:a16="http://schemas.microsoft.com/office/drawing/2014/main" id="{226A1121-FA30-4E0F-96D6-C3E20A99B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08" name="Line 8">
              <a:extLst>
                <a:ext uri="{FF2B5EF4-FFF2-40B4-BE49-F238E27FC236}">
                  <a16:creationId xmlns:a16="http://schemas.microsoft.com/office/drawing/2014/main" id="{BF01BF3D-BC92-45BF-83A0-D52591593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09" name="Line 9">
              <a:extLst>
                <a:ext uri="{FF2B5EF4-FFF2-40B4-BE49-F238E27FC236}">
                  <a16:creationId xmlns:a16="http://schemas.microsoft.com/office/drawing/2014/main" id="{9EB647D4-EDAA-4301-9BD0-33F527A12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10" name="Line 10">
              <a:extLst>
                <a:ext uri="{FF2B5EF4-FFF2-40B4-BE49-F238E27FC236}">
                  <a16:creationId xmlns:a16="http://schemas.microsoft.com/office/drawing/2014/main" id="{6E81DB10-B650-4F9D-A6B3-5ABA68DA4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11" name="Line 11">
              <a:extLst>
                <a:ext uri="{FF2B5EF4-FFF2-40B4-BE49-F238E27FC236}">
                  <a16:creationId xmlns:a16="http://schemas.microsoft.com/office/drawing/2014/main" id="{28A561D2-D65F-4AE4-8DE6-B4C33322B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12" name="Line 12">
              <a:extLst>
                <a:ext uri="{FF2B5EF4-FFF2-40B4-BE49-F238E27FC236}">
                  <a16:creationId xmlns:a16="http://schemas.microsoft.com/office/drawing/2014/main" id="{B3CC8A1E-495D-4504-8E34-4BC1F83A9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13" name="Line 13">
              <a:extLst>
                <a:ext uri="{FF2B5EF4-FFF2-40B4-BE49-F238E27FC236}">
                  <a16:creationId xmlns:a16="http://schemas.microsoft.com/office/drawing/2014/main" id="{6EF4B488-D204-48F5-8606-841262D5D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14" name="Line 14">
              <a:extLst>
                <a:ext uri="{FF2B5EF4-FFF2-40B4-BE49-F238E27FC236}">
                  <a16:creationId xmlns:a16="http://schemas.microsoft.com/office/drawing/2014/main" id="{3245BB9F-0334-4907-B2E4-95D35525C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15" name="Line 15">
              <a:extLst>
                <a:ext uri="{FF2B5EF4-FFF2-40B4-BE49-F238E27FC236}">
                  <a16:creationId xmlns:a16="http://schemas.microsoft.com/office/drawing/2014/main" id="{7270C574-BEA1-4A47-9ECA-3B472523D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16" name="Line 16">
              <a:extLst>
                <a:ext uri="{FF2B5EF4-FFF2-40B4-BE49-F238E27FC236}">
                  <a16:creationId xmlns:a16="http://schemas.microsoft.com/office/drawing/2014/main" id="{AEBD5AF7-F470-40E3-A7F8-8BFBE6C63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17" name="Line 17">
              <a:extLst>
                <a:ext uri="{FF2B5EF4-FFF2-40B4-BE49-F238E27FC236}">
                  <a16:creationId xmlns:a16="http://schemas.microsoft.com/office/drawing/2014/main" id="{987528EF-D853-4E64-A2FF-635F8B2E9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18" name="Line 18">
              <a:extLst>
                <a:ext uri="{FF2B5EF4-FFF2-40B4-BE49-F238E27FC236}">
                  <a16:creationId xmlns:a16="http://schemas.microsoft.com/office/drawing/2014/main" id="{3745BB76-625B-42E7-9122-3DE48A216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19" name="Line 19">
              <a:extLst>
                <a:ext uri="{FF2B5EF4-FFF2-40B4-BE49-F238E27FC236}">
                  <a16:creationId xmlns:a16="http://schemas.microsoft.com/office/drawing/2014/main" id="{E18F0E07-EAEF-4E0B-859B-619212141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1220" name="Line 20">
              <a:extLst>
                <a:ext uri="{FF2B5EF4-FFF2-40B4-BE49-F238E27FC236}">
                  <a16:creationId xmlns:a16="http://schemas.microsoft.com/office/drawing/2014/main" id="{5DF3B97C-4852-4E98-A7ED-0F2467EFE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51221" name="Line 21">
            <a:extLst>
              <a:ext uri="{FF2B5EF4-FFF2-40B4-BE49-F238E27FC236}">
                <a16:creationId xmlns:a16="http://schemas.microsoft.com/office/drawing/2014/main" id="{F10262D4-9DC2-4945-BE52-C77C2D9F3A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1222" name="Rectangle 22">
            <a:extLst>
              <a:ext uri="{FF2B5EF4-FFF2-40B4-BE49-F238E27FC236}">
                <a16:creationId xmlns:a16="http://schemas.microsoft.com/office/drawing/2014/main" id="{BA5D14C3-B322-4811-8899-9A291FC3C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1223" name="Line 23">
            <a:extLst>
              <a:ext uri="{FF2B5EF4-FFF2-40B4-BE49-F238E27FC236}">
                <a16:creationId xmlns:a16="http://schemas.microsoft.com/office/drawing/2014/main" id="{2F40EAA4-8A7F-44D2-BD53-D6BECD9432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1224" name="Rectangle 24">
            <a:extLst>
              <a:ext uri="{FF2B5EF4-FFF2-40B4-BE49-F238E27FC236}">
                <a16:creationId xmlns:a16="http://schemas.microsoft.com/office/drawing/2014/main" id="{E8F76367-B2FB-404D-9EEB-D7982E624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1225" name="Rectangle 25">
            <a:extLst>
              <a:ext uri="{FF2B5EF4-FFF2-40B4-BE49-F238E27FC236}">
                <a16:creationId xmlns:a16="http://schemas.microsoft.com/office/drawing/2014/main" id="{5E6F9DAC-6492-4536-BA0C-D730D37AF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381000" cy="381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i-ET" altLang="ti-ET">
              <a:solidFill>
                <a:srgbClr val="FF3399"/>
              </a:solidFill>
            </a:endParaRPr>
          </a:p>
        </p:txBody>
      </p:sp>
      <p:sp>
        <p:nvSpPr>
          <p:cNvPr id="51226" name="Line 26">
            <a:extLst>
              <a:ext uri="{FF2B5EF4-FFF2-40B4-BE49-F238E27FC236}">
                <a16:creationId xmlns:a16="http://schemas.microsoft.com/office/drawing/2014/main" id="{A0AE8438-3264-41B5-A8D6-04AA7E09C8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1227" name="Line 27">
            <a:extLst>
              <a:ext uri="{FF2B5EF4-FFF2-40B4-BE49-F238E27FC236}">
                <a16:creationId xmlns:a16="http://schemas.microsoft.com/office/drawing/2014/main" id="{ECC762EC-A100-451F-8581-AAC3AF30B2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1228" name="Rectangle 28">
            <a:extLst>
              <a:ext uri="{FF2B5EF4-FFF2-40B4-BE49-F238E27FC236}">
                <a16:creationId xmlns:a16="http://schemas.microsoft.com/office/drawing/2014/main" id="{98F2AD58-4BC7-455A-BEDD-E5A85D12D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1229" name="Line 29">
            <a:extLst>
              <a:ext uri="{FF2B5EF4-FFF2-40B4-BE49-F238E27FC236}">
                <a16:creationId xmlns:a16="http://schemas.microsoft.com/office/drawing/2014/main" id="{20DC2483-1966-4B86-8939-C392E6D9A3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1230" name="Rectangle 30">
            <a:extLst>
              <a:ext uri="{FF2B5EF4-FFF2-40B4-BE49-F238E27FC236}">
                <a16:creationId xmlns:a16="http://schemas.microsoft.com/office/drawing/2014/main" id="{13959C0D-4E62-46B2-9670-20564B710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1232" name="Rectangle 32">
            <a:extLst>
              <a:ext uri="{FF2B5EF4-FFF2-40B4-BE49-F238E27FC236}">
                <a16:creationId xmlns:a16="http://schemas.microsoft.com/office/drawing/2014/main" id="{CFE18A2D-ABF6-4E01-8BEC-E42BF638D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43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1233" name="Text Box 33">
            <a:extLst>
              <a:ext uri="{FF2B5EF4-FFF2-40B4-BE49-F238E27FC236}">
                <a16:creationId xmlns:a16="http://schemas.microsoft.com/office/drawing/2014/main" id="{B4947A4D-BC64-4B51-85AF-A00047B5A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>
                <a:solidFill>
                  <a:srgbClr val="000000"/>
                </a:solidFill>
                <a:latin typeface="Arial" panose="020B0604020202020204" pitchFamily="34" charset="0"/>
              </a:rPr>
              <a:t>ChainedHashSearch(     )</a:t>
            </a:r>
          </a:p>
        </p:txBody>
      </p:sp>
      <p:sp>
        <p:nvSpPr>
          <p:cNvPr id="51234" name="Line 34">
            <a:extLst>
              <a:ext uri="{FF2B5EF4-FFF2-40B4-BE49-F238E27FC236}">
                <a16:creationId xmlns:a16="http://schemas.microsoft.com/office/drawing/2014/main" id="{B8DE708F-6D57-4770-88B7-4088ECF32D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64770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39CA9C36-A8AB-4987-8EA5-10192918F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Search</a:t>
            </a:r>
          </a:p>
        </p:txBody>
      </p:sp>
      <p:pic>
        <p:nvPicPr>
          <p:cNvPr id="114691" name="Picture 3">
            <a:extLst>
              <a:ext uri="{FF2B5EF4-FFF2-40B4-BE49-F238E27FC236}">
                <a16:creationId xmlns:a16="http://schemas.microsoft.com/office/drawing/2014/main" id="{4EF16875-56D6-4FA3-A8C1-CDB2892C7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24001"/>
            <a:ext cx="4114800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692" name="Group 4">
            <a:extLst>
              <a:ext uri="{FF2B5EF4-FFF2-40B4-BE49-F238E27FC236}">
                <a16:creationId xmlns:a16="http://schemas.microsoft.com/office/drawing/2014/main" id="{7F741002-ED3B-4E6F-A036-819B0229A0C4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6019800"/>
            <a:ext cx="5715000" cy="381000"/>
            <a:chOff x="768" y="624"/>
            <a:chExt cx="3600" cy="240"/>
          </a:xfrm>
        </p:grpSpPr>
        <p:sp>
          <p:nvSpPr>
            <p:cNvPr id="114693" name="Rectangle 5">
              <a:extLst>
                <a:ext uri="{FF2B5EF4-FFF2-40B4-BE49-F238E27FC236}">
                  <a16:creationId xmlns:a16="http://schemas.microsoft.com/office/drawing/2014/main" id="{6BD282C1-1C73-45AB-A05D-FB75038FF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694" name="Line 6">
              <a:extLst>
                <a:ext uri="{FF2B5EF4-FFF2-40B4-BE49-F238E27FC236}">
                  <a16:creationId xmlns:a16="http://schemas.microsoft.com/office/drawing/2014/main" id="{4B905815-071D-479B-A78E-E914CBCE9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695" name="Line 7">
              <a:extLst>
                <a:ext uri="{FF2B5EF4-FFF2-40B4-BE49-F238E27FC236}">
                  <a16:creationId xmlns:a16="http://schemas.microsoft.com/office/drawing/2014/main" id="{16983B95-93F7-4D27-8BBD-8AF18F6F1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696" name="Line 8">
              <a:extLst>
                <a:ext uri="{FF2B5EF4-FFF2-40B4-BE49-F238E27FC236}">
                  <a16:creationId xmlns:a16="http://schemas.microsoft.com/office/drawing/2014/main" id="{A00EA7D5-5EF4-4965-BFD2-5DE86AD17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697" name="Line 9">
              <a:extLst>
                <a:ext uri="{FF2B5EF4-FFF2-40B4-BE49-F238E27FC236}">
                  <a16:creationId xmlns:a16="http://schemas.microsoft.com/office/drawing/2014/main" id="{85BCAD1B-B4DD-43BB-821E-CEE3188A3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698" name="Line 10">
              <a:extLst>
                <a:ext uri="{FF2B5EF4-FFF2-40B4-BE49-F238E27FC236}">
                  <a16:creationId xmlns:a16="http://schemas.microsoft.com/office/drawing/2014/main" id="{1FD09230-63C3-41A9-8064-A071FAA43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699" name="Line 11">
              <a:extLst>
                <a:ext uri="{FF2B5EF4-FFF2-40B4-BE49-F238E27FC236}">
                  <a16:creationId xmlns:a16="http://schemas.microsoft.com/office/drawing/2014/main" id="{5F597F99-0312-42F4-9A3F-B5A894A36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700" name="Line 12">
              <a:extLst>
                <a:ext uri="{FF2B5EF4-FFF2-40B4-BE49-F238E27FC236}">
                  <a16:creationId xmlns:a16="http://schemas.microsoft.com/office/drawing/2014/main" id="{84F1E1F9-F8F9-4D30-A12F-C6BDA54AB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701" name="Line 13">
              <a:extLst>
                <a:ext uri="{FF2B5EF4-FFF2-40B4-BE49-F238E27FC236}">
                  <a16:creationId xmlns:a16="http://schemas.microsoft.com/office/drawing/2014/main" id="{439B4BE7-CF83-44A7-B39B-CC1DCE1CA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702" name="Line 14">
              <a:extLst>
                <a:ext uri="{FF2B5EF4-FFF2-40B4-BE49-F238E27FC236}">
                  <a16:creationId xmlns:a16="http://schemas.microsoft.com/office/drawing/2014/main" id="{7C7EB428-3A41-4E14-868B-668FAEC45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703" name="Line 15">
              <a:extLst>
                <a:ext uri="{FF2B5EF4-FFF2-40B4-BE49-F238E27FC236}">
                  <a16:creationId xmlns:a16="http://schemas.microsoft.com/office/drawing/2014/main" id="{6C35FEE2-51DB-4160-8BC1-92494AE6A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704" name="Line 16">
              <a:extLst>
                <a:ext uri="{FF2B5EF4-FFF2-40B4-BE49-F238E27FC236}">
                  <a16:creationId xmlns:a16="http://schemas.microsoft.com/office/drawing/2014/main" id="{94EBB0CA-0EDB-497E-A8B9-7610C9446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705" name="Line 17">
              <a:extLst>
                <a:ext uri="{FF2B5EF4-FFF2-40B4-BE49-F238E27FC236}">
                  <a16:creationId xmlns:a16="http://schemas.microsoft.com/office/drawing/2014/main" id="{CEF24C52-995A-4067-9617-B90D0EBC4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706" name="Line 18">
              <a:extLst>
                <a:ext uri="{FF2B5EF4-FFF2-40B4-BE49-F238E27FC236}">
                  <a16:creationId xmlns:a16="http://schemas.microsoft.com/office/drawing/2014/main" id="{F4E603E0-0D87-4548-8A9B-45B7D04DB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14707" name="Line 19">
              <a:extLst>
                <a:ext uri="{FF2B5EF4-FFF2-40B4-BE49-F238E27FC236}">
                  <a16:creationId xmlns:a16="http://schemas.microsoft.com/office/drawing/2014/main" id="{8C2440D8-FB04-48F7-8D38-703AF538B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114708" name="Line 20">
            <a:extLst>
              <a:ext uri="{FF2B5EF4-FFF2-40B4-BE49-F238E27FC236}">
                <a16:creationId xmlns:a16="http://schemas.microsoft.com/office/drawing/2014/main" id="{6CA0C5F8-3F95-439F-BB78-0AAEF5E65B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14709" name="Rectangle 21">
            <a:extLst>
              <a:ext uri="{FF2B5EF4-FFF2-40B4-BE49-F238E27FC236}">
                <a16:creationId xmlns:a16="http://schemas.microsoft.com/office/drawing/2014/main" id="{195A37BB-772C-4E61-813D-8BE626C09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14710" name="Line 22">
            <a:extLst>
              <a:ext uri="{FF2B5EF4-FFF2-40B4-BE49-F238E27FC236}">
                <a16:creationId xmlns:a16="http://schemas.microsoft.com/office/drawing/2014/main" id="{44AA76B1-8355-47D5-8DF9-FDBE481D32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14711" name="Rectangle 23">
            <a:extLst>
              <a:ext uri="{FF2B5EF4-FFF2-40B4-BE49-F238E27FC236}">
                <a16:creationId xmlns:a16="http://schemas.microsoft.com/office/drawing/2014/main" id="{84EE3C58-4B51-470B-9FFF-480FA216C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14712" name="Rectangle 24">
            <a:extLst>
              <a:ext uri="{FF2B5EF4-FFF2-40B4-BE49-F238E27FC236}">
                <a16:creationId xmlns:a16="http://schemas.microsoft.com/office/drawing/2014/main" id="{7F62FF5F-1821-4FF4-8647-843E70EA4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381000" cy="381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i-ET" altLang="ti-ET">
              <a:solidFill>
                <a:srgbClr val="FF3399"/>
              </a:solidFill>
            </a:endParaRPr>
          </a:p>
        </p:txBody>
      </p:sp>
      <p:sp>
        <p:nvSpPr>
          <p:cNvPr id="114713" name="Line 25">
            <a:extLst>
              <a:ext uri="{FF2B5EF4-FFF2-40B4-BE49-F238E27FC236}">
                <a16:creationId xmlns:a16="http://schemas.microsoft.com/office/drawing/2014/main" id="{E4BCDD54-09C8-49FB-BA30-919422B024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14714" name="Line 26">
            <a:extLst>
              <a:ext uri="{FF2B5EF4-FFF2-40B4-BE49-F238E27FC236}">
                <a16:creationId xmlns:a16="http://schemas.microsoft.com/office/drawing/2014/main" id="{6B02B94F-EE09-4C76-8134-A1DD2AFB36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14715" name="Rectangle 27">
            <a:extLst>
              <a:ext uri="{FF2B5EF4-FFF2-40B4-BE49-F238E27FC236}">
                <a16:creationId xmlns:a16="http://schemas.microsoft.com/office/drawing/2014/main" id="{3F7316D8-F467-40EC-8C6E-52DD8B0D5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14716" name="Line 28">
            <a:extLst>
              <a:ext uri="{FF2B5EF4-FFF2-40B4-BE49-F238E27FC236}">
                <a16:creationId xmlns:a16="http://schemas.microsoft.com/office/drawing/2014/main" id="{90E34922-92B0-46F0-B7B2-04E690C917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14717" name="Rectangle 29">
            <a:extLst>
              <a:ext uri="{FF2B5EF4-FFF2-40B4-BE49-F238E27FC236}">
                <a16:creationId xmlns:a16="http://schemas.microsoft.com/office/drawing/2014/main" id="{A73AEDBD-E3FA-4F4C-98DA-7ED93C298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14720" name="Text Box 32">
            <a:extLst>
              <a:ext uri="{FF2B5EF4-FFF2-40B4-BE49-F238E27FC236}">
                <a16:creationId xmlns:a16="http://schemas.microsoft.com/office/drawing/2014/main" id="{521BAB85-C977-49B9-9A48-0835174B5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51460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     )</a:t>
            </a:r>
          </a:p>
        </p:txBody>
      </p:sp>
      <p:sp>
        <p:nvSpPr>
          <p:cNvPr id="114721" name="Rectangle 33">
            <a:extLst>
              <a:ext uri="{FF2B5EF4-FFF2-40B4-BE49-F238E27FC236}">
                <a16:creationId xmlns:a16="http://schemas.microsoft.com/office/drawing/2014/main" id="{4B7694FA-61CC-4EEB-AD28-097F5118C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69875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14722" name="Line 34">
            <a:extLst>
              <a:ext uri="{FF2B5EF4-FFF2-40B4-BE49-F238E27FC236}">
                <a16:creationId xmlns:a16="http://schemas.microsoft.com/office/drawing/2014/main" id="{70E094C3-27CA-4A8F-A15E-03942BB696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64770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EAD3C575-3A8F-4C69-95C1-A24263CBB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Search</a:t>
            </a:r>
          </a:p>
        </p:txBody>
      </p:sp>
      <p:pic>
        <p:nvPicPr>
          <p:cNvPr id="54275" name="Picture 3">
            <a:extLst>
              <a:ext uri="{FF2B5EF4-FFF2-40B4-BE49-F238E27FC236}">
                <a16:creationId xmlns:a16="http://schemas.microsoft.com/office/drawing/2014/main" id="{F185B5DE-D209-4102-897F-9411FF9AC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24001"/>
            <a:ext cx="4114800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276" name="Group 4">
            <a:extLst>
              <a:ext uri="{FF2B5EF4-FFF2-40B4-BE49-F238E27FC236}">
                <a16:creationId xmlns:a16="http://schemas.microsoft.com/office/drawing/2014/main" id="{5F34B0E3-26A0-4CF7-8D58-9A516B3B67E4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6019800"/>
            <a:ext cx="5715000" cy="381000"/>
            <a:chOff x="768" y="624"/>
            <a:chExt cx="3600" cy="240"/>
          </a:xfrm>
        </p:grpSpPr>
        <p:sp>
          <p:nvSpPr>
            <p:cNvPr id="54277" name="Rectangle 5">
              <a:extLst>
                <a:ext uri="{FF2B5EF4-FFF2-40B4-BE49-F238E27FC236}">
                  <a16:creationId xmlns:a16="http://schemas.microsoft.com/office/drawing/2014/main" id="{DB620556-1ACF-4727-BB42-1E061E916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78" name="Line 6">
              <a:extLst>
                <a:ext uri="{FF2B5EF4-FFF2-40B4-BE49-F238E27FC236}">
                  <a16:creationId xmlns:a16="http://schemas.microsoft.com/office/drawing/2014/main" id="{B01BAF3B-FABB-4341-9430-19D9C9C2A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79" name="Line 7">
              <a:extLst>
                <a:ext uri="{FF2B5EF4-FFF2-40B4-BE49-F238E27FC236}">
                  <a16:creationId xmlns:a16="http://schemas.microsoft.com/office/drawing/2014/main" id="{0CA7101B-FD28-48A3-9975-032127E48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80" name="Line 8">
              <a:extLst>
                <a:ext uri="{FF2B5EF4-FFF2-40B4-BE49-F238E27FC236}">
                  <a16:creationId xmlns:a16="http://schemas.microsoft.com/office/drawing/2014/main" id="{94A404D1-282C-4B4D-9ECF-4F2D95633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81" name="Line 9">
              <a:extLst>
                <a:ext uri="{FF2B5EF4-FFF2-40B4-BE49-F238E27FC236}">
                  <a16:creationId xmlns:a16="http://schemas.microsoft.com/office/drawing/2014/main" id="{806A7BB9-18C9-422B-ADE3-6244E5E05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82" name="Line 10">
              <a:extLst>
                <a:ext uri="{FF2B5EF4-FFF2-40B4-BE49-F238E27FC236}">
                  <a16:creationId xmlns:a16="http://schemas.microsoft.com/office/drawing/2014/main" id="{DAEC1D0F-E4CE-4B8F-A332-B98ABAFBC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83" name="Line 11">
              <a:extLst>
                <a:ext uri="{FF2B5EF4-FFF2-40B4-BE49-F238E27FC236}">
                  <a16:creationId xmlns:a16="http://schemas.microsoft.com/office/drawing/2014/main" id="{8A3126DD-E4AC-424E-A1F7-9B50C5297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84" name="Line 12">
              <a:extLst>
                <a:ext uri="{FF2B5EF4-FFF2-40B4-BE49-F238E27FC236}">
                  <a16:creationId xmlns:a16="http://schemas.microsoft.com/office/drawing/2014/main" id="{F006F87E-702D-4FD7-83E4-ED0381D2B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85" name="Line 13">
              <a:extLst>
                <a:ext uri="{FF2B5EF4-FFF2-40B4-BE49-F238E27FC236}">
                  <a16:creationId xmlns:a16="http://schemas.microsoft.com/office/drawing/2014/main" id="{3C092EBB-64F9-4663-ADBD-F4E36272D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86" name="Line 14">
              <a:extLst>
                <a:ext uri="{FF2B5EF4-FFF2-40B4-BE49-F238E27FC236}">
                  <a16:creationId xmlns:a16="http://schemas.microsoft.com/office/drawing/2014/main" id="{90D3CD3D-4F71-4F1E-9B40-4A8149558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87" name="Line 15">
              <a:extLst>
                <a:ext uri="{FF2B5EF4-FFF2-40B4-BE49-F238E27FC236}">
                  <a16:creationId xmlns:a16="http://schemas.microsoft.com/office/drawing/2014/main" id="{D64D90D1-7330-4A78-AABF-3979B5903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88" name="Line 16">
              <a:extLst>
                <a:ext uri="{FF2B5EF4-FFF2-40B4-BE49-F238E27FC236}">
                  <a16:creationId xmlns:a16="http://schemas.microsoft.com/office/drawing/2014/main" id="{9B2D264B-2DF3-44F9-98A2-A4EC21640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89" name="Line 17">
              <a:extLst>
                <a:ext uri="{FF2B5EF4-FFF2-40B4-BE49-F238E27FC236}">
                  <a16:creationId xmlns:a16="http://schemas.microsoft.com/office/drawing/2014/main" id="{20F64CE7-EC8F-4368-90F6-5FBA08143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90" name="Line 18">
              <a:extLst>
                <a:ext uri="{FF2B5EF4-FFF2-40B4-BE49-F238E27FC236}">
                  <a16:creationId xmlns:a16="http://schemas.microsoft.com/office/drawing/2014/main" id="{F3C8FA13-AE69-473E-94C5-FAAE0DCDF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4291" name="Line 19">
              <a:extLst>
                <a:ext uri="{FF2B5EF4-FFF2-40B4-BE49-F238E27FC236}">
                  <a16:creationId xmlns:a16="http://schemas.microsoft.com/office/drawing/2014/main" id="{14306A54-2DE7-4AF8-9886-9CD904AEC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54292" name="Line 20">
            <a:extLst>
              <a:ext uri="{FF2B5EF4-FFF2-40B4-BE49-F238E27FC236}">
                <a16:creationId xmlns:a16="http://schemas.microsoft.com/office/drawing/2014/main" id="{0138B56A-0C76-473A-83FA-A8E38D01B6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293" name="Rectangle 21">
            <a:extLst>
              <a:ext uri="{FF2B5EF4-FFF2-40B4-BE49-F238E27FC236}">
                <a16:creationId xmlns:a16="http://schemas.microsoft.com/office/drawing/2014/main" id="{FF2D4C38-647F-4ED0-840B-75F4F4787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294" name="Line 22">
            <a:extLst>
              <a:ext uri="{FF2B5EF4-FFF2-40B4-BE49-F238E27FC236}">
                <a16:creationId xmlns:a16="http://schemas.microsoft.com/office/drawing/2014/main" id="{F9C81B82-B3CE-48A2-9BC8-8392293FC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295" name="Rectangle 23">
            <a:extLst>
              <a:ext uri="{FF2B5EF4-FFF2-40B4-BE49-F238E27FC236}">
                <a16:creationId xmlns:a16="http://schemas.microsoft.com/office/drawing/2014/main" id="{0F654D67-D24E-4082-806D-B11AB46A9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296" name="Rectangle 24">
            <a:extLst>
              <a:ext uri="{FF2B5EF4-FFF2-40B4-BE49-F238E27FC236}">
                <a16:creationId xmlns:a16="http://schemas.microsoft.com/office/drawing/2014/main" id="{9A166BF4-8459-42DE-8435-25BE28C48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381000" cy="381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i-ET" altLang="ti-ET">
              <a:solidFill>
                <a:srgbClr val="FF3399"/>
              </a:solidFill>
            </a:endParaRPr>
          </a:p>
        </p:txBody>
      </p:sp>
      <p:sp>
        <p:nvSpPr>
          <p:cNvPr id="54297" name="Line 25">
            <a:extLst>
              <a:ext uri="{FF2B5EF4-FFF2-40B4-BE49-F238E27FC236}">
                <a16:creationId xmlns:a16="http://schemas.microsoft.com/office/drawing/2014/main" id="{CEBCD670-C569-49E7-A7BB-545146E739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298" name="Line 26">
            <a:extLst>
              <a:ext uri="{FF2B5EF4-FFF2-40B4-BE49-F238E27FC236}">
                <a16:creationId xmlns:a16="http://schemas.microsoft.com/office/drawing/2014/main" id="{D214E7A1-2DA7-4015-AEDB-BC8EA0D573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299" name="Rectangle 27">
            <a:extLst>
              <a:ext uri="{FF2B5EF4-FFF2-40B4-BE49-F238E27FC236}">
                <a16:creationId xmlns:a16="http://schemas.microsoft.com/office/drawing/2014/main" id="{3A5EEE59-CAD3-4217-B20E-9FEDB0724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300" name="Line 28">
            <a:extLst>
              <a:ext uri="{FF2B5EF4-FFF2-40B4-BE49-F238E27FC236}">
                <a16:creationId xmlns:a16="http://schemas.microsoft.com/office/drawing/2014/main" id="{11A27706-04F2-44ED-8C56-3AA45D049C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301" name="Rectangle 29">
            <a:extLst>
              <a:ext uri="{FF2B5EF4-FFF2-40B4-BE49-F238E27FC236}">
                <a16:creationId xmlns:a16="http://schemas.microsoft.com/office/drawing/2014/main" id="{EA4DA8A5-A265-4D1A-8F30-18D72F8EB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302" name="Rectangle 30">
            <a:extLst>
              <a:ext uri="{FF2B5EF4-FFF2-40B4-BE49-F238E27FC236}">
                <a16:creationId xmlns:a16="http://schemas.microsoft.com/office/drawing/2014/main" id="{A61932F8-B0B8-4C91-ACA9-2258DFBB1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43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303" name="Text Box 31">
            <a:extLst>
              <a:ext uri="{FF2B5EF4-FFF2-40B4-BE49-F238E27FC236}">
                <a16:creationId xmlns:a16="http://schemas.microsoft.com/office/drawing/2014/main" id="{49A4B012-CF45-4CFE-823E-8D3567E75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>
                <a:solidFill>
                  <a:srgbClr val="000000"/>
                </a:solidFill>
                <a:latin typeface="Arial" panose="020B0604020202020204" pitchFamily="34" charset="0"/>
              </a:rPr>
              <a:t>ChainedHashSearch(     )</a:t>
            </a:r>
          </a:p>
        </p:txBody>
      </p:sp>
      <p:sp>
        <p:nvSpPr>
          <p:cNvPr id="54304" name="Line 32">
            <a:extLst>
              <a:ext uri="{FF2B5EF4-FFF2-40B4-BE49-F238E27FC236}">
                <a16:creationId xmlns:a16="http://schemas.microsoft.com/office/drawing/2014/main" id="{1FE2CCE8-769F-41EE-BC25-733CEC647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4102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4305" name="Line 33">
            <a:extLst>
              <a:ext uri="{FF2B5EF4-FFF2-40B4-BE49-F238E27FC236}">
                <a16:creationId xmlns:a16="http://schemas.microsoft.com/office/drawing/2014/main" id="{7C2426B6-3494-49A3-8F4F-D8F57ECDA1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64770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EA13B7E-39B9-490B-8169-27B300740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Search</a:t>
            </a:r>
          </a:p>
        </p:txBody>
      </p:sp>
      <p:pic>
        <p:nvPicPr>
          <p:cNvPr id="55299" name="Picture 3">
            <a:extLst>
              <a:ext uri="{FF2B5EF4-FFF2-40B4-BE49-F238E27FC236}">
                <a16:creationId xmlns:a16="http://schemas.microsoft.com/office/drawing/2014/main" id="{C50BF60F-488F-47DC-9CAC-4EF7C7267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24001"/>
            <a:ext cx="4114800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300" name="Group 4">
            <a:extLst>
              <a:ext uri="{FF2B5EF4-FFF2-40B4-BE49-F238E27FC236}">
                <a16:creationId xmlns:a16="http://schemas.microsoft.com/office/drawing/2014/main" id="{B5099EEB-CAA6-4FD9-9666-D55B1B537B6B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6019800"/>
            <a:ext cx="5715000" cy="381000"/>
            <a:chOff x="768" y="624"/>
            <a:chExt cx="3600" cy="240"/>
          </a:xfrm>
        </p:grpSpPr>
        <p:sp>
          <p:nvSpPr>
            <p:cNvPr id="55301" name="Rectangle 5">
              <a:extLst>
                <a:ext uri="{FF2B5EF4-FFF2-40B4-BE49-F238E27FC236}">
                  <a16:creationId xmlns:a16="http://schemas.microsoft.com/office/drawing/2014/main" id="{5AF4AC57-690B-4778-B53D-572C63008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02" name="Line 6">
              <a:extLst>
                <a:ext uri="{FF2B5EF4-FFF2-40B4-BE49-F238E27FC236}">
                  <a16:creationId xmlns:a16="http://schemas.microsoft.com/office/drawing/2014/main" id="{EDB4B114-5BFA-4DD5-9C96-EFB23E2C2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03" name="Line 7">
              <a:extLst>
                <a:ext uri="{FF2B5EF4-FFF2-40B4-BE49-F238E27FC236}">
                  <a16:creationId xmlns:a16="http://schemas.microsoft.com/office/drawing/2014/main" id="{3F93BF4C-E018-4CA9-AE19-78E630C28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04" name="Line 8">
              <a:extLst>
                <a:ext uri="{FF2B5EF4-FFF2-40B4-BE49-F238E27FC236}">
                  <a16:creationId xmlns:a16="http://schemas.microsoft.com/office/drawing/2014/main" id="{1CB3314B-2A9E-4813-BA6B-30FF47014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05" name="Line 9">
              <a:extLst>
                <a:ext uri="{FF2B5EF4-FFF2-40B4-BE49-F238E27FC236}">
                  <a16:creationId xmlns:a16="http://schemas.microsoft.com/office/drawing/2014/main" id="{C062B358-7EC1-4B05-833B-B0C01B390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06" name="Line 10">
              <a:extLst>
                <a:ext uri="{FF2B5EF4-FFF2-40B4-BE49-F238E27FC236}">
                  <a16:creationId xmlns:a16="http://schemas.microsoft.com/office/drawing/2014/main" id="{5F886B9D-546A-425E-A37F-7498DF155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07" name="Line 11">
              <a:extLst>
                <a:ext uri="{FF2B5EF4-FFF2-40B4-BE49-F238E27FC236}">
                  <a16:creationId xmlns:a16="http://schemas.microsoft.com/office/drawing/2014/main" id="{F6DB62D8-FDF6-4C58-AEDF-9673B9260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08" name="Line 12">
              <a:extLst>
                <a:ext uri="{FF2B5EF4-FFF2-40B4-BE49-F238E27FC236}">
                  <a16:creationId xmlns:a16="http://schemas.microsoft.com/office/drawing/2014/main" id="{4A80F2CD-CC0C-4E81-839D-9A62ABE81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09" name="Line 13">
              <a:extLst>
                <a:ext uri="{FF2B5EF4-FFF2-40B4-BE49-F238E27FC236}">
                  <a16:creationId xmlns:a16="http://schemas.microsoft.com/office/drawing/2014/main" id="{634D18C1-AF1A-4CCD-BF95-5265A4E00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10" name="Line 14">
              <a:extLst>
                <a:ext uri="{FF2B5EF4-FFF2-40B4-BE49-F238E27FC236}">
                  <a16:creationId xmlns:a16="http://schemas.microsoft.com/office/drawing/2014/main" id="{465697CC-A4A1-4739-99D8-BD08DAB6A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11" name="Line 15">
              <a:extLst>
                <a:ext uri="{FF2B5EF4-FFF2-40B4-BE49-F238E27FC236}">
                  <a16:creationId xmlns:a16="http://schemas.microsoft.com/office/drawing/2014/main" id="{F86AD3BE-9286-48FA-8C26-F8D659A3F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12" name="Line 16">
              <a:extLst>
                <a:ext uri="{FF2B5EF4-FFF2-40B4-BE49-F238E27FC236}">
                  <a16:creationId xmlns:a16="http://schemas.microsoft.com/office/drawing/2014/main" id="{C55EAB14-C6F4-4F16-99A4-849E386EF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13" name="Line 17">
              <a:extLst>
                <a:ext uri="{FF2B5EF4-FFF2-40B4-BE49-F238E27FC236}">
                  <a16:creationId xmlns:a16="http://schemas.microsoft.com/office/drawing/2014/main" id="{B0637849-53AF-4F1C-95A1-D478DC374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14" name="Line 18">
              <a:extLst>
                <a:ext uri="{FF2B5EF4-FFF2-40B4-BE49-F238E27FC236}">
                  <a16:creationId xmlns:a16="http://schemas.microsoft.com/office/drawing/2014/main" id="{3EB5F5D1-6EA2-48DE-9DCF-9B499B5E0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5315" name="Line 19">
              <a:extLst>
                <a:ext uri="{FF2B5EF4-FFF2-40B4-BE49-F238E27FC236}">
                  <a16:creationId xmlns:a16="http://schemas.microsoft.com/office/drawing/2014/main" id="{352D64EB-BBFC-44EA-A77B-21DF91B75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55316" name="Line 20">
            <a:extLst>
              <a:ext uri="{FF2B5EF4-FFF2-40B4-BE49-F238E27FC236}">
                <a16:creationId xmlns:a16="http://schemas.microsoft.com/office/drawing/2014/main" id="{C1A1FBEC-B5C3-45E5-9772-77A491509F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17" name="Rectangle 21">
            <a:extLst>
              <a:ext uri="{FF2B5EF4-FFF2-40B4-BE49-F238E27FC236}">
                <a16:creationId xmlns:a16="http://schemas.microsoft.com/office/drawing/2014/main" id="{213A5934-F948-4BF6-9A86-245D9662F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18" name="Line 22">
            <a:extLst>
              <a:ext uri="{FF2B5EF4-FFF2-40B4-BE49-F238E27FC236}">
                <a16:creationId xmlns:a16="http://schemas.microsoft.com/office/drawing/2014/main" id="{E52B8BF2-2BDD-42B3-8291-63D9C127ED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19" name="Rectangle 23">
            <a:extLst>
              <a:ext uri="{FF2B5EF4-FFF2-40B4-BE49-F238E27FC236}">
                <a16:creationId xmlns:a16="http://schemas.microsoft.com/office/drawing/2014/main" id="{93D1EEB8-7FB3-4EFA-A3EF-D29E8937C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20" name="Rectangle 24">
            <a:extLst>
              <a:ext uri="{FF2B5EF4-FFF2-40B4-BE49-F238E27FC236}">
                <a16:creationId xmlns:a16="http://schemas.microsoft.com/office/drawing/2014/main" id="{6EF81E71-9959-4577-9ADF-72E1BE9EB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381000" cy="381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i-ET" altLang="ti-ET">
              <a:solidFill>
                <a:srgbClr val="FF3399"/>
              </a:solidFill>
            </a:endParaRPr>
          </a:p>
        </p:txBody>
      </p:sp>
      <p:sp>
        <p:nvSpPr>
          <p:cNvPr id="55321" name="Line 25">
            <a:extLst>
              <a:ext uri="{FF2B5EF4-FFF2-40B4-BE49-F238E27FC236}">
                <a16:creationId xmlns:a16="http://schemas.microsoft.com/office/drawing/2014/main" id="{CFB815AE-FD86-48B5-92C0-A431FF893D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22" name="Line 26">
            <a:extLst>
              <a:ext uri="{FF2B5EF4-FFF2-40B4-BE49-F238E27FC236}">
                <a16:creationId xmlns:a16="http://schemas.microsoft.com/office/drawing/2014/main" id="{11539E03-6EFC-4143-8FA5-97F13A4AC0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23" name="Rectangle 27">
            <a:extLst>
              <a:ext uri="{FF2B5EF4-FFF2-40B4-BE49-F238E27FC236}">
                <a16:creationId xmlns:a16="http://schemas.microsoft.com/office/drawing/2014/main" id="{857E183D-1139-4C24-BFDE-3DDACAF8C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24" name="Line 28">
            <a:extLst>
              <a:ext uri="{FF2B5EF4-FFF2-40B4-BE49-F238E27FC236}">
                <a16:creationId xmlns:a16="http://schemas.microsoft.com/office/drawing/2014/main" id="{A83CF955-BA04-4BC1-92FA-1423E9E634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25" name="Rectangle 29">
            <a:extLst>
              <a:ext uri="{FF2B5EF4-FFF2-40B4-BE49-F238E27FC236}">
                <a16:creationId xmlns:a16="http://schemas.microsoft.com/office/drawing/2014/main" id="{26CAF88E-3CB5-48A1-A59C-844446258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26" name="Rectangle 30">
            <a:extLst>
              <a:ext uri="{FF2B5EF4-FFF2-40B4-BE49-F238E27FC236}">
                <a16:creationId xmlns:a16="http://schemas.microsoft.com/office/drawing/2014/main" id="{A44138D0-BDE8-439B-8C45-9034C6465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43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27" name="Text Box 31">
            <a:extLst>
              <a:ext uri="{FF2B5EF4-FFF2-40B4-BE49-F238E27FC236}">
                <a16:creationId xmlns:a16="http://schemas.microsoft.com/office/drawing/2014/main" id="{4FC4534F-A3C6-4A07-8CBA-D99267947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>
                <a:solidFill>
                  <a:srgbClr val="000000"/>
                </a:solidFill>
                <a:latin typeface="Arial" panose="020B0604020202020204" pitchFamily="34" charset="0"/>
              </a:rPr>
              <a:t>ChainedHashSearch(     )</a:t>
            </a:r>
          </a:p>
        </p:txBody>
      </p:sp>
      <p:sp>
        <p:nvSpPr>
          <p:cNvPr id="55328" name="Line 32">
            <a:extLst>
              <a:ext uri="{FF2B5EF4-FFF2-40B4-BE49-F238E27FC236}">
                <a16:creationId xmlns:a16="http://schemas.microsoft.com/office/drawing/2014/main" id="{107A0A42-83B9-42AA-A8C6-6F3CA1CBC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4958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5329" name="Line 33">
            <a:extLst>
              <a:ext uri="{FF2B5EF4-FFF2-40B4-BE49-F238E27FC236}">
                <a16:creationId xmlns:a16="http://schemas.microsoft.com/office/drawing/2014/main" id="{E427B638-743B-44DD-B30D-48368E17EF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64770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CE58DA36-FD75-4B49-8546-5DB32B473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Search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8594839A-D555-4F49-BABC-5E61799C6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24001"/>
            <a:ext cx="4114800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324" name="Group 4">
            <a:extLst>
              <a:ext uri="{FF2B5EF4-FFF2-40B4-BE49-F238E27FC236}">
                <a16:creationId xmlns:a16="http://schemas.microsoft.com/office/drawing/2014/main" id="{629C1584-BA4A-424B-91A2-1837A5BE90F0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6019800"/>
            <a:ext cx="5715000" cy="381000"/>
            <a:chOff x="768" y="624"/>
            <a:chExt cx="3600" cy="240"/>
          </a:xfrm>
        </p:grpSpPr>
        <p:sp>
          <p:nvSpPr>
            <p:cNvPr id="56325" name="Rectangle 5">
              <a:extLst>
                <a:ext uri="{FF2B5EF4-FFF2-40B4-BE49-F238E27FC236}">
                  <a16:creationId xmlns:a16="http://schemas.microsoft.com/office/drawing/2014/main" id="{69D9F02C-571D-4ADE-8EA3-E148999D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26" name="Line 6">
              <a:extLst>
                <a:ext uri="{FF2B5EF4-FFF2-40B4-BE49-F238E27FC236}">
                  <a16:creationId xmlns:a16="http://schemas.microsoft.com/office/drawing/2014/main" id="{B9643138-44AA-4494-872D-04987FF6D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27" name="Line 7">
              <a:extLst>
                <a:ext uri="{FF2B5EF4-FFF2-40B4-BE49-F238E27FC236}">
                  <a16:creationId xmlns:a16="http://schemas.microsoft.com/office/drawing/2014/main" id="{570557DA-0598-47A4-AA8B-7DE8556B9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28" name="Line 8">
              <a:extLst>
                <a:ext uri="{FF2B5EF4-FFF2-40B4-BE49-F238E27FC236}">
                  <a16:creationId xmlns:a16="http://schemas.microsoft.com/office/drawing/2014/main" id="{77B9F941-813B-4741-95D0-898EF051B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29" name="Line 9">
              <a:extLst>
                <a:ext uri="{FF2B5EF4-FFF2-40B4-BE49-F238E27FC236}">
                  <a16:creationId xmlns:a16="http://schemas.microsoft.com/office/drawing/2014/main" id="{BCBD7D60-69D0-4A08-8113-21F5365415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30" name="Line 10">
              <a:extLst>
                <a:ext uri="{FF2B5EF4-FFF2-40B4-BE49-F238E27FC236}">
                  <a16:creationId xmlns:a16="http://schemas.microsoft.com/office/drawing/2014/main" id="{4376F787-6F53-44B7-8DEC-1D423BB84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31" name="Line 11">
              <a:extLst>
                <a:ext uri="{FF2B5EF4-FFF2-40B4-BE49-F238E27FC236}">
                  <a16:creationId xmlns:a16="http://schemas.microsoft.com/office/drawing/2014/main" id="{62FED2B9-8613-4908-A394-94FA5151B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32" name="Line 12">
              <a:extLst>
                <a:ext uri="{FF2B5EF4-FFF2-40B4-BE49-F238E27FC236}">
                  <a16:creationId xmlns:a16="http://schemas.microsoft.com/office/drawing/2014/main" id="{00587B83-E668-480D-9EF2-1E7C2D8AD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33" name="Line 13">
              <a:extLst>
                <a:ext uri="{FF2B5EF4-FFF2-40B4-BE49-F238E27FC236}">
                  <a16:creationId xmlns:a16="http://schemas.microsoft.com/office/drawing/2014/main" id="{CB0E641A-F6DC-48D5-8E27-1BC877462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34" name="Line 14">
              <a:extLst>
                <a:ext uri="{FF2B5EF4-FFF2-40B4-BE49-F238E27FC236}">
                  <a16:creationId xmlns:a16="http://schemas.microsoft.com/office/drawing/2014/main" id="{C406F87D-07A8-41FC-A3E9-D5C228E98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35" name="Line 15">
              <a:extLst>
                <a:ext uri="{FF2B5EF4-FFF2-40B4-BE49-F238E27FC236}">
                  <a16:creationId xmlns:a16="http://schemas.microsoft.com/office/drawing/2014/main" id="{6D53579C-4E63-49B7-A3E7-3EAB856F3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36" name="Line 16">
              <a:extLst>
                <a:ext uri="{FF2B5EF4-FFF2-40B4-BE49-F238E27FC236}">
                  <a16:creationId xmlns:a16="http://schemas.microsoft.com/office/drawing/2014/main" id="{79868FEB-FA3A-4B1A-9782-0CDBDB3E9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37" name="Line 17">
              <a:extLst>
                <a:ext uri="{FF2B5EF4-FFF2-40B4-BE49-F238E27FC236}">
                  <a16:creationId xmlns:a16="http://schemas.microsoft.com/office/drawing/2014/main" id="{2848823F-2516-4C3E-B704-2E1CA65DB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38" name="Line 18">
              <a:extLst>
                <a:ext uri="{FF2B5EF4-FFF2-40B4-BE49-F238E27FC236}">
                  <a16:creationId xmlns:a16="http://schemas.microsoft.com/office/drawing/2014/main" id="{586550B7-63D2-4B8B-8BD1-95A4D3983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6339" name="Line 19">
              <a:extLst>
                <a:ext uri="{FF2B5EF4-FFF2-40B4-BE49-F238E27FC236}">
                  <a16:creationId xmlns:a16="http://schemas.microsoft.com/office/drawing/2014/main" id="{BAAA3CBF-D020-418D-A830-97485EFDD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56340" name="Line 20">
            <a:extLst>
              <a:ext uri="{FF2B5EF4-FFF2-40B4-BE49-F238E27FC236}">
                <a16:creationId xmlns:a16="http://schemas.microsoft.com/office/drawing/2014/main" id="{1D89554F-A22A-411B-8EC7-0A8F6E38FF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41" name="Rectangle 21">
            <a:extLst>
              <a:ext uri="{FF2B5EF4-FFF2-40B4-BE49-F238E27FC236}">
                <a16:creationId xmlns:a16="http://schemas.microsoft.com/office/drawing/2014/main" id="{28CD7A8D-0C0E-46CF-88F0-40CBAE645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42" name="Line 22">
            <a:extLst>
              <a:ext uri="{FF2B5EF4-FFF2-40B4-BE49-F238E27FC236}">
                <a16:creationId xmlns:a16="http://schemas.microsoft.com/office/drawing/2014/main" id="{B1D09391-898D-408D-BA5D-BC50374B84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43" name="Rectangle 23">
            <a:extLst>
              <a:ext uri="{FF2B5EF4-FFF2-40B4-BE49-F238E27FC236}">
                <a16:creationId xmlns:a16="http://schemas.microsoft.com/office/drawing/2014/main" id="{A69F8AF0-EDE9-4655-B183-8FC250B7F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44" name="Rectangle 24">
            <a:extLst>
              <a:ext uri="{FF2B5EF4-FFF2-40B4-BE49-F238E27FC236}">
                <a16:creationId xmlns:a16="http://schemas.microsoft.com/office/drawing/2014/main" id="{F8A6FC62-E33D-4839-9DD2-AA273FF76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381000" cy="381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i-ET" altLang="ti-ET">
              <a:solidFill>
                <a:srgbClr val="FF3399"/>
              </a:solidFill>
            </a:endParaRPr>
          </a:p>
        </p:txBody>
      </p:sp>
      <p:sp>
        <p:nvSpPr>
          <p:cNvPr id="56345" name="Line 25">
            <a:extLst>
              <a:ext uri="{FF2B5EF4-FFF2-40B4-BE49-F238E27FC236}">
                <a16:creationId xmlns:a16="http://schemas.microsoft.com/office/drawing/2014/main" id="{0147F7BB-9F17-4104-8B51-04FDBD2CB8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46" name="Line 26">
            <a:extLst>
              <a:ext uri="{FF2B5EF4-FFF2-40B4-BE49-F238E27FC236}">
                <a16:creationId xmlns:a16="http://schemas.microsoft.com/office/drawing/2014/main" id="{4ACB66BE-D6FF-445D-92EE-59F5355500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47" name="Rectangle 27">
            <a:extLst>
              <a:ext uri="{FF2B5EF4-FFF2-40B4-BE49-F238E27FC236}">
                <a16:creationId xmlns:a16="http://schemas.microsoft.com/office/drawing/2014/main" id="{04F24F23-D0C7-4EFC-BAC6-73A7AD370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48" name="Line 28">
            <a:extLst>
              <a:ext uri="{FF2B5EF4-FFF2-40B4-BE49-F238E27FC236}">
                <a16:creationId xmlns:a16="http://schemas.microsoft.com/office/drawing/2014/main" id="{E37A6BA9-ABA0-4C44-9D49-39E4D45403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49" name="Rectangle 29">
            <a:extLst>
              <a:ext uri="{FF2B5EF4-FFF2-40B4-BE49-F238E27FC236}">
                <a16:creationId xmlns:a16="http://schemas.microsoft.com/office/drawing/2014/main" id="{8159878E-19D3-4195-ADA1-413A1AE8D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50" name="Rectangle 30">
            <a:extLst>
              <a:ext uri="{FF2B5EF4-FFF2-40B4-BE49-F238E27FC236}">
                <a16:creationId xmlns:a16="http://schemas.microsoft.com/office/drawing/2014/main" id="{56D92CDC-8C18-42AB-A51E-D7557B54E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43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51" name="Text Box 31">
            <a:extLst>
              <a:ext uri="{FF2B5EF4-FFF2-40B4-BE49-F238E27FC236}">
                <a16:creationId xmlns:a16="http://schemas.microsoft.com/office/drawing/2014/main" id="{D3E88DD2-4721-4C5C-B1F7-3D38F794C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>
                <a:solidFill>
                  <a:srgbClr val="000000"/>
                </a:solidFill>
                <a:latin typeface="Arial" panose="020B0604020202020204" pitchFamily="34" charset="0"/>
              </a:rPr>
              <a:t>ChainedHashSearch(     )</a:t>
            </a:r>
          </a:p>
        </p:txBody>
      </p:sp>
      <p:sp>
        <p:nvSpPr>
          <p:cNvPr id="56352" name="Line 32">
            <a:extLst>
              <a:ext uri="{FF2B5EF4-FFF2-40B4-BE49-F238E27FC236}">
                <a16:creationId xmlns:a16="http://schemas.microsoft.com/office/drawing/2014/main" id="{4BDE5A91-F824-421F-8074-D424E3A25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7338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53" name="Oval 33">
            <a:extLst>
              <a:ext uri="{FF2B5EF4-FFF2-40B4-BE49-F238E27FC236}">
                <a16:creationId xmlns:a16="http://schemas.microsoft.com/office/drawing/2014/main" id="{88F7BECE-BCB5-4B14-BF9A-602E96A5B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352800"/>
            <a:ext cx="6858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6354" name="Line 34">
            <a:extLst>
              <a:ext uri="{FF2B5EF4-FFF2-40B4-BE49-F238E27FC236}">
                <a16:creationId xmlns:a16="http://schemas.microsoft.com/office/drawing/2014/main" id="{945CCCE3-2C2D-4A94-8449-EBDE73DA97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64770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C0965AE5-F7E0-4FFE-89E4-228F0A919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Running time</a:t>
            </a:r>
          </a:p>
        </p:txBody>
      </p:sp>
      <p:pic>
        <p:nvPicPr>
          <p:cNvPr id="57348" name="Picture 4">
            <a:extLst>
              <a:ext uri="{FF2B5EF4-FFF2-40B4-BE49-F238E27FC236}">
                <a16:creationId xmlns:a16="http://schemas.microsoft.com/office/drawing/2014/main" id="{D20B44E6-3584-4242-8713-742C720D8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257801"/>
            <a:ext cx="4114800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49" name="Picture 5">
            <a:extLst>
              <a:ext uri="{FF2B5EF4-FFF2-40B4-BE49-F238E27FC236}">
                <a16:creationId xmlns:a16="http://schemas.microsoft.com/office/drawing/2014/main" id="{F0030B14-1DFF-4A9F-B54B-34A7C067F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29000"/>
            <a:ext cx="50292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50" name="Picture 6">
            <a:extLst>
              <a:ext uri="{FF2B5EF4-FFF2-40B4-BE49-F238E27FC236}">
                <a16:creationId xmlns:a16="http://schemas.microsoft.com/office/drawing/2014/main" id="{ED80A256-B44E-45C7-848E-DD6D8C0D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5181600" cy="101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51" name="Text Box 7">
            <a:extLst>
              <a:ext uri="{FF2B5EF4-FFF2-40B4-BE49-F238E27FC236}">
                <a16:creationId xmlns:a16="http://schemas.microsoft.com/office/drawing/2014/main" id="{7B2C894B-6CA6-428A-A1AF-FA37E8BB1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16906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ti-ET" sz="28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ti-ET" sz="28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el-GR" altLang="ti-ET" sz="280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6361422D-0E21-48B9-B1C3-6E3F3A9DD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599" y="3214688"/>
            <a:ext cx="39160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 dirty="0">
                <a:solidFill>
                  <a:srgbClr val="000000"/>
                </a:solidFill>
                <a:latin typeface="Arial" panose="020B0604020202020204" pitchFamily="34" charset="0"/>
              </a:rPr>
              <a:t>Depends on </a:t>
            </a:r>
            <a:r>
              <a:rPr lang="en-US" altLang="ti-ET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ChainedHashSearch</a:t>
            </a:r>
            <a:endParaRPr lang="en-US" altLang="ti-ET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54" name="Text Box 10">
            <a:extLst>
              <a:ext uri="{FF2B5EF4-FFF2-40B4-BE49-F238E27FC236}">
                <a16:creationId xmlns:a16="http://schemas.microsoft.com/office/drawing/2014/main" id="{9792FCF2-8773-4A5A-A76A-01AECF6B0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4864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O(length of the chain)</a:t>
            </a:r>
            <a:endParaRPr lang="el-GR" altLang="ti-ET" sz="240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1" grpId="0"/>
      <p:bldP spid="57352" grpId="0"/>
      <p:bldP spid="573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F48B6501-1C79-424F-8665-14705C6E0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Length of the linked lists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B99C480-4E9F-48C3-847E-0BB47E7B4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Worst case?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Oval 9">
            <a:extLst>
              <a:ext uri="{FF2B5EF4-FFF2-40B4-BE49-F238E27FC236}">
                <a16:creationId xmlns:a16="http://schemas.microsoft.com/office/drawing/2014/main" id="{A4D7800E-5E6F-4A47-AFFC-C839206D0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886200"/>
            <a:ext cx="2971800" cy="16764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8B4CA513-2AAE-4936-9028-A655AAD47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Key/data pair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306547D-FBEA-4F17-88F0-A883589EA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1633537"/>
          </a:xfrm>
        </p:spPr>
        <p:txBody>
          <a:bodyPr/>
          <a:lstStyle/>
          <a:p>
            <a:r>
              <a:rPr lang="en-US" altLang="ti-ET"/>
              <a:t>The key is a numeric representation of a </a:t>
            </a:r>
            <a:r>
              <a:rPr lang="en-US" altLang="ti-ET" i="1"/>
              <a:t>relevant portion</a:t>
            </a:r>
            <a:r>
              <a:rPr lang="en-US" altLang="ti-ET"/>
              <a:t> of the data</a:t>
            </a:r>
          </a:p>
          <a:p>
            <a:r>
              <a:rPr lang="en-US" altLang="ti-ET"/>
              <a:t>For example: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ti-ET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7A1CD258-83A0-4F38-84CB-35B0E4608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62400"/>
            <a:ext cx="2514600" cy="17526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D58B240C-A38E-4B3D-A12E-D63A7F9DA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343401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4000">
                <a:solidFill>
                  <a:srgbClr val="000000"/>
                </a:solidFill>
                <a:latin typeface="Arial" panose="020B0604020202020204" pitchFamily="34" charset="0"/>
              </a:rPr>
              <a:t>integer</a:t>
            </a:r>
          </a:p>
        </p:txBody>
      </p:sp>
      <p:sp>
        <p:nvSpPr>
          <p:cNvPr id="13319" name="AutoShape 7">
            <a:extLst>
              <a:ext uri="{FF2B5EF4-FFF2-40B4-BE49-F238E27FC236}">
                <a16:creationId xmlns:a16="http://schemas.microsoft.com/office/drawing/2014/main" id="{51B0EC2B-6FB4-4BC1-B42B-500C8DB62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3434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101FC1E7-1A2A-4B85-8CF1-6D9DF4DBD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343400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number</a:t>
            </a:r>
          </a:p>
        </p:txBody>
      </p:sp>
      <p:sp>
        <p:nvSpPr>
          <p:cNvPr id="13322" name="Text Box 10">
            <a:extLst>
              <a:ext uri="{FF2B5EF4-FFF2-40B4-BE49-F238E27FC236}">
                <a16:creationId xmlns:a16="http://schemas.microsoft.com/office/drawing/2014/main" id="{76A12682-B553-4CD1-9F6C-3815DFE46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35280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13323" name="Text Box 11">
            <a:extLst>
              <a:ext uri="{FF2B5EF4-FFF2-40B4-BE49-F238E27FC236}">
                <a16:creationId xmlns:a16="http://schemas.microsoft.com/office/drawing/2014/main" id="{D689F519-3789-4026-A7AD-5630A6D7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27660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key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43D0547-EFF9-4131-B6A3-739DC3F40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Length of the chain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93E42AC-F315-4C6B-A2B0-5A5369C20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Worst case?</a:t>
            </a:r>
          </a:p>
          <a:p>
            <a:pPr lvl="1"/>
            <a:r>
              <a:rPr lang="en-US" altLang="ti-ET"/>
              <a:t>All elements hash to the same location</a:t>
            </a:r>
          </a:p>
          <a:p>
            <a:pPr lvl="1"/>
            <a:r>
              <a:rPr lang="en-US" altLang="ti-ET"/>
              <a:t>h(k) = 4</a:t>
            </a:r>
          </a:p>
          <a:p>
            <a:pPr lvl="1"/>
            <a:r>
              <a:rPr lang="en-US" altLang="ti-ET"/>
              <a:t>O(n)</a:t>
            </a:r>
          </a:p>
        </p:txBody>
      </p:sp>
      <p:grpSp>
        <p:nvGrpSpPr>
          <p:cNvPr id="60420" name="Group 4">
            <a:extLst>
              <a:ext uri="{FF2B5EF4-FFF2-40B4-BE49-F238E27FC236}">
                <a16:creationId xmlns:a16="http://schemas.microsoft.com/office/drawing/2014/main" id="{35446C30-C05B-4FFD-A851-80D2BC80521F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6172200"/>
            <a:ext cx="5715000" cy="381000"/>
            <a:chOff x="768" y="624"/>
            <a:chExt cx="3600" cy="240"/>
          </a:xfrm>
        </p:grpSpPr>
        <p:sp>
          <p:nvSpPr>
            <p:cNvPr id="60421" name="Rectangle 5">
              <a:extLst>
                <a:ext uri="{FF2B5EF4-FFF2-40B4-BE49-F238E27FC236}">
                  <a16:creationId xmlns:a16="http://schemas.microsoft.com/office/drawing/2014/main" id="{1DAC0BFB-FCB0-42C2-A8A8-BEC77772B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22" name="Line 6">
              <a:extLst>
                <a:ext uri="{FF2B5EF4-FFF2-40B4-BE49-F238E27FC236}">
                  <a16:creationId xmlns:a16="http://schemas.microsoft.com/office/drawing/2014/main" id="{E5D4C72C-5C03-4043-836A-FB7F2D385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23" name="Line 7">
              <a:extLst>
                <a:ext uri="{FF2B5EF4-FFF2-40B4-BE49-F238E27FC236}">
                  <a16:creationId xmlns:a16="http://schemas.microsoft.com/office/drawing/2014/main" id="{D33814AD-B5BB-410A-9D4F-5BA1739BF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24" name="Line 8">
              <a:extLst>
                <a:ext uri="{FF2B5EF4-FFF2-40B4-BE49-F238E27FC236}">
                  <a16:creationId xmlns:a16="http://schemas.microsoft.com/office/drawing/2014/main" id="{CDCCDB53-0F5F-4209-B204-6A0E326C7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25" name="Line 9">
              <a:extLst>
                <a:ext uri="{FF2B5EF4-FFF2-40B4-BE49-F238E27FC236}">
                  <a16:creationId xmlns:a16="http://schemas.microsoft.com/office/drawing/2014/main" id="{75100F19-01D4-40F9-B9CB-430AA7EB3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26" name="Line 10">
              <a:extLst>
                <a:ext uri="{FF2B5EF4-FFF2-40B4-BE49-F238E27FC236}">
                  <a16:creationId xmlns:a16="http://schemas.microsoft.com/office/drawing/2014/main" id="{661CE560-11BE-4A34-B077-22761B462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27" name="Line 11">
              <a:extLst>
                <a:ext uri="{FF2B5EF4-FFF2-40B4-BE49-F238E27FC236}">
                  <a16:creationId xmlns:a16="http://schemas.microsoft.com/office/drawing/2014/main" id="{49D78478-7CEF-4E97-93BD-BE1062386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28" name="Line 12">
              <a:extLst>
                <a:ext uri="{FF2B5EF4-FFF2-40B4-BE49-F238E27FC236}">
                  <a16:creationId xmlns:a16="http://schemas.microsoft.com/office/drawing/2014/main" id="{184227BB-031D-4739-B960-269ED6E6E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29" name="Line 13">
              <a:extLst>
                <a:ext uri="{FF2B5EF4-FFF2-40B4-BE49-F238E27FC236}">
                  <a16:creationId xmlns:a16="http://schemas.microsoft.com/office/drawing/2014/main" id="{6D51EE7A-934B-4853-84A7-AE1F6E479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30" name="Line 14">
              <a:extLst>
                <a:ext uri="{FF2B5EF4-FFF2-40B4-BE49-F238E27FC236}">
                  <a16:creationId xmlns:a16="http://schemas.microsoft.com/office/drawing/2014/main" id="{5D0F1662-3825-44FC-AA6B-7D0E6E17C1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31" name="Line 15">
              <a:extLst>
                <a:ext uri="{FF2B5EF4-FFF2-40B4-BE49-F238E27FC236}">
                  <a16:creationId xmlns:a16="http://schemas.microsoft.com/office/drawing/2014/main" id="{CE81D52B-0342-4E4E-AFF0-1E87ED34AD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32" name="Line 16">
              <a:extLst>
                <a:ext uri="{FF2B5EF4-FFF2-40B4-BE49-F238E27FC236}">
                  <a16:creationId xmlns:a16="http://schemas.microsoft.com/office/drawing/2014/main" id="{851F25DC-EBE0-4794-8934-0E850F489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33" name="Line 17">
              <a:extLst>
                <a:ext uri="{FF2B5EF4-FFF2-40B4-BE49-F238E27FC236}">
                  <a16:creationId xmlns:a16="http://schemas.microsoft.com/office/drawing/2014/main" id="{DEFF9CCE-7D70-4AA1-8A87-EA8C986EC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34" name="Line 18">
              <a:extLst>
                <a:ext uri="{FF2B5EF4-FFF2-40B4-BE49-F238E27FC236}">
                  <a16:creationId xmlns:a16="http://schemas.microsoft.com/office/drawing/2014/main" id="{2F378211-EB11-418E-BD94-1974934E3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0435" name="Line 19">
              <a:extLst>
                <a:ext uri="{FF2B5EF4-FFF2-40B4-BE49-F238E27FC236}">
                  <a16:creationId xmlns:a16="http://schemas.microsoft.com/office/drawing/2014/main" id="{B3354B14-F17D-46F2-A4B2-EFD43EDEF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60436" name="Line 20">
            <a:extLst>
              <a:ext uri="{FF2B5EF4-FFF2-40B4-BE49-F238E27FC236}">
                <a16:creationId xmlns:a16="http://schemas.microsoft.com/office/drawing/2014/main" id="{26611BDA-EC50-4E5E-8338-55C309183B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0437" name="Rectangle 21">
            <a:extLst>
              <a:ext uri="{FF2B5EF4-FFF2-40B4-BE49-F238E27FC236}">
                <a16:creationId xmlns:a16="http://schemas.microsoft.com/office/drawing/2014/main" id="{D999337E-985F-470A-B8B0-99F3D84D7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0438" name="Line 22">
            <a:extLst>
              <a:ext uri="{FF2B5EF4-FFF2-40B4-BE49-F238E27FC236}">
                <a16:creationId xmlns:a16="http://schemas.microsoft.com/office/drawing/2014/main" id="{FF30D99B-7039-42EE-8756-9F1D71C81B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0439" name="Line 23">
            <a:extLst>
              <a:ext uri="{FF2B5EF4-FFF2-40B4-BE49-F238E27FC236}">
                <a16:creationId xmlns:a16="http://schemas.microsoft.com/office/drawing/2014/main" id="{E4834163-09DF-4144-A102-D6A9F457F8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09706" y="3886200"/>
            <a:ext cx="9428" cy="308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0440" name="Rectangle 24">
            <a:extLst>
              <a:ext uri="{FF2B5EF4-FFF2-40B4-BE49-F238E27FC236}">
                <a16:creationId xmlns:a16="http://schemas.microsoft.com/office/drawing/2014/main" id="{90B7C6A7-9E2D-478C-BE2E-58F8379C3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4290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0441" name="Text Box 25">
            <a:extLst>
              <a:ext uri="{FF2B5EF4-FFF2-40B4-BE49-F238E27FC236}">
                <a16:creationId xmlns:a16="http://schemas.microsoft.com/office/drawing/2014/main" id="{B69543B3-B5AF-4D97-B070-B7FF1A789D6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936477" y="4114800"/>
            <a:ext cx="91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4400" dirty="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B2EEB12-5FEC-4216-A779-B3B08797E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Length of the chain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307B787-AD6D-4CEF-A570-3F6F831E8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Average case</a:t>
            </a:r>
          </a:p>
          <a:p>
            <a:pPr lvl="1"/>
            <a:r>
              <a:rPr lang="en-US" altLang="ti-ET"/>
              <a:t>Depends on how well the hash function distributes the keys</a:t>
            </a:r>
          </a:p>
          <a:p>
            <a:pPr lvl="1"/>
            <a:r>
              <a:rPr lang="en-US" altLang="ti-ET"/>
              <a:t>Assume simple uniform hashing: an element is equally likely to end up in any of the </a:t>
            </a:r>
            <a:r>
              <a:rPr lang="en-US" altLang="ti-ET" i="1"/>
              <a:t>m</a:t>
            </a:r>
            <a:r>
              <a:rPr lang="en-US" altLang="ti-ET"/>
              <a:t> slots</a:t>
            </a:r>
          </a:p>
          <a:p>
            <a:pPr lvl="1"/>
            <a:r>
              <a:rPr lang="en-US" altLang="ti-ET"/>
              <a:t>Under simple uniform hashing what is the average length of a chain in the table?</a:t>
            </a:r>
          </a:p>
          <a:p>
            <a:pPr lvl="2"/>
            <a:r>
              <a:rPr lang="en-US" altLang="ti-ET" i="1"/>
              <a:t>n</a:t>
            </a:r>
            <a:r>
              <a:rPr lang="en-US" altLang="ti-ET"/>
              <a:t> keys over </a:t>
            </a:r>
            <a:r>
              <a:rPr lang="en-US" altLang="ti-ET" i="1"/>
              <a:t>m</a:t>
            </a:r>
            <a:r>
              <a:rPr lang="en-US" altLang="ti-ET"/>
              <a:t> slots = </a:t>
            </a:r>
            <a:r>
              <a:rPr lang="en-US" altLang="ti-ET" i="1"/>
              <a:t>n / m = </a:t>
            </a:r>
            <a:r>
              <a:rPr lang="el-GR" altLang="ti-ET">
                <a:cs typeface="Arial" panose="020B0604020202020204" pitchFamily="34" charset="0"/>
              </a:rPr>
              <a:t>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5A0D526-AEDE-4447-8EC0-D3FF54799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Average chain length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03E5F5B9-4F7E-4E62-A0D3-6F2AF6C012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4071937"/>
          </a:xfrm>
        </p:spPr>
        <p:txBody>
          <a:bodyPr/>
          <a:lstStyle/>
          <a:p>
            <a:r>
              <a:rPr lang="en-US" altLang="ti-ET"/>
              <a:t>If you roll a fair </a:t>
            </a:r>
            <a:r>
              <a:rPr lang="en-US" altLang="ti-ET" i="1"/>
              <a:t>m</a:t>
            </a:r>
            <a:r>
              <a:rPr lang="en-US" altLang="ti-ET"/>
              <a:t> sided die </a:t>
            </a:r>
            <a:r>
              <a:rPr lang="en-US" altLang="ti-ET" i="1"/>
              <a:t>n</a:t>
            </a:r>
            <a:r>
              <a:rPr lang="en-US" altLang="ti-ET"/>
              <a:t> times, how many times are we likely to see a given value?</a:t>
            </a:r>
          </a:p>
          <a:p>
            <a:r>
              <a:rPr lang="en-US" altLang="ti-ET"/>
              <a:t>For example, 10 sided die:</a:t>
            </a:r>
          </a:p>
          <a:p>
            <a:pPr lvl="1"/>
            <a:r>
              <a:rPr lang="en-US" altLang="ti-ET"/>
              <a:t>1 time</a:t>
            </a:r>
          </a:p>
          <a:p>
            <a:pPr lvl="2"/>
            <a:r>
              <a:rPr lang="en-US" altLang="ti-ET"/>
              <a:t>1/10</a:t>
            </a:r>
          </a:p>
          <a:p>
            <a:pPr lvl="1"/>
            <a:r>
              <a:rPr lang="en-US" altLang="ti-ET"/>
              <a:t>100 times</a:t>
            </a:r>
          </a:p>
          <a:p>
            <a:pPr lvl="2"/>
            <a:r>
              <a:rPr lang="en-US" altLang="ti-ET"/>
              <a:t>100/10 =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CB0C19F2-5C0B-49D7-8F6A-7194EBED2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Search average running time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1346FC2-8377-4399-8481-D7BF260D2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dirty="0"/>
              <a:t>Two cases:</a:t>
            </a:r>
          </a:p>
          <a:p>
            <a:pPr lvl="1">
              <a:lnSpc>
                <a:spcPct val="150000"/>
              </a:lnSpc>
            </a:pPr>
            <a:r>
              <a:rPr lang="en-US" altLang="ti-ET" dirty="0"/>
              <a:t>Key is </a:t>
            </a:r>
            <a:r>
              <a:rPr lang="en-US" altLang="ti-ET" b="1" dirty="0"/>
              <a:t>not</a:t>
            </a:r>
            <a:r>
              <a:rPr lang="en-US" altLang="ti-ET" dirty="0"/>
              <a:t> in the table</a:t>
            </a:r>
          </a:p>
          <a:p>
            <a:pPr lvl="2">
              <a:lnSpc>
                <a:spcPct val="150000"/>
              </a:lnSpc>
            </a:pPr>
            <a:r>
              <a:rPr lang="en-US" altLang="ti-ET" dirty="0"/>
              <a:t>must search all entries</a:t>
            </a:r>
          </a:p>
          <a:p>
            <a:pPr lvl="2">
              <a:lnSpc>
                <a:spcPct val="150000"/>
              </a:lnSpc>
            </a:pPr>
            <a:r>
              <a:rPr lang="el-GR" altLang="ti-ET" dirty="0">
                <a:cs typeface="Arial" panose="020B0604020202020204" pitchFamily="34" charset="0"/>
              </a:rPr>
              <a:t>Θ</a:t>
            </a:r>
            <a:r>
              <a:rPr lang="en-US" altLang="ti-ET" dirty="0"/>
              <a:t>(1 + </a:t>
            </a:r>
            <a:r>
              <a:rPr lang="el-GR" altLang="ti-ET" dirty="0">
                <a:cs typeface="Arial" panose="020B0604020202020204" pitchFamily="34" charset="0"/>
              </a:rPr>
              <a:t>α</a:t>
            </a:r>
            <a:r>
              <a:rPr lang="en-US" altLang="ti-ET" dirty="0"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ti-ET" dirty="0">
                <a:cs typeface="Arial" panose="020B0604020202020204" pitchFamily="34" charset="0"/>
              </a:rPr>
              <a:t>Key </a:t>
            </a:r>
            <a:r>
              <a:rPr lang="en-US" altLang="ti-ET" b="1" dirty="0">
                <a:cs typeface="Arial" panose="020B0604020202020204" pitchFamily="34" charset="0"/>
              </a:rPr>
              <a:t>is</a:t>
            </a:r>
            <a:r>
              <a:rPr lang="en-US" altLang="ti-ET" dirty="0">
                <a:cs typeface="Arial" panose="020B0604020202020204" pitchFamily="34" charset="0"/>
              </a:rPr>
              <a:t> in the table</a:t>
            </a:r>
          </a:p>
          <a:p>
            <a:pPr lvl="2">
              <a:lnSpc>
                <a:spcPct val="150000"/>
              </a:lnSpc>
            </a:pPr>
            <a:r>
              <a:rPr lang="en-US" altLang="ti-ET" dirty="0">
                <a:cs typeface="Arial" panose="020B0604020202020204" pitchFamily="34" charset="0"/>
              </a:rPr>
              <a:t>on average search half of the entries</a:t>
            </a:r>
          </a:p>
          <a:p>
            <a:pPr lvl="2">
              <a:lnSpc>
                <a:spcPct val="150000"/>
              </a:lnSpc>
            </a:pPr>
            <a:r>
              <a:rPr lang="en-US" altLang="ti-ET" dirty="0">
                <a:cs typeface="Arial" panose="020B0604020202020204" pitchFamily="34" charset="0"/>
              </a:rPr>
              <a:t>O(1 + </a:t>
            </a:r>
            <a:r>
              <a:rPr lang="el-GR" altLang="ti-ET" dirty="0">
                <a:cs typeface="Arial" panose="020B0604020202020204" pitchFamily="34" charset="0"/>
              </a:rPr>
              <a:t>α</a:t>
            </a:r>
            <a:r>
              <a:rPr lang="en-US" altLang="ti-ET" dirty="0">
                <a:cs typeface="Arial" panose="020B0604020202020204" pitchFamily="34" charset="0"/>
              </a:rPr>
              <a:t>)</a:t>
            </a:r>
            <a:endParaRPr lang="el-GR" altLang="ti-ET" dirty="0">
              <a:cs typeface="Arial" panose="020B0604020202020204" pitchFamily="34" charset="0"/>
            </a:endParaRPr>
          </a:p>
        </p:txBody>
      </p:sp>
      <p:sp>
        <p:nvSpPr>
          <p:cNvPr id="63492" name="Oval 4">
            <a:extLst>
              <a:ext uri="{FF2B5EF4-FFF2-40B4-BE49-F238E27FC236}">
                <a16:creationId xmlns:a16="http://schemas.microsoft.com/office/drawing/2014/main" id="{013B09C7-B0E2-4B59-BDF3-CAF76D493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116" y="3925094"/>
            <a:ext cx="301658" cy="34800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DF68050-0B49-40ED-99BD-67C5116ED0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21A4B4A-9474-43AD-989A-21107C22EDE6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5490" name="Rectangle 2">
            <a:extLst>
              <a:ext uri="{FF2B5EF4-FFF2-40B4-BE49-F238E27FC236}">
                <a16:creationId xmlns:a16="http://schemas.microsoft.com/office/drawing/2014/main" id="{A8A18E35-446E-41EA-B2EB-7C5D957E3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Analysis of Search in Hash Tables</a:t>
            </a:r>
          </a:p>
        </p:txBody>
      </p:sp>
      <p:sp>
        <p:nvSpPr>
          <p:cNvPr id="575491" name="Rectangle 3">
            <a:extLst>
              <a:ext uri="{FF2B5EF4-FFF2-40B4-BE49-F238E27FC236}">
                <a16:creationId xmlns:a16="http://schemas.microsoft.com/office/drawing/2014/main" id="{38E327F3-6311-4C5F-A812-AD7ED74DB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3571" y="1214439"/>
            <a:ext cx="10664313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If 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 (# of slots) is proportional to 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 (# of elements in the table):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		</a:t>
            </a:r>
            <a:r>
              <a:rPr lang="en-US" altLang="ti-ET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n = </a:t>
            </a:r>
            <a:r>
              <a:rPr lang="en-US" altLang="ti-E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O</a:t>
            </a:r>
            <a:r>
              <a:rPr lang="en-US" altLang="ti-ET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(m)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ti-ET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		α = n/m = </a:t>
            </a:r>
            <a:r>
              <a:rPr lang="en-US" altLang="ti-E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O</a:t>
            </a:r>
            <a:r>
              <a:rPr lang="en-US" altLang="ti-ET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(m)/m = </a:t>
            </a:r>
            <a:r>
              <a:rPr lang="en-US" altLang="ti-ET" sz="3200" b="1" dirty="0">
                <a:solidFill>
                  <a:srgbClr val="DD0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O</a:t>
            </a:r>
            <a:r>
              <a:rPr lang="en-US" altLang="ti-ET" sz="3200" b="1" i="1" dirty="0">
                <a:solidFill>
                  <a:srgbClr val="DD0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(1)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Searching takes constant time on average</a:t>
            </a:r>
          </a:p>
        </p:txBody>
      </p:sp>
    </p:spTree>
    <p:extLst>
      <p:ext uri="{BB962C8B-B14F-4D97-AF65-F5344CB8AC3E}">
        <p14:creationId xmlns:p14="http://schemas.microsoft.com/office/powerpoint/2010/main" val="260083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FA8E126-4262-4D26-9EBE-283378320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dirty="0"/>
              <a:t>Hash functions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9ED4532-3F5B-43A0-9EAD-7C30DA995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229600" cy="4876800"/>
          </a:xfrm>
        </p:spPr>
        <p:txBody>
          <a:bodyPr/>
          <a:lstStyle/>
          <a:p>
            <a:r>
              <a:rPr lang="en-US" altLang="ti-ET" sz="2600"/>
              <a:t>What makes a good hash function?</a:t>
            </a:r>
          </a:p>
          <a:p>
            <a:pPr lvl="1"/>
            <a:r>
              <a:rPr lang="en-US" altLang="ti-ET" sz="2200"/>
              <a:t>Approximates the assumption of simple uniform hashing</a:t>
            </a:r>
          </a:p>
          <a:p>
            <a:pPr lvl="1"/>
            <a:r>
              <a:rPr lang="en-US" altLang="ti-ET" sz="2200"/>
              <a:t>Deterministic – h(x) should always return the same value</a:t>
            </a:r>
          </a:p>
          <a:p>
            <a:pPr lvl="1"/>
            <a:r>
              <a:rPr lang="en-US" altLang="ti-ET" sz="2200"/>
              <a:t>Low cost – if it is expensive to calculate the hash value (e.g. log n) then we don’t gain anything by using a table</a:t>
            </a:r>
          </a:p>
          <a:p>
            <a:r>
              <a:rPr lang="en-US" altLang="ti-ET" sz="2600"/>
              <a:t>Challenge: we don’t generally know the distribution of the keys</a:t>
            </a:r>
          </a:p>
          <a:p>
            <a:pPr lvl="1"/>
            <a:r>
              <a:rPr lang="en-US" altLang="ti-ET" sz="2200"/>
              <a:t>Frequently data tend to be clustered (e.g. similar strings, run-times, SSNs).  A good hash function should spread these out across the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D88E0BA-77FC-4507-B286-575F9CF2F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Division method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30BEDCD-E593-4E2E-8CBA-B91D02BE1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609600"/>
          </a:xfrm>
        </p:spPr>
        <p:txBody>
          <a:bodyPr/>
          <a:lstStyle/>
          <a:p>
            <a:r>
              <a:rPr lang="en-US" altLang="ti-ET"/>
              <a:t>h(k) = k mod m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1F2DD383-CF00-4378-A3C1-D8C8A1145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224088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M       K        h(k)</a:t>
            </a:r>
          </a:p>
        </p:txBody>
      </p:sp>
      <p:sp>
        <p:nvSpPr>
          <p:cNvPr id="65541" name="Line 5">
            <a:extLst>
              <a:ext uri="{FF2B5EF4-FFF2-40B4-BE49-F238E27FC236}">
                <a16:creationId xmlns:a16="http://schemas.microsoft.com/office/drawing/2014/main" id="{66CD44C8-AF33-4112-9B78-CFCF04007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8194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BC8DFAC8-E4D0-41FE-916F-F242631F9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97180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11      25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BC3C8264-1549-4885-B20C-C953B5E3F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58140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11      1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2B0F44C2-2E4A-40A9-BCE7-F840DCDB1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11480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11      17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92BB4DA6-1596-4F4F-8793-F09643B79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64820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13      133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7DD6E045-F336-49DC-B87B-9022B5C0A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19588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13      7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9A9EEEC5-AA43-491D-82AF-3B669A864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72928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13      25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43052432-4980-4025-8959-8E5F4839B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971801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20B4229E-D837-4287-BAE3-6F006F4E1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51948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E498A73A-5EF8-4291-8E0E-6B06614AE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114801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1C60C241-63AC-4BD2-89C5-1E6CACB3A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648201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03282DA9-E73B-4FC0-9F5F-41F94A289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19588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8332B4FB-3491-4A27-9A9F-612A681E4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715001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3" grpId="0"/>
      <p:bldP spid="65544" grpId="0"/>
      <p:bldP spid="65545" grpId="0"/>
      <p:bldP spid="65546" grpId="0"/>
      <p:bldP spid="65547" grpId="0"/>
      <p:bldP spid="65548" grpId="0"/>
      <p:bldP spid="65549" grpId="0"/>
      <p:bldP spid="65550" grpId="0"/>
      <p:bldP spid="65551" grpId="0"/>
      <p:bldP spid="65552" grpId="0"/>
      <p:bldP spid="655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6FADDF52-CCDD-4458-A170-D90064FF6A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Division method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782A2F14-D920-4EFF-B8B8-C70CD6A69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 b="1"/>
              <a:t>Don’t</a:t>
            </a:r>
            <a:r>
              <a:rPr lang="en-US" altLang="ti-ET"/>
              <a:t> use a power of two.  Why?</a:t>
            </a:r>
          </a:p>
          <a:p>
            <a:endParaRPr lang="en-US" altLang="ti-ET"/>
          </a:p>
          <a:p>
            <a:endParaRPr lang="en-US" altLang="ti-ET"/>
          </a:p>
          <a:p>
            <a:endParaRPr lang="en-US" altLang="ti-ET"/>
          </a:p>
          <a:p>
            <a:endParaRPr lang="en-US" altLang="ti-ET"/>
          </a:p>
          <a:p>
            <a:endParaRPr lang="en-US" altLang="ti-ET"/>
          </a:p>
          <a:p>
            <a:r>
              <a:rPr lang="en-US" altLang="ti-ET"/>
              <a:t>if h(k) = k mod 2</a:t>
            </a:r>
            <a:r>
              <a:rPr lang="en-US" altLang="ti-ET" baseline="30000"/>
              <a:t>p</a:t>
            </a:r>
            <a:r>
              <a:rPr lang="en-US" altLang="ti-ET"/>
              <a:t>, the hash function is just the lower </a:t>
            </a:r>
            <a:r>
              <a:rPr lang="en-US" altLang="ti-ET" i="1"/>
              <a:t>p</a:t>
            </a:r>
            <a:r>
              <a:rPr lang="en-US" altLang="ti-ET"/>
              <a:t> bits of the value</a:t>
            </a:r>
          </a:p>
        </p:txBody>
      </p:sp>
      <p:grpSp>
        <p:nvGrpSpPr>
          <p:cNvPr id="66566" name="Group 6">
            <a:extLst>
              <a:ext uri="{FF2B5EF4-FFF2-40B4-BE49-F238E27FC236}">
                <a16:creationId xmlns:a16="http://schemas.microsoft.com/office/drawing/2014/main" id="{9F9FDA58-939F-413A-B5CB-956CBF1A4AC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362201"/>
            <a:ext cx="4495800" cy="3084513"/>
            <a:chOff x="1104" y="1488"/>
            <a:chExt cx="2832" cy="1943"/>
          </a:xfrm>
        </p:grpSpPr>
        <p:sp>
          <p:nvSpPr>
            <p:cNvPr id="66564" name="Text Box 4">
              <a:extLst>
                <a:ext uri="{FF2B5EF4-FFF2-40B4-BE49-F238E27FC236}">
                  <a16:creationId xmlns:a16="http://schemas.microsoft.com/office/drawing/2014/main" id="{1E585FBB-AA89-450E-AEC2-365D39FFA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488"/>
              <a:ext cx="2640" cy="1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ti-ET" sz="2800">
                  <a:solidFill>
                    <a:srgbClr val="000000"/>
                  </a:solidFill>
                  <a:latin typeface="Arial" panose="020B0604020202020204" pitchFamily="34" charset="0"/>
                </a:rPr>
                <a:t>m	k	bin(k) 	h(k)</a:t>
              </a: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AutoNum type="arabicPlain" startAt="8"/>
              </a:pPr>
              <a:r>
                <a:rPr lang="en-US" altLang="ti-ET" sz="2800">
                  <a:solidFill>
                    <a:srgbClr val="000000"/>
                  </a:solidFill>
                  <a:latin typeface="Arial" panose="020B0604020202020204" pitchFamily="34" charset="0"/>
                </a:rPr>
                <a:t>25	11001	1</a:t>
              </a: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ti-ET" sz="2800">
                  <a:solidFill>
                    <a:srgbClr val="000000"/>
                  </a:solidFill>
                  <a:latin typeface="Arial" panose="020B0604020202020204" pitchFamily="34" charset="0"/>
                </a:rPr>
                <a:t>8	1	00001	1</a:t>
              </a: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ti-ET" sz="2800">
                  <a:solidFill>
                    <a:srgbClr val="000000"/>
                  </a:solidFill>
                  <a:latin typeface="Arial" panose="020B0604020202020204" pitchFamily="34" charset="0"/>
                </a:rPr>
                <a:t>8	17	10001	1</a:t>
              </a: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lang="en-US" altLang="ti-ET" sz="2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565" name="Line 5">
              <a:extLst>
                <a:ext uri="{FF2B5EF4-FFF2-40B4-BE49-F238E27FC236}">
                  <a16:creationId xmlns:a16="http://schemas.microsoft.com/office/drawing/2014/main" id="{6AC76973-DBE8-4969-8338-28670CA9A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824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DD803DA-B830-47DC-A1E7-DCC368742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Division method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47321B29-5FFB-475D-87D7-61B2893C2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Good rule of thumb for </a:t>
            </a:r>
            <a:r>
              <a:rPr lang="en-US" altLang="ti-ET" i="1"/>
              <a:t>m</a:t>
            </a:r>
            <a:r>
              <a:rPr lang="en-US" altLang="ti-ET"/>
              <a:t> is a prime number not to close to a power of 2</a:t>
            </a:r>
          </a:p>
          <a:p>
            <a:r>
              <a:rPr lang="en-US" altLang="ti-ET"/>
              <a:t>Pros:</a:t>
            </a:r>
          </a:p>
          <a:p>
            <a:pPr lvl="1"/>
            <a:r>
              <a:rPr lang="en-US" altLang="ti-ET"/>
              <a:t>quick to calculate</a:t>
            </a:r>
          </a:p>
          <a:p>
            <a:pPr lvl="1"/>
            <a:r>
              <a:rPr lang="en-US" altLang="ti-ET"/>
              <a:t>easy to understand</a:t>
            </a:r>
          </a:p>
          <a:p>
            <a:r>
              <a:rPr lang="en-US" altLang="ti-ET"/>
              <a:t>Cons:</a:t>
            </a:r>
          </a:p>
          <a:p>
            <a:pPr lvl="1"/>
            <a:r>
              <a:rPr lang="en-US" altLang="ti-ET"/>
              <a:t>keys close to each other will end up close in the hashtable</a:t>
            </a:r>
          </a:p>
          <a:p>
            <a:endParaRPr lang="en-US" altLang="ti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EE151355-B237-47C7-8BC7-A7145B7C7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Multiplication method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35EB4069-E895-46B5-AAED-226D20FF7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Multiply the key by a constant 0 &lt; A &lt; 1 and extract the fractional part of </a:t>
            </a:r>
            <a:r>
              <a:rPr lang="en-US" altLang="ti-ET" i="1"/>
              <a:t>kA</a:t>
            </a:r>
            <a:r>
              <a:rPr lang="en-US" altLang="ti-ET"/>
              <a:t>, then scale by </a:t>
            </a:r>
            <a:r>
              <a:rPr lang="en-US" altLang="ti-ET" i="1"/>
              <a:t>m</a:t>
            </a:r>
            <a:r>
              <a:rPr lang="en-US" altLang="ti-ET"/>
              <a:t> to get the index</a:t>
            </a:r>
            <a:endParaRPr lang="en-US" altLang="ti-ET" i="1"/>
          </a:p>
        </p:txBody>
      </p:sp>
      <p:graphicFrame>
        <p:nvGraphicFramePr>
          <p:cNvPr id="68612" name="Object 4">
            <a:extLst>
              <a:ext uri="{FF2B5EF4-FFF2-40B4-BE49-F238E27FC236}">
                <a16:creationId xmlns:a16="http://schemas.microsoft.com/office/drawing/2014/main" id="{A3877259-BC8E-41C3-9B19-5FEDF1813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505200"/>
          <a:ext cx="49530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3" imgW="1358640" imgH="228600" progId="Equation.3">
                  <p:embed/>
                </p:oleObj>
              </mc:Choice>
              <mc:Fallback>
                <p:oleObj name="Equation" r:id="rId3" imgW="1358640" imgH="228600" progId="Equation.3">
                  <p:embed/>
                  <p:pic>
                    <p:nvPicPr>
                      <p:cNvPr id="68612" name="Object 4">
                        <a:extLst>
                          <a:ext uri="{FF2B5EF4-FFF2-40B4-BE49-F238E27FC236}">
                            <a16:creationId xmlns:a16="http://schemas.microsoft.com/office/drawing/2014/main" id="{A3877259-BC8E-41C3-9B19-5FEDF1813A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05200"/>
                        <a:ext cx="49530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Oval 5">
            <a:extLst>
              <a:ext uri="{FF2B5EF4-FFF2-40B4-BE49-F238E27FC236}">
                <a16:creationId xmlns:a16="http://schemas.microsoft.com/office/drawing/2014/main" id="{63606AC2-87AA-48C4-9266-4988EDDE6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429000"/>
            <a:ext cx="2514600" cy="914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8614" name="Line 6">
            <a:extLst>
              <a:ext uri="{FF2B5EF4-FFF2-40B4-BE49-F238E27FC236}">
                <a16:creationId xmlns:a16="http://schemas.microsoft.com/office/drawing/2014/main" id="{4BF5B2C2-DA8E-443E-A4F8-16416532BD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495800"/>
            <a:ext cx="1524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8615" name="Text Box 7">
            <a:extLst>
              <a:ext uri="{FF2B5EF4-FFF2-40B4-BE49-F238E27FC236}">
                <a16:creationId xmlns:a16="http://schemas.microsoft.com/office/drawing/2014/main" id="{441A68B6-8150-43BF-A3D3-6CCBBC148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486401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FF0000"/>
                </a:solidFill>
                <a:latin typeface="Arial" panose="020B0604020202020204" pitchFamily="34" charset="0"/>
              </a:rPr>
              <a:t>extracts the fractional portion of </a:t>
            </a:r>
            <a:r>
              <a:rPr lang="en-US" altLang="ti-ET" sz="2000" i="1">
                <a:solidFill>
                  <a:srgbClr val="FF0000"/>
                </a:solidFill>
                <a:latin typeface="Arial" panose="020B0604020202020204" pitchFamily="34" charset="0"/>
              </a:rPr>
              <a:t>kA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2">
            <a:extLst>
              <a:ext uri="{FF2B5EF4-FFF2-40B4-BE49-F238E27FC236}">
                <a16:creationId xmlns:a16="http://schemas.microsoft.com/office/drawing/2014/main" id="{F935F1F0-B867-4D30-93A1-57456834B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886200"/>
            <a:ext cx="2971800" cy="16764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6AB5F32-3AB4-47A6-BE09-4B3D7629F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Key/data pair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E4D68963-E5C6-4BDD-8E24-B76E5F72F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1633537"/>
          </a:xfrm>
        </p:spPr>
        <p:txBody>
          <a:bodyPr/>
          <a:lstStyle/>
          <a:p>
            <a:r>
              <a:rPr lang="en-US" altLang="ti-ET"/>
              <a:t>The key is a numeric representation of the </a:t>
            </a:r>
            <a:r>
              <a:rPr lang="en-US" altLang="ti-ET" i="1"/>
              <a:t>relevant portion</a:t>
            </a:r>
            <a:r>
              <a:rPr lang="en-US" altLang="ti-ET"/>
              <a:t> of the data</a:t>
            </a:r>
          </a:p>
          <a:p>
            <a:r>
              <a:rPr lang="en-US" altLang="ti-ET"/>
              <a:t>For example: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ti-ET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B156F089-FAB4-4797-8D2D-E8FA578A6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62400"/>
            <a:ext cx="2514600" cy="17526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BE6411D2-39FF-4DC8-A4A4-F74594FB4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343401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4000">
                <a:solidFill>
                  <a:srgbClr val="000000"/>
                </a:solidFill>
                <a:latin typeface="Arial" panose="020B0604020202020204" pitchFamily="34" charset="0"/>
              </a:rPr>
              <a:t>string</a:t>
            </a:r>
          </a:p>
        </p:txBody>
      </p:sp>
      <p:sp>
        <p:nvSpPr>
          <p:cNvPr id="15367" name="AutoShape 7">
            <a:extLst>
              <a:ext uri="{FF2B5EF4-FFF2-40B4-BE49-F238E27FC236}">
                <a16:creationId xmlns:a16="http://schemas.microsoft.com/office/drawing/2014/main" id="{D241AF19-9462-45DD-9C70-E3DEA2A0F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3434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B71EFA0B-2174-4781-9762-8D3E6E799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343400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number</a:t>
            </a:r>
          </a:p>
        </p:txBody>
      </p:sp>
      <p:sp>
        <p:nvSpPr>
          <p:cNvPr id="15369" name="Text Box 9">
            <a:extLst>
              <a:ext uri="{FF2B5EF4-FFF2-40B4-BE49-F238E27FC236}">
                <a16:creationId xmlns:a16="http://schemas.microsoft.com/office/drawing/2014/main" id="{CAED670C-67BF-452A-9910-8B6B237EB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810001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ascii code</a:t>
            </a:r>
          </a:p>
        </p:txBody>
      </p:sp>
      <p:sp>
        <p:nvSpPr>
          <p:cNvPr id="15370" name="Text Box 10">
            <a:extLst>
              <a:ext uri="{FF2B5EF4-FFF2-40B4-BE49-F238E27FC236}">
                <a16:creationId xmlns:a16="http://schemas.microsoft.com/office/drawing/2014/main" id="{A08FAD20-BE23-45D0-969D-AA69AFD7D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35280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15371" name="Text Box 11">
            <a:extLst>
              <a:ext uri="{FF2B5EF4-FFF2-40B4-BE49-F238E27FC236}">
                <a16:creationId xmlns:a16="http://schemas.microsoft.com/office/drawing/2014/main" id="{0ABE28D9-9BA5-4718-B582-5AA2D863D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27660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key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817477DE-7199-40A1-BC8C-8A21A3153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Multiplication method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D3DF17F-0D9D-4E6C-882D-1B8BD4A62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819401"/>
            <a:ext cx="8229600" cy="3311525"/>
          </a:xfrm>
        </p:spPr>
        <p:txBody>
          <a:bodyPr/>
          <a:lstStyle/>
          <a:p>
            <a:r>
              <a:rPr lang="en-US" altLang="ti-ET"/>
              <a:t>Common choice is for </a:t>
            </a:r>
            <a:r>
              <a:rPr lang="en-US" altLang="ti-ET" i="1"/>
              <a:t>m</a:t>
            </a:r>
            <a:r>
              <a:rPr lang="en-US" altLang="ti-ET"/>
              <a:t> as a power of 2 and</a:t>
            </a:r>
          </a:p>
          <a:p>
            <a:endParaRPr lang="en-US" altLang="ti-ET"/>
          </a:p>
          <a:p>
            <a:endParaRPr lang="en-US" altLang="ti-ET"/>
          </a:p>
          <a:p>
            <a:r>
              <a:rPr lang="en-US" altLang="ti-ET"/>
              <a:t>Why a power of 2?</a:t>
            </a:r>
          </a:p>
          <a:p>
            <a:r>
              <a:rPr lang="en-US" altLang="ti-ET"/>
              <a:t>Book has other heuristics </a:t>
            </a:r>
          </a:p>
        </p:txBody>
      </p:sp>
      <p:graphicFrame>
        <p:nvGraphicFramePr>
          <p:cNvPr id="70660" name="Object 4">
            <a:extLst>
              <a:ext uri="{FF2B5EF4-FFF2-40B4-BE49-F238E27FC236}">
                <a16:creationId xmlns:a16="http://schemas.microsoft.com/office/drawing/2014/main" id="{10E74209-E51E-4163-A4C8-4016F45AC9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460750"/>
          <a:ext cx="53340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3" imgW="1968480" imgH="241200" progId="Equation.3">
                  <p:embed/>
                </p:oleObj>
              </mc:Choice>
              <mc:Fallback>
                <p:oleObj name="Equation" r:id="rId3" imgW="1968480" imgH="241200" progId="Equation.3">
                  <p:embed/>
                  <p:pic>
                    <p:nvPicPr>
                      <p:cNvPr id="70660" name="Object 4">
                        <a:extLst>
                          <a:ext uri="{FF2B5EF4-FFF2-40B4-BE49-F238E27FC236}">
                            <a16:creationId xmlns:a16="http://schemas.microsoft.com/office/drawing/2014/main" id="{10E74209-E51E-4163-A4C8-4016F45AC9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60750"/>
                        <a:ext cx="53340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>
            <a:extLst>
              <a:ext uri="{FF2B5EF4-FFF2-40B4-BE49-F238E27FC236}">
                <a16:creationId xmlns:a16="http://schemas.microsoft.com/office/drawing/2014/main" id="{5B2D5E7B-1EAD-41EF-B8C4-614E8749CD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676400"/>
          <a:ext cx="4572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Equation" r:id="rId5" imgW="1358640" imgH="228600" progId="Equation.3">
                  <p:embed/>
                </p:oleObj>
              </mc:Choice>
              <mc:Fallback>
                <p:oleObj name="Equation" r:id="rId5" imgW="1358640" imgH="228600" progId="Equation.3">
                  <p:embed/>
                  <p:pic>
                    <p:nvPicPr>
                      <p:cNvPr id="70661" name="Object 5">
                        <a:extLst>
                          <a:ext uri="{FF2B5EF4-FFF2-40B4-BE49-F238E27FC236}">
                            <a16:creationId xmlns:a16="http://schemas.microsoft.com/office/drawing/2014/main" id="{5B2D5E7B-1EAD-41EF-B8C4-614E8749CD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76400"/>
                        <a:ext cx="45720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43FE3994-959F-498E-8E4D-F94843C3B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Multiplication method</a:t>
            </a:r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4A1B1388-A504-4ED0-9C4D-666BF6FB9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133601"/>
            <a:ext cx="35052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m	k	A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8	15	0.618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8	23	0.618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8	100	0.618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ti-ET" sz="2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9637" name="Text Box 5">
            <a:extLst>
              <a:ext uri="{FF2B5EF4-FFF2-40B4-BE49-F238E27FC236}">
                <a16:creationId xmlns:a16="http://schemas.microsoft.com/office/drawing/2014/main" id="{F88902FC-B461-44E5-B0E5-558F7F64A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75748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9.27</a:t>
            </a:r>
          </a:p>
        </p:txBody>
      </p:sp>
      <p:sp>
        <p:nvSpPr>
          <p:cNvPr id="69638" name="Text Box 6">
            <a:extLst>
              <a:ext uri="{FF2B5EF4-FFF2-40B4-BE49-F238E27FC236}">
                <a16:creationId xmlns:a16="http://schemas.microsoft.com/office/drawing/2014/main" id="{6E263643-2A2E-401C-915E-347C26482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743201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floor(0.27*8) = 2</a:t>
            </a:r>
          </a:p>
        </p:txBody>
      </p:sp>
      <p:sp>
        <p:nvSpPr>
          <p:cNvPr id="69639" name="Text Box 7">
            <a:extLst>
              <a:ext uri="{FF2B5EF4-FFF2-40B4-BE49-F238E27FC236}">
                <a16:creationId xmlns:a16="http://schemas.microsoft.com/office/drawing/2014/main" id="{D62AF082-E7B0-4FD7-A677-4D54EC4DA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133601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kA		h(k)</a:t>
            </a:r>
          </a:p>
        </p:txBody>
      </p:sp>
      <p:sp>
        <p:nvSpPr>
          <p:cNvPr id="69640" name="Text Box 8">
            <a:extLst>
              <a:ext uri="{FF2B5EF4-FFF2-40B4-BE49-F238E27FC236}">
                <a16:creationId xmlns:a16="http://schemas.microsoft.com/office/drawing/2014/main" id="{7B00D7A0-DC7E-4D74-8DAB-9F5C6ABDB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29001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14.214</a:t>
            </a:r>
          </a:p>
        </p:txBody>
      </p:sp>
      <p:sp>
        <p:nvSpPr>
          <p:cNvPr id="69641" name="Text Box 9">
            <a:extLst>
              <a:ext uri="{FF2B5EF4-FFF2-40B4-BE49-F238E27FC236}">
                <a16:creationId xmlns:a16="http://schemas.microsoft.com/office/drawing/2014/main" id="{D8E4EAE9-C1E8-4580-A817-C23A93CA5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429001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floor(0.214*8) = 1</a:t>
            </a:r>
          </a:p>
        </p:txBody>
      </p:sp>
      <p:sp>
        <p:nvSpPr>
          <p:cNvPr id="69642" name="Text Box 10">
            <a:extLst>
              <a:ext uri="{FF2B5EF4-FFF2-40B4-BE49-F238E27FC236}">
                <a16:creationId xmlns:a16="http://schemas.microsoft.com/office/drawing/2014/main" id="{8A6CB999-F2E1-40FD-9DA1-BE0296236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05288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61.8</a:t>
            </a:r>
          </a:p>
        </p:txBody>
      </p:sp>
      <p:sp>
        <p:nvSpPr>
          <p:cNvPr id="69643" name="Text Box 11">
            <a:extLst>
              <a:ext uri="{FF2B5EF4-FFF2-40B4-BE49-F238E27FC236}">
                <a16:creationId xmlns:a16="http://schemas.microsoft.com/office/drawing/2014/main" id="{FF6DEB31-495D-4A57-BFC7-772D4827A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038601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floor(0.8*8) = 6</a:t>
            </a:r>
          </a:p>
        </p:txBody>
      </p:sp>
      <p:sp>
        <p:nvSpPr>
          <p:cNvPr id="69644" name="Line 12">
            <a:extLst>
              <a:ext uri="{FF2B5EF4-FFF2-40B4-BE49-F238E27FC236}">
                <a16:creationId xmlns:a16="http://schemas.microsoft.com/office/drawing/2014/main" id="{BE4F40C2-1C7B-471C-AA94-E48F6DAE7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667000"/>
            <a:ext cx="784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graphicFrame>
        <p:nvGraphicFramePr>
          <p:cNvPr id="69645" name="Object 13">
            <a:extLst>
              <a:ext uri="{FF2B5EF4-FFF2-40B4-BE49-F238E27FC236}">
                <a16:creationId xmlns:a16="http://schemas.microsoft.com/office/drawing/2014/main" id="{3074ADC6-FDF2-4BDE-9DAE-9D76A2D44A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486400"/>
          <a:ext cx="4572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Equation" r:id="rId3" imgW="1358640" imgH="228600" progId="Equation.3">
                  <p:embed/>
                </p:oleObj>
              </mc:Choice>
              <mc:Fallback>
                <p:oleObj name="Equation" r:id="rId3" imgW="1358640" imgH="228600" progId="Equation.3">
                  <p:embed/>
                  <p:pic>
                    <p:nvPicPr>
                      <p:cNvPr id="69645" name="Object 13">
                        <a:extLst>
                          <a:ext uri="{FF2B5EF4-FFF2-40B4-BE49-F238E27FC236}">
                            <a16:creationId xmlns:a16="http://schemas.microsoft.com/office/drawing/2014/main" id="{3074ADC6-FDF2-4BDE-9DAE-9D76A2D44A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486400"/>
                        <a:ext cx="45720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/>
      <p:bldP spid="69638" grpId="0"/>
      <p:bldP spid="69640" grpId="0"/>
      <p:bldP spid="69641" grpId="0"/>
      <p:bldP spid="69642" grpId="0"/>
      <p:bldP spid="6964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CC6B2E31-AEF1-4243-85B7-613905199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Other hash functions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4679995-DBEF-48E1-904E-6D769B2AC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 dirty="0"/>
              <a:t>cyclic redundancy checks (i.e. disks, </a:t>
            </a:r>
            <a:r>
              <a:rPr lang="en-US" altLang="ti-ET" dirty="0" err="1"/>
              <a:t>cds</a:t>
            </a:r>
            <a:r>
              <a:rPr lang="en-US" altLang="ti-ET" dirty="0"/>
              <a:t>, </a:t>
            </a:r>
            <a:r>
              <a:rPr lang="en-US" altLang="ti-ET" dirty="0" err="1"/>
              <a:t>dvds</a:t>
            </a:r>
            <a:r>
              <a:rPr lang="en-US" altLang="ti-ET" dirty="0"/>
              <a:t>)</a:t>
            </a:r>
          </a:p>
          <a:p>
            <a:r>
              <a:rPr lang="en-US" altLang="ti-ET" dirty="0"/>
              <a:t>Checksums (i.e. networking, file transfers)</a:t>
            </a:r>
          </a:p>
          <a:p>
            <a:r>
              <a:rPr lang="en-US" altLang="ti-ET" dirty="0"/>
              <a:t>Cryptographic (i.e. MD5, SHA)</a:t>
            </a:r>
          </a:p>
          <a:p>
            <a:endParaRPr lang="en-US" altLang="ti-ET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87BC54DE-44EF-4EFC-872E-5E561E0C7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dirty="0"/>
              <a:t>Open addressing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DB31FA9-6B5A-47CB-801D-D3C6E81C8E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Keeping around an array of linked lists can be inefficient and a hassle</a:t>
            </a:r>
          </a:p>
          <a:p>
            <a:r>
              <a:rPr lang="en-US" altLang="ti-ET"/>
              <a:t>Like to keep the hashtable as just an array of elements (no pointers)</a:t>
            </a:r>
          </a:p>
          <a:p>
            <a:r>
              <a:rPr lang="en-US" altLang="ti-ET"/>
              <a:t>How do we deal with collisions?</a:t>
            </a:r>
          </a:p>
          <a:p>
            <a:pPr lvl="1"/>
            <a:r>
              <a:rPr lang="en-US" altLang="ti-ET"/>
              <a:t>compute another slot in the hashtable to examine</a:t>
            </a:r>
          </a:p>
        </p:txBody>
      </p:sp>
      <p:grpSp>
        <p:nvGrpSpPr>
          <p:cNvPr id="72708" name="Group 4">
            <a:extLst>
              <a:ext uri="{FF2B5EF4-FFF2-40B4-BE49-F238E27FC236}">
                <a16:creationId xmlns:a16="http://schemas.microsoft.com/office/drawing/2014/main" id="{090B4C6D-4BD2-41CB-B346-82292DFA8490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638800"/>
            <a:ext cx="5715000" cy="381000"/>
            <a:chOff x="768" y="624"/>
            <a:chExt cx="3600" cy="240"/>
          </a:xfrm>
        </p:grpSpPr>
        <p:sp>
          <p:nvSpPr>
            <p:cNvPr id="72709" name="Rectangle 5">
              <a:extLst>
                <a:ext uri="{FF2B5EF4-FFF2-40B4-BE49-F238E27FC236}">
                  <a16:creationId xmlns:a16="http://schemas.microsoft.com/office/drawing/2014/main" id="{E268A8FB-EA45-404C-B483-2FFB01A1B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10" name="Line 6">
              <a:extLst>
                <a:ext uri="{FF2B5EF4-FFF2-40B4-BE49-F238E27FC236}">
                  <a16:creationId xmlns:a16="http://schemas.microsoft.com/office/drawing/2014/main" id="{650C57A7-7A89-48A5-9616-ED2B4C141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11" name="Line 7">
              <a:extLst>
                <a:ext uri="{FF2B5EF4-FFF2-40B4-BE49-F238E27FC236}">
                  <a16:creationId xmlns:a16="http://schemas.microsoft.com/office/drawing/2014/main" id="{4F0F81A0-B01C-41C3-B9B7-047187AA4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12" name="Line 8">
              <a:extLst>
                <a:ext uri="{FF2B5EF4-FFF2-40B4-BE49-F238E27FC236}">
                  <a16:creationId xmlns:a16="http://schemas.microsoft.com/office/drawing/2014/main" id="{ACD75871-D8C1-448C-82D0-09DFBCBCB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13" name="Line 9">
              <a:extLst>
                <a:ext uri="{FF2B5EF4-FFF2-40B4-BE49-F238E27FC236}">
                  <a16:creationId xmlns:a16="http://schemas.microsoft.com/office/drawing/2014/main" id="{C35F1DC8-0341-41E5-AB9C-6610AAE29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14" name="Line 10">
              <a:extLst>
                <a:ext uri="{FF2B5EF4-FFF2-40B4-BE49-F238E27FC236}">
                  <a16:creationId xmlns:a16="http://schemas.microsoft.com/office/drawing/2014/main" id="{AD23CA44-AC56-4C02-840F-8E1F4DE9D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15" name="Line 11">
              <a:extLst>
                <a:ext uri="{FF2B5EF4-FFF2-40B4-BE49-F238E27FC236}">
                  <a16:creationId xmlns:a16="http://schemas.microsoft.com/office/drawing/2014/main" id="{7E98329B-806A-4FDE-B820-FD2DE3C46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16" name="Line 12">
              <a:extLst>
                <a:ext uri="{FF2B5EF4-FFF2-40B4-BE49-F238E27FC236}">
                  <a16:creationId xmlns:a16="http://schemas.microsoft.com/office/drawing/2014/main" id="{D62967DD-8FEC-4312-8A2E-80C7684C6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17" name="Line 13">
              <a:extLst>
                <a:ext uri="{FF2B5EF4-FFF2-40B4-BE49-F238E27FC236}">
                  <a16:creationId xmlns:a16="http://schemas.microsoft.com/office/drawing/2014/main" id="{76857453-5893-469A-9720-3D0FBB314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18" name="Line 14">
              <a:extLst>
                <a:ext uri="{FF2B5EF4-FFF2-40B4-BE49-F238E27FC236}">
                  <a16:creationId xmlns:a16="http://schemas.microsoft.com/office/drawing/2014/main" id="{C26E1460-2895-476F-8341-5F6E28B9A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19" name="Line 15">
              <a:extLst>
                <a:ext uri="{FF2B5EF4-FFF2-40B4-BE49-F238E27FC236}">
                  <a16:creationId xmlns:a16="http://schemas.microsoft.com/office/drawing/2014/main" id="{7544AEB8-3451-4008-AA82-6C0462CAD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20" name="Line 16">
              <a:extLst>
                <a:ext uri="{FF2B5EF4-FFF2-40B4-BE49-F238E27FC236}">
                  <a16:creationId xmlns:a16="http://schemas.microsoft.com/office/drawing/2014/main" id="{27FD3065-CC0B-45E4-B5B2-2F5A841FC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21" name="Line 17">
              <a:extLst>
                <a:ext uri="{FF2B5EF4-FFF2-40B4-BE49-F238E27FC236}">
                  <a16:creationId xmlns:a16="http://schemas.microsoft.com/office/drawing/2014/main" id="{79483CCB-037C-488F-A378-4B4DCA7E5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22" name="Line 18">
              <a:extLst>
                <a:ext uri="{FF2B5EF4-FFF2-40B4-BE49-F238E27FC236}">
                  <a16:creationId xmlns:a16="http://schemas.microsoft.com/office/drawing/2014/main" id="{032D00D7-DED8-45D5-B6E2-62D156380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72723" name="Line 19">
              <a:extLst>
                <a:ext uri="{FF2B5EF4-FFF2-40B4-BE49-F238E27FC236}">
                  <a16:creationId xmlns:a16="http://schemas.microsoft.com/office/drawing/2014/main" id="{F322F686-FF2E-409D-AB50-BE83A2914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72724" name="Rectangle 20">
            <a:extLst>
              <a:ext uri="{FF2B5EF4-FFF2-40B4-BE49-F238E27FC236}">
                <a16:creationId xmlns:a16="http://schemas.microsoft.com/office/drawing/2014/main" id="{F890ECC6-1225-49C7-93B9-04B93A271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72725" name="Rectangle 21">
            <a:extLst>
              <a:ext uri="{FF2B5EF4-FFF2-40B4-BE49-F238E27FC236}">
                <a16:creationId xmlns:a16="http://schemas.microsoft.com/office/drawing/2014/main" id="{F0348863-D4D6-48E9-AB47-E018D9A99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72726" name="Rectangle 22">
            <a:extLst>
              <a:ext uri="{FF2B5EF4-FFF2-40B4-BE49-F238E27FC236}">
                <a16:creationId xmlns:a16="http://schemas.microsoft.com/office/drawing/2014/main" id="{0EE5D010-C522-47DC-93EB-27E7C5C12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72727" name="Rectangle 23">
            <a:extLst>
              <a:ext uri="{FF2B5EF4-FFF2-40B4-BE49-F238E27FC236}">
                <a16:creationId xmlns:a16="http://schemas.microsoft.com/office/drawing/2014/main" id="{FD7B5F25-056B-4979-8596-E69A950C3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72728" name="Rectangle 24">
            <a:extLst>
              <a:ext uri="{FF2B5EF4-FFF2-40B4-BE49-F238E27FC236}">
                <a16:creationId xmlns:a16="http://schemas.microsoft.com/office/drawing/2014/main" id="{9AAF7796-1195-48C6-A7E5-3241F7FBE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72729" name="Rectangle 25">
            <a:extLst>
              <a:ext uri="{FF2B5EF4-FFF2-40B4-BE49-F238E27FC236}">
                <a16:creationId xmlns:a16="http://schemas.microsoft.com/office/drawing/2014/main" id="{2FF5BDC7-7156-428F-A178-CEBB82F42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B62B45D6-5A6F-46C7-B091-ACA4220E1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9"/>
            <a:ext cx="10972800" cy="811016"/>
          </a:xfrm>
        </p:spPr>
        <p:txBody>
          <a:bodyPr/>
          <a:lstStyle/>
          <a:p>
            <a:r>
              <a:rPr lang="en-US" altLang="ti-ET" dirty="0"/>
              <a:t>Hash functions with open addressing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718CF146-860F-4C1B-949C-9B512DF3C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3571" y="1125415"/>
            <a:ext cx="10818829" cy="36909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dirty="0">
                <a:latin typeface="Times" panose="02020603050405020304" pitchFamily="18" charset="0"/>
                <a:cs typeface="Times" panose="02020603050405020304" pitchFamily="18" charset="0"/>
              </a:rPr>
              <a:t>Hash function must define a </a:t>
            </a:r>
            <a:r>
              <a:rPr lang="en-US" altLang="ti-ET" b="1" dirty="0">
                <a:latin typeface="Times" panose="02020603050405020304" pitchFamily="18" charset="0"/>
                <a:cs typeface="Times" panose="02020603050405020304" pitchFamily="18" charset="0"/>
              </a:rPr>
              <a:t>probe sequence</a:t>
            </a:r>
            <a:r>
              <a:rPr lang="en-US" altLang="ti-ET" dirty="0">
                <a:latin typeface="Times" panose="02020603050405020304" pitchFamily="18" charset="0"/>
                <a:cs typeface="Times" panose="02020603050405020304" pitchFamily="18" charset="0"/>
              </a:rPr>
              <a:t> which is the list of slots to examine when searching or inserting</a:t>
            </a:r>
          </a:p>
          <a:p>
            <a:pPr>
              <a:lnSpc>
                <a:spcPct val="150000"/>
              </a:lnSpc>
            </a:pPr>
            <a:r>
              <a:rPr lang="en-US" altLang="ti-ET" dirty="0">
                <a:latin typeface="Times" panose="02020603050405020304" pitchFamily="18" charset="0"/>
                <a:cs typeface="Times" panose="02020603050405020304" pitchFamily="18" charset="0"/>
              </a:rPr>
              <a:t>Hash function takes an additional parameter </a:t>
            </a:r>
            <a:r>
              <a:rPr lang="en-US" altLang="ti-ET" b="1" i="1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dirty="0">
                <a:latin typeface="Times" panose="02020603050405020304" pitchFamily="18" charset="0"/>
                <a:cs typeface="Times" panose="02020603050405020304" pitchFamily="18" charset="0"/>
              </a:rPr>
              <a:t> which is the number of collisions that have already occurred</a:t>
            </a:r>
          </a:p>
          <a:p>
            <a:pPr>
              <a:lnSpc>
                <a:spcPct val="150000"/>
              </a:lnSpc>
            </a:pPr>
            <a:r>
              <a:rPr lang="en-US" altLang="ti-ET" dirty="0">
                <a:latin typeface="Times" panose="02020603050405020304" pitchFamily="18" charset="0"/>
                <a:cs typeface="Times" panose="02020603050405020304" pitchFamily="18" charset="0"/>
              </a:rPr>
              <a:t>The probe sequence </a:t>
            </a:r>
            <a:r>
              <a:rPr lang="en-US" altLang="ti-ET" b="1" dirty="0">
                <a:latin typeface="Times" panose="02020603050405020304" pitchFamily="18" charset="0"/>
                <a:cs typeface="Times" panose="02020603050405020304" pitchFamily="18" charset="0"/>
              </a:rPr>
              <a:t>must</a:t>
            </a:r>
            <a:r>
              <a:rPr lang="en-US" altLang="ti-ET" dirty="0">
                <a:latin typeface="Times" panose="02020603050405020304" pitchFamily="18" charset="0"/>
                <a:cs typeface="Times" panose="02020603050405020304" pitchFamily="18" charset="0"/>
              </a:rPr>
              <a:t> be a permutation of every </a:t>
            </a:r>
            <a:r>
              <a:rPr lang="en-US" altLang="ti-ET" dirty="0" err="1">
                <a:latin typeface="Times" panose="02020603050405020304" pitchFamily="18" charset="0"/>
                <a:cs typeface="Times" panose="02020603050405020304" pitchFamily="18" charset="0"/>
              </a:rPr>
              <a:t>hashtable</a:t>
            </a:r>
            <a:r>
              <a:rPr lang="en-US" altLang="ti-ET" dirty="0">
                <a:latin typeface="Times" panose="02020603050405020304" pitchFamily="18" charset="0"/>
                <a:cs typeface="Times" panose="02020603050405020304" pitchFamily="18" charset="0"/>
              </a:rPr>
              <a:t> entry.  Why?</a:t>
            </a:r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4FACB82B-038C-422C-A9D9-3EE34D075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472" y="5732585"/>
            <a:ext cx="99641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{ h(k,0), h(k,1), h(k,2), …, h(k, m-1) }  is a permutation of</a:t>
            </a:r>
            <a:br>
              <a:rPr lang="en-US" altLang="ti-ET" sz="28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altLang="ti-ET" sz="28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{ 0, 1, 2, 3, …, m-1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B531A110-1285-4FA6-B4BC-0661F0530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Probe sequence</a:t>
            </a:r>
          </a:p>
        </p:txBody>
      </p:sp>
      <p:grpSp>
        <p:nvGrpSpPr>
          <p:cNvPr id="92164" name="Group 4">
            <a:extLst>
              <a:ext uri="{FF2B5EF4-FFF2-40B4-BE49-F238E27FC236}">
                <a16:creationId xmlns:a16="http://schemas.microsoft.com/office/drawing/2014/main" id="{41242498-E93E-448E-B58B-3163790167D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5791200"/>
            <a:ext cx="5715000" cy="381000"/>
            <a:chOff x="768" y="624"/>
            <a:chExt cx="3600" cy="240"/>
          </a:xfrm>
        </p:grpSpPr>
        <p:sp>
          <p:nvSpPr>
            <p:cNvPr id="92165" name="Rectangle 5">
              <a:extLst>
                <a:ext uri="{FF2B5EF4-FFF2-40B4-BE49-F238E27FC236}">
                  <a16:creationId xmlns:a16="http://schemas.microsoft.com/office/drawing/2014/main" id="{6AA85EF1-9605-44F7-ACEC-A2D474502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66" name="Line 6">
              <a:extLst>
                <a:ext uri="{FF2B5EF4-FFF2-40B4-BE49-F238E27FC236}">
                  <a16:creationId xmlns:a16="http://schemas.microsoft.com/office/drawing/2014/main" id="{092F564E-0F07-4B1A-83EF-1D58E91D4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67" name="Line 7">
              <a:extLst>
                <a:ext uri="{FF2B5EF4-FFF2-40B4-BE49-F238E27FC236}">
                  <a16:creationId xmlns:a16="http://schemas.microsoft.com/office/drawing/2014/main" id="{38B658AD-B227-40CD-9FE4-DD6F026F20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68" name="Line 8">
              <a:extLst>
                <a:ext uri="{FF2B5EF4-FFF2-40B4-BE49-F238E27FC236}">
                  <a16:creationId xmlns:a16="http://schemas.microsoft.com/office/drawing/2014/main" id="{26277284-AB48-469D-90BE-68E952014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69" name="Line 9">
              <a:extLst>
                <a:ext uri="{FF2B5EF4-FFF2-40B4-BE49-F238E27FC236}">
                  <a16:creationId xmlns:a16="http://schemas.microsoft.com/office/drawing/2014/main" id="{B64BC123-BAF7-4AEA-9EDC-AA46CB60D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70" name="Line 10">
              <a:extLst>
                <a:ext uri="{FF2B5EF4-FFF2-40B4-BE49-F238E27FC236}">
                  <a16:creationId xmlns:a16="http://schemas.microsoft.com/office/drawing/2014/main" id="{8E85FA4D-F1D9-487F-B67C-7713C2408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71" name="Line 11">
              <a:extLst>
                <a:ext uri="{FF2B5EF4-FFF2-40B4-BE49-F238E27FC236}">
                  <a16:creationId xmlns:a16="http://schemas.microsoft.com/office/drawing/2014/main" id="{FDECB070-3EFB-4303-B54D-D3ADEDCDE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72" name="Line 12">
              <a:extLst>
                <a:ext uri="{FF2B5EF4-FFF2-40B4-BE49-F238E27FC236}">
                  <a16:creationId xmlns:a16="http://schemas.microsoft.com/office/drawing/2014/main" id="{75AB1F7A-477C-4BEF-935E-B3EF2AF1A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73" name="Line 13">
              <a:extLst>
                <a:ext uri="{FF2B5EF4-FFF2-40B4-BE49-F238E27FC236}">
                  <a16:creationId xmlns:a16="http://schemas.microsoft.com/office/drawing/2014/main" id="{422DED63-737C-46CD-9C29-EB0030462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74" name="Line 14">
              <a:extLst>
                <a:ext uri="{FF2B5EF4-FFF2-40B4-BE49-F238E27FC236}">
                  <a16:creationId xmlns:a16="http://schemas.microsoft.com/office/drawing/2014/main" id="{5EAB61B2-3F79-4231-978D-A00677ACE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75" name="Line 15">
              <a:extLst>
                <a:ext uri="{FF2B5EF4-FFF2-40B4-BE49-F238E27FC236}">
                  <a16:creationId xmlns:a16="http://schemas.microsoft.com/office/drawing/2014/main" id="{4A3B5239-1F9D-40B5-AC45-200BD9F77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76" name="Line 16">
              <a:extLst>
                <a:ext uri="{FF2B5EF4-FFF2-40B4-BE49-F238E27FC236}">
                  <a16:creationId xmlns:a16="http://schemas.microsoft.com/office/drawing/2014/main" id="{554FB14E-3D07-4974-9D69-C7B2CBD51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77" name="Line 17">
              <a:extLst>
                <a:ext uri="{FF2B5EF4-FFF2-40B4-BE49-F238E27FC236}">
                  <a16:creationId xmlns:a16="http://schemas.microsoft.com/office/drawing/2014/main" id="{49A49BD2-0A1F-4834-A0A2-CD4020FEB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78" name="Line 18">
              <a:extLst>
                <a:ext uri="{FF2B5EF4-FFF2-40B4-BE49-F238E27FC236}">
                  <a16:creationId xmlns:a16="http://schemas.microsoft.com/office/drawing/2014/main" id="{A7628900-F113-4B81-A3A3-4B80FE9E0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2179" name="Line 19">
              <a:extLst>
                <a:ext uri="{FF2B5EF4-FFF2-40B4-BE49-F238E27FC236}">
                  <a16:creationId xmlns:a16="http://schemas.microsoft.com/office/drawing/2014/main" id="{B7EE1077-0316-4A2E-9C09-0B5541847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92180" name="Rectangle 20">
            <a:extLst>
              <a:ext uri="{FF2B5EF4-FFF2-40B4-BE49-F238E27FC236}">
                <a16:creationId xmlns:a16="http://schemas.microsoft.com/office/drawing/2014/main" id="{6BDA80B8-898C-458C-9EDD-25E6C7FBE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2181" name="Rectangle 21">
            <a:extLst>
              <a:ext uri="{FF2B5EF4-FFF2-40B4-BE49-F238E27FC236}">
                <a16:creationId xmlns:a16="http://schemas.microsoft.com/office/drawing/2014/main" id="{F4597605-0207-4114-9309-0D21F1CF0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2182" name="Rectangle 22">
            <a:extLst>
              <a:ext uri="{FF2B5EF4-FFF2-40B4-BE49-F238E27FC236}">
                <a16:creationId xmlns:a16="http://schemas.microsoft.com/office/drawing/2014/main" id="{AFB3E9F4-5D98-4870-8E00-9D774CDF5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2183" name="Rectangle 23">
            <a:extLst>
              <a:ext uri="{FF2B5EF4-FFF2-40B4-BE49-F238E27FC236}">
                <a16:creationId xmlns:a16="http://schemas.microsoft.com/office/drawing/2014/main" id="{9533C090-9891-4BA0-804F-92CA77666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2184" name="Rectangle 24">
            <a:extLst>
              <a:ext uri="{FF2B5EF4-FFF2-40B4-BE49-F238E27FC236}">
                <a16:creationId xmlns:a16="http://schemas.microsoft.com/office/drawing/2014/main" id="{7E49C8CF-180B-4387-8720-3C3139F8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2185" name="Rectangle 25">
            <a:extLst>
              <a:ext uri="{FF2B5EF4-FFF2-40B4-BE49-F238E27FC236}">
                <a16:creationId xmlns:a16="http://schemas.microsoft.com/office/drawing/2014/main" id="{C11521DD-890F-4692-BFF0-5A4E05442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2186" name="Text Box 26">
            <a:extLst>
              <a:ext uri="{FF2B5EF4-FFF2-40B4-BE49-F238E27FC236}">
                <a16:creationId xmlns:a16="http://schemas.microsoft.com/office/drawing/2014/main" id="{79F4F16B-5DE3-4E02-A57B-2815DF991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057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h(k, 0)</a:t>
            </a:r>
          </a:p>
        </p:txBody>
      </p:sp>
      <p:sp>
        <p:nvSpPr>
          <p:cNvPr id="92187" name="Line 27">
            <a:extLst>
              <a:ext uri="{FF2B5EF4-FFF2-40B4-BE49-F238E27FC236}">
                <a16:creationId xmlns:a16="http://schemas.microsoft.com/office/drawing/2014/main" id="{CAEBF55E-D842-4A26-99D9-6230AB6749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6248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0ECD5BAC-85DE-4916-AFFD-9148D5A9D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Probe sequence</a:t>
            </a:r>
          </a:p>
        </p:txBody>
      </p:sp>
      <p:grpSp>
        <p:nvGrpSpPr>
          <p:cNvPr id="93187" name="Group 3">
            <a:extLst>
              <a:ext uri="{FF2B5EF4-FFF2-40B4-BE49-F238E27FC236}">
                <a16:creationId xmlns:a16="http://schemas.microsoft.com/office/drawing/2014/main" id="{011DC710-0141-4A72-AE1C-E8AA5E52919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5791200"/>
            <a:ext cx="5715000" cy="381000"/>
            <a:chOff x="768" y="624"/>
            <a:chExt cx="3600" cy="240"/>
          </a:xfrm>
        </p:grpSpPr>
        <p:sp>
          <p:nvSpPr>
            <p:cNvPr id="93188" name="Rectangle 4">
              <a:extLst>
                <a:ext uri="{FF2B5EF4-FFF2-40B4-BE49-F238E27FC236}">
                  <a16:creationId xmlns:a16="http://schemas.microsoft.com/office/drawing/2014/main" id="{D8AB1980-BE0D-4CEC-AE3C-5472CC272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89" name="Line 5">
              <a:extLst>
                <a:ext uri="{FF2B5EF4-FFF2-40B4-BE49-F238E27FC236}">
                  <a16:creationId xmlns:a16="http://schemas.microsoft.com/office/drawing/2014/main" id="{2840998F-D71F-4883-81B3-178CF457D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90" name="Line 6">
              <a:extLst>
                <a:ext uri="{FF2B5EF4-FFF2-40B4-BE49-F238E27FC236}">
                  <a16:creationId xmlns:a16="http://schemas.microsoft.com/office/drawing/2014/main" id="{E0240F41-79C7-44BD-952A-39229FFA9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91" name="Line 7">
              <a:extLst>
                <a:ext uri="{FF2B5EF4-FFF2-40B4-BE49-F238E27FC236}">
                  <a16:creationId xmlns:a16="http://schemas.microsoft.com/office/drawing/2014/main" id="{7DDB82A1-4CE4-4DEB-BE78-8BE4DB9DA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92" name="Line 8">
              <a:extLst>
                <a:ext uri="{FF2B5EF4-FFF2-40B4-BE49-F238E27FC236}">
                  <a16:creationId xmlns:a16="http://schemas.microsoft.com/office/drawing/2014/main" id="{531DA179-AE4B-4E70-9458-399EBBCBF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93" name="Line 9">
              <a:extLst>
                <a:ext uri="{FF2B5EF4-FFF2-40B4-BE49-F238E27FC236}">
                  <a16:creationId xmlns:a16="http://schemas.microsoft.com/office/drawing/2014/main" id="{6F98117A-D1FC-4671-AE85-2111932E3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94" name="Line 10">
              <a:extLst>
                <a:ext uri="{FF2B5EF4-FFF2-40B4-BE49-F238E27FC236}">
                  <a16:creationId xmlns:a16="http://schemas.microsoft.com/office/drawing/2014/main" id="{D7C19827-3DD5-49B4-820B-97C8F3EF5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95" name="Line 11">
              <a:extLst>
                <a:ext uri="{FF2B5EF4-FFF2-40B4-BE49-F238E27FC236}">
                  <a16:creationId xmlns:a16="http://schemas.microsoft.com/office/drawing/2014/main" id="{6B470058-40DF-4D2C-9331-255D6F8067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96" name="Line 12">
              <a:extLst>
                <a:ext uri="{FF2B5EF4-FFF2-40B4-BE49-F238E27FC236}">
                  <a16:creationId xmlns:a16="http://schemas.microsoft.com/office/drawing/2014/main" id="{A0F9E8A1-4511-424C-B37C-8747B7E57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97" name="Line 13">
              <a:extLst>
                <a:ext uri="{FF2B5EF4-FFF2-40B4-BE49-F238E27FC236}">
                  <a16:creationId xmlns:a16="http://schemas.microsoft.com/office/drawing/2014/main" id="{14501517-E274-426B-83EA-A319C0016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98" name="Line 14">
              <a:extLst>
                <a:ext uri="{FF2B5EF4-FFF2-40B4-BE49-F238E27FC236}">
                  <a16:creationId xmlns:a16="http://schemas.microsoft.com/office/drawing/2014/main" id="{F749D83D-4580-4811-A252-2FC07C34F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199" name="Line 15">
              <a:extLst>
                <a:ext uri="{FF2B5EF4-FFF2-40B4-BE49-F238E27FC236}">
                  <a16:creationId xmlns:a16="http://schemas.microsoft.com/office/drawing/2014/main" id="{52B64974-A374-4D1F-B602-B5A37FBBB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200" name="Line 16">
              <a:extLst>
                <a:ext uri="{FF2B5EF4-FFF2-40B4-BE49-F238E27FC236}">
                  <a16:creationId xmlns:a16="http://schemas.microsoft.com/office/drawing/2014/main" id="{31AD1B65-F03A-4C8A-9329-C25016035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201" name="Line 17">
              <a:extLst>
                <a:ext uri="{FF2B5EF4-FFF2-40B4-BE49-F238E27FC236}">
                  <a16:creationId xmlns:a16="http://schemas.microsoft.com/office/drawing/2014/main" id="{6FA8570B-20B3-4AC4-9040-AF4AEE039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3202" name="Line 18">
              <a:extLst>
                <a:ext uri="{FF2B5EF4-FFF2-40B4-BE49-F238E27FC236}">
                  <a16:creationId xmlns:a16="http://schemas.microsoft.com/office/drawing/2014/main" id="{4EC546D4-A7E9-432F-B510-2DCC79CF5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93203" name="Rectangle 19">
            <a:extLst>
              <a:ext uri="{FF2B5EF4-FFF2-40B4-BE49-F238E27FC236}">
                <a16:creationId xmlns:a16="http://schemas.microsoft.com/office/drawing/2014/main" id="{6942573F-08F0-4110-95A3-C75058943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3204" name="Rectangle 20">
            <a:extLst>
              <a:ext uri="{FF2B5EF4-FFF2-40B4-BE49-F238E27FC236}">
                <a16:creationId xmlns:a16="http://schemas.microsoft.com/office/drawing/2014/main" id="{43A5A47F-4624-47B1-8D30-AF5B68070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3205" name="Rectangle 21">
            <a:extLst>
              <a:ext uri="{FF2B5EF4-FFF2-40B4-BE49-F238E27FC236}">
                <a16:creationId xmlns:a16="http://schemas.microsoft.com/office/drawing/2014/main" id="{ADAFAA8C-C652-44BC-9173-9FF9CB78C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3206" name="Rectangle 22">
            <a:extLst>
              <a:ext uri="{FF2B5EF4-FFF2-40B4-BE49-F238E27FC236}">
                <a16:creationId xmlns:a16="http://schemas.microsoft.com/office/drawing/2014/main" id="{04307A86-18FD-4671-8199-1C3D64EAA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3207" name="Rectangle 23">
            <a:extLst>
              <a:ext uri="{FF2B5EF4-FFF2-40B4-BE49-F238E27FC236}">
                <a16:creationId xmlns:a16="http://schemas.microsoft.com/office/drawing/2014/main" id="{EA7B5102-6603-4DBB-8BC9-D74197C38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3208" name="Rectangle 24">
            <a:extLst>
              <a:ext uri="{FF2B5EF4-FFF2-40B4-BE49-F238E27FC236}">
                <a16:creationId xmlns:a16="http://schemas.microsoft.com/office/drawing/2014/main" id="{938FBC07-8E88-4B36-8E68-B20F5EAAF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3209" name="Text Box 25">
            <a:extLst>
              <a:ext uri="{FF2B5EF4-FFF2-40B4-BE49-F238E27FC236}">
                <a16:creationId xmlns:a16="http://schemas.microsoft.com/office/drawing/2014/main" id="{695B28C6-491D-4810-8F7C-C184352F7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057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h(k, 1)</a:t>
            </a:r>
          </a:p>
        </p:txBody>
      </p:sp>
      <p:sp>
        <p:nvSpPr>
          <p:cNvPr id="93210" name="Line 26">
            <a:extLst>
              <a:ext uri="{FF2B5EF4-FFF2-40B4-BE49-F238E27FC236}">
                <a16:creationId xmlns:a16="http://schemas.microsoft.com/office/drawing/2014/main" id="{D8FD5214-1E8B-4E0F-93F5-007992D2E9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6248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FFA433DB-227D-4E9D-96B6-AE48999A3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Probe sequence</a:t>
            </a:r>
          </a:p>
        </p:txBody>
      </p:sp>
      <p:grpSp>
        <p:nvGrpSpPr>
          <p:cNvPr id="94211" name="Group 3">
            <a:extLst>
              <a:ext uri="{FF2B5EF4-FFF2-40B4-BE49-F238E27FC236}">
                <a16:creationId xmlns:a16="http://schemas.microsoft.com/office/drawing/2014/main" id="{2D913FE6-E916-430F-8602-C0FD08BBB35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5791200"/>
            <a:ext cx="5715000" cy="381000"/>
            <a:chOff x="768" y="624"/>
            <a:chExt cx="3600" cy="240"/>
          </a:xfrm>
        </p:grpSpPr>
        <p:sp>
          <p:nvSpPr>
            <p:cNvPr id="94212" name="Rectangle 4">
              <a:extLst>
                <a:ext uri="{FF2B5EF4-FFF2-40B4-BE49-F238E27FC236}">
                  <a16:creationId xmlns:a16="http://schemas.microsoft.com/office/drawing/2014/main" id="{553228AC-FDFA-4149-B942-18CCE30C6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13" name="Line 5">
              <a:extLst>
                <a:ext uri="{FF2B5EF4-FFF2-40B4-BE49-F238E27FC236}">
                  <a16:creationId xmlns:a16="http://schemas.microsoft.com/office/drawing/2014/main" id="{A197B5CB-7F6E-48D2-843C-1894F54CC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14" name="Line 6">
              <a:extLst>
                <a:ext uri="{FF2B5EF4-FFF2-40B4-BE49-F238E27FC236}">
                  <a16:creationId xmlns:a16="http://schemas.microsoft.com/office/drawing/2014/main" id="{A9EB1DD1-7920-4367-A9D2-DC40C1E36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15" name="Line 7">
              <a:extLst>
                <a:ext uri="{FF2B5EF4-FFF2-40B4-BE49-F238E27FC236}">
                  <a16:creationId xmlns:a16="http://schemas.microsoft.com/office/drawing/2014/main" id="{4EE86ED1-B967-431E-AADE-E0527BF26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16" name="Line 8">
              <a:extLst>
                <a:ext uri="{FF2B5EF4-FFF2-40B4-BE49-F238E27FC236}">
                  <a16:creationId xmlns:a16="http://schemas.microsoft.com/office/drawing/2014/main" id="{11B01742-4908-4B32-8EEA-CF37D43CE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17" name="Line 9">
              <a:extLst>
                <a:ext uri="{FF2B5EF4-FFF2-40B4-BE49-F238E27FC236}">
                  <a16:creationId xmlns:a16="http://schemas.microsoft.com/office/drawing/2014/main" id="{8C5E4BA1-B961-4672-804F-F806C4404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18" name="Line 10">
              <a:extLst>
                <a:ext uri="{FF2B5EF4-FFF2-40B4-BE49-F238E27FC236}">
                  <a16:creationId xmlns:a16="http://schemas.microsoft.com/office/drawing/2014/main" id="{2C633600-6C68-4870-8981-4F3B2B464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19" name="Line 11">
              <a:extLst>
                <a:ext uri="{FF2B5EF4-FFF2-40B4-BE49-F238E27FC236}">
                  <a16:creationId xmlns:a16="http://schemas.microsoft.com/office/drawing/2014/main" id="{E7DA71A1-1972-4DD2-B028-F62F87EB7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20" name="Line 12">
              <a:extLst>
                <a:ext uri="{FF2B5EF4-FFF2-40B4-BE49-F238E27FC236}">
                  <a16:creationId xmlns:a16="http://schemas.microsoft.com/office/drawing/2014/main" id="{7E37E656-6A0C-4457-B76B-A4E94EC4D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21" name="Line 13">
              <a:extLst>
                <a:ext uri="{FF2B5EF4-FFF2-40B4-BE49-F238E27FC236}">
                  <a16:creationId xmlns:a16="http://schemas.microsoft.com/office/drawing/2014/main" id="{2C7C7E18-1050-458A-85A8-84E03DAEA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22" name="Line 14">
              <a:extLst>
                <a:ext uri="{FF2B5EF4-FFF2-40B4-BE49-F238E27FC236}">
                  <a16:creationId xmlns:a16="http://schemas.microsoft.com/office/drawing/2014/main" id="{C437AFF4-4E8F-4809-90C0-4F99E8F0C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23" name="Line 15">
              <a:extLst>
                <a:ext uri="{FF2B5EF4-FFF2-40B4-BE49-F238E27FC236}">
                  <a16:creationId xmlns:a16="http://schemas.microsoft.com/office/drawing/2014/main" id="{736E7FE5-A034-4803-81E8-E817BA44F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24" name="Line 16">
              <a:extLst>
                <a:ext uri="{FF2B5EF4-FFF2-40B4-BE49-F238E27FC236}">
                  <a16:creationId xmlns:a16="http://schemas.microsoft.com/office/drawing/2014/main" id="{FDFE707C-3A4E-44AA-8D26-0C006C330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25" name="Line 17">
              <a:extLst>
                <a:ext uri="{FF2B5EF4-FFF2-40B4-BE49-F238E27FC236}">
                  <a16:creationId xmlns:a16="http://schemas.microsoft.com/office/drawing/2014/main" id="{DFB5AD66-7FEB-4852-97C4-67C338E8C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4226" name="Line 18">
              <a:extLst>
                <a:ext uri="{FF2B5EF4-FFF2-40B4-BE49-F238E27FC236}">
                  <a16:creationId xmlns:a16="http://schemas.microsoft.com/office/drawing/2014/main" id="{834E27E7-C958-4AA7-8E7F-741871317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94227" name="Rectangle 19">
            <a:extLst>
              <a:ext uri="{FF2B5EF4-FFF2-40B4-BE49-F238E27FC236}">
                <a16:creationId xmlns:a16="http://schemas.microsoft.com/office/drawing/2014/main" id="{6CC81C17-9DD4-4000-A67B-76ECF7DA9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4228" name="Rectangle 20">
            <a:extLst>
              <a:ext uri="{FF2B5EF4-FFF2-40B4-BE49-F238E27FC236}">
                <a16:creationId xmlns:a16="http://schemas.microsoft.com/office/drawing/2014/main" id="{E3A16E84-4EA6-484D-90E4-E93112BFD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4229" name="Rectangle 21">
            <a:extLst>
              <a:ext uri="{FF2B5EF4-FFF2-40B4-BE49-F238E27FC236}">
                <a16:creationId xmlns:a16="http://schemas.microsoft.com/office/drawing/2014/main" id="{891DEA2F-A312-440D-A028-8944F03A1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4230" name="Rectangle 22">
            <a:extLst>
              <a:ext uri="{FF2B5EF4-FFF2-40B4-BE49-F238E27FC236}">
                <a16:creationId xmlns:a16="http://schemas.microsoft.com/office/drawing/2014/main" id="{FE2B53D6-3F58-4BE8-A893-C6CAA7640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4231" name="Rectangle 23">
            <a:extLst>
              <a:ext uri="{FF2B5EF4-FFF2-40B4-BE49-F238E27FC236}">
                <a16:creationId xmlns:a16="http://schemas.microsoft.com/office/drawing/2014/main" id="{6220DCE9-CC90-47E9-8F6E-923D9AFDA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4232" name="Rectangle 24">
            <a:extLst>
              <a:ext uri="{FF2B5EF4-FFF2-40B4-BE49-F238E27FC236}">
                <a16:creationId xmlns:a16="http://schemas.microsoft.com/office/drawing/2014/main" id="{1DCE525B-0830-414A-B01B-36BD1F3FD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4233" name="Text Box 25">
            <a:extLst>
              <a:ext uri="{FF2B5EF4-FFF2-40B4-BE49-F238E27FC236}">
                <a16:creationId xmlns:a16="http://schemas.microsoft.com/office/drawing/2014/main" id="{AC2A0EDB-D552-4A16-9F76-C5DF4C20A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057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h(k, 2)</a:t>
            </a:r>
          </a:p>
        </p:txBody>
      </p:sp>
      <p:sp>
        <p:nvSpPr>
          <p:cNvPr id="94234" name="Line 26">
            <a:extLst>
              <a:ext uri="{FF2B5EF4-FFF2-40B4-BE49-F238E27FC236}">
                <a16:creationId xmlns:a16="http://schemas.microsoft.com/office/drawing/2014/main" id="{BC82BD55-16A8-4276-B17B-FDE50E0E56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6248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8FA77DF6-E60E-434E-ABB7-165CE9C5B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Probe sequence</a:t>
            </a:r>
          </a:p>
        </p:txBody>
      </p:sp>
      <p:grpSp>
        <p:nvGrpSpPr>
          <p:cNvPr id="95235" name="Group 3">
            <a:extLst>
              <a:ext uri="{FF2B5EF4-FFF2-40B4-BE49-F238E27FC236}">
                <a16:creationId xmlns:a16="http://schemas.microsoft.com/office/drawing/2014/main" id="{ACB460CC-3398-49D6-B3A8-7F8E4B7EA93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5791200"/>
            <a:ext cx="5715000" cy="381000"/>
            <a:chOff x="768" y="624"/>
            <a:chExt cx="3600" cy="240"/>
          </a:xfrm>
        </p:grpSpPr>
        <p:sp>
          <p:nvSpPr>
            <p:cNvPr id="95236" name="Rectangle 4">
              <a:extLst>
                <a:ext uri="{FF2B5EF4-FFF2-40B4-BE49-F238E27FC236}">
                  <a16:creationId xmlns:a16="http://schemas.microsoft.com/office/drawing/2014/main" id="{392AD600-1988-456D-BD1E-F620D1BD0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37" name="Line 5">
              <a:extLst>
                <a:ext uri="{FF2B5EF4-FFF2-40B4-BE49-F238E27FC236}">
                  <a16:creationId xmlns:a16="http://schemas.microsoft.com/office/drawing/2014/main" id="{CC569C02-D8FB-4B84-9105-C1410546A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38" name="Line 6">
              <a:extLst>
                <a:ext uri="{FF2B5EF4-FFF2-40B4-BE49-F238E27FC236}">
                  <a16:creationId xmlns:a16="http://schemas.microsoft.com/office/drawing/2014/main" id="{96CB3FA2-8AA8-4F9E-B1CF-9E21F2055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39" name="Line 7">
              <a:extLst>
                <a:ext uri="{FF2B5EF4-FFF2-40B4-BE49-F238E27FC236}">
                  <a16:creationId xmlns:a16="http://schemas.microsoft.com/office/drawing/2014/main" id="{D031C34B-9531-46F3-8986-3018662E1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40" name="Line 8">
              <a:extLst>
                <a:ext uri="{FF2B5EF4-FFF2-40B4-BE49-F238E27FC236}">
                  <a16:creationId xmlns:a16="http://schemas.microsoft.com/office/drawing/2014/main" id="{09FCFF22-936B-4510-BBFB-DEA869B82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41" name="Line 9">
              <a:extLst>
                <a:ext uri="{FF2B5EF4-FFF2-40B4-BE49-F238E27FC236}">
                  <a16:creationId xmlns:a16="http://schemas.microsoft.com/office/drawing/2014/main" id="{D6263A92-DDB7-4A4E-90F9-7E16895F6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42" name="Line 10">
              <a:extLst>
                <a:ext uri="{FF2B5EF4-FFF2-40B4-BE49-F238E27FC236}">
                  <a16:creationId xmlns:a16="http://schemas.microsoft.com/office/drawing/2014/main" id="{C1D5FE84-5CF1-4386-A2E3-BE922FDE9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43" name="Line 11">
              <a:extLst>
                <a:ext uri="{FF2B5EF4-FFF2-40B4-BE49-F238E27FC236}">
                  <a16:creationId xmlns:a16="http://schemas.microsoft.com/office/drawing/2014/main" id="{0643F721-C3A5-46A8-9807-D0E58005B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44" name="Line 12">
              <a:extLst>
                <a:ext uri="{FF2B5EF4-FFF2-40B4-BE49-F238E27FC236}">
                  <a16:creationId xmlns:a16="http://schemas.microsoft.com/office/drawing/2014/main" id="{8E917AF7-31B4-4733-A8DB-5987CCC27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45" name="Line 13">
              <a:extLst>
                <a:ext uri="{FF2B5EF4-FFF2-40B4-BE49-F238E27FC236}">
                  <a16:creationId xmlns:a16="http://schemas.microsoft.com/office/drawing/2014/main" id="{6560D308-D75E-43C1-A773-28E8964C8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46" name="Line 14">
              <a:extLst>
                <a:ext uri="{FF2B5EF4-FFF2-40B4-BE49-F238E27FC236}">
                  <a16:creationId xmlns:a16="http://schemas.microsoft.com/office/drawing/2014/main" id="{FFBDDFB7-015E-4392-AC3C-F1A2E85BD7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47" name="Line 15">
              <a:extLst>
                <a:ext uri="{FF2B5EF4-FFF2-40B4-BE49-F238E27FC236}">
                  <a16:creationId xmlns:a16="http://schemas.microsoft.com/office/drawing/2014/main" id="{75AEBF88-5029-495C-B004-C2BD412BF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48" name="Line 16">
              <a:extLst>
                <a:ext uri="{FF2B5EF4-FFF2-40B4-BE49-F238E27FC236}">
                  <a16:creationId xmlns:a16="http://schemas.microsoft.com/office/drawing/2014/main" id="{447D77DD-B468-4715-ADB0-6B00F7D21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49" name="Line 17">
              <a:extLst>
                <a:ext uri="{FF2B5EF4-FFF2-40B4-BE49-F238E27FC236}">
                  <a16:creationId xmlns:a16="http://schemas.microsoft.com/office/drawing/2014/main" id="{950A9708-68EA-4178-AE0A-4A4107188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5250" name="Line 18">
              <a:extLst>
                <a:ext uri="{FF2B5EF4-FFF2-40B4-BE49-F238E27FC236}">
                  <a16:creationId xmlns:a16="http://schemas.microsoft.com/office/drawing/2014/main" id="{A4A9CD35-C33D-40A3-B7B0-8ADB0EA39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95251" name="Rectangle 19">
            <a:extLst>
              <a:ext uri="{FF2B5EF4-FFF2-40B4-BE49-F238E27FC236}">
                <a16:creationId xmlns:a16="http://schemas.microsoft.com/office/drawing/2014/main" id="{E297BE53-414D-43C9-AAF9-4B7D694F0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5252" name="Rectangle 20">
            <a:extLst>
              <a:ext uri="{FF2B5EF4-FFF2-40B4-BE49-F238E27FC236}">
                <a16:creationId xmlns:a16="http://schemas.microsoft.com/office/drawing/2014/main" id="{BBF1C463-D596-44F2-BBF3-089E83BE6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5253" name="Rectangle 21">
            <a:extLst>
              <a:ext uri="{FF2B5EF4-FFF2-40B4-BE49-F238E27FC236}">
                <a16:creationId xmlns:a16="http://schemas.microsoft.com/office/drawing/2014/main" id="{204EFB3A-8427-412F-A9A3-DD2ADB870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5254" name="Rectangle 22">
            <a:extLst>
              <a:ext uri="{FF2B5EF4-FFF2-40B4-BE49-F238E27FC236}">
                <a16:creationId xmlns:a16="http://schemas.microsoft.com/office/drawing/2014/main" id="{FF7A8D6C-B1C8-4A02-80A9-A1B4D2ABD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5255" name="Rectangle 23">
            <a:extLst>
              <a:ext uri="{FF2B5EF4-FFF2-40B4-BE49-F238E27FC236}">
                <a16:creationId xmlns:a16="http://schemas.microsoft.com/office/drawing/2014/main" id="{45B3AB11-875C-4C59-9997-12A8E69E4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5256" name="Rectangle 24">
            <a:extLst>
              <a:ext uri="{FF2B5EF4-FFF2-40B4-BE49-F238E27FC236}">
                <a16:creationId xmlns:a16="http://schemas.microsoft.com/office/drawing/2014/main" id="{74D43325-7DA7-4CBE-A89E-854428B82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5257" name="Text Box 25">
            <a:extLst>
              <a:ext uri="{FF2B5EF4-FFF2-40B4-BE49-F238E27FC236}">
                <a16:creationId xmlns:a16="http://schemas.microsoft.com/office/drawing/2014/main" id="{00787297-E731-4125-9F5F-33DC103BD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0574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h(k, 3)</a:t>
            </a:r>
          </a:p>
        </p:txBody>
      </p:sp>
      <p:sp>
        <p:nvSpPr>
          <p:cNvPr id="95258" name="Line 26">
            <a:extLst>
              <a:ext uri="{FF2B5EF4-FFF2-40B4-BE49-F238E27FC236}">
                <a16:creationId xmlns:a16="http://schemas.microsoft.com/office/drawing/2014/main" id="{CB3BA856-34AB-4AE0-B31C-4955C2CB4F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0600" y="6248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87F54130-C1E6-4A7B-AD12-6F6F17982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Probe sequence</a:t>
            </a:r>
          </a:p>
        </p:txBody>
      </p:sp>
      <p:grpSp>
        <p:nvGrpSpPr>
          <p:cNvPr id="96259" name="Group 3">
            <a:extLst>
              <a:ext uri="{FF2B5EF4-FFF2-40B4-BE49-F238E27FC236}">
                <a16:creationId xmlns:a16="http://schemas.microsoft.com/office/drawing/2014/main" id="{C98866D7-8268-4216-909A-CF78B633283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5791200"/>
            <a:ext cx="5715000" cy="381000"/>
            <a:chOff x="768" y="624"/>
            <a:chExt cx="3600" cy="240"/>
          </a:xfrm>
        </p:grpSpPr>
        <p:sp>
          <p:nvSpPr>
            <p:cNvPr id="96260" name="Rectangle 4">
              <a:extLst>
                <a:ext uri="{FF2B5EF4-FFF2-40B4-BE49-F238E27FC236}">
                  <a16:creationId xmlns:a16="http://schemas.microsoft.com/office/drawing/2014/main" id="{90AFBC00-1084-42BF-8BEB-A229666B3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61" name="Line 5">
              <a:extLst>
                <a:ext uri="{FF2B5EF4-FFF2-40B4-BE49-F238E27FC236}">
                  <a16:creationId xmlns:a16="http://schemas.microsoft.com/office/drawing/2014/main" id="{D9317A7E-E282-44DB-8BA9-1AA782C73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62" name="Line 6">
              <a:extLst>
                <a:ext uri="{FF2B5EF4-FFF2-40B4-BE49-F238E27FC236}">
                  <a16:creationId xmlns:a16="http://schemas.microsoft.com/office/drawing/2014/main" id="{24F2C1F3-1982-4713-9AB8-01236BA95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63" name="Line 7">
              <a:extLst>
                <a:ext uri="{FF2B5EF4-FFF2-40B4-BE49-F238E27FC236}">
                  <a16:creationId xmlns:a16="http://schemas.microsoft.com/office/drawing/2014/main" id="{022220EC-B065-4CAA-8E07-32ABD937C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64" name="Line 8">
              <a:extLst>
                <a:ext uri="{FF2B5EF4-FFF2-40B4-BE49-F238E27FC236}">
                  <a16:creationId xmlns:a16="http://schemas.microsoft.com/office/drawing/2014/main" id="{28CC0F58-C715-4286-A5A8-FCFEAE5D0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65" name="Line 9">
              <a:extLst>
                <a:ext uri="{FF2B5EF4-FFF2-40B4-BE49-F238E27FC236}">
                  <a16:creationId xmlns:a16="http://schemas.microsoft.com/office/drawing/2014/main" id="{742FE0EC-12C3-450C-AE56-3B0CF8D1D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66" name="Line 10">
              <a:extLst>
                <a:ext uri="{FF2B5EF4-FFF2-40B4-BE49-F238E27FC236}">
                  <a16:creationId xmlns:a16="http://schemas.microsoft.com/office/drawing/2014/main" id="{25E764D7-05E8-4F7B-914C-0DC7EE414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67" name="Line 11">
              <a:extLst>
                <a:ext uri="{FF2B5EF4-FFF2-40B4-BE49-F238E27FC236}">
                  <a16:creationId xmlns:a16="http://schemas.microsoft.com/office/drawing/2014/main" id="{540B49BB-2F5C-4FEF-B2AF-81C72EB04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68" name="Line 12">
              <a:extLst>
                <a:ext uri="{FF2B5EF4-FFF2-40B4-BE49-F238E27FC236}">
                  <a16:creationId xmlns:a16="http://schemas.microsoft.com/office/drawing/2014/main" id="{D39C685D-850A-49B3-AB62-184FC4666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69" name="Line 13">
              <a:extLst>
                <a:ext uri="{FF2B5EF4-FFF2-40B4-BE49-F238E27FC236}">
                  <a16:creationId xmlns:a16="http://schemas.microsoft.com/office/drawing/2014/main" id="{5B3FF3F7-7A16-4D93-9BBD-088BA3FAC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70" name="Line 14">
              <a:extLst>
                <a:ext uri="{FF2B5EF4-FFF2-40B4-BE49-F238E27FC236}">
                  <a16:creationId xmlns:a16="http://schemas.microsoft.com/office/drawing/2014/main" id="{2593F1F7-6237-4101-BD12-2866AC59C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71" name="Line 15">
              <a:extLst>
                <a:ext uri="{FF2B5EF4-FFF2-40B4-BE49-F238E27FC236}">
                  <a16:creationId xmlns:a16="http://schemas.microsoft.com/office/drawing/2014/main" id="{432972EC-1572-4025-8D9F-CF85B87D4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72" name="Line 16">
              <a:extLst>
                <a:ext uri="{FF2B5EF4-FFF2-40B4-BE49-F238E27FC236}">
                  <a16:creationId xmlns:a16="http://schemas.microsoft.com/office/drawing/2014/main" id="{4A8C5F3C-C9E8-4773-B2C3-C6C9781B1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73" name="Line 17">
              <a:extLst>
                <a:ext uri="{FF2B5EF4-FFF2-40B4-BE49-F238E27FC236}">
                  <a16:creationId xmlns:a16="http://schemas.microsoft.com/office/drawing/2014/main" id="{6D07BE75-89FA-4219-AE05-AE520CF52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6274" name="Line 18">
              <a:extLst>
                <a:ext uri="{FF2B5EF4-FFF2-40B4-BE49-F238E27FC236}">
                  <a16:creationId xmlns:a16="http://schemas.microsoft.com/office/drawing/2014/main" id="{7BFC66E6-DAB3-4DC8-807A-792BCC905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96275" name="Rectangle 19">
            <a:extLst>
              <a:ext uri="{FF2B5EF4-FFF2-40B4-BE49-F238E27FC236}">
                <a16:creationId xmlns:a16="http://schemas.microsoft.com/office/drawing/2014/main" id="{0AD52FA0-5526-4182-A713-59DB47B49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6276" name="Rectangle 20">
            <a:extLst>
              <a:ext uri="{FF2B5EF4-FFF2-40B4-BE49-F238E27FC236}">
                <a16:creationId xmlns:a16="http://schemas.microsoft.com/office/drawing/2014/main" id="{7728E778-2AD6-4959-87D4-FF3DB8941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6277" name="Rectangle 21">
            <a:extLst>
              <a:ext uri="{FF2B5EF4-FFF2-40B4-BE49-F238E27FC236}">
                <a16:creationId xmlns:a16="http://schemas.microsoft.com/office/drawing/2014/main" id="{4AF6B5ED-6FEB-4BEB-8651-7E59FDAB9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6278" name="Rectangle 22">
            <a:extLst>
              <a:ext uri="{FF2B5EF4-FFF2-40B4-BE49-F238E27FC236}">
                <a16:creationId xmlns:a16="http://schemas.microsoft.com/office/drawing/2014/main" id="{1AE848A7-A59C-4369-8E78-E4CCBF954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6279" name="Rectangle 23">
            <a:extLst>
              <a:ext uri="{FF2B5EF4-FFF2-40B4-BE49-F238E27FC236}">
                <a16:creationId xmlns:a16="http://schemas.microsoft.com/office/drawing/2014/main" id="{42BA67A5-B7D9-4BA6-9B7C-4105311E5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6280" name="Rectangle 24">
            <a:extLst>
              <a:ext uri="{FF2B5EF4-FFF2-40B4-BE49-F238E27FC236}">
                <a16:creationId xmlns:a16="http://schemas.microsoft.com/office/drawing/2014/main" id="{5108445A-C4D9-466E-B55A-3710A9B73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6281" name="Text Box 25">
            <a:extLst>
              <a:ext uri="{FF2B5EF4-FFF2-40B4-BE49-F238E27FC236}">
                <a16:creationId xmlns:a16="http://schemas.microsoft.com/office/drawing/2014/main" id="{52CEDE5F-17D6-4692-B653-7AD4B5F11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057400"/>
            <a:ext cx="281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h(k, …)</a:t>
            </a:r>
          </a:p>
        </p:txBody>
      </p:sp>
      <p:sp>
        <p:nvSpPr>
          <p:cNvPr id="96283" name="Text Box 27">
            <a:extLst>
              <a:ext uri="{FF2B5EF4-FFF2-40B4-BE49-F238E27FC236}">
                <a16:creationId xmlns:a16="http://schemas.microsoft.com/office/drawing/2014/main" id="{65620BDD-BC76-42DB-8C16-3ADFD0317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881688"/>
            <a:ext cx="18288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4800">
                <a:solidFill>
                  <a:srgbClr val="FF00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96284" name="Text Box 28">
            <a:extLst>
              <a:ext uri="{FF2B5EF4-FFF2-40B4-BE49-F238E27FC236}">
                <a16:creationId xmlns:a16="http://schemas.microsoft.com/office/drawing/2014/main" id="{02DCCD3E-A658-4B29-B9B5-ACA372622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343400"/>
            <a:ext cx="480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>
                <a:solidFill>
                  <a:srgbClr val="FF0000"/>
                </a:solidFill>
                <a:latin typeface="Arial" panose="020B0604020202020204" pitchFamily="34" charset="0"/>
              </a:rPr>
              <a:t>must visit all locations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val 2">
            <a:extLst>
              <a:ext uri="{FF2B5EF4-FFF2-40B4-BE49-F238E27FC236}">
                <a16:creationId xmlns:a16="http://schemas.microsoft.com/office/drawing/2014/main" id="{D13D0844-8270-428E-B883-B42618829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886200"/>
            <a:ext cx="2971800" cy="16764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B9D9143-6411-42BB-8EE7-7242C1B17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Key/data pair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1CB768FC-B493-4627-B99C-E56ABCF69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1633537"/>
          </a:xfrm>
        </p:spPr>
        <p:txBody>
          <a:bodyPr/>
          <a:lstStyle/>
          <a:p>
            <a:r>
              <a:rPr lang="en-US" altLang="ti-ET"/>
              <a:t>The key is a numeric representation of the </a:t>
            </a:r>
            <a:r>
              <a:rPr lang="en-US" altLang="ti-ET" i="1"/>
              <a:t>relevant portion</a:t>
            </a:r>
            <a:r>
              <a:rPr lang="en-US" altLang="ti-ET"/>
              <a:t> of the data</a:t>
            </a:r>
          </a:p>
          <a:p>
            <a:r>
              <a:rPr lang="en-US" altLang="ti-ET"/>
              <a:t>For example: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ti-ET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AC9C33C4-9ADA-4878-AAB4-4CA6E5C26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62400"/>
            <a:ext cx="2514600" cy="17526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6B7DE5F0-1700-46C3-AB49-AF7EC8CF5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343400"/>
            <a:ext cx="213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account information</a:t>
            </a:r>
          </a:p>
        </p:txBody>
      </p:sp>
      <p:sp>
        <p:nvSpPr>
          <p:cNvPr id="16391" name="AutoShape 7">
            <a:extLst>
              <a:ext uri="{FF2B5EF4-FFF2-40B4-BE49-F238E27FC236}">
                <a16:creationId xmlns:a16="http://schemas.microsoft.com/office/drawing/2014/main" id="{09DB947D-1AA6-4458-A21B-CA4035D66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3434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1B94FEBD-9930-4EEC-8900-0BF103291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343400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number</a:t>
            </a:r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23AF1220-892C-4FA8-9703-6DF2D3574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200401"/>
            <a:ext cx="152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ascii code of first and last name</a:t>
            </a:r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AEA2F0EB-FFC7-4034-84AD-7638402AA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35280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BC07C3B5-63E7-4A0B-B0F3-40F79BBF4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27660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000000"/>
                </a:solidFill>
                <a:latin typeface="Arial" panose="020B0604020202020204" pitchFamily="34" charset="0"/>
              </a:rPr>
              <a:t>key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883136D8-9F3A-40E1-B62A-EC6D9B763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Open addressing: Insert</a:t>
            </a:r>
          </a:p>
        </p:txBody>
      </p:sp>
      <p:pic>
        <p:nvPicPr>
          <p:cNvPr id="74756" name="Picture 4">
            <a:extLst>
              <a:ext uri="{FF2B5EF4-FFF2-40B4-BE49-F238E27FC236}">
                <a16:creationId xmlns:a16="http://schemas.microsoft.com/office/drawing/2014/main" id="{A3E00DAA-B629-4F13-A42A-8179CB33E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2" y="1133429"/>
            <a:ext cx="6702928" cy="541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4C3D7767-9BAE-4722-932E-5295EFA5E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dirty="0"/>
              <a:t>Open addressing: Insert</a:t>
            </a:r>
          </a:p>
        </p:txBody>
      </p:sp>
      <p:pic>
        <p:nvPicPr>
          <p:cNvPr id="75779" name="Picture 3">
            <a:extLst>
              <a:ext uri="{FF2B5EF4-FFF2-40B4-BE49-F238E27FC236}">
                <a16:creationId xmlns:a16="http://schemas.microsoft.com/office/drawing/2014/main" id="{09479954-D570-44C7-8AFF-1ED40783C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05" y="1106171"/>
            <a:ext cx="6919274" cy="559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0" name="Rectangle 4">
            <a:extLst>
              <a:ext uri="{FF2B5EF4-FFF2-40B4-BE49-F238E27FC236}">
                <a16:creationId xmlns:a16="http://schemas.microsoft.com/office/drawing/2014/main" id="{86E54DDF-0575-4B0B-8FA8-C18DFB0E7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48" y="1863364"/>
            <a:ext cx="7625498" cy="111550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id="{BAF07532-9433-45A6-B4D8-7039EA81C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2720" y="2014115"/>
            <a:ext cx="34219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get the first </a:t>
            </a:r>
            <a:r>
              <a:rPr lang="en-US" altLang="ti-ET" sz="24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hashtable</a:t>
            </a:r>
            <a:r>
              <a:rPr lang="en-US" altLang="ti-ET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entry to look in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5B91F13D-B2FE-432D-922D-669E30E56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Open addressing: Insert</a:t>
            </a:r>
          </a:p>
        </p:txBody>
      </p:sp>
      <p:sp>
        <p:nvSpPr>
          <p:cNvPr id="76805" name="Text Box 5">
            <a:extLst>
              <a:ext uri="{FF2B5EF4-FFF2-40B4-BE49-F238E27FC236}">
                <a16:creationId xmlns:a16="http://schemas.microsoft.com/office/drawing/2014/main" id="{245EA4A6-DF97-40F4-A0FF-8216E519B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5352" y="3346028"/>
            <a:ext cx="37581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follow the probe sequence until we find an open entry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4DD8F3E4-721B-4FF4-99C1-EC3817153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83" y="1264920"/>
            <a:ext cx="6919274" cy="559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4" name="Rectangle 4">
            <a:extLst>
              <a:ext uri="{FF2B5EF4-FFF2-40B4-BE49-F238E27FC236}">
                <a16:creationId xmlns:a16="http://schemas.microsoft.com/office/drawing/2014/main" id="{9A6BE8AE-D910-4901-BCD0-DC18F7B4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110846"/>
            <a:ext cx="7327769" cy="151771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4894E03B-5FB4-49D9-93AD-2E8F2696E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Open addressing: Insert</a:t>
            </a:r>
          </a:p>
        </p:txBody>
      </p:sp>
      <p:sp>
        <p:nvSpPr>
          <p:cNvPr id="77829" name="Text Box 5">
            <a:extLst>
              <a:ext uri="{FF2B5EF4-FFF2-40B4-BE49-F238E27FC236}">
                <a16:creationId xmlns:a16="http://schemas.microsoft.com/office/drawing/2014/main" id="{87E0722D-7359-4967-89EF-7C4A5297F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161" y="4944994"/>
            <a:ext cx="32176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return the open entry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3349175-5B66-4C16-9B26-F75E55FD2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57" y="1142682"/>
            <a:ext cx="6919274" cy="559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28" name="Rectangle 4">
            <a:extLst>
              <a:ext uri="{FF2B5EF4-FFF2-40B4-BE49-F238E27FC236}">
                <a16:creationId xmlns:a16="http://schemas.microsoft.com/office/drawing/2014/main" id="{23B6A019-C655-4750-BC77-CE8EF770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506011"/>
            <a:ext cx="6705599" cy="157427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D940DE8A-535A-4360-8CFE-3C76FB3BD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Open addressing: Insert</a:t>
            </a:r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FBB19570-232E-40D8-BE71-B52DF0E91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953001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8854" name="Text Box 6">
            <a:extLst>
              <a:ext uri="{FF2B5EF4-FFF2-40B4-BE49-F238E27FC236}">
                <a16:creationId xmlns:a16="http://schemas.microsoft.com/office/drawing/2014/main" id="{AC51CF10-814B-4A0E-A9AF-10F9F6EDE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753" y="6135089"/>
            <a:ext cx="2986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hashtable</a:t>
            </a:r>
            <a:r>
              <a:rPr lang="en-US" altLang="ti-E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can fill up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2AD0295D-D5F6-4F21-9B53-FE8E3DB8A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05" y="1106171"/>
            <a:ext cx="6919274" cy="559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52" name="Rectangle 4">
            <a:extLst>
              <a:ext uri="{FF2B5EF4-FFF2-40B4-BE49-F238E27FC236}">
                <a16:creationId xmlns:a16="http://schemas.microsoft.com/office/drawing/2014/main" id="{EC9E22C7-6394-4D13-845B-95ACADB7D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6058864"/>
            <a:ext cx="7120379" cy="54932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B6A42F51-BEBD-4283-9513-EFF0680E6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dirty="0"/>
              <a:t>Open addressing: search</a:t>
            </a:r>
          </a:p>
        </p:txBody>
      </p:sp>
      <p:pic>
        <p:nvPicPr>
          <p:cNvPr id="80900" name="Picture 4">
            <a:extLst>
              <a:ext uri="{FF2B5EF4-FFF2-40B4-BE49-F238E27FC236}">
                <a16:creationId xmlns:a16="http://schemas.microsoft.com/office/drawing/2014/main" id="{BBEBC6B9-A427-4812-AC68-D60531354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20" y="1319753"/>
            <a:ext cx="9073312" cy="534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EC6C58E9-0AAC-4D73-AC06-CCC8C6220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Open addressing: search</a:t>
            </a:r>
          </a:p>
        </p:txBody>
      </p:sp>
      <p:pic>
        <p:nvPicPr>
          <p:cNvPr id="81923" name="Picture 3">
            <a:extLst>
              <a:ext uri="{FF2B5EF4-FFF2-40B4-BE49-F238E27FC236}">
                <a16:creationId xmlns:a16="http://schemas.microsoft.com/office/drawing/2014/main" id="{79FBD3A8-1DDB-4D46-9761-78F56C187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0" y="1904214"/>
            <a:ext cx="6258044" cy="368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4" name="Picture 4">
            <a:extLst>
              <a:ext uri="{FF2B5EF4-FFF2-40B4-BE49-F238E27FC236}">
                <a16:creationId xmlns:a16="http://schemas.microsoft.com/office/drawing/2014/main" id="{9DC9E07C-7840-43EC-8853-EBEA82E16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084" y="1609866"/>
            <a:ext cx="5205916" cy="420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5" name="Oval 5">
            <a:extLst>
              <a:ext uri="{FF2B5EF4-FFF2-40B4-BE49-F238E27FC236}">
                <a16:creationId xmlns:a16="http://schemas.microsoft.com/office/drawing/2014/main" id="{3F69BCDE-F6FA-4BE6-82E4-3B535A635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708" y="2899528"/>
            <a:ext cx="1130431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90760F93-9BCD-485F-B62A-0E88BB818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972800" cy="629445"/>
          </a:xfrm>
        </p:spPr>
        <p:txBody>
          <a:bodyPr/>
          <a:lstStyle/>
          <a:p>
            <a:r>
              <a:rPr lang="en-US" altLang="ti-ET" dirty="0"/>
              <a:t>Open addressing: delete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CCEBF328-0E40-49E3-88FD-3A13E476E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3612" y="980388"/>
            <a:ext cx="10972800" cy="4654443"/>
          </a:xfrm>
        </p:spPr>
        <p:txBody>
          <a:bodyPr/>
          <a:lstStyle/>
          <a:p>
            <a:r>
              <a:rPr lang="en-US" altLang="ti-ET" dirty="0"/>
              <a:t>What happens if we simple delete a node?</a:t>
            </a:r>
          </a:p>
        </p:txBody>
      </p:sp>
      <p:pic>
        <p:nvPicPr>
          <p:cNvPr id="82948" name="Picture 4">
            <a:extLst>
              <a:ext uri="{FF2B5EF4-FFF2-40B4-BE49-F238E27FC236}">
                <a16:creationId xmlns:a16="http://schemas.microsoft.com/office/drawing/2014/main" id="{2A18C72D-20DB-4B98-A390-3792A7557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47" y="1970201"/>
            <a:ext cx="5678853" cy="397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49" name="Picture 5">
            <a:extLst>
              <a:ext uri="{FF2B5EF4-FFF2-40B4-BE49-F238E27FC236}">
                <a16:creationId xmlns:a16="http://schemas.microsoft.com/office/drawing/2014/main" id="{37FDD15F-F013-4C18-A30C-09EB78625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466" y="1889706"/>
            <a:ext cx="4154078" cy="39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950" name="Oval 6">
            <a:extLst>
              <a:ext uri="{FF2B5EF4-FFF2-40B4-BE49-F238E27FC236}">
                <a16:creationId xmlns:a16="http://schemas.microsoft.com/office/drawing/2014/main" id="{8714751C-387F-4BCB-A954-63A15DA34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2961589"/>
            <a:ext cx="1301293" cy="7517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2951" name="Oval 7">
            <a:extLst>
              <a:ext uri="{FF2B5EF4-FFF2-40B4-BE49-F238E27FC236}">
                <a16:creationId xmlns:a16="http://schemas.microsoft.com/office/drawing/2014/main" id="{9ED08BEE-1384-415F-A99B-D99A1A0A5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6018" y="3032683"/>
            <a:ext cx="1386526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2952" name="Text Box 8">
            <a:extLst>
              <a:ext uri="{FF2B5EF4-FFF2-40B4-BE49-F238E27FC236}">
                <a16:creationId xmlns:a16="http://schemas.microsoft.com/office/drawing/2014/main" id="{4191228C-C63C-4621-83DD-94F3DAFEA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0" y="6262687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FF0000"/>
                </a:solidFill>
                <a:latin typeface="Arial" panose="020B0604020202020204" pitchFamily="34" charset="0"/>
              </a:rPr>
              <a:t>“breaks” the probe 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4842CDED-FB5E-48B1-8AC9-3DECA58F6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Open addressing: delete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8B231ED2-A3EE-487D-9287-51D39F179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dirty="0"/>
              <a:t>Two options:</a:t>
            </a:r>
          </a:p>
          <a:p>
            <a:pPr lvl="1">
              <a:lnSpc>
                <a:spcPct val="150000"/>
              </a:lnSpc>
            </a:pPr>
            <a:r>
              <a:rPr lang="en-US" altLang="ti-ET" dirty="0"/>
              <a:t>mark node as “deleted” (rather than null)</a:t>
            </a:r>
          </a:p>
          <a:p>
            <a:pPr lvl="2">
              <a:lnSpc>
                <a:spcPct val="150000"/>
              </a:lnSpc>
            </a:pPr>
            <a:r>
              <a:rPr lang="en-US" altLang="ti-ET" dirty="0"/>
              <a:t>modify search procedure to continue looking if a “deleted” node is seen</a:t>
            </a:r>
          </a:p>
          <a:p>
            <a:pPr lvl="2">
              <a:lnSpc>
                <a:spcPct val="150000"/>
              </a:lnSpc>
            </a:pPr>
            <a:r>
              <a:rPr lang="en-US" altLang="ti-ET" dirty="0"/>
              <a:t>modify insert procedure to fill in “deleted” entries</a:t>
            </a:r>
          </a:p>
          <a:p>
            <a:pPr lvl="2">
              <a:lnSpc>
                <a:spcPct val="150000"/>
              </a:lnSpc>
            </a:pPr>
            <a:r>
              <a:rPr lang="en-US" altLang="ti-ET" dirty="0"/>
              <a:t>increases search times</a:t>
            </a:r>
          </a:p>
          <a:p>
            <a:pPr lvl="1">
              <a:lnSpc>
                <a:spcPct val="150000"/>
              </a:lnSpc>
            </a:pPr>
            <a:r>
              <a:rPr lang="en-US" altLang="ti-ET" dirty="0"/>
              <a:t>if a lot of deleting will happen, use chaining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9E3A115B-12D2-4746-942C-0D034B768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9"/>
            <a:ext cx="10972800" cy="709972"/>
          </a:xfrm>
        </p:spPr>
        <p:txBody>
          <a:bodyPr/>
          <a:lstStyle/>
          <a:p>
            <a:r>
              <a:rPr lang="en-US" altLang="ti-ET" dirty="0"/>
              <a:t>Probing schemes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C17C782F-E123-45F7-8DB8-8AD728DEE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2604" y="960438"/>
            <a:ext cx="10972799" cy="332875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ti-E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probing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ti-ET" sz="2600" dirty="0"/>
              <a:t>– if a collision occurs, go to the next slot</a:t>
            </a:r>
          </a:p>
          <a:p>
            <a:pPr lvl="1">
              <a:lnSpc>
                <a:spcPct val="150000"/>
              </a:lnSpc>
            </a:pPr>
            <a:r>
              <a:rPr lang="en-US" altLang="ti-ET" sz="2800" b="1" dirty="0">
                <a:latin typeface="Times" panose="02020603050405020304" pitchFamily="18" charset="0"/>
                <a:cs typeface="Times" panose="02020603050405020304" pitchFamily="18" charset="0"/>
              </a:rPr>
              <a:t>h(k, </a:t>
            </a:r>
            <a:r>
              <a:rPr lang="en-US" altLang="ti-ET" sz="2800" b="1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2800" b="1" dirty="0">
                <a:latin typeface="Times" panose="02020603050405020304" pitchFamily="18" charset="0"/>
                <a:cs typeface="Times" panose="02020603050405020304" pitchFamily="18" charset="0"/>
              </a:rPr>
              <a:t>) = (h(k) + </a:t>
            </a:r>
            <a:r>
              <a:rPr lang="en-US" altLang="ti-ET" sz="2800" b="1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2800" b="1" dirty="0">
                <a:latin typeface="Times" panose="02020603050405020304" pitchFamily="18" charset="0"/>
                <a:cs typeface="Times" panose="02020603050405020304" pitchFamily="18" charset="0"/>
              </a:rPr>
              <a:t>) mod m</a:t>
            </a:r>
          </a:p>
          <a:p>
            <a:pPr lvl="1">
              <a:lnSpc>
                <a:spcPct val="150000"/>
              </a:lnSpc>
            </a:pPr>
            <a:r>
              <a:rPr lang="en-US" altLang="ti-ET" sz="2200" dirty="0"/>
              <a:t>Does it meet our requirement that it visits every slot?</a:t>
            </a:r>
          </a:p>
          <a:p>
            <a:pPr lvl="1">
              <a:lnSpc>
                <a:spcPct val="150000"/>
              </a:lnSpc>
            </a:pPr>
            <a:r>
              <a:rPr lang="en-US" altLang="ti-ET" sz="2200" dirty="0"/>
              <a:t>for example, m = 7 and h(k) = 4</a:t>
            </a:r>
          </a:p>
        </p:txBody>
      </p:sp>
      <p:sp>
        <p:nvSpPr>
          <p:cNvPr id="84996" name="Text Box 4">
            <a:extLst>
              <a:ext uri="{FF2B5EF4-FFF2-40B4-BE49-F238E27FC236}">
                <a16:creationId xmlns:a16="http://schemas.microsoft.com/office/drawing/2014/main" id="{7C2CEB26-D777-4E28-B889-E0566B8FD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844" y="3894203"/>
            <a:ext cx="23645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h(k,0) = 4</a:t>
            </a:r>
          </a:p>
        </p:txBody>
      </p:sp>
      <p:sp>
        <p:nvSpPr>
          <p:cNvPr id="84997" name="Text Box 5">
            <a:extLst>
              <a:ext uri="{FF2B5EF4-FFF2-40B4-BE49-F238E27FC236}">
                <a16:creationId xmlns:a16="http://schemas.microsoft.com/office/drawing/2014/main" id="{28B52BC1-449F-44C1-98AA-05E9CBBC4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844" y="4447143"/>
            <a:ext cx="23645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h(k,1) = 5</a:t>
            </a:r>
          </a:p>
        </p:txBody>
      </p:sp>
      <p:sp>
        <p:nvSpPr>
          <p:cNvPr id="84998" name="Text Box 6">
            <a:extLst>
              <a:ext uri="{FF2B5EF4-FFF2-40B4-BE49-F238E27FC236}">
                <a16:creationId xmlns:a16="http://schemas.microsoft.com/office/drawing/2014/main" id="{112131D3-9DF4-4B7B-BA7F-F74A7393E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844" y="4998749"/>
            <a:ext cx="23645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h(k,2) = 6</a:t>
            </a:r>
          </a:p>
        </p:txBody>
      </p:sp>
      <p:sp>
        <p:nvSpPr>
          <p:cNvPr id="84999" name="Text Box 7">
            <a:extLst>
              <a:ext uri="{FF2B5EF4-FFF2-40B4-BE49-F238E27FC236}">
                <a16:creationId xmlns:a16="http://schemas.microsoft.com/office/drawing/2014/main" id="{50C576E5-D071-47EC-A47D-8AA5B4089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844" y="5550356"/>
            <a:ext cx="23645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h(k,3) = 0</a:t>
            </a:r>
          </a:p>
        </p:txBody>
      </p:sp>
      <p:sp>
        <p:nvSpPr>
          <p:cNvPr id="85000" name="Text Box 8">
            <a:extLst>
              <a:ext uri="{FF2B5EF4-FFF2-40B4-BE49-F238E27FC236}">
                <a16:creationId xmlns:a16="http://schemas.microsoft.com/office/drawing/2014/main" id="{753EAC37-CDB9-4490-AFF5-13926EE27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844" y="6073576"/>
            <a:ext cx="23645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h(k,3)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/>
      <p:bldP spid="84997" grpId="0"/>
      <p:bldP spid="84998" grpId="0"/>
      <p:bldP spid="84999" grpId="0"/>
      <p:bldP spid="850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CE0AB8C-91FE-45E2-B6CD-6E9AF933F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548" y="122239"/>
            <a:ext cx="11459852" cy="858808"/>
          </a:xfrm>
        </p:spPr>
        <p:txBody>
          <a:bodyPr/>
          <a:lstStyle/>
          <a:p>
            <a:r>
              <a:rPr lang="en-US" altLang="ti-E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not just arrays aka direct-address tables?</a:t>
            </a:r>
          </a:p>
        </p:txBody>
      </p:sp>
      <p:grpSp>
        <p:nvGrpSpPr>
          <p:cNvPr id="24579" name="Group 3">
            <a:extLst>
              <a:ext uri="{FF2B5EF4-FFF2-40B4-BE49-F238E27FC236}">
                <a16:creationId xmlns:a16="http://schemas.microsoft.com/office/drawing/2014/main" id="{E8091FC2-5FEB-4749-94C4-0B5710BC4B22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410200"/>
            <a:ext cx="5715000" cy="381000"/>
            <a:chOff x="768" y="624"/>
            <a:chExt cx="3600" cy="240"/>
          </a:xfrm>
        </p:grpSpPr>
        <p:sp>
          <p:nvSpPr>
            <p:cNvPr id="24580" name="Rectangle 4">
              <a:extLst>
                <a:ext uri="{FF2B5EF4-FFF2-40B4-BE49-F238E27FC236}">
                  <a16:creationId xmlns:a16="http://schemas.microsoft.com/office/drawing/2014/main" id="{CB34C51C-6AA0-40F9-BAB0-5FEB5CB80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81" name="Line 5">
              <a:extLst>
                <a:ext uri="{FF2B5EF4-FFF2-40B4-BE49-F238E27FC236}">
                  <a16:creationId xmlns:a16="http://schemas.microsoft.com/office/drawing/2014/main" id="{686B486F-B65B-4F46-B189-A3387FFE0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82" name="Line 6">
              <a:extLst>
                <a:ext uri="{FF2B5EF4-FFF2-40B4-BE49-F238E27FC236}">
                  <a16:creationId xmlns:a16="http://schemas.microsoft.com/office/drawing/2014/main" id="{7EE810A2-A95B-4E14-8EDD-6691B2E3A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83" name="Line 7">
              <a:extLst>
                <a:ext uri="{FF2B5EF4-FFF2-40B4-BE49-F238E27FC236}">
                  <a16:creationId xmlns:a16="http://schemas.microsoft.com/office/drawing/2014/main" id="{F2B568E3-E258-4341-BAAD-AF751FC1A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84" name="Line 8">
              <a:extLst>
                <a:ext uri="{FF2B5EF4-FFF2-40B4-BE49-F238E27FC236}">
                  <a16:creationId xmlns:a16="http://schemas.microsoft.com/office/drawing/2014/main" id="{D3727533-7963-4979-B8B3-095435FD9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85" name="Line 9">
              <a:extLst>
                <a:ext uri="{FF2B5EF4-FFF2-40B4-BE49-F238E27FC236}">
                  <a16:creationId xmlns:a16="http://schemas.microsoft.com/office/drawing/2014/main" id="{B5814CDF-D89C-4CD0-8084-FAB794E60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86" name="Line 10">
              <a:extLst>
                <a:ext uri="{FF2B5EF4-FFF2-40B4-BE49-F238E27FC236}">
                  <a16:creationId xmlns:a16="http://schemas.microsoft.com/office/drawing/2014/main" id="{20823DA9-BFDB-4635-8A43-78E6C88BA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87" name="Line 11">
              <a:extLst>
                <a:ext uri="{FF2B5EF4-FFF2-40B4-BE49-F238E27FC236}">
                  <a16:creationId xmlns:a16="http://schemas.microsoft.com/office/drawing/2014/main" id="{82100696-4C49-47E6-856D-B7D47A518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88" name="Line 12">
              <a:extLst>
                <a:ext uri="{FF2B5EF4-FFF2-40B4-BE49-F238E27FC236}">
                  <a16:creationId xmlns:a16="http://schemas.microsoft.com/office/drawing/2014/main" id="{7E2CD250-F534-4DDE-BB7F-3D7B7EDA2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89" name="Line 13">
              <a:extLst>
                <a:ext uri="{FF2B5EF4-FFF2-40B4-BE49-F238E27FC236}">
                  <a16:creationId xmlns:a16="http://schemas.microsoft.com/office/drawing/2014/main" id="{352A9337-74D1-4102-BD73-D7BF393D2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90" name="Line 14">
              <a:extLst>
                <a:ext uri="{FF2B5EF4-FFF2-40B4-BE49-F238E27FC236}">
                  <a16:creationId xmlns:a16="http://schemas.microsoft.com/office/drawing/2014/main" id="{9168E4AA-1858-4AB5-A424-053EFD2E1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91" name="Line 15">
              <a:extLst>
                <a:ext uri="{FF2B5EF4-FFF2-40B4-BE49-F238E27FC236}">
                  <a16:creationId xmlns:a16="http://schemas.microsoft.com/office/drawing/2014/main" id="{D0980B6F-B32C-4EA0-8771-472308853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92" name="Line 16">
              <a:extLst>
                <a:ext uri="{FF2B5EF4-FFF2-40B4-BE49-F238E27FC236}">
                  <a16:creationId xmlns:a16="http://schemas.microsoft.com/office/drawing/2014/main" id="{D4411E00-E45A-4846-B756-C4B8D6603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93" name="Line 17">
              <a:extLst>
                <a:ext uri="{FF2B5EF4-FFF2-40B4-BE49-F238E27FC236}">
                  <a16:creationId xmlns:a16="http://schemas.microsoft.com/office/drawing/2014/main" id="{C354AFBB-1EC2-41F0-9B11-9A9161555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24594" name="Line 18">
              <a:extLst>
                <a:ext uri="{FF2B5EF4-FFF2-40B4-BE49-F238E27FC236}">
                  <a16:creationId xmlns:a16="http://schemas.microsoft.com/office/drawing/2014/main" id="{FF3E6CDF-9F79-4ABB-A381-BC69C7245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24595" name="Text Box 19">
            <a:extLst>
              <a:ext uri="{FF2B5EF4-FFF2-40B4-BE49-F238E27FC236}">
                <a16:creationId xmlns:a16="http://schemas.microsoft.com/office/drawing/2014/main" id="{C4BFA6E1-30C1-427F-A3E8-8B821FB54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102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Array</a:t>
            </a:r>
          </a:p>
        </p:txBody>
      </p:sp>
      <p:sp>
        <p:nvSpPr>
          <p:cNvPr id="24596" name="Oval 20">
            <a:extLst>
              <a:ext uri="{FF2B5EF4-FFF2-40B4-BE49-F238E27FC236}">
                <a16:creationId xmlns:a16="http://schemas.microsoft.com/office/drawing/2014/main" id="{7E335758-8265-4217-B027-ACF28AB22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600200"/>
            <a:ext cx="3810000" cy="30480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4597" name="Text Box 21">
            <a:extLst>
              <a:ext uri="{FF2B5EF4-FFF2-40B4-BE49-F238E27FC236}">
                <a16:creationId xmlns:a16="http://schemas.microsoft.com/office/drawing/2014/main" id="{25065EFA-9934-4931-9F90-8CE7648E9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1336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universe of keys - U</a:t>
            </a:r>
          </a:p>
        </p:txBody>
      </p:sp>
      <p:sp>
        <p:nvSpPr>
          <p:cNvPr id="24598" name="AutoShape 22">
            <a:extLst>
              <a:ext uri="{FF2B5EF4-FFF2-40B4-BE49-F238E27FC236}">
                <a16:creationId xmlns:a16="http://schemas.microsoft.com/office/drawing/2014/main" id="{1FBFA40C-ABDB-4512-A92D-9DBF92C4AC0F}"/>
              </a:ext>
            </a:extLst>
          </p:cNvPr>
          <p:cNvSpPr>
            <a:spLocks noChangeArrowheads="1"/>
          </p:cNvSpPr>
          <p:nvPr/>
        </p:nvSpPr>
        <p:spPr bwMode="auto">
          <a:xfrm rot="2489101">
            <a:off x="6019800" y="4038600"/>
            <a:ext cx="1295400" cy="914400"/>
          </a:xfrm>
          <a:prstGeom prst="rightArrow">
            <a:avLst>
              <a:gd name="adj1" fmla="val 50000"/>
              <a:gd name="adj2" fmla="val 35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4599" name="Text Box 23">
            <a:extLst>
              <a:ext uri="{FF2B5EF4-FFF2-40B4-BE49-F238E27FC236}">
                <a16:creationId xmlns:a16="http://schemas.microsoft.com/office/drawing/2014/main" id="{26166F5F-0A72-41D1-B830-857884B0A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828801"/>
            <a:ext cx="289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FF0000"/>
                </a:solidFill>
                <a:latin typeface="Arial" panose="020B0604020202020204" pitchFamily="34" charset="0"/>
              </a:rPr>
              <a:t>array must be as large as the universe of keys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B808AE55-BF16-4BDB-92D5-D807305F2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Linear probing: search</a:t>
            </a:r>
          </a:p>
        </p:txBody>
      </p:sp>
      <p:grpSp>
        <p:nvGrpSpPr>
          <p:cNvPr id="86020" name="Group 4">
            <a:extLst>
              <a:ext uri="{FF2B5EF4-FFF2-40B4-BE49-F238E27FC236}">
                <a16:creationId xmlns:a16="http://schemas.microsoft.com/office/drawing/2014/main" id="{A41A0DA7-3658-4CCC-8D7E-5D27F70FD98B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724400"/>
            <a:ext cx="5715000" cy="381000"/>
            <a:chOff x="768" y="624"/>
            <a:chExt cx="3600" cy="240"/>
          </a:xfrm>
        </p:grpSpPr>
        <p:sp>
          <p:nvSpPr>
            <p:cNvPr id="86021" name="Rectangle 5">
              <a:extLst>
                <a:ext uri="{FF2B5EF4-FFF2-40B4-BE49-F238E27FC236}">
                  <a16:creationId xmlns:a16="http://schemas.microsoft.com/office/drawing/2014/main" id="{D50248A2-F034-4B92-989D-5848FF8EA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22" name="Line 6">
              <a:extLst>
                <a:ext uri="{FF2B5EF4-FFF2-40B4-BE49-F238E27FC236}">
                  <a16:creationId xmlns:a16="http://schemas.microsoft.com/office/drawing/2014/main" id="{6C706556-93D0-4354-B332-87341B0F6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23" name="Line 7">
              <a:extLst>
                <a:ext uri="{FF2B5EF4-FFF2-40B4-BE49-F238E27FC236}">
                  <a16:creationId xmlns:a16="http://schemas.microsoft.com/office/drawing/2014/main" id="{E1A30598-8384-4B64-BCF0-4D74AC86B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24" name="Line 8">
              <a:extLst>
                <a:ext uri="{FF2B5EF4-FFF2-40B4-BE49-F238E27FC236}">
                  <a16:creationId xmlns:a16="http://schemas.microsoft.com/office/drawing/2014/main" id="{2D139F7B-779F-4DF2-9826-456C1A34C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25" name="Line 9">
              <a:extLst>
                <a:ext uri="{FF2B5EF4-FFF2-40B4-BE49-F238E27FC236}">
                  <a16:creationId xmlns:a16="http://schemas.microsoft.com/office/drawing/2014/main" id="{9E41DB5B-9086-4771-BE5C-D2B1DBEA7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26" name="Line 10">
              <a:extLst>
                <a:ext uri="{FF2B5EF4-FFF2-40B4-BE49-F238E27FC236}">
                  <a16:creationId xmlns:a16="http://schemas.microsoft.com/office/drawing/2014/main" id="{2DCF9561-A394-49EC-8049-ACF3961B2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27" name="Line 11">
              <a:extLst>
                <a:ext uri="{FF2B5EF4-FFF2-40B4-BE49-F238E27FC236}">
                  <a16:creationId xmlns:a16="http://schemas.microsoft.com/office/drawing/2014/main" id="{6B22B3C8-2035-4CD6-87C4-334E0661A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28" name="Line 12">
              <a:extLst>
                <a:ext uri="{FF2B5EF4-FFF2-40B4-BE49-F238E27FC236}">
                  <a16:creationId xmlns:a16="http://schemas.microsoft.com/office/drawing/2014/main" id="{8B6D8C6D-23F1-4CD4-AC5F-ECC927038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29" name="Line 13">
              <a:extLst>
                <a:ext uri="{FF2B5EF4-FFF2-40B4-BE49-F238E27FC236}">
                  <a16:creationId xmlns:a16="http://schemas.microsoft.com/office/drawing/2014/main" id="{729D47BA-2D99-4F77-A779-112405D5A8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30" name="Line 14">
              <a:extLst>
                <a:ext uri="{FF2B5EF4-FFF2-40B4-BE49-F238E27FC236}">
                  <a16:creationId xmlns:a16="http://schemas.microsoft.com/office/drawing/2014/main" id="{45947DA4-AD79-4BF8-A535-A1AC5A6C0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31" name="Line 15">
              <a:extLst>
                <a:ext uri="{FF2B5EF4-FFF2-40B4-BE49-F238E27FC236}">
                  <a16:creationId xmlns:a16="http://schemas.microsoft.com/office/drawing/2014/main" id="{666A7B7C-1A32-40E0-B286-EB9DBAF1F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32" name="Line 16">
              <a:extLst>
                <a:ext uri="{FF2B5EF4-FFF2-40B4-BE49-F238E27FC236}">
                  <a16:creationId xmlns:a16="http://schemas.microsoft.com/office/drawing/2014/main" id="{6C177C40-3259-49FE-AF3A-EEC84F11A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33" name="Line 17">
              <a:extLst>
                <a:ext uri="{FF2B5EF4-FFF2-40B4-BE49-F238E27FC236}">
                  <a16:creationId xmlns:a16="http://schemas.microsoft.com/office/drawing/2014/main" id="{64C13F2F-E308-4DD2-B998-07448BDE2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34" name="Line 18">
              <a:extLst>
                <a:ext uri="{FF2B5EF4-FFF2-40B4-BE49-F238E27FC236}">
                  <a16:creationId xmlns:a16="http://schemas.microsoft.com/office/drawing/2014/main" id="{D66BBA92-3B72-4E67-A186-42EC24ADA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6035" name="Line 19">
              <a:extLst>
                <a:ext uri="{FF2B5EF4-FFF2-40B4-BE49-F238E27FC236}">
                  <a16:creationId xmlns:a16="http://schemas.microsoft.com/office/drawing/2014/main" id="{6B3CF06C-2B90-44B0-95A5-674268F65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86036" name="Text Box 20">
            <a:extLst>
              <a:ext uri="{FF2B5EF4-FFF2-40B4-BE49-F238E27FC236}">
                <a16:creationId xmlns:a16="http://schemas.microsoft.com/office/drawing/2014/main" id="{16219986-B081-488B-B02E-D64EF66EA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981200"/>
            <a:ext cx="388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     , 0)</a:t>
            </a:r>
          </a:p>
        </p:txBody>
      </p:sp>
      <p:sp>
        <p:nvSpPr>
          <p:cNvPr id="86037" name="Rectangle 21">
            <a:extLst>
              <a:ext uri="{FF2B5EF4-FFF2-40B4-BE49-F238E27FC236}">
                <a16:creationId xmlns:a16="http://schemas.microsoft.com/office/drawing/2014/main" id="{2C5C5AFC-7E7D-4CCB-9F82-6D52FD7B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6038" name="Rectangle 22">
            <a:extLst>
              <a:ext uri="{FF2B5EF4-FFF2-40B4-BE49-F238E27FC236}">
                <a16:creationId xmlns:a16="http://schemas.microsoft.com/office/drawing/2014/main" id="{B090FEE8-5611-4B9E-85C7-AE00DD61C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6041" name="Rectangle 25">
            <a:extLst>
              <a:ext uri="{FF2B5EF4-FFF2-40B4-BE49-F238E27FC236}">
                <a16:creationId xmlns:a16="http://schemas.microsoft.com/office/drawing/2014/main" id="{65387A9A-CD8B-415A-A3B5-E5730B6FF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6042" name="Rectangle 26">
            <a:extLst>
              <a:ext uri="{FF2B5EF4-FFF2-40B4-BE49-F238E27FC236}">
                <a16:creationId xmlns:a16="http://schemas.microsoft.com/office/drawing/2014/main" id="{F9CC4A64-D01C-4D73-BBBA-C188A9FED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6043" name="Rectangle 27">
            <a:extLst>
              <a:ext uri="{FF2B5EF4-FFF2-40B4-BE49-F238E27FC236}">
                <a16:creationId xmlns:a16="http://schemas.microsoft.com/office/drawing/2014/main" id="{5E623189-0967-428B-B313-04582E67F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6044" name="Rectangle 28">
            <a:extLst>
              <a:ext uri="{FF2B5EF4-FFF2-40B4-BE49-F238E27FC236}">
                <a16:creationId xmlns:a16="http://schemas.microsoft.com/office/drawing/2014/main" id="{3CD1427E-7CDA-4BD4-9645-5E72CD5C7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6045" name="Rectangle 29">
            <a:extLst>
              <a:ext uri="{FF2B5EF4-FFF2-40B4-BE49-F238E27FC236}">
                <a16:creationId xmlns:a16="http://schemas.microsoft.com/office/drawing/2014/main" id="{7F9A25E3-0180-410A-AEAC-7946C9B1B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336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6046" name="Line 30">
            <a:extLst>
              <a:ext uri="{FF2B5EF4-FFF2-40B4-BE49-F238E27FC236}">
                <a16:creationId xmlns:a16="http://schemas.microsoft.com/office/drawing/2014/main" id="{F1064FBD-C185-4670-B32F-556273A2E9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5181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D1FAB71A-C989-4E43-BA3E-9A07022910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Linear probing: search</a:t>
            </a:r>
          </a:p>
        </p:txBody>
      </p:sp>
      <p:grpSp>
        <p:nvGrpSpPr>
          <p:cNvPr id="87043" name="Group 3">
            <a:extLst>
              <a:ext uri="{FF2B5EF4-FFF2-40B4-BE49-F238E27FC236}">
                <a16:creationId xmlns:a16="http://schemas.microsoft.com/office/drawing/2014/main" id="{C8C9FBE6-0E35-40C5-A91A-D58834E138F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724400"/>
            <a:ext cx="5715000" cy="381000"/>
            <a:chOff x="768" y="624"/>
            <a:chExt cx="3600" cy="240"/>
          </a:xfrm>
        </p:grpSpPr>
        <p:sp>
          <p:nvSpPr>
            <p:cNvPr id="87044" name="Rectangle 4">
              <a:extLst>
                <a:ext uri="{FF2B5EF4-FFF2-40B4-BE49-F238E27FC236}">
                  <a16:creationId xmlns:a16="http://schemas.microsoft.com/office/drawing/2014/main" id="{8D0A6557-6EF4-49CC-B0F2-1677C2E4E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45" name="Line 5">
              <a:extLst>
                <a:ext uri="{FF2B5EF4-FFF2-40B4-BE49-F238E27FC236}">
                  <a16:creationId xmlns:a16="http://schemas.microsoft.com/office/drawing/2014/main" id="{2D99AFFC-001C-46A7-A3F7-7367802E9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46" name="Line 6">
              <a:extLst>
                <a:ext uri="{FF2B5EF4-FFF2-40B4-BE49-F238E27FC236}">
                  <a16:creationId xmlns:a16="http://schemas.microsoft.com/office/drawing/2014/main" id="{B543A148-EA8B-40FE-B773-19D9E1B07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47" name="Line 7">
              <a:extLst>
                <a:ext uri="{FF2B5EF4-FFF2-40B4-BE49-F238E27FC236}">
                  <a16:creationId xmlns:a16="http://schemas.microsoft.com/office/drawing/2014/main" id="{D3C89F0C-B9ED-4504-A33A-16DA21BE1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48" name="Line 8">
              <a:extLst>
                <a:ext uri="{FF2B5EF4-FFF2-40B4-BE49-F238E27FC236}">
                  <a16:creationId xmlns:a16="http://schemas.microsoft.com/office/drawing/2014/main" id="{0AE2EB7D-9EBA-42D0-A753-A4D788EB1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49" name="Line 9">
              <a:extLst>
                <a:ext uri="{FF2B5EF4-FFF2-40B4-BE49-F238E27FC236}">
                  <a16:creationId xmlns:a16="http://schemas.microsoft.com/office/drawing/2014/main" id="{4E3FFA0E-0703-4F39-8BC8-89FBDF0EF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50" name="Line 10">
              <a:extLst>
                <a:ext uri="{FF2B5EF4-FFF2-40B4-BE49-F238E27FC236}">
                  <a16:creationId xmlns:a16="http://schemas.microsoft.com/office/drawing/2014/main" id="{14CFA8EC-68FD-4C97-948F-A4B67BCB4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51" name="Line 11">
              <a:extLst>
                <a:ext uri="{FF2B5EF4-FFF2-40B4-BE49-F238E27FC236}">
                  <a16:creationId xmlns:a16="http://schemas.microsoft.com/office/drawing/2014/main" id="{204ECD4D-B79C-44E9-999D-6DD56C98E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52" name="Line 12">
              <a:extLst>
                <a:ext uri="{FF2B5EF4-FFF2-40B4-BE49-F238E27FC236}">
                  <a16:creationId xmlns:a16="http://schemas.microsoft.com/office/drawing/2014/main" id="{BDB367E8-93FD-421E-9CF3-5987ED1BC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53" name="Line 13">
              <a:extLst>
                <a:ext uri="{FF2B5EF4-FFF2-40B4-BE49-F238E27FC236}">
                  <a16:creationId xmlns:a16="http://schemas.microsoft.com/office/drawing/2014/main" id="{3A28B41B-1847-4709-9A2A-B57715A7F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54" name="Line 14">
              <a:extLst>
                <a:ext uri="{FF2B5EF4-FFF2-40B4-BE49-F238E27FC236}">
                  <a16:creationId xmlns:a16="http://schemas.microsoft.com/office/drawing/2014/main" id="{68C2C518-36EA-4897-922D-30F727ABB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55" name="Line 15">
              <a:extLst>
                <a:ext uri="{FF2B5EF4-FFF2-40B4-BE49-F238E27FC236}">
                  <a16:creationId xmlns:a16="http://schemas.microsoft.com/office/drawing/2014/main" id="{96997EAA-BE5E-4C86-B99E-4D1BC6458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56" name="Line 16">
              <a:extLst>
                <a:ext uri="{FF2B5EF4-FFF2-40B4-BE49-F238E27FC236}">
                  <a16:creationId xmlns:a16="http://schemas.microsoft.com/office/drawing/2014/main" id="{A605D338-598F-4B2F-907B-27D0B0227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57" name="Line 17">
              <a:extLst>
                <a:ext uri="{FF2B5EF4-FFF2-40B4-BE49-F238E27FC236}">
                  <a16:creationId xmlns:a16="http://schemas.microsoft.com/office/drawing/2014/main" id="{95F60124-3BD1-4B17-A6CF-8BDC97390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7058" name="Line 18">
              <a:extLst>
                <a:ext uri="{FF2B5EF4-FFF2-40B4-BE49-F238E27FC236}">
                  <a16:creationId xmlns:a16="http://schemas.microsoft.com/office/drawing/2014/main" id="{EA95731E-89EC-43CF-A6A8-7D5260802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87059" name="Text Box 19">
            <a:extLst>
              <a:ext uri="{FF2B5EF4-FFF2-40B4-BE49-F238E27FC236}">
                <a16:creationId xmlns:a16="http://schemas.microsoft.com/office/drawing/2014/main" id="{A7B00032-BE9F-474A-8BA7-E0248940D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981200"/>
            <a:ext cx="388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     , 1)</a:t>
            </a:r>
          </a:p>
        </p:txBody>
      </p:sp>
      <p:sp>
        <p:nvSpPr>
          <p:cNvPr id="87060" name="Rectangle 20">
            <a:extLst>
              <a:ext uri="{FF2B5EF4-FFF2-40B4-BE49-F238E27FC236}">
                <a16:creationId xmlns:a16="http://schemas.microsoft.com/office/drawing/2014/main" id="{0A72CF1A-1E48-4139-BCC9-8D0E50F76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7061" name="Rectangle 21">
            <a:extLst>
              <a:ext uri="{FF2B5EF4-FFF2-40B4-BE49-F238E27FC236}">
                <a16:creationId xmlns:a16="http://schemas.microsoft.com/office/drawing/2014/main" id="{38DFF92A-AE31-43F5-8204-589329B4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7062" name="Rectangle 22">
            <a:extLst>
              <a:ext uri="{FF2B5EF4-FFF2-40B4-BE49-F238E27FC236}">
                <a16:creationId xmlns:a16="http://schemas.microsoft.com/office/drawing/2014/main" id="{EB48D4DF-6C6E-47D1-8E0A-CB0861727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7063" name="Rectangle 23">
            <a:extLst>
              <a:ext uri="{FF2B5EF4-FFF2-40B4-BE49-F238E27FC236}">
                <a16:creationId xmlns:a16="http://schemas.microsoft.com/office/drawing/2014/main" id="{8375C78E-AE62-4BEF-9A8F-B6B40D97D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7064" name="Rectangle 24">
            <a:extLst>
              <a:ext uri="{FF2B5EF4-FFF2-40B4-BE49-F238E27FC236}">
                <a16:creationId xmlns:a16="http://schemas.microsoft.com/office/drawing/2014/main" id="{7214478D-80E8-473E-9AD8-A69736C07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7065" name="Rectangle 25">
            <a:extLst>
              <a:ext uri="{FF2B5EF4-FFF2-40B4-BE49-F238E27FC236}">
                <a16:creationId xmlns:a16="http://schemas.microsoft.com/office/drawing/2014/main" id="{5CDA942A-E97D-4FB9-BD55-10BA1685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7066" name="Rectangle 26">
            <a:extLst>
              <a:ext uri="{FF2B5EF4-FFF2-40B4-BE49-F238E27FC236}">
                <a16:creationId xmlns:a16="http://schemas.microsoft.com/office/drawing/2014/main" id="{39F261F5-7E3F-47BB-8270-96BC0CAC7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336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7067" name="Line 27">
            <a:extLst>
              <a:ext uri="{FF2B5EF4-FFF2-40B4-BE49-F238E27FC236}">
                <a16:creationId xmlns:a16="http://schemas.microsoft.com/office/drawing/2014/main" id="{E998AD5B-27FD-4992-A4CE-6FC8666541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5181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69695545-F3AA-4129-B535-EA7F6F75B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Linear probing: search</a:t>
            </a:r>
          </a:p>
        </p:txBody>
      </p:sp>
      <p:grpSp>
        <p:nvGrpSpPr>
          <p:cNvPr id="88067" name="Group 3">
            <a:extLst>
              <a:ext uri="{FF2B5EF4-FFF2-40B4-BE49-F238E27FC236}">
                <a16:creationId xmlns:a16="http://schemas.microsoft.com/office/drawing/2014/main" id="{9C973945-81FF-4FF5-BF12-2DB8A9714B80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724400"/>
            <a:ext cx="5715000" cy="381000"/>
            <a:chOff x="768" y="624"/>
            <a:chExt cx="3600" cy="240"/>
          </a:xfrm>
        </p:grpSpPr>
        <p:sp>
          <p:nvSpPr>
            <p:cNvPr id="88068" name="Rectangle 4">
              <a:extLst>
                <a:ext uri="{FF2B5EF4-FFF2-40B4-BE49-F238E27FC236}">
                  <a16:creationId xmlns:a16="http://schemas.microsoft.com/office/drawing/2014/main" id="{EB30BFE3-6556-4813-9A06-C81ECE8FD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69" name="Line 5">
              <a:extLst>
                <a:ext uri="{FF2B5EF4-FFF2-40B4-BE49-F238E27FC236}">
                  <a16:creationId xmlns:a16="http://schemas.microsoft.com/office/drawing/2014/main" id="{AF68683B-DDE9-43F9-87A0-FB98264C8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70" name="Line 6">
              <a:extLst>
                <a:ext uri="{FF2B5EF4-FFF2-40B4-BE49-F238E27FC236}">
                  <a16:creationId xmlns:a16="http://schemas.microsoft.com/office/drawing/2014/main" id="{EAFE6CCF-4183-4651-A9DA-84FE6F392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71" name="Line 7">
              <a:extLst>
                <a:ext uri="{FF2B5EF4-FFF2-40B4-BE49-F238E27FC236}">
                  <a16:creationId xmlns:a16="http://schemas.microsoft.com/office/drawing/2014/main" id="{6D21F793-4EEE-4A99-A113-5A1DC923D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72" name="Line 8">
              <a:extLst>
                <a:ext uri="{FF2B5EF4-FFF2-40B4-BE49-F238E27FC236}">
                  <a16:creationId xmlns:a16="http://schemas.microsoft.com/office/drawing/2014/main" id="{70254AA9-4B4F-4F82-A107-C0D0C7E4C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73" name="Line 9">
              <a:extLst>
                <a:ext uri="{FF2B5EF4-FFF2-40B4-BE49-F238E27FC236}">
                  <a16:creationId xmlns:a16="http://schemas.microsoft.com/office/drawing/2014/main" id="{427A9BDD-C466-4166-9F73-317EE6E6D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74" name="Line 10">
              <a:extLst>
                <a:ext uri="{FF2B5EF4-FFF2-40B4-BE49-F238E27FC236}">
                  <a16:creationId xmlns:a16="http://schemas.microsoft.com/office/drawing/2014/main" id="{4FC509D9-DE42-4D7A-A025-4E26697CB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75" name="Line 11">
              <a:extLst>
                <a:ext uri="{FF2B5EF4-FFF2-40B4-BE49-F238E27FC236}">
                  <a16:creationId xmlns:a16="http://schemas.microsoft.com/office/drawing/2014/main" id="{D7CDF3F9-165E-45B2-8AA8-5C8887F37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76" name="Line 12">
              <a:extLst>
                <a:ext uri="{FF2B5EF4-FFF2-40B4-BE49-F238E27FC236}">
                  <a16:creationId xmlns:a16="http://schemas.microsoft.com/office/drawing/2014/main" id="{E1746422-3507-47CF-BB1E-DB82F9EF6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77" name="Line 13">
              <a:extLst>
                <a:ext uri="{FF2B5EF4-FFF2-40B4-BE49-F238E27FC236}">
                  <a16:creationId xmlns:a16="http://schemas.microsoft.com/office/drawing/2014/main" id="{66FC77A4-A03C-42C6-8C1D-5A0B42C8E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78" name="Line 14">
              <a:extLst>
                <a:ext uri="{FF2B5EF4-FFF2-40B4-BE49-F238E27FC236}">
                  <a16:creationId xmlns:a16="http://schemas.microsoft.com/office/drawing/2014/main" id="{C20C5101-792D-4B60-9BD3-EF1ADCBF0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79" name="Line 15">
              <a:extLst>
                <a:ext uri="{FF2B5EF4-FFF2-40B4-BE49-F238E27FC236}">
                  <a16:creationId xmlns:a16="http://schemas.microsoft.com/office/drawing/2014/main" id="{FA136B9C-3E41-4A0A-B497-C1F69BED55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80" name="Line 16">
              <a:extLst>
                <a:ext uri="{FF2B5EF4-FFF2-40B4-BE49-F238E27FC236}">
                  <a16:creationId xmlns:a16="http://schemas.microsoft.com/office/drawing/2014/main" id="{36F8EF11-BA80-4D70-9419-42B6D0AC9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81" name="Line 17">
              <a:extLst>
                <a:ext uri="{FF2B5EF4-FFF2-40B4-BE49-F238E27FC236}">
                  <a16:creationId xmlns:a16="http://schemas.microsoft.com/office/drawing/2014/main" id="{2CF1A5FF-85E2-4210-986C-1319B2B04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88082" name="Line 18">
              <a:extLst>
                <a:ext uri="{FF2B5EF4-FFF2-40B4-BE49-F238E27FC236}">
                  <a16:creationId xmlns:a16="http://schemas.microsoft.com/office/drawing/2014/main" id="{1A79D169-236C-4720-8BC3-9F158790E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88083" name="Text Box 19">
            <a:extLst>
              <a:ext uri="{FF2B5EF4-FFF2-40B4-BE49-F238E27FC236}">
                <a16:creationId xmlns:a16="http://schemas.microsoft.com/office/drawing/2014/main" id="{C13AC2C1-04BE-4D39-9140-B2378CEDB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981200"/>
            <a:ext cx="388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     , 2)</a:t>
            </a:r>
          </a:p>
        </p:txBody>
      </p:sp>
      <p:sp>
        <p:nvSpPr>
          <p:cNvPr id="88084" name="Rectangle 20">
            <a:extLst>
              <a:ext uri="{FF2B5EF4-FFF2-40B4-BE49-F238E27FC236}">
                <a16:creationId xmlns:a16="http://schemas.microsoft.com/office/drawing/2014/main" id="{3691C37C-7384-43A4-8B1F-77E129F80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8085" name="Rectangle 21">
            <a:extLst>
              <a:ext uri="{FF2B5EF4-FFF2-40B4-BE49-F238E27FC236}">
                <a16:creationId xmlns:a16="http://schemas.microsoft.com/office/drawing/2014/main" id="{3D8AA333-DFAF-49A5-9605-9B5056177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8086" name="Rectangle 22">
            <a:extLst>
              <a:ext uri="{FF2B5EF4-FFF2-40B4-BE49-F238E27FC236}">
                <a16:creationId xmlns:a16="http://schemas.microsoft.com/office/drawing/2014/main" id="{B3CD851B-6F08-40D3-8944-6F29F70CE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8087" name="Rectangle 23">
            <a:extLst>
              <a:ext uri="{FF2B5EF4-FFF2-40B4-BE49-F238E27FC236}">
                <a16:creationId xmlns:a16="http://schemas.microsoft.com/office/drawing/2014/main" id="{92500FCC-E306-4FFD-BF23-3E9DF5A66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8088" name="Rectangle 24">
            <a:extLst>
              <a:ext uri="{FF2B5EF4-FFF2-40B4-BE49-F238E27FC236}">
                <a16:creationId xmlns:a16="http://schemas.microsoft.com/office/drawing/2014/main" id="{CEA1387C-4A0F-4F5A-8375-96DE1A6F2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8089" name="Rectangle 25">
            <a:extLst>
              <a:ext uri="{FF2B5EF4-FFF2-40B4-BE49-F238E27FC236}">
                <a16:creationId xmlns:a16="http://schemas.microsoft.com/office/drawing/2014/main" id="{EDBC52D2-1537-4D61-83B1-9DB9AC8E8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8090" name="Rectangle 26">
            <a:extLst>
              <a:ext uri="{FF2B5EF4-FFF2-40B4-BE49-F238E27FC236}">
                <a16:creationId xmlns:a16="http://schemas.microsoft.com/office/drawing/2014/main" id="{09D08F86-20CA-4191-A81D-3353939B5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336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88091" name="Line 27">
            <a:extLst>
              <a:ext uri="{FF2B5EF4-FFF2-40B4-BE49-F238E27FC236}">
                <a16:creationId xmlns:a16="http://schemas.microsoft.com/office/drawing/2014/main" id="{73F3BB09-03FE-4856-A1CC-4AB8E2BD7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5181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8A6041EB-0C4C-42B5-9150-28C702F07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Linear probing: search</a:t>
            </a:r>
          </a:p>
        </p:txBody>
      </p:sp>
      <p:grpSp>
        <p:nvGrpSpPr>
          <p:cNvPr id="90115" name="Group 3">
            <a:extLst>
              <a:ext uri="{FF2B5EF4-FFF2-40B4-BE49-F238E27FC236}">
                <a16:creationId xmlns:a16="http://schemas.microsoft.com/office/drawing/2014/main" id="{E30216E9-CA14-43FF-BBFF-2EE64286981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724400"/>
            <a:ext cx="5715000" cy="381000"/>
            <a:chOff x="768" y="624"/>
            <a:chExt cx="3600" cy="240"/>
          </a:xfrm>
        </p:grpSpPr>
        <p:sp>
          <p:nvSpPr>
            <p:cNvPr id="90116" name="Rectangle 4">
              <a:extLst>
                <a:ext uri="{FF2B5EF4-FFF2-40B4-BE49-F238E27FC236}">
                  <a16:creationId xmlns:a16="http://schemas.microsoft.com/office/drawing/2014/main" id="{F4A9F8B7-F4F1-4760-82EB-34444C2AA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17" name="Line 5">
              <a:extLst>
                <a:ext uri="{FF2B5EF4-FFF2-40B4-BE49-F238E27FC236}">
                  <a16:creationId xmlns:a16="http://schemas.microsoft.com/office/drawing/2014/main" id="{587DB873-952E-4742-A4B3-77F4F8978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18" name="Line 6">
              <a:extLst>
                <a:ext uri="{FF2B5EF4-FFF2-40B4-BE49-F238E27FC236}">
                  <a16:creationId xmlns:a16="http://schemas.microsoft.com/office/drawing/2014/main" id="{71FEDED4-C126-4512-9148-8A952BBA2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19" name="Line 7">
              <a:extLst>
                <a:ext uri="{FF2B5EF4-FFF2-40B4-BE49-F238E27FC236}">
                  <a16:creationId xmlns:a16="http://schemas.microsoft.com/office/drawing/2014/main" id="{052E77CE-9205-4CF9-96CA-A367ABD1D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20" name="Line 8">
              <a:extLst>
                <a:ext uri="{FF2B5EF4-FFF2-40B4-BE49-F238E27FC236}">
                  <a16:creationId xmlns:a16="http://schemas.microsoft.com/office/drawing/2014/main" id="{0F90FB72-6AA5-44A6-A0C8-DA33F67A9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21" name="Line 9">
              <a:extLst>
                <a:ext uri="{FF2B5EF4-FFF2-40B4-BE49-F238E27FC236}">
                  <a16:creationId xmlns:a16="http://schemas.microsoft.com/office/drawing/2014/main" id="{3F4CF625-4122-41C3-BF2A-12B88DC14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22" name="Line 10">
              <a:extLst>
                <a:ext uri="{FF2B5EF4-FFF2-40B4-BE49-F238E27FC236}">
                  <a16:creationId xmlns:a16="http://schemas.microsoft.com/office/drawing/2014/main" id="{BB2637F2-3094-48C5-816E-4760E6F7D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23" name="Line 11">
              <a:extLst>
                <a:ext uri="{FF2B5EF4-FFF2-40B4-BE49-F238E27FC236}">
                  <a16:creationId xmlns:a16="http://schemas.microsoft.com/office/drawing/2014/main" id="{9533C72F-D142-420B-B07B-CAFD98FBD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24" name="Line 12">
              <a:extLst>
                <a:ext uri="{FF2B5EF4-FFF2-40B4-BE49-F238E27FC236}">
                  <a16:creationId xmlns:a16="http://schemas.microsoft.com/office/drawing/2014/main" id="{E8635C79-E158-4F1B-A69A-8171B379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25" name="Line 13">
              <a:extLst>
                <a:ext uri="{FF2B5EF4-FFF2-40B4-BE49-F238E27FC236}">
                  <a16:creationId xmlns:a16="http://schemas.microsoft.com/office/drawing/2014/main" id="{7383D6E9-347A-4E00-8B9C-03CEF790B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26" name="Line 14">
              <a:extLst>
                <a:ext uri="{FF2B5EF4-FFF2-40B4-BE49-F238E27FC236}">
                  <a16:creationId xmlns:a16="http://schemas.microsoft.com/office/drawing/2014/main" id="{300683D7-0A79-41D2-8FDD-EEE997D76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27" name="Line 15">
              <a:extLst>
                <a:ext uri="{FF2B5EF4-FFF2-40B4-BE49-F238E27FC236}">
                  <a16:creationId xmlns:a16="http://schemas.microsoft.com/office/drawing/2014/main" id="{1BB74E49-EFFE-4D07-8CC4-C315D7395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28" name="Line 16">
              <a:extLst>
                <a:ext uri="{FF2B5EF4-FFF2-40B4-BE49-F238E27FC236}">
                  <a16:creationId xmlns:a16="http://schemas.microsoft.com/office/drawing/2014/main" id="{AB0C9662-91AB-4B6C-A5C1-B2151B4A5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29" name="Line 17">
              <a:extLst>
                <a:ext uri="{FF2B5EF4-FFF2-40B4-BE49-F238E27FC236}">
                  <a16:creationId xmlns:a16="http://schemas.microsoft.com/office/drawing/2014/main" id="{65358B72-A51E-47B9-83C2-2B20F0E16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0130" name="Line 18">
              <a:extLst>
                <a:ext uri="{FF2B5EF4-FFF2-40B4-BE49-F238E27FC236}">
                  <a16:creationId xmlns:a16="http://schemas.microsoft.com/office/drawing/2014/main" id="{F98E3FD4-3D46-4E0B-A41E-78785781E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90131" name="Text Box 19">
            <a:extLst>
              <a:ext uri="{FF2B5EF4-FFF2-40B4-BE49-F238E27FC236}">
                <a16:creationId xmlns:a16="http://schemas.microsoft.com/office/drawing/2014/main" id="{E103D0F6-9448-4CFA-93F9-89BD052DD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981200"/>
            <a:ext cx="388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     , 3)</a:t>
            </a:r>
          </a:p>
        </p:txBody>
      </p:sp>
      <p:sp>
        <p:nvSpPr>
          <p:cNvPr id="90132" name="Rectangle 20">
            <a:extLst>
              <a:ext uri="{FF2B5EF4-FFF2-40B4-BE49-F238E27FC236}">
                <a16:creationId xmlns:a16="http://schemas.microsoft.com/office/drawing/2014/main" id="{55BD9963-BA01-4CBD-9E4E-EE9CF6A19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0133" name="Rectangle 21">
            <a:extLst>
              <a:ext uri="{FF2B5EF4-FFF2-40B4-BE49-F238E27FC236}">
                <a16:creationId xmlns:a16="http://schemas.microsoft.com/office/drawing/2014/main" id="{4B1B46D1-A5BA-4624-88AF-BF467F5C2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0134" name="Rectangle 22">
            <a:extLst>
              <a:ext uri="{FF2B5EF4-FFF2-40B4-BE49-F238E27FC236}">
                <a16:creationId xmlns:a16="http://schemas.microsoft.com/office/drawing/2014/main" id="{90A6FAFF-9092-412F-A55B-7E07FEBCB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0135" name="Rectangle 23">
            <a:extLst>
              <a:ext uri="{FF2B5EF4-FFF2-40B4-BE49-F238E27FC236}">
                <a16:creationId xmlns:a16="http://schemas.microsoft.com/office/drawing/2014/main" id="{65D32444-D908-4463-8342-079CE18DC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0136" name="Rectangle 24">
            <a:extLst>
              <a:ext uri="{FF2B5EF4-FFF2-40B4-BE49-F238E27FC236}">
                <a16:creationId xmlns:a16="http://schemas.microsoft.com/office/drawing/2014/main" id="{661CEBFF-8393-49AA-9A4B-52F3EF1AF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0137" name="Rectangle 25">
            <a:extLst>
              <a:ext uri="{FF2B5EF4-FFF2-40B4-BE49-F238E27FC236}">
                <a16:creationId xmlns:a16="http://schemas.microsoft.com/office/drawing/2014/main" id="{60AD74FF-8470-4C0E-8B2C-E27F1B680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0138" name="Rectangle 26">
            <a:extLst>
              <a:ext uri="{FF2B5EF4-FFF2-40B4-BE49-F238E27FC236}">
                <a16:creationId xmlns:a16="http://schemas.microsoft.com/office/drawing/2014/main" id="{ECE7F730-2B09-49AC-9146-DD790EFAE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336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0139" name="Line 27">
            <a:extLst>
              <a:ext uri="{FF2B5EF4-FFF2-40B4-BE49-F238E27FC236}">
                <a16:creationId xmlns:a16="http://schemas.microsoft.com/office/drawing/2014/main" id="{CAB9CE02-008A-4256-8EAA-36744F0E5D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5181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24B3BC6F-5FA0-4FB0-A445-CE2EEDF8E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Linear probing: search</a:t>
            </a:r>
          </a:p>
        </p:txBody>
      </p:sp>
      <p:grpSp>
        <p:nvGrpSpPr>
          <p:cNvPr id="91139" name="Group 3">
            <a:extLst>
              <a:ext uri="{FF2B5EF4-FFF2-40B4-BE49-F238E27FC236}">
                <a16:creationId xmlns:a16="http://schemas.microsoft.com/office/drawing/2014/main" id="{26F3C438-8EF2-433F-9FF2-4DA24F568524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724400"/>
            <a:ext cx="5715000" cy="381000"/>
            <a:chOff x="768" y="624"/>
            <a:chExt cx="3600" cy="240"/>
          </a:xfrm>
        </p:grpSpPr>
        <p:sp>
          <p:nvSpPr>
            <p:cNvPr id="91140" name="Rectangle 4">
              <a:extLst>
                <a:ext uri="{FF2B5EF4-FFF2-40B4-BE49-F238E27FC236}">
                  <a16:creationId xmlns:a16="http://schemas.microsoft.com/office/drawing/2014/main" id="{BFB7D5B4-88CB-4062-AC57-6BAD07C1D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41" name="Line 5">
              <a:extLst>
                <a:ext uri="{FF2B5EF4-FFF2-40B4-BE49-F238E27FC236}">
                  <a16:creationId xmlns:a16="http://schemas.microsoft.com/office/drawing/2014/main" id="{78C050F1-17AC-4EC2-AC22-00AD78408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42" name="Line 6">
              <a:extLst>
                <a:ext uri="{FF2B5EF4-FFF2-40B4-BE49-F238E27FC236}">
                  <a16:creationId xmlns:a16="http://schemas.microsoft.com/office/drawing/2014/main" id="{03A4262E-7E49-4121-8FBB-4894E25C9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43" name="Line 7">
              <a:extLst>
                <a:ext uri="{FF2B5EF4-FFF2-40B4-BE49-F238E27FC236}">
                  <a16:creationId xmlns:a16="http://schemas.microsoft.com/office/drawing/2014/main" id="{DE415D39-37F2-42B9-9989-1EE26A18C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44" name="Line 8">
              <a:extLst>
                <a:ext uri="{FF2B5EF4-FFF2-40B4-BE49-F238E27FC236}">
                  <a16:creationId xmlns:a16="http://schemas.microsoft.com/office/drawing/2014/main" id="{E8D13058-79DB-4090-916A-BFFB20EC6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45" name="Line 9">
              <a:extLst>
                <a:ext uri="{FF2B5EF4-FFF2-40B4-BE49-F238E27FC236}">
                  <a16:creationId xmlns:a16="http://schemas.microsoft.com/office/drawing/2014/main" id="{89842028-10DE-44AE-B7FB-D3DFA6648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46" name="Line 10">
              <a:extLst>
                <a:ext uri="{FF2B5EF4-FFF2-40B4-BE49-F238E27FC236}">
                  <a16:creationId xmlns:a16="http://schemas.microsoft.com/office/drawing/2014/main" id="{C514A53D-FD9B-4978-90B6-9EECFB04B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47" name="Line 11">
              <a:extLst>
                <a:ext uri="{FF2B5EF4-FFF2-40B4-BE49-F238E27FC236}">
                  <a16:creationId xmlns:a16="http://schemas.microsoft.com/office/drawing/2014/main" id="{79DA4103-5365-45F3-ACCC-D40B9C91C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48" name="Line 12">
              <a:extLst>
                <a:ext uri="{FF2B5EF4-FFF2-40B4-BE49-F238E27FC236}">
                  <a16:creationId xmlns:a16="http://schemas.microsoft.com/office/drawing/2014/main" id="{416C296A-9DCB-4101-B4BD-D1DF98637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49" name="Line 13">
              <a:extLst>
                <a:ext uri="{FF2B5EF4-FFF2-40B4-BE49-F238E27FC236}">
                  <a16:creationId xmlns:a16="http://schemas.microsoft.com/office/drawing/2014/main" id="{B70EF5EC-69D5-4419-B46E-1939DDC55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50" name="Line 14">
              <a:extLst>
                <a:ext uri="{FF2B5EF4-FFF2-40B4-BE49-F238E27FC236}">
                  <a16:creationId xmlns:a16="http://schemas.microsoft.com/office/drawing/2014/main" id="{7CCA2C9A-96A3-4044-9B6D-D4E927D24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51" name="Line 15">
              <a:extLst>
                <a:ext uri="{FF2B5EF4-FFF2-40B4-BE49-F238E27FC236}">
                  <a16:creationId xmlns:a16="http://schemas.microsoft.com/office/drawing/2014/main" id="{C0A38091-9E50-4D14-8B51-6F5F8490E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52" name="Line 16">
              <a:extLst>
                <a:ext uri="{FF2B5EF4-FFF2-40B4-BE49-F238E27FC236}">
                  <a16:creationId xmlns:a16="http://schemas.microsoft.com/office/drawing/2014/main" id="{653890A7-42C6-4047-B9B9-D033654FE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53" name="Line 17">
              <a:extLst>
                <a:ext uri="{FF2B5EF4-FFF2-40B4-BE49-F238E27FC236}">
                  <a16:creationId xmlns:a16="http://schemas.microsoft.com/office/drawing/2014/main" id="{0444885A-A4F3-4C0D-9D4B-3086A0E34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1154" name="Line 18">
              <a:extLst>
                <a:ext uri="{FF2B5EF4-FFF2-40B4-BE49-F238E27FC236}">
                  <a16:creationId xmlns:a16="http://schemas.microsoft.com/office/drawing/2014/main" id="{0ECBEA32-4DEC-4ACA-929D-1314D34FC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91155" name="Text Box 19">
            <a:extLst>
              <a:ext uri="{FF2B5EF4-FFF2-40B4-BE49-F238E27FC236}">
                <a16:creationId xmlns:a16="http://schemas.microsoft.com/office/drawing/2014/main" id="{785F2424-6CAD-48E4-8C63-F19D5811A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981200"/>
            <a:ext cx="388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>
                <a:solidFill>
                  <a:srgbClr val="000000"/>
                </a:solidFill>
                <a:latin typeface="Arial" panose="020B0604020202020204" pitchFamily="34" charset="0"/>
              </a:rPr>
              <a:t>h(     , 3)</a:t>
            </a:r>
          </a:p>
        </p:txBody>
      </p:sp>
      <p:sp>
        <p:nvSpPr>
          <p:cNvPr id="91156" name="Rectangle 20">
            <a:extLst>
              <a:ext uri="{FF2B5EF4-FFF2-40B4-BE49-F238E27FC236}">
                <a16:creationId xmlns:a16="http://schemas.microsoft.com/office/drawing/2014/main" id="{E0013F32-0D17-4653-99F8-8568A2342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1157" name="Rectangle 21">
            <a:extLst>
              <a:ext uri="{FF2B5EF4-FFF2-40B4-BE49-F238E27FC236}">
                <a16:creationId xmlns:a16="http://schemas.microsoft.com/office/drawing/2014/main" id="{35779AB2-52CE-4766-A597-6165B08D9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1158" name="Rectangle 22">
            <a:extLst>
              <a:ext uri="{FF2B5EF4-FFF2-40B4-BE49-F238E27FC236}">
                <a16:creationId xmlns:a16="http://schemas.microsoft.com/office/drawing/2014/main" id="{D00525DE-F2A3-40D4-985A-D832C746E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1159" name="Rectangle 23">
            <a:extLst>
              <a:ext uri="{FF2B5EF4-FFF2-40B4-BE49-F238E27FC236}">
                <a16:creationId xmlns:a16="http://schemas.microsoft.com/office/drawing/2014/main" id="{46F4AA9D-9799-4150-BEAA-ABD21CA90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1160" name="Rectangle 24">
            <a:extLst>
              <a:ext uri="{FF2B5EF4-FFF2-40B4-BE49-F238E27FC236}">
                <a16:creationId xmlns:a16="http://schemas.microsoft.com/office/drawing/2014/main" id="{79DD8DB2-937D-4E81-AF20-20A7B987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1161" name="Rectangle 25">
            <a:extLst>
              <a:ext uri="{FF2B5EF4-FFF2-40B4-BE49-F238E27FC236}">
                <a16:creationId xmlns:a16="http://schemas.microsoft.com/office/drawing/2014/main" id="{A26D7804-FE5E-4097-BBC3-CCECF4346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1162" name="Rectangle 26">
            <a:extLst>
              <a:ext uri="{FF2B5EF4-FFF2-40B4-BE49-F238E27FC236}">
                <a16:creationId xmlns:a16="http://schemas.microsoft.com/office/drawing/2014/main" id="{CC15A7A5-B769-4135-B449-E9E5640FF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1163" name="Line 27">
            <a:extLst>
              <a:ext uri="{FF2B5EF4-FFF2-40B4-BE49-F238E27FC236}">
                <a16:creationId xmlns:a16="http://schemas.microsoft.com/office/drawing/2014/main" id="{7E264956-6EAB-40CB-A8D5-042AE539B4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5181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>
            <a:extLst>
              <a:ext uri="{FF2B5EF4-FFF2-40B4-BE49-F238E27FC236}">
                <a16:creationId xmlns:a16="http://schemas.microsoft.com/office/drawing/2014/main" id="{3AF0233F-B919-4BA1-9BED-C76954396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Linear probing: </a:t>
            </a:r>
            <a:r>
              <a:rPr lang="en-US" altLang="ti-ET">
                <a:solidFill>
                  <a:srgbClr val="DD0111"/>
                </a:solidFill>
              </a:rPr>
              <a:t>Deleting</a:t>
            </a:r>
            <a:r>
              <a:rPr lang="en-US" altLang="ti-ET"/>
              <a:t> a key</a:t>
            </a:r>
          </a:p>
        </p:txBody>
      </p:sp>
      <p:sp>
        <p:nvSpPr>
          <p:cNvPr id="630787" name="Rectangle 3">
            <a:extLst>
              <a:ext uri="{FF2B5EF4-FFF2-40B4-BE49-F238E27FC236}">
                <a16:creationId xmlns:a16="http://schemas.microsoft.com/office/drawing/2014/main" id="{0CF04A3C-3417-4DF4-A1F6-80EAE268B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7011" y="1214439"/>
            <a:ext cx="7767686" cy="54408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dirty="0">
                <a:solidFill>
                  <a:srgbClr val="CC0000"/>
                </a:solidFill>
              </a:rPr>
              <a:t>Problems</a:t>
            </a:r>
          </a:p>
          <a:p>
            <a:pPr lvl="1">
              <a:lnSpc>
                <a:spcPct val="150000"/>
              </a:lnSpc>
            </a:pPr>
            <a:r>
              <a:rPr lang="en-US" altLang="ti-ET" dirty="0"/>
              <a:t>Cannot mark the slot as empty</a:t>
            </a:r>
          </a:p>
          <a:p>
            <a:pPr lvl="1">
              <a:lnSpc>
                <a:spcPct val="150000"/>
              </a:lnSpc>
            </a:pPr>
            <a:r>
              <a:rPr lang="en-US" altLang="ti-ET" dirty="0"/>
              <a:t>Impossible to retrieve keys inserted after that slot was occupied</a:t>
            </a:r>
          </a:p>
          <a:p>
            <a:pPr>
              <a:lnSpc>
                <a:spcPct val="150000"/>
              </a:lnSpc>
            </a:pPr>
            <a:r>
              <a:rPr lang="en-US" altLang="ti-ET" dirty="0"/>
              <a:t>Solution</a:t>
            </a:r>
          </a:p>
          <a:p>
            <a:pPr lvl="1">
              <a:lnSpc>
                <a:spcPct val="150000"/>
              </a:lnSpc>
            </a:pPr>
            <a:r>
              <a:rPr lang="en-US" altLang="ti-ET" dirty="0"/>
              <a:t>Mark the slot with a sentinel value DELETED</a:t>
            </a:r>
          </a:p>
          <a:p>
            <a:pPr>
              <a:lnSpc>
                <a:spcPct val="150000"/>
              </a:lnSpc>
            </a:pPr>
            <a:r>
              <a:rPr lang="en-US" altLang="ti-ET" dirty="0"/>
              <a:t>The deleted slot can later be used for insertion</a:t>
            </a:r>
          </a:p>
          <a:p>
            <a:pPr>
              <a:lnSpc>
                <a:spcPct val="150000"/>
              </a:lnSpc>
            </a:pPr>
            <a:r>
              <a:rPr lang="en-US" altLang="ti-ET" dirty="0"/>
              <a:t>Searching will be able to find all the keys</a:t>
            </a:r>
          </a:p>
        </p:txBody>
      </p:sp>
      <p:graphicFrame>
        <p:nvGraphicFramePr>
          <p:cNvPr id="630788" name="Group 4">
            <a:extLst>
              <a:ext uri="{FF2B5EF4-FFF2-40B4-BE49-F238E27FC236}">
                <a16:creationId xmlns:a16="http://schemas.microsoft.com/office/drawing/2014/main" id="{A5A175FB-4E79-4FE9-80D9-C77A1CFE1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45571"/>
              </p:ext>
            </p:extLst>
          </p:nvPr>
        </p:nvGraphicFramePr>
        <p:xfrm>
          <a:off x="9146129" y="1885951"/>
          <a:ext cx="701675" cy="3427413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125767644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943417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602457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634979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53535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945338"/>
                  </a:ext>
                </a:extLst>
              </a:tr>
              <a:tr h="341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8183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864130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563350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103108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489263"/>
                  </a:ext>
                </a:extLst>
              </a:tr>
            </a:tbl>
          </a:graphicData>
        </a:graphic>
      </p:graphicFrame>
      <p:sp>
        <p:nvSpPr>
          <p:cNvPr id="630812" name="Text Box 28">
            <a:extLst>
              <a:ext uri="{FF2B5EF4-FFF2-40B4-BE49-F238E27FC236}">
                <a16:creationId xmlns:a16="http://schemas.microsoft.com/office/drawing/2014/main" id="{FD4DE1AB-AC38-463E-933C-A83AF1243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4316" y="18780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30813" name="Text Box 29">
            <a:extLst>
              <a:ext uri="{FF2B5EF4-FFF2-40B4-BE49-F238E27FC236}">
                <a16:creationId xmlns:a16="http://schemas.microsoft.com/office/drawing/2014/main" id="{0E8838F4-3BD6-406E-AE1C-C116872A7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7328" y="4919663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m - 1</a:t>
            </a:r>
          </a:p>
        </p:txBody>
      </p:sp>
      <p:sp>
        <p:nvSpPr>
          <p:cNvPr id="630814" name="Rectangle 30">
            <a:extLst>
              <a:ext uri="{FF2B5EF4-FFF2-40B4-BE49-F238E27FC236}">
                <a16:creationId xmlns:a16="http://schemas.microsoft.com/office/drawing/2014/main" id="{9DE031EB-4554-48C6-8F44-0F5D0F046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7439" y="2916239"/>
            <a:ext cx="806403" cy="344487"/>
          </a:xfrm>
          <a:prstGeom prst="rect">
            <a:avLst/>
          </a:prstGeom>
          <a:noFill/>
          <a:ln w="57150">
            <a:solidFill>
              <a:srgbClr val="DD011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pic>
        <p:nvPicPr>
          <p:cNvPr id="630815" name="Picture 31">
            <a:extLst>
              <a:ext uri="{FF2B5EF4-FFF2-40B4-BE49-F238E27FC236}">
                <a16:creationId xmlns:a16="http://schemas.microsoft.com/office/drawing/2014/main" id="{BD403CC4-1884-4745-ADD6-999684364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428" y="1509713"/>
            <a:ext cx="1284288" cy="389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0816" name="Rectangle 32">
            <a:extLst>
              <a:ext uri="{FF2B5EF4-FFF2-40B4-BE49-F238E27FC236}">
                <a16:creationId xmlns:a16="http://schemas.microsoft.com/office/drawing/2014/main" id="{D5A022A7-CE6A-4EFF-9ABB-FA29744F5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8529" y="3022600"/>
            <a:ext cx="696913" cy="344488"/>
          </a:xfrm>
          <a:prstGeom prst="rect">
            <a:avLst/>
          </a:prstGeom>
          <a:noFill/>
          <a:ln w="57150">
            <a:solidFill>
              <a:srgbClr val="DD011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905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F2F501E5-06A0-4BEC-B055-DD2BA1F88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Linear probing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00EA04C0-C39E-4D0C-8769-A352EF6E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1404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ti-ET"/>
              <a:t>Problem:</a:t>
            </a:r>
          </a:p>
          <a:p>
            <a:pPr lvl="1">
              <a:lnSpc>
                <a:spcPct val="90000"/>
              </a:lnSpc>
            </a:pPr>
            <a:r>
              <a:rPr lang="en-US" altLang="ti-ET"/>
              <a:t>primary clustering – long rungs of occupied slots tend to build up and these tend to grow</a:t>
            </a:r>
          </a:p>
        </p:txBody>
      </p:sp>
      <p:grpSp>
        <p:nvGrpSpPr>
          <p:cNvPr id="97289" name="Group 9">
            <a:extLst>
              <a:ext uri="{FF2B5EF4-FFF2-40B4-BE49-F238E27FC236}">
                <a16:creationId xmlns:a16="http://schemas.microsoft.com/office/drawing/2014/main" id="{AA2F3C24-7D63-44CE-B44C-76E7459805E1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581400"/>
            <a:ext cx="7391400" cy="0"/>
            <a:chOff x="528" y="2256"/>
            <a:chExt cx="4656" cy="0"/>
          </a:xfrm>
        </p:grpSpPr>
        <p:sp>
          <p:nvSpPr>
            <p:cNvPr id="97284" name="Line 4">
              <a:extLst>
                <a:ext uri="{FF2B5EF4-FFF2-40B4-BE49-F238E27FC236}">
                  <a16:creationId xmlns:a16="http://schemas.microsoft.com/office/drawing/2014/main" id="{F8F34417-AE3F-483E-BBE1-D75715D69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256"/>
              <a:ext cx="4656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285" name="Line 5">
              <a:extLst>
                <a:ext uri="{FF2B5EF4-FFF2-40B4-BE49-F238E27FC236}">
                  <a16:creationId xmlns:a16="http://schemas.microsoft.com/office/drawing/2014/main" id="{85BF1606-CA1B-49D3-A7E8-20ED19C62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2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286" name="Line 6">
              <a:extLst>
                <a:ext uri="{FF2B5EF4-FFF2-40B4-BE49-F238E27FC236}">
                  <a16:creationId xmlns:a16="http://schemas.microsoft.com/office/drawing/2014/main" id="{0BCC470A-5902-4D87-A9EC-192071CE4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2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287" name="Line 7">
              <a:extLst>
                <a:ext uri="{FF2B5EF4-FFF2-40B4-BE49-F238E27FC236}">
                  <a16:creationId xmlns:a16="http://schemas.microsoft.com/office/drawing/2014/main" id="{9C28A90E-90CB-4E04-97F9-4E1979F78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2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288" name="Line 8">
              <a:extLst>
                <a:ext uri="{FF2B5EF4-FFF2-40B4-BE49-F238E27FC236}">
                  <a16:creationId xmlns:a16="http://schemas.microsoft.com/office/drawing/2014/main" id="{32A1ABA5-B36A-48DD-8A63-5F22157E1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2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97297" name="Group 17">
            <a:extLst>
              <a:ext uri="{FF2B5EF4-FFF2-40B4-BE49-F238E27FC236}">
                <a16:creationId xmlns:a16="http://schemas.microsoft.com/office/drawing/2014/main" id="{BDD87097-3BB2-4289-A7BF-C3C05D138319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876800"/>
            <a:ext cx="7391400" cy="0"/>
            <a:chOff x="528" y="2880"/>
            <a:chExt cx="4656" cy="0"/>
          </a:xfrm>
        </p:grpSpPr>
        <p:sp>
          <p:nvSpPr>
            <p:cNvPr id="97291" name="Line 11">
              <a:extLst>
                <a:ext uri="{FF2B5EF4-FFF2-40B4-BE49-F238E27FC236}">
                  <a16:creationId xmlns:a16="http://schemas.microsoft.com/office/drawing/2014/main" id="{38723396-0D52-4DD2-B55F-5A238D676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880"/>
              <a:ext cx="4656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292" name="Line 12">
              <a:extLst>
                <a:ext uri="{FF2B5EF4-FFF2-40B4-BE49-F238E27FC236}">
                  <a16:creationId xmlns:a16="http://schemas.microsoft.com/office/drawing/2014/main" id="{12A82EDC-5172-40A6-B77A-3EB8B9948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880"/>
              <a:ext cx="480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293" name="Line 13">
              <a:extLst>
                <a:ext uri="{FF2B5EF4-FFF2-40B4-BE49-F238E27FC236}">
                  <a16:creationId xmlns:a16="http://schemas.microsoft.com/office/drawing/2014/main" id="{2B6E2A67-13FF-4FD5-926D-334D1B41F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880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294" name="Line 14">
              <a:extLst>
                <a:ext uri="{FF2B5EF4-FFF2-40B4-BE49-F238E27FC236}">
                  <a16:creationId xmlns:a16="http://schemas.microsoft.com/office/drawing/2014/main" id="{BBF24400-935C-42CA-B7EE-19C4B6D6A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880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295" name="Line 15">
              <a:extLst>
                <a:ext uri="{FF2B5EF4-FFF2-40B4-BE49-F238E27FC236}">
                  <a16:creationId xmlns:a16="http://schemas.microsoft.com/office/drawing/2014/main" id="{75F47D23-8646-469A-8048-710AEC915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880"/>
              <a:ext cx="432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296" name="Line 16">
              <a:extLst>
                <a:ext uri="{FF2B5EF4-FFF2-40B4-BE49-F238E27FC236}">
                  <a16:creationId xmlns:a16="http://schemas.microsoft.com/office/drawing/2014/main" id="{2E14727E-3A40-4A5E-8F25-E3FD126DD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880"/>
              <a:ext cx="48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grpSp>
        <p:nvGrpSpPr>
          <p:cNvPr id="97305" name="Group 25">
            <a:extLst>
              <a:ext uri="{FF2B5EF4-FFF2-40B4-BE49-F238E27FC236}">
                <a16:creationId xmlns:a16="http://schemas.microsoft.com/office/drawing/2014/main" id="{039AAC79-E6B1-4392-88B9-F67917E24059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6324600"/>
            <a:ext cx="7391400" cy="0"/>
            <a:chOff x="528" y="3456"/>
            <a:chExt cx="4656" cy="0"/>
          </a:xfrm>
        </p:grpSpPr>
        <p:sp>
          <p:nvSpPr>
            <p:cNvPr id="97299" name="Line 19">
              <a:extLst>
                <a:ext uri="{FF2B5EF4-FFF2-40B4-BE49-F238E27FC236}">
                  <a16:creationId xmlns:a16="http://schemas.microsoft.com/office/drawing/2014/main" id="{7030AF1C-9E06-48E1-A574-796E3B78F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456"/>
              <a:ext cx="4656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300" name="Line 20">
              <a:extLst>
                <a:ext uri="{FF2B5EF4-FFF2-40B4-BE49-F238E27FC236}">
                  <a16:creationId xmlns:a16="http://schemas.microsoft.com/office/drawing/2014/main" id="{EB3EBF80-7A6C-45FC-9605-1CEE608ED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456"/>
              <a:ext cx="153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301" name="Line 21">
              <a:extLst>
                <a:ext uri="{FF2B5EF4-FFF2-40B4-BE49-F238E27FC236}">
                  <a16:creationId xmlns:a16="http://schemas.microsoft.com/office/drawing/2014/main" id="{6A11A506-EC09-4CFA-A748-38E55B8BD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4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302" name="Line 22">
              <a:extLst>
                <a:ext uri="{FF2B5EF4-FFF2-40B4-BE49-F238E27FC236}">
                  <a16:creationId xmlns:a16="http://schemas.microsoft.com/office/drawing/2014/main" id="{F8B3C4A8-D0D9-4475-A5E5-13C218144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4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303" name="Line 23">
              <a:extLst>
                <a:ext uri="{FF2B5EF4-FFF2-40B4-BE49-F238E27FC236}">
                  <a16:creationId xmlns:a16="http://schemas.microsoft.com/office/drawing/2014/main" id="{24532DF9-3784-46FB-8D71-C8B84C90F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456"/>
              <a:ext cx="432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97304" name="Line 24">
              <a:extLst>
                <a:ext uri="{FF2B5EF4-FFF2-40B4-BE49-F238E27FC236}">
                  <a16:creationId xmlns:a16="http://schemas.microsoft.com/office/drawing/2014/main" id="{20B0749A-96EF-4F8B-9872-D53F347A1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456"/>
              <a:ext cx="48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97306" name="AutoShape 26">
            <a:extLst>
              <a:ext uri="{FF2B5EF4-FFF2-40B4-BE49-F238E27FC236}">
                <a16:creationId xmlns:a16="http://schemas.microsoft.com/office/drawing/2014/main" id="{062DDB81-652E-4189-8188-7DA9546E9AD6}"/>
              </a:ext>
            </a:extLst>
          </p:cNvPr>
          <p:cNvSpPr>
            <a:spLocks/>
          </p:cNvSpPr>
          <p:nvPr/>
        </p:nvSpPr>
        <p:spPr bwMode="auto">
          <a:xfrm rot="16200000">
            <a:off x="3238500" y="4762500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97307" name="Text Box 27">
            <a:extLst>
              <a:ext uri="{FF2B5EF4-FFF2-40B4-BE49-F238E27FC236}">
                <a16:creationId xmlns:a16="http://schemas.microsoft.com/office/drawing/2014/main" id="{4DCCCDD8-4FB2-43C0-AC2C-D33DF2E8A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257800"/>
            <a:ext cx="373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FF0000"/>
                </a:solidFill>
                <a:latin typeface="Arial" panose="020B0604020202020204" pitchFamily="34" charset="0"/>
              </a:rPr>
              <a:t>any value here results in an increase in the cluster</a:t>
            </a:r>
          </a:p>
        </p:txBody>
      </p:sp>
      <p:sp>
        <p:nvSpPr>
          <p:cNvPr id="97308" name="Text Box 28">
            <a:extLst>
              <a:ext uri="{FF2B5EF4-FFF2-40B4-BE49-F238E27FC236}">
                <a16:creationId xmlns:a16="http://schemas.microsoft.com/office/drawing/2014/main" id="{4DBF0EB3-A302-46CB-AD5A-2E75A7336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257800"/>
            <a:ext cx="373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FF0000"/>
                </a:solidFill>
                <a:latin typeface="Arial" panose="020B0604020202020204" pitchFamily="34" charset="0"/>
              </a:rPr>
              <a:t>become more and more probable for a value to end up in that range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07" grpId="0"/>
      <p:bldP spid="9730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EDA6C577-92C5-4152-95A2-B2D3A9068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Quadratic probing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52735645-7AC8-4B84-8157-B1482BDD3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23338"/>
            <a:ext cx="10972800" cy="5313132"/>
          </a:xfrm>
        </p:spPr>
        <p:txBody>
          <a:bodyPr/>
          <a:lstStyle/>
          <a:p>
            <a:r>
              <a:rPr lang="en-US" altLang="ti-ET" sz="3200" b="1" dirty="0">
                <a:latin typeface="Times" panose="02020603050405020304" pitchFamily="18" charset="0"/>
                <a:cs typeface="Times" panose="02020603050405020304" pitchFamily="18" charset="0"/>
              </a:rPr>
              <a:t>h(k, </a:t>
            </a:r>
            <a:r>
              <a:rPr lang="en-US" altLang="ti-ET" sz="3200" b="1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3200" b="1" dirty="0">
                <a:latin typeface="Times" panose="02020603050405020304" pitchFamily="18" charset="0"/>
                <a:cs typeface="Times" panose="02020603050405020304" pitchFamily="18" charset="0"/>
              </a:rPr>
              <a:t>) = (h(k) + c</a:t>
            </a:r>
            <a:r>
              <a:rPr lang="en-US" altLang="ti-ET" sz="32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ti-ET" sz="3200" b="1" dirty="0">
                <a:latin typeface="Times" panose="02020603050405020304" pitchFamily="18" charset="0"/>
                <a:cs typeface="Times" panose="02020603050405020304" pitchFamily="18" charset="0"/>
              </a:rPr>
              <a:t>i + c</a:t>
            </a:r>
            <a:r>
              <a:rPr lang="en-US" altLang="ti-ET" sz="3200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3200" b="1" dirty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3200" b="1" baseline="30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3200" b="1" dirty="0">
                <a:latin typeface="Times" panose="02020603050405020304" pitchFamily="18" charset="0"/>
                <a:cs typeface="Times" panose="02020603050405020304" pitchFamily="18" charset="0"/>
              </a:rPr>
              <a:t>) mod m</a:t>
            </a:r>
          </a:p>
          <a:p>
            <a:endParaRPr lang="en-US" altLang="ti-ET" sz="3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Rather than a linear sequence, we probe based on a quadratic function</a:t>
            </a:r>
          </a:p>
          <a:p>
            <a:endParaRPr lang="en-US" altLang="ti-ET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Problems:</a:t>
            </a:r>
          </a:p>
          <a:p>
            <a:pPr lvl="1"/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must be constants and m so that we have a proper probe sequence</a:t>
            </a:r>
          </a:p>
          <a:p>
            <a:pPr lvl="1"/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if h(x) = h(y), then h(x, </a:t>
            </a:r>
            <a:r>
              <a:rPr lang="en-US" altLang="ti-ET" sz="32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) = h(y, </a:t>
            </a:r>
            <a:r>
              <a:rPr lang="en-US" altLang="ti-ET" sz="32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) for all </a:t>
            </a:r>
            <a:r>
              <a:rPr lang="en-US" altLang="ti-ET" sz="3200" dirty="0" err="1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endParaRPr lang="en-US" altLang="ti-ET" sz="3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secondary clustering</a:t>
            </a:r>
          </a:p>
          <a:p>
            <a:endParaRPr lang="en-US" altLang="ti-ET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>
            <a:extLst>
              <a:ext uri="{FF2B5EF4-FFF2-40B4-BE49-F238E27FC236}">
                <a16:creationId xmlns:a16="http://schemas.microsoft.com/office/drawing/2014/main" id="{EAB1D475-8C2B-4E5C-BE9F-0938F620D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972800" cy="877003"/>
          </a:xfrm>
        </p:spPr>
        <p:txBody>
          <a:bodyPr/>
          <a:lstStyle/>
          <a:p>
            <a:r>
              <a:rPr lang="en-US" altLang="ti-ET" dirty="0"/>
              <a:t>Double Hashing</a:t>
            </a:r>
          </a:p>
        </p:txBody>
      </p:sp>
      <p:sp>
        <p:nvSpPr>
          <p:cNvPr id="632835" name="Rectangle 3">
            <a:extLst>
              <a:ext uri="{FF2B5EF4-FFF2-40B4-BE49-F238E27FC236}">
                <a16:creationId xmlns:a16="http://schemas.microsoft.com/office/drawing/2014/main" id="{98A70063-6ECC-4EE3-B436-DD328003C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21788"/>
            <a:ext cx="11145624" cy="5533535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(1) Use one hash function to determine the first slot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(2) Use a second hash function to determine the increment for the probe sequence</a:t>
            </a:r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h(</a:t>
            </a:r>
            <a:r>
              <a:rPr lang="en-US" altLang="ti-ET" sz="3600" dirty="0" err="1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k,i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= (h</a:t>
            </a:r>
            <a:r>
              <a:rPr lang="en-US" altLang="ti-ET" sz="3600" baseline="-250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(k) + </a:t>
            </a:r>
            <a:r>
              <a:rPr lang="en-US" altLang="ti-ET" sz="3600" dirty="0" err="1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h</a:t>
            </a:r>
            <a:r>
              <a:rPr lang="en-US" altLang="ti-ET" sz="3600" baseline="-250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(k) ) mod m,   </a:t>
            </a:r>
            <a:r>
              <a:rPr lang="en-US" altLang="ti-ET" sz="3600" dirty="0" err="1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=0,1,...</a:t>
            </a:r>
          </a:p>
          <a:p>
            <a:pPr>
              <a:lnSpc>
                <a:spcPct val="150000"/>
              </a:lnSpc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Initial probe: h</a:t>
            </a:r>
            <a:r>
              <a:rPr lang="en-US" altLang="ti-ET" sz="3600" baseline="-25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(k) </a:t>
            </a:r>
          </a:p>
          <a:p>
            <a:pPr>
              <a:lnSpc>
                <a:spcPct val="150000"/>
              </a:lnSpc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Second probe is offset by h</a:t>
            </a:r>
            <a:r>
              <a:rPr lang="en-US" altLang="ti-ET" sz="3600" baseline="-25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(k) mod m, so on ...</a:t>
            </a:r>
          </a:p>
        </p:txBody>
      </p:sp>
    </p:spTree>
    <p:extLst>
      <p:ext uri="{BB962C8B-B14F-4D97-AF65-F5344CB8AC3E}">
        <p14:creationId xmlns:p14="http://schemas.microsoft.com/office/powerpoint/2010/main" val="385061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id="{2E26C235-11A5-47E5-B122-437095549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9"/>
            <a:ext cx="10972800" cy="752476"/>
          </a:xfrm>
        </p:spPr>
        <p:txBody>
          <a:bodyPr/>
          <a:lstStyle/>
          <a:p>
            <a:r>
              <a:rPr lang="en-US" altLang="ti-ET" dirty="0"/>
              <a:t>Double Hashing: Example</a:t>
            </a:r>
          </a:p>
        </p:txBody>
      </p:sp>
      <p:sp>
        <p:nvSpPr>
          <p:cNvPr id="633859" name="Rectangle 3">
            <a:extLst>
              <a:ext uri="{FF2B5EF4-FFF2-40B4-BE49-F238E27FC236}">
                <a16:creationId xmlns:a16="http://schemas.microsoft.com/office/drawing/2014/main" id="{F4D9F350-A74E-427C-8552-6357FB2E4D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474" y="874715"/>
            <a:ext cx="7862413" cy="590315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	h</a:t>
            </a:r>
            <a:r>
              <a:rPr lang="en-US" altLang="ti-ET" sz="3600" baseline="-25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(k) = k mod 13</a:t>
            </a:r>
          </a:p>
          <a:p>
            <a:pPr>
              <a:buFontTx/>
              <a:buNone/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	h</a:t>
            </a:r>
            <a:r>
              <a:rPr lang="en-US" altLang="ti-ET" sz="3600" baseline="-25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(k) = 1+ (k mod 11)</a:t>
            </a:r>
          </a:p>
          <a:p>
            <a:pPr algn="ctr">
              <a:buFontTx/>
              <a:buNone/>
            </a:pP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h(</a:t>
            </a:r>
            <a:r>
              <a:rPr lang="en-US" altLang="ti-ET" sz="3600" dirty="0" err="1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k,i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= (h</a:t>
            </a:r>
            <a:r>
              <a:rPr lang="en-US" altLang="ti-ET" sz="3600" baseline="-250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(k) + </a:t>
            </a:r>
            <a:r>
              <a:rPr lang="en-US" altLang="ti-ET" sz="3600" dirty="0" err="1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h</a:t>
            </a:r>
            <a:r>
              <a:rPr lang="en-US" altLang="ti-ET" sz="3600" baseline="-250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(k) ) mod 13</a:t>
            </a:r>
          </a:p>
          <a:p>
            <a:r>
              <a:rPr lang="en-US" altLang="ti-ET" sz="36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Insert key 14:</a:t>
            </a:r>
          </a:p>
          <a:p>
            <a:pPr>
              <a:buFontTx/>
              <a:buNone/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	h</a:t>
            </a:r>
            <a:r>
              <a:rPr lang="en-US" altLang="ti-ET" sz="3600" baseline="-25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(14,0) = 14 mod 13 = 1</a:t>
            </a:r>
          </a:p>
          <a:p>
            <a:pPr>
              <a:buFontTx/>
              <a:buNone/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	h(14,1) = (h</a:t>
            </a:r>
            <a:r>
              <a:rPr lang="en-US" altLang="ti-ET" sz="3600" baseline="-25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(14) + h</a:t>
            </a:r>
            <a:r>
              <a:rPr lang="en-US" altLang="ti-ET" sz="3600" baseline="-25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(14)) mod 13</a:t>
            </a:r>
          </a:p>
          <a:p>
            <a:pPr>
              <a:buFontTx/>
              <a:buNone/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		        = (1 + 4) mod 13 = 5</a:t>
            </a:r>
          </a:p>
          <a:p>
            <a:pPr>
              <a:buFontTx/>
              <a:buNone/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	h(14,2) = (h</a:t>
            </a:r>
            <a:r>
              <a:rPr lang="en-US" altLang="ti-ET" sz="3600" baseline="-25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(14) + 2 h</a:t>
            </a:r>
            <a:r>
              <a:rPr lang="en-US" altLang="ti-ET" sz="3600" baseline="-25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(14)) mod 13</a:t>
            </a:r>
          </a:p>
          <a:p>
            <a:pPr>
              <a:buFontTx/>
              <a:buNone/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		        = (1 + 8) mod 13 = 9</a:t>
            </a:r>
          </a:p>
        </p:txBody>
      </p:sp>
      <p:graphicFrame>
        <p:nvGraphicFramePr>
          <p:cNvPr id="633860" name="Group 4">
            <a:extLst>
              <a:ext uri="{FF2B5EF4-FFF2-40B4-BE49-F238E27FC236}">
                <a16:creationId xmlns:a16="http://schemas.microsoft.com/office/drawing/2014/main" id="{C780967C-9A98-4EBD-8DB1-20D6F97BAC78}"/>
              </a:ext>
            </a:extLst>
          </p:cNvPr>
          <p:cNvGraphicFramePr>
            <a:graphicFrameLocks noGrp="1"/>
          </p:cNvGraphicFramePr>
          <p:nvPr/>
        </p:nvGraphicFramePr>
        <p:xfrm>
          <a:off x="9172576" y="1327151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3825317905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754527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932347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717230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876780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141700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77956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352894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258651"/>
                  </a:ext>
                </a:extLst>
              </a:tr>
              <a:tr h="341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53020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845090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921351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i-E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851175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i-ET" altLang="ti-ET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60338"/>
                  </a:ext>
                </a:extLst>
              </a:tr>
            </a:tbl>
          </a:graphicData>
        </a:graphic>
      </p:graphicFrame>
      <p:sp>
        <p:nvSpPr>
          <p:cNvPr id="633890" name="Text Box 34">
            <a:extLst>
              <a:ext uri="{FF2B5EF4-FFF2-40B4-BE49-F238E27FC236}">
                <a16:creationId xmlns:a16="http://schemas.microsoft.com/office/drawing/2014/main" id="{D71DC797-CAB4-4D90-8FDC-07A486A31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6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33891" name="Text Box 35">
            <a:extLst>
              <a:ext uri="{FF2B5EF4-FFF2-40B4-BE49-F238E27FC236}">
                <a16:creationId xmlns:a16="http://schemas.microsoft.com/office/drawing/2014/main" id="{1E7E237D-FEF9-42C4-8FFA-71140FAC2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6825" y="43942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33892" name="Text Box 36">
            <a:extLst>
              <a:ext uri="{FF2B5EF4-FFF2-40B4-BE49-F238E27FC236}">
                <a16:creationId xmlns:a16="http://schemas.microsoft.com/office/drawing/2014/main" id="{DBDB5402-7B96-4036-8E79-31681C8C9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551" y="2692401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3893" name="Rectangle 37">
            <a:extLst>
              <a:ext uri="{FF2B5EF4-FFF2-40B4-BE49-F238E27FC236}">
                <a16:creationId xmlns:a16="http://schemas.microsoft.com/office/drawing/2014/main" id="{7CD72703-7DBC-445F-841D-66870D10A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6825" y="201295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33894" name="Rectangle 38">
            <a:extLst>
              <a:ext uri="{FF2B5EF4-FFF2-40B4-BE49-F238E27FC236}">
                <a16:creationId xmlns:a16="http://schemas.microsoft.com/office/drawing/2014/main" id="{F4DA6E09-3595-43E5-B07F-4BAA478F3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6825" y="235267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33895" name="Text Box 39">
            <a:extLst>
              <a:ext uri="{FF2B5EF4-FFF2-40B4-BE49-F238E27FC236}">
                <a16:creationId xmlns:a16="http://schemas.microsoft.com/office/drawing/2014/main" id="{F3859FAE-E326-489D-AEAE-A158039E7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6825" y="167322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33896" name="Text Box 40">
            <a:extLst>
              <a:ext uri="{FF2B5EF4-FFF2-40B4-BE49-F238E27FC236}">
                <a16:creationId xmlns:a16="http://schemas.microsoft.com/office/drawing/2014/main" id="{096C7B72-1CB4-4ED1-B3A5-763F5036F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551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33897" name="Text Box 41">
            <a:extLst>
              <a:ext uri="{FF2B5EF4-FFF2-40B4-BE49-F238E27FC236}">
                <a16:creationId xmlns:a16="http://schemas.microsoft.com/office/drawing/2014/main" id="{80BBD2D2-CF38-4483-B929-E5A43DD9D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551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33898" name="Text Box 42">
            <a:extLst>
              <a:ext uri="{FF2B5EF4-FFF2-40B4-BE49-F238E27FC236}">
                <a16:creationId xmlns:a16="http://schemas.microsoft.com/office/drawing/2014/main" id="{60435E89-713C-4D93-885D-48C7B3634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551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33899" name="Text Box 43">
            <a:extLst>
              <a:ext uri="{FF2B5EF4-FFF2-40B4-BE49-F238E27FC236}">
                <a16:creationId xmlns:a16="http://schemas.microsoft.com/office/drawing/2014/main" id="{6F6D2C03-67CB-46FC-96FF-6BDF00611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551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33900" name="Text Box 44">
            <a:extLst>
              <a:ext uri="{FF2B5EF4-FFF2-40B4-BE49-F238E27FC236}">
                <a16:creationId xmlns:a16="http://schemas.microsoft.com/office/drawing/2014/main" id="{CA58A223-B3F2-483A-A927-3E4B308EC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5851" y="4733926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33901" name="Text Box 45">
            <a:extLst>
              <a:ext uri="{FF2B5EF4-FFF2-40B4-BE49-F238E27FC236}">
                <a16:creationId xmlns:a16="http://schemas.microsoft.com/office/drawing/2014/main" id="{AEFB8D38-7D6D-497E-9513-E8582AD1D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5851" y="5073651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33902" name="Text Box 46">
            <a:extLst>
              <a:ext uri="{FF2B5EF4-FFF2-40B4-BE49-F238E27FC236}">
                <a16:creationId xmlns:a16="http://schemas.microsoft.com/office/drawing/2014/main" id="{2D3020D5-5132-4336-974F-1B13E4672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5851" y="5413376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633903" name="Freeform 47">
            <a:extLst>
              <a:ext uri="{FF2B5EF4-FFF2-40B4-BE49-F238E27FC236}">
                <a16:creationId xmlns:a16="http://schemas.microsoft.com/office/drawing/2014/main" id="{9D8A2A86-FC2E-4124-A407-21013E7E033A}"/>
              </a:ext>
            </a:extLst>
          </p:cNvPr>
          <p:cNvSpPr>
            <a:spLocks/>
          </p:cNvSpPr>
          <p:nvPr/>
        </p:nvSpPr>
        <p:spPr bwMode="auto">
          <a:xfrm>
            <a:off x="9912350" y="1441450"/>
            <a:ext cx="338138" cy="427038"/>
          </a:xfrm>
          <a:custGeom>
            <a:avLst/>
            <a:gdLst>
              <a:gd name="T0" fmla="*/ 213 w 213"/>
              <a:gd name="T1" fmla="*/ 0 h 269"/>
              <a:gd name="T2" fmla="*/ 163 w 213"/>
              <a:gd name="T3" fmla="*/ 219 h 269"/>
              <a:gd name="T4" fmla="*/ 0 w 213"/>
              <a:gd name="T5" fmla="*/ 26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269">
                <a:moveTo>
                  <a:pt x="213" y="0"/>
                </a:moveTo>
                <a:cubicBezTo>
                  <a:pt x="205" y="87"/>
                  <a:pt x="198" y="174"/>
                  <a:pt x="163" y="219"/>
                </a:cubicBezTo>
                <a:cubicBezTo>
                  <a:pt x="128" y="264"/>
                  <a:pt x="64" y="266"/>
                  <a:pt x="0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33904" name="Freeform 48">
            <a:extLst>
              <a:ext uri="{FF2B5EF4-FFF2-40B4-BE49-F238E27FC236}">
                <a16:creationId xmlns:a16="http://schemas.microsoft.com/office/drawing/2014/main" id="{8CDD49F4-80A3-43C4-BC34-84D056D658B7}"/>
              </a:ext>
            </a:extLst>
          </p:cNvPr>
          <p:cNvSpPr>
            <a:spLocks/>
          </p:cNvSpPr>
          <p:nvPr/>
        </p:nvSpPr>
        <p:spPr bwMode="auto">
          <a:xfrm>
            <a:off x="9912351" y="1878013"/>
            <a:ext cx="327025" cy="135255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33905" name="Freeform 49">
            <a:extLst>
              <a:ext uri="{FF2B5EF4-FFF2-40B4-BE49-F238E27FC236}">
                <a16:creationId xmlns:a16="http://schemas.microsoft.com/office/drawing/2014/main" id="{05378787-9FFD-45D4-87C1-B5A2B6429404}"/>
              </a:ext>
            </a:extLst>
          </p:cNvPr>
          <p:cNvSpPr>
            <a:spLocks/>
          </p:cNvSpPr>
          <p:nvPr/>
        </p:nvSpPr>
        <p:spPr bwMode="auto">
          <a:xfrm>
            <a:off x="9955214" y="3252788"/>
            <a:ext cx="327025" cy="135255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33906" name="Rectangle 50">
            <a:extLst>
              <a:ext uri="{FF2B5EF4-FFF2-40B4-BE49-F238E27FC236}">
                <a16:creationId xmlns:a16="http://schemas.microsoft.com/office/drawing/2014/main" id="{9F222FD6-4720-4918-9C8C-54F1C2809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0214" y="442277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1600">
                <a:solidFill>
                  <a:srgbClr val="333399"/>
                </a:solidFill>
                <a:latin typeface="Arial" panose="020B0604020202020204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22583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1B55ED1-06C1-4E20-94A5-D7515E7F1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Why not just arrays?</a:t>
            </a:r>
          </a:p>
        </p:txBody>
      </p:sp>
      <p:grpSp>
        <p:nvGrpSpPr>
          <p:cNvPr id="19459" name="Group 3">
            <a:extLst>
              <a:ext uri="{FF2B5EF4-FFF2-40B4-BE49-F238E27FC236}">
                <a16:creationId xmlns:a16="http://schemas.microsoft.com/office/drawing/2014/main" id="{D1C64277-5932-4617-B040-A2DFD539261C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410200"/>
            <a:ext cx="5715000" cy="381000"/>
            <a:chOff x="768" y="624"/>
            <a:chExt cx="3600" cy="240"/>
          </a:xfrm>
        </p:grpSpPr>
        <p:sp>
          <p:nvSpPr>
            <p:cNvPr id="19460" name="Rectangle 4">
              <a:extLst>
                <a:ext uri="{FF2B5EF4-FFF2-40B4-BE49-F238E27FC236}">
                  <a16:creationId xmlns:a16="http://schemas.microsoft.com/office/drawing/2014/main" id="{7AEEEBB0-2D0A-4606-A204-9DBEC5061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61" name="Line 5">
              <a:extLst>
                <a:ext uri="{FF2B5EF4-FFF2-40B4-BE49-F238E27FC236}">
                  <a16:creationId xmlns:a16="http://schemas.microsoft.com/office/drawing/2014/main" id="{AEB23DA3-6835-4EB7-8B6C-1BD526E18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62" name="Line 6">
              <a:extLst>
                <a:ext uri="{FF2B5EF4-FFF2-40B4-BE49-F238E27FC236}">
                  <a16:creationId xmlns:a16="http://schemas.microsoft.com/office/drawing/2014/main" id="{6465FF64-5458-469B-AA2F-9016A7E96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63" name="Line 7">
              <a:extLst>
                <a:ext uri="{FF2B5EF4-FFF2-40B4-BE49-F238E27FC236}">
                  <a16:creationId xmlns:a16="http://schemas.microsoft.com/office/drawing/2014/main" id="{4A371873-0126-4F62-8C4D-A7171EFC0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64" name="Line 8">
              <a:extLst>
                <a:ext uri="{FF2B5EF4-FFF2-40B4-BE49-F238E27FC236}">
                  <a16:creationId xmlns:a16="http://schemas.microsoft.com/office/drawing/2014/main" id="{4DD1DE37-6AA7-410C-A825-8762FF961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65" name="Line 9">
              <a:extLst>
                <a:ext uri="{FF2B5EF4-FFF2-40B4-BE49-F238E27FC236}">
                  <a16:creationId xmlns:a16="http://schemas.microsoft.com/office/drawing/2014/main" id="{503E289D-22DB-47AE-9322-60176B57C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66" name="Line 10">
              <a:extLst>
                <a:ext uri="{FF2B5EF4-FFF2-40B4-BE49-F238E27FC236}">
                  <a16:creationId xmlns:a16="http://schemas.microsoft.com/office/drawing/2014/main" id="{34113978-29D9-4AF3-8619-E98E7ACAFF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67" name="Line 11">
              <a:extLst>
                <a:ext uri="{FF2B5EF4-FFF2-40B4-BE49-F238E27FC236}">
                  <a16:creationId xmlns:a16="http://schemas.microsoft.com/office/drawing/2014/main" id="{B011169F-0116-4FB1-87B5-D36A5BAAB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68" name="Line 12">
              <a:extLst>
                <a:ext uri="{FF2B5EF4-FFF2-40B4-BE49-F238E27FC236}">
                  <a16:creationId xmlns:a16="http://schemas.microsoft.com/office/drawing/2014/main" id="{EC0F8528-1D25-4A33-A241-FE0D638F2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69" name="Line 13">
              <a:extLst>
                <a:ext uri="{FF2B5EF4-FFF2-40B4-BE49-F238E27FC236}">
                  <a16:creationId xmlns:a16="http://schemas.microsoft.com/office/drawing/2014/main" id="{EA973D0B-F925-49BD-B6AF-826E9E939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70" name="Line 14">
              <a:extLst>
                <a:ext uri="{FF2B5EF4-FFF2-40B4-BE49-F238E27FC236}">
                  <a16:creationId xmlns:a16="http://schemas.microsoft.com/office/drawing/2014/main" id="{50B2DEFA-B8F3-4EA1-8914-5E21BE7B6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71" name="Line 15">
              <a:extLst>
                <a:ext uri="{FF2B5EF4-FFF2-40B4-BE49-F238E27FC236}">
                  <a16:creationId xmlns:a16="http://schemas.microsoft.com/office/drawing/2014/main" id="{EB8D21DE-362E-4190-B776-0DB370524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72" name="Line 16">
              <a:extLst>
                <a:ext uri="{FF2B5EF4-FFF2-40B4-BE49-F238E27FC236}">
                  <a16:creationId xmlns:a16="http://schemas.microsoft.com/office/drawing/2014/main" id="{3E5C82FC-C14E-4E22-B803-57D2D160C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73" name="Line 17">
              <a:extLst>
                <a:ext uri="{FF2B5EF4-FFF2-40B4-BE49-F238E27FC236}">
                  <a16:creationId xmlns:a16="http://schemas.microsoft.com/office/drawing/2014/main" id="{3B399489-D1C9-4DED-AD13-CDC746204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9474" name="Line 18">
              <a:extLst>
                <a:ext uri="{FF2B5EF4-FFF2-40B4-BE49-F238E27FC236}">
                  <a16:creationId xmlns:a16="http://schemas.microsoft.com/office/drawing/2014/main" id="{5CF96F9F-8CB2-4174-AF61-F393B202C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19475" name="Text Box 19">
            <a:extLst>
              <a:ext uri="{FF2B5EF4-FFF2-40B4-BE49-F238E27FC236}">
                <a16:creationId xmlns:a16="http://schemas.microsoft.com/office/drawing/2014/main" id="{C0262D6C-B031-4DE7-A6D3-D7AE3DA19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102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Array</a:t>
            </a:r>
          </a:p>
        </p:txBody>
      </p:sp>
      <p:sp>
        <p:nvSpPr>
          <p:cNvPr id="19476" name="Oval 20">
            <a:extLst>
              <a:ext uri="{FF2B5EF4-FFF2-40B4-BE49-F238E27FC236}">
                <a16:creationId xmlns:a16="http://schemas.microsoft.com/office/drawing/2014/main" id="{EA0B0AAF-8B4B-4910-AA8F-AB7CCE1A7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600200"/>
            <a:ext cx="3810000" cy="30480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9478" name="AutoShape 22">
            <a:extLst>
              <a:ext uri="{FF2B5EF4-FFF2-40B4-BE49-F238E27FC236}">
                <a16:creationId xmlns:a16="http://schemas.microsoft.com/office/drawing/2014/main" id="{4A7E58F2-505B-47E0-BEBF-ECBE3299CC46}"/>
              </a:ext>
            </a:extLst>
          </p:cNvPr>
          <p:cNvSpPr>
            <a:spLocks noChangeArrowheads="1"/>
          </p:cNvSpPr>
          <p:nvPr/>
        </p:nvSpPr>
        <p:spPr bwMode="auto">
          <a:xfrm rot="2489101">
            <a:off x="6019800" y="4038600"/>
            <a:ext cx="1295400" cy="914400"/>
          </a:xfrm>
          <a:prstGeom prst="rightArrow">
            <a:avLst>
              <a:gd name="adj1" fmla="val 50000"/>
              <a:gd name="adj2" fmla="val 35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9479" name="Text Box 23">
            <a:extLst>
              <a:ext uri="{FF2B5EF4-FFF2-40B4-BE49-F238E27FC236}">
                <a16:creationId xmlns:a16="http://schemas.microsoft.com/office/drawing/2014/main" id="{1CAB9F91-908C-46D4-88D6-A929157E2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828801"/>
            <a:ext cx="289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FF0000"/>
                </a:solidFill>
                <a:latin typeface="Arial" panose="020B0604020202020204" pitchFamily="34" charset="0"/>
              </a:rPr>
              <a:t>array must be as large as the universe of keys</a:t>
            </a:r>
          </a:p>
        </p:txBody>
      </p:sp>
      <p:sp>
        <p:nvSpPr>
          <p:cNvPr id="19480" name="Text Box 24">
            <a:extLst>
              <a:ext uri="{FF2B5EF4-FFF2-40B4-BE49-F238E27FC236}">
                <a16:creationId xmlns:a16="http://schemas.microsoft.com/office/drawing/2014/main" id="{62669A42-1B42-4050-A699-4085DAB88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803526"/>
            <a:ext cx="2895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FF0000"/>
                </a:solidFill>
                <a:latin typeface="Arial" panose="020B0604020202020204" pitchFamily="34" charset="0"/>
              </a:rPr>
              <a:t>space of actual keys is often much smaller than the actual keys</a:t>
            </a:r>
          </a:p>
        </p:txBody>
      </p:sp>
      <p:sp>
        <p:nvSpPr>
          <p:cNvPr id="19481" name="Rectangle 25">
            <a:extLst>
              <a:ext uri="{FF2B5EF4-FFF2-40B4-BE49-F238E27FC236}">
                <a16:creationId xmlns:a16="http://schemas.microsoft.com/office/drawing/2014/main" id="{F06B2547-CDD4-479D-B813-06CA50759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410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9482" name="Rectangle 26">
            <a:extLst>
              <a:ext uri="{FF2B5EF4-FFF2-40B4-BE49-F238E27FC236}">
                <a16:creationId xmlns:a16="http://schemas.microsoft.com/office/drawing/2014/main" id="{0241C9A7-042A-4897-A6BE-B94069C35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410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9483" name="Oval 27">
            <a:extLst>
              <a:ext uri="{FF2B5EF4-FFF2-40B4-BE49-F238E27FC236}">
                <a16:creationId xmlns:a16="http://schemas.microsoft.com/office/drawing/2014/main" id="{B554BAB9-F00D-4DCD-AF76-F72727301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971800"/>
            <a:ext cx="1371600" cy="11430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9484" name="Text Box 28">
            <a:extLst>
              <a:ext uri="{FF2B5EF4-FFF2-40B4-BE49-F238E27FC236}">
                <a16:creationId xmlns:a16="http://schemas.microsoft.com/office/drawing/2014/main" id="{A066E0DD-4D12-4B38-B2F3-BFED11008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200400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b="1">
                <a:solidFill>
                  <a:srgbClr val="000000"/>
                </a:solidFill>
                <a:latin typeface="Arial" panose="020B0604020202020204" pitchFamily="34" charset="0"/>
              </a:rPr>
              <a:t>actual</a:t>
            </a:r>
            <a:br>
              <a:rPr lang="en-US" altLang="ti-ET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ti-ET" b="1">
                <a:solidFill>
                  <a:srgbClr val="000000"/>
                </a:solidFill>
                <a:latin typeface="Arial" panose="020B0604020202020204" pitchFamily="34" charset="0"/>
              </a:rPr>
              <a:t>keys, n</a:t>
            </a:r>
          </a:p>
        </p:txBody>
      </p:sp>
      <p:sp>
        <p:nvSpPr>
          <p:cNvPr id="19486" name="Text Box 30">
            <a:extLst>
              <a:ext uri="{FF2B5EF4-FFF2-40B4-BE49-F238E27FC236}">
                <a16:creationId xmlns:a16="http://schemas.microsoft.com/office/drawing/2014/main" id="{3CD13A27-FAC0-4549-A877-0A2423BEB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1336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000000"/>
                </a:solidFill>
                <a:latin typeface="Arial" panose="020B0604020202020204" pitchFamily="34" charset="0"/>
              </a:rPr>
              <a:t>universe of keys - U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CF442165-A38A-4867-B86F-1BEAB4A8E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9"/>
            <a:ext cx="10972800" cy="811016"/>
          </a:xfrm>
        </p:spPr>
        <p:txBody>
          <a:bodyPr/>
          <a:lstStyle/>
          <a:p>
            <a:r>
              <a:rPr lang="en-US" altLang="ti-ET" dirty="0"/>
              <a:t>Double Hashing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AB6CCB37-867F-4A3E-8B94-84771A7F2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599" y="1059387"/>
            <a:ext cx="11381295" cy="5676374"/>
          </a:xfrm>
        </p:spPr>
        <p:txBody>
          <a:bodyPr/>
          <a:lstStyle/>
          <a:p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Probe sequence is determined by a second hash function</a:t>
            </a:r>
          </a:p>
          <a:p>
            <a:pPr marL="349250" lvl="1" indent="0">
              <a:buNone/>
            </a:pPr>
            <a:r>
              <a:rPr lang="en-US" altLang="ti-ET" sz="3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h(</a:t>
            </a:r>
            <a:r>
              <a:rPr lang="en-US" altLang="ti-ET" sz="3600" b="1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k</a:t>
            </a:r>
            <a:r>
              <a:rPr lang="en-US" altLang="ti-ET" sz="3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altLang="ti-ET" sz="3600" b="1" i="1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3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) = (h</a:t>
            </a:r>
            <a:r>
              <a:rPr lang="en-US" altLang="ti-ET" sz="3600" b="1" spc="3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ti-ET" sz="3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altLang="ti-ET" sz="3600" b="1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k</a:t>
            </a:r>
            <a:r>
              <a:rPr lang="en-US" altLang="ti-ET" sz="3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) + </a:t>
            </a:r>
            <a:r>
              <a:rPr lang="en-US" altLang="ti-ET" sz="3600" b="1" i="1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ti-ET" sz="3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(h</a:t>
            </a:r>
            <a:r>
              <a:rPr lang="en-US" altLang="ti-ET" sz="3600" b="1" spc="3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3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altLang="ti-ET" sz="3600" b="1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k</a:t>
            </a:r>
            <a:r>
              <a:rPr lang="en-US" altLang="ti-ET" sz="3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)) mod </a:t>
            </a:r>
            <a:r>
              <a:rPr lang="en-US" altLang="ti-ET" sz="3600" b="1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</a:p>
          <a:p>
            <a:endParaRPr lang="en-US" altLang="ti-ET" sz="3200" dirty="0">
              <a:solidFill>
                <a:srgbClr val="00808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ti-ET" sz="3200" dirty="0">
                <a:solidFill>
                  <a:srgbClr val="00808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Advantage</a:t>
            </a: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: avoids clustering</a:t>
            </a:r>
          </a:p>
          <a:p>
            <a:pPr>
              <a:lnSpc>
                <a:spcPct val="150000"/>
              </a:lnSpc>
            </a:pPr>
            <a:r>
              <a:rPr lang="en-US" altLang="ti-ET" sz="3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Disadvantage: </a:t>
            </a:r>
          </a:p>
          <a:p>
            <a:pPr lvl="1">
              <a:lnSpc>
                <a:spcPct val="150000"/>
              </a:lnSpc>
            </a:pPr>
            <a:r>
              <a:rPr lang="en-US" altLang="ti-ET" sz="28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harder to delete an element</a:t>
            </a:r>
          </a:p>
          <a:p>
            <a:pPr lvl="1">
              <a:lnSpc>
                <a:spcPct val="150000"/>
              </a:lnSpc>
            </a:pPr>
            <a:r>
              <a:rPr lang="en-US" altLang="ti-ET" sz="28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</a:t>
            </a:r>
            <a:r>
              <a:rPr lang="en-US" altLang="ti-ET" sz="2800" b="1" baseline="-25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28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(k) must visit all possible positions in the table</a:t>
            </a:r>
          </a:p>
          <a:p>
            <a:pPr>
              <a:lnSpc>
                <a:spcPct val="150000"/>
              </a:lnSpc>
            </a:pP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Can generate m</a:t>
            </a:r>
            <a:r>
              <a:rPr lang="en-US" altLang="ti-ET" sz="3200" baseline="30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 probe sequences maximum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138D3465-FCC1-4743-AE8C-2D2CB8820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91920"/>
            <a:ext cx="10972800" cy="1003177"/>
          </a:xfrm>
        </p:spPr>
        <p:txBody>
          <a:bodyPr/>
          <a:lstStyle/>
          <a:p>
            <a:r>
              <a:rPr lang="en-US" altLang="ti-ET" dirty="0"/>
              <a:t>Running time of insert and search for open addressing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8BD7C38F-5E8B-4591-880E-7C38C37BD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i-ET"/>
              <a:t>Depends on the hash function/probe sequence</a:t>
            </a:r>
          </a:p>
          <a:p>
            <a:r>
              <a:rPr lang="en-US" altLang="ti-ET"/>
              <a:t>Worst case?</a:t>
            </a:r>
          </a:p>
          <a:p>
            <a:pPr lvl="1"/>
            <a:r>
              <a:rPr lang="en-US" altLang="ti-ET"/>
              <a:t>O(n) – probe sequence visits every full entry first before finding an empty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A921DC00-782A-4812-A865-2DB96EC1F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6762"/>
            <a:ext cx="10972800" cy="1003177"/>
          </a:xfrm>
        </p:spPr>
        <p:txBody>
          <a:bodyPr/>
          <a:lstStyle/>
          <a:p>
            <a:r>
              <a:rPr lang="en-US" altLang="ti-ET" dirty="0"/>
              <a:t>Running time of insert and search for open addressing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B33CC3B0-F18C-4114-ABE2-D34CFAF66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305800" cy="1633537"/>
          </a:xfrm>
        </p:spPr>
        <p:txBody>
          <a:bodyPr/>
          <a:lstStyle/>
          <a:p>
            <a:r>
              <a:rPr lang="en-US" altLang="ti-ET"/>
              <a:t>Average case?</a:t>
            </a:r>
          </a:p>
          <a:p>
            <a:r>
              <a:rPr lang="en-US" altLang="ti-ET"/>
              <a:t>We have to make at least one probe</a:t>
            </a:r>
          </a:p>
        </p:txBody>
      </p:sp>
      <p:grpSp>
        <p:nvGrpSpPr>
          <p:cNvPr id="101396" name="Group 20">
            <a:extLst>
              <a:ext uri="{FF2B5EF4-FFF2-40B4-BE49-F238E27FC236}">
                <a16:creationId xmlns:a16="http://schemas.microsoft.com/office/drawing/2014/main" id="{17958F62-C758-4DC5-B3D4-20BA76917EE3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334000"/>
            <a:ext cx="5715000" cy="381000"/>
            <a:chOff x="768" y="624"/>
            <a:chExt cx="3600" cy="240"/>
          </a:xfrm>
        </p:grpSpPr>
        <p:sp>
          <p:nvSpPr>
            <p:cNvPr id="101397" name="Rectangle 21">
              <a:extLst>
                <a:ext uri="{FF2B5EF4-FFF2-40B4-BE49-F238E27FC236}">
                  <a16:creationId xmlns:a16="http://schemas.microsoft.com/office/drawing/2014/main" id="{DDB7F5A9-5088-4375-97B3-78F2C6FDC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398" name="Line 22">
              <a:extLst>
                <a:ext uri="{FF2B5EF4-FFF2-40B4-BE49-F238E27FC236}">
                  <a16:creationId xmlns:a16="http://schemas.microsoft.com/office/drawing/2014/main" id="{6881B12F-AE34-4D04-8F2B-DDC600A0B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399" name="Line 23">
              <a:extLst>
                <a:ext uri="{FF2B5EF4-FFF2-40B4-BE49-F238E27FC236}">
                  <a16:creationId xmlns:a16="http://schemas.microsoft.com/office/drawing/2014/main" id="{2E87436F-3996-4AE9-92F7-4AC039A0B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00" name="Line 24">
              <a:extLst>
                <a:ext uri="{FF2B5EF4-FFF2-40B4-BE49-F238E27FC236}">
                  <a16:creationId xmlns:a16="http://schemas.microsoft.com/office/drawing/2014/main" id="{7B5AD7CC-EC09-4A77-82A6-83EA2E66B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01" name="Line 25">
              <a:extLst>
                <a:ext uri="{FF2B5EF4-FFF2-40B4-BE49-F238E27FC236}">
                  <a16:creationId xmlns:a16="http://schemas.microsoft.com/office/drawing/2014/main" id="{31F8B53B-614A-4824-AA66-56C18AC9E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02" name="Line 26">
              <a:extLst>
                <a:ext uri="{FF2B5EF4-FFF2-40B4-BE49-F238E27FC236}">
                  <a16:creationId xmlns:a16="http://schemas.microsoft.com/office/drawing/2014/main" id="{732C7280-491A-4FA4-9F2B-A977555A0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03" name="Line 27">
              <a:extLst>
                <a:ext uri="{FF2B5EF4-FFF2-40B4-BE49-F238E27FC236}">
                  <a16:creationId xmlns:a16="http://schemas.microsoft.com/office/drawing/2014/main" id="{4B9CB008-25FC-4288-B168-58336E6D3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04" name="Line 28">
              <a:extLst>
                <a:ext uri="{FF2B5EF4-FFF2-40B4-BE49-F238E27FC236}">
                  <a16:creationId xmlns:a16="http://schemas.microsoft.com/office/drawing/2014/main" id="{67EBD0C3-EF8F-43B8-B242-32500688C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05" name="Line 29">
              <a:extLst>
                <a:ext uri="{FF2B5EF4-FFF2-40B4-BE49-F238E27FC236}">
                  <a16:creationId xmlns:a16="http://schemas.microsoft.com/office/drawing/2014/main" id="{2FFB9F35-9A18-4B23-9BB4-CC50D136B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06" name="Line 30">
              <a:extLst>
                <a:ext uri="{FF2B5EF4-FFF2-40B4-BE49-F238E27FC236}">
                  <a16:creationId xmlns:a16="http://schemas.microsoft.com/office/drawing/2014/main" id="{B35F0AF6-933D-43F9-9F9F-6C77AF233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07" name="Line 31">
              <a:extLst>
                <a:ext uri="{FF2B5EF4-FFF2-40B4-BE49-F238E27FC236}">
                  <a16:creationId xmlns:a16="http://schemas.microsoft.com/office/drawing/2014/main" id="{6752CB74-1C33-4A03-9AD3-AB154D485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08" name="Line 32">
              <a:extLst>
                <a:ext uri="{FF2B5EF4-FFF2-40B4-BE49-F238E27FC236}">
                  <a16:creationId xmlns:a16="http://schemas.microsoft.com/office/drawing/2014/main" id="{5D960830-7CB6-464B-B158-0D6E8E4F9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09" name="Line 33">
              <a:extLst>
                <a:ext uri="{FF2B5EF4-FFF2-40B4-BE49-F238E27FC236}">
                  <a16:creationId xmlns:a16="http://schemas.microsoft.com/office/drawing/2014/main" id="{3F83340C-817F-4235-8808-AAE348662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10" name="Line 34">
              <a:extLst>
                <a:ext uri="{FF2B5EF4-FFF2-40B4-BE49-F238E27FC236}">
                  <a16:creationId xmlns:a16="http://schemas.microsoft.com/office/drawing/2014/main" id="{C1053E15-B7E2-49A3-B43C-4DF1299401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1411" name="Line 35">
              <a:extLst>
                <a:ext uri="{FF2B5EF4-FFF2-40B4-BE49-F238E27FC236}">
                  <a16:creationId xmlns:a16="http://schemas.microsoft.com/office/drawing/2014/main" id="{E8EB447F-5836-4260-B855-D7A5FE308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101412" name="Rectangle 36">
            <a:extLst>
              <a:ext uri="{FF2B5EF4-FFF2-40B4-BE49-F238E27FC236}">
                <a16:creationId xmlns:a16="http://schemas.microsoft.com/office/drawing/2014/main" id="{1B81EAB3-1CAE-4CB4-AFC5-A76E76CC8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1413" name="Rectangle 37">
            <a:extLst>
              <a:ext uri="{FF2B5EF4-FFF2-40B4-BE49-F238E27FC236}">
                <a16:creationId xmlns:a16="http://schemas.microsoft.com/office/drawing/2014/main" id="{56D49DD6-C07D-4B9D-A191-CF2306B8F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1414" name="Rectangle 38">
            <a:extLst>
              <a:ext uri="{FF2B5EF4-FFF2-40B4-BE49-F238E27FC236}">
                <a16:creationId xmlns:a16="http://schemas.microsoft.com/office/drawing/2014/main" id="{DE75C00A-FADB-459D-840C-8FA60A637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1415" name="Rectangle 39">
            <a:extLst>
              <a:ext uri="{FF2B5EF4-FFF2-40B4-BE49-F238E27FC236}">
                <a16:creationId xmlns:a16="http://schemas.microsoft.com/office/drawing/2014/main" id="{07B6B888-BEEF-4A95-980C-50A1E4D2B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1416" name="Rectangle 40">
            <a:extLst>
              <a:ext uri="{FF2B5EF4-FFF2-40B4-BE49-F238E27FC236}">
                <a16:creationId xmlns:a16="http://schemas.microsoft.com/office/drawing/2014/main" id="{7FF2DF74-D648-49C0-AAE8-0FB3C95F9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1417" name="Rectangle 41">
            <a:extLst>
              <a:ext uri="{FF2B5EF4-FFF2-40B4-BE49-F238E27FC236}">
                <a16:creationId xmlns:a16="http://schemas.microsoft.com/office/drawing/2014/main" id="{0D88AC33-ECA8-473E-8270-53A2A3571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CDF4474F-F55C-4F78-9CEF-58DB5FBE5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35088"/>
            <a:ext cx="10972800" cy="1003177"/>
          </a:xfrm>
        </p:spPr>
        <p:txBody>
          <a:bodyPr/>
          <a:lstStyle/>
          <a:p>
            <a:r>
              <a:rPr lang="en-US" altLang="ti-ET" dirty="0"/>
              <a:t>Running time of insert and search for open addressing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C4EE865D-973A-48AB-B463-EC467C641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305800" cy="2395537"/>
          </a:xfrm>
        </p:spPr>
        <p:txBody>
          <a:bodyPr/>
          <a:lstStyle/>
          <a:p>
            <a:r>
              <a:rPr lang="en-US" altLang="ti-ET"/>
              <a:t>Average case?</a:t>
            </a:r>
          </a:p>
          <a:p>
            <a:r>
              <a:rPr lang="en-US" altLang="ti-ET"/>
              <a:t>What is the probability that the first probe will </a:t>
            </a:r>
            <a:r>
              <a:rPr lang="en-US" altLang="ti-ET" b="1"/>
              <a:t>not </a:t>
            </a:r>
            <a:r>
              <a:rPr lang="en-US" altLang="ti-ET"/>
              <a:t>be successful?</a:t>
            </a:r>
          </a:p>
          <a:p>
            <a:endParaRPr lang="en-US" altLang="ti-ET"/>
          </a:p>
        </p:txBody>
      </p:sp>
      <p:grpSp>
        <p:nvGrpSpPr>
          <p:cNvPr id="106500" name="Group 4">
            <a:extLst>
              <a:ext uri="{FF2B5EF4-FFF2-40B4-BE49-F238E27FC236}">
                <a16:creationId xmlns:a16="http://schemas.microsoft.com/office/drawing/2014/main" id="{E609A8B5-1983-4FDB-8726-48D8C6E9017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334000"/>
            <a:ext cx="5715000" cy="381000"/>
            <a:chOff x="768" y="624"/>
            <a:chExt cx="3600" cy="240"/>
          </a:xfrm>
        </p:grpSpPr>
        <p:sp>
          <p:nvSpPr>
            <p:cNvPr id="106501" name="Rectangle 5">
              <a:extLst>
                <a:ext uri="{FF2B5EF4-FFF2-40B4-BE49-F238E27FC236}">
                  <a16:creationId xmlns:a16="http://schemas.microsoft.com/office/drawing/2014/main" id="{F7C73D9A-6E61-44DC-BE1D-D8595B144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02" name="Line 6">
              <a:extLst>
                <a:ext uri="{FF2B5EF4-FFF2-40B4-BE49-F238E27FC236}">
                  <a16:creationId xmlns:a16="http://schemas.microsoft.com/office/drawing/2014/main" id="{12592195-8829-4251-8FD6-459A89690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03" name="Line 7">
              <a:extLst>
                <a:ext uri="{FF2B5EF4-FFF2-40B4-BE49-F238E27FC236}">
                  <a16:creationId xmlns:a16="http://schemas.microsoft.com/office/drawing/2014/main" id="{AFDF9784-779A-4F18-A24E-43072F07B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04" name="Line 8">
              <a:extLst>
                <a:ext uri="{FF2B5EF4-FFF2-40B4-BE49-F238E27FC236}">
                  <a16:creationId xmlns:a16="http://schemas.microsoft.com/office/drawing/2014/main" id="{F4CE058C-5F7A-4A26-866A-B5C52C92F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05" name="Line 9">
              <a:extLst>
                <a:ext uri="{FF2B5EF4-FFF2-40B4-BE49-F238E27FC236}">
                  <a16:creationId xmlns:a16="http://schemas.microsoft.com/office/drawing/2014/main" id="{5448B12F-1184-454C-85D8-6E0280C2D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06" name="Line 10">
              <a:extLst>
                <a:ext uri="{FF2B5EF4-FFF2-40B4-BE49-F238E27FC236}">
                  <a16:creationId xmlns:a16="http://schemas.microsoft.com/office/drawing/2014/main" id="{D32627BB-D774-40AA-819E-2B1D89906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07" name="Line 11">
              <a:extLst>
                <a:ext uri="{FF2B5EF4-FFF2-40B4-BE49-F238E27FC236}">
                  <a16:creationId xmlns:a16="http://schemas.microsoft.com/office/drawing/2014/main" id="{E14395E0-6258-43E4-B668-F587B4EC2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08" name="Line 12">
              <a:extLst>
                <a:ext uri="{FF2B5EF4-FFF2-40B4-BE49-F238E27FC236}">
                  <a16:creationId xmlns:a16="http://schemas.microsoft.com/office/drawing/2014/main" id="{AB310964-C76A-48DC-BF46-678A7E850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09" name="Line 13">
              <a:extLst>
                <a:ext uri="{FF2B5EF4-FFF2-40B4-BE49-F238E27FC236}">
                  <a16:creationId xmlns:a16="http://schemas.microsoft.com/office/drawing/2014/main" id="{F047F7B9-612E-4D81-B45C-983AB35F3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10" name="Line 14">
              <a:extLst>
                <a:ext uri="{FF2B5EF4-FFF2-40B4-BE49-F238E27FC236}">
                  <a16:creationId xmlns:a16="http://schemas.microsoft.com/office/drawing/2014/main" id="{55D51BA9-9885-41B5-A5BA-EEAF99F37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11" name="Line 15">
              <a:extLst>
                <a:ext uri="{FF2B5EF4-FFF2-40B4-BE49-F238E27FC236}">
                  <a16:creationId xmlns:a16="http://schemas.microsoft.com/office/drawing/2014/main" id="{D79FB4E5-545C-468D-91D6-615C0438F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12" name="Line 16">
              <a:extLst>
                <a:ext uri="{FF2B5EF4-FFF2-40B4-BE49-F238E27FC236}">
                  <a16:creationId xmlns:a16="http://schemas.microsoft.com/office/drawing/2014/main" id="{8745CE5F-455E-4183-9671-C015BD4B3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13" name="Line 17">
              <a:extLst>
                <a:ext uri="{FF2B5EF4-FFF2-40B4-BE49-F238E27FC236}">
                  <a16:creationId xmlns:a16="http://schemas.microsoft.com/office/drawing/2014/main" id="{9FF247C5-F0DC-4099-97F8-BF53C0524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14" name="Line 18">
              <a:extLst>
                <a:ext uri="{FF2B5EF4-FFF2-40B4-BE49-F238E27FC236}">
                  <a16:creationId xmlns:a16="http://schemas.microsoft.com/office/drawing/2014/main" id="{CC440928-937A-4DB3-B3C4-DFF1647F8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6515" name="Line 19">
              <a:extLst>
                <a:ext uri="{FF2B5EF4-FFF2-40B4-BE49-F238E27FC236}">
                  <a16:creationId xmlns:a16="http://schemas.microsoft.com/office/drawing/2014/main" id="{A65E94E1-B147-4650-B17B-803DB3D8C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106516" name="Rectangle 20">
            <a:extLst>
              <a:ext uri="{FF2B5EF4-FFF2-40B4-BE49-F238E27FC236}">
                <a16:creationId xmlns:a16="http://schemas.microsoft.com/office/drawing/2014/main" id="{EA6A63A6-5272-4833-858D-CA094995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6517" name="Rectangle 21">
            <a:extLst>
              <a:ext uri="{FF2B5EF4-FFF2-40B4-BE49-F238E27FC236}">
                <a16:creationId xmlns:a16="http://schemas.microsoft.com/office/drawing/2014/main" id="{6E90086B-1133-462D-9E24-E3782122F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6518" name="Rectangle 22">
            <a:extLst>
              <a:ext uri="{FF2B5EF4-FFF2-40B4-BE49-F238E27FC236}">
                <a16:creationId xmlns:a16="http://schemas.microsoft.com/office/drawing/2014/main" id="{4AA3DD6E-3382-43C1-A72C-AEDCE941F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6519" name="Rectangle 23">
            <a:extLst>
              <a:ext uri="{FF2B5EF4-FFF2-40B4-BE49-F238E27FC236}">
                <a16:creationId xmlns:a16="http://schemas.microsoft.com/office/drawing/2014/main" id="{4FF6CB6D-EEC1-4CDA-90B5-E57D6B415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6520" name="Rectangle 24">
            <a:extLst>
              <a:ext uri="{FF2B5EF4-FFF2-40B4-BE49-F238E27FC236}">
                <a16:creationId xmlns:a16="http://schemas.microsoft.com/office/drawing/2014/main" id="{833684C7-687F-48E7-B41D-B9BEE1FCF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6521" name="Rectangle 25">
            <a:extLst>
              <a:ext uri="{FF2B5EF4-FFF2-40B4-BE49-F238E27FC236}">
                <a16:creationId xmlns:a16="http://schemas.microsoft.com/office/drawing/2014/main" id="{D6F427C9-9515-43DF-A9AD-7510896C2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6522" name="Text Box 26">
            <a:extLst>
              <a:ext uri="{FF2B5EF4-FFF2-40B4-BE49-F238E27FC236}">
                <a16:creationId xmlns:a16="http://schemas.microsoft.com/office/drawing/2014/main" id="{B78B7D4C-C3BB-468F-A3F0-A07081F59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733800"/>
            <a:ext cx="60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ti-ET" sz="44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2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B07F2CA0-CDDC-4C2B-B3F4-E815CF8F95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35088"/>
            <a:ext cx="10972800" cy="1003177"/>
          </a:xfrm>
        </p:spPr>
        <p:txBody>
          <a:bodyPr/>
          <a:lstStyle/>
          <a:p>
            <a:r>
              <a:rPr lang="en-US" altLang="ti-ET" dirty="0"/>
              <a:t>Running time of insert and search for open addressing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A4C0AD84-D9F3-470C-A680-765BF070F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305800" cy="2395537"/>
          </a:xfrm>
        </p:spPr>
        <p:txBody>
          <a:bodyPr/>
          <a:lstStyle/>
          <a:p>
            <a:r>
              <a:rPr lang="en-US" altLang="ti-ET"/>
              <a:t>Average case?</a:t>
            </a:r>
          </a:p>
          <a:p>
            <a:r>
              <a:rPr lang="en-US" altLang="ti-ET"/>
              <a:t>What is the probability that the first </a:t>
            </a:r>
            <a:r>
              <a:rPr lang="en-US" altLang="ti-ET" b="1"/>
              <a:t>two</a:t>
            </a:r>
            <a:r>
              <a:rPr lang="en-US" altLang="ti-ET"/>
              <a:t> probed slots will </a:t>
            </a:r>
            <a:r>
              <a:rPr lang="en-US" altLang="ti-ET" b="1"/>
              <a:t>not </a:t>
            </a:r>
            <a:r>
              <a:rPr lang="en-US" altLang="ti-ET"/>
              <a:t>be successful?</a:t>
            </a:r>
          </a:p>
          <a:p>
            <a:endParaRPr lang="en-US" altLang="ti-ET"/>
          </a:p>
        </p:txBody>
      </p:sp>
      <p:grpSp>
        <p:nvGrpSpPr>
          <p:cNvPr id="102404" name="Group 4">
            <a:extLst>
              <a:ext uri="{FF2B5EF4-FFF2-40B4-BE49-F238E27FC236}">
                <a16:creationId xmlns:a16="http://schemas.microsoft.com/office/drawing/2014/main" id="{A2C20D9B-298E-48A7-862D-59DB58F70D6D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334000"/>
            <a:ext cx="5715000" cy="381000"/>
            <a:chOff x="768" y="624"/>
            <a:chExt cx="3600" cy="240"/>
          </a:xfrm>
        </p:grpSpPr>
        <p:sp>
          <p:nvSpPr>
            <p:cNvPr id="102405" name="Rectangle 5">
              <a:extLst>
                <a:ext uri="{FF2B5EF4-FFF2-40B4-BE49-F238E27FC236}">
                  <a16:creationId xmlns:a16="http://schemas.microsoft.com/office/drawing/2014/main" id="{DF117CB7-CA75-489D-B91D-8954C3C11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06" name="Line 6">
              <a:extLst>
                <a:ext uri="{FF2B5EF4-FFF2-40B4-BE49-F238E27FC236}">
                  <a16:creationId xmlns:a16="http://schemas.microsoft.com/office/drawing/2014/main" id="{7E67696E-8479-4EF4-979A-E9E8617FC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07" name="Line 7">
              <a:extLst>
                <a:ext uri="{FF2B5EF4-FFF2-40B4-BE49-F238E27FC236}">
                  <a16:creationId xmlns:a16="http://schemas.microsoft.com/office/drawing/2014/main" id="{090ED111-58D4-4F94-8672-F31563971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08" name="Line 8">
              <a:extLst>
                <a:ext uri="{FF2B5EF4-FFF2-40B4-BE49-F238E27FC236}">
                  <a16:creationId xmlns:a16="http://schemas.microsoft.com/office/drawing/2014/main" id="{C85FE3E0-A386-4956-9C35-40E97C441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09" name="Line 9">
              <a:extLst>
                <a:ext uri="{FF2B5EF4-FFF2-40B4-BE49-F238E27FC236}">
                  <a16:creationId xmlns:a16="http://schemas.microsoft.com/office/drawing/2014/main" id="{5FBA4FD1-A16C-4C0C-83C3-B0BD367C1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10" name="Line 10">
              <a:extLst>
                <a:ext uri="{FF2B5EF4-FFF2-40B4-BE49-F238E27FC236}">
                  <a16:creationId xmlns:a16="http://schemas.microsoft.com/office/drawing/2014/main" id="{A1DD73DE-38EF-4965-972C-DB40B6D9A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11" name="Line 11">
              <a:extLst>
                <a:ext uri="{FF2B5EF4-FFF2-40B4-BE49-F238E27FC236}">
                  <a16:creationId xmlns:a16="http://schemas.microsoft.com/office/drawing/2014/main" id="{58996CF8-25D0-45D6-91B2-9D677B303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12" name="Line 12">
              <a:extLst>
                <a:ext uri="{FF2B5EF4-FFF2-40B4-BE49-F238E27FC236}">
                  <a16:creationId xmlns:a16="http://schemas.microsoft.com/office/drawing/2014/main" id="{47F2636C-5A1B-46C5-867E-6AAEF58EC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13" name="Line 13">
              <a:extLst>
                <a:ext uri="{FF2B5EF4-FFF2-40B4-BE49-F238E27FC236}">
                  <a16:creationId xmlns:a16="http://schemas.microsoft.com/office/drawing/2014/main" id="{D765C9EC-30A4-4E35-8008-FF68EEF9C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14" name="Line 14">
              <a:extLst>
                <a:ext uri="{FF2B5EF4-FFF2-40B4-BE49-F238E27FC236}">
                  <a16:creationId xmlns:a16="http://schemas.microsoft.com/office/drawing/2014/main" id="{5B84DEC0-F9DD-4BD6-8C82-7956BD6F0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15" name="Line 15">
              <a:extLst>
                <a:ext uri="{FF2B5EF4-FFF2-40B4-BE49-F238E27FC236}">
                  <a16:creationId xmlns:a16="http://schemas.microsoft.com/office/drawing/2014/main" id="{57BD795F-4559-4734-8032-8F49690A4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16" name="Line 16">
              <a:extLst>
                <a:ext uri="{FF2B5EF4-FFF2-40B4-BE49-F238E27FC236}">
                  <a16:creationId xmlns:a16="http://schemas.microsoft.com/office/drawing/2014/main" id="{A64AA9FD-2F54-42E0-88FF-9D0CD7BB4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17" name="Line 17">
              <a:extLst>
                <a:ext uri="{FF2B5EF4-FFF2-40B4-BE49-F238E27FC236}">
                  <a16:creationId xmlns:a16="http://schemas.microsoft.com/office/drawing/2014/main" id="{1B99EE96-F0C9-414C-A495-D8390099B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18" name="Line 18">
              <a:extLst>
                <a:ext uri="{FF2B5EF4-FFF2-40B4-BE49-F238E27FC236}">
                  <a16:creationId xmlns:a16="http://schemas.microsoft.com/office/drawing/2014/main" id="{54B689C9-BD47-4533-85B1-498204F3B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2419" name="Line 19">
              <a:extLst>
                <a:ext uri="{FF2B5EF4-FFF2-40B4-BE49-F238E27FC236}">
                  <a16:creationId xmlns:a16="http://schemas.microsoft.com/office/drawing/2014/main" id="{45B2C57E-A3D4-41B7-9A24-28F47CD67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102420" name="Rectangle 20">
            <a:extLst>
              <a:ext uri="{FF2B5EF4-FFF2-40B4-BE49-F238E27FC236}">
                <a16:creationId xmlns:a16="http://schemas.microsoft.com/office/drawing/2014/main" id="{45206242-9EB5-4CE8-BFA6-2A5393D4E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2421" name="Rectangle 21">
            <a:extLst>
              <a:ext uri="{FF2B5EF4-FFF2-40B4-BE49-F238E27FC236}">
                <a16:creationId xmlns:a16="http://schemas.microsoft.com/office/drawing/2014/main" id="{640F66FE-86E7-44EE-A360-260463106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2422" name="Rectangle 22">
            <a:extLst>
              <a:ext uri="{FF2B5EF4-FFF2-40B4-BE49-F238E27FC236}">
                <a16:creationId xmlns:a16="http://schemas.microsoft.com/office/drawing/2014/main" id="{780D1580-9934-4E22-B140-27CD2AC20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2423" name="Rectangle 23">
            <a:extLst>
              <a:ext uri="{FF2B5EF4-FFF2-40B4-BE49-F238E27FC236}">
                <a16:creationId xmlns:a16="http://schemas.microsoft.com/office/drawing/2014/main" id="{AE36E218-B083-4B5D-94A2-259B7A6F3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2424" name="Rectangle 24">
            <a:extLst>
              <a:ext uri="{FF2B5EF4-FFF2-40B4-BE49-F238E27FC236}">
                <a16:creationId xmlns:a16="http://schemas.microsoft.com/office/drawing/2014/main" id="{6D56EB6A-28B8-4AA3-9DC4-E1D7E7C59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2425" name="Rectangle 25">
            <a:extLst>
              <a:ext uri="{FF2B5EF4-FFF2-40B4-BE49-F238E27FC236}">
                <a16:creationId xmlns:a16="http://schemas.microsoft.com/office/drawing/2014/main" id="{23AB9E8B-5C3F-4D35-84CB-4920CC05E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2426" name="Text Box 26">
            <a:extLst>
              <a:ext uri="{FF2B5EF4-FFF2-40B4-BE49-F238E27FC236}">
                <a16:creationId xmlns:a16="http://schemas.microsoft.com/office/drawing/2014/main" id="{3D9479E8-B881-4CA3-901E-B637AD51F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733800"/>
            <a:ext cx="114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44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l-GR" altLang="ti-ET" sz="44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ti-ET" sz="4400" baseline="300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l-GR" altLang="ti-ET" sz="4400" baseline="3000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7" name="Line 27">
            <a:extLst>
              <a:ext uri="{FF2B5EF4-FFF2-40B4-BE49-F238E27FC236}">
                <a16:creationId xmlns:a16="http://schemas.microsoft.com/office/drawing/2014/main" id="{F077003D-B56E-49AA-8BC6-5DB1E8ADBF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4114800"/>
            <a:ext cx="9906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2428" name="Text Box 28">
            <a:extLst>
              <a:ext uri="{FF2B5EF4-FFF2-40B4-BE49-F238E27FC236}">
                <a16:creationId xmlns:a16="http://schemas.microsoft.com/office/drawing/2014/main" id="{CBF89FD4-D41A-4E0B-A940-B368706EF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91001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>
                <a:solidFill>
                  <a:srgbClr val="FF0000"/>
                </a:solidFill>
                <a:latin typeface="Arial" panose="020B0604020202020204" pitchFamily="34" charset="0"/>
              </a:rPr>
              <a:t>why ‘~’?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6" grpId="0"/>
      <p:bldP spid="10242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9E89AB4F-5801-45C6-9B56-7839D478E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9475"/>
            <a:ext cx="10972800" cy="1003177"/>
          </a:xfrm>
        </p:spPr>
        <p:txBody>
          <a:bodyPr/>
          <a:lstStyle/>
          <a:p>
            <a:r>
              <a:rPr lang="en-US" altLang="ti-ET" dirty="0"/>
              <a:t>Running time of insert and search for open addressing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C72227E3-E307-44B5-B7B9-498649B2B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305800" cy="1709737"/>
          </a:xfrm>
        </p:spPr>
        <p:txBody>
          <a:bodyPr/>
          <a:lstStyle/>
          <a:p>
            <a:r>
              <a:rPr lang="en-US" altLang="ti-ET"/>
              <a:t>Average case?</a:t>
            </a:r>
          </a:p>
          <a:p>
            <a:r>
              <a:rPr lang="en-US" altLang="ti-ET"/>
              <a:t>What is the probability that the first </a:t>
            </a:r>
            <a:r>
              <a:rPr lang="en-US" altLang="ti-ET" b="1"/>
              <a:t>three</a:t>
            </a:r>
            <a:r>
              <a:rPr lang="en-US" altLang="ti-ET"/>
              <a:t> probed slots will </a:t>
            </a:r>
            <a:r>
              <a:rPr lang="en-US" altLang="ti-ET" b="1"/>
              <a:t>not </a:t>
            </a:r>
            <a:r>
              <a:rPr lang="en-US" altLang="ti-ET"/>
              <a:t>be successful?</a:t>
            </a:r>
          </a:p>
        </p:txBody>
      </p:sp>
      <p:grpSp>
        <p:nvGrpSpPr>
          <p:cNvPr id="103428" name="Group 4">
            <a:extLst>
              <a:ext uri="{FF2B5EF4-FFF2-40B4-BE49-F238E27FC236}">
                <a16:creationId xmlns:a16="http://schemas.microsoft.com/office/drawing/2014/main" id="{0A4EA144-DF99-40EE-B663-B66085D5492F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334000"/>
            <a:ext cx="5715000" cy="381000"/>
            <a:chOff x="768" y="624"/>
            <a:chExt cx="3600" cy="240"/>
          </a:xfrm>
        </p:grpSpPr>
        <p:sp>
          <p:nvSpPr>
            <p:cNvPr id="103429" name="Rectangle 5">
              <a:extLst>
                <a:ext uri="{FF2B5EF4-FFF2-40B4-BE49-F238E27FC236}">
                  <a16:creationId xmlns:a16="http://schemas.microsoft.com/office/drawing/2014/main" id="{2C6A68BE-6C41-4C72-BAB4-0A7C5702A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30" name="Line 6">
              <a:extLst>
                <a:ext uri="{FF2B5EF4-FFF2-40B4-BE49-F238E27FC236}">
                  <a16:creationId xmlns:a16="http://schemas.microsoft.com/office/drawing/2014/main" id="{7727C6B1-F041-4B1E-8753-B409D5D52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31" name="Line 7">
              <a:extLst>
                <a:ext uri="{FF2B5EF4-FFF2-40B4-BE49-F238E27FC236}">
                  <a16:creationId xmlns:a16="http://schemas.microsoft.com/office/drawing/2014/main" id="{669B5EFD-381B-4E6A-B5F1-B01433DCA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32" name="Line 8">
              <a:extLst>
                <a:ext uri="{FF2B5EF4-FFF2-40B4-BE49-F238E27FC236}">
                  <a16:creationId xmlns:a16="http://schemas.microsoft.com/office/drawing/2014/main" id="{42EB25E4-EB0D-4A53-AFBA-5E8F65968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33" name="Line 9">
              <a:extLst>
                <a:ext uri="{FF2B5EF4-FFF2-40B4-BE49-F238E27FC236}">
                  <a16:creationId xmlns:a16="http://schemas.microsoft.com/office/drawing/2014/main" id="{E98F84F6-CD84-4952-BF89-BE59E1975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34" name="Line 10">
              <a:extLst>
                <a:ext uri="{FF2B5EF4-FFF2-40B4-BE49-F238E27FC236}">
                  <a16:creationId xmlns:a16="http://schemas.microsoft.com/office/drawing/2014/main" id="{8FB542BA-D235-4DC9-B0A5-D77D2D051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35" name="Line 11">
              <a:extLst>
                <a:ext uri="{FF2B5EF4-FFF2-40B4-BE49-F238E27FC236}">
                  <a16:creationId xmlns:a16="http://schemas.microsoft.com/office/drawing/2014/main" id="{696DA0B1-5F5A-4B63-B110-D22F99B4A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36" name="Line 12">
              <a:extLst>
                <a:ext uri="{FF2B5EF4-FFF2-40B4-BE49-F238E27FC236}">
                  <a16:creationId xmlns:a16="http://schemas.microsoft.com/office/drawing/2014/main" id="{AEA91D5D-6596-4084-85CE-1AD65C233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37" name="Line 13">
              <a:extLst>
                <a:ext uri="{FF2B5EF4-FFF2-40B4-BE49-F238E27FC236}">
                  <a16:creationId xmlns:a16="http://schemas.microsoft.com/office/drawing/2014/main" id="{07BAFC48-55E9-4DFF-B173-873B92B32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38" name="Line 14">
              <a:extLst>
                <a:ext uri="{FF2B5EF4-FFF2-40B4-BE49-F238E27FC236}">
                  <a16:creationId xmlns:a16="http://schemas.microsoft.com/office/drawing/2014/main" id="{D124322C-F0D2-4CFB-9A0A-DA52C50DE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39" name="Line 15">
              <a:extLst>
                <a:ext uri="{FF2B5EF4-FFF2-40B4-BE49-F238E27FC236}">
                  <a16:creationId xmlns:a16="http://schemas.microsoft.com/office/drawing/2014/main" id="{F9FBDD49-B12A-4863-A268-A1D198D9D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40" name="Line 16">
              <a:extLst>
                <a:ext uri="{FF2B5EF4-FFF2-40B4-BE49-F238E27FC236}">
                  <a16:creationId xmlns:a16="http://schemas.microsoft.com/office/drawing/2014/main" id="{5A346C34-F3E4-4908-B4D5-4B6FBC4BB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41" name="Line 17">
              <a:extLst>
                <a:ext uri="{FF2B5EF4-FFF2-40B4-BE49-F238E27FC236}">
                  <a16:creationId xmlns:a16="http://schemas.microsoft.com/office/drawing/2014/main" id="{76C5A774-8756-4CE5-A3EF-BC0E541B4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42" name="Line 18">
              <a:extLst>
                <a:ext uri="{FF2B5EF4-FFF2-40B4-BE49-F238E27FC236}">
                  <a16:creationId xmlns:a16="http://schemas.microsoft.com/office/drawing/2014/main" id="{E092ABB9-C6C1-41DC-8B90-7C0D9128C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103443" name="Line 19">
              <a:extLst>
                <a:ext uri="{FF2B5EF4-FFF2-40B4-BE49-F238E27FC236}">
                  <a16:creationId xmlns:a16="http://schemas.microsoft.com/office/drawing/2014/main" id="{C561CB15-7562-49ED-932F-93A14EA41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  <p:sp>
        <p:nvSpPr>
          <p:cNvPr id="103444" name="Rectangle 20">
            <a:extLst>
              <a:ext uri="{FF2B5EF4-FFF2-40B4-BE49-F238E27FC236}">
                <a16:creationId xmlns:a16="http://schemas.microsoft.com/office/drawing/2014/main" id="{C2141BC8-95F3-4C40-A4F7-FDDFAA930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3445" name="Rectangle 21">
            <a:extLst>
              <a:ext uri="{FF2B5EF4-FFF2-40B4-BE49-F238E27FC236}">
                <a16:creationId xmlns:a16="http://schemas.microsoft.com/office/drawing/2014/main" id="{FF0C6F97-4879-4BFE-862C-96EF663E0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3446" name="Rectangle 22">
            <a:extLst>
              <a:ext uri="{FF2B5EF4-FFF2-40B4-BE49-F238E27FC236}">
                <a16:creationId xmlns:a16="http://schemas.microsoft.com/office/drawing/2014/main" id="{28392AE5-BC05-4B8B-A646-5ECC1C437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3447" name="Rectangle 23">
            <a:extLst>
              <a:ext uri="{FF2B5EF4-FFF2-40B4-BE49-F238E27FC236}">
                <a16:creationId xmlns:a16="http://schemas.microsoft.com/office/drawing/2014/main" id="{A6DE9B80-74ED-4A5A-9418-590E63841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3448" name="Rectangle 24">
            <a:extLst>
              <a:ext uri="{FF2B5EF4-FFF2-40B4-BE49-F238E27FC236}">
                <a16:creationId xmlns:a16="http://schemas.microsoft.com/office/drawing/2014/main" id="{E59DFF78-183B-426D-A9BC-4C4DD1B74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3449" name="Rectangle 25">
            <a:extLst>
              <a:ext uri="{FF2B5EF4-FFF2-40B4-BE49-F238E27FC236}">
                <a16:creationId xmlns:a16="http://schemas.microsoft.com/office/drawing/2014/main" id="{77404CAD-B77D-4CD2-8B80-68E255BF9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3450" name="Text Box 26">
            <a:extLst>
              <a:ext uri="{FF2B5EF4-FFF2-40B4-BE49-F238E27FC236}">
                <a16:creationId xmlns:a16="http://schemas.microsoft.com/office/drawing/2014/main" id="{641C50E4-CD72-4841-9954-FC570B67F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733800"/>
            <a:ext cx="114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4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l-GR" altLang="ti-ET" sz="4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ti-ET" sz="4400" baseline="30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l-GR" altLang="ti-ET" sz="4400" baseline="300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5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81E9129-48FA-48A7-87C7-02B06E573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68422"/>
            <a:ext cx="10972800" cy="1003177"/>
          </a:xfrm>
        </p:spPr>
        <p:txBody>
          <a:bodyPr/>
          <a:lstStyle/>
          <a:p>
            <a:r>
              <a:rPr lang="en-US" altLang="ti-ET" dirty="0"/>
              <a:t>Running time of insert and search for open addressing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980CE3F1-F4CE-4268-912C-38EF12D33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1633537"/>
          </a:xfrm>
        </p:spPr>
        <p:txBody>
          <a:bodyPr/>
          <a:lstStyle/>
          <a:p>
            <a:r>
              <a:rPr lang="en-US" altLang="ti-ET"/>
              <a:t>Average case:  expected number of probes</a:t>
            </a:r>
          </a:p>
          <a:p>
            <a:pPr lvl="1"/>
            <a:r>
              <a:rPr lang="en-US" altLang="ti-ET"/>
              <a:t>sum of the probability of making 1 probe, 2 probes, 3 probes, … </a:t>
            </a:r>
          </a:p>
        </p:txBody>
      </p:sp>
      <p:graphicFrame>
        <p:nvGraphicFramePr>
          <p:cNvPr id="104452" name="Object 4">
            <a:extLst>
              <a:ext uri="{FF2B5EF4-FFF2-40B4-BE49-F238E27FC236}">
                <a16:creationId xmlns:a16="http://schemas.microsoft.com/office/drawing/2014/main" id="{77B15A48-5B0D-4024-BE8C-0C806397B7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230564"/>
          <a:ext cx="49530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6" name="Equation" r:id="rId3" imgW="1955520" imgH="228600" progId="Equation.3">
                  <p:embed/>
                </p:oleObj>
              </mc:Choice>
              <mc:Fallback>
                <p:oleObj name="Equation" r:id="rId3" imgW="1955520" imgH="228600" progId="Equation.3">
                  <p:embed/>
                  <p:pic>
                    <p:nvPicPr>
                      <p:cNvPr id="104452" name="Object 4">
                        <a:extLst>
                          <a:ext uri="{FF2B5EF4-FFF2-40B4-BE49-F238E27FC236}">
                            <a16:creationId xmlns:a16="http://schemas.microsoft.com/office/drawing/2014/main" id="{77B15A48-5B0D-4024-BE8C-0C806397B7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30564"/>
                        <a:ext cx="49530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5">
            <a:extLst>
              <a:ext uri="{FF2B5EF4-FFF2-40B4-BE49-F238E27FC236}">
                <a16:creationId xmlns:a16="http://schemas.microsoft.com/office/drawing/2014/main" id="{6CB919BF-3817-4819-933A-CC19D3BFB9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3908426"/>
          <a:ext cx="160813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7" name="Equation" r:id="rId5" imgW="634680" imgH="291960" progId="Equation.3">
                  <p:embed/>
                </p:oleObj>
              </mc:Choice>
              <mc:Fallback>
                <p:oleObj name="Equation" r:id="rId5" imgW="634680" imgH="291960" progId="Equation.3">
                  <p:embed/>
                  <p:pic>
                    <p:nvPicPr>
                      <p:cNvPr id="104453" name="Object 5">
                        <a:extLst>
                          <a:ext uri="{FF2B5EF4-FFF2-40B4-BE49-F238E27FC236}">
                            <a16:creationId xmlns:a16="http://schemas.microsoft.com/office/drawing/2014/main" id="{6CB919BF-3817-4819-933A-CC19D3BFB9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908426"/>
                        <a:ext cx="160813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6">
            <a:extLst>
              <a:ext uri="{FF2B5EF4-FFF2-40B4-BE49-F238E27FC236}">
                <a16:creationId xmlns:a16="http://schemas.microsoft.com/office/drawing/2014/main" id="{62064EB3-B9BB-4157-B12E-DA95F5442F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7475" y="4746626"/>
          <a:ext cx="157638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8" name="Equation" r:id="rId7" imgW="622080" imgH="291960" progId="Equation.3">
                  <p:embed/>
                </p:oleObj>
              </mc:Choice>
              <mc:Fallback>
                <p:oleObj name="Equation" r:id="rId7" imgW="622080" imgH="291960" progId="Equation.3">
                  <p:embed/>
                  <p:pic>
                    <p:nvPicPr>
                      <p:cNvPr id="104454" name="Object 6">
                        <a:extLst>
                          <a:ext uri="{FF2B5EF4-FFF2-40B4-BE49-F238E27FC236}">
                            <a16:creationId xmlns:a16="http://schemas.microsoft.com/office/drawing/2014/main" id="{62064EB3-B9BB-4157-B12E-DA95F5442F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4746626"/>
                        <a:ext cx="157638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>
            <a:extLst>
              <a:ext uri="{FF2B5EF4-FFF2-40B4-BE49-F238E27FC236}">
                <a16:creationId xmlns:a16="http://schemas.microsoft.com/office/drawing/2014/main" id="{5C90D26E-44E8-4619-86AA-FC2AA5FB62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1" y="5638800"/>
          <a:ext cx="11906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" name="Equation" r:id="rId9" imgW="469800" imgH="393480" progId="Equation.3">
                  <p:embed/>
                </p:oleObj>
              </mc:Choice>
              <mc:Fallback>
                <p:oleObj name="Equation" r:id="rId9" imgW="469800" imgH="393480" progId="Equation.3">
                  <p:embed/>
                  <p:pic>
                    <p:nvPicPr>
                      <p:cNvPr id="104455" name="Object 7">
                        <a:extLst>
                          <a:ext uri="{FF2B5EF4-FFF2-40B4-BE49-F238E27FC236}">
                            <a16:creationId xmlns:a16="http://schemas.microsoft.com/office/drawing/2014/main" id="{5C90D26E-44E8-4619-86AA-FC2AA5FB62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5638800"/>
                        <a:ext cx="119062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3DE4E52B-1B7B-4490-96A0-2C88CBF71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Average number of probes</a:t>
            </a:r>
          </a:p>
        </p:txBody>
      </p:sp>
      <p:graphicFrame>
        <p:nvGraphicFramePr>
          <p:cNvPr id="107524" name="Object 4">
            <a:extLst>
              <a:ext uri="{FF2B5EF4-FFF2-40B4-BE49-F238E27FC236}">
                <a16:creationId xmlns:a16="http://schemas.microsoft.com/office/drawing/2014/main" id="{4EC9BB0D-56D7-4E89-8B20-71947FD4FA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8113" y="1447800"/>
          <a:ext cx="28956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Equation" r:id="rId3" imgW="1143000" imgH="393480" progId="Equation.3">
                  <p:embed/>
                </p:oleObj>
              </mc:Choice>
              <mc:Fallback>
                <p:oleObj name="Equation" r:id="rId3" imgW="1143000" imgH="393480" progId="Equation.3">
                  <p:embed/>
                  <p:pic>
                    <p:nvPicPr>
                      <p:cNvPr id="107524" name="Object 4">
                        <a:extLst>
                          <a:ext uri="{FF2B5EF4-FFF2-40B4-BE49-F238E27FC236}">
                            <a16:creationId xmlns:a16="http://schemas.microsoft.com/office/drawing/2014/main" id="{4EC9BB0D-56D7-4E89-8B20-71947FD4FA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113" y="1447800"/>
                        <a:ext cx="28956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525" name="Picture 5">
            <a:extLst>
              <a:ext uri="{FF2B5EF4-FFF2-40B4-BE49-F238E27FC236}">
                <a16:creationId xmlns:a16="http://schemas.microsoft.com/office/drawing/2014/main" id="{89D88DD0-23F6-4604-AF2B-A1BE4CA8D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14600"/>
            <a:ext cx="5715000" cy="36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>
            <a:extLst>
              <a:ext uri="{FF2B5EF4-FFF2-40B4-BE49-F238E27FC236}">
                <a16:creationId xmlns:a16="http://schemas.microsoft.com/office/drawing/2014/main" id="{64D0B974-FE78-45B4-94F6-0F0C87D49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1830" y="122238"/>
            <a:ext cx="11290570" cy="847471"/>
          </a:xfrm>
        </p:spPr>
        <p:txBody>
          <a:bodyPr/>
          <a:lstStyle/>
          <a:p>
            <a:r>
              <a:rPr lang="en-US" altLang="ti-ET" dirty="0"/>
              <a:t>Analysis of Open Addressing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FEDBA0-FBD2-43B5-B5AB-04FE073CDAF0}"/>
              </a:ext>
            </a:extLst>
          </p:cNvPr>
          <p:cNvSpPr txBox="1"/>
          <p:nvPr/>
        </p:nvSpPr>
        <p:spPr>
          <a:xfrm>
            <a:off x="410450" y="1146600"/>
            <a:ext cx="11290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400" dirty="0">
                <a:latin typeface="Times" panose="02020603050405020304" pitchFamily="18" charset="0"/>
                <a:cs typeface="Times" panose="02020603050405020304" pitchFamily="18" charset="0"/>
              </a:rPr>
              <a:t>Ignore the problem of clustering and assume that all probe sequences are equally likely</a:t>
            </a: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F68F9E-2849-4F3B-A9BC-E1BFAE914189}"/>
              </a:ext>
            </a:extLst>
          </p:cNvPr>
          <p:cNvSpPr txBox="1"/>
          <p:nvPr/>
        </p:nvSpPr>
        <p:spPr>
          <a:xfrm>
            <a:off x="410450" y="1854981"/>
            <a:ext cx="59526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Unsuccessful retrieval: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C258D4-3C53-4D3A-8D57-E00DAF0B46EE}"/>
              </a:ext>
            </a:extLst>
          </p:cNvPr>
          <p:cNvSpPr txBox="1"/>
          <p:nvPr/>
        </p:nvSpPr>
        <p:spPr>
          <a:xfrm>
            <a:off x="410450" y="2592007"/>
            <a:ext cx="5601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ti-ET" sz="2400" dirty="0">
                <a:latin typeface="Times" panose="02020603050405020304" pitchFamily="18" charset="0"/>
                <a:cs typeface="Times" panose="02020603050405020304" pitchFamily="18" charset="0"/>
              </a:rPr>
              <a:t>Probability(prob hits an occupied cell):</a:t>
            </a: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9DD94-8C01-4D4D-BD0E-588A2E6DD5CA}"/>
              </a:ext>
            </a:extLst>
          </p:cNvPr>
          <p:cNvSpPr txBox="1"/>
          <p:nvPr/>
        </p:nvSpPr>
        <p:spPr>
          <a:xfrm>
            <a:off x="410450" y="3329033"/>
            <a:ext cx="5601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ti-ET" sz="2400" dirty="0">
                <a:latin typeface="Times" panose="02020603050405020304" pitchFamily="18" charset="0"/>
                <a:cs typeface="Times" panose="02020603050405020304" pitchFamily="18" charset="0"/>
              </a:rPr>
              <a:t>Probability(prob hits an empty cell):</a:t>
            </a: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1CCF72-039D-4D44-992D-F7B18328B9D8}"/>
              </a:ext>
            </a:extLst>
          </p:cNvPr>
          <p:cNvSpPr txBox="1"/>
          <p:nvPr/>
        </p:nvSpPr>
        <p:spPr>
          <a:xfrm>
            <a:off x="410450" y="4026075"/>
            <a:ext cx="5601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ti-ET" sz="2400" dirty="0">
                <a:latin typeface="Times" panose="02020603050405020304" pitchFamily="18" charset="0"/>
                <a:cs typeface="Times" panose="02020603050405020304" pitchFamily="18" charset="0"/>
              </a:rPr>
              <a:t>Probability that a prob terminates in 2 steps: </a:t>
            </a: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9BB464-D181-49F8-B528-9EDB112BE7FA}"/>
              </a:ext>
            </a:extLst>
          </p:cNvPr>
          <p:cNvSpPr txBox="1"/>
          <p:nvPr/>
        </p:nvSpPr>
        <p:spPr>
          <a:xfrm>
            <a:off x="410450" y="4747925"/>
            <a:ext cx="5601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ti-ET" sz="2400" dirty="0">
                <a:latin typeface="Times" panose="02020603050405020304" pitchFamily="18" charset="0"/>
                <a:cs typeface="Times" panose="02020603050405020304" pitchFamily="18" charset="0"/>
              </a:rPr>
              <a:t>Probability that a prob terminates in k steps: </a:t>
            </a: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8FEC3D-DE9F-4F72-8E61-526B2D6CBD1B}"/>
              </a:ext>
            </a:extLst>
          </p:cNvPr>
          <p:cNvSpPr txBox="1"/>
          <p:nvPr/>
        </p:nvSpPr>
        <p:spPr>
          <a:xfrm>
            <a:off x="2278161" y="6092353"/>
            <a:ext cx="65146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400" dirty="0">
                <a:latin typeface="Times" panose="02020603050405020304" pitchFamily="18" charset="0"/>
                <a:cs typeface="Times" panose="02020603050405020304" pitchFamily="18" charset="0"/>
              </a:rPr>
              <a:t>What is the average number of steps in a probe? </a:t>
            </a: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7D8659-976E-45F0-9B92-7E067EFD35E7}"/>
              </a:ext>
            </a:extLst>
          </p:cNvPr>
          <p:cNvSpPr txBox="1"/>
          <p:nvPr/>
        </p:nvSpPr>
        <p:spPr>
          <a:xfrm>
            <a:off x="5844794" y="2561581"/>
            <a:ext cx="20026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B1AB87-06BD-4197-84AF-99567C20C3B9}"/>
              </a:ext>
            </a:extLst>
          </p:cNvPr>
          <p:cNvSpPr txBox="1"/>
          <p:nvPr/>
        </p:nvSpPr>
        <p:spPr>
          <a:xfrm>
            <a:off x="5844794" y="3290593"/>
            <a:ext cx="20026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</a:t>
            </a:r>
            <a:r>
              <a:rPr lang="el-GR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DC6952-9657-42DA-9885-A4F11BD52705}"/>
              </a:ext>
            </a:extLst>
          </p:cNvPr>
          <p:cNvSpPr txBox="1"/>
          <p:nvPr/>
        </p:nvSpPr>
        <p:spPr>
          <a:xfrm>
            <a:off x="5844794" y="4002815"/>
            <a:ext cx="20026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n-US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(1 - </a:t>
            </a:r>
            <a:r>
              <a:rPr lang="el-GR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0EFEFE-0C42-458A-8460-93D8AEF1D7C3}"/>
              </a:ext>
            </a:extLst>
          </p:cNvPr>
          <p:cNvSpPr txBox="1"/>
          <p:nvPr/>
        </p:nvSpPr>
        <p:spPr>
          <a:xfrm>
            <a:off x="5844794" y="4742055"/>
            <a:ext cx="20026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n-US" altLang="ti-ET" sz="2400" b="1" baseline="30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k-1</a:t>
            </a:r>
            <a:r>
              <a:rPr lang="el-GR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(1 - </a:t>
            </a:r>
            <a:r>
              <a:rPr lang="el-GR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ti-ET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CEA55D-7BB1-4B4E-A83B-73A7EDDD0797}"/>
                  </a:ext>
                </a:extLst>
              </p:cNvPr>
              <p:cNvSpPr txBox="1"/>
              <p:nvPr/>
            </p:nvSpPr>
            <p:spPr>
              <a:xfrm>
                <a:off x="7593039" y="2198856"/>
                <a:ext cx="4838910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𝑠𝑡𝑒𝑝𝑠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CEA55D-7BB1-4B4E-A83B-73A7EDDD0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039" y="2198856"/>
                <a:ext cx="4838910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4275AE-4A81-4E6C-A2D2-1F7A744F12EE}"/>
                  </a:ext>
                </a:extLst>
              </p:cNvPr>
              <p:cNvSpPr txBox="1"/>
              <p:nvPr/>
            </p:nvSpPr>
            <p:spPr>
              <a:xfrm>
                <a:off x="8881955" y="3844060"/>
                <a:ext cx="3141432" cy="11748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4275AE-4A81-4E6C-A2D2-1F7A744F1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955" y="3844060"/>
                <a:ext cx="3141432" cy="11748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6693F74-395D-4188-911C-7E108ABB2FBB}"/>
                  </a:ext>
                </a:extLst>
              </p:cNvPr>
              <p:cNvSpPr txBox="1"/>
              <p:nvPr/>
            </p:nvSpPr>
            <p:spPr>
              <a:xfrm>
                <a:off x="8881954" y="5203720"/>
                <a:ext cx="2939109" cy="588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6693F74-395D-4188-911C-7E108ABB2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954" y="5203720"/>
                <a:ext cx="2939109" cy="5882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166BC-96CF-4A36-B771-8EC6FE819F38}"/>
                  </a:ext>
                </a:extLst>
              </p:cNvPr>
              <p:cNvSpPr txBox="1"/>
              <p:nvPr/>
            </p:nvSpPr>
            <p:spPr>
              <a:xfrm>
                <a:off x="8881954" y="5976809"/>
                <a:ext cx="2476709" cy="577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box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1166BC-96CF-4A36-B771-8EC6FE819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954" y="5976809"/>
                <a:ext cx="2476709" cy="5772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Half Frame 5">
            <a:extLst>
              <a:ext uri="{FF2B5EF4-FFF2-40B4-BE49-F238E27FC236}">
                <a16:creationId xmlns:a16="http://schemas.microsoft.com/office/drawing/2014/main" id="{03D9B890-F786-44E5-BFB1-F5E992C37BAD}"/>
              </a:ext>
            </a:extLst>
          </p:cNvPr>
          <p:cNvSpPr/>
          <p:nvPr/>
        </p:nvSpPr>
        <p:spPr>
          <a:xfrm flipH="1" flipV="1">
            <a:off x="661480" y="2246544"/>
            <a:ext cx="7150431" cy="3512542"/>
          </a:xfrm>
          <a:prstGeom prst="halfFrame">
            <a:avLst>
              <a:gd name="adj1" fmla="val 1708"/>
              <a:gd name="adj2" fmla="val 1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6715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>
            <a:extLst>
              <a:ext uri="{FF2B5EF4-FFF2-40B4-BE49-F238E27FC236}">
                <a16:creationId xmlns:a16="http://schemas.microsoft.com/office/drawing/2014/main" id="{64D0B974-FE78-45B4-94F6-0F0C87D49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1830" y="122238"/>
            <a:ext cx="11290570" cy="847471"/>
          </a:xfrm>
        </p:spPr>
        <p:txBody>
          <a:bodyPr/>
          <a:lstStyle/>
          <a:p>
            <a:r>
              <a:rPr lang="en-US" altLang="ti-ET" dirty="0"/>
              <a:t>Analysis of Open Addressing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F68F9E-2849-4F3B-A9BC-E1BFAE914189}"/>
              </a:ext>
            </a:extLst>
          </p:cNvPr>
          <p:cNvSpPr txBox="1"/>
          <p:nvPr/>
        </p:nvSpPr>
        <p:spPr>
          <a:xfrm>
            <a:off x="410450" y="2204956"/>
            <a:ext cx="3334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ti-E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Successful retrieval: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CEA55D-7BB1-4B4E-A83B-73A7EDDD0797}"/>
                  </a:ext>
                </a:extLst>
              </p:cNvPr>
              <p:cNvSpPr txBox="1"/>
              <p:nvPr/>
            </p:nvSpPr>
            <p:spPr>
              <a:xfrm>
                <a:off x="3890045" y="2204956"/>
                <a:ext cx="4107981" cy="474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𝑠𝑡𝑒𝑝𝑠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box>
                          <m:box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r>
                              <m:rPr>
                                <m:brk m:alnAt="63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  <m:r>
                              <m:rPr>
                                <m:brk m:alnAt="63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box>
                      </m:e>
                    </m:func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CEA55D-7BB1-4B4E-A83B-73A7EDDD0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45" y="2204956"/>
                <a:ext cx="4107981" cy="474938"/>
              </a:xfrm>
              <a:prstGeom prst="rect">
                <a:avLst/>
              </a:prstGeom>
              <a:blipFill>
                <a:blip r:embed="rId3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Half Frame 5">
            <a:extLst>
              <a:ext uri="{FF2B5EF4-FFF2-40B4-BE49-F238E27FC236}">
                <a16:creationId xmlns:a16="http://schemas.microsoft.com/office/drawing/2014/main" id="{03D9B890-F786-44E5-BFB1-F5E992C37BAD}"/>
              </a:ext>
            </a:extLst>
          </p:cNvPr>
          <p:cNvSpPr/>
          <p:nvPr/>
        </p:nvSpPr>
        <p:spPr>
          <a:xfrm rot="16200000" flipH="1">
            <a:off x="4930559" y="1120052"/>
            <a:ext cx="3659836" cy="7353612"/>
          </a:xfrm>
          <a:prstGeom prst="halfFrame">
            <a:avLst>
              <a:gd name="adj1" fmla="val 1708"/>
              <a:gd name="adj2" fmla="val 1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249DFF9A-4F3E-4257-BC2B-674A5A788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0354" y="3087346"/>
            <a:ext cx="735361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3200" dirty="0">
                <a:solidFill>
                  <a:srgbClr val="0066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Unsuccessful retrieval: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3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  a=0.5      E(#steps) = 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3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  a=0.9      E(#steps) = 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ti-ET" sz="32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3200" dirty="0">
                <a:solidFill>
                  <a:srgbClr val="0066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Successful retrieval: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3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   a=0.5       E(#steps) = 3.387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32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   a=0.9       E(#steps) = 3.670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3D3A56-C190-43B9-98D6-72F69D678C2B}"/>
              </a:ext>
            </a:extLst>
          </p:cNvPr>
          <p:cNvSpPr txBox="1"/>
          <p:nvPr/>
        </p:nvSpPr>
        <p:spPr>
          <a:xfrm>
            <a:off x="410450" y="1407506"/>
            <a:ext cx="3334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ti-E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Unsuccessful retrieval: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4E1068-AEC2-4883-BDA0-5C6A89E02024}"/>
                  </a:ext>
                </a:extLst>
              </p:cNvPr>
              <p:cNvSpPr txBox="1"/>
              <p:nvPr/>
            </p:nvSpPr>
            <p:spPr>
              <a:xfrm>
                <a:off x="3890045" y="1407506"/>
                <a:ext cx="4219582" cy="5046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𝑠𝑡𝑒𝑝𝑠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box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4E1068-AEC2-4883-BDA0-5C6A89E02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45" y="1407506"/>
                <a:ext cx="4219582" cy="5046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920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B6F5A43-518C-4ACB-AB88-01F209C43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Why not arrays?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4D3402C-37D0-49E6-BC2D-B26DFB90B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ti-ET" sz="6600" dirty="0">
                <a:latin typeface="Times" panose="02020603050405020304" pitchFamily="18" charset="0"/>
                <a:cs typeface="Times" panose="02020603050405020304" pitchFamily="18" charset="0"/>
              </a:rPr>
              <a:t>Not feasible!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ti-ET" sz="6600" dirty="0">
                <a:latin typeface="Times" panose="02020603050405020304" pitchFamily="18" charset="0"/>
                <a:cs typeface="Times" panose="02020603050405020304" pitchFamily="18" charset="0"/>
              </a:rPr>
              <a:t>Even if it were, not space efficient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187BCA74-DC90-4D2D-88DE-51CE25C8C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ti-ET" sz="3500"/>
              <a:t>How big should a hashtable be?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2BC68E4D-AB89-4334-AC87-230388B02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ti-ET" dirty="0"/>
              <a:t>A good rule of thumb is the </a:t>
            </a:r>
            <a:r>
              <a:rPr lang="en-US" altLang="ti-ET" dirty="0" err="1"/>
              <a:t>hashtable</a:t>
            </a:r>
            <a:r>
              <a:rPr lang="en-US" altLang="ti-ET" dirty="0"/>
              <a:t> should be around half full</a:t>
            </a:r>
          </a:p>
          <a:p>
            <a:pPr>
              <a:lnSpc>
                <a:spcPct val="90000"/>
              </a:lnSpc>
            </a:pPr>
            <a:r>
              <a:rPr lang="en-US" altLang="ti-ET" dirty="0"/>
              <a:t>What happens when the </a:t>
            </a:r>
            <a:r>
              <a:rPr lang="en-US" altLang="ti-ET" dirty="0" err="1"/>
              <a:t>hashtable</a:t>
            </a:r>
            <a:r>
              <a:rPr lang="en-US" altLang="ti-ET" dirty="0"/>
              <a:t> gets full?</a:t>
            </a:r>
          </a:p>
          <a:p>
            <a:pPr lvl="1">
              <a:lnSpc>
                <a:spcPct val="90000"/>
              </a:lnSpc>
            </a:pPr>
            <a:r>
              <a:rPr lang="en-US" altLang="ti-ET" dirty="0"/>
              <a:t>Copy: Create a new table and copy the values over</a:t>
            </a:r>
          </a:p>
          <a:p>
            <a:pPr lvl="2">
              <a:lnSpc>
                <a:spcPct val="90000"/>
              </a:lnSpc>
            </a:pPr>
            <a:r>
              <a:rPr lang="en-US" altLang="ti-ET" dirty="0"/>
              <a:t>results in one expensive insert</a:t>
            </a:r>
          </a:p>
          <a:p>
            <a:pPr lvl="2">
              <a:lnSpc>
                <a:spcPct val="90000"/>
              </a:lnSpc>
            </a:pPr>
            <a:r>
              <a:rPr lang="en-US" altLang="ti-ET" dirty="0"/>
              <a:t>simple to implement</a:t>
            </a:r>
          </a:p>
          <a:p>
            <a:pPr lvl="1">
              <a:lnSpc>
                <a:spcPct val="90000"/>
              </a:lnSpc>
            </a:pPr>
            <a:r>
              <a:rPr lang="en-US" altLang="ti-ET" dirty="0"/>
              <a:t>Amortized copy:  When a certain ratio is hit, grow the table, but copy the entries over a few at a time with every insert</a:t>
            </a:r>
          </a:p>
          <a:p>
            <a:pPr lvl="2">
              <a:lnSpc>
                <a:spcPct val="90000"/>
              </a:lnSpc>
            </a:pPr>
            <a:r>
              <a:rPr lang="en-US" altLang="ti-ET" dirty="0"/>
              <a:t>no single insert is expensive and can guarantee per insert performance</a:t>
            </a:r>
          </a:p>
          <a:p>
            <a:pPr lvl="2">
              <a:lnSpc>
                <a:spcPct val="90000"/>
              </a:lnSpc>
            </a:pPr>
            <a:r>
              <a:rPr lang="en-US" altLang="ti-ET" dirty="0"/>
              <a:t>more complicated to implement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E41083D-9104-4641-A5A6-8A2D363225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C570837-5109-4017-84A0-F7E4FE79F558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81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6514" name="Rectangle 2">
            <a:extLst>
              <a:ext uri="{FF2B5EF4-FFF2-40B4-BE49-F238E27FC236}">
                <a16:creationId xmlns:a16="http://schemas.microsoft.com/office/drawing/2014/main" id="{01826B6C-5ABA-4E61-A65F-045AA517F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Hash Functions</a:t>
            </a:r>
          </a:p>
        </p:txBody>
      </p:sp>
      <p:sp>
        <p:nvSpPr>
          <p:cNvPr id="576515" name="Rectangle 3">
            <a:extLst>
              <a:ext uri="{FF2B5EF4-FFF2-40B4-BE49-F238E27FC236}">
                <a16:creationId xmlns:a16="http://schemas.microsoft.com/office/drawing/2014/main" id="{A784F8FC-AFCB-4F58-86DB-A3B5CF4978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sz="2600" dirty="0">
                <a:latin typeface="Times" panose="02020603050405020304" pitchFamily="18" charset="0"/>
                <a:cs typeface="Times" panose="02020603050405020304" pitchFamily="18" charset="0"/>
              </a:rPr>
              <a:t>A hash function transforms a key into a table address</a:t>
            </a:r>
          </a:p>
          <a:p>
            <a:pPr>
              <a:lnSpc>
                <a:spcPct val="150000"/>
              </a:lnSpc>
            </a:pPr>
            <a:r>
              <a:rPr lang="en-US" altLang="ti-ET" sz="2600" b="1" dirty="0">
                <a:latin typeface="Times" panose="02020603050405020304" pitchFamily="18" charset="0"/>
                <a:cs typeface="Times" panose="02020603050405020304" pitchFamily="18" charset="0"/>
              </a:rPr>
              <a:t>What makes a good hash function?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ti-ET" sz="2600" dirty="0">
                <a:latin typeface="Times" panose="02020603050405020304" pitchFamily="18" charset="0"/>
                <a:cs typeface="Times" panose="02020603050405020304" pitchFamily="18" charset="0"/>
              </a:rPr>
              <a:t>(1) Easy to compute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ti-ET" sz="2600" dirty="0">
                <a:latin typeface="Times" panose="02020603050405020304" pitchFamily="18" charset="0"/>
                <a:cs typeface="Times" panose="02020603050405020304" pitchFamily="18" charset="0"/>
              </a:rPr>
              <a:t>(2) Approximates a random function: for every input, every output is equally likely </a:t>
            </a:r>
            <a:r>
              <a:rPr lang="en-US" altLang="ti-ET" sz="2600" dirty="0">
                <a:solidFill>
                  <a:srgbClr val="DD011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altLang="ti-ET" sz="2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simple uniform hashing)</a:t>
            </a:r>
          </a:p>
          <a:p>
            <a:pPr>
              <a:lnSpc>
                <a:spcPct val="150000"/>
              </a:lnSpc>
            </a:pPr>
            <a:r>
              <a:rPr lang="en-US" altLang="ti-ET" sz="2600" dirty="0">
                <a:latin typeface="Times" panose="02020603050405020304" pitchFamily="18" charset="0"/>
                <a:cs typeface="Times" panose="02020603050405020304" pitchFamily="18" charset="0"/>
              </a:rPr>
              <a:t>In practice, it is very hard to satisfy the simple uniform hashing property</a:t>
            </a:r>
          </a:p>
          <a:p>
            <a:pPr lvl="1">
              <a:lnSpc>
                <a:spcPct val="150000"/>
              </a:lnSpc>
            </a:pPr>
            <a:r>
              <a:rPr lang="en-US" altLang="ti-ET" sz="2600" dirty="0">
                <a:latin typeface="Times" panose="02020603050405020304" pitchFamily="18" charset="0"/>
                <a:cs typeface="Times" panose="02020603050405020304" pitchFamily="18" charset="0"/>
              </a:rPr>
              <a:t>i.e., we don’t know in advance the probability distribution that keys are drawn from</a:t>
            </a:r>
          </a:p>
          <a:p>
            <a:pPr lvl="1">
              <a:lnSpc>
                <a:spcPct val="150000"/>
              </a:lnSpc>
              <a:buFontTx/>
              <a:buNone/>
            </a:pPr>
            <a:endParaRPr lang="en-US" altLang="ti-ET" sz="2600" dirty="0">
              <a:solidFill>
                <a:srgbClr val="CC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ti-ET" sz="2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B7C6EE8-72AD-433F-AD06-C5F5396DD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6B91D1-4AC7-4B79-8BFE-A5E78ADAE96A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82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0610" name="Rectangle 2">
            <a:extLst>
              <a:ext uri="{FF2B5EF4-FFF2-40B4-BE49-F238E27FC236}">
                <a16:creationId xmlns:a16="http://schemas.microsoft.com/office/drawing/2014/main" id="{0D230299-64D8-40EC-9F43-9EB8932C2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sz="3600" dirty="0"/>
              <a:t>Good Approaches for Hash Functions</a:t>
            </a:r>
          </a:p>
        </p:txBody>
      </p:sp>
      <p:sp>
        <p:nvSpPr>
          <p:cNvPr id="580611" name="Rectangle 3">
            <a:extLst>
              <a:ext uri="{FF2B5EF4-FFF2-40B4-BE49-F238E27FC236}">
                <a16:creationId xmlns:a16="http://schemas.microsoft.com/office/drawing/2014/main" id="{DE1D7C6D-DFBB-4169-B0E0-26BE7220A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Minimize the chance that closely related keys hash to the same slot</a:t>
            </a:r>
          </a:p>
          <a:p>
            <a:pPr lvl="1">
              <a:lnSpc>
                <a:spcPct val="150000"/>
              </a:lnSpc>
            </a:pP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Strings such as </a:t>
            </a:r>
            <a:r>
              <a:rPr lang="en-US" altLang="ti-ET" sz="3200" b="1" dirty="0" err="1">
                <a:solidFill>
                  <a:srgbClr val="DD011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pt</a:t>
            </a:r>
            <a:r>
              <a:rPr lang="en-US" altLang="ti-ET" sz="32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ti-ET" sz="3200" b="1" dirty="0">
                <a:solidFill>
                  <a:srgbClr val="DD011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pts</a:t>
            </a: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 should hash to different slots</a:t>
            </a:r>
          </a:p>
          <a:p>
            <a:pPr>
              <a:lnSpc>
                <a:spcPct val="150000"/>
              </a:lnSpc>
            </a:pPr>
            <a:r>
              <a:rPr lang="en-US" altLang="ti-ET" sz="32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Derive a hash value that is independent from any patterns that may exist in the distribution of the keys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876FE27-E4BF-45F9-83F8-AB435B1385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B1D185-8939-4CAC-80E7-1A1A64E36843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83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1634" name="Rectangle 2">
            <a:extLst>
              <a:ext uri="{FF2B5EF4-FFF2-40B4-BE49-F238E27FC236}">
                <a16:creationId xmlns:a16="http://schemas.microsoft.com/office/drawing/2014/main" id="{0B104512-B0A3-4381-859B-987E3F0F8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The Division Method</a:t>
            </a:r>
          </a:p>
        </p:txBody>
      </p:sp>
      <p:sp>
        <p:nvSpPr>
          <p:cNvPr id="581635" name="Rectangle 3">
            <a:extLst>
              <a:ext uri="{FF2B5EF4-FFF2-40B4-BE49-F238E27FC236}">
                <a16:creationId xmlns:a16="http://schemas.microsoft.com/office/drawing/2014/main" id="{51CC6CC2-2331-4027-BF0B-963432A80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8" y="1085850"/>
            <a:ext cx="8229600" cy="5454650"/>
          </a:xfrm>
        </p:spPr>
        <p:txBody>
          <a:bodyPr/>
          <a:lstStyle/>
          <a:p>
            <a:r>
              <a:rPr lang="en-US" altLang="ti-ET" b="1"/>
              <a:t>Idea:</a:t>
            </a:r>
          </a:p>
          <a:p>
            <a:pPr lvl="1"/>
            <a:r>
              <a:rPr lang="en-US" altLang="ti-ET" sz="2800"/>
              <a:t>Map a key </a:t>
            </a:r>
            <a:r>
              <a:rPr lang="en-US" altLang="ti-ET" sz="2800">
                <a:latin typeface="Comic Sans MS" panose="030F0702030302020204" pitchFamily="66" charset="0"/>
              </a:rPr>
              <a:t>k</a:t>
            </a:r>
            <a:r>
              <a:rPr lang="en-US" altLang="ti-ET" sz="2800"/>
              <a:t> into one of the </a:t>
            </a:r>
            <a:r>
              <a:rPr lang="en-US" altLang="ti-ET" sz="2800">
                <a:latin typeface="Comic Sans MS" panose="030F0702030302020204" pitchFamily="66" charset="0"/>
              </a:rPr>
              <a:t>m</a:t>
            </a:r>
            <a:r>
              <a:rPr lang="en-US" altLang="ti-ET" sz="2800"/>
              <a:t> slots by taking the remainder of </a:t>
            </a:r>
            <a:r>
              <a:rPr lang="en-US" altLang="ti-ET" sz="2800">
                <a:latin typeface="Comic Sans MS" panose="030F0702030302020204" pitchFamily="66" charset="0"/>
              </a:rPr>
              <a:t>k</a:t>
            </a:r>
            <a:r>
              <a:rPr lang="en-US" altLang="ti-ET" sz="2800"/>
              <a:t> divided by </a:t>
            </a:r>
            <a:r>
              <a:rPr lang="en-US" altLang="ti-ET" sz="2800">
                <a:latin typeface="Comic Sans MS" panose="030F0702030302020204" pitchFamily="66" charset="0"/>
              </a:rPr>
              <a:t>m</a:t>
            </a:r>
          </a:p>
          <a:p>
            <a:pPr lvl="1">
              <a:buFontTx/>
              <a:buNone/>
            </a:pPr>
            <a:r>
              <a:rPr lang="en-US" altLang="ti-ET" sz="2800"/>
              <a:t>			</a:t>
            </a:r>
            <a:r>
              <a:rPr lang="en-US" altLang="ti-ET" sz="2800">
                <a:solidFill>
                  <a:srgbClr val="CC0000"/>
                </a:solidFill>
                <a:latin typeface="Comic Sans MS" panose="030F0702030302020204" pitchFamily="66" charset="0"/>
              </a:rPr>
              <a:t>h(k) = k mod m</a:t>
            </a:r>
          </a:p>
          <a:p>
            <a:r>
              <a:rPr lang="en-US" altLang="ti-ET" b="1"/>
              <a:t>Advantage</a:t>
            </a:r>
            <a:r>
              <a:rPr lang="en-US" altLang="ti-ET"/>
              <a:t>: </a:t>
            </a:r>
          </a:p>
          <a:p>
            <a:pPr lvl="1"/>
            <a:r>
              <a:rPr lang="en-US" altLang="ti-ET"/>
              <a:t>fast, requires only one operation</a:t>
            </a:r>
          </a:p>
          <a:p>
            <a:r>
              <a:rPr lang="en-US" altLang="ti-ET" b="1"/>
              <a:t>Disadvantage</a:t>
            </a:r>
            <a:r>
              <a:rPr lang="en-US" altLang="ti-ET"/>
              <a:t>: </a:t>
            </a:r>
          </a:p>
          <a:p>
            <a:pPr lvl="1"/>
            <a:r>
              <a:rPr lang="en-US" altLang="ti-ET"/>
              <a:t>Certain values of </a:t>
            </a:r>
            <a:r>
              <a:rPr lang="en-US" altLang="ti-ET">
                <a:latin typeface="Comic Sans MS" panose="030F0702030302020204" pitchFamily="66" charset="0"/>
              </a:rPr>
              <a:t>m</a:t>
            </a:r>
            <a:r>
              <a:rPr lang="en-US" altLang="ti-ET"/>
              <a:t> are bad, e.g.,</a:t>
            </a:r>
          </a:p>
          <a:p>
            <a:pPr lvl="2"/>
            <a:r>
              <a:rPr lang="en-US" altLang="ti-ET"/>
              <a:t>power of 2</a:t>
            </a:r>
          </a:p>
          <a:p>
            <a:pPr lvl="2"/>
            <a:r>
              <a:rPr lang="en-US" altLang="ti-ET"/>
              <a:t>non-prime numbers</a:t>
            </a:r>
            <a:endParaRPr lang="en-US" altLang="ti-ET" sz="24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8CF16965-71C4-401A-8960-80287E2DB3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9B7AA5C-6330-4BDD-BCCE-7E8899D877FA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84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2658" name="Rectangle 2">
            <a:extLst>
              <a:ext uri="{FF2B5EF4-FFF2-40B4-BE49-F238E27FC236}">
                <a16:creationId xmlns:a16="http://schemas.microsoft.com/office/drawing/2014/main" id="{783E356A-D0C2-4F91-8D54-5A3C282ED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Example - The Division Method</a:t>
            </a:r>
          </a:p>
        </p:txBody>
      </p:sp>
      <p:sp>
        <p:nvSpPr>
          <p:cNvPr id="582659" name="Rectangle 3">
            <a:extLst>
              <a:ext uri="{FF2B5EF4-FFF2-40B4-BE49-F238E27FC236}">
                <a16:creationId xmlns:a16="http://schemas.microsoft.com/office/drawing/2014/main" id="{314E19A8-79B9-4B70-9D2C-7CEE3A03D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9" y="1085851"/>
            <a:ext cx="6848475" cy="55848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ti-ET"/>
              <a:t>If </a:t>
            </a:r>
            <a:r>
              <a:rPr lang="en-US" altLang="ti-ET">
                <a:latin typeface="Comic Sans MS" panose="030F0702030302020204" pitchFamily="66" charset="0"/>
              </a:rPr>
              <a:t>m = 2</a:t>
            </a:r>
            <a:r>
              <a:rPr lang="en-US" altLang="ti-ET" baseline="30000">
                <a:latin typeface="Comic Sans MS" panose="030F0702030302020204" pitchFamily="66" charset="0"/>
              </a:rPr>
              <a:t>p</a:t>
            </a:r>
            <a:r>
              <a:rPr lang="en-US" altLang="ti-ET"/>
              <a:t>, then </a:t>
            </a:r>
            <a:r>
              <a:rPr lang="en-US" altLang="ti-ET">
                <a:latin typeface="Comic Sans MS" panose="030F0702030302020204" pitchFamily="66" charset="0"/>
              </a:rPr>
              <a:t>h(k)</a:t>
            </a:r>
            <a:r>
              <a:rPr lang="en-US" altLang="ti-ET"/>
              <a:t> is just the least significant </a:t>
            </a:r>
            <a:r>
              <a:rPr lang="en-US" altLang="ti-ET">
                <a:latin typeface="Comic Sans MS" panose="030F0702030302020204" pitchFamily="66" charset="0"/>
              </a:rPr>
              <a:t>p</a:t>
            </a:r>
            <a:r>
              <a:rPr lang="en-US" altLang="ti-ET"/>
              <a:t> bits of </a:t>
            </a:r>
            <a:r>
              <a:rPr lang="en-US" altLang="ti-ET">
                <a:latin typeface="Comic Sans MS" panose="030F0702030302020204" pitchFamily="66" charset="0"/>
              </a:rPr>
              <a:t>k</a:t>
            </a:r>
          </a:p>
          <a:p>
            <a:pPr lvl="1">
              <a:lnSpc>
                <a:spcPct val="110000"/>
              </a:lnSpc>
            </a:pPr>
            <a:r>
              <a:rPr lang="en-US" altLang="ti-ET">
                <a:latin typeface="Comic Sans MS" panose="030F0702030302020204" pitchFamily="66" charset="0"/>
              </a:rPr>
              <a:t>p = 1 </a:t>
            </a:r>
            <a:r>
              <a:rPr lang="en-US" altLang="ti-ET">
                <a:sym typeface="Symbol" panose="05050102010706020507" pitchFamily="18" charset="2"/>
              </a:rPr>
              <a:t> 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m = 2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ti-ET">
                <a:sym typeface="Symbol" panose="05050102010706020507" pitchFamily="18" charset="2"/>
              </a:rPr>
              <a:t>   </a:t>
            </a:r>
            <a:r>
              <a:rPr lang="en-US" altLang="ti-ET">
                <a:latin typeface="Comic Sans MS" panose="030F0702030302020204" pitchFamily="66" charset="0"/>
              </a:rPr>
              <a:t>h(k) =         , </a:t>
            </a:r>
            <a:r>
              <a:rPr lang="en-US" altLang="ti-ET"/>
              <a:t>least significant 1 bit of </a:t>
            </a:r>
            <a:r>
              <a:rPr lang="en-US" altLang="ti-ET">
                <a:latin typeface="Comic Sans MS" panose="030F0702030302020204" pitchFamily="66" charset="0"/>
              </a:rPr>
              <a:t>k</a:t>
            </a:r>
            <a:endParaRPr lang="en-US" altLang="ti-ET"/>
          </a:p>
          <a:p>
            <a:pPr lvl="1">
              <a:lnSpc>
                <a:spcPct val="110000"/>
              </a:lnSpc>
            </a:pPr>
            <a:r>
              <a:rPr lang="en-US" altLang="ti-ET">
                <a:latin typeface="Comic Sans MS" panose="030F0702030302020204" pitchFamily="66" charset="0"/>
              </a:rPr>
              <a:t>p = 2</a:t>
            </a:r>
            <a:r>
              <a:rPr lang="en-US" altLang="ti-ET"/>
              <a:t> </a:t>
            </a:r>
            <a:r>
              <a:rPr lang="en-US" altLang="ti-ET">
                <a:sym typeface="Symbol" panose="05050102010706020507" pitchFamily="18" charset="2"/>
              </a:rPr>
              <a:t> 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m = 4</a:t>
            </a:r>
            <a:endParaRPr lang="en-US" altLang="ti-ET"/>
          </a:p>
          <a:p>
            <a:pPr lvl="1">
              <a:lnSpc>
                <a:spcPct val="110000"/>
              </a:lnSpc>
              <a:buFont typeface="Symbol" panose="05050102010706020507" pitchFamily="18" charset="2"/>
              <a:buNone/>
            </a:pPr>
            <a:r>
              <a:rPr lang="en-US" altLang="ti-ET">
                <a:sym typeface="Symbol" panose="05050102010706020507" pitchFamily="18" charset="2"/>
              </a:rPr>
              <a:t> </a:t>
            </a:r>
            <a:r>
              <a:rPr lang="en-US" altLang="ti-ET">
                <a:latin typeface="Comic Sans MS" panose="030F0702030302020204" pitchFamily="66" charset="0"/>
              </a:rPr>
              <a:t>h(k) = 	           , </a:t>
            </a:r>
            <a:r>
              <a:rPr lang="en-US" altLang="ti-ET"/>
              <a:t>least significant 2 bits of </a:t>
            </a:r>
            <a:r>
              <a:rPr lang="en-US" altLang="ti-ET">
                <a:latin typeface="Comic Sans MS" panose="030F0702030302020204" pitchFamily="66" charset="0"/>
              </a:rPr>
              <a:t>k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"/>
            </a:pPr>
            <a:r>
              <a:rPr lang="en-US" altLang="ti-ET"/>
              <a:t>Choose </a:t>
            </a:r>
            <a:r>
              <a:rPr lang="en-US" altLang="ti-ET">
                <a:latin typeface="Comic Sans MS" panose="030F0702030302020204" pitchFamily="66" charset="0"/>
              </a:rPr>
              <a:t>m</a:t>
            </a:r>
            <a:r>
              <a:rPr lang="en-US" altLang="ti-ET"/>
              <a:t> to be a prime, not close to a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ti-ET"/>
              <a:t>     power of 2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"/>
            </a:pPr>
            <a:r>
              <a:rPr lang="en-US" altLang="ti-ET"/>
              <a:t>Column 2: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"/>
            </a:pPr>
            <a:r>
              <a:rPr lang="en-US" altLang="ti-ET"/>
              <a:t>Column 3:</a:t>
            </a:r>
          </a:p>
        </p:txBody>
      </p:sp>
      <p:sp>
        <p:nvSpPr>
          <p:cNvPr id="582660" name="Text Box 4">
            <a:extLst>
              <a:ext uri="{FF2B5EF4-FFF2-40B4-BE49-F238E27FC236}">
                <a16:creationId xmlns:a16="http://schemas.microsoft.com/office/drawing/2014/main" id="{01977F5C-142D-4827-A403-F2B0CA814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763" y="2651126"/>
            <a:ext cx="78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000000"/>
                </a:solidFill>
                <a:latin typeface="Comic Sans MS" panose="030F0702030302020204" pitchFamily="66" charset="0"/>
              </a:rPr>
              <a:t>{0, 1}</a:t>
            </a:r>
          </a:p>
        </p:txBody>
      </p:sp>
      <p:sp>
        <p:nvSpPr>
          <p:cNvPr id="582661" name="Text Box 5">
            <a:extLst>
              <a:ext uri="{FF2B5EF4-FFF2-40B4-BE49-F238E27FC236}">
                <a16:creationId xmlns:a16="http://schemas.microsoft.com/office/drawing/2014/main" id="{A9FAA6BE-3988-4E68-864E-61A5A79AC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8" y="3575051"/>
            <a:ext cx="1466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2000">
                <a:solidFill>
                  <a:srgbClr val="000000"/>
                </a:solidFill>
                <a:latin typeface="Comic Sans MS" panose="030F0702030302020204" pitchFamily="66" charset="0"/>
              </a:rPr>
              <a:t>{0, 1, 2, 3} </a:t>
            </a:r>
          </a:p>
        </p:txBody>
      </p:sp>
      <p:pic>
        <p:nvPicPr>
          <p:cNvPr id="582663" name="Picture 7">
            <a:extLst>
              <a:ext uri="{FF2B5EF4-FFF2-40B4-BE49-F238E27FC236}">
                <a16:creationId xmlns:a16="http://schemas.microsoft.com/office/drawing/2014/main" id="{FA889179-4A3D-4054-BA40-98EFE8C67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39"/>
          <a:stretch>
            <a:fillRect/>
          </a:stretch>
        </p:blipFill>
        <p:spPr bwMode="auto">
          <a:xfrm>
            <a:off x="8716964" y="1182688"/>
            <a:ext cx="1474787" cy="567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2664" name="Text Box 8">
            <a:extLst>
              <a:ext uri="{FF2B5EF4-FFF2-40B4-BE49-F238E27FC236}">
                <a16:creationId xmlns:a16="http://schemas.microsoft.com/office/drawing/2014/main" id="{E5BE07A0-3744-4DD7-8F5D-6FF955090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575" y="5194301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k mod 97</a:t>
            </a:r>
          </a:p>
        </p:txBody>
      </p:sp>
      <p:sp>
        <p:nvSpPr>
          <p:cNvPr id="582665" name="Text Box 9">
            <a:extLst>
              <a:ext uri="{FF2B5EF4-FFF2-40B4-BE49-F238E27FC236}">
                <a16:creationId xmlns:a16="http://schemas.microsoft.com/office/drawing/2014/main" id="{F1C6BD06-CFE9-4A71-ABB3-2A63E1C39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4175" y="5670551"/>
            <a:ext cx="125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k mod 100</a:t>
            </a:r>
          </a:p>
        </p:txBody>
      </p:sp>
      <p:sp>
        <p:nvSpPr>
          <p:cNvPr id="582667" name="Text Box 11">
            <a:extLst>
              <a:ext uri="{FF2B5EF4-FFF2-40B4-BE49-F238E27FC236}">
                <a16:creationId xmlns:a16="http://schemas.microsoft.com/office/drawing/2014/main" id="{EC750D45-3527-40D8-89E8-2C0B8C343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7200" y="735013"/>
            <a:ext cx="43815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m97</a:t>
            </a:r>
          </a:p>
        </p:txBody>
      </p:sp>
      <p:sp>
        <p:nvSpPr>
          <p:cNvPr id="582668" name="Text Box 12">
            <a:extLst>
              <a:ext uri="{FF2B5EF4-FFF2-40B4-BE49-F238E27FC236}">
                <a16:creationId xmlns:a16="http://schemas.microsoft.com/office/drawing/2014/main" id="{FFC5E924-6EB6-4B84-8BF0-861FACA1A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1238" y="758825"/>
            <a:ext cx="6223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582669" name="Line 13">
            <a:extLst>
              <a:ext uri="{FF2B5EF4-FFF2-40B4-BE49-F238E27FC236}">
                <a16:creationId xmlns:a16="http://schemas.microsoft.com/office/drawing/2014/main" id="{1CD5918E-AF6E-416B-92E6-F5FA70D0CE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7013" y="5538788"/>
            <a:ext cx="862012" cy="0"/>
          </a:xfrm>
          <a:prstGeom prst="line">
            <a:avLst/>
          </a:prstGeom>
          <a:noFill/>
          <a:ln w="38100">
            <a:solidFill>
              <a:srgbClr val="DD011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582670" name="Line 14">
            <a:extLst>
              <a:ext uri="{FF2B5EF4-FFF2-40B4-BE49-F238E27FC236}">
                <a16:creationId xmlns:a16="http://schemas.microsoft.com/office/drawing/2014/main" id="{5171B981-A867-4DBA-94EC-A483BD39B3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2251" y="5756275"/>
            <a:ext cx="862013" cy="0"/>
          </a:xfrm>
          <a:prstGeom prst="line">
            <a:avLst/>
          </a:prstGeom>
          <a:noFill/>
          <a:ln w="38100">
            <a:solidFill>
              <a:srgbClr val="DD011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0" grpId="0"/>
      <p:bldP spid="582661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319E72B-59FD-4F1B-9C41-667CEDE202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25D7B67-5EF6-4A57-A955-10D1905CB723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85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7778" name="Rectangle 2">
            <a:extLst>
              <a:ext uri="{FF2B5EF4-FFF2-40B4-BE49-F238E27FC236}">
                <a16:creationId xmlns:a16="http://schemas.microsoft.com/office/drawing/2014/main" id="{2D428BAA-CA03-4297-8716-4D6CE81B2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The Multiplication Method</a:t>
            </a:r>
          </a:p>
        </p:txBody>
      </p:sp>
      <p:sp>
        <p:nvSpPr>
          <p:cNvPr id="587779" name="Rectangle 3">
            <a:extLst>
              <a:ext uri="{FF2B5EF4-FFF2-40B4-BE49-F238E27FC236}">
                <a16:creationId xmlns:a16="http://schemas.microsoft.com/office/drawing/2014/main" id="{AB322FF4-CD1A-4FC3-8804-15916EFF3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655" y="1214438"/>
            <a:ext cx="9483364" cy="5370512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ti-ET" sz="2400" b="1" dirty="0"/>
              <a:t>Idea:</a:t>
            </a:r>
            <a:endParaRPr lang="en-US" altLang="ti-ET" sz="2400" dirty="0"/>
          </a:p>
          <a:p>
            <a:pPr>
              <a:lnSpc>
                <a:spcPct val="120000"/>
              </a:lnSpc>
            </a:pPr>
            <a:r>
              <a:rPr lang="en-US" altLang="ti-ET" sz="2400" dirty="0">
                <a:solidFill>
                  <a:schemeClr val="tx1"/>
                </a:solidFill>
              </a:rPr>
              <a:t>Multiply key </a:t>
            </a:r>
            <a:r>
              <a:rPr lang="en-US" altLang="ti-ET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k</a:t>
            </a:r>
            <a:r>
              <a:rPr lang="en-US" altLang="ti-ET" sz="2400" dirty="0">
                <a:solidFill>
                  <a:schemeClr val="tx1"/>
                </a:solidFill>
              </a:rPr>
              <a:t> by a constant </a:t>
            </a:r>
            <a:r>
              <a:rPr lang="en-US" altLang="ti-ET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r>
              <a:rPr lang="en-US" altLang="ti-ET" sz="2400" dirty="0">
                <a:solidFill>
                  <a:schemeClr val="tx1"/>
                </a:solidFill>
              </a:rPr>
              <a:t>, where </a:t>
            </a:r>
            <a:r>
              <a:rPr lang="en-US" altLang="ti-ET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0 &lt; A &lt; 1</a:t>
            </a:r>
          </a:p>
          <a:p>
            <a:pPr>
              <a:lnSpc>
                <a:spcPct val="120000"/>
              </a:lnSpc>
            </a:pPr>
            <a:r>
              <a:rPr lang="en-US" altLang="ti-ET" sz="2400" dirty="0">
                <a:solidFill>
                  <a:schemeClr val="tx1"/>
                </a:solidFill>
              </a:rPr>
              <a:t>Extract the fractional part of </a:t>
            </a:r>
            <a:r>
              <a:rPr lang="en-US" altLang="ti-ET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kA</a:t>
            </a:r>
          </a:p>
          <a:p>
            <a:pPr>
              <a:lnSpc>
                <a:spcPct val="120000"/>
              </a:lnSpc>
            </a:pPr>
            <a:r>
              <a:rPr lang="en-US" altLang="ti-ET" sz="2400" dirty="0">
                <a:solidFill>
                  <a:schemeClr val="tx1"/>
                </a:solidFill>
              </a:rPr>
              <a:t>Multiply the fractional part by </a:t>
            </a:r>
            <a:r>
              <a:rPr lang="en-US" altLang="ti-ET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m</a:t>
            </a:r>
          </a:p>
          <a:p>
            <a:pPr>
              <a:lnSpc>
                <a:spcPct val="120000"/>
              </a:lnSpc>
            </a:pPr>
            <a:r>
              <a:rPr lang="en-US" altLang="ti-ET" sz="2400" dirty="0">
                <a:solidFill>
                  <a:schemeClr val="tx1"/>
                </a:solidFill>
              </a:rPr>
              <a:t>Take the floor of the result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ti-ET" sz="2400" dirty="0">
                <a:solidFill>
                  <a:schemeClr val="tx1"/>
                </a:solidFill>
              </a:rPr>
              <a:t>			</a:t>
            </a:r>
            <a:r>
              <a:rPr lang="en-US" altLang="ti-ET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h(k) =                      = </a:t>
            </a:r>
            <a:r>
              <a:rPr lang="en-US" altLang="ti-ET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</a:t>
            </a:r>
            <a:r>
              <a:rPr lang="en-US" altLang="ti-ET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m (k A mod 1)</a:t>
            </a:r>
            <a:r>
              <a:rPr lang="en-US" altLang="ti-ET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altLang="ti-ET" sz="2400" dirty="0">
              <a:solidFill>
                <a:schemeClr val="tx1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FontTx/>
              <a:buNone/>
            </a:pPr>
            <a:endParaRPr lang="en-US" altLang="ti-ET" sz="2400" dirty="0">
              <a:solidFill>
                <a:schemeClr val="tx1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ti-ET" sz="2400" b="1" dirty="0">
                <a:solidFill>
                  <a:schemeClr val="tx1"/>
                </a:solidFill>
              </a:rPr>
              <a:t>Disadvantage: </a:t>
            </a:r>
            <a:r>
              <a:rPr lang="en-US" altLang="ti-ET" sz="2400" dirty="0">
                <a:solidFill>
                  <a:schemeClr val="tx1"/>
                </a:solidFill>
              </a:rPr>
              <a:t>Slower than division method</a:t>
            </a:r>
          </a:p>
          <a:p>
            <a:pPr>
              <a:lnSpc>
                <a:spcPct val="120000"/>
              </a:lnSpc>
            </a:pPr>
            <a:r>
              <a:rPr lang="en-US" altLang="ti-ET" sz="2400" b="1" dirty="0">
                <a:solidFill>
                  <a:schemeClr val="tx1"/>
                </a:solidFill>
              </a:rPr>
              <a:t>Advantage: </a:t>
            </a:r>
            <a:r>
              <a:rPr lang="en-US" altLang="ti-ET" sz="2400" dirty="0">
                <a:solidFill>
                  <a:schemeClr val="tx1"/>
                </a:solidFill>
              </a:rPr>
              <a:t>Value of </a:t>
            </a:r>
            <a:r>
              <a:rPr lang="en-US" altLang="ti-ET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m</a:t>
            </a:r>
            <a:r>
              <a:rPr lang="en-US" altLang="ti-ET" sz="2400" dirty="0">
                <a:solidFill>
                  <a:schemeClr val="tx1"/>
                </a:solidFill>
              </a:rPr>
              <a:t> is not critical, e.g., typically </a:t>
            </a:r>
            <a:r>
              <a:rPr lang="en-US" altLang="ti-ET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ti-ET" sz="2400" baseline="30000" dirty="0">
                <a:solidFill>
                  <a:schemeClr val="tx1"/>
                </a:solidFill>
                <a:latin typeface="Comic Sans MS" panose="030F0702030302020204" pitchFamily="66" charset="0"/>
              </a:rPr>
              <a:t>p</a:t>
            </a:r>
            <a:endParaRPr lang="en-US" altLang="ti-ET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587780" name="Group 4">
            <a:extLst>
              <a:ext uri="{FF2B5EF4-FFF2-40B4-BE49-F238E27FC236}">
                <a16:creationId xmlns:a16="http://schemas.microsoft.com/office/drawing/2014/main" id="{FBEB3CD1-C05A-409A-A6FE-740EA20BFD36}"/>
              </a:ext>
            </a:extLst>
          </p:cNvPr>
          <p:cNvGrpSpPr>
            <a:grpSpLocks/>
          </p:cNvGrpSpPr>
          <p:nvPr/>
        </p:nvGrpSpPr>
        <p:grpSpPr bwMode="auto">
          <a:xfrm>
            <a:off x="6530976" y="4306888"/>
            <a:ext cx="3324225" cy="603250"/>
            <a:chOff x="1783" y="2701"/>
            <a:chExt cx="2094" cy="380"/>
          </a:xfrm>
        </p:grpSpPr>
        <p:sp>
          <p:nvSpPr>
            <p:cNvPr id="587781" name="AutoShape 5">
              <a:extLst>
                <a:ext uri="{FF2B5EF4-FFF2-40B4-BE49-F238E27FC236}">
                  <a16:creationId xmlns:a16="http://schemas.microsoft.com/office/drawing/2014/main" id="{ADB05B92-C0B4-457B-AC92-35849E46B76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758" y="2249"/>
              <a:ext cx="73" cy="977"/>
            </a:xfrm>
            <a:prstGeom prst="leftBrace">
              <a:avLst>
                <a:gd name="adj1" fmla="val 1115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587782" name="Text Box 6">
              <a:extLst>
                <a:ext uri="{FF2B5EF4-FFF2-40B4-BE49-F238E27FC236}">
                  <a16:creationId xmlns:a16="http://schemas.microsoft.com/office/drawing/2014/main" id="{128403A3-3634-45D3-9F0C-1C25155EC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3" y="2850"/>
              <a:ext cx="20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0000"/>
                  </a:solidFill>
                  <a:latin typeface="Arial" panose="020B0604020202020204" pitchFamily="34" charset="0"/>
                </a:rPr>
                <a:t>fractional part of kA = kA - </a:t>
              </a:r>
              <a:r>
                <a:rPr lang="en-US" altLang="ti-ET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kA</a:t>
              </a:r>
            </a:p>
          </p:txBody>
        </p:sp>
      </p:grpSp>
      <p:pic>
        <p:nvPicPr>
          <p:cNvPr id="587783" name="Picture 7">
            <a:extLst>
              <a:ext uri="{FF2B5EF4-FFF2-40B4-BE49-F238E27FC236}">
                <a16:creationId xmlns:a16="http://schemas.microsoft.com/office/drawing/2014/main" id="{BED8B138-CD6F-4076-8F6C-90D8CFE46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8" r="34688"/>
          <a:stretch>
            <a:fillRect/>
          </a:stretch>
        </p:blipFill>
        <p:spPr bwMode="auto">
          <a:xfrm>
            <a:off x="4640263" y="3705225"/>
            <a:ext cx="1822450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B4F45DC-27E0-4802-A95A-9A6267613E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2264E71-204E-4E9D-BA7D-BC84D661B320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86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0546" name="Rectangle 2">
            <a:extLst>
              <a:ext uri="{FF2B5EF4-FFF2-40B4-BE49-F238E27FC236}">
                <a16:creationId xmlns:a16="http://schemas.microsoft.com/office/drawing/2014/main" id="{4AB2C6A2-344C-448A-8834-883208DD3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Example – Multiplication Method</a:t>
            </a:r>
          </a:p>
        </p:txBody>
      </p:sp>
      <p:pic>
        <p:nvPicPr>
          <p:cNvPr id="620548" name="Picture 4">
            <a:extLst>
              <a:ext uri="{FF2B5EF4-FFF2-40B4-BE49-F238E27FC236}">
                <a16:creationId xmlns:a16="http://schemas.microsoft.com/office/drawing/2014/main" id="{6B4A2A51-3CAE-4290-902C-0BD8391BF394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87676" y="1249364"/>
            <a:ext cx="6207125" cy="4967287"/>
          </a:xfrm>
          <a:noFill/>
          <a:ln/>
        </p:spPr>
      </p:pic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791413B-45FE-4A1E-B7BD-7D3DA0108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201BDE-1D58-47CA-AEA8-1BE8F42BB9C9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87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2594" name="Rectangle 2">
            <a:extLst>
              <a:ext uri="{FF2B5EF4-FFF2-40B4-BE49-F238E27FC236}">
                <a16:creationId xmlns:a16="http://schemas.microsoft.com/office/drawing/2014/main" id="{F5AEA928-EFA0-4656-8E9A-E7E7C43A5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Universal Hashing</a:t>
            </a:r>
          </a:p>
        </p:txBody>
      </p:sp>
      <p:sp>
        <p:nvSpPr>
          <p:cNvPr id="622595" name="Rectangle 3">
            <a:extLst>
              <a:ext uri="{FF2B5EF4-FFF2-40B4-BE49-F238E27FC236}">
                <a16:creationId xmlns:a16="http://schemas.microsoft.com/office/drawing/2014/main" id="{B918019D-BB87-4D49-B832-3152C16E19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00139"/>
            <a:ext cx="11089064" cy="55784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In practice, keys are </a:t>
            </a:r>
            <a:r>
              <a:rPr lang="en-US" altLang="ti-ET" sz="3600" dirty="0">
                <a:solidFill>
                  <a:srgbClr val="DD011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not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 randomly distributed</a:t>
            </a:r>
          </a:p>
          <a:p>
            <a:pPr>
              <a:lnSpc>
                <a:spcPct val="120000"/>
              </a:lnSpc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Any fixed hash function might yield </a:t>
            </a:r>
            <a:r>
              <a:rPr lang="el-GR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Θ</a:t>
            </a: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(n) time</a:t>
            </a:r>
            <a:endParaRPr lang="el-GR" altLang="ti-ET" sz="3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Goal: </a:t>
            </a:r>
            <a:r>
              <a:rPr lang="en-US" altLang="ti-ET" sz="3600" dirty="0">
                <a:solidFill>
                  <a:srgbClr val="CC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hash functions that produce random table indices irrespective of the keys</a:t>
            </a:r>
          </a:p>
          <a:p>
            <a:pPr>
              <a:lnSpc>
                <a:spcPct val="120000"/>
              </a:lnSpc>
            </a:pPr>
            <a:r>
              <a:rPr lang="en-US" altLang="ti-ET" sz="3600" dirty="0">
                <a:latin typeface="Times" panose="02020603050405020304" pitchFamily="18" charset="0"/>
                <a:cs typeface="Times" panose="02020603050405020304" pitchFamily="18" charset="0"/>
              </a:rPr>
              <a:t>Idea:</a:t>
            </a:r>
          </a:p>
          <a:p>
            <a:pPr lvl="1">
              <a:lnSpc>
                <a:spcPct val="120000"/>
              </a:lnSpc>
            </a:pP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Select a hash function </a:t>
            </a:r>
            <a:r>
              <a:rPr lang="en-US" altLang="ti-ET" sz="3200" dirty="0">
                <a:solidFill>
                  <a:srgbClr val="DD011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at random</a:t>
            </a: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, from a designed class of functions at the beginning of the execution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13017A5-9726-4211-B632-B1F2C4E2E6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EA40EF-EABD-4FD4-9F70-3045E424E930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88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6866" name="Rectangle 2">
            <a:extLst>
              <a:ext uri="{FF2B5EF4-FFF2-40B4-BE49-F238E27FC236}">
                <a16:creationId xmlns:a16="http://schemas.microsoft.com/office/drawing/2014/main" id="{1EF602F5-4EEB-4FA7-9E3B-577F7A50F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Universal Hashing</a:t>
            </a:r>
          </a:p>
        </p:txBody>
      </p:sp>
      <p:pic>
        <p:nvPicPr>
          <p:cNvPr id="676868" name="Picture 4">
            <a:extLst>
              <a:ext uri="{FF2B5EF4-FFF2-40B4-BE49-F238E27FC236}">
                <a16:creationId xmlns:a16="http://schemas.microsoft.com/office/drawing/2014/main" id="{64BF0955-7A88-43FB-9E2E-75CB7FEDB610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3014" y="2198689"/>
            <a:ext cx="7337425" cy="3252787"/>
          </a:xfrm>
          <a:noFill/>
          <a:ln/>
        </p:spPr>
      </p:pic>
      <p:sp>
        <p:nvSpPr>
          <p:cNvPr id="676869" name="Text Box 5">
            <a:extLst>
              <a:ext uri="{FF2B5EF4-FFF2-40B4-BE49-F238E27FC236}">
                <a16:creationId xmlns:a16="http://schemas.microsoft.com/office/drawing/2014/main" id="{B006117F-9381-4F8B-8C0B-2908B4337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5" y="4916488"/>
            <a:ext cx="329565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    </a:t>
            </a:r>
          </a:p>
        </p:txBody>
      </p:sp>
      <p:sp>
        <p:nvSpPr>
          <p:cNvPr id="676870" name="Text Box 6">
            <a:extLst>
              <a:ext uri="{FF2B5EF4-FFF2-40B4-BE49-F238E27FC236}">
                <a16:creationId xmlns:a16="http://schemas.microsoft.com/office/drawing/2014/main" id="{FB78F406-31EC-44BC-A609-AAE9A6529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3362325"/>
            <a:ext cx="188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DD0111"/>
                </a:solidFill>
                <a:latin typeface="Arial" panose="020B0604020202020204" pitchFamily="34" charset="0"/>
              </a:rPr>
              <a:t>(at the beginning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DD0111"/>
                </a:solidFill>
                <a:latin typeface="Arial" panose="020B0604020202020204" pitchFamily="34" charset="0"/>
              </a:rPr>
              <a:t>of the execution)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4FE73-5697-4A6A-B0A8-34A5142B3A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9BDC35-3397-4A5F-BE80-FF0C77A44ECE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89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9938" name="Rectangle 2">
            <a:extLst>
              <a:ext uri="{FF2B5EF4-FFF2-40B4-BE49-F238E27FC236}">
                <a16:creationId xmlns:a16="http://schemas.microsoft.com/office/drawing/2014/main" id="{FA7187B1-BFFD-4172-95F4-5C7D522D2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sz="3600"/>
              <a:t>Definition of Universal Hash Functions</a:t>
            </a:r>
          </a:p>
        </p:txBody>
      </p:sp>
      <p:pic>
        <p:nvPicPr>
          <p:cNvPr id="679940" name="Picture 4">
            <a:extLst>
              <a:ext uri="{FF2B5EF4-FFF2-40B4-BE49-F238E27FC236}">
                <a16:creationId xmlns:a16="http://schemas.microsoft.com/office/drawing/2014/main" id="{C0644F58-BCD4-4AD9-B278-128E0D59419F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81"/>
          <a:stretch/>
        </p:blipFill>
        <p:spPr>
          <a:xfrm>
            <a:off x="921563" y="3280528"/>
            <a:ext cx="10768532" cy="2130458"/>
          </a:xfrm>
          <a:noFill/>
          <a:ln/>
        </p:spPr>
      </p:pic>
      <p:sp>
        <p:nvSpPr>
          <p:cNvPr id="679941" name="Text Box 5">
            <a:extLst>
              <a:ext uri="{FF2B5EF4-FFF2-40B4-BE49-F238E27FC236}">
                <a16:creationId xmlns:a16="http://schemas.microsoft.com/office/drawing/2014/main" id="{CA5F661E-B810-4678-A001-695C031CF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447" y="1993114"/>
            <a:ext cx="9833105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 sz="3600" b="1" i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H=</a:t>
            </a:r>
            <a:r>
              <a:rPr lang="en-US" altLang="ti-ET" sz="3600" b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{</a:t>
            </a:r>
            <a:r>
              <a:rPr lang="en-US" altLang="ti-ET" sz="3600" b="1" i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h</a:t>
            </a:r>
            <a:r>
              <a:rPr lang="en-US" altLang="ti-ET" sz="3600" b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altLang="ti-ET" sz="3600" b="1" i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k</a:t>
            </a:r>
            <a:r>
              <a:rPr lang="en-US" altLang="ti-ET" sz="3600" b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):</a:t>
            </a:r>
            <a:r>
              <a:rPr lang="en-US" altLang="ti-ET" sz="3600" b="1" i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 U </a:t>
            </a:r>
            <a:r>
              <a:rPr lang="en-US" altLang="ti-ET" sz="3600" b="1" i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ti-ET" sz="3600" b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ti-ET" sz="3600" b="1" i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0, 1 ,…, m-1</a:t>
            </a:r>
            <a:r>
              <a:rPr lang="en-US" altLang="ti-ET" sz="3600" b="1" spc="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)}</a:t>
            </a:r>
            <a:endParaRPr lang="en-US" altLang="ti-ET" sz="3600" b="1" spc="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094EA5A-AB23-4E84-9505-B86F52410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972800" cy="1216367"/>
          </a:xfrm>
        </p:spPr>
        <p:txBody>
          <a:bodyPr/>
          <a:lstStyle/>
          <a:p>
            <a:r>
              <a:rPr lang="en-US" altLang="ti-ET" sz="5400" dirty="0"/>
              <a:t>The load of a table/</a:t>
            </a:r>
            <a:r>
              <a:rPr lang="en-US" altLang="ti-ET" sz="5400" dirty="0" err="1"/>
              <a:t>hashtable</a:t>
            </a:r>
            <a:endParaRPr lang="en-US" altLang="ti-ET" sz="54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45DB6B7-ACE4-4D73-B4AA-C0D1128C1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25104"/>
            <a:ext cx="11390722" cy="50106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m = number of possible entries in the table</a:t>
            </a:r>
          </a:p>
          <a:p>
            <a:pPr>
              <a:lnSpc>
                <a:spcPct val="150000"/>
              </a:lnSpc>
            </a:pP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n = number of keys stored in the table</a:t>
            </a:r>
          </a:p>
          <a:p>
            <a:pPr>
              <a:lnSpc>
                <a:spcPct val="150000"/>
              </a:lnSpc>
            </a:pPr>
            <a:r>
              <a:rPr lang="el-GR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α</a:t>
            </a: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 = n/m is the </a:t>
            </a:r>
            <a:r>
              <a:rPr lang="en-US" altLang="ti-ET" sz="3200" b="1" dirty="0">
                <a:latin typeface="Times" panose="02020603050405020304" pitchFamily="18" charset="0"/>
                <a:cs typeface="Times" panose="02020603050405020304" pitchFamily="18" charset="0"/>
              </a:rPr>
              <a:t>load factor</a:t>
            </a: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 of the </a:t>
            </a:r>
            <a:r>
              <a:rPr lang="en-US" altLang="ti-ET" sz="3200" dirty="0" err="1">
                <a:latin typeface="Times" panose="02020603050405020304" pitchFamily="18" charset="0"/>
                <a:cs typeface="Times" panose="02020603050405020304" pitchFamily="18" charset="0"/>
              </a:rPr>
              <a:t>hashtable</a:t>
            </a:r>
            <a:endParaRPr lang="en-US" altLang="ti-ET" sz="3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The smaller </a:t>
            </a:r>
            <a:r>
              <a:rPr lang="el-GR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α</a:t>
            </a: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, the more wasteful the table</a:t>
            </a:r>
          </a:p>
          <a:p>
            <a:pPr>
              <a:lnSpc>
                <a:spcPct val="150000"/>
              </a:lnSpc>
            </a:pPr>
            <a:r>
              <a:rPr lang="en-US" altLang="ti-ET" sz="3200" dirty="0">
                <a:latin typeface="Times" panose="02020603050405020304" pitchFamily="18" charset="0"/>
                <a:cs typeface="Times" panose="02020603050405020304" pitchFamily="18" charset="0"/>
              </a:rPr>
              <a:t>The load also helps us talk about run time</a:t>
            </a:r>
            <a:endParaRPr lang="el-GR" altLang="ti-ET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D817D-0793-4B5B-9139-B545777B13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BF277D-284A-4EE9-A986-B00BA9A19818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90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0962" name="Rectangle 2">
            <a:extLst>
              <a:ext uri="{FF2B5EF4-FFF2-40B4-BE49-F238E27FC236}">
                <a16:creationId xmlns:a16="http://schemas.microsoft.com/office/drawing/2014/main" id="{6E500164-1C0F-4FA5-80AD-4F74CA078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How is this property useful?</a:t>
            </a:r>
          </a:p>
        </p:txBody>
      </p:sp>
      <p:pic>
        <p:nvPicPr>
          <p:cNvPr id="680964" name="Picture 4">
            <a:extLst>
              <a:ext uri="{FF2B5EF4-FFF2-40B4-BE49-F238E27FC236}">
                <a16:creationId xmlns:a16="http://schemas.microsoft.com/office/drawing/2014/main" id="{97938E25-018C-4886-8CEA-ADE90DBABD11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4850" y="2722563"/>
            <a:ext cx="8229600" cy="2170112"/>
          </a:xfrm>
          <a:noFill/>
          <a:ln/>
        </p:spPr>
      </p:pic>
      <p:sp>
        <p:nvSpPr>
          <p:cNvPr id="680965" name="Text Box 5">
            <a:extLst>
              <a:ext uri="{FF2B5EF4-FFF2-40B4-BE49-F238E27FC236}">
                <a16:creationId xmlns:a16="http://schemas.microsoft.com/office/drawing/2014/main" id="{89703A3D-95C0-4395-B6F5-CDE12393A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4200526"/>
            <a:ext cx="161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DD0111"/>
                </a:solidFill>
                <a:latin typeface="Arial" panose="020B0604020202020204" pitchFamily="34" charset="0"/>
              </a:rPr>
              <a:t>Pr(h(x)=h(y))=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176FFB9-12AA-4532-82F8-D77D2F03C6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604200-24A1-4961-91AD-1CA64BCFFF3A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91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5666" name="Rectangle 2">
            <a:extLst>
              <a:ext uri="{FF2B5EF4-FFF2-40B4-BE49-F238E27FC236}">
                <a16:creationId xmlns:a16="http://schemas.microsoft.com/office/drawing/2014/main" id="{2852EF87-6865-4CD1-8A9B-D5778FB18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Universal Hashing – Main Result</a:t>
            </a:r>
          </a:p>
        </p:txBody>
      </p:sp>
      <p:sp>
        <p:nvSpPr>
          <p:cNvPr id="625667" name="Rectangle 3">
            <a:extLst>
              <a:ext uri="{FF2B5EF4-FFF2-40B4-BE49-F238E27FC236}">
                <a16:creationId xmlns:a16="http://schemas.microsoft.com/office/drawing/2014/main" id="{9612B3AE-BBB2-419A-88BB-6A30A5ED6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6750" y="1717676"/>
            <a:ext cx="8307388" cy="4189413"/>
          </a:xfrm>
        </p:spPr>
        <p:txBody>
          <a:bodyPr/>
          <a:lstStyle/>
          <a:p>
            <a:pPr algn="ctr">
              <a:lnSpc>
                <a:spcPct val="170000"/>
              </a:lnSpc>
              <a:buFontTx/>
              <a:buNone/>
            </a:pPr>
            <a:r>
              <a:rPr lang="en-US" altLang="ti-ET">
                <a:sym typeface="Symbol" panose="05050102010706020507" pitchFamily="18" charset="2"/>
              </a:rPr>
              <a:t>With universal hashing the </a:t>
            </a:r>
            <a:r>
              <a:rPr lang="en-US" altLang="ti-ET">
                <a:solidFill>
                  <a:srgbClr val="CC0000"/>
                </a:solidFill>
                <a:sym typeface="Symbol" panose="05050102010706020507" pitchFamily="18" charset="2"/>
              </a:rPr>
              <a:t>chance of collision</a:t>
            </a:r>
            <a:r>
              <a:rPr lang="en-US" altLang="ti-ET">
                <a:sym typeface="Symbol" panose="05050102010706020507" pitchFamily="18" charset="2"/>
              </a:rPr>
              <a:t> between distinct keys 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k</a:t>
            </a:r>
            <a:r>
              <a:rPr lang="en-US" altLang="ti-ET">
                <a:sym typeface="Symbol" panose="05050102010706020507" pitchFamily="18" charset="2"/>
              </a:rPr>
              <a:t> and 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l</a:t>
            </a:r>
            <a:r>
              <a:rPr lang="en-US" altLang="ti-ET">
                <a:sym typeface="Symbol" panose="05050102010706020507" pitchFamily="18" charset="2"/>
              </a:rPr>
              <a:t> is no more than the </a:t>
            </a:r>
            <a:r>
              <a:rPr lang="en-US" altLang="ti-ET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1/m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ti-ET">
                <a:sym typeface="Symbol" panose="05050102010706020507" pitchFamily="18" charset="2"/>
              </a:rPr>
              <a:t>chance of collision if locations 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h(k)</a:t>
            </a:r>
            <a:r>
              <a:rPr lang="en-US" altLang="ti-ET">
                <a:sym typeface="Symbol" panose="05050102010706020507" pitchFamily="18" charset="2"/>
              </a:rPr>
              <a:t> and 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h(l)</a:t>
            </a:r>
            <a:r>
              <a:rPr lang="en-US" altLang="ti-ET">
                <a:sym typeface="Symbol" panose="05050102010706020507" pitchFamily="18" charset="2"/>
              </a:rPr>
              <a:t> were randomly and independently chosen from the set 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{0, 1, …, m – 1}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5096765-2331-40D2-B3EB-E3597CB61B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D64BD53-9E7A-4582-A510-DB3F203C1273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92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7890" name="Rectangle 2">
            <a:extLst>
              <a:ext uri="{FF2B5EF4-FFF2-40B4-BE49-F238E27FC236}">
                <a16:creationId xmlns:a16="http://schemas.microsoft.com/office/drawing/2014/main" id="{C62BECDE-E733-489A-B25A-03FBC3A8C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sz="3600"/>
              <a:t>Designing a Universal Class </a:t>
            </a:r>
            <a:br>
              <a:rPr lang="en-US" altLang="ti-ET" sz="3600"/>
            </a:br>
            <a:r>
              <a:rPr lang="en-US" altLang="ti-ET" sz="3600"/>
              <a:t>of Hash Functions</a:t>
            </a:r>
          </a:p>
        </p:txBody>
      </p:sp>
      <p:sp>
        <p:nvSpPr>
          <p:cNvPr id="677891" name="Rectangle 3">
            <a:extLst>
              <a:ext uri="{FF2B5EF4-FFF2-40B4-BE49-F238E27FC236}">
                <a16:creationId xmlns:a16="http://schemas.microsoft.com/office/drawing/2014/main" id="{DF4FB5A7-4F77-4C82-92DE-50F051651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8" y="1214439"/>
            <a:ext cx="8616950" cy="538162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ti-ET" sz="2400"/>
              <a:t>Choose a </a:t>
            </a:r>
            <a:r>
              <a:rPr lang="en-US" altLang="ti-ET" sz="2400">
                <a:solidFill>
                  <a:srgbClr val="DD0111"/>
                </a:solidFill>
              </a:rPr>
              <a:t>prime</a:t>
            </a:r>
            <a:r>
              <a:rPr lang="en-US" altLang="ti-ET" sz="2400"/>
              <a:t> number </a:t>
            </a:r>
            <a:r>
              <a:rPr lang="en-US" altLang="ti-ET" sz="2400">
                <a:solidFill>
                  <a:srgbClr val="DD0111"/>
                </a:solidFill>
              </a:rPr>
              <a:t>p</a:t>
            </a:r>
            <a:r>
              <a:rPr lang="en-US" altLang="ti-ET" sz="2400"/>
              <a:t> large enough so that every possible key </a:t>
            </a:r>
            <a:r>
              <a:rPr lang="en-US" altLang="ti-ET" sz="2400">
                <a:latin typeface="Comic Sans MS" panose="030F0702030302020204" pitchFamily="66" charset="0"/>
              </a:rPr>
              <a:t>k</a:t>
            </a:r>
            <a:r>
              <a:rPr lang="en-US" altLang="ti-ET" sz="2400"/>
              <a:t> is in the range</a:t>
            </a:r>
            <a:r>
              <a:rPr lang="en-US" altLang="ti-ET" sz="2400">
                <a:latin typeface="Comic Sans MS" panose="030F0702030302020204" pitchFamily="66" charset="0"/>
              </a:rPr>
              <a:t> [0</a:t>
            </a:r>
            <a:r>
              <a:rPr lang="en-US" altLang="ti-ET" sz="2400"/>
              <a:t> ... </a:t>
            </a:r>
            <a:r>
              <a:rPr lang="en-US" altLang="ti-ET" sz="2400">
                <a:solidFill>
                  <a:srgbClr val="DD0111"/>
                </a:solidFill>
                <a:latin typeface="Comic Sans MS" panose="030F0702030302020204" pitchFamily="66" charset="0"/>
              </a:rPr>
              <a:t>p</a:t>
            </a:r>
            <a:r>
              <a:rPr lang="en-US" altLang="ti-ET" sz="2400">
                <a:latin typeface="Comic Sans MS" panose="030F0702030302020204" pitchFamily="66" charset="0"/>
              </a:rPr>
              <a:t> – 1]</a:t>
            </a:r>
            <a:endParaRPr lang="en-US" altLang="ti-ET" sz="2400"/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ti-ET" sz="2400"/>
              <a:t>		</a:t>
            </a:r>
            <a:r>
              <a:rPr lang="en-US" altLang="ti-ET" sz="2400">
                <a:latin typeface="Comic Sans MS" panose="030F0702030302020204" pitchFamily="66" charset="0"/>
              </a:rPr>
              <a:t>Z</a:t>
            </a:r>
            <a:r>
              <a:rPr lang="en-US" altLang="ti-ET" sz="2400" baseline="-25000">
                <a:latin typeface="Comic Sans MS" panose="030F0702030302020204" pitchFamily="66" charset="0"/>
              </a:rPr>
              <a:t>p</a:t>
            </a:r>
            <a:r>
              <a:rPr lang="en-US" altLang="ti-ET" sz="2400">
                <a:latin typeface="Comic Sans MS" panose="030F0702030302020204" pitchFamily="66" charset="0"/>
              </a:rPr>
              <a:t> = {0, 1, …, </a:t>
            </a:r>
            <a:r>
              <a:rPr lang="en-US" altLang="ti-ET" sz="2400">
                <a:solidFill>
                  <a:srgbClr val="DD0111"/>
                </a:solidFill>
                <a:latin typeface="Comic Sans MS" panose="030F0702030302020204" pitchFamily="66" charset="0"/>
              </a:rPr>
              <a:t>p </a:t>
            </a:r>
            <a:r>
              <a:rPr lang="en-US" altLang="ti-ET" sz="2400">
                <a:latin typeface="Comic Sans MS" panose="030F0702030302020204" pitchFamily="66" charset="0"/>
              </a:rPr>
              <a:t>- 1}</a:t>
            </a:r>
            <a:r>
              <a:rPr lang="en-US" altLang="ti-ET" sz="2400"/>
              <a:t> and </a:t>
            </a:r>
            <a:r>
              <a:rPr lang="en-US" altLang="ti-ET" sz="2400">
                <a:latin typeface="Comic Sans MS" panose="030F0702030302020204" pitchFamily="66" charset="0"/>
              </a:rPr>
              <a:t>Z</a:t>
            </a:r>
            <a:r>
              <a:rPr lang="en-US" altLang="ti-ET" sz="2400" baseline="-25000">
                <a:latin typeface="Comic Sans MS" panose="030F0702030302020204" pitchFamily="66" charset="0"/>
              </a:rPr>
              <a:t>p</a:t>
            </a:r>
            <a:r>
              <a:rPr lang="en-US" altLang="ti-ET" sz="2400" baseline="30000">
                <a:latin typeface="Comic Sans MS" panose="030F0702030302020204" pitchFamily="66" charset="0"/>
              </a:rPr>
              <a:t>*</a:t>
            </a:r>
            <a:r>
              <a:rPr lang="en-US" altLang="ti-ET" sz="2400">
                <a:latin typeface="Comic Sans MS" panose="030F0702030302020204" pitchFamily="66" charset="0"/>
              </a:rPr>
              <a:t> = {1, …, </a:t>
            </a:r>
            <a:r>
              <a:rPr lang="en-US" altLang="ti-ET" sz="2400">
                <a:solidFill>
                  <a:srgbClr val="DD0111"/>
                </a:solidFill>
                <a:latin typeface="Comic Sans MS" panose="030F0702030302020204" pitchFamily="66" charset="0"/>
              </a:rPr>
              <a:t>p</a:t>
            </a:r>
            <a:r>
              <a:rPr lang="en-US" altLang="ti-ET" sz="2400">
                <a:latin typeface="Comic Sans MS" panose="030F0702030302020204" pitchFamily="66" charset="0"/>
              </a:rPr>
              <a:t> - 1}</a:t>
            </a:r>
            <a:r>
              <a:rPr lang="en-US" altLang="ti-ET" sz="2400"/>
              <a:t> </a:t>
            </a:r>
            <a:endParaRPr lang="en-US" altLang="ti-ET" sz="2400">
              <a:sym typeface="Symbol" panose="05050102010706020507" pitchFamily="18" charset="2"/>
            </a:endParaRPr>
          </a:p>
          <a:p>
            <a:pPr>
              <a:lnSpc>
                <a:spcPct val="140000"/>
              </a:lnSpc>
            </a:pPr>
            <a:r>
              <a:rPr lang="en-US" altLang="ti-ET" sz="2400">
                <a:sym typeface="Symbol" panose="05050102010706020507" pitchFamily="18" charset="2"/>
              </a:rPr>
              <a:t>Define the following hash function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ti-ET" sz="2400">
                <a:sym typeface="Symbol" panose="05050102010706020507" pitchFamily="18" charset="2"/>
              </a:rPr>
              <a:t>		</a:t>
            </a:r>
            <a:r>
              <a:rPr lang="en-US" altLang="ti-ET" sz="2400">
                <a:latin typeface="Comic Sans MS" panose="030F0702030302020204" pitchFamily="66" charset="0"/>
                <a:sym typeface="Symbol" panose="05050102010706020507" pitchFamily="18" charset="2"/>
              </a:rPr>
              <a:t>h</a:t>
            </a:r>
            <a:r>
              <a:rPr lang="en-US" altLang="ti-ET" sz="2400" baseline="-25000">
                <a:latin typeface="Comic Sans MS" panose="030F0702030302020204" pitchFamily="66" charset="0"/>
                <a:sym typeface="Symbol" panose="05050102010706020507" pitchFamily="18" charset="2"/>
              </a:rPr>
              <a:t>a,b</a:t>
            </a:r>
            <a:r>
              <a:rPr lang="en-US" altLang="ti-ET" sz="2400">
                <a:latin typeface="Comic Sans MS" panose="030F0702030302020204" pitchFamily="66" charset="0"/>
                <a:sym typeface="Symbol" panose="05050102010706020507" pitchFamily="18" charset="2"/>
              </a:rPr>
              <a:t>(k) = ((</a:t>
            </a:r>
            <a:r>
              <a:rPr lang="en-US" altLang="ti-ET" sz="2400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>
                <a:latin typeface="Comic Sans MS" panose="030F0702030302020204" pitchFamily="66" charset="0"/>
                <a:sym typeface="Symbol" panose="05050102010706020507" pitchFamily="18" charset="2"/>
              </a:rPr>
              <a:t>k + </a:t>
            </a:r>
            <a:r>
              <a:rPr lang="en-US" altLang="ti-ET" sz="2400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>
                <a:latin typeface="Comic Sans MS" panose="030F0702030302020204" pitchFamily="66" charset="0"/>
                <a:sym typeface="Symbol" panose="05050102010706020507" pitchFamily="18" charset="2"/>
              </a:rPr>
              <a:t>) mod </a:t>
            </a:r>
            <a:r>
              <a:rPr lang="en-US" altLang="ti-ET" sz="2400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ti-ET" sz="2400">
                <a:latin typeface="Comic Sans MS" panose="030F0702030302020204" pitchFamily="66" charset="0"/>
                <a:sym typeface="Symbol" panose="05050102010706020507" pitchFamily="18" charset="2"/>
              </a:rPr>
              <a:t>) mod m</a:t>
            </a:r>
            <a:r>
              <a:rPr lang="en-US" altLang="ti-ET" sz="2400">
                <a:sym typeface="Symbol" panose="05050102010706020507" pitchFamily="18" charset="2"/>
              </a:rPr>
              <a:t>,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ti-ET" sz="2400">
                <a:sym typeface="Symbol" panose="05050102010706020507" pitchFamily="18" charset="2"/>
              </a:rPr>
              <a:t>			</a:t>
            </a:r>
            <a:r>
              <a:rPr lang="en-US" altLang="ti-ET" sz="2400">
                <a:latin typeface="Comic Sans MS" panose="030F0702030302020204" pitchFamily="66" charset="0"/>
                <a:sym typeface="Symbol" panose="05050102010706020507" pitchFamily="18" charset="2"/>
              </a:rPr>
              <a:t> </a:t>
            </a:r>
            <a:r>
              <a:rPr lang="en-US" altLang="ti-ET" sz="2400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>
                <a:latin typeface="Comic Sans MS" panose="030F0702030302020204" pitchFamily="66" charset="0"/>
                <a:sym typeface="Symbol" panose="05050102010706020507" pitchFamily="18" charset="2"/>
              </a:rPr>
              <a:t>  </a:t>
            </a:r>
            <a:r>
              <a:rPr lang="en-US" altLang="ti-ET" sz="2400">
                <a:latin typeface="Comic Sans MS" panose="030F0702030302020204" pitchFamily="66" charset="0"/>
              </a:rPr>
              <a:t>Z</a:t>
            </a:r>
            <a:r>
              <a:rPr lang="en-US" altLang="ti-ET" sz="2400" baseline="-25000">
                <a:latin typeface="Comic Sans MS" panose="030F0702030302020204" pitchFamily="66" charset="0"/>
              </a:rPr>
              <a:t>p</a:t>
            </a:r>
            <a:r>
              <a:rPr lang="en-US" altLang="ti-ET" sz="2400" baseline="30000">
                <a:latin typeface="Comic Sans MS" panose="030F0702030302020204" pitchFamily="66" charset="0"/>
              </a:rPr>
              <a:t>*</a:t>
            </a:r>
            <a:r>
              <a:rPr lang="en-US" altLang="ti-ET" sz="2400">
                <a:latin typeface="Comic Sans MS" panose="030F0702030302020204" pitchFamily="66" charset="0"/>
              </a:rPr>
              <a:t> and </a:t>
            </a:r>
            <a:r>
              <a:rPr lang="en-US" altLang="ti-ET" sz="2400">
                <a:solidFill>
                  <a:srgbClr val="DD0111"/>
                </a:solidFill>
                <a:latin typeface="Comic Sans MS" panose="030F0702030302020204" pitchFamily="66" charset="0"/>
              </a:rPr>
              <a:t>b</a:t>
            </a:r>
            <a:r>
              <a:rPr lang="en-US" altLang="ti-ET" sz="2400">
                <a:latin typeface="Comic Sans MS" panose="030F0702030302020204" pitchFamily="66" charset="0"/>
              </a:rPr>
              <a:t> </a:t>
            </a:r>
            <a:r>
              <a:rPr lang="en-US" altLang="ti-ET" sz="2400">
                <a:latin typeface="Comic Sans MS" panose="030F0702030302020204" pitchFamily="66" charset="0"/>
                <a:sym typeface="Symbol" panose="05050102010706020507" pitchFamily="18" charset="2"/>
              </a:rPr>
              <a:t> </a:t>
            </a:r>
            <a:r>
              <a:rPr lang="en-US" altLang="ti-ET" sz="2400">
                <a:latin typeface="Comic Sans MS" panose="030F0702030302020204" pitchFamily="66" charset="0"/>
              </a:rPr>
              <a:t>Z</a:t>
            </a:r>
            <a:r>
              <a:rPr lang="en-US" altLang="ti-ET" sz="2400" baseline="-25000">
                <a:latin typeface="Comic Sans MS" panose="030F0702030302020204" pitchFamily="66" charset="0"/>
              </a:rPr>
              <a:t>p</a:t>
            </a:r>
            <a:endParaRPr lang="en-US" altLang="ti-ET" sz="2400">
              <a:latin typeface="Comic Sans MS" panose="030F0702030302020204" pitchFamily="66" charset="0"/>
            </a:endParaRPr>
          </a:p>
          <a:p>
            <a:pPr>
              <a:lnSpc>
                <a:spcPct val="140000"/>
              </a:lnSpc>
            </a:pPr>
            <a:r>
              <a:rPr lang="en-US" altLang="ti-ET" sz="2400"/>
              <a:t>The family of all such hash functions is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ti-ET" sz="2400"/>
              <a:t>		</a:t>
            </a:r>
            <a:r>
              <a:rPr lang="en-US" altLang="ti-ET" sz="2400">
                <a:latin typeface="Monotype Corsiva" panose="03010101010201010101" pitchFamily="66" charset="0"/>
              </a:rPr>
              <a:t>H</a:t>
            </a:r>
            <a:r>
              <a:rPr lang="en-US" altLang="ti-ET" sz="2400" baseline="-25000">
                <a:latin typeface="Monotype Corsiva" panose="03010101010201010101" pitchFamily="66" charset="0"/>
              </a:rPr>
              <a:t>p,m</a:t>
            </a:r>
            <a:r>
              <a:rPr lang="en-US" altLang="ti-ET" sz="2400"/>
              <a:t> = </a:t>
            </a:r>
            <a:r>
              <a:rPr lang="en-US" altLang="ti-ET" sz="2400">
                <a:latin typeface="Comic Sans MS" panose="030F0702030302020204" pitchFamily="66" charset="0"/>
              </a:rPr>
              <a:t>{h</a:t>
            </a:r>
            <a:r>
              <a:rPr lang="en-US" altLang="ti-ET" sz="2400" baseline="-25000">
                <a:latin typeface="Comic Sans MS" panose="030F0702030302020204" pitchFamily="66" charset="0"/>
              </a:rPr>
              <a:t>a,b</a:t>
            </a:r>
            <a:r>
              <a:rPr lang="en-US" altLang="ti-ET" sz="2400">
                <a:latin typeface="Comic Sans MS" panose="030F0702030302020204" pitchFamily="66" charset="0"/>
              </a:rPr>
              <a:t>: </a:t>
            </a:r>
            <a:r>
              <a:rPr lang="en-US" altLang="ti-ET" sz="2400">
                <a:latin typeface="Comic Sans MS" panose="030F0702030302020204" pitchFamily="66" charset="0"/>
                <a:sym typeface="Symbol" panose="05050102010706020507" pitchFamily="18" charset="2"/>
              </a:rPr>
              <a:t>a  </a:t>
            </a:r>
            <a:r>
              <a:rPr lang="en-US" altLang="ti-ET" sz="2400">
                <a:latin typeface="Comic Sans MS" panose="030F0702030302020204" pitchFamily="66" charset="0"/>
              </a:rPr>
              <a:t>Z</a:t>
            </a:r>
            <a:r>
              <a:rPr lang="en-US" altLang="ti-ET" sz="2400" baseline="-25000">
                <a:latin typeface="Comic Sans MS" panose="030F0702030302020204" pitchFamily="66" charset="0"/>
              </a:rPr>
              <a:t>p</a:t>
            </a:r>
            <a:r>
              <a:rPr lang="en-US" altLang="ti-ET" sz="2400" baseline="30000">
                <a:latin typeface="Comic Sans MS" panose="030F0702030302020204" pitchFamily="66" charset="0"/>
              </a:rPr>
              <a:t>*</a:t>
            </a:r>
            <a:r>
              <a:rPr lang="en-US" altLang="ti-ET" sz="2400">
                <a:latin typeface="Comic Sans MS" panose="030F0702030302020204" pitchFamily="66" charset="0"/>
              </a:rPr>
              <a:t> and b </a:t>
            </a:r>
            <a:r>
              <a:rPr lang="en-US" altLang="ti-ET" sz="2400">
                <a:latin typeface="Comic Sans MS" panose="030F0702030302020204" pitchFamily="66" charset="0"/>
                <a:sym typeface="Symbol" panose="05050102010706020507" pitchFamily="18" charset="2"/>
              </a:rPr>
              <a:t> </a:t>
            </a:r>
            <a:r>
              <a:rPr lang="en-US" altLang="ti-ET" sz="2400">
                <a:latin typeface="Comic Sans MS" panose="030F0702030302020204" pitchFamily="66" charset="0"/>
              </a:rPr>
              <a:t>Z</a:t>
            </a:r>
            <a:r>
              <a:rPr lang="en-US" altLang="ti-ET" sz="2400" baseline="-25000">
                <a:latin typeface="Comic Sans MS" panose="030F0702030302020204" pitchFamily="66" charset="0"/>
              </a:rPr>
              <a:t>p</a:t>
            </a:r>
            <a:r>
              <a:rPr lang="en-US" altLang="ti-ET" sz="2400">
                <a:latin typeface="Comic Sans MS" panose="030F0702030302020204" pitchFamily="66" charset="0"/>
              </a:rPr>
              <a:t>}</a:t>
            </a:r>
          </a:p>
          <a:p>
            <a:pPr>
              <a:lnSpc>
                <a:spcPct val="140000"/>
              </a:lnSpc>
            </a:pPr>
            <a:r>
              <a:rPr lang="en-US" altLang="ti-ET" sz="2400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 , </a:t>
            </a:r>
            <a:r>
              <a:rPr lang="en-US" altLang="ti-ET" sz="2400">
                <a:solidFill>
                  <a:srgbClr val="DD0111"/>
                </a:solidFill>
                <a:latin typeface="Comic Sans MS" panose="030F0702030302020204" pitchFamily="66" charset="0"/>
              </a:rPr>
              <a:t>b</a:t>
            </a:r>
            <a:r>
              <a:rPr lang="en-US" altLang="ti-ET" sz="2400">
                <a:latin typeface="Comic Sans MS" panose="030F0702030302020204" pitchFamily="66" charset="0"/>
              </a:rPr>
              <a:t>: chosen randomly at the beginning of execution</a:t>
            </a:r>
          </a:p>
        </p:txBody>
      </p:sp>
      <p:grpSp>
        <p:nvGrpSpPr>
          <p:cNvPr id="677892" name="Group 4">
            <a:extLst>
              <a:ext uri="{FF2B5EF4-FFF2-40B4-BE49-F238E27FC236}">
                <a16:creationId xmlns:a16="http://schemas.microsoft.com/office/drawing/2014/main" id="{F43E6502-E89F-4F8D-A2A8-27D4990B679D}"/>
              </a:ext>
            </a:extLst>
          </p:cNvPr>
          <p:cNvGrpSpPr>
            <a:grpSpLocks/>
          </p:cNvGrpSpPr>
          <p:nvPr/>
        </p:nvGrpSpPr>
        <p:grpSpPr bwMode="auto">
          <a:xfrm>
            <a:off x="7459664" y="3065464"/>
            <a:ext cx="2644775" cy="2689225"/>
            <a:chOff x="3739" y="1931"/>
            <a:chExt cx="1666" cy="1694"/>
          </a:xfrm>
        </p:grpSpPr>
        <p:sp>
          <p:nvSpPr>
            <p:cNvPr id="677893" name="AutoShape 5">
              <a:extLst>
                <a:ext uri="{FF2B5EF4-FFF2-40B4-BE49-F238E27FC236}">
                  <a16:creationId xmlns:a16="http://schemas.microsoft.com/office/drawing/2014/main" id="{CCF18094-15C1-4FF1-ACCB-1CC23BE29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" y="1931"/>
              <a:ext cx="164" cy="1694"/>
            </a:xfrm>
            <a:prstGeom prst="rightBrace">
              <a:avLst>
                <a:gd name="adj1" fmla="val 8607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  <p:sp>
          <p:nvSpPr>
            <p:cNvPr id="677894" name="Text Box 6">
              <a:extLst>
                <a:ext uri="{FF2B5EF4-FFF2-40B4-BE49-F238E27FC236}">
                  <a16:creationId xmlns:a16="http://schemas.microsoft.com/office/drawing/2014/main" id="{C505EC72-80C2-460B-ACC4-0DD0B3A63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2586"/>
              <a:ext cx="150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0000"/>
                  </a:solidFill>
                  <a:latin typeface="Arial" panose="020B0604020202020204" pitchFamily="34" charset="0"/>
                </a:rPr>
                <a:t>The class </a:t>
              </a:r>
              <a:r>
                <a:rPr lang="en-US" altLang="ti-ET">
                  <a:solidFill>
                    <a:srgbClr val="000000"/>
                  </a:solidFill>
                  <a:latin typeface="Monotype Corsiva" panose="03010101010201010101" pitchFamily="66" charset="0"/>
                </a:rPr>
                <a:t>H</a:t>
              </a:r>
              <a:r>
                <a:rPr lang="en-US" altLang="ti-ET" baseline="-25000">
                  <a:solidFill>
                    <a:srgbClr val="000000"/>
                  </a:solidFill>
                  <a:latin typeface="Monotype Corsiva" panose="03010101010201010101" pitchFamily="66" charset="0"/>
                </a:rPr>
                <a:t>p,m</a:t>
              </a:r>
              <a:r>
                <a:rPr lang="en-US" altLang="ti-ET">
                  <a:solidFill>
                    <a:srgbClr val="000000"/>
                  </a:solidFill>
                  <a:latin typeface="Arial" panose="020B0604020202020204" pitchFamily="34" charset="0"/>
                </a:rPr>
                <a:t> of hash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0000"/>
                  </a:solidFill>
                  <a:latin typeface="Arial" panose="020B0604020202020204" pitchFamily="34" charset="0"/>
                </a:rPr>
                <a:t>functions is universal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09D8CA6-1994-467E-8BD4-8569E6F587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8729711-8863-4337-B412-17A26902A301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93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8914" name="Rectangle 2">
            <a:extLst>
              <a:ext uri="{FF2B5EF4-FFF2-40B4-BE49-F238E27FC236}">
                <a16:creationId xmlns:a16="http://schemas.microsoft.com/office/drawing/2014/main" id="{DB1446A7-06A2-49AB-A362-9E96805749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sz="3600"/>
              <a:t>Example: Universal Hash Functions</a:t>
            </a:r>
          </a:p>
        </p:txBody>
      </p:sp>
      <p:sp>
        <p:nvSpPr>
          <p:cNvPr id="678915" name="Rectangle 3">
            <a:extLst>
              <a:ext uri="{FF2B5EF4-FFF2-40B4-BE49-F238E27FC236}">
                <a16:creationId xmlns:a16="http://schemas.microsoft.com/office/drawing/2014/main" id="{3AB7FB77-611B-45E7-B116-2240B7D60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8" y="1214439"/>
            <a:ext cx="8229600" cy="5381625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ti-ET">
                <a:solidFill>
                  <a:srgbClr val="DD0111"/>
                </a:solidFill>
                <a:latin typeface="Monotype Corsiva" panose="03010101010201010101" pitchFamily="66" charset="0"/>
              </a:rPr>
              <a:t>E.g.:</a:t>
            </a:r>
            <a:r>
              <a:rPr lang="en-US" altLang="ti-ET"/>
              <a:t> </a:t>
            </a:r>
            <a:r>
              <a:rPr lang="en-US" altLang="ti-ET">
                <a:latin typeface="Comic Sans MS" panose="030F0702030302020204" pitchFamily="66" charset="0"/>
              </a:rPr>
              <a:t>p = 17, m = 6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		h</a:t>
            </a:r>
            <a:r>
              <a:rPr lang="en-US" altLang="ti-ET" baseline="-25000">
                <a:latin typeface="Comic Sans MS" panose="030F0702030302020204" pitchFamily="66" charset="0"/>
                <a:sym typeface="Symbol" panose="05050102010706020507" pitchFamily="18" charset="2"/>
              </a:rPr>
              <a:t>a,b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(k) = ((ak + b) mod p) mod m</a:t>
            </a:r>
            <a:endParaRPr lang="en-US" altLang="ti-ET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	 	h</a:t>
            </a:r>
            <a:r>
              <a:rPr lang="en-US" altLang="ti-ET" baseline="-25000">
                <a:latin typeface="Comic Sans MS" panose="030F0702030302020204" pitchFamily="66" charset="0"/>
                <a:sym typeface="Symbol" panose="05050102010706020507" pitchFamily="18" charset="2"/>
              </a:rPr>
              <a:t>3,4</a:t>
            </a: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(8) = ((38 + 4) mod 17) mod 6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			  = (28 mod 17) mod 6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			  = 11 mod 6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>
                <a:latin typeface="Comic Sans MS" panose="030F0702030302020204" pitchFamily="66" charset="0"/>
                <a:sym typeface="Symbol" panose="05050102010706020507" pitchFamily="18" charset="2"/>
              </a:rPr>
              <a:t>			  = 5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9E886A6-10EA-452F-B005-E3E7DE959B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AF2011-3B06-4EDC-9F31-54468A3904EE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94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6690" name="Rectangle 2">
            <a:extLst>
              <a:ext uri="{FF2B5EF4-FFF2-40B4-BE49-F238E27FC236}">
                <a16:creationId xmlns:a16="http://schemas.microsoft.com/office/drawing/2014/main" id="{9CA43D2E-2BC7-4CF3-B9BC-5CAF1D532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Advantages of Universal Hashing</a:t>
            </a:r>
          </a:p>
        </p:txBody>
      </p:sp>
      <p:sp>
        <p:nvSpPr>
          <p:cNvPr id="626691" name="Rectangle 3">
            <a:extLst>
              <a:ext uri="{FF2B5EF4-FFF2-40B4-BE49-F238E27FC236}">
                <a16:creationId xmlns:a16="http://schemas.microsoft.com/office/drawing/2014/main" id="{94DE41D3-666D-4C6D-9ABF-815F51749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2914" y="1100139"/>
            <a:ext cx="8372475" cy="5578475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ti-ET"/>
          </a:p>
          <a:p>
            <a:pPr>
              <a:lnSpc>
                <a:spcPct val="120000"/>
              </a:lnSpc>
            </a:pPr>
            <a:r>
              <a:rPr lang="en-US" altLang="ti-ET"/>
              <a:t>Universal hashing provides good results on average, independently of the keys to be stored</a:t>
            </a:r>
          </a:p>
          <a:p>
            <a:pPr>
              <a:lnSpc>
                <a:spcPct val="120000"/>
              </a:lnSpc>
            </a:pPr>
            <a:r>
              <a:rPr lang="en-US" altLang="ti-ET">
                <a:solidFill>
                  <a:schemeClr val="tx1"/>
                </a:solidFill>
              </a:rPr>
              <a:t>Guarantees that no input will always elicit the worst-case behavior</a:t>
            </a:r>
          </a:p>
          <a:p>
            <a:pPr>
              <a:lnSpc>
                <a:spcPct val="120000"/>
              </a:lnSpc>
            </a:pPr>
            <a:r>
              <a:rPr lang="en-US" altLang="ti-ET">
                <a:solidFill>
                  <a:schemeClr val="tx1"/>
                </a:solidFill>
              </a:rPr>
              <a:t>Poor performance occurs only when the random choice returns an inefficient hash function – this has small probability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EDCB3A2-7FA4-467A-B7E5-2B5F4A612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3845D6C-B42A-4CDA-A05A-6E1FE690F576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95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7714" name="Rectangle 2">
            <a:extLst>
              <a:ext uri="{FF2B5EF4-FFF2-40B4-BE49-F238E27FC236}">
                <a16:creationId xmlns:a16="http://schemas.microsoft.com/office/drawing/2014/main" id="{5F33E02C-9EDE-4AFF-ACAE-29C26B7C4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Open Addressing</a:t>
            </a:r>
          </a:p>
        </p:txBody>
      </p:sp>
      <p:sp>
        <p:nvSpPr>
          <p:cNvPr id="627715" name="Rectangle 3">
            <a:extLst>
              <a:ext uri="{FF2B5EF4-FFF2-40B4-BE49-F238E27FC236}">
                <a16:creationId xmlns:a16="http://schemas.microsoft.com/office/drawing/2014/main" id="{644B48B4-40EB-4EC1-83EE-087257522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9588" y="1223964"/>
            <a:ext cx="8494712" cy="50768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ti-ET" sz="2400"/>
              <a:t>If we have enough contiguous memory to store all the keys (m &gt; N)   </a:t>
            </a:r>
            <a:r>
              <a:rPr lang="en-US" altLang="ti-ET" sz="2400">
                <a:sym typeface="Symbol" panose="05050102010706020507" pitchFamily="18" charset="2"/>
              </a:rPr>
              <a:t> </a:t>
            </a:r>
            <a:r>
              <a:rPr lang="en-US" altLang="ti-ET" sz="2400">
                <a:solidFill>
                  <a:srgbClr val="CC0000"/>
                </a:solidFill>
                <a:sym typeface="Symbol" panose="05050102010706020507" pitchFamily="18" charset="2"/>
              </a:rPr>
              <a:t>store the keys in the table itself</a:t>
            </a:r>
          </a:p>
          <a:p>
            <a:pPr>
              <a:lnSpc>
                <a:spcPct val="130000"/>
              </a:lnSpc>
            </a:pPr>
            <a:r>
              <a:rPr lang="en-US" altLang="ti-ET" sz="2400">
                <a:sym typeface="Symbol" panose="05050102010706020507" pitchFamily="18" charset="2"/>
              </a:rPr>
              <a:t>No need to use linked lists anymore</a:t>
            </a:r>
          </a:p>
          <a:p>
            <a:pPr>
              <a:lnSpc>
                <a:spcPct val="130000"/>
              </a:lnSpc>
            </a:pPr>
            <a:r>
              <a:rPr lang="en-US" altLang="ti-ET" sz="2400">
                <a:sym typeface="Symbol" panose="05050102010706020507" pitchFamily="18" charset="2"/>
              </a:rPr>
              <a:t>Basic idea:</a:t>
            </a:r>
          </a:p>
          <a:p>
            <a:pPr lvl="1">
              <a:lnSpc>
                <a:spcPct val="130000"/>
              </a:lnSpc>
            </a:pPr>
            <a:r>
              <a:rPr lang="en-US" altLang="ti-ET" sz="2000" u="sng">
                <a:sym typeface="Symbol" panose="05050102010706020507" pitchFamily="18" charset="2"/>
              </a:rPr>
              <a:t>Insertion:</a:t>
            </a:r>
            <a:r>
              <a:rPr lang="en-US" altLang="ti-ET" sz="2000">
                <a:sym typeface="Symbol" panose="05050102010706020507" pitchFamily="18" charset="2"/>
              </a:rPr>
              <a:t> if a slot is full, try another one, 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altLang="ti-ET" sz="2000">
                <a:sym typeface="Symbol" panose="05050102010706020507" pitchFamily="18" charset="2"/>
              </a:rPr>
              <a:t>                    until you find an empty one</a:t>
            </a:r>
          </a:p>
          <a:p>
            <a:pPr lvl="1">
              <a:lnSpc>
                <a:spcPct val="130000"/>
              </a:lnSpc>
            </a:pPr>
            <a:r>
              <a:rPr lang="en-US" altLang="ti-ET" sz="2000" u="sng">
                <a:sym typeface="Symbol" panose="05050102010706020507" pitchFamily="18" charset="2"/>
              </a:rPr>
              <a:t>Search:</a:t>
            </a:r>
            <a:r>
              <a:rPr lang="en-US" altLang="ti-ET" sz="2000">
                <a:sym typeface="Symbol" panose="05050102010706020507" pitchFamily="18" charset="2"/>
              </a:rPr>
              <a:t> follow the same sequence of probes</a:t>
            </a:r>
          </a:p>
          <a:p>
            <a:pPr lvl="1">
              <a:lnSpc>
                <a:spcPct val="130000"/>
              </a:lnSpc>
            </a:pPr>
            <a:r>
              <a:rPr lang="en-US" altLang="ti-ET" sz="2000" u="sng">
                <a:sym typeface="Symbol" panose="05050102010706020507" pitchFamily="18" charset="2"/>
              </a:rPr>
              <a:t>Deletion:</a:t>
            </a:r>
            <a:r>
              <a:rPr lang="en-US" altLang="ti-ET" sz="2000">
                <a:sym typeface="Symbol" panose="05050102010706020507" pitchFamily="18" charset="2"/>
              </a:rPr>
              <a:t> more difficult ... (we’ll see why)</a:t>
            </a:r>
          </a:p>
          <a:p>
            <a:pPr>
              <a:lnSpc>
                <a:spcPct val="130000"/>
              </a:lnSpc>
            </a:pPr>
            <a:r>
              <a:rPr lang="en-US" altLang="ti-ET" sz="2400">
                <a:sym typeface="Symbol" panose="05050102010706020507" pitchFamily="18" charset="2"/>
              </a:rPr>
              <a:t>Search time depends on the length of the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ti-ET" sz="2400">
                <a:sym typeface="Symbol" panose="05050102010706020507" pitchFamily="18" charset="2"/>
              </a:rPr>
              <a:t>     probe sequence!</a:t>
            </a:r>
          </a:p>
        </p:txBody>
      </p:sp>
      <p:pic>
        <p:nvPicPr>
          <p:cNvPr id="627718" name="Picture 6">
            <a:extLst>
              <a:ext uri="{FF2B5EF4-FFF2-40B4-BE49-F238E27FC236}">
                <a16:creationId xmlns:a16="http://schemas.microsoft.com/office/drawing/2014/main" id="{D76BFD65-5B53-4268-8F13-C22A390C2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25" y="2265363"/>
            <a:ext cx="1284288" cy="389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7719" name="Text Box 7">
            <a:extLst>
              <a:ext uri="{FF2B5EF4-FFF2-40B4-BE49-F238E27FC236}">
                <a16:creationId xmlns:a16="http://schemas.microsoft.com/office/drawing/2014/main" id="{F216F618-35CB-4677-8C51-31C7AC529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0" y="1897063"/>
            <a:ext cx="156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e.g., insert 14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BE27B2A-3E63-4C92-862F-A0CFF539A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885BAAF-CFF4-457D-A304-1E01333DB5AC}" type="slidenum"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96</a:t>
            </a:fld>
            <a:endParaRPr lang="en-US" altLang="ti-ET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3010" name="Rectangle 2">
            <a:extLst>
              <a:ext uri="{FF2B5EF4-FFF2-40B4-BE49-F238E27FC236}">
                <a16:creationId xmlns:a16="http://schemas.microsoft.com/office/drawing/2014/main" id="{E777AAFF-7E9B-43E9-9D59-55B33B3FB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Generalize hash function notation:</a:t>
            </a:r>
          </a:p>
        </p:txBody>
      </p:sp>
      <p:sp>
        <p:nvSpPr>
          <p:cNvPr id="683011" name="Rectangle 3">
            <a:extLst>
              <a:ext uri="{FF2B5EF4-FFF2-40B4-BE49-F238E27FC236}">
                <a16:creationId xmlns:a16="http://schemas.microsoft.com/office/drawing/2014/main" id="{8CD957A7-E5FD-464C-A408-45C57B6B2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ti-ET"/>
              <a:t>A hash function contains two arguments now: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ti-ET"/>
              <a:t>            (i) Key value, and (ii) Probe number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ti-ET">
                <a:solidFill>
                  <a:srgbClr val="0066FF"/>
                </a:solidFill>
                <a:latin typeface="Comic Sans MS" panose="030F0702030302020204" pitchFamily="66" charset="0"/>
              </a:rPr>
              <a:t>                        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ti-ET">
                <a:solidFill>
                  <a:srgbClr val="0066FF"/>
                </a:solidFill>
                <a:latin typeface="Comic Sans MS" panose="030F0702030302020204" pitchFamily="66" charset="0"/>
              </a:rPr>
              <a:t>				h(k,p),    p=0,1,...,m-1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ti-ET"/>
          </a:p>
          <a:p>
            <a:pPr>
              <a:lnSpc>
                <a:spcPct val="90000"/>
              </a:lnSpc>
            </a:pPr>
            <a:r>
              <a:rPr lang="en-US" altLang="ti-ET"/>
              <a:t>Probe sequences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ti-ET"/>
              <a:t>		      </a:t>
            </a:r>
            <a:r>
              <a:rPr lang="en-US" altLang="ti-ET">
                <a:solidFill>
                  <a:srgbClr val="0066FF"/>
                </a:solidFill>
              </a:rPr>
              <a:t>&lt;h(k,0), h(k,1), ..., h(k,m-1)&gt;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ti-ET">
              <a:solidFill>
                <a:srgbClr val="00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ti-ET"/>
              <a:t>Must be a permutation of </a:t>
            </a:r>
            <a:r>
              <a:rPr lang="en-US" altLang="ti-ET">
                <a:solidFill>
                  <a:srgbClr val="0066FF"/>
                </a:solidFill>
              </a:rPr>
              <a:t>&lt;0,1,...,m-1&gt;</a:t>
            </a:r>
          </a:p>
          <a:p>
            <a:pPr lvl="1">
              <a:lnSpc>
                <a:spcPct val="90000"/>
              </a:lnSpc>
            </a:pPr>
            <a:r>
              <a:rPr lang="en-US" altLang="ti-ET"/>
              <a:t>There are </a:t>
            </a:r>
            <a:r>
              <a:rPr lang="en-US" altLang="ti-ET">
                <a:solidFill>
                  <a:srgbClr val="0066FF"/>
                </a:solidFill>
                <a:latin typeface="Comic Sans MS" panose="030F0702030302020204" pitchFamily="66" charset="0"/>
              </a:rPr>
              <a:t>m!</a:t>
            </a:r>
            <a:r>
              <a:rPr lang="en-US" altLang="ti-ET"/>
              <a:t> possible permutations </a:t>
            </a:r>
          </a:p>
          <a:p>
            <a:pPr lvl="1">
              <a:lnSpc>
                <a:spcPct val="90000"/>
              </a:lnSpc>
            </a:pPr>
            <a:r>
              <a:rPr lang="en-US" altLang="ti-ET"/>
              <a:t>Good hash functions should be able to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ti-ET"/>
              <a:t>   produce all </a:t>
            </a:r>
            <a:r>
              <a:rPr lang="en-US" altLang="ti-ET">
                <a:solidFill>
                  <a:srgbClr val="0066FF"/>
                </a:solidFill>
                <a:latin typeface="Comic Sans MS" panose="030F0702030302020204" pitchFamily="66" charset="0"/>
              </a:rPr>
              <a:t>m!</a:t>
            </a:r>
            <a:r>
              <a:rPr lang="en-US" altLang="ti-ET"/>
              <a:t> probe sequences</a:t>
            </a:r>
          </a:p>
        </p:txBody>
      </p:sp>
      <p:pic>
        <p:nvPicPr>
          <p:cNvPr id="683012" name="Picture 4">
            <a:extLst>
              <a:ext uri="{FF2B5EF4-FFF2-40B4-BE49-F238E27FC236}">
                <a16:creationId xmlns:a16="http://schemas.microsoft.com/office/drawing/2014/main" id="{1C08F815-31FB-406B-8319-86291CB81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0" y="2017713"/>
            <a:ext cx="1284288" cy="389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3013" name="Text Box 5">
            <a:extLst>
              <a:ext uri="{FF2B5EF4-FFF2-40B4-BE49-F238E27FC236}">
                <a16:creationId xmlns:a16="http://schemas.microsoft.com/office/drawing/2014/main" id="{EDEAD121-3A1B-40EC-AB64-460CABA94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775" y="1795463"/>
            <a:ext cx="1060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insert 14</a:t>
            </a:r>
          </a:p>
        </p:txBody>
      </p:sp>
      <p:sp>
        <p:nvSpPr>
          <p:cNvPr id="683014" name="Text Box 6">
            <a:extLst>
              <a:ext uri="{FF2B5EF4-FFF2-40B4-BE49-F238E27FC236}">
                <a16:creationId xmlns:a16="http://schemas.microsoft.com/office/drawing/2014/main" id="{6FF7D951-D14B-43E8-9310-731AE4F5D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0963" y="5949951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000000"/>
                </a:solidFill>
                <a:latin typeface="Arial" panose="020B0604020202020204" pitchFamily="34" charset="0"/>
              </a:rPr>
              <a:t>&lt;1, 5, 9&gt;</a:t>
            </a:r>
          </a:p>
        </p:txBody>
      </p:sp>
      <p:sp>
        <p:nvSpPr>
          <p:cNvPr id="683015" name="Line 7">
            <a:extLst>
              <a:ext uri="{FF2B5EF4-FFF2-40B4-BE49-F238E27FC236}">
                <a16:creationId xmlns:a16="http://schemas.microsoft.com/office/drawing/2014/main" id="{3F602C4C-11D7-4537-A2CD-D2AEE47AC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7825" y="4370389"/>
            <a:ext cx="495300" cy="1125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683016" name="Text Box 8">
            <a:extLst>
              <a:ext uri="{FF2B5EF4-FFF2-40B4-BE49-F238E27FC236}">
                <a16:creationId xmlns:a16="http://schemas.microsoft.com/office/drawing/2014/main" id="{7E128DD5-5A17-477C-8544-88EEF0046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3225" y="5665788"/>
            <a:ext cx="1073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i-ET">
                <a:solidFill>
                  <a:srgbClr val="DD0111"/>
                </a:solidFill>
                <a:latin typeface="Arial" panose="020B0604020202020204" pitchFamily="34" charset="0"/>
              </a:rPr>
              <a:t>Example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D7D42823-0339-4D31-BA26-D3859EBC4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95800" y="1828800"/>
            <a:ext cx="6019800" cy="2209800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5000" dirty="0">
                <a:solidFill>
                  <a:srgbClr val="FFFFFF"/>
                </a:solidFill>
              </a:rPr>
              <a:t>SECURE HASHING ALGORITHM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CF67E862-8D1E-4260-AD2B-E4B3044277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1"/>
            <a:ext cx="8229600" cy="1312863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/>
              <a:t>Purpose: </a:t>
            </a:r>
            <a:r>
              <a:rPr lang="en-US" altLang="en-US" sz="4000">
                <a:solidFill>
                  <a:srgbClr val="CC0000"/>
                </a:solidFill>
              </a:rPr>
              <a:t>Authentication </a:t>
            </a:r>
            <a:br>
              <a:rPr lang="en-US" altLang="en-US" sz="4000">
                <a:solidFill>
                  <a:srgbClr val="CC0000"/>
                </a:solidFill>
              </a:rPr>
            </a:br>
            <a:r>
              <a:rPr lang="en-US" altLang="en-US" sz="4000">
                <a:solidFill>
                  <a:srgbClr val="CC0000"/>
                </a:solidFill>
              </a:rPr>
              <a:t>				Not Encryption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1D709676-D0AF-4A1A-BA76-5195BAF963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28814"/>
            <a:ext cx="8229600" cy="4929187"/>
          </a:xfrm>
          <a:ln/>
        </p:spPr>
        <p:txBody>
          <a:bodyPr/>
          <a:lstStyle/>
          <a:p>
            <a:pPr marL="341313" indent="-339725">
              <a:lnSpc>
                <a:spcPct val="90000"/>
              </a:lnSpc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Authentication Requirements:</a:t>
            </a:r>
          </a:p>
          <a:p>
            <a:pPr marL="741363" lvl="1" indent="-284163"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>
                <a:cs typeface="Arial" panose="020B0604020202020204" pitchFamily="34" charset="0"/>
              </a:rPr>
              <a:t>Masquerade – Insertion of message from fraudulent source</a:t>
            </a:r>
          </a:p>
          <a:p>
            <a:pPr marL="741363" lvl="1" indent="-284163"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>
                <a:cs typeface="Arial" panose="020B0604020202020204" pitchFamily="34" charset="0"/>
              </a:rPr>
              <a:t>Content Modification – Changing content of message</a:t>
            </a:r>
          </a:p>
          <a:p>
            <a:pPr marL="741363" lvl="1" indent="-284163"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>
                <a:cs typeface="Arial" panose="020B0604020202020204" pitchFamily="34" charset="0"/>
              </a:rPr>
              <a:t>Sequence Modification – Insertion, deletion and reordering sequence</a:t>
            </a:r>
          </a:p>
          <a:p>
            <a:pPr marL="741363" lvl="1" indent="-284163"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>
                <a:cs typeface="Arial" panose="020B0604020202020204" pitchFamily="34" charset="0"/>
              </a:rPr>
              <a:t>Timing Modification – Replaying valid sessions	</a:t>
            </a:r>
          </a:p>
          <a:p>
            <a:pPr marL="741363" lvl="1" indent="-284163">
              <a:lnSpc>
                <a:spcPct val="90000"/>
              </a:lnSpc>
              <a:buClr>
                <a:srgbClr val="9999CC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194685FD-9AD9-46E4-973E-8410D47F72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7389" y="155575"/>
            <a:ext cx="8231187" cy="1373188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Background Theory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3E635BF-8662-4D54-AB93-A22CE631E2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295401"/>
            <a:ext cx="8229600" cy="5275263"/>
          </a:xfrm>
          <a:ln/>
        </p:spPr>
        <p:txBody>
          <a:bodyPr/>
          <a:lstStyle/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800"/>
              <a:t>Message Digest or “Fingerprint” </a:t>
            </a:r>
          </a:p>
          <a:p>
            <a:pPr marL="339725" indent="-339725">
              <a:spcBef>
                <a:spcPts val="700"/>
              </a:spcBef>
              <a:buSzPct val="75000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800">
                <a:cs typeface="Arial" panose="020B0604020202020204" pitchFamily="34" charset="0"/>
              </a:rPr>
              <a:t>		→ Condensed Representation </a:t>
            </a:r>
          </a:p>
          <a:p>
            <a:pPr marL="339725" indent="-339725">
              <a:spcBef>
                <a:spcPts val="700"/>
              </a:spcBef>
              <a:buSzPct val="75000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800">
                <a:cs typeface="Arial" panose="020B0604020202020204" pitchFamily="34" charset="0"/>
              </a:rPr>
              <a:t>		→ Easy to generate for a given file.</a:t>
            </a:r>
          </a:p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800"/>
              <a:t>Computationally infeasible to produce two messages with same message digest</a:t>
            </a:r>
          </a:p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800"/>
              <a:t>Impossible to recreate a message given a message digest.</a:t>
            </a:r>
          </a:p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Arial" panose="020B0604020202020204" pitchFamily="34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800"/>
              <a:t>Data Integrity and Comparison Checking</a:t>
            </a:r>
          </a:p>
          <a:p>
            <a:pPr marL="741363" lvl="1" indent="-282575">
              <a:spcBef>
                <a:spcPts val="600"/>
              </a:spcBef>
              <a:buSzPct val="80000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400">
                <a:cs typeface="Arial" panose="020B0604020202020204" pitchFamily="34" charset="0"/>
              </a:rPr>
              <a:t>		→ Message Integrity Validation</a:t>
            </a:r>
          </a:p>
          <a:p>
            <a:pPr marL="741363" lvl="1" indent="-282575">
              <a:spcBef>
                <a:spcPts val="600"/>
              </a:spcBef>
              <a:buSzPct val="80000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altLang="en-US" sz="2400">
                <a:cs typeface="Arial" panose="020B0604020202020204" pitchFamily="34" charset="0"/>
              </a:rPr>
              <a:t>		</a:t>
            </a:r>
          </a:p>
          <a:p>
            <a:pPr marL="741363" lvl="1" indent="-282575">
              <a:spcBef>
                <a:spcPts val="600"/>
              </a:spcBef>
              <a:buSzPct val="80000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altLang="en-US" sz="240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Lucida Sans Unicode" panose="020B0602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Lucida Sans Unicode" panose="020B0602030504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Lucida Sans Unicode" panose="020B0602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Lucida Sans Unicode" panose="020B0602030504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7114</TotalTime>
  <Words>4777</Words>
  <Application>Microsoft Office PowerPoint</Application>
  <PresentationFormat>Widescreen</PresentationFormat>
  <Paragraphs>698</Paragraphs>
  <Slides>111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30" baseType="lpstr">
      <vt:lpstr>Arial</vt:lpstr>
      <vt:lpstr>Arial Black</vt:lpstr>
      <vt:lpstr>Calibri</vt:lpstr>
      <vt:lpstr>Cambria Math</vt:lpstr>
      <vt:lpstr>Comic Sans MS</vt:lpstr>
      <vt:lpstr>Monotype Corsiva</vt:lpstr>
      <vt:lpstr>Nyala</vt:lpstr>
      <vt:lpstr>Segoe UI</vt:lpstr>
      <vt:lpstr>Segoe UI Light</vt:lpstr>
      <vt:lpstr>Symbol</vt:lpstr>
      <vt:lpstr>Times</vt:lpstr>
      <vt:lpstr>Times New Roman</vt:lpstr>
      <vt:lpstr>Wingdings</vt:lpstr>
      <vt:lpstr>WelcomeDoc</vt:lpstr>
      <vt:lpstr>Network</vt:lpstr>
      <vt:lpstr>Default Design</vt:lpstr>
      <vt:lpstr>4_Default Design</vt:lpstr>
      <vt:lpstr>5_Default Design</vt:lpstr>
      <vt:lpstr>Equation</vt:lpstr>
      <vt:lpstr>ECEG-5193: Algorithm Analysis and Design</vt:lpstr>
      <vt:lpstr>Hashtables</vt:lpstr>
      <vt:lpstr>Key/data pair</vt:lpstr>
      <vt:lpstr>Key/data pair</vt:lpstr>
      <vt:lpstr>Key/data pair</vt:lpstr>
      <vt:lpstr>Why not just arrays aka direct-address tables?</vt:lpstr>
      <vt:lpstr>Why not just arrays?</vt:lpstr>
      <vt:lpstr>Why not arrays?</vt:lpstr>
      <vt:lpstr>The load of a table/hashtable</vt:lpstr>
      <vt:lpstr>Hash function, h</vt:lpstr>
      <vt:lpstr>Hash function, h</vt:lpstr>
      <vt:lpstr>Hash function, h</vt:lpstr>
      <vt:lpstr>Hash function, h</vt:lpstr>
      <vt:lpstr>Collisions</vt:lpstr>
      <vt:lpstr>Collisions</vt:lpstr>
      <vt:lpstr>Collision resolution by chaining</vt:lpstr>
      <vt:lpstr>Insertion</vt:lpstr>
      <vt:lpstr>Insertion</vt:lpstr>
      <vt:lpstr>Insertion</vt:lpstr>
      <vt:lpstr>Deletion</vt:lpstr>
      <vt:lpstr>Deletion</vt:lpstr>
      <vt:lpstr>Deletion</vt:lpstr>
      <vt:lpstr>Search</vt:lpstr>
      <vt:lpstr>Search</vt:lpstr>
      <vt:lpstr>Search</vt:lpstr>
      <vt:lpstr>Search</vt:lpstr>
      <vt:lpstr>Search</vt:lpstr>
      <vt:lpstr>Running time</vt:lpstr>
      <vt:lpstr>Length of the linked lists</vt:lpstr>
      <vt:lpstr>Length of the chain</vt:lpstr>
      <vt:lpstr>Length of the chain</vt:lpstr>
      <vt:lpstr>Average chain length</vt:lpstr>
      <vt:lpstr>Search average running time</vt:lpstr>
      <vt:lpstr>Analysis of Search in Hash Tables</vt:lpstr>
      <vt:lpstr>Hash functions</vt:lpstr>
      <vt:lpstr>Division method</vt:lpstr>
      <vt:lpstr>Division method</vt:lpstr>
      <vt:lpstr>Division method</vt:lpstr>
      <vt:lpstr>Multiplication method</vt:lpstr>
      <vt:lpstr>Multiplication method</vt:lpstr>
      <vt:lpstr>Multiplication method</vt:lpstr>
      <vt:lpstr>Other hash functions</vt:lpstr>
      <vt:lpstr>Open addressing</vt:lpstr>
      <vt:lpstr>Hash functions with open addressing</vt:lpstr>
      <vt:lpstr>Probe sequence</vt:lpstr>
      <vt:lpstr>Probe sequence</vt:lpstr>
      <vt:lpstr>Probe sequence</vt:lpstr>
      <vt:lpstr>Probe sequence</vt:lpstr>
      <vt:lpstr>Probe sequence</vt:lpstr>
      <vt:lpstr>Open addressing: Insert</vt:lpstr>
      <vt:lpstr>Open addressing: Insert</vt:lpstr>
      <vt:lpstr>Open addressing: Insert</vt:lpstr>
      <vt:lpstr>Open addressing: Insert</vt:lpstr>
      <vt:lpstr>Open addressing: Insert</vt:lpstr>
      <vt:lpstr>Open addressing: search</vt:lpstr>
      <vt:lpstr>Open addressing: search</vt:lpstr>
      <vt:lpstr>Open addressing: delete</vt:lpstr>
      <vt:lpstr>Open addressing: delete</vt:lpstr>
      <vt:lpstr>Probing schemes</vt:lpstr>
      <vt:lpstr>Linear probing: search</vt:lpstr>
      <vt:lpstr>Linear probing: search</vt:lpstr>
      <vt:lpstr>Linear probing: search</vt:lpstr>
      <vt:lpstr>Linear probing: search</vt:lpstr>
      <vt:lpstr>Linear probing: search</vt:lpstr>
      <vt:lpstr>Linear probing: Deleting a key</vt:lpstr>
      <vt:lpstr>Linear probing</vt:lpstr>
      <vt:lpstr>Quadratic probing</vt:lpstr>
      <vt:lpstr>Double Hashing</vt:lpstr>
      <vt:lpstr>Double Hashing: Example</vt:lpstr>
      <vt:lpstr>Double Hashing</vt:lpstr>
      <vt:lpstr>Running time of insert and search for open addressing</vt:lpstr>
      <vt:lpstr>Running time of insert and search for open addressing</vt:lpstr>
      <vt:lpstr>Running time of insert and search for open addressing</vt:lpstr>
      <vt:lpstr>Running time of insert and search for open addressing</vt:lpstr>
      <vt:lpstr>Running time of insert and search for open addressing</vt:lpstr>
      <vt:lpstr>Running time of insert and search for open addressing</vt:lpstr>
      <vt:lpstr>Average number of probes</vt:lpstr>
      <vt:lpstr>Analysis of Open Addressing</vt:lpstr>
      <vt:lpstr>Analysis of Open Addressing</vt:lpstr>
      <vt:lpstr>How big should a hashtable be?</vt:lpstr>
      <vt:lpstr>Hash Functions</vt:lpstr>
      <vt:lpstr>Good Approaches for Hash Functions</vt:lpstr>
      <vt:lpstr>The Division Method</vt:lpstr>
      <vt:lpstr>Example - The Division Method</vt:lpstr>
      <vt:lpstr>The Multiplication Method</vt:lpstr>
      <vt:lpstr>Example – Multiplication Method</vt:lpstr>
      <vt:lpstr>Universal Hashing</vt:lpstr>
      <vt:lpstr>Universal Hashing</vt:lpstr>
      <vt:lpstr>Definition of Universal Hash Functions</vt:lpstr>
      <vt:lpstr>How is this property useful?</vt:lpstr>
      <vt:lpstr>Universal Hashing – Main Result</vt:lpstr>
      <vt:lpstr>Designing a Universal Class  of Hash Functions</vt:lpstr>
      <vt:lpstr>Example: Universal Hash Functions</vt:lpstr>
      <vt:lpstr>Advantages of Universal Hashing</vt:lpstr>
      <vt:lpstr>Open Addressing</vt:lpstr>
      <vt:lpstr>Generalize hash function notation:</vt:lpstr>
      <vt:lpstr>SECURE HASHING ALGORITHM</vt:lpstr>
      <vt:lpstr>Purpose: Authentication      Not Encryption</vt:lpstr>
      <vt:lpstr>Background Theory</vt:lpstr>
      <vt:lpstr>Applications:   One-way hash functions</vt:lpstr>
      <vt:lpstr>Variants</vt:lpstr>
      <vt:lpstr>Basic Hash Function Diagram</vt:lpstr>
      <vt:lpstr>Message Diagram</vt:lpstr>
      <vt:lpstr>SHA-1 (160 bit message) Algorithm Framework</vt:lpstr>
      <vt:lpstr>SHA-1 Framework Continued</vt:lpstr>
      <vt:lpstr>SHA-1 Framework Continued</vt:lpstr>
      <vt:lpstr>SHA-1 Framework Final Step</vt:lpstr>
      <vt:lpstr>SHA-1 Framework Continued</vt:lpstr>
      <vt:lpstr>Message Diagram</vt:lpstr>
      <vt:lpstr>SHA-1 Message Digest</vt:lpstr>
      <vt:lpstr>Cryptanalysis and Limitation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Tesfamichael Gebrehiwet</cp:lastModifiedBy>
  <cp:revision>174</cp:revision>
  <dcterms:created xsi:type="dcterms:W3CDTF">2021-10-24T06:23:43Z</dcterms:created>
  <dcterms:modified xsi:type="dcterms:W3CDTF">2021-12-03T14:19:16Z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