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6" r:id="rId6"/>
    <p:sldMasterId id="2147483726" r:id="rId7"/>
    <p:sldMasterId id="2147483739" r:id="rId8"/>
  </p:sldMasterIdLst>
  <p:notesMasterIdLst>
    <p:notesMasterId r:id="rId114"/>
  </p:notesMasterIdLst>
  <p:handoutMasterIdLst>
    <p:handoutMasterId r:id="rId115"/>
  </p:handoutMasterIdLst>
  <p:sldIdLst>
    <p:sldId id="256" r:id="rId9"/>
    <p:sldId id="259" r:id="rId10"/>
    <p:sldId id="260" r:id="rId11"/>
    <p:sldId id="262" r:id="rId12"/>
    <p:sldId id="263" r:id="rId13"/>
    <p:sldId id="269" r:id="rId14"/>
    <p:sldId id="265" r:id="rId15"/>
    <p:sldId id="267" r:id="rId16"/>
    <p:sldId id="268" r:id="rId17"/>
    <p:sldId id="270" r:id="rId18"/>
    <p:sldId id="274" r:id="rId19"/>
    <p:sldId id="275" r:id="rId20"/>
    <p:sldId id="272" r:id="rId21"/>
    <p:sldId id="276" r:id="rId22"/>
    <p:sldId id="277" r:id="rId23"/>
    <p:sldId id="279" r:id="rId24"/>
    <p:sldId id="280" r:id="rId25"/>
    <p:sldId id="284" r:id="rId26"/>
    <p:sldId id="286" r:id="rId27"/>
    <p:sldId id="287" r:id="rId28"/>
    <p:sldId id="288" r:id="rId29"/>
    <p:sldId id="289" r:id="rId30"/>
    <p:sldId id="290" r:id="rId31"/>
    <p:sldId id="34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881" r:id="rId42"/>
    <p:sldId id="300" r:id="rId43"/>
    <p:sldId id="301" r:id="rId44"/>
    <p:sldId id="302" r:id="rId45"/>
    <p:sldId id="303" r:id="rId46"/>
    <p:sldId id="304" r:id="rId47"/>
    <p:sldId id="306" r:id="rId48"/>
    <p:sldId id="305" r:id="rId49"/>
    <p:sldId id="307" r:id="rId50"/>
    <p:sldId id="308" r:id="rId51"/>
    <p:sldId id="309" r:id="rId52"/>
    <p:sldId id="325" r:id="rId53"/>
    <p:sldId id="326" r:id="rId54"/>
    <p:sldId id="327" r:id="rId55"/>
    <p:sldId id="328" r:id="rId56"/>
    <p:sldId id="32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883" r:id="rId73"/>
    <p:sldId id="330" r:id="rId74"/>
    <p:sldId id="331" r:id="rId75"/>
    <p:sldId id="757" r:id="rId76"/>
    <p:sldId id="884" r:id="rId77"/>
    <p:sldId id="332" r:id="rId78"/>
    <p:sldId id="333" r:id="rId79"/>
    <p:sldId id="334" r:id="rId80"/>
    <p:sldId id="339" r:id="rId81"/>
    <p:sldId id="335" r:id="rId82"/>
    <p:sldId id="336" r:id="rId83"/>
    <p:sldId id="337" r:id="rId84"/>
    <p:sldId id="340" r:id="rId85"/>
    <p:sldId id="885" r:id="rId86"/>
    <p:sldId id="887" r:id="rId87"/>
    <p:sldId id="341" r:id="rId88"/>
    <p:sldId id="747" r:id="rId89"/>
    <p:sldId id="798" r:id="rId90"/>
    <p:sldId id="801" r:id="rId91"/>
    <p:sldId id="802" r:id="rId92"/>
    <p:sldId id="750" r:id="rId93"/>
    <p:sldId id="799" r:id="rId94"/>
    <p:sldId id="800" r:id="rId95"/>
    <p:sldId id="751" r:id="rId96"/>
    <p:sldId id="752" r:id="rId97"/>
    <p:sldId id="804" r:id="rId98"/>
    <p:sldId id="866" r:id="rId99"/>
    <p:sldId id="867" r:id="rId100"/>
    <p:sldId id="868" r:id="rId101"/>
    <p:sldId id="869" r:id="rId102"/>
    <p:sldId id="870" r:id="rId103"/>
    <p:sldId id="871" r:id="rId104"/>
    <p:sldId id="872" r:id="rId105"/>
    <p:sldId id="873" r:id="rId106"/>
    <p:sldId id="874" r:id="rId107"/>
    <p:sldId id="875" r:id="rId108"/>
    <p:sldId id="876" r:id="rId109"/>
    <p:sldId id="877" r:id="rId110"/>
    <p:sldId id="878" r:id="rId111"/>
    <p:sldId id="879" r:id="rId112"/>
    <p:sldId id="880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Hashing" id="{1EDCA3C2-F222-49B6-B1A4-7C53A59E620D}">
          <p14:sldIdLst>
            <p14:sldId id="259"/>
            <p14:sldId id="260"/>
            <p14:sldId id="262"/>
            <p14:sldId id="263"/>
            <p14:sldId id="269"/>
            <p14:sldId id="265"/>
            <p14:sldId id="267"/>
            <p14:sldId id="268"/>
            <p14:sldId id="270"/>
            <p14:sldId id="274"/>
            <p14:sldId id="275"/>
            <p14:sldId id="272"/>
            <p14:sldId id="276"/>
            <p14:sldId id="277"/>
          </p14:sldIdLst>
        </p14:section>
        <p14:section name="chaining" id="{EB5E4087-F646-4DF1-9BDE-EF042AC46C8D}">
          <p14:sldIdLst>
            <p14:sldId id="279"/>
            <p14:sldId id="280"/>
            <p14:sldId id="284"/>
            <p14:sldId id="286"/>
            <p14:sldId id="287"/>
            <p14:sldId id="288"/>
            <p14:sldId id="289"/>
            <p14:sldId id="290"/>
            <p14:sldId id="34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881"/>
          </p14:sldIdLst>
        </p14:section>
        <p14:section name="Hash functions" id="{972399C8-EE36-464A-98D2-6DE52382F37E}">
          <p14:sldIdLst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</p14:sldIdLst>
        </p14:section>
        <p14:section name="Open addressing" id="{729F76A1-7508-4C6D-B51B-4CE25EAB33A9}">
          <p14:sldIdLst>
            <p14:sldId id="308"/>
            <p14:sldId id="309"/>
            <p14:sldId id="325"/>
            <p14:sldId id="326"/>
            <p14:sldId id="327"/>
            <p14:sldId id="328"/>
            <p14:sldId id="329"/>
          </p14:sldIdLst>
        </p14:section>
        <p14:section name="Open addressing: Insert" id="{C25DA011-8FB2-4D2A-9690-84F93F75873F}">
          <p14:sldIdLst>
            <p14:sldId id="310"/>
            <p14:sldId id="311"/>
            <p14:sldId id="312"/>
            <p14:sldId id="313"/>
            <p14:sldId id="314"/>
          </p14:sldIdLst>
        </p14:section>
        <p14:section name="Open addressing: search" id="{4FB6F6CA-422F-4D0B-8777-C72CC9816041}">
          <p14:sldIdLst>
            <p14:sldId id="315"/>
            <p14:sldId id="316"/>
          </p14:sldIdLst>
        </p14:section>
        <p14:section name="Open addressing: delete" id="{DA294E03-07AF-42B9-BE0A-F4F231577180}">
          <p14:sldIdLst>
            <p14:sldId id="317"/>
            <p14:sldId id="318"/>
          </p14:sldIdLst>
        </p14:section>
        <p14:section name="Probing schemes-Linear" id="{0683EA0C-E932-43F7-ADB7-8276DA5E7E73}">
          <p14:sldIdLst>
            <p14:sldId id="319"/>
            <p14:sldId id="320"/>
            <p14:sldId id="321"/>
            <p14:sldId id="322"/>
            <p14:sldId id="323"/>
            <p14:sldId id="324"/>
            <p14:sldId id="883"/>
            <p14:sldId id="330"/>
          </p14:sldIdLst>
        </p14:section>
        <p14:section name="Quadratic probing" id="{E83AFC0E-E591-4878-843C-507B72142290}">
          <p14:sldIdLst>
            <p14:sldId id="331"/>
          </p14:sldIdLst>
        </p14:section>
        <p14:section name="Double hashing" id="{C58FDA5B-491D-487C-A48E-B150A50BD435}">
          <p14:sldIdLst>
            <p14:sldId id="757"/>
            <p14:sldId id="884"/>
            <p14:sldId id="332"/>
          </p14:sldIdLst>
        </p14:section>
        <p14:section name="Running time of open addressing" id="{A159B512-F0F7-4351-9537-CF2047C33791}">
          <p14:sldIdLst>
            <p14:sldId id="333"/>
            <p14:sldId id="334"/>
            <p14:sldId id="339"/>
            <p14:sldId id="335"/>
            <p14:sldId id="336"/>
            <p14:sldId id="337"/>
            <p14:sldId id="340"/>
            <p14:sldId id="885"/>
            <p14:sldId id="887"/>
            <p14:sldId id="341"/>
          </p14:sldIdLst>
        </p14:section>
        <p14:section name="Universal Hashing" id="{6386D7A8-2B75-49DB-8747-B4078DCD2CB8}">
          <p14:sldIdLst>
            <p14:sldId id="747"/>
            <p14:sldId id="798"/>
            <p14:sldId id="801"/>
            <p14:sldId id="802"/>
            <p14:sldId id="750"/>
            <p14:sldId id="799"/>
            <p14:sldId id="800"/>
            <p14:sldId id="751"/>
            <p14:sldId id="752"/>
            <p14:sldId id="804"/>
          </p14:sldIdLst>
        </p14:section>
        <p14:section name="SECURE HASHING ALGORITHM" id="{98DA7DF8-10E8-41A0-B36E-3485217847F5}">
          <p14:sldIdLst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117" Type="http://schemas.openxmlformats.org/officeDocument/2006/relationships/presProps" Target="presProps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6" Type="http://schemas.openxmlformats.org/officeDocument/2006/relationships/slide" Target="slides/slide8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18" Type="http://schemas.openxmlformats.org/officeDocument/2006/relationships/viewProps" Target="viewProps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slide" Target="slides/slide100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116" Type="http://schemas.openxmlformats.org/officeDocument/2006/relationships/commentAuthors" Target="commentAuthor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3203D0-BB80-4049-B08C-AA2A2D8A6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83E183-E3FC-4D9A-80C0-93E02D181E17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387C25F0-18C2-42DC-BA9F-8EEEE9F33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04029BD-91DF-4154-8E72-AD9E4DB9B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B48C7A-88F8-4621-9FDF-342AF0710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CBD47-3FC5-4258-B6BB-6C437616423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E00AC232-8399-41E8-BB00-75AF9E984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3EE2DCB1-E901-4E09-9BCD-3F0A2C55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15105F-B911-48B6-A9D8-966FF8406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BE7C7-76A0-4958-B4FF-31D972B23106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B8740AF5-119E-42D8-9183-596EFA634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B78F8007-CC07-4A58-831F-1CEE6797C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A14F65-77FA-47C8-A937-A9B6B53C4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FAB989-D585-44C0-9653-C9C3D6C94628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E63845E9-B91A-4FAE-927D-B28357EA9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0040F4DD-8A5A-4814-9405-513633DA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FD445E-973E-46BC-94CD-16DFA4525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33BF55-BB2F-4136-AC1E-19825D8F84B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A621230B-3208-4355-9B95-E9C9F73D2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4AFCE226-CD1B-439E-8707-ECA80797B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AF6387-4912-45DD-A33E-6C3FD0296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491DC-9204-4FE0-97BB-90FBA2ED629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080DBB14-C443-45CA-BDF2-DE89BC12C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CFC525AD-10A3-4592-895E-0D4C5C3C3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3E08D2-89D1-422C-8AA0-DF7F1C614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1B215-B604-44AA-83A7-32530C350BF4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3BC000AA-62BA-4D96-A8E0-0E123D8EF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F74FDA54-1BBA-4FB8-AF73-1233BC28E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4A0881-F943-4B52-91D1-A7C157D6D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DBAFFA-1248-4258-9D17-B3E38CE945A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3BA5E6A8-BB1F-4331-805E-D8395ADF1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43DA3589-8802-4B7B-A30C-185B326F3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D56E0E3-44D4-449E-9087-A4C6F2C53A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82FE43D-1DCB-442F-B565-EEC96725A5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B9977CD-EAB6-4BB9-BDC0-3EEF00A9F7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208BE32-E087-40DA-ACFA-6076A8E3F6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47D7EAC-CD0A-4462-8864-AE349CF154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2994E4-EB9A-4798-91E0-7D5E4CD304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39F82542-EEF7-463C-ADE1-9203DC5CFB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BF180FCE-EE7D-4AE0-91FF-16E6D69CB8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latin typeface="Arial" panose="020B0604020202020204" pitchFamily="34" charset="0"/>
                <a:cs typeface="Lucida Sans Unicode" panose="020B0602030504020204" pitchFamily="34" charset="0"/>
              </a:rPr>
              <a:t>Verify that received messages come from the alleged source and have not been altered. Also verify the sequence and timing. Digital Signature is used to combat denial of receipt of a message by either the source or desitination.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485D53-F5BF-48C7-A495-10F2C4470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6F2047-CEFC-4DCD-8AC2-AA2870DA412D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426E0809-DFB4-4781-B935-027368149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816E9229-B02D-4D1E-BBDD-C7E2027B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937367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D8519DD-090D-4B70-9F54-9F08786A65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7AADEDF-BF1B-412B-9D0F-A90732E656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28154E51-B909-41C1-B394-F218B26F9B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5EE5D6C-64A9-4518-8965-17EB8D97CE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B5B9B43-18FF-48D6-AF77-45420B60C2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9A61BFDE-B282-4624-814C-437E5C9F6C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BC62A490-35D0-49C1-B23E-557F8447B4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B2134A4-C5FE-4F24-9939-2CE7C9101E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BBFF0CF-825B-4FC4-9549-095AE25261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93D6DED6-917B-44B6-BDF7-EE1E1B24DE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46238D-6607-4414-A50A-61010C1D55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36C5E91E-DD26-4BF0-8B9D-B07AE320D6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latin typeface="Arial" panose="020B0604020202020204" pitchFamily="34" charset="0"/>
                <a:cs typeface="Lucida Sans Unicode" panose="020B0602030504020204" pitchFamily="34" charset="0"/>
              </a:rPr>
              <a:t>All variants have a similar framework. The variation is in the bits compressed into the digest. Thereby, differ in the number of blocks and words of data used in hashing.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171FA1B-394C-4D54-9B42-B41D09DF63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0E24700-7FFA-4AEB-B0F1-AB1F7DBDD2A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AC0FB4FF-7AD5-47A7-87D3-66BE41B121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CC014E8-A9D8-4261-892A-66D1D01006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5806DED-0F4B-4890-827D-24CC898615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3713D9E-1A69-41B9-AE12-3BE5367FB4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ED04B4C9-0027-4FEE-98BF-89609E66B0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EC38983-6CE9-4A11-A7E8-455FA9901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4136C85-9D14-466B-B962-188CE1EFD9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16FB0D4-6DC4-4329-ABAE-CE0CE3E379C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A58C67F3-010F-493C-8C51-D88BEE238F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9FDC167-1F35-40A2-AC22-311F475EEA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C5EF801-CA45-4325-B071-B0A6D99B63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3BD1058-3CAA-4FBF-AA5A-06FC66AC5A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F3AAD8D9-34B4-4F1A-A333-226563A84A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BD090C9-50BE-463E-AF9E-10FF8EFBCB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E328AE4-DADC-48C7-873E-85769FE13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C9FB57D-23A8-470D-B29E-0B211D5636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3CBF396B-E12A-441E-936B-55FA222D01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51561D6-B24C-4127-B1BA-5DC0D96A55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8C429C6-F54C-40ED-9925-7FB2429F7A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1216960-05CA-4F7B-9B96-AFCC83D779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BCB82A96-19C1-4623-9FE5-1783DE035C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E7453F4-89B2-4172-8AE4-2402F0D2FF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E4D0AB4-76FC-4DF7-8151-7708B2272F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E38457C-2255-403F-866F-AD0CA5E4EB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CECCDA52-476D-4F10-A019-1D7E02F44C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7354CD6-B3C5-488F-919B-C933920B7C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79899-4A26-4747-893E-9800ADD3E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DA383-21CA-4D7F-AD82-A7F03A62130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FB326F17-EB2B-429A-AAC2-68BEEB116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90913035-C604-427D-9214-1AA739C2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498655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BEF2444-90EC-42BB-A4AF-A390D41049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3D794CB-362A-4F46-86D4-A2482214BB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8EDCCC-0F7C-4AD5-8657-83B1C62E0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E6E3369-5913-42DE-B6C2-1AF8FABFAC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C6D6DD27-2C9E-436A-84F9-75159F4BCC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FB20D52-8814-480B-AF43-D7909D6C10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E804FF0-DA37-45AD-8B99-E10631487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6C61229-7F25-4F08-9ED1-25019963CF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02FAF35-D20B-440B-940A-6D51C1A9C6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F0F58BE-A045-46F4-8644-78625BCAEB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1BF47E56-DE19-4C0C-A886-3CAE3A2D4F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3E9A4A9-28AD-49EC-9DCC-811F0159AB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6A8FD-35D4-4F98-A583-44AB6E347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C64C6D-8F57-4C2C-956A-7D9883DB30B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154AB29B-FEC3-4446-B679-43C6092FD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C8AE8CC8-4236-43BB-A230-AB23D803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5940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C7314E-CFA6-4D76-B79C-7EB974FF3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2CAD35-3036-48C5-94AC-0AEEECF29A2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2E99283F-C37D-4EB5-A483-0E026D398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737315D4-8E6B-4EED-9A7D-218B6E5EC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1792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2451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0276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CFA4E8-791D-4C08-A59C-E14419DDF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58EF2-49D8-4C28-ADC0-681E2209CA4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3B2EBBAA-EFF3-460C-84CE-C9014BFAD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82F84B17-DC97-4D24-A78E-B011B1659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E3DB87-EC5F-43BB-B35E-A173BBC6C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535706-B80B-4637-AA80-FD1D1344026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987A9C0E-33B8-4BC1-B575-6D558ECE2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1A98AD7A-8CFA-4B4A-B122-D5683652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E73A-DE84-45B3-9A45-8D142E29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0888A-046D-4B4D-A42B-A218C62C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BA6A-B5B8-47AF-9001-4045358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749A0-ABC2-4E7F-BF72-26DF3F2AB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A61F-20CC-456E-8619-05C8F641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91B-2FEC-4F55-8621-3FEBB89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D859-896C-44EB-A3C7-63AA1F2C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B909-E447-4B02-9600-DAC5C9B6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480C-ED92-4469-85BC-2CA463A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D552-8C6E-4BA6-9BF1-14BEBC8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236CB-3CCC-40F4-BB92-6ED1303C4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0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B99D-F058-4042-A5AE-3A8EF702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DFF0-351F-4CA5-B9B4-927DB6A14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C541-3316-4C6A-BFF2-0866F6CA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6A50-780A-4596-A244-4A6CEB8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A8A-ABA4-42A1-B1DF-3DBE388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D788-ACC4-4566-9E61-0120408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F5BBB-7142-4905-B76C-FE2EC291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ECFA-57FB-4B97-880F-27F759DC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787D-8C2F-4945-A023-4EC1E446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E875-FC17-40E3-9B4E-092303D7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D155-D3AD-4A51-9541-233EBF2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CFF4-B9FD-4DCD-91E7-A1D319E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1BC87-4B48-4398-A83F-B9EBA9FAC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7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FB113-9448-414A-8C1E-E7CE84FF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4483-99F2-43AB-A864-A971B849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D258-0947-4520-BA37-9200A9C8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5F54-B0BA-47FD-A582-3731457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64C8-5BE7-45AA-BFC4-23082B6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18D63-5392-470F-B630-397F3F7B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2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04D8DF-5DB5-4CFD-A001-ED5CAAA34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87E22F-0C36-48C8-BDD6-C413F90390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6BF5F1E-794F-4656-AA64-BC13CA159A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07801CA-CB6B-4757-BF9A-FFC332BA6E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ti-ET"/>
              <a:t>CS 465/665 - Lecture 12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9E7508B-BFB9-4BCF-9DF8-CAE165D5BC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EF7704-7BDE-46D1-8ECA-350FDC57C362}" type="slidenum">
              <a:rPr lang="en-US" altLang="ti-ET"/>
              <a:pPr/>
              <a:t>‹#›</a:t>
            </a:fld>
            <a:endParaRPr lang="en-US" altLang="ti-ET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0DB94500-1BC5-41FF-ADC8-CFFD44489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324603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72DF-01C7-4C49-B81A-4072E8A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7768-AC1C-4605-A193-85C9B691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713E-7060-43E5-AFFA-D64499B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EA6F-CA58-44D6-B9B5-D3FD2825C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634A95-8482-47E6-A155-E5F8ED05A4A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14287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D1C-DAF1-4432-BBC2-A95EA2FD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7561-B1C5-4384-8D2F-AD3451E7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B66A-5AD1-43E6-B85F-A1B882D0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694DC-4ECF-4CA0-B1A9-EEB0354E8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CF65F-C481-4E7D-9B73-6BC8EC5814B5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1126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5A69-7C54-4963-AFF6-58F1A881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DBB2-0710-47F1-85D5-453C7E20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90C7-2531-44C7-AD03-382E67F8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C33D-1473-472A-9D88-7FA56199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4A37-4196-4531-8F09-C6BEFBFE6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76F2-6738-4115-979F-A0F32814417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4293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CC69-D2D8-49F2-9B09-7F574D48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AB02-E0A9-441C-9727-9BE26833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3BE9-289B-440D-9328-55913B5E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5FD3-C2B8-424B-A82C-ABBA8A20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E8C4-5C17-4825-9E30-B383CA5D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A884F-2BDA-4580-A25B-07DF3086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70680-2633-454D-A8A5-D0202A56B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203C31-D512-4D59-8B3A-FC75C0E675CE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66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9594-69F8-4671-A118-82C559E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5DDE-8633-4FE7-9EE3-5ADEB65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A880-8113-4C41-89D6-6C24AEB08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ED68D9-B0B8-41BA-ADF4-55922E0F5B92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07448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5BA7-0874-408F-B91F-3F1E20B5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5E0C3-E8C3-4BD2-94F4-317A3707F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787CFF-19B5-47AC-8710-BE69D6DE2CC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178722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A2C-2A57-4C4B-906B-3D6DD285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3031-CE18-40D6-B276-8403ED1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6C7C-AD55-4166-A40C-A737398F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18C0-488C-4D5B-A6E2-1677E1B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D93C-F757-434C-B916-CAE015801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85B25D-0743-4A15-B7F7-213249407BD0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16081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CD9E-4D39-4166-97A1-436E46CB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BF31-0174-4037-B8C3-079A7D06F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7F85-656B-429D-A7AC-985515C2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82CD-2ABC-41A6-9990-06B090B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8BF-774A-4BC9-9B1D-E4B4DAA35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999EC9-4830-462C-A20E-9E9826A13E6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833220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C04-F3F0-4C40-8FF6-79D79F4B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D5E4-EAE6-4037-B9B3-B9374DF8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32ED-CB42-415C-AB97-CD0F21A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5F3D-5256-43FA-BABB-BB996B18A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69067-DD0E-433F-B474-F3621C3B8243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13193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4E42F-FC52-4444-8CFB-032C0901F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721E2-60AC-46CD-9379-A0B9C43F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6BB9-2492-4CFD-8B2C-4B0D41B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657-F72E-4305-93F6-135D42544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99CF0F-0258-4A38-ABBE-B2AD2D7492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624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D963-1154-4EED-AE34-1F892AD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0723-50DB-4371-8F1A-1DF3DECA49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6C81-8186-4E12-AB3C-E99E9ED7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CC94-83E6-4720-87DB-05933EF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381-7CAC-4163-BB25-26192BE8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E8A209-8E91-46E3-B33A-47399CDE8EE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3663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850-7557-4BD9-8D82-8070E8B60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982F2-B6C1-4AC6-A676-21FCB6FAC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BB38-F3B6-4201-9B4B-43CA8BFE70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F833-7467-491A-88DA-3017450281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972A-5E97-4708-963B-B89DD8257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D1C21B-95DB-4D2B-9D91-0C01B3F72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3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9691-F289-4F99-AFE5-06BAAF49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0E1-E9B3-43C0-9D3F-06DEC047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4A87-A6E7-4B7D-BC06-CD25428F6F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748A-3E55-43F9-8902-8D0536D3FE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17C8-0AAD-4488-BA4F-BEE9BBF6B1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E2ADFD-754F-4D29-A641-510E91F6C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77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F33-2B5A-4F0D-B0F8-DA05051B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F95D-F84C-4A2A-9227-E98D137E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47DB-52C2-436F-B468-C04969566C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754B-83AD-4A91-815E-DD083A5D0A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EA52-50AF-4A34-8E8D-298CB13C4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18E3EB-F1BB-4583-B5AD-3ACD40BFD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1F8D-D74F-46E4-95F3-6460FD55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F8BC-A731-4EDA-B8DE-49FFA478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82684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EF59B-D5D9-4B4A-8081-969DE06C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964"/>
            <a:ext cx="53848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4271-38C5-461B-B73F-288425E5F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6ACF-5342-41FC-84EE-18547E81F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A68BF-62E9-41DF-91EC-1DCDC8B339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85ABAC-CBC0-42B3-AC0A-B7E614C84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58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B213-7983-419F-B709-221E8BE9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41F-0FE4-4C3E-BFF1-7FF7E470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52008-ADA8-4343-B3C5-E7EF34A9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A4B12-1ED4-4E2C-AB65-CED6E23C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C0122-81A3-4E45-A03B-EC72DE1FE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1A134-3047-46A3-AE4E-7D535C7775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ABC5B-142A-426B-8127-F786BAB4AA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CDC44-9253-4A1A-9364-995069245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A1E704-69C8-4D52-B588-8F3706B09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8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3E0A-C157-4754-9EB6-4840CD2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267E2-97AD-445F-9332-D453679CB4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EB3C9-2324-403D-B99C-637DCFDABB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4E31-AB3C-4587-A3BB-0931C0C654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7DAFAF-38AA-48AB-84A0-BC6703621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22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4B796-7AE1-4A10-84A0-7D33112B34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01C8E-5C89-4194-B66E-22EDA205AC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D415-D108-4D44-9BAE-F87C2E28F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2A6FC4-1E4A-4876-B67C-2DEC3630E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164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34A9-1A26-423B-BED4-716AC377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FA43-9BF6-4F78-8FB4-D03BF060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ED0C-1388-4993-A5E9-6ADF693C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B06D-6368-420E-8D94-15EF063BE0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B8CD1-B90D-4650-B0DA-4FAA53EBE5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3B3E-332E-4CD5-B711-CAE7D6D7F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3B7DE2-40D4-4419-9EAF-F9EB63459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295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846A-B926-4729-B4BC-4BD525F2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A791B-EDF4-46F2-99E0-E03E16C8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3C50-3159-4CD1-8F39-60D6A925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703C-F830-474F-BAE1-1E6F85A9A3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3A1B9-2228-42EE-9F05-78125AE08F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19F-2BB8-4939-AC63-00AAB1F1A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B26950-DAB2-46A8-9067-FE992DF34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449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AA03-7D9F-4652-A0C4-8EE828FE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FB84-3FA7-4FD0-BBF4-7E3C1418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2298-CB0E-4F0D-8FBA-9B986721BE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CB51-0451-4B85-AD13-DB30602FEA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AB58-A6FA-44AD-ACBF-652AA6DA5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827A1E-6A6A-4073-9DB6-014EA51D8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1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C8119-9C4B-4635-99D5-B066D9A43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1" y="1604964"/>
            <a:ext cx="2842684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55972-D6FF-4BD8-95B4-65DF4AF9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604964"/>
            <a:ext cx="83312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7741-5FB2-4BC2-BE7B-2562EF54B8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D1B7-F844-4E36-BFAC-5356B96A8B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19D2-CCB2-4A15-B71C-603168F0C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10B909-C79D-43F4-97F8-E91BFD120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430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5551-5C48-42E5-81AA-41FA6EF8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1" y="1828801"/>
            <a:ext cx="8024284" cy="2208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1FCE3-D1D6-48FD-99A1-6E0AA0D7736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B883B-5CFA-4EAB-95F4-C1B0BDEDB3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84603-37D5-404F-B31F-0083D8172D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fld id="{6BBC90D7-0858-4E10-8214-CB92647A2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89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6AB-46D0-4209-85A8-66C1DA4F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13D48-BC11-415B-BA10-B72303D2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C178-93AD-4222-A370-64DC8FCE4F8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DA9B3-F807-40D0-A555-35A6BA4DFEF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4B35B9F-8BDC-4571-86A6-FD62847194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FE7C4-1BF4-4F81-B8A0-26500EE9C39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1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DA5996FE-B64E-49FD-8EFC-00B4D12EBA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B825781-56CD-49EE-BA6D-E69FACB40E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1056E9E-4AD8-44C0-9172-631A45061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E18E355-59B8-46C0-8541-33597CBE4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6A90957-5ECD-45F0-9F9B-98B0504E25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13707-7152-4CB0-BCF3-D5FA6DB5F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29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217A-01AE-459D-B00F-7615AED2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A8D4-B33D-4650-B9BE-4217E54D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5A5C3-FE8C-4065-AE50-67F7A5F1868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510B-01CC-436B-975B-44D448E7AF2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B63793-BD1E-496B-8C1D-F0F1512B35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48D449-16E8-46A9-8AFE-F987F690C0A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48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2727-8DA0-405A-A196-ED42083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605-E570-47DD-9789-3C417E42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C85F4-76E0-4B62-ABAE-598F85F179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0B15-BFF2-4DD3-A756-8D34AB3A52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3FD545-FE3B-471D-B335-11BA0A80A2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ABB183-9665-4DCD-B523-FB662E58C99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479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A16-6890-445F-94C9-51400F86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01AD-4A54-47E4-A8BC-6A0AECF0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981201"/>
            <a:ext cx="5382684" cy="38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6508-356D-43E1-9AC4-3802352A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384800" cy="38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D374-D20E-4953-BB21-198AB66799B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B601-F0F5-46A0-BEA8-21A2C6D24C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7F770A-5CB0-4C9E-9812-E026EDAF67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5319-4CD4-4EB1-BD27-6B766E9238C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6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F93-D6A0-4893-870A-D32DD070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E94C-1EBF-408A-A058-F600B902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3431-F7A7-4E27-BB1D-62715310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6C063-A7F6-494B-8054-6C78677F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78CD-6A46-458D-B72D-4A96EBBA8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BF64BB-B9D5-401A-A30B-C217D51989F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AFC790-8D16-4233-9FB4-BB1F4EB991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01B018-3A15-4E52-AE0D-637F726DC0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F3972D-518F-4090-AEB9-91E2506A305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8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D83-AC8E-4D75-8512-45262AF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6C5F-2CA5-4146-BC8E-1A7AE468CE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B760-357D-4AEA-8DD1-CDF609FCE8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E1D6D7-48E7-413F-B9E6-3770DC87EC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AE04-34F3-4AF8-8985-91AB727BA3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297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F3F9B-E888-4AD7-BF48-6E97EA59CE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D1F4B-1A7A-42AB-BD1F-F818E0C603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83621EC-CCE3-4A58-AF69-BCD9BB8D9D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462F-0D4A-465F-B40E-0A2C5B0EC1D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892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5A34-0109-44A9-8F7A-C3C43FA4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989E-E373-468D-A109-B880B317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7962-EC0C-4549-BE5D-D5C6DC32C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E66E-274E-4200-A3DE-BBAD3B39B38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BBC6-386A-4E24-B412-853B543E62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69E3D5-1A47-47B9-B113-DA1B2389BA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5E113-4C9F-4FF8-AF7E-17F6D924734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350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948B-AE0B-458D-B79C-6C4C3DDE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C83C7-3C91-400F-A2BC-D7A41F88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A50-6060-4F55-BDC0-C1C80A90D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A66C-6260-4687-9867-D09BAF1CCC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EE5F-E1C5-4242-9CA9-8113DE6078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189686-D08D-437D-822C-8518408036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A1BA8-DB26-4737-90F6-0D269403FA0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4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857D-DDCB-4725-AB5D-A5F9920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D082-B883-4C75-B54E-9A000962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EBC1A-7259-472F-B943-3B6C6468BD2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99703-2341-4A4F-A461-F2458B6C5FB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6119AA-6271-4946-A3A9-F06FAFCECE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348C81-666C-420E-844B-B457A552E6D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020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83B6-F2B3-4EA0-8B14-B03D9EFE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457201"/>
            <a:ext cx="2741084" cy="5408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AA4B-61D4-46AB-8010-803FA383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57201"/>
            <a:ext cx="8026400" cy="5408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CA5DB-FBEA-4677-BB2A-4A1D78C661B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5DE5B-BC4F-4410-8EC9-178CF4D4905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1BBF62-AAD9-4101-9717-622F53079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A72722-746F-4FB6-B7EC-1436070709A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245-F26B-40E8-9A20-C793411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3C32-56E2-497E-8217-C55039CF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9524-B4E2-4648-988F-E395809C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6E1E-A10B-4D14-8F00-33D4985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268A-E897-41E6-927E-47228D0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40719-3F98-4E79-89DD-9AEB3D5F3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05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C4F1-6E49-4466-8A19-593403B2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7201"/>
            <a:ext cx="10970684" cy="1370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CD636-6A0A-4745-A1D1-99F9D492285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BC235-30C0-4525-B42B-012A1DCFC0C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fld id="{968845D6-BB63-4D9D-8AA5-DBDAE9FAD7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9683-4752-4A56-8129-22225AEF2815}"/>
              </a:ext>
            </a:extLst>
          </p:cNvPr>
          <p:cNvSpPr>
            <a:spLocks noGrp="1"/>
          </p:cNvSpPr>
          <p:nvPr>
            <p:ph type="dt" idx="12"/>
          </p:nvPr>
        </p:nvSpPr>
        <p:spPr>
          <a:xfrm>
            <a:off x="609601" y="6245226"/>
            <a:ext cx="2842684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8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B90-C04A-48EF-BCF0-4E9C7FD5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0C09-7EF2-408E-95F2-8CBE7B2A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6A46-0DED-4EA9-93C8-2169122E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9FD7-63B0-425F-9C3C-8CD930C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98A5-BAFD-417D-B436-B4B53A4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2F1-86B3-4579-A979-12912B9EA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555C-15D8-48DD-8CAE-3F7730C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D302-828F-40E5-9319-A5F4FBB5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1BAD-ADAD-4481-9777-4711D4DB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3C7C-4C9A-4DFB-87AE-D2C8AA0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4B2D-6C4C-45B2-B004-F7020BA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E3A3-8F69-403F-AD2B-67BFAFF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E50F5-35D9-40D1-B9AF-E728EA49F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354D-7820-4035-BEEA-9AFA3C77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179A-E2D3-4AE3-999C-61EEE4F4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ADE9-1D66-4696-9DC2-9278201B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E435D-F384-4777-98FD-975D8D3FA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4472D-20CB-4652-AE66-28E3E44D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254C0-DA06-4643-B494-B9D278A8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0C152-B039-49EC-B659-4005C56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6CF13-0A8C-493B-AE91-B1F5DB9A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5FF14-898B-4F37-AD94-DA6D3A1A9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4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3EF8-87E0-4CB8-8864-8B8AD7A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9DFC3-02B5-4269-8C81-849AAB7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40C3-73C6-4F8A-BB33-66466BE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CD1C2-7409-4FDE-951B-153B41B9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25A30-0AF8-4D67-90F7-329EFFC44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D7EB502A-9D89-4497-B322-DA34F946F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72800" cy="10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0A2241F-CA19-49F8-A31D-0600E129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B48BB7F-18A0-43D0-A012-EDB1CD4F8C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16AB624-7FD8-46AA-870F-FDC312B0AD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EEBC358-F70B-42E2-AE3A-E2809CE0E5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6876A9D-ED12-47CA-8D7E-577730B20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8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226BD4-55C4-4626-8652-86663FAD3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35234-8349-4A8D-B769-7194867F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2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>
            <a:extLst>
              <a:ext uri="{FF2B5EF4-FFF2-40B4-BE49-F238E27FC236}">
                <a16:creationId xmlns:a16="http://schemas.microsoft.com/office/drawing/2014/main" id="{C399C6DD-365E-4483-B425-B7704AEBA223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9884" cy="6856413"/>
            <a:chOff x="0" y="0"/>
            <a:chExt cx="5759" cy="4319"/>
          </a:xfrm>
        </p:grpSpPr>
        <p:sp>
          <p:nvSpPr>
            <p:cNvPr id="2050" name="Rectangle 2">
              <a:extLst>
                <a:ext uri="{FF2B5EF4-FFF2-40B4-BE49-F238E27FC236}">
                  <a16:creationId xmlns:a16="http://schemas.microsoft.com/office/drawing/2014/main" id="{7D2B1815-142B-43C2-8D80-9911774F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2FE21A1D-0F54-4EA9-9DD3-6F6D2A86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2052" name="Group 4">
              <a:extLst>
                <a:ext uri="{FF2B5EF4-FFF2-40B4-BE49-F238E27FC236}">
                  <a16:creationId xmlns:a16="http://schemas.microsoft.com/office/drawing/2014/main" id="{40EEAE57-E004-4452-BB29-EA302D370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04B2918D-AA6C-4F01-8C88-602E7356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EAB0B3C0-9997-45C8-B003-DD0EA25F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" name="Rectangle 7">
                <a:extLst>
                  <a:ext uri="{FF2B5EF4-FFF2-40B4-BE49-F238E27FC236}">
                    <a16:creationId xmlns:a16="http://schemas.microsoft.com/office/drawing/2014/main" id="{EE3979DB-4DF5-46E1-A095-4A4A355D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9EEB37F0-5266-4DB2-BD3A-6CAC3D7D2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08849C4C-1BB4-44E9-A02F-20D23399C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8" name="Rectangle 10">
                <a:extLst>
                  <a:ext uri="{FF2B5EF4-FFF2-40B4-BE49-F238E27FC236}">
                    <a16:creationId xmlns:a16="http://schemas.microsoft.com/office/drawing/2014/main" id="{C4F7C3EB-4D81-40AE-9F74-E08E366B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9" name="Rectangle 11">
                <a:extLst>
                  <a:ext uri="{FF2B5EF4-FFF2-40B4-BE49-F238E27FC236}">
                    <a16:creationId xmlns:a16="http://schemas.microsoft.com/office/drawing/2014/main" id="{CE4FEDEA-15CA-4D4D-84EB-6944456AF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0" name="Rectangle 12">
                <a:extLst>
                  <a:ext uri="{FF2B5EF4-FFF2-40B4-BE49-F238E27FC236}">
                    <a16:creationId xmlns:a16="http://schemas.microsoft.com/office/drawing/2014/main" id="{57A896FF-3A7C-4FB3-ABE6-35254FF6D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1" name="Rectangle 13">
                <a:extLst>
                  <a:ext uri="{FF2B5EF4-FFF2-40B4-BE49-F238E27FC236}">
                    <a16:creationId xmlns:a16="http://schemas.microsoft.com/office/drawing/2014/main" id="{63B788D0-03D2-4265-87DA-1640FAB02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2" name="Rectangle 14">
                <a:extLst>
                  <a:ext uri="{FF2B5EF4-FFF2-40B4-BE49-F238E27FC236}">
                    <a16:creationId xmlns:a16="http://schemas.microsoft.com/office/drawing/2014/main" id="{A93C1814-0AC8-4853-8B0A-9429EC79C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A80DBFAA-547E-4B6D-9E1B-D052C5CED5C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C1C96635-1FEE-4B0D-AFA6-54EE6146F7E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A02FFA9F-600A-4C94-918F-6E31BC5D1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934AEBD2-677E-402A-8E45-B0BF88502B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40FE113E-8F5E-431A-A444-42083A0D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2401" y="1828801"/>
            <a:ext cx="8024284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BCFEBC2B-F64E-4FD3-BA4A-22BFDBC11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4"/>
            <a:ext cx="109706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316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0F7D52D-5598-4DF3-A0D0-08F5E8C56C5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CF9D418-F61E-4650-8305-656A4BE114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7DC28955-3897-4478-AAE9-DBE58D1851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2EEEE725-CC8E-4677-A81A-F01560E4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457201"/>
            <a:ext cx="10970684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12D99B2-A003-4CD0-886E-E0D978707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981201"/>
            <a:ext cx="10970684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B1B8AAFB-5A48-40E6-8D5C-A3709C47C02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5226"/>
            <a:ext cx="2842684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0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471626-3BFA-4AD4-8E14-6909B7B1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F9FB0DC-1363-4E40-8B0B-7F5B1553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3697194A-B995-4323-9C07-F37F1ADF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7C0CF05-4BAA-429F-B019-477E09A1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03C294A8-6E3C-4AB3-9020-EF6EE2889E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B6ED09D9-6672-4DA2-B228-70326560EAD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821EC441-26DB-486B-9922-EFF74CAF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20969E10-9E29-49BD-B419-3672D5C7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8586F823-5930-4D65-A43B-219354139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B29382BE-CE30-4713-AA42-8F81787C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25453D60-FAD0-4118-8E22-BDFC3417B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F6B6BCF8-6C8A-44AE-A853-2645E724C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F522BDE4-3159-4A80-A0D7-D048101EC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5" name="Line 15">
              <a:extLst>
                <a:ext uri="{FF2B5EF4-FFF2-40B4-BE49-F238E27FC236}">
                  <a16:creationId xmlns:a16="http://schemas.microsoft.com/office/drawing/2014/main" id="{08CB17EE-9A78-41B8-A8AE-275FD5F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8160C23C-D910-49A7-B3FD-F3011D56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746AF147-3428-4E50-A5E5-D1BE6C4E8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7744F8D2-C5AE-4198-931C-79481659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9" name="Line 19">
              <a:extLst>
                <a:ext uri="{FF2B5EF4-FFF2-40B4-BE49-F238E27FC236}">
                  <a16:creationId xmlns:a16="http://schemas.microsoft.com/office/drawing/2014/main" id="{336C4A4E-C5AD-470B-997E-A2E30B00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0" name="Line 20">
              <a:extLst>
                <a:ext uri="{FF2B5EF4-FFF2-40B4-BE49-F238E27FC236}">
                  <a16:creationId xmlns:a16="http://schemas.microsoft.com/office/drawing/2014/main" id="{A7ECD608-0F65-4C6F-9B68-B9BDB5EB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1" name="Line 21">
              <a:extLst>
                <a:ext uri="{FF2B5EF4-FFF2-40B4-BE49-F238E27FC236}">
                  <a16:creationId xmlns:a16="http://schemas.microsoft.com/office/drawing/2014/main" id="{EF7D1ECE-36EB-4046-8120-EDDBA4428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2" name="Line 22">
              <a:extLst>
                <a:ext uri="{FF2B5EF4-FFF2-40B4-BE49-F238E27FC236}">
                  <a16:creationId xmlns:a16="http://schemas.microsoft.com/office/drawing/2014/main" id="{98EEBE39-45FC-492B-B191-F27B877D2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5623" name="Text Box 23">
            <a:extLst>
              <a:ext uri="{FF2B5EF4-FFF2-40B4-BE49-F238E27FC236}">
                <a16:creationId xmlns:a16="http://schemas.microsoft.com/office/drawing/2014/main" id="{DDD228A3-9FA8-4B50-B375-28F6A88A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DF86F751-9399-4474-8D50-8527761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144BC27-F521-4EBC-8138-EB172805B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09C4F2D-2C72-41A2-907C-B98D99B003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447801"/>
            <a:ext cx="8228013" cy="5057775"/>
          </a:xfrm>
          <a:ln/>
        </p:spPr>
        <p:txBody>
          <a:bodyPr/>
          <a:lstStyle/>
          <a:p>
            <a:pPr marL="341313" indent="-341313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5: Initialize Buffers…. </a:t>
            </a:r>
          </a:p>
          <a:p>
            <a:pPr marL="341313" indent="-341313"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400"/>
              <a:t>SHA1 requires 160 bits or 5 buffers of words (32 bits):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	</a:t>
            </a:r>
            <a:r>
              <a:rPr lang="en-US" altLang="en-US" sz="2000"/>
              <a:t>H0 = 0x67452301 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H1 = 0xEFCDAB89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H2 = 0x98BADCFE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H3 = 0x10325476</a:t>
            </a:r>
          </a:p>
          <a:p>
            <a:pPr marL="341313" indent="-341313">
              <a:spcBef>
                <a:spcPts val="3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H4 = 0xC3D2E1F0 </a:t>
            </a:r>
            <a:r>
              <a:rPr lang="en-US" altLang="en-US" sz="1400"/>
              <a:t> </a:t>
            </a:r>
          </a:p>
          <a:p>
            <a:pPr marL="341313" indent="-341313">
              <a:spcBef>
                <a:spcPts val="3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400"/>
          </a:p>
          <a:p>
            <a:pPr marL="341313" indent="-341313"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  <a:p>
            <a:pPr marL="341313" indent="-341313"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02B9950-4B05-455A-AA54-C375009FE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Final Step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F90663B-96FA-47A0-B5A4-13A89744B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1" y="1371601"/>
            <a:ext cx="8228013" cy="50577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6: Processing Message in 512-bit blocks (L blocks in total message)….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000"/>
              <a:t>This is the main task of SHA1 algorithm which loops through the padded and appended message in 512-bit blocks.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Input and predefined functions: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	</a:t>
            </a:r>
            <a:r>
              <a:rPr lang="en-US" altLang="en-US" sz="1800"/>
              <a:t>M[1, 2, ..., L]: Blocks of the padded and appended message 	f(0;B,C,D), f(1,B,C,D), ..., f(79,B,C,D): 80 Processing Functions 	K(0), K(1), ..., K(79): 80 Processing Constant Words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H0, H1, H2, H3, H4, H5: 5 Word buffers with initial values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1253559-58D1-433A-8DDB-5A2467DC3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7683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F4B3962-93CB-47D7-B117-01DE8107D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1"/>
            <a:ext cx="8228013" cy="5064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Step 6: Pseudo Code….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1800"/>
              <a:t>For loop on k = 1 to L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(W(0),W(1),...,W(15)) = M[k] </a:t>
            </a:r>
            <a:r>
              <a:rPr lang="en-US" altLang="en-US" sz="1400" i="1"/>
              <a:t>/* Divide M[k] into 16 words */</a:t>
            </a:r>
            <a:r>
              <a:rPr lang="en-US" altLang="en-US" sz="180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For t = 16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    </a:t>
            </a:r>
            <a:r>
              <a:rPr lang="en-US" altLang="en-US" sz="1600"/>
              <a:t>W(t) = (W(t-3) XOR W(t-8) XOR W(t-14) XOR W(t-16)) &lt;&lt;&lt; 1</a:t>
            </a:r>
            <a:r>
              <a:rPr lang="en-US" altLang="en-US" sz="180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A = H0, B = H1, C = H2, D = H3, E = H4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For t = 0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       TEMP = A&lt;&lt;&lt;5 + f(t;B,C,D) + E + W(t) + K(t) E = D, D = C,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		C = B&lt;&lt;&lt;30, B = A, A = TEMP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		 End of for loop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          H0 = H0 + A, H1 = H1 + B, H2 = H2 + C, H3 = H3 + D, H4 = H4 + E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   End of for loop 	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Output: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H0, H1, H2, H3, H4, H5: Word buffers with final message digest </a:t>
            </a:r>
          </a:p>
          <a:p>
            <a:pPr marL="341313" indent="-341313">
              <a:lnSpc>
                <a:spcPct val="80000"/>
              </a:lnSpc>
              <a:spcBef>
                <a:spcPts val="225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900"/>
              <a:t>http://www.herongyang.com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5344A6C-3118-443F-9D81-AF06F736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391400" cy="958850"/>
          </a:xfrm>
          <a:ln/>
        </p:spPr>
        <p:txBody>
          <a:bodyPr/>
          <a:lstStyle/>
          <a:p>
            <a:pPr marL="2057400" indent="-227013">
              <a:buClrTx/>
              <a:tabLst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  <a:tab pos="12115800" algn="l"/>
              </a:tabLst>
            </a:pPr>
            <a:r>
              <a:rPr lang="en-US" altLang="en-US"/>
              <a:t>Message Diagram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80B33767-53CF-4AB0-B17F-C04D0706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1303339"/>
            <a:ext cx="7851775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35928BA-3813-4476-8710-FF87796E40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SHA-1 Message Digest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68FC3D3-112A-4CF5-8E8B-104A1ABD85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The message digest of the string: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/>
              <a:t>			“This is a test for theory of computation” 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       4480afca4407400b035d9debeb88bfc402db514f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C929AA9-0C82-4F71-8936-95C598940B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Cryptanalysis and Limitation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AA26B17-F43C-42D3-868C-14948AC0B4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31188" cy="3887788"/>
          </a:xfrm>
          <a:ln/>
        </p:spPr>
        <p:txBody>
          <a:bodyPr/>
          <a:lstStyle/>
          <a:p>
            <a:pPr marL="341313" indent="-339725"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Key Premises for Hash Functions: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	1. Impossible to re-create a message given a fingerprint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	2. Collision Free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marL="341313" indent="-339725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SHA-1 failure using brute force attack in 2</a:t>
            </a:r>
            <a:r>
              <a:rPr lang="en-US" altLang="en-US" sz="2400" baseline="30000"/>
              <a:t>80 </a:t>
            </a:r>
            <a:r>
              <a:rPr lang="en-US" altLang="en-US" sz="2400"/>
              <a:t>operations</a:t>
            </a:r>
          </a:p>
          <a:p>
            <a:pPr marL="341313" indent="-339725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Collision failure found in 2005 in 2</a:t>
            </a:r>
            <a:r>
              <a:rPr lang="en-US" altLang="en-US" sz="2400" baseline="30000"/>
              <a:t>33</a:t>
            </a:r>
            <a:r>
              <a:rPr lang="en-US" altLang="en-US" sz="2400"/>
              <a:t>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1D4A01-134B-4706-8214-96226BE8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F07D288-46AC-47D4-9A7F-B80801B34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75A2AFE2-9E97-48CB-8C5B-F53E36A6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470454D-4A91-4280-8E4D-75C22760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F3F0D913-C24E-4890-9D3B-F8D736BF24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F40C860C-2258-4AF1-AE90-16A7D55A5AF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1752" name="Rectangle 8">
              <a:extLst>
                <a:ext uri="{FF2B5EF4-FFF2-40B4-BE49-F238E27FC236}">
                  <a16:creationId xmlns:a16="http://schemas.microsoft.com/office/drawing/2014/main" id="{D834E8C0-0313-4479-A78B-A7EC53F4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8427FCF4-08C5-4B2B-9F87-48B79B20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7FA201F8-4EAA-491E-86F9-24CFB4827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11F7D301-9E0E-414F-929D-2D718DF9D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CE53F51A-49EB-46BA-B500-84AE74EC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7904CA60-4B00-466E-B484-BE8CEA602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B46CED92-BA04-4137-A21B-3F61D3AE4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D2BBA0D2-3951-42DD-A4F6-99FEFDF0B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675116C3-EF2B-4284-B80A-6892A71C6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504A6C64-CB7B-4A30-B813-B4B2A2D0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82D073A8-E447-4705-97E4-26004D22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F92BB0ED-2070-4322-8804-2DEBE7F7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19A0FDF8-799C-4940-9D08-63269AB7D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3051180B-AEF5-42F0-AFDE-48604F86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10F0BFD0-4097-460C-B663-BE7D1F391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1767" name="Text Box 23">
            <a:extLst>
              <a:ext uri="{FF2B5EF4-FFF2-40B4-BE49-F238E27FC236}">
                <a16:creationId xmlns:a16="http://schemas.microsoft.com/office/drawing/2014/main" id="{FF844192-2E60-448C-8A0B-1539A8EF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7E222DC5-C6B6-4651-9A78-D8F60833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E71148C1-8E7B-480D-AA07-5C1CCF9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40C64427-1906-4623-928D-0A8FAC10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6F8C28A5-A08F-4305-A0F7-F7E224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F5D2F0D-2543-47AD-8C73-CA083F65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37BB797-994B-4B75-9C5B-663074032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F13CFF3-CB00-47CF-8BEC-09D9C65C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6908BD96-56C1-4619-961B-1D3942D8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C7C383DD-AC34-4936-B016-6DA926EAEE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46F940E0-F101-4BE9-84EA-95837A90CD0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9305513B-5A16-4721-8AB4-38F691BE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18423B3C-9FBC-4E3E-8567-C445CB4E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2" name="Line 10">
              <a:extLst>
                <a:ext uri="{FF2B5EF4-FFF2-40B4-BE49-F238E27FC236}">
                  <a16:creationId xmlns:a16="http://schemas.microsoft.com/office/drawing/2014/main" id="{0EF90639-3783-4A2F-900E-B1DB575D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AEBB4AD5-CDF9-426C-8CE0-B216BEF6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73339A74-13E3-4E3D-81BF-BFE3CA9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6A6D3C07-5EE9-43DF-8A61-663E6BC41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95C3494B-91A6-40EF-94AB-9A1C1CBED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6F186B49-A40D-4929-83E6-FCF668B93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D1B3A8FD-07F4-4316-A0FC-BAB794D1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F8EC5A8C-AC44-4512-9C52-E144BF966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1DEE6AB2-B5FF-43E5-B026-1F399ED0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D8494283-486B-4154-9A67-383F9E9C1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00E31C15-949B-4155-AFCF-612B8C16C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7C2F87A3-EE80-4878-8AF8-C99E161F2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47CB8C89-589F-4F11-9302-763C8E7A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3815" name="Text Box 23">
            <a:extLst>
              <a:ext uri="{FF2B5EF4-FFF2-40B4-BE49-F238E27FC236}">
                <a16:creationId xmlns:a16="http://schemas.microsoft.com/office/drawing/2014/main" id="{47E5313D-BE8F-4C72-8913-6DA2218E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id="{4C443857-F7CE-4008-871C-12FB4718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E2253FB6-43FE-4340-9C8F-680F44B1E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AC8D6417-B7AA-4D7F-ABF9-FA65415B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0" name="Oval 28">
            <a:extLst>
              <a:ext uri="{FF2B5EF4-FFF2-40B4-BE49-F238E27FC236}">
                <a16:creationId xmlns:a16="http://schemas.microsoft.com/office/drawing/2014/main" id="{835CF4C6-5888-423C-9A86-A044D5E3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EA5C7E77-23E1-43E0-9A70-48278D19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2" name="Rectangle 30">
            <a:extLst>
              <a:ext uri="{FF2B5EF4-FFF2-40B4-BE49-F238E27FC236}">
                <a16:creationId xmlns:a16="http://schemas.microsoft.com/office/drawing/2014/main" id="{4E7B3989-649B-4450-8634-AA510995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13E494EF-3C9C-4B52-B42B-5C73AA5ED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4196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4" name="Line 32">
            <a:extLst>
              <a:ext uri="{FF2B5EF4-FFF2-40B4-BE49-F238E27FC236}">
                <a16:creationId xmlns:a16="http://schemas.microsoft.com/office/drawing/2014/main" id="{D47858F9-B405-445E-BEC1-499F7AD2D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41C7D308-10BF-4788-8BDD-635D7037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DFEAC634-45D1-4A48-B7BE-B1F7DB66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D79B0C-61C6-4B91-8611-4B0C31817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D1C349-DEF5-4A87-BF9E-DEFFDC63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What can happen if  m </a:t>
            </a:r>
            <a:r>
              <a:rPr lang="en-US" altLang="ti-ET">
                <a:cs typeface="Arial" panose="020B0604020202020204" pitchFamily="34" charset="0"/>
              </a:rPr>
              <a:t>≠ |U|?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773D5C15-DEC0-4D0B-B531-2F99CA41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AAE4691-78E4-4167-A7A8-2D490396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CD33A021-8E37-4E15-B1DE-7B4A1EE409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7B5A7130-30F6-4FCF-95E0-7D30D3C8DBF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24748E50-8267-41C2-BAD7-A6561117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65A10201-EA44-49C3-B7DA-0C239DA99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1DE9E69A-F51A-4921-B3F5-E99EE1D1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8F8103FD-002C-4BB7-A0DF-B6922F48C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88D51A11-6B3E-498A-8309-B1DAA1046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9036D7DC-AEA6-4310-838B-8B2D3BEE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8379DBE9-ECB7-4DD5-932C-F3C2D4C11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D665CC3D-4A48-4AC3-8ECE-60CFD24C5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B0DFBCE3-0219-4071-8F5A-1A08A783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314D6A55-0837-4474-A632-82F897E58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D3AB15B4-0AB2-4F95-9EFC-A0345D02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02BCFD92-B0E6-47BB-9F12-6C74F67A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7C2F60F1-EFB2-493B-8DD7-5A83735F5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7" name="Line 21">
              <a:extLst>
                <a:ext uri="{FF2B5EF4-FFF2-40B4-BE49-F238E27FC236}">
                  <a16:creationId xmlns:a16="http://schemas.microsoft.com/office/drawing/2014/main" id="{F7EAAB69-581E-4D38-A030-4C1C8C89A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B26E61DC-E8A5-474F-8222-F4AF9DABE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447E51DB-FBB2-40E3-A10D-DFB16C37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41159E00-4790-4D44-ABD6-381318AF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ABE329-CAE7-44BE-A93C-14C8E1A6D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72C29D-4835-4A32-B4AF-6C4D560C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If m </a:t>
            </a:r>
            <a:r>
              <a:rPr lang="en-US" altLang="ti-ET">
                <a:cs typeface="Arial" panose="020B0604020202020204" pitchFamily="34" charset="0"/>
              </a:rPr>
              <a:t>≠ |U|, then two keys can map to the same position in the hashtable</a:t>
            </a:r>
            <a:endParaRPr lang="en-US" altLang="ti-ET"/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F4839B72-E17F-4477-BF67-B87EB0C5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4208BEB-7F78-4A3F-A3B0-349617BA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A3270029-7E92-4B31-9E02-44C15E9A77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302991F8-0ACC-4A1B-9FE1-E48AAA50B49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4BDA5539-B0A7-4434-8B20-D037CECE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978539C7-2787-4023-B867-2DC5F870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263B666E-4EF5-4E4E-B5AA-F6FF6A455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441711F8-85B7-43B6-BCF0-9FD50D75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7D24F9FB-B728-46FA-AB58-5C5819CE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978A8B62-3991-4437-9646-8BF6E9CD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EB5B8B97-BF2A-467A-A31B-E51A9437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22B88E27-0E06-4B76-A23B-9520A7C7C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2" name="Line 16">
              <a:extLst>
                <a:ext uri="{FF2B5EF4-FFF2-40B4-BE49-F238E27FC236}">
                  <a16:creationId xmlns:a16="http://schemas.microsoft.com/office/drawing/2014/main" id="{BE469672-ED21-4A7A-969F-954FEE515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0A025B7A-DE99-4A5B-9862-01014D5F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4" name="Line 18">
              <a:extLst>
                <a:ext uri="{FF2B5EF4-FFF2-40B4-BE49-F238E27FC236}">
                  <a16:creationId xmlns:a16="http://schemas.microsoft.com/office/drawing/2014/main" id="{A9276552-CB49-4DAD-9F87-DF11FD77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5" name="Line 19">
              <a:extLst>
                <a:ext uri="{FF2B5EF4-FFF2-40B4-BE49-F238E27FC236}">
                  <a16:creationId xmlns:a16="http://schemas.microsoft.com/office/drawing/2014/main" id="{9FA57BF2-34AD-4155-958A-461FA80A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6" name="Line 20">
              <a:extLst>
                <a:ext uri="{FF2B5EF4-FFF2-40B4-BE49-F238E27FC236}">
                  <a16:creationId xmlns:a16="http://schemas.microsoft.com/office/drawing/2014/main" id="{AFE43F67-6D0D-4D8F-A312-13E08FDBF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7" name="Line 21">
              <a:extLst>
                <a:ext uri="{FF2B5EF4-FFF2-40B4-BE49-F238E27FC236}">
                  <a16:creationId xmlns:a16="http://schemas.microsoft.com/office/drawing/2014/main" id="{C5F649F3-3D9A-4993-A7E1-E80659423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8" name="Line 22">
              <a:extLst>
                <a:ext uri="{FF2B5EF4-FFF2-40B4-BE49-F238E27FC236}">
                  <a16:creationId xmlns:a16="http://schemas.microsoft.com/office/drawing/2014/main" id="{D389F507-419C-436E-9D1D-E208360F7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E5826E-4F6E-44C3-A949-9CD1D847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56437629-E24E-4912-B588-D9E8CD1A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98889971-0CEE-43C9-BB90-87D5ED586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5F6F251-F1AD-46F3-BEAE-943BACC43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F1A5C14-6FE8-4E13-9B2D-BFA46353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E85293AF-4AE6-43AD-A72C-F81E4717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AC96760B-6DCA-40E3-9F28-5C7840FBC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E6109E1E-75DA-4E65-BE50-F4D0DC898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9" name="Oval 33">
            <a:extLst>
              <a:ext uri="{FF2B5EF4-FFF2-40B4-BE49-F238E27FC236}">
                <a16:creationId xmlns:a16="http://schemas.microsoft.com/office/drawing/2014/main" id="{28547206-C4AD-40F0-B561-61F1B81A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D4A557C-86F5-47BB-8B93-DC05A36AF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3534EC-7A1F-41F4-BF85-FD9608E7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3F1D814-3F6E-403D-8AE0-CE27AB37D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A collision occurs when h(x) = h(y), but x </a:t>
            </a:r>
            <a:r>
              <a:rPr lang="en-US" altLang="ti-ET" dirty="0">
                <a:cs typeface="Arial" panose="020B0604020202020204" pitchFamily="34" charset="0"/>
              </a:rPr>
              <a:t>≠ y</a:t>
            </a:r>
            <a:endParaRPr lang="en-US" altLang="ti-ET" dirty="0"/>
          </a:p>
          <a:p>
            <a:pPr>
              <a:lnSpc>
                <a:spcPct val="150000"/>
              </a:lnSpc>
            </a:pPr>
            <a:r>
              <a:rPr lang="en-US" altLang="ti-ET" dirty="0"/>
              <a:t>A good hash function will minimize the number of collisions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Because the number of </a:t>
            </a:r>
            <a:r>
              <a:rPr lang="en-US" altLang="ti-ET" dirty="0" err="1"/>
              <a:t>hashtable</a:t>
            </a:r>
            <a:r>
              <a:rPr lang="en-US" altLang="ti-ET" dirty="0"/>
              <a:t> entries is less than the possible keys (i.e. m &lt; |U|) collisions are inevitable!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93BAB81-F1FE-436D-8300-EB29E8D30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ti-ET" sz="3500" dirty="0"/>
              <a:t>Collision resolution by chaining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1B40DD-003F-4823-A31D-5E2C19A3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767" y="990600"/>
            <a:ext cx="1100108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consists of an array of linked lists</a:t>
            </a: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When a collision occurs, the element is added to linked list at that location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If two entries x ≠ y have the same hash value h(x) = h(x), then T(h(x)) will contain a linked list with both values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97EB4D1-737B-4683-8CD8-7D5F2C37DA2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5715000" cy="381000"/>
            <a:chOff x="768" y="624"/>
            <a:chExt cx="3600" cy="240"/>
          </a:xfrm>
        </p:grpSpPr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3C0B39A8-8BC0-43BD-A6AD-2B773E57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FF186260-7BB5-4904-B955-86CAF9AA1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0A34AB25-47EB-47A2-9AFE-9D63FDC68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9906D8B6-CE18-440A-B2BA-E8E1796E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2176D1A7-013B-4ACB-8F7B-A3843F4E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1E5E6ECD-9CBA-4005-848C-4B7DACBA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94518A1B-E73C-4961-B987-F4F6C98E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5E66467B-F674-4514-A2A5-D80476B9C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17EA5B5F-E9FE-4D04-94FE-1A7FEC32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50E8DB94-7376-4626-ADBF-D4649839F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B498F2C7-D22A-4619-9F28-B828F3B1B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E8D823D8-D1E3-40BD-8C4F-E97B274A5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8FBF8577-2EC9-4CF1-8918-A069D58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2AFE2C02-1D20-470F-A44A-C8250D3E8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7" name="Line 19">
              <a:extLst>
                <a:ext uri="{FF2B5EF4-FFF2-40B4-BE49-F238E27FC236}">
                  <a16:creationId xmlns:a16="http://schemas.microsoft.com/office/drawing/2014/main" id="{5E7CE6FC-64DC-476B-9FC7-395A0774C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7908" name="Line 20">
            <a:extLst>
              <a:ext uri="{FF2B5EF4-FFF2-40B4-BE49-F238E27FC236}">
                <a16:creationId xmlns:a16="http://schemas.microsoft.com/office/drawing/2014/main" id="{7FF89C11-A82C-495D-9F43-8BAEB9E22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4BE583F1-18D7-45FB-9367-AE4943B97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1C072DD7-CD16-4F24-A05B-131F9CBAB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6FF8FAA7-16B7-40CA-B308-1F92D243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F03CF0F5-95DE-4083-9D33-3B975BE4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527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2947DA93-786F-408C-93F7-30445C39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8901954E-3AFE-4DD4-BD5D-9EB12BC98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71860"/>
            <a:ext cx="0" cy="242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BDE98EE6-E8E9-4CB2-8318-648387DA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82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6" name="Oval 28">
            <a:extLst>
              <a:ext uri="{FF2B5EF4-FFF2-40B4-BE49-F238E27FC236}">
                <a16:creationId xmlns:a16="http://schemas.microsoft.com/office/drawing/2014/main" id="{8F4C49CF-B2B6-411A-8D49-A7F11684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40264"/>
            <a:ext cx="1219200" cy="223415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>
            <a:extLst>
              <a:ext uri="{FF2B5EF4-FFF2-40B4-BE49-F238E27FC236}">
                <a16:creationId xmlns:a16="http://schemas.microsoft.com/office/drawing/2014/main" id="{03CF23FE-C227-4F70-9A0F-73FCD319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25764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ChainedHashInsert</a:t>
            </a:r>
            <a:r>
              <a:rPr lang="en-US" altLang="ti-ET" sz="3200" dirty="0">
                <a:solidFill>
                  <a:srgbClr val="000000"/>
                </a:solidFill>
                <a:latin typeface="Arial" panose="020B0604020202020204" pitchFamily="34" charset="0"/>
              </a:rPr>
              <a:t>(     )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B64AEC-BB36-4EAA-A4B2-9BE66040E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1CB2F14-C109-47C1-89A5-34A08320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41" name="Group 29">
            <a:extLst>
              <a:ext uri="{FF2B5EF4-FFF2-40B4-BE49-F238E27FC236}">
                <a16:creationId xmlns:a16="http://schemas.microsoft.com/office/drawing/2014/main" id="{4A1C1736-4040-4947-8FD7-45FF77896CC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38942" name="Rectangle 30">
              <a:extLst>
                <a:ext uri="{FF2B5EF4-FFF2-40B4-BE49-F238E27FC236}">
                  <a16:creationId xmlns:a16="http://schemas.microsoft.com/office/drawing/2014/main" id="{06EBE557-AAA8-46C1-9988-54DA050A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3" name="Line 31">
              <a:extLst>
                <a:ext uri="{FF2B5EF4-FFF2-40B4-BE49-F238E27FC236}">
                  <a16:creationId xmlns:a16="http://schemas.microsoft.com/office/drawing/2014/main" id="{26D2BFAE-5E2F-4104-A56B-422DA50A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4" name="Line 32">
              <a:extLst>
                <a:ext uri="{FF2B5EF4-FFF2-40B4-BE49-F238E27FC236}">
                  <a16:creationId xmlns:a16="http://schemas.microsoft.com/office/drawing/2014/main" id="{D8C9EB65-44D5-4DF1-BC59-8378EB843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5" name="Line 33">
              <a:extLst>
                <a:ext uri="{FF2B5EF4-FFF2-40B4-BE49-F238E27FC236}">
                  <a16:creationId xmlns:a16="http://schemas.microsoft.com/office/drawing/2014/main" id="{F388A4F0-21B3-4F20-9366-FC36922E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6" name="Line 34">
              <a:extLst>
                <a:ext uri="{FF2B5EF4-FFF2-40B4-BE49-F238E27FC236}">
                  <a16:creationId xmlns:a16="http://schemas.microsoft.com/office/drawing/2014/main" id="{8441A1D6-0B50-4933-80DD-1F592F14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7" name="Line 35">
              <a:extLst>
                <a:ext uri="{FF2B5EF4-FFF2-40B4-BE49-F238E27FC236}">
                  <a16:creationId xmlns:a16="http://schemas.microsoft.com/office/drawing/2014/main" id="{BA3E0E3D-D17F-4A9B-A205-FB93CE0F5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8" name="Line 36">
              <a:extLst>
                <a:ext uri="{FF2B5EF4-FFF2-40B4-BE49-F238E27FC236}">
                  <a16:creationId xmlns:a16="http://schemas.microsoft.com/office/drawing/2014/main" id="{61235608-454A-42D8-9C86-530F0A28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9" name="Line 37">
              <a:extLst>
                <a:ext uri="{FF2B5EF4-FFF2-40B4-BE49-F238E27FC236}">
                  <a16:creationId xmlns:a16="http://schemas.microsoft.com/office/drawing/2014/main" id="{ED05D78C-9DC7-4AB1-9067-F6C8FA4EA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0" name="Line 38">
              <a:extLst>
                <a:ext uri="{FF2B5EF4-FFF2-40B4-BE49-F238E27FC236}">
                  <a16:creationId xmlns:a16="http://schemas.microsoft.com/office/drawing/2014/main" id="{E48EB074-C1C5-4554-9FFC-5243B3012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1" name="Line 39">
              <a:extLst>
                <a:ext uri="{FF2B5EF4-FFF2-40B4-BE49-F238E27FC236}">
                  <a16:creationId xmlns:a16="http://schemas.microsoft.com/office/drawing/2014/main" id="{681D525F-73EB-47C9-9985-BA24DFAD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2" name="Line 40">
              <a:extLst>
                <a:ext uri="{FF2B5EF4-FFF2-40B4-BE49-F238E27FC236}">
                  <a16:creationId xmlns:a16="http://schemas.microsoft.com/office/drawing/2014/main" id="{C81FA6FD-9DDB-4226-B553-1C83A73EE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3" name="Line 41">
              <a:extLst>
                <a:ext uri="{FF2B5EF4-FFF2-40B4-BE49-F238E27FC236}">
                  <a16:creationId xmlns:a16="http://schemas.microsoft.com/office/drawing/2014/main" id="{1C7DDA52-F93E-4DD0-A3AE-77BFCC1D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4" name="Line 42">
              <a:extLst>
                <a:ext uri="{FF2B5EF4-FFF2-40B4-BE49-F238E27FC236}">
                  <a16:creationId xmlns:a16="http://schemas.microsoft.com/office/drawing/2014/main" id="{89E26A55-F7DC-4992-A628-9E8A4375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5" name="Line 43">
              <a:extLst>
                <a:ext uri="{FF2B5EF4-FFF2-40B4-BE49-F238E27FC236}">
                  <a16:creationId xmlns:a16="http://schemas.microsoft.com/office/drawing/2014/main" id="{6163E05D-EF76-4F6E-BA75-FEE50FB1E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6" name="Line 44">
              <a:extLst>
                <a:ext uri="{FF2B5EF4-FFF2-40B4-BE49-F238E27FC236}">
                  <a16:creationId xmlns:a16="http://schemas.microsoft.com/office/drawing/2014/main" id="{D182F0F7-2E90-4A6E-A4EC-474AC0E38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8957" name="Rectangle 45">
            <a:extLst>
              <a:ext uri="{FF2B5EF4-FFF2-40B4-BE49-F238E27FC236}">
                <a16:creationId xmlns:a16="http://schemas.microsoft.com/office/drawing/2014/main" id="{02658477-3ED0-4F5E-BDE9-7F9A200A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1" name="Line 49">
            <a:extLst>
              <a:ext uri="{FF2B5EF4-FFF2-40B4-BE49-F238E27FC236}">
                <a16:creationId xmlns:a16="http://schemas.microsoft.com/office/drawing/2014/main" id="{4E4F1C4F-A556-4C04-A8D1-E33A7A6BC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2" name="Rectangle 50">
            <a:extLst>
              <a:ext uri="{FF2B5EF4-FFF2-40B4-BE49-F238E27FC236}">
                <a16:creationId xmlns:a16="http://schemas.microsoft.com/office/drawing/2014/main" id="{61E68CA3-684C-4080-AC23-DFCA1B00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3" name="Line 51">
            <a:extLst>
              <a:ext uri="{FF2B5EF4-FFF2-40B4-BE49-F238E27FC236}">
                <a16:creationId xmlns:a16="http://schemas.microsoft.com/office/drawing/2014/main" id="{8475F9A2-9307-4389-8580-C003A65B2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4" name="Rectangle 52">
            <a:extLst>
              <a:ext uri="{FF2B5EF4-FFF2-40B4-BE49-F238E27FC236}">
                <a16:creationId xmlns:a16="http://schemas.microsoft.com/office/drawing/2014/main" id="{790C0C7E-BD4A-496D-A739-93F57969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D2BFD626-1FA7-446F-A549-2200E5A6F6B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3011" name="Rectangle 3">
              <a:extLst>
                <a:ext uri="{FF2B5EF4-FFF2-40B4-BE49-F238E27FC236}">
                  <a16:creationId xmlns:a16="http://schemas.microsoft.com/office/drawing/2014/main" id="{FC1AA94C-5BD6-47FB-A7F6-E0978BE5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09D4AF9E-C4F1-40C1-BFBB-5202711D3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5D13E7E2-416A-44FB-9D1E-EBEA6809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A9EB977F-A058-4F97-A02C-4B057DCCD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BD8E7B4F-EFCF-494D-9A7B-36AC8ACB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A97A0FFC-FB1E-411B-B578-3BC7F4835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46A0E335-C6D1-4BC9-A866-94E6A4AEB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16728423-D484-4E14-BDB3-DD0BF039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B5B7C1C2-BE2C-4A76-AA6B-4DA8A37A2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A50D5996-C8CC-40BC-B7A5-6F2F555AB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55E9E5F6-2E44-4189-A456-8F39921F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C7A30562-BAF0-43D0-B3F1-3EB4123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77FB9D84-A32B-4F9D-93CD-28B6B7E5F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E035F1F0-C9D8-4112-9963-A6FC016B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48BC7AEB-7521-4240-BEFF-15D6891C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3026" name="Rectangle 18">
            <a:extLst>
              <a:ext uri="{FF2B5EF4-FFF2-40B4-BE49-F238E27FC236}">
                <a16:creationId xmlns:a16="http://schemas.microsoft.com/office/drawing/2014/main" id="{09AC7594-FCF6-435C-8411-E85F9D891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3027" name="Picture 19">
            <a:extLst>
              <a:ext uri="{FF2B5EF4-FFF2-40B4-BE49-F238E27FC236}">
                <a16:creationId xmlns:a16="http://schemas.microsoft.com/office/drawing/2014/main" id="{725ADFCA-445A-4B64-BB72-C707BCBA1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8" name="Line 20">
            <a:extLst>
              <a:ext uri="{FF2B5EF4-FFF2-40B4-BE49-F238E27FC236}">
                <a16:creationId xmlns:a16="http://schemas.microsoft.com/office/drawing/2014/main" id="{886DED27-8F16-49B1-92FA-A044F3EF4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4B2080E7-3EFE-4467-8B48-5B7A4F3B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776453F8-DCED-4D6F-802E-FD2726AA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FE36A251-16E0-44AC-BE1D-12BC1AF1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7AD18714-247B-40F5-A8D4-94D83BBEB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0CC1F645-34CD-4ED0-A80D-12247BAD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5CC316B5-E416-4EBF-BDBD-CBBFFB850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953AA34F-FF51-4DED-8ADF-A11DBA44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hash function is a mapping from the key to some value &lt; 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F3B8CDA8-635A-4974-B24E-C20A45A3A4B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5059" name="Rectangle 3">
              <a:extLst>
                <a:ext uri="{FF2B5EF4-FFF2-40B4-BE49-F238E27FC236}">
                  <a16:creationId xmlns:a16="http://schemas.microsoft.com/office/drawing/2014/main" id="{1900324C-0D2E-4024-9ED1-AE74AED3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0" name="Line 4">
              <a:extLst>
                <a:ext uri="{FF2B5EF4-FFF2-40B4-BE49-F238E27FC236}">
                  <a16:creationId xmlns:a16="http://schemas.microsoft.com/office/drawing/2014/main" id="{FE2F542E-A2C1-4DC7-B547-04A2014B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929CF0AD-A662-4971-8512-99FC67240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CFF3550E-20D1-4945-9E31-D4A44D9FF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431CA38D-15A7-4AE4-92C4-18141DEB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BAF04376-FF72-4713-8E17-F9C4824E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99C89ADA-A6E5-46E9-AC8A-73F41F70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E20B0003-2658-4469-B461-EA1DA587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4EF9D2D8-9036-4A88-A468-D88311A2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B7F2C8FF-D487-4B59-8AFF-EE68F39E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36EB4C12-747A-4557-85E2-20300E26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4FF64DDD-ABDD-477C-9051-B2EF0A48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8F21FF8D-EAC1-41DB-9D72-B204AF9A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62FA21A7-DA73-4A6C-8562-118CA421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A023D764-7147-4C7E-9283-37E5EBB65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3BFB2BCE-D586-48D8-BA89-1A12C90F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5075" name="Picture 19">
            <a:extLst>
              <a:ext uri="{FF2B5EF4-FFF2-40B4-BE49-F238E27FC236}">
                <a16:creationId xmlns:a16="http://schemas.microsoft.com/office/drawing/2014/main" id="{2E78B1DC-EA46-4028-8BEF-F6828E55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6" name="Line 20">
            <a:extLst>
              <a:ext uri="{FF2B5EF4-FFF2-40B4-BE49-F238E27FC236}">
                <a16:creationId xmlns:a16="http://schemas.microsoft.com/office/drawing/2014/main" id="{7AED2B72-8127-40DD-91E0-61D828138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EAFA6966-0317-48F8-96B1-98BF1C26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9E9F704-C8D2-4238-8BDD-E8D4E749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3D677B73-EE3D-45CB-B1CA-0B8E2BE7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E0725754-B39F-4988-A6AB-49A45383B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DDC9EAAC-DE54-44CE-9F05-528595B6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662A85D1-6D72-4489-A4E6-95A62ACFD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3" name="Rectangle 27">
            <a:extLst>
              <a:ext uri="{FF2B5EF4-FFF2-40B4-BE49-F238E27FC236}">
                <a16:creationId xmlns:a16="http://schemas.microsoft.com/office/drawing/2014/main" id="{E3C89D7C-A594-49C7-A3A3-C53D863E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2F89C55F-14B5-4CA8-A2C8-BDA1E3BED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B4369D-EC13-4EBE-BD0F-D5362F2D9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931A91-EF75-41F7-B701-7E5CFB056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2447"/>
            <a:ext cx="10972800" cy="5096316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Constant time insertion and search (and deletion in some cases) for a large space of keys</a:t>
            </a: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Applications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Does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belong to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S?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compilers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databases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search engines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storing and retrieving non-</a:t>
            </a: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squential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data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save memory over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37B671-9DA8-4240-AD6F-F2AAB3DF2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32E37A85-3334-42A8-9AF6-12F77B3B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2" name="Oval 28">
            <a:extLst>
              <a:ext uri="{FF2B5EF4-FFF2-40B4-BE49-F238E27FC236}">
                <a16:creationId xmlns:a16="http://schemas.microsoft.com/office/drawing/2014/main" id="{6903124B-6FAE-4CC0-BAEC-75C15143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133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C131425F-FA19-402E-8B28-B6B4F7A4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pass in a pointer not the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4FF246C-BFF8-40F4-89FE-669C1ACA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BD3C0AD-E823-4565-93B8-B276B18D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2" name="Group 4">
            <a:extLst>
              <a:ext uri="{FF2B5EF4-FFF2-40B4-BE49-F238E27FC236}">
                <a16:creationId xmlns:a16="http://schemas.microsoft.com/office/drawing/2014/main" id="{3E4ABDF0-BAB0-4AFB-B349-5D9C114E444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3F5FC942-778F-4B8E-95EE-52F5A21B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4" name="Line 6">
              <a:extLst>
                <a:ext uri="{FF2B5EF4-FFF2-40B4-BE49-F238E27FC236}">
                  <a16:creationId xmlns:a16="http://schemas.microsoft.com/office/drawing/2014/main" id="{B00B1621-1B8E-4C7A-B818-E4596554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27905027-44F7-4994-9DCF-68DD55129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EFC18B05-03C5-4338-937B-601A61EF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83E6B655-4F62-4E9C-984D-B96112BAB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E288F700-B94A-45DB-80BB-4D680F01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901B9C19-5740-4B42-967F-23686D69A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81B4E12E-E6DF-4FA2-BD7A-7A8F3310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565D0B45-E5A0-422D-AD77-3A4AA32E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A14ECB3D-70BA-4C11-BFB9-5CFC47A2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AA1F805B-88FE-450C-91FD-980287FF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50459CF4-0C1D-4DDC-9482-093EAD5C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68EE88C6-DEDC-4A37-89EF-8906CC00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9CD4C82E-B23B-46B0-9B29-5F0D3B1F3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C7E2F78E-FD18-4FFE-A5FD-93F8EE50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8148" name="Line 20">
            <a:extLst>
              <a:ext uri="{FF2B5EF4-FFF2-40B4-BE49-F238E27FC236}">
                <a16:creationId xmlns:a16="http://schemas.microsoft.com/office/drawing/2014/main" id="{EC137457-C1D1-43FB-9BE7-E47AF6456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DC26D913-12C3-4204-9774-CFC6D903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10A76970-CD65-44EB-8A9C-B43EF43FE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DA6708EA-BA7B-4FED-A468-F3C0A590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4E4D4497-B501-404E-8119-1E077E39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55ED9CCD-9AAE-438A-BEAD-E6EB5249A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18626B16-6455-43C0-869C-6B801504B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0E3AA2B8-5971-4BDE-A678-10172709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3FD96641-2FE8-40CB-B567-7482458EF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2ACED89B-5908-42F0-A52A-A1288347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8" name="Oval 30">
            <a:extLst>
              <a:ext uri="{FF2B5EF4-FFF2-40B4-BE49-F238E27FC236}">
                <a16:creationId xmlns:a16="http://schemas.microsoft.com/office/drawing/2014/main" id="{5EC10F3D-A6D4-4634-BFBE-B0DBDBA7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61F7301-BCDB-4275-840C-D6F777B5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5FBD0C1-25EF-4016-8E5A-848E4867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180" name="Group 4">
            <a:extLst>
              <a:ext uri="{FF2B5EF4-FFF2-40B4-BE49-F238E27FC236}">
                <a16:creationId xmlns:a16="http://schemas.microsoft.com/office/drawing/2014/main" id="{0F6F5E59-843C-4121-9F4F-8D47B1747A0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B6BD2981-242C-45B8-9CD1-E839A2CB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7F91E6CC-2469-4F46-8DC5-41F0B43DB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A30E32D6-A120-4D21-AAFE-DFCBA650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E4E7B160-73B3-409D-A7BA-29CA15F44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8295503B-C7A1-486B-8C5C-FEF8EFA7A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8D75EEA2-AE15-478C-ADF7-4C9E4258C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48A821A9-4988-49F9-810F-3109A917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13126EF1-06C9-4CBE-857C-02A92CC7C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9" name="Line 13">
              <a:extLst>
                <a:ext uri="{FF2B5EF4-FFF2-40B4-BE49-F238E27FC236}">
                  <a16:creationId xmlns:a16="http://schemas.microsoft.com/office/drawing/2014/main" id="{87469401-4601-40F2-8F5C-0B88B0C19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0" name="Line 14">
              <a:extLst>
                <a:ext uri="{FF2B5EF4-FFF2-40B4-BE49-F238E27FC236}">
                  <a16:creationId xmlns:a16="http://schemas.microsoft.com/office/drawing/2014/main" id="{D63FAFD3-AEE3-45A3-8E8E-66CCC353D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1B0E3FB1-1D18-49D3-B27F-2F3BF69BD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FA574E4E-BB6A-44CE-B99C-8582B8600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83789E12-1B36-45DE-B2A6-7223613E8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35575375-01A1-434C-B353-162E053E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6383E629-0014-47D2-9AE7-BB911CCF8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0196" name="Line 20">
            <a:extLst>
              <a:ext uri="{FF2B5EF4-FFF2-40B4-BE49-F238E27FC236}">
                <a16:creationId xmlns:a16="http://schemas.microsoft.com/office/drawing/2014/main" id="{6C605433-70A1-4A98-9F35-E45017B94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0BEAA085-6C9F-4E5C-9650-FDBEDC4B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49406AD0-BFEB-44A2-AE63-AFDE9022A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D7A9AD2A-CB3E-47B2-9220-6791D0E6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8BCEE69A-45F8-4032-9B8F-8E9D7A61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3" name="Rectangle 27">
            <a:extLst>
              <a:ext uri="{FF2B5EF4-FFF2-40B4-BE49-F238E27FC236}">
                <a16:creationId xmlns:a16="http://schemas.microsoft.com/office/drawing/2014/main" id="{B945A006-1512-4D4B-BD76-A270C6B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A132263C-EB06-4B46-AE80-E344ED1302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0D9B4F98-9578-40C1-9536-26F43F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6607EAF-5D17-473A-B489-09208904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8369CCF0-29FD-4AA1-9DDE-DD1DB9B1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5" name="Group 5">
            <a:extLst>
              <a:ext uri="{FF2B5EF4-FFF2-40B4-BE49-F238E27FC236}">
                <a16:creationId xmlns:a16="http://schemas.microsoft.com/office/drawing/2014/main" id="{52892FEE-7E2F-49BC-9A6D-B65A738FDAC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22B97396-AFCF-4672-83E2-81EC9D73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226A1121-FA30-4E0F-96D6-C3E20A99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8" name="Line 8">
              <a:extLst>
                <a:ext uri="{FF2B5EF4-FFF2-40B4-BE49-F238E27FC236}">
                  <a16:creationId xmlns:a16="http://schemas.microsoft.com/office/drawing/2014/main" id="{BF01BF3D-BC92-45BF-83A0-D5259159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9EB647D4-EDAA-4301-9BD0-33F527A12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6E81DB10-B650-4F9D-A6B3-5ABA68DA4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28A561D2-D65F-4AE4-8DE6-B4C33322B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B3CC8A1E-495D-4504-8E34-4BC1F83A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6EF4B488-D204-48F5-8606-841262D5D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3245BB9F-0334-4907-B2E4-95D35525C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7270C574-BEA1-4A47-9ECA-3B472523D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AEBD5AF7-F470-40E3-A7F8-8BFBE6C63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987528EF-D853-4E64-A2FF-635F8B2E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3745BB76-625B-42E7-9122-3DE48A21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E18F0E07-EAEF-4E0B-859B-61921214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5DF3B97C-4852-4E98-A7ED-0F2467EFE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1221" name="Line 21">
            <a:extLst>
              <a:ext uri="{FF2B5EF4-FFF2-40B4-BE49-F238E27FC236}">
                <a16:creationId xmlns:a16="http://schemas.microsoft.com/office/drawing/2014/main" id="{F10262D4-9DC2-4945-BE52-C77C2D9F3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BA5D14C3-B322-4811-8899-9A291FC3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2F40EAA4-8A7F-44D2-BD53-D6BECD94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E8F76367-B2FB-404D-9EEB-D7982E62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5E6F9DAC-6492-4536-BA0C-D730D37A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A0AE8438-3264-41B5-A8D6-04AA7E09C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ECC762EC-A100-451F-8581-AAC3AF30B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98F2AD58-4BC7-455A-BEDD-E5A85D12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20DC2483-1966-4B86-8939-C392E6D9A3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13959C0D-4E62-46B2-9670-20564B71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CFE18A2D-ABF6-4E01-8BEC-E42BF638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B4947A4D-BC64-4B51-85AF-A00047B5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B8DE708F-6D57-4770-88B7-4088ECF3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9CA9C36-A8AB-4987-8EA5-10192918F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4EF16875-56D6-4FA3-A8C1-CDB2892C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7F741002-ED3B-4E6F-A036-819B0229A0C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114693" name="Rectangle 5">
              <a:extLst>
                <a:ext uri="{FF2B5EF4-FFF2-40B4-BE49-F238E27FC236}">
                  <a16:creationId xmlns:a16="http://schemas.microsoft.com/office/drawing/2014/main" id="{6BD282C1-1C73-45AB-A05D-FB75038FF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4B905815-071D-479B-A78E-E914CBCE9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5" name="Line 7">
              <a:extLst>
                <a:ext uri="{FF2B5EF4-FFF2-40B4-BE49-F238E27FC236}">
                  <a16:creationId xmlns:a16="http://schemas.microsoft.com/office/drawing/2014/main" id="{16983B95-93F7-4D27-8BBD-8AF18F6F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6" name="Line 8">
              <a:extLst>
                <a:ext uri="{FF2B5EF4-FFF2-40B4-BE49-F238E27FC236}">
                  <a16:creationId xmlns:a16="http://schemas.microsoft.com/office/drawing/2014/main" id="{A00EA7D5-5EF4-4965-BFD2-5DE86AD17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7" name="Line 9">
              <a:extLst>
                <a:ext uri="{FF2B5EF4-FFF2-40B4-BE49-F238E27FC236}">
                  <a16:creationId xmlns:a16="http://schemas.microsoft.com/office/drawing/2014/main" id="{85BCAD1B-B4DD-43BB-821E-CEE3188A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8" name="Line 10">
              <a:extLst>
                <a:ext uri="{FF2B5EF4-FFF2-40B4-BE49-F238E27FC236}">
                  <a16:creationId xmlns:a16="http://schemas.microsoft.com/office/drawing/2014/main" id="{1FD09230-63C3-41A9-8064-A071FAA43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9" name="Line 11">
              <a:extLst>
                <a:ext uri="{FF2B5EF4-FFF2-40B4-BE49-F238E27FC236}">
                  <a16:creationId xmlns:a16="http://schemas.microsoft.com/office/drawing/2014/main" id="{5F597F99-0312-42F4-9A3F-B5A894A36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0" name="Line 12">
              <a:extLst>
                <a:ext uri="{FF2B5EF4-FFF2-40B4-BE49-F238E27FC236}">
                  <a16:creationId xmlns:a16="http://schemas.microsoft.com/office/drawing/2014/main" id="{84F1E1F9-F8F9-4D30-A12F-C6BDA54AB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1" name="Line 13">
              <a:extLst>
                <a:ext uri="{FF2B5EF4-FFF2-40B4-BE49-F238E27FC236}">
                  <a16:creationId xmlns:a16="http://schemas.microsoft.com/office/drawing/2014/main" id="{439B4BE7-CF83-44A7-B39B-CC1DCE1C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7C7EB428-3A41-4E14-868B-668FAEC4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6C35FEE2-51DB-4160-8BC1-92494AE6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94EBB0CA-0EDB-497E-A8B9-7610C944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5" name="Line 17">
              <a:extLst>
                <a:ext uri="{FF2B5EF4-FFF2-40B4-BE49-F238E27FC236}">
                  <a16:creationId xmlns:a16="http://schemas.microsoft.com/office/drawing/2014/main" id="{CEF24C52-995A-4067-9617-B90D0EBC4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6" name="Line 18">
              <a:extLst>
                <a:ext uri="{FF2B5EF4-FFF2-40B4-BE49-F238E27FC236}">
                  <a16:creationId xmlns:a16="http://schemas.microsoft.com/office/drawing/2014/main" id="{F4E603E0-0D87-4548-8A9B-45B7D04D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7" name="Line 19">
              <a:extLst>
                <a:ext uri="{FF2B5EF4-FFF2-40B4-BE49-F238E27FC236}">
                  <a16:creationId xmlns:a16="http://schemas.microsoft.com/office/drawing/2014/main" id="{8C2440D8-FB04-48F7-8D38-703AF538B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14708" name="Line 20">
            <a:extLst>
              <a:ext uri="{FF2B5EF4-FFF2-40B4-BE49-F238E27FC236}">
                <a16:creationId xmlns:a16="http://schemas.microsoft.com/office/drawing/2014/main" id="{6CA0C5F8-3F95-439F-BB78-0AAEF5E65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09" name="Rectangle 21">
            <a:extLst>
              <a:ext uri="{FF2B5EF4-FFF2-40B4-BE49-F238E27FC236}">
                <a16:creationId xmlns:a16="http://schemas.microsoft.com/office/drawing/2014/main" id="{195A37BB-772C-4E61-813D-8BE626C0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0" name="Line 22">
            <a:extLst>
              <a:ext uri="{FF2B5EF4-FFF2-40B4-BE49-F238E27FC236}">
                <a16:creationId xmlns:a16="http://schemas.microsoft.com/office/drawing/2014/main" id="{44AA76B1-8355-47D5-8DF9-FDBE481D3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1" name="Rectangle 23">
            <a:extLst>
              <a:ext uri="{FF2B5EF4-FFF2-40B4-BE49-F238E27FC236}">
                <a16:creationId xmlns:a16="http://schemas.microsoft.com/office/drawing/2014/main" id="{84EE3C58-4B51-470B-9FFF-480FA21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7F62FF5F-1821-4FF4-8647-843E70EA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E4BCDD54-09C8-49FB-BA30-919422B02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6B02B94F-EE09-4C76-8134-A1DD2AFB3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5" name="Rectangle 27">
            <a:extLst>
              <a:ext uri="{FF2B5EF4-FFF2-40B4-BE49-F238E27FC236}">
                <a16:creationId xmlns:a16="http://schemas.microsoft.com/office/drawing/2014/main" id="{3F7316D8-F467-40EC-8C6E-52DD8B0D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0E34922-92B0-46F0-B7B2-04E690C91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A73AEDBD-E3FA-4F4C-98DA-7ED93C29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521BAB85-C977-49B9-9A48-0835174B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114721" name="Rectangle 33">
            <a:extLst>
              <a:ext uri="{FF2B5EF4-FFF2-40B4-BE49-F238E27FC236}">
                <a16:creationId xmlns:a16="http://schemas.microsoft.com/office/drawing/2014/main" id="{4B7694FA-61CC-4EEB-AD28-097F5118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9875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70E094C3-27CA-4A8F-A15E-03942BB69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AD3C575-3A8F-4C69-95C1-A24263CB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F185B5DE-D209-4102-897F-9411FF9A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276" name="Group 4">
            <a:extLst>
              <a:ext uri="{FF2B5EF4-FFF2-40B4-BE49-F238E27FC236}">
                <a16:creationId xmlns:a16="http://schemas.microsoft.com/office/drawing/2014/main" id="{5F34B0E3-26A0-4CF7-8D58-9A516B3B67E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DB620556-1ACF-4727-BB42-1E061E91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01BAF3B-FABB-4341-9430-19D9C9C2A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0CA7101B-FD28-48A3-9975-032127E48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94A404D1-282C-4B4D-9ECF-4F2D95633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806A7BB9-18C9-422B-ADE3-6244E5E05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DAEC1D0F-E4CE-4B8F-A332-B98ABAFB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A3126DD-E4AC-424E-A1F7-9B50C529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F006F87E-702D-4FD7-83E4-ED0381D2B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3C092EBB-64F9-4663-ADBD-F4E36272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90D3CD3D-4F71-4F1E-9B40-4A8149558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D64D90D1-7330-4A78-AABF-3979B5903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9B2D264B-2DF3-44F9-98A2-A4EC2164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20F64CE7-EC8F-4368-90F6-5FBA08143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F3C8FA13-AE69-473E-94C5-FAAE0DCD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14306A54-2DE7-4AF8-9886-9CD904AEC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4292" name="Line 20">
            <a:extLst>
              <a:ext uri="{FF2B5EF4-FFF2-40B4-BE49-F238E27FC236}">
                <a16:creationId xmlns:a16="http://schemas.microsoft.com/office/drawing/2014/main" id="{0138B56A-0C76-473A-83FA-A8E38D01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FF2D4C38-647F-4ED0-840B-75F4F478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F9C81B82-B3CE-48A2-9BC8-8392293FC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0F654D67-D24E-4082-806D-B11AB46A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9A166BF4-8459-42DE-8435-25BE28C4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CEBCD670-C569-49E7-A7BB-545146E73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D214E7A1-2DA7-4015-AEDB-BC8EA0D57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9" name="Rectangle 27">
            <a:extLst>
              <a:ext uri="{FF2B5EF4-FFF2-40B4-BE49-F238E27FC236}">
                <a16:creationId xmlns:a16="http://schemas.microsoft.com/office/drawing/2014/main" id="{3A5EEE59-CAD3-4217-B20E-9FEDB072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11A27706-04F2-44ED-8C56-3AA45D049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A4DA8A5-A265-4D1A-8F30-18D72F8E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2" name="Rectangle 30">
            <a:extLst>
              <a:ext uri="{FF2B5EF4-FFF2-40B4-BE49-F238E27FC236}">
                <a16:creationId xmlns:a16="http://schemas.microsoft.com/office/drawing/2014/main" id="{A61932F8-B0B8-4C91-ACA9-2258DFBB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49A4B012-CF45-4CFE-823E-8D3567E7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1FE2CCE8-769F-41EE-BC25-733CEC647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1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7C2426B6-3494-49A3-8F4F-D8F57ECDA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EA13B7E-39B9-490B-8169-27B30074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C50BF60F-488F-47DC-9CAC-4EF7C726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300" name="Group 4">
            <a:extLst>
              <a:ext uri="{FF2B5EF4-FFF2-40B4-BE49-F238E27FC236}">
                <a16:creationId xmlns:a16="http://schemas.microsoft.com/office/drawing/2014/main" id="{B5099EEB-CAA6-4FD9-9666-D55B1B537B6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5AF4AC57-690B-4778-B53D-572C630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2" name="Line 6">
              <a:extLst>
                <a:ext uri="{FF2B5EF4-FFF2-40B4-BE49-F238E27FC236}">
                  <a16:creationId xmlns:a16="http://schemas.microsoft.com/office/drawing/2014/main" id="{EDB4B114-5BFA-4DD5-9C96-EFB23E2C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3" name="Line 7">
              <a:extLst>
                <a:ext uri="{FF2B5EF4-FFF2-40B4-BE49-F238E27FC236}">
                  <a16:creationId xmlns:a16="http://schemas.microsoft.com/office/drawing/2014/main" id="{3F93BF4C-E018-4CA9-AE19-78E630C2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4" name="Line 8">
              <a:extLst>
                <a:ext uri="{FF2B5EF4-FFF2-40B4-BE49-F238E27FC236}">
                  <a16:creationId xmlns:a16="http://schemas.microsoft.com/office/drawing/2014/main" id="{1CB3314B-2A9E-4813-BA6B-30FF47014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C062B358-7EC1-4B05-833B-B0C01B390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5F886B9D-546A-425E-A37F-7498DF155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F6DB62D8-FDF6-4C58-AEDF-9673B926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4A80F2CD-CC0C-4E81-839D-9A62ABE8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634D18C1-AF1A-4CCD-BF95-5265A4E00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465697CC-A4A1-4739-99D8-BD08DAB6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F86AD3BE-9286-48FA-8C26-F8D659A3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C55EAB14-C6F4-4F16-99A4-849E386EF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B0637849-53AF-4F1C-95A1-D478DC374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3EB5F5D1-6EA2-48DE-9DCF-9B499B5E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352D64EB-BBFC-44EA-A77B-21DF91B7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5316" name="Line 20">
            <a:extLst>
              <a:ext uri="{FF2B5EF4-FFF2-40B4-BE49-F238E27FC236}">
                <a16:creationId xmlns:a16="http://schemas.microsoft.com/office/drawing/2014/main" id="{C1A1FBEC-B5C3-45E5-9772-77A491509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13A5934-F948-4BF6-9A86-245D9662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E52B8BF2-2BDD-42B3-8291-63D9C127E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93D1EEB8-7FB3-4EFA-A3EF-D29E8937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6EF81E71-9959-4577-9ADF-72E1BE9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CFB815AE-FD86-48B5-92C0-A431FF893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11539E03-6EFC-4143-8FA5-97F13A4AC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857E183D-1139-4C24-BFDE-3DDACAF8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A83CF955-BA04-4BC1-92FA-1423E9E63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26CAF88E-3CB5-48A1-A59C-84444625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A44138D0-BDE8-439B-8C45-9034C646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4FC4534F-A3C6-4A07-8CBA-D9926794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107A0A42-83B9-42AA-A8C6-6F3CA1CBC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E427B638-743B-44DD-B30D-48368E17E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E58DA36-FD75-4B49-8546-5DB32B473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8594839A-D555-4F49-BABC-5E61799C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24" name="Group 4">
            <a:extLst>
              <a:ext uri="{FF2B5EF4-FFF2-40B4-BE49-F238E27FC236}">
                <a16:creationId xmlns:a16="http://schemas.microsoft.com/office/drawing/2014/main" id="{629C1584-BA4A-424B-91A2-1837A5BE90F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69D9F02C-571D-4ADE-8EA3-E148999D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B9643138-44AA-4494-872D-04987FF6D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570557DA-0598-47A4-AA8B-7DE8556B9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7B9F941-813B-4741-95D0-898EF051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BCBD7D60-69D0-4A08-8113-21F536541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4376F787-6F53-44B7-8DEC-1D423BB8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62FED2B9-8613-4908-A394-94FA5151B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00587B83-E668-480D-9EF2-1E7C2D8AD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CB0E641A-F6DC-48D5-8E27-1BC877462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C406F87D-07A8-41FC-A3E9-D5C228E9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6D53579C-4E63-49B7-A3E7-3EAB856F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6" name="Line 16">
              <a:extLst>
                <a:ext uri="{FF2B5EF4-FFF2-40B4-BE49-F238E27FC236}">
                  <a16:creationId xmlns:a16="http://schemas.microsoft.com/office/drawing/2014/main" id="{79868FEB-FA3A-4B1A-9782-0CDBDB3E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7" name="Line 17">
              <a:extLst>
                <a:ext uri="{FF2B5EF4-FFF2-40B4-BE49-F238E27FC236}">
                  <a16:creationId xmlns:a16="http://schemas.microsoft.com/office/drawing/2014/main" id="{2848823F-2516-4C3E-B704-2E1CA65DB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8" name="Line 18">
              <a:extLst>
                <a:ext uri="{FF2B5EF4-FFF2-40B4-BE49-F238E27FC236}">
                  <a16:creationId xmlns:a16="http://schemas.microsoft.com/office/drawing/2014/main" id="{586550B7-63D2-4B8B-8BD1-95A4D3983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9" name="Line 19">
              <a:extLst>
                <a:ext uri="{FF2B5EF4-FFF2-40B4-BE49-F238E27FC236}">
                  <a16:creationId xmlns:a16="http://schemas.microsoft.com/office/drawing/2014/main" id="{BAAA3CBF-D020-418D-A830-97485EFD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6340" name="Line 20">
            <a:extLst>
              <a:ext uri="{FF2B5EF4-FFF2-40B4-BE49-F238E27FC236}">
                <a16:creationId xmlns:a16="http://schemas.microsoft.com/office/drawing/2014/main" id="{1D89554F-A22A-411B-8EC7-0A8F6E38F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1" name="Rectangle 21">
            <a:extLst>
              <a:ext uri="{FF2B5EF4-FFF2-40B4-BE49-F238E27FC236}">
                <a16:creationId xmlns:a16="http://schemas.microsoft.com/office/drawing/2014/main" id="{28CD7A8D-0C0E-46CF-88F0-40CBAE64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B1D09391-898D-408D-BA5D-BC50374B8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3" name="Rectangle 23">
            <a:extLst>
              <a:ext uri="{FF2B5EF4-FFF2-40B4-BE49-F238E27FC236}">
                <a16:creationId xmlns:a16="http://schemas.microsoft.com/office/drawing/2014/main" id="{A69F8AF0-EDE9-4655-B183-8FC250B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F8A6FC62-E33D-4839-9DD2-AA273FF7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6345" name="Line 25">
            <a:extLst>
              <a:ext uri="{FF2B5EF4-FFF2-40B4-BE49-F238E27FC236}">
                <a16:creationId xmlns:a16="http://schemas.microsoft.com/office/drawing/2014/main" id="{0147F7BB-9F17-4104-8B51-04FDBD2CB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6" name="Line 26">
            <a:extLst>
              <a:ext uri="{FF2B5EF4-FFF2-40B4-BE49-F238E27FC236}">
                <a16:creationId xmlns:a16="http://schemas.microsoft.com/office/drawing/2014/main" id="{4ACB66BE-D6FF-445D-92EE-59F535550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7" name="Rectangle 27">
            <a:extLst>
              <a:ext uri="{FF2B5EF4-FFF2-40B4-BE49-F238E27FC236}">
                <a16:creationId xmlns:a16="http://schemas.microsoft.com/office/drawing/2014/main" id="{04F24F23-D0C7-4EFC-BAC6-73A7AD37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8" name="Line 28">
            <a:extLst>
              <a:ext uri="{FF2B5EF4-FFF2-40B4-BE49-F238E27FC236}">
                <a16:creationId xmlns:a16="http://schemas.microsoft.com/office/drawing/2014/main" id="{E37A6BA9-ABA0-4C44-9D49-39E4D45403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9" name="Rectangle 29">
            <a:extLst>
              <a:ext uri="{FF2B5EF4-FFF2-40B4-BE49-F238E27FC236}">
                <a16:creationId xmlns:a16="http://schemas.microsoft.com/office/drawing/2014/main" id="{8159878E-19D3-4195-ADA1-413A1AE8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0" name="Rectangle 30">
            <a:extLst>
              <a:ext uri="{FF2B5EF4-FFF2-40B4-BE49-F238E27FC236}">
                <a16:creationId xmlns:a16="http://schemas.microsoft.com/office/drawing/2014/main" id="{56D92CDC-8C18-42AB-A51E-D7557B5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D3E88DD2-4721-4C5C-B1F7-3D38F794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6352" name="Line 32">
            <a:extLst>
              <a:ext uri="{FF2B5EF4-FFF2-40B4-BE49-F238E27FC236}">
                <a16:creationId xmlns:a16="http://schemas.microsoft.com/office/drawing/2014/main" id="{4BDE5A91-F824-421F-8074-D424E3A2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3" name="Oval 33">
            <a:extLst>
              <a:ext uri="{FF2B5EF4-FFF2-40B4-BE49-F238E27FC236}">
                <a16:creationId xmlns:a16="http://schemas.microsoft.com/office/drawing/2014/main" id="{88F7BECE-BCB5-4B14-BF9A-602E96A5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945CCCE3-2C2D-4A94-8449-EBDE73DA9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965AE5-F7E0-4FFE-89E4-228F0A919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Running time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D20B44E6-3584-4242-8713-742C720D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578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F0030B14-1DFF-4A9F-B54B-34A7C067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029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ED80A256-B44E-45C7-848E-DD6D8C0D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5181600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1" name="Text Box 7">
            <a:extLst>
              <a:ext uri="{FF2B5EF4-FFF2-40B4-BE49-F238E27FC236}">
                <a16:creationId xmlns:a16="http://schemas.microsoft.com/office/drawing/2014/main" id="{7B2C894B-6CA6-428A-A1AF-FA37E8BB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690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l-GR" altLang="ti-ET" sz="28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6361422D-0E21-48B9-B1C3-6E3F3A9D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599" y="3214688"/>
            <a:ext cx="3916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Arial" panose="020B0604020202020204" pitchFamily="34" charset="0"/>
              </a:rPr>
              <a:t>Depends on </a:t>
            </a:r>
            <a:r>
              <a:rPr lang="en-US" altLang="ti-ET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ChainedHashSearch</a:t>
            </a:r>
            <a:endParaRPr lang="en-US" altLang="ti-ET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9792FCF2-8773-4A5A-A76A-01AECF6B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O(length of the chain)</a:t>
            </a:r>
            <a:endParaRPr lang="el-GR" altLang="ti-ET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48B6501-1C79-424F-8665-14705C6E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linked lists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99C480-4E9F-48C3-847E-0BB47E7B4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Oval 9">
            <a:extLst>
              <a:ext uri="{FF2B5EF4-FFF2-40B4-BE49-F238E27FC236}">
                <a16:creationId xmlns:a16="http://schemas.microsoft.com/office/drawing/2014/main" id="{A4D7800E-5E6F-4A47-AFFC-C839206D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4CA513-2AAE-4936-9028-A655AAD4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06547D-FBEA-4F17-88F0-A883589E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a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A1CD258-83A0-4F38-84CB-35B0E460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58B240C-A38E-4B3D-A12E-D63A7F9D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51B0EC2B-6FB4-4BC1-B42B-500C8D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101FC1E7-1A2A-4B85-8CF1-6D9DF4DB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76A12682-B553-4CD1-9F6C-3815DFE4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689F519-3789-4026-A7AD-5630A6D7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43D0547-EFF9-4131-B6A3-739DC3F40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3E42AC-F315-4C6B-A2B0-5A5369C20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All elements hash to the same location</a:t>
            </a:r>
          </a:p>
          <a:p>
            <a:pPr lvl="1"/>
            <a:r>
              <a:rPr lang="en-US" altLang="ti-ET"/>
              <a:t>h(k) = 4</a:t>
            </a:r>
          </a:p>
          <a:p>
            <a:pPr lvl="1"/>
            <a:r>
              <a:rPr lang="en-US" altLang="ti-ET"/>
              <a:t>O(n)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35446C30-C05B-4FFD-A851-80D2BC80521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172200"/>
            <a:ext cx="5715000" cy="381000"/>
            <a:chOff x="768" y="624"/>
            <a:chExt cx="3600" cy="240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1DAC0BFB-FCB0-42C2-A8A8-BEC77772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2" name="Line 6">
              <a:extLst>
                <a:ext uri="{FF2B5EF4-FFF2-40B4-BE49-F238E27FC236}">
                  <a16:creationId xmlns:a16="http://schemas.microsoft.com/office/drawing/2014/main" id="{E5D4C72C-5C03-4043-836A-FB7F2D385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3" name="Line 7">
              <a:extLst>
                <a:ext uri="{FF2B5EF4-FFF2-40B4-BE49-F238E27FC236}">
                  <a16:creationId xmlns:a16="http://schemas.microsoft.com/office/drawing/2014/main" id="{D33814AD-B5BB-410A-9D4F-5BA1739BF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4" name="Line 8">
              <a:extLst>
                <a:ext uri="{FF2B5EF4-FFF2-40B4-BE49-F238E27FC236}">
                  <a16:creationId xmlns:a16="http://schemas.microsoft.com/office/drawing/2014/main" id="{CDCCDB53-0F5F-4209-B204-6A0E326C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5" name="Line 9">
              <a:extLst>
                <a:ext uri="{FF2B5EF4-FFF2-40B4-BE49-F238E27FC236}">
                  <a16:creationId xmlns:a16="http://schemas.microsoft.com/office/drawing/2014/main" id="{75100F19-01D4-40F9-B9CB-430AA7EB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6" name="Line 10">
              <a:extLst>
                <a:ext uri="{FF2B5EF4-FFF2-40B4-BE49-F238E27FC236}">
                  <a16:creationId xmlns:a16="http://schemas.microsoft.com/office/drawing/2014/main" id="{661CE560-11BE-4A34-B077-22761B46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49D78478-7CEF-4E97-93BD-BE1062386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8" name="Line 12">
              <a:extLst>
                <a:ext uri="{FF2B5EF4-FFF2-40B4-BE49-F238E27FC236}">
                  <a16:creationId xmlns:a16="http://schemas.microsoft.com/office/drawing/2014/main" id="{184227BB-031D-4739-B960-269ED6E6E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6D51EE7A-934B-4853-84A7-AE1F6E479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5D0F1662-3825-44FC-AA6B-7D0E6E17C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1" name="Line 15">
              <a:extLst>
                <a:ext uri="{FF2B5EF4-FFF2-40B4-BE49-F238E27FC236}">
                  <a16:creationId xmlns:a16="http://schemas.microsoft.com/office/drawing/2014/main" id="{CE81D52B-0342-4E4E-AFF0-1E87ED34A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851F25DC-EBE0-4794-8934-0E850F48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3" name="Line 17">
              <a:extLst>
                <a:ext uri="{FF2B5EF4-FFF2-40B4-BE49-F238E27FC236}">
                  <a16:creationId xmlns:a16="http://schemas.microsoft.com/office/drawing/2014/main" id="{DEFF9CCE-7D70-4AA1-8A87-EA8C986EC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2F378211-EB11-418E-BD94-1974934E3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5" name="Line 19">
              <a:extLst>
                <a:ext uri="{FF2B5EF4-FFF2-40B4-BE49-F238E27FC236}">
                  <a16:creationId xmlns:a16="http://schemas.microsoft.com/office/drawing/2014/main" id="{B3354B14-F17D-46F2-A4B2-EFD43EDE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60436" name="Line 20">
            <a:extLst>
              <a:ext uri="{FF2B5EF4-FFF2-40B4-BE49-F238E27FC236}">
                <a16:creationId xmlns:a16="http://schemas.microsoft.com/office/drawing/2014/main" id="{26611BDA-EC50-4E5E-8338-55C309183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D999337E-985F-470A-B8B0-99F3D84D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F30D99B-7039-42EE-8756-9F1D71C81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E4834163-09DF-4144-A102-D6A9F457F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9706" y="3886200"/>
            <a:ext cx="9428" cy="308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90B7C6A7-9E2D-478C-BE2E-58F8379C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B69543B3-B5AF-4D97-B070-B7FF1A789D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6477" y="4114800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B2EEB12-5FEC-4216-A779-B3B08797E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07B787-AD6D-4CEF-A570-3F6F831E8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Average case</a:t>
            </a:r>
          </a:p>
          <a:p>
            <a:pPr lvl="1"/>
            <a:r>
              <a:rPr lang="en-US" altLang="ti-ET"/>
              <a:t>Depends on how well the hash function distributes the keys</a:t>
            </a:r>
          </a:p>
          <a:p>
            <a:pPr lvl="1"/>
            <a:r>
              <a:rPr lang="en-US" altLang="ti-ET"/>
              <a:t>Assume simple uniform hashing: an element is equally likely to end up in any of the </a:t>
            </a:r>
            <a:r>
              <a:rPr lang="en-US" altLang="ti-ET" i="1"/>
              <a:t>m</a:t>
            </a:r>
            <a:r>
              <a:rPr lang="en-US" altLang="ti-ET"/>
              <a:t> slots</a:t>
            </a:r>
          </a:p>
          <a:p>
            <a:pPr lvl="1"/>
            <a:r>
              <a:rPr lang="en-US" altLang="ti-ET"/>
              <a:t>Under simple uniform hashing what is the average length of a chain in the table?</a:t>
            </a:r>
          </a:p>
          <a:p>
            <a:pPr lvl="2"/>
            <a:r>
              <a:rPr lang="en-US" altLang="ti-ET" i="1"/>
              <a:t>n</a:t>
            </a:r>
            <a:r>
              <a:rPr lang="en-US" altLang="ti-ET"/>
              <a:t> keys over </a:t>
            </a:r>
            <a:r>
              <a:rPr lang="en-US" altLang="ti-ET" i="1"/>
              <a:t>m</a:t>
            </a:r>
            <a:r>
              <a:rPr lang="en-US" altLang="ti-ET"/>
              <a:t> slots = </a:t>
            </a:r>
            <a:r>
              <a:rPr lang="en-US" altLang="ti-ET" i="1"/>
              <a:t>n / m = </a:t>
            </a:r>
            <a:r>
              <a:rPr lang="el-GR" altLang="ti-ET"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A0D526-AEDE-4447-8EC0-D3FF54799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chain length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3E5F5B9-4F7E-4E62-A0D3-6F2AF6C01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071937"/>
          </a:xfrm>
        </p:spPr>
        <p:txBody>
          <a:bodyPr/>
          <a:lstStyle/>
          <a:p>
            <a:r>
              <a:rPr lang="en-US" altLang="ti-ET"/>
              <a:t>If you roll a fair </a:t>
            </a:r>
            <a:r>
              <a:rPr lang="en-US" altLang="ti-ET" i="1"/>
              <a:t>m</a:t>
            </a:r>
            <a:r>
              <a:rPr lang="en-US" altLang="ti-ET"/>
              <a:t> sided die </a:t>
            </a:r>
            <a:r>
              <a:rPr lang="en-US" altLang="ti-ET" i="1"/>
              <a:t>n</a:t>
            </a:r>
            <a:r>
              <a:rPr lang="en-US" altLang="ti-ET"/>
              <a:t> times, how many times are we likely to see a given value?</a:t>
            </a:r>
          </a:p>
          <a:p>
            <a:r>
              <a:rPr lang="en-US" altLang="ti-ET"/>
              <a:t>For example, 10 sided die:</a:t>
            </a:r>
          </a:p>
          <a:p>
            <a:pPr lvl="1"/>
            <a:r>
              <a:rPr lang="en-US" altLang="ti-ET"/>
              <a:t>1 time</a:t>
            </a:r>
          </a:p>
          <a:p>
            <a:pPr lvl="2"/>
            <a:r>
              <a:rPr lang="en-US" altLang="ti-ET"/>
              <a:t>1/10</a:t>
            </a:r>
          </a:p>
          <a:p>
            <a:pPr lvl="1"/>
            <a:r>
              <a:rPr lang="en-US" altLang="ti-ET"/>
              <a:t>100 times</a:t>
            </a:r>
          </a:p>
          <a:p>
            <a:pPr lvl="2"/>
            <a:r>
              <a:rPr lang="en-US" altLang="ti-ET"/>
              <a:t>100/10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B0C19F2-5C0B-49D7-8F6A-7194EBED2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 average running time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1346FC2-8377-4399-8481-D7BF260D2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cases: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Key is </a:t>
            </a:r>
            <a:r>
              <a:rPr lang="en-US" altLang="ti-ET" b="1" dirty="0"/>
              <a:t>not</a:t>
            </a:r>
            <a:r>
              <a:rPr lang="en-US" altLang="ti-ET" dirty="0"/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must search all entries</a:t>
            </a:r>
          </a:p>
          <a:p>
            <a:pPr lvl="2">
              <a:lnSpc>
                <a:spcPct val="150000"/>
              </a:lnSpc>
            </a:pPr>
            <a:r>
              <a:rPr lang="el-GR" altLang="ti-ET" dirty="0">
                <a:cs typeface="Arial" panose="020B0604020202020204" pitchFamily="34" charset="0"/>
              </a:rPr>
              <a:t>Θ</a:t>
            </a:r>
            <a:r>
              <a:rPr lang="en-US" altLang="ti-ET" dirty="0"/>
              <a:t>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Key </a:t>
            </a:r>
            <a:r>
              <a:rPr lang="en-US" altLang="ti-ET" b="1" dirty="0">
                <a:cs typeface="Arial" panose="020B0604020202020204" pitchFamily="34" charset="0"/>
              </a:rPr>
              <a:t>is</a:t>
            </a:r>
            <a:r>
              <a:rPr lang="en-US" altLang="ti-ET" dirty="0">
                <a:cs typeface="Arial" panose="020B0604020202020204" pitchFamily="34" charset="0"/>
              </a:rPr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on average search half of the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  <a:endParaRPr lang="el-GR" altLang="ti-ET" dirty="0">
              <a:cs typeface="Arial" panose="020B0604020202020204" pitchFamily="34" charset="0"/>
            </a:endParaRP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013B09C7-B0E2-4B59-BDF3-CAF76D49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116" y="3925094"/>
            <a:ext cx="301658" cy="34800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DF68050-0B49-40ED-99BD-67C5116ED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1A4B4A-9474-43AD-989A-21107C22EDE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8A18E35-446E-41EA-B2EB-7C5D957E3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Search in Hash Tables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38E327F3-6311-4C5F-A812-AD7ED74DB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214439"/>
            <a:ext cx="10664313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slots) is proportional to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elements in the table):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	α = n/m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(m)/m = </a:t>
            </a:r>
            <a:r>
              <a:rPr lang="en-US" altLang="ti-ET" sz="3200" b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Searching takes constant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26008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FA8E126-4262-4D26-9EBE-28337832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Hash functions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9ED4532-3F5B-43A0-9EAD-7C30DA99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876800"/>
          </a:xfrm>
        </p:spPr>
        <p:txBody>
          <a:bodyPr/>
          <a:lstStyle/>
          <a:p>
            <a:r>
              <a:rPr lang="en-US" altLang="ti-ET" sz="2600"/>
              <a:t>What makes a good hash function?</a:t>
            </a:r>
          </a:p>
          <a:p>
            <a:pPr lvl="1"/>
            <a:r>
              <a:rPr lang="en-US" altLang="ti-ET" sz="2200"/>
              <a:t>Approximates the assumption of simple uniform hashing</a:t>
            </a:r>
          </a:p>
          <a:p>
            <a:pPr lvl="1"/>
            <a:r>
              <a:rPr lang="en-US" altLang="ti-ET" sz="2200"/>
              <a:t>Deterministic – h(x) should always return the same value</a:t>
            </a:r>
          </a:p>
          <a:p>
            <a:pPr lvl="1"/>
            <a:r>
              <a:rPr lang="en-US" altLang="ti-ET" sz="2200"/>
              <a:t>Low cost – if it is expensive to calculate the hash value (e.g. log n) then we don’t gain anything by using a table</a:t>
            </a:r>
          </a:p>
          <a:p>
            <a:r>
              <a:rPr lang="en-US" altLang="ti-ET" sz="2600"/>
              <a:t>Challenge: we don’t generally know the distribution of the keys</a:t>
            </a:r>
          </a:p>
          <a:p>
            <a:pPr lvl="1"/>
            <a:r>
              <a:rPr lang="en-US" altLang="ti-ET" sz="2200"/>
              <a:t>Frequently data tend to be clustered (e.g. similar strings, run-times, SSNs).  A good hash function should spread these out across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88E0BA-77FC-4507-B286-575F9CF2F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30BEDCD-E593-4E2E-8CBA-B91D02BE1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609600"/>
          </a:xfrm>
        </p:spPr>
        <p:txBody>
          <a:bodyPr/>
          <a:lstStyle/>
          <a:p>
            <a:r>
              <a:rPr lang="en-US" altLang="ti-ET"/>
              <a:t>h(k) = k mod m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F2DD383-CF00-4378-A3C1-D8C8A1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24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       K        h(k)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66CD44C8-AF33-4112-9B78-CFCF0400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BC8DFAC8-E4D0-41FE-916F-F242631F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11      25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C3C8264-1549-4885-B20C-C953B5E3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2B0F44C2-2E4A-40A9-BCE7-F840DCDB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14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11      17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92BB4DA6-1596-4F4F-8793-F09643B7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13      133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7DD6E045-F336-49DC-B87B-9022B5C0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958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9A9EEEC5-AA43-491D-82AF-3B669A86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29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13      25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43052432-4980-4025-8959-8E5F4839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20B4229E-D837-4287-BAE3-6F006F4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194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E498A73A-5EF8-4291-8E0E-6B06614A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1C60C241-63AC-4BD2-89C5-1E6CACB3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03282DA9-E73B-4FC0-9F5F-41F94A28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958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332B4FB-3491-4A27-9A9F-612A681E4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15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4" grpId="0"/>
      <p:bldP spid="65545" grpId="0"/>
      <p:bldP spid="65546" grpId="0"/>
      <p:bldP spid="65547" grpId="0"/>
      <p:bldP spid="65548" grpId="0"/>
      <p:bldP spid="65549" grpId="0"/>
      <p:bldP spid="65550" grpId="0"/>
      <p:bldP spid="65551" grpId="0"/>
      <p:bldP spid="65552" grpId="0"/>
      <p:bldP spid="655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FADDF52-CCDD-4458-A170-D90064FF6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82A2F14-D920-4EFF-B8B8-C70CD6A69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b="1"/>
              <a:t>Don’t</a:t>
            </a:r>
            <a:r>
              <a:rPr lang="en-US" altLang="ti-ET"/>
              <a:t> use a power of two.  Why?</a:t>
            </a:r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if h(k) = k mod 2</a:t>
            </a:r>
            <a:r>
              <a:rPr lang="en-US" altLang="ti-ET" baseline="30000"/>
              <a:t>p</a:t>
            </a:r>
            <a:r>
              <a:rPr lang="en-US" altLang="ti-ET"/>
              <a:t>, the hash function is just the lower </a:t>
            </a:r>
            <a:r>
              <a:rPr lang="en-US" altLang="ti-ET" i="1"/>
              <a:t>p</a:t>
            </a:r>
            <a:r>
              <a:rPr lang="en-US" altLang="ti-ET"/>
              <a:t> bits of the value</a:t>
            </a:r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9F9FDA58-939F-413A-B5CB-956CBF1A4AC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62201"/>
            <a:ext cx="4495800" cy="3084513"/>
            <a:chOff x="1104" y="1488"/>
            <a:chExt cx="2832" cy="1943"/>
          </a:xfrm>
        </p:grpSpPr>
        <p:sp>
          <p:nvSpPr>
            <p:cNvPr id="66564" name="Text Box 4">
              <a:extLst>
                <a:ext uri="{FF2B5EF4-FFF2-40B4-BE49-F238E27FC236}">
                  <a16:creationId xmlns:a16="http://schemas.microsoft.com/office/drawing/2014/main" id="{1E585FBB-AA89-450E-AEC2-365D39FFA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m	k	bin(k) 	h(k)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AutoNum type="arabicPlain" startAt="8"/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25	11001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1	00001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17	10001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altLang="ti-ET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5" name="Line 5">
              <a:extLst>
                <a:ext uri="{FF2B5EF4-FFF2-40B4-BE49-F238E27FC236}">
                  <a16:creationId xmlns:a16="http://schemas.microsoft.com/office/drawing/2014/main" id="{6AC76973-DBE8-4969-8338-28670CA9A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DD803DA-B830-47DC-A1E7-DCC36874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7321B29-5FFB-475D-87D7-61B2893C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Good rule of thumb for </a:t>
            </a:r>
            <a:r>
              <a:rPr lang="en-US" altLang="ti-ET" i="1"/>
              <a:t>m</a:t>
            </a:r>
            <a:r>
              <a:rPr lang="en-US" altLang="ti-ET"/>
              <a:t> is a prime number not to close to a power of 2</a:t>
            </a:r>
          </a:p>
          <a:p>
            <a:r>
              <a:rPr lang="en-US" altLang="ti-ET"/>
              <a:t>Pros:</a:t>
            </a:r>
          </a:p>
          <a:p>
            <a:pPr lvl="1"/>
            <a:r>
              <a:rPr lang="en-US" altLang="ti-ET"/>
              <a:t>quick to calculate</a:t>
            </a:r>
          </a:p>
          <a:p>
            <a:pPr lvl="1"/>
            <a:r>
              <a:rPr lang="en-US" altLang="ti-ET"/>
              <a:t>easy to understand</a:t>
            </a:r>
          </a:p>
          <a:p>
            <a:r>
              <a:rPr lang="en-US" altLang="ti-ET"/>
              <a:t>Cons:</a:t>
            </a:r>
          </a:p>
          <a:p>
            <a:pPr lvl="1"/>
            <a:r>
              <a:rPr lang="en-US" altLang="ti-ET"/>
              <a:t>keys close to each other will end up close in the hashtable</a:t>
            </a:r>
          </a:p>
          <a:p>
            <a:endParaRPr lang="en-US" altLang="ti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E151355-B237-47C7-8BC7-A7145B7C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5EB4069-E895-46B5-AAED-226D20FF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Multiply the key by a constant 0 &lt; A &lt; 1 and extract the fractional part of </a:t>
            </a:r>
            <a:r>
              <a:rPr lang="en-US" altLang="ti-ET" i="1"/>
              <a:t>kA</a:t>
            </a:r>
            <a:r>
              <a:rPr lang="en-US" altLang="ti-ET"/>
              <a:t>, then scale by </a:t>
            </a:r>
            <a:r>
              <a:rPr lang="en-US" altLang="ti-ET" i="1"/>
              <a:t>m</a:t>
            </a:r>
            <a:r>
              <a:rPr lang="en-US" altLang="ti-ET"/>
              <a:t> to get the index</a:t>
            </a:r>
            <a:endParaRPr lang="en-US" altLang="ti-ET" i="1"/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A3877259-BC8E-41C3-9B19-5FEDF1813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3" imgW="1358640" imgH="228600" progId="Equation.3">
                  <p:embed/>
                </p:oleObj>
              </mc:Choice>
              <mc:Fallback>
                <p:oleObj name="Equation" r:id="rId3" imgW="1358640" imgH="2286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A3877259-BC8E-41C3-9B19-5FEDF1813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>
            <a:extLst>
              <a:ext uri="{FF2B5EF4-FFF2-40B4-BE49-F238E27FC236}">
                <a16:creationId xmlns:a16="http://schemas.microsoft.com/office/drawing/2014/main" id="{63606AC2-87AA-48C4-9266-4988EDDE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4BF5B2C2-DA8E-443E-A4F8-16416532B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95800"/>
            <a:ext cx="152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441A68B6-8150-43BF-A3D3-6CCBBC14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1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extracts the fractional portion of </a:t>
            </a:r>
            <a:r>
              <a:rPr lang="en-US" altLang="ti-ET" sz="2000" i="1">
                <a:solidFill>
                  <a:srgbClr val="FF0000"/>
                </a:solidFill>
                <a:latin typeface="Arial" panose="020B0604020202020204" pitchFamily="34" charset="0"/>
              </a:rPr>
              <a:t>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:a16="http://schemas.microsoft.com/office/drawing/2014/main" id="{F935F1F0-B867-4D30-93A1-5745683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6AB5F32-3AB4-47A6-BE09-4B3D7629F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4D68963-E5C6-4BDD-8E24-B76E5F72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156F089-FAB4-4797-8D2D-E8FA578A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E6411D2-39FF-4DC8-A4A4-F74594FB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string</a:t>
            </a:r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D241AF19-9462-45DD-9C70-E3DEA2A0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B71EFA0B-2174-4781-9762-8D3E6E79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CAED670C-67BF-452A-9910-8B6B237E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08FAD20-BE23-45D0-969D-AA69AFD7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0ABE28D9-9BA5-4718-B582-5AA2D863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17477DE-7199-40A1-BC8C-8A21A3153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D3DF17F-0D9D-4E6C-882D-1B8BD4A62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1"/>
            <a:ext cx="8229600" cy="3311525"/>
          </a:xfrm>
        </p:spPr>
        <p:txBody>
          <a:bodyPr/>
          <a:lstStyle/>
          <a:p>
            <a:r>
              <a:rPr lang="en-US" altLang="ti-ET"/>
              <a:t>Common choice is for </a:t>
            </a:r>
            <a:r>
              <a:rPr lang="en-US" altLang="ti-ET" i="1"/>
              <a:t>m</a:t>
            </a:r>
            <a:r>
              <a:rPr lang="en-US" altLang="ti-ET"/>
              <a:t> as a power of 2 and</a:t>
            </a:r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Why a power of 2?</a:t>
            </a:r>
          </a:p>
          <a:p>
            <a:r>
              <a:rPr lang="en-US" altLang="ti-ET"/>
              <a:t>Book has other heuristics 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10E74209-E51E-4163-A4C8-4016F45AC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3" imgW="1968480" imgH="241200" progId="Equation.3">
                  <p:embed/>
                </p:oleObj>
              </mc:Choice>
              <mc:Fallback>
                <p:oleObj name="Equation" r:id="rId3" imgW="1968480" imgH="2412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10E74209-E51E-4163-A4C8-4016F45AC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5B2D5E7B-1EAD-41EF-B8C4-614E8749C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5B2D5E7B-1EAD-41EF-B8C4-614E8749C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3FE3994-959F-498E-8E4D-F94843C3B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4A1B1388-A504-4ED0-9C4D-666BF6FB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1"/>
            <a:ext cx="35052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	k	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15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23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100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ti-ET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F88902FC-B461-44E5-B0E5-558F7F64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74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9.27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6E263643-2A2E-401C-915E-347C2648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floor(0.27*8) = 2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D62AF082-E7B0-4FD7-A677-4D54EC4D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kA		h(k)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7B00D7A0-DC7E-4D74-8DAB-9F5C6ABD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14.214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D8E4EAE9-C1E8-4580-A817-C23A93CA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290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floor(0.214*8) = 1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8A6CB999-F2E1-40FD-9DA1-BE029623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52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61.8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FF6DEB31-495D-4A57-BFC7-772D4827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floor(0.8*8) = 6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BE4F40C2-1C7B-471C-AA94-E48F6DAE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3074ADC6-FDF2-4BDE-9DAE-9D76A2D44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1358640" imgH="228600" progId="Equation.3">
                  <p:embed/>
                </p:oleObj>
              </mc:Choice>
              <mc:Fallback>
                <p:oleObj name="Equation" r:id="rId3" imgW="1358640" imgH="22860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3074ADC6-FDF2-4BDE-9DAE-9D76A2D4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40" grpId="0"/>
      <p:bldP spid="69641" grpId="0"/>
      <p:bldP spid="69642" grpId="0"/>
      <p:bldP spid="696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C6B2E31-AEF1-4243-85B7-613905199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Other hash functions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4679995-DBEF-48E1-904E-6D769B2AC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cyclic redundancy checks (i.e. disks, </a:t>
            </a:r>
            <a:r>
              <a:rPr lang="en-US" altLang="ti-ET" dirty="0" err="1"/>
              <a:t>cds</a:t>
            </a:r>
            <a:r>
              <a:rPr lang="en-US" altLang="ti-ET" dirty="0"/>
              <a:t>, </a:t>
            </a:r>
            <a:r>
              <a:rPr lang="en-US" altLang="ti-ET" dirty="0" err="1"/>
              <a:t>dvds</a:t>
            </a:r>
            <a:r>
              <a:rPr lang="en-US" altLang="ti-ET" dirty="0"/>
              <a:t>)</a:t>
            </a:r>
          </a:p>
          <a:p>
            <a:r>
              <a:rPr lang="en-US" altLang="ti-ET" dirty="0"/>
              <a:t>Checksums (i.e. networking, file transfers)</a:t>
            </a:r>
          </a:p>
          <a:p>
            <a:r>
              <a:rPr lang="en-US" altLang="ti-ET" dirty="0"/>
              <a:t>Cryptographic (i.e. MD5, SHA)</a:t>
            </a:r>
          </a:p>
          <a:p>
            <a:endParaRPr lang="en-US" altLang="ti-E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7BC54DE-44EF-4EFC-872E-5E561E0C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B31FA9-6B5A-47CB-801D-D3C6E81C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Keeping around an array of linked lists can be inefficient and a hassle</a:t>
            </a:r>
          </a:p>
          <a:p>
            <a:r>
              <a:rPr lang="en-US" altLang="ti-ET"/>
              <a:t>Like to keep the hashtable as just an array of elements (no pointers)</a:t>
            </a:r>
          </a:p>
          <a:p>
            <a:r>
              <a:rPr lang="en-US" altLang="ti-ET"/>
              <a:t>How do we deal with collisions?</a:t>
            </a:r>
          </a:p>
          <a:p>
            <a:pPr lvl="1"/>
            <a:r>
              <a:rPr lang="en-US" altLang="ti-ET"/>
              <a:t>compute another slot in the hashtable to examine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090B4C6D-4BD2-41CB-B346-82292DFA849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638800"/>
            <a:ext cx="5715000" cy="381000"/>
            <a:chOff x="768" y="624"/>
            <a:chExt cx="3600" cy="240"/>
          </a:xfrm>
        </p:grpSpPr>
        <p:sp>
          <p:nvSpPr>
            <p:cNvPr id="72709" name="Rectangle 5">
              <a:extLst>
                <a:ext uri="{FF2B5EF4-FFF2-40B4-BE49-F238E27FC236}">
                  <a16:creationId xmlns:a16="http://schemas.microsoft.com/office/drawing/2014/main" id="{E268A8FB-EA45-404C-B483-2FFB01A1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0" name="Line 6">
              <a:extLst>
                <a:ext uri="{FF2B5EF4-FFF2-40B4-BE49-F238E27FC236}">
                  <a16:creationId xmlns:a16="http://schemas.microsoft.com/office/drawing/2014/main" id="{650C57A7-7A89-48A5-9616-ED2B4C14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1" name="Line 7">
              <a:extLst>
                <a:ext uri="{FF2B5EF4-FFF2-40B4-BE49-F238E27FC236}">
                  <a16:creationId xmlns:a16="http://schemas.microsoft.com/office/drawing/2014/main" id="{4F0F81A0-B01C-41C3-B9B7-047187AA4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2" name="Line 8">
              <a:extLst>
                <a:ext uri="{FF2B5EF4-FFF2-40B4-BE49-F238E27FC236}">
                  <a16:creationId xmlns:a16="http://schemas.microsoft.com/office/drawing/2014/main" id="{ACD75871-D8C1-448C-82D0-09DFBCBCB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3" name="Line 9">
              <a:extLst>
                <a:ext uri="{FF2B5EF4-FFF2-40B4-BE49-F238E27FC236}">
                  <a16:creationId xmlns:a16="http://schemas.microsoft.com/office/drawing/2014/main" id="{C35F1DC8-0341-41E5-AB9C-6610AAE29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4" name="Line 10">
              <a:extLst>
                <a:ext uri="{FF2B5EF4-FFF2-40B4-BE49-F238E27FC236}">
                  <a16:creationId xmlns:a16="http://schemas.microsoft.com/office/drawing/2014/main" id="{AD23CA44-AC56-4C02-840F-8E1F4DE9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5" name="Line 11">
              <a:extLst>
                <a:ext uri="{FF2B5EF4-FFF2-40B4-BE49-F238E27FC236}">
                  <a16:creationId xmlns:a16="http://schemas.microsoft.com/office/drawing/2014/main" id="{7E98329B-806A-4FDE-B820-FD2DE3C46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6" name="Line 12">
              <a:extLst>
                <a:ext uri="{FF2B5EF4-FFF2-40B4-BE49-F238E27FC236}">
                  <a16:creationId xmlns:a16="http://schemas.microsoft.com/office/drawing/2014/main" id="{D62967DD-8FEC-4312-8A2E-80C7684C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76857453-5893-469A-9720-3D0FBB314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8" name="Line 14">
              <a:extLst>
                <a:ext uri="{FF2B5EF4-FFF2-40B4-BE49-F238E27FC236}">
                  <a16:creationId xmlns:a16="http://schemas.microsoft.com/office/drawing/2014/main" id="{C26E1460-2895-476F-8341-5F6E28B9A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9" name="Line 15">
              <a:extLst>
                <a:ext uri="{FF2B5EF4-FFF2-40B4-BE49-F238E27FC236}">
                  <a16:creationId xmlns:a16="http://schemas.microsoft.com/office/drawing/2014/main" id="{7544AEB8-3451-4008-AA82-6C0462CAD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0" name="Line 16">
              <a:extLst>
                <a:ext uri="{FF2B5EF4-FFF2-40B4-BE49-F238E27FC236}">
                  <a16:creationId xmlns:a16="http://schemas.microsoft.com/office/drawing/2014/main" id="{27FD3065-CC0B-45E4-B5B2-2F5A841FC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1" name="Line 17">
              <a:extLst>
                <a:ext uri="{FF2B5EF4-FFF2-40B4-BE49-F238E27FC236}">
                  <a16:creationId xmlns:a16="http://schemas.microsoft.com/office/drawing/2014/main" id="{79483CCB-037C-488F-A378-4B4DCA7E5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032D00D7-DED8-45D5-B6E2-62D156380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F322F686-FF2E-409D-AB50-BE83A2914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F890ECC6-1225-49C7-93B9-04B93A27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F0348863-D4D6-48E9-AB47-E018D9A9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EE5D010-C522-47DC-93EB-27E7C5C1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FD7B5F25-056B-4979-8596-E69A950C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9AAF7796-1195-48C6-A7E5-3241F7FB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FF5BDC7-7156-428F-A178-CEBB82F4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62B45D6-5A6F-46C7-B091-ACA4220E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Hash functions with 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18CF146-860F-4C1B-949C-9B512DF3C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125415"/>
            <a:ext cx="10818829" cy="3690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must define a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probe sequence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list of slots to examine when searching or inserting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takes an additional parameter </a:t>
            </a:r>
            <a:r>
              <a:rPr lang="en-US" altLang="ti-ET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number of collisions that have already occurred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The probe sequence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must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be a permutation of every </a:t>
            </a:r>
            <a:r>
              <a:rPr lang="en-US" altLang="ti-ET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entry.  Why?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FACB82B-038C-422C-A9D9-3EE34D07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472" y="5732585"/>
            <a:ext cx="99641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h(k,0), h(k,1), h(k,2), …, h(k, m-1) }  is a permutation of</a:t>
            </a:r>
            <a:b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0, 1, 2, 3, …, m-1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531A110-1285-4FA6-B4BC-0661F05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2164" name="Group 4">
            <a:extLst>
              <a:ext uri="{FF2B5EF4-FFF2-40B4-BE49-F238E27FC236}">
                <a16:creationId xmlns:a16="http://schemas.microsoft.com/office/drawing/2014/main" id="{41242498-E93E-448E-B58B-3163790167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2165" name="Rectangle 5">
              <a:extLst>
                <a:ext uri="{FF2B5EF4-FFF2-40B4-BE49-F238E27FC236}">
                  <a16:creationId xmlns:a16="http://schemas.microsoft.com/office/drawing/2014/main" id="{6AA85EF1-9605-44F7-ACEC-A2D47450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6" name="Line 6">
              <a:extLst>
                <a:ext uri="{FF2B5EF4-FFF2-40B4-BE49-F238E27FC236}">
                  <a16:creationId xmlns:a16="http://schemas.microsoft.com/office/drawing/2014/main" id="{092F564E-0F07-4B1A-83EF-1D58E91D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7" name="Line 7">
              <a:extLst>
                <a:ext uri="{FF2B5EF4-FFF2-40B4-BE49-F238E27FC236}">
                  <a16:creationId xmlns:a16="http://schemas.microsoft.com/office/drawing/2014/main" id="{38B658AD-B227-40CD-9FE4-DD6F026F2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8" name="Line 8">
              <a:extLst>
                <a:ext uri="{FF2B5EF4-FFF2-40B4-BE49-F238E27FC236}">
                  <a16:creationId xmlns:a16="http://schemas.microsoft.com/office/drawing/2014/main" id="{26277284-AB48-469D-90BE-68E95201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9" name="Line 9">
              <a:extLst>
                <a:ext uri="{FF2B5EF4-FFF2-40B4-BE49-F238E27FC236}">
                  <a16:creationId xmlns:a16="http://schemas.microsoft.com/office/drawing/2014/main" id="{B64BC123-BAF7-4AEA-9EDC-AA46CB60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0" name="Line 10">
              <a:extLst>
                <a:ext uri="{FF2B5EF4-FFF2-40B4-BE49-F238E27FC236}">
                  <a16:creationId xmlns:a16="http://schemas.microsoft.com/office/drawing/2014/main" id="{8E85FA4D-F1D9-487F-B67C-7713C2408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1" name="Line 11">
              <a:extLst>
                <a:ext uri="{FF2B5EF4-FFF2-40B4-BE49-F238E27FC236}">
                  <a16:creationId xmlns:a16="http://schemas.microsoft.com/office/drawing/2014/main" id="{FDECB070-3EFB-4303-B54D-D3ADEDCDE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2" name="Line 12">
              <a:extLst>
                <a:ext uri="{FF2B5EF4-FFF2-40B4-BE49-F238E27FC236}">
                  <a16:creationId xmlns:a16="http://schemas.microsoft.com/office/drawing/2014/main" id="{75AB1F7A-477C-4BEF-935E-B3EF2AF1A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3" name="Line 13">
              <a:extLst>
                <a:ext uri="{FF2B5EF4-FFF2-40B4-BE49-F238E27FC236}">
                  <a16:creationId xmlns:a16="http://schemas.microsoft.com/office/drawing/2014/main" id="{422DED63-737C-46CD-9C29-EB0030462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5EAB61B2-3F79-4231-978D-A00677AC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5" name="Line 15">
              <a:extLst>
                <a:ext uri="{FF2B5EF4-FFF2-40B4-BE49-F238E27FC236}">
                  <a16:creationId xmlns:a16="http://schemas.microsoft.com/office/drawing/2014/main" id="{4A3B5239-1F9D-40B5-AC45-200BD9F7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6" name="Line 16">
              <a:extLst>
                <a:ext uri="{FF2B5EF4-FFF2-40B4-BE49-F238E27FC236}">
                  <a16:creationId xmlns:a16="http://schemas.microsoft.com/office/drawing/2014/main" id="{554FB14E-3D07-4974-9D69-C7B2CBD51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7" name="Line 17">
              <a:extLst>
                <a:ext uri="{FF2B5EF4-FFF2-40B4-BE49-F238E27FC236}">
                  <a16:creationId xmlns:a16="http://schemas.microsoft.com/office/drawing/2014/main" id="{49A49BD2-0A1F-4834-A0A2-CD4020FEB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8" name="Line 18">
              <a:extLst>
                <a:ext uri="{FF2B5EF4-FFF2-40B4-BE49-F238E27FC236}">
                  <a16:creationId xmlns:a16="http://schemas.microsoft.com/office/drawing/2014/main" id="{A7628900-F113-4B81-A3A3-4B80FE9E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9" name="Line 19">
              <a:extLst>
                <a:ext uri="{FF2B5EF4-FFF2-40B4-BE49-F238E27FC236}">
                  <a16:creationId xmlns:a16="http://schemas.microsoft.com/office/drawing/2014/main" id="{B7EE1077-0316-4A2E-9C09-0B554184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6BDA80B8-898C-458C-9EDD-25E6C7FB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F4597605-0207-4114-9309-0D21F1CF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AFB3E9F4-5D98-4870-8E00-9D774CDF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9533C090-9891-4BA0-804F-92CA776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7E49C8CF-180B-4387-8720-3C3139F8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C11521DD-890F-4692-BFF0-5A4E0544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79F4F16B-5DE3-4E02-A57B-2815DF99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0)</a:t>
            </a:r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CAEBF55E-D842-4A26-99D9-6230AB6749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ECD5BAC-85DE-4916-AFFD-9148D5A9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011DC710-0141-4A72-AE1C-E8AA5E52919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3188" name="Rectangle 4">
              <a:extLst>
                <a:ext uri="{FF2B5EF4-FFF2-40B4-BE49-F238E27FC236}">
                  <a16:creationId xmlns:a16="http://schemas.microsoft.com/office/drawing/2014/main" id="{D8AB1980-BE0D-4CEC-AE3C-5472CC27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89" name="Line 5">
              <a:extLst>
                <a:ext uri="{FF2B5EF4-FFF2-40B4-BE49-F238E27FC236}">
                  <a16:creationId xmlns:a16="http://schemas.microsoft.com/office/drawing/2014/main" id="{2840998F-D71F-4883-81B3-178CF457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0" name="Line 6">
              <a:extLst>
                <a:ext uri="{FF2B5EF4-FFF2-40B4-BE49-F238E27FC236}">
                  <a16:creationId xmlns:a16="http://schemas.microsoft.com/office/drawing/2014/main" id="{E0240F41-79C7-44BD-952A-39229FFA9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1" name="Line 7">
              <a:extLst>
                <a:ext uri="{FF2B5EF4-FFF2-40B4-BE49-F238E27FC236}">
                  <a16:creationId xmlns:a16="http://schemas.microsoft.com/office/drawing/2014/main" id="{7DDB82A1-4CE4-4DEB-BE78-8BE4DB9DA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2" name="Line 8">
              <a:extLst>
                <a:ext uri="{FF2B5EF4-FFF2-40B4-BE49-F238E27FC236}">
                  <a16:creationId xmlns:a16="http://schemas.microsoft.com/office/drawing/2014/main" id="{531DA179-AE4B-4E70-9458-399EBBCB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F98117A-D1FC-4671-AE85-2111932E3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D7C19827-3DD5-49B4-820B-97C8F3EF5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6B470058-40DF-4D2C-9331-255D6F806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6" name="Line 12">
              <a:extLst>
                <a:ext uri="{FF2B5EF4-FFF2-40B4-BE49-F238E27FC236}">
                  <a16:creationId xmlns:a16="http://schemas.microsoft.com/office/drawing/2014/main" id="{A0F9E8A1-4511-424C-B37C-8747B7E57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14501517-E274-426B-83EA-A319C001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8" name="Line 14">
              <a:extLst>
                <a:ext uri="{FF2B5EF4-FFF2-40B4-BE49-F238E27FC236}">
                  <a16:creationId xmlns:a16="http://schemas.microsoft.com/office/drawing/2014/main" id="{F749D83D-4580-4811-A252-2FC07C34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9" name="Line 15">
              <a:extLst>
                <a:ext uri="{FF2B5EF4-FFF2-40B4-BE49-F238E27FC236}">
                  <a16:creationId xmlns:a16="http://schemas.microsoft.com/office/drawing/2014/main" id="{52B64974-A374-4D1F-B602-B5A37FBBB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0" name="Line 16">
              <a:extLst>
                <a:ext uri="{FF2B5EF4-FFF2-40B4-BE49-F238E27FC236}">
                  <a16:creationId xmlns:a16="http://schemas.microsoft.com/office/drawing/2014/main" id="{31AD1B65-F03A-4C8A-9329-C2501603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1" name="Line 17">
              <a:extLst>
                <a:ext uri="{FF2B5EF4-FFF2-40B4-BE49-F238E27FC236}">
                  <a16:creationId xmlns:a16="http://schemas.microsoft.com/office/drawing/2014/main" id="{6FA8570B-20B3-4AC4-9040-AF4AEE03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2" name="Line 18">
              <a:extLst>
                <a:ext uri="{FF2B5EF4-FFF2-40B4-BE49-F238E27FC236}">
                  <a16:creationId xmlns:a16="http://schemas.microsoft.com/office/drawing/2014/main" id="{4EC546D4-A7E9-432F-B510-2DCC79CF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6942573F-08F0-4110-95A3-C750589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43A5A47F-4624-47B1-8D30-AF5B6807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5" name="Rectangle 21">
            <a:extLst>
              <a:ext uri="{FF2B5EF4-FFF2-40B4-BE49-F238E27FC236}">
                <a16:creationId xmlns:a16="http://schemas.microsoft.com/office/drawing/2014/main" id="{ADAFAA8C-C652-44BC-9173-9FF9CB78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04307A86-18FD-4671-8199-1C3D64EA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EA7B5102-6603-4DBB-8BC9-D74197C3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8" name="Rectangle 24">
            <a:extLst>
              <a:ext uri="{FF2B5EF4-FFF2-40B4-BE49-F238E27FC236}">
                <a16:creationId xmlns:a16="http://schemas.microsoft.com/office/drawing/2014/main" id="{938FBC07-8E88-4B36-8E68-B20F5EAA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695B28C6-491D-4810-8F7C-C184352F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1)</a:t>
            </a: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D8FD5214-1E8B-4E0F-93F5-007992D2E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FA433DB-227D-4E9D-96B6-AE48999A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2D913FE6-E916-430F-8602-C0FD08BBB3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553228AC-FDFA-4149-B942-18CCE30C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3" name="Line 5">
              <a:extLst>
                <a:ext uri="{FF2B5EF4-FFF2-40B4-BE49-F238E27FC236}">
                  <a16:creationId xmlns:a16="http://schemas.microsoft.com/office/drawing/2014/main" id="{A197B5CB-7F6E-48D2-843C-1894F54C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4" name="Line 6">
              <a:extLst>
                <a:ext uri="{FF2B5EF4-FFF2-40B4-BE49-F238E27FC236}">
                  <a16:creationId xmlns:a16="http://schemas.microsoft.com/office/drawing/2014/main" id="{A9EB1DD1-7920-4367-A9D2-DC40C1E36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5" name="Line 7">
              <a:extLst>
                <a:ext uri="{FF2B5EF4-FFF2-40B4-BE49-F238E27FC236}">
                  <a16:creationId xmlns:a16="http://schemas.microsoft.com/office/drawing/2014/main" id="{4EE86ED1-B967-431E-AADE-E0527BF26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6" name="Line 8">
              <a:extLst>
                <a:ext uri="{FF2B5EF4-FFF2-40B4-BE49-F238E27FC236}">
                  <a16:creationId xmlns:a16="http://schemas.microsoft.com/office/drawing/2014/main" id="{11B01742-4908-4B32-8EEA-CF37D43C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8C5E4BA1-B961-4672-804F-F806C440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2C633600-6C68-4870-8981-4F3B2B464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E7DA71A1-1972-4DD2-B028-F62F87EB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7E37E656-6A0C-4457-B76B-A4E94EC4D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1" name="Line 13">
              <a:extLst>
                <a:ext uri="{FF2B5EF4-FFF2-40B4-BE49-F238E27FC236}">
                  <a16:creationId xmlns:a16="http://schemas.microsoft.com/office/drawing/2014/main" id="{2C7C7E18-1050-458A-85A8-84E03DAEA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2" name="Line 14">
              <a:extLst>
                <a:ext uri="{FF2B5EF4-FFF2-40B4-BE49-F238E27FC236}">
                  <a16:creationId xmlns:a16="http://schemas.microsoft.com/office/drawing/2014/main" id="{C437AFF4-4E8F-4809-90C0-4F99E8F0C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736E7FE5-A034-4803-81E8-E817BA44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4" name="Line 16">
              <a:extLst>
                <a:ext uri="{FF2B5EF4-FFF2-40B4-BE49-F238E27FC236}">
                  <a16:creationId xmlns:a16="http://schemas.microsoft.com/office/drawing/2014/main" id="{FDFE707C-3A4E-44AA-8D26-0C006C330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5" name="Line 17">
              <a:extLst>
                <a:ext uri="{FF2B5EF4-FFF2-40B4-BE49-F238E27FC236}">
                  <a16:creationId xmlns:a16="http://schemas.microsoft.com/office/drawing/2014/main" id="{DFB5AD66-7FEB-4852-97C4-67C338E8C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6" name="Line 18">
              <a:extLst>
                <a:ext uri="{FF2B5EF4-FFF2-40B4-BE49-F238E27FC236}">
                  <a16:creationId xmlns:a16="http://schemas.microsoft.com/office/drawing/2014/main" id="{834E27E7-C958-4AA7-8E7F-741871317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4227" name="Rectangle 19">
            <a:extLst>
              <a:ext uri="{FF2B5EF4-FFF2-40B4-BE49-F238E27FC236}">
                <a16:creationId xmlns:a16="http://schemas.microsoft.com/office/drawing/2014/main" id="{6CC81C17-9DD4-4000-A67B-76ECF7DA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8" name="Rectangle 20">
            <a:extLst>
              <a:ext uri="{FF2B5EF4-FFF2-40B4-BE49-F238E27FC236}">
                <a16:creationId xmlns:a16="http://schemas.microsoft.com/office/drawing/2014/main" id="{E3A16E84-4EA6-484D-90E4-E93112BF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891DEA2F-A312-440D-A028-8944F03A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FE2B53D6-3F58-4BE8-A893-C6CAA7640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6220DCE9-CC90-47E9-8F6E-923D9AFD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1DCE525B-0830-414A-B01B-36BD1F3F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AC2A0EDB-D552-4A16-9F76-C5DF4C20A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2)</a:t>
            </a:r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BC82BD55-16A8-4276-B17B-FDE50E0E5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FA77DF6-E60E-434E-ABB7-165CE9C5B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ACB460CC-3398-49D6-B3A8-7F8E4B7EA9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392AD600-1988-456D-BD1E-F620D1BD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7" name="Line 5">
              <a:extLst>
                <a:ext uri="{FF2B5EF4-FFF2-40B4-BE49-F238E27FC236}">
                  <a16:creationId xmlns:a16="http://schemas.microsoft.com/office/drawing/2014/main" id="{CC569C02-D8FB-4B84-9105-C1410546A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8" name="Line 6">
              <a:extLst>
                <a:ext uri="{FF2B5EF4-FFF2-40B4-BE49-F238E27FC236}">
                  <a16:creationId xmlns:a16="http://schemas.microsoft.com/office/drawing/2014/main" id="{96CB3FA2-8AA8-4F9E-B1CF-9E21F2055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D031C34B-9531-46F3-8986-3018662E1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09FCFF22-936B-4510-BBFB-DEA869B8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D6263A92-DDB7-4A4E-90F9-7E16895F6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C1D5FE84-5CF1-4386-A2E3-BE922FDE9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0643F721-C3A5-46A8-9807-D0E58005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8E917AF7-31B4-4733-A8DB-5987CCC2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5" name="Line 13">
              <a:extLst>
                <a:ext uri="{FF2B5EF4-FFF2-40B4-BE49-F238E27FC236}">
                  <a16:creationId xmlns:a16="http://schemas.microsoft.com/office/drawing/2014/main" id="{6560D308-D75E-43C1-A773-28E8964C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6" name="Line 14">
              <a:extLst>
                <a:ext uri="{FF2B5EF4-FFF2-40B4-BE49-F238E27FC236}">
                  <a16:creationId xmlns:a16="http://schemas.microsoft.com/office/drawing/2014/main" id="{FFBDDFB7-015E-4392-AC3C-F1A2E85BD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7" name="Line 15">
              <a:extLst>
                <a:ext uri="{FF2B5EF4-FFF2-40B4-BE49-F238E27FC236}">
                  <a16:creationId xmlns:a16="http://schemas.microsoft.com/office/drawing/2014/main" id="{75AEBF88-5029-495C-B004-C2BD412BF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8" name="Line 16">
              <a:extLst>
                <a:ext uri="{FF2B5EF4-FFF2-40B4-BE49-F238E27FC236}">
                  <a16:creationId xmlns:a16="http://schemas.microsoft.com/office/drawing/2014/main" id="{447D77DD-B468-4715-ADB0-6B00F7D21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9" name="Line 17">
              <a:extLst>
                <a:ext uri="{FF2B5EF4-FFF2-40B4-BE49-F238E27FC236}">
                  <a16:creationId xmlns:a16="http://schemas.microsoft.com/office/drawing/2014/main" id="{950A9708-68EA-4178-AE0A-4A410718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50" name="Line 18">
              <a:extLst>
                <a:ext uri="{FF2B5EF4-FFF2-40B4-BE49-F238E27FC236}">
                  <a16:creationId xmlns:a16="http://schemas.microsoft.com/office/drawing/2014/main" id="{A4A9CD35-C33D-40A3-B7B0-8ADB0EA3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5251" name="Rectangle 19">
            <a:extLst>
              <a:ext uri="{FF2B5EF4-FFF2-40B4-BE49-F238E27FC236}">
                <a16:creationId xmlns:a16="http://schemas.microsoft.com/office/drawing/2014/main" id="{E297BE53-414D-43C9-AAF9-4B7D694F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BBF1C463-D596-44F2-BBF3-089E83BE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204EFB3A-8427-412F-A9A3-DD2ADB87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4" name="Rectangle 22">
            <a:extLst>
              <a:ext uri="{FF2B5EF4-FFF2-40B4-BE49-F238E27FC236}">
                <a16:creationId xmlns:a16="http://schemas.microsoft.com/office/drawing/2014/main" id="{FF7A8D6C-B1C8-4A02-80A9-A1B4D2AB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5" name="Rectangle 23">
            <a:extLst>
              <a:ext uri="{FF2B5EF4-FFF2-40B4-BE49-F238E27FC236}">
                <a16:creationId xmlns:a16="http://schemas.microsoft.com/office/drawing/2014/main" id="{45B3AB11-875C-4C59-9997-12A8E69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6" name="Rectangle 24">
            <a:extLst>
              <a:ext uri="{FF2B5EF4-FFF2-40B4-BE49-F238E27FC236}">
                <a16:creationId xmlns:a16="http://schemas.microsoft.com/office/drawing/2014/main" id="{74D43325-7DA7-4CBE-A89E-854428B8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7" name="Text Box 25">
            <a:extLst>
              <a:ext uri="{FF2B5EF4-FFF2-40B4-BE49-F238E27FC236}">
                <a16:creationId xmlns:a16="http://schemas.microsoft.com/office/drawing/2014/main" id="{00787297-E731-4125-9F5F-33DC103B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3)</a:t>
            </a: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CB3BA856-34AB-4AE0-B31C-4955C2CB4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7F54130-C1E6-4A7B-AD12-6F6F17982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C98866D7-8268-4216-909A-CF78B633283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6260" name="Rectangle 4">
              <a:extLst>
                <a:ext uri="{FF2B5EF4-FFF2-40B4-BE49-F238E27FC236}">
                  <a16:creationId xmlns:a16="http://schemas.microsoft.com/office/drawing/2014/main" id="{90AFBC00-1084-42BF-8BEB-A229666B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1" name="Line 5">
              <a:extLst>
                <a:ext uri="{FF2B5EF4-FFF2-40B4-BE49-F238E27FC236}">
                  <a16:creationId xmlns:a16="http://schemas.microsoft.com/office/drawing/2014/main" id="{D9317A7E-E282-44DB-8BA9-1AA782C7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2" name="Line 6">
              <a:extLst>
                <a:ext uri="{FF2B5EF4-FFF2-40B4-BE49-F238E27FC236}">
                  <a16:creationId xmlns:a16="http://schemas.microsoft.com/office/drawing/2014/main" id="{24F2C1F3-1982-4713-9AB8-01236BA95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3" name="Line 7">
              <a:extLst>
                <a:ext uri="{FF2B5EF4-FFF2-40B4-BE49-F238E27FC236}">
                  <a16:creationId xmlns:a16="http://schemas.microsoft.com/office/drawing/2014/main" id="{022220EC-B065-4CAA-8E07-32ABD937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4" name="Line 8">
              <a:extLst>
                <a:ext uri="{FF2B5EF4-FFF2-40B4-BE49-F238E27FC236}">
                  <a16:creationId xmlns:a16="http://schemas.microsoft.com/office/drawing/2014/main" id="{28CC0F58-C715-4286-A5A8-FCFEAE5D0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id="{742FE0EC-12C3-450C-AE56-3B0CF8D1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6" name="Line 10">
              <a:extLst>
                <a:ext uri="{FF2B5EF4-FFF2-40B4-BE49-F238E27FC236}">
                  <a16:creationId xmlns:a16="http://schemas.microsoft.com/office/drawing/2014/main" id="{25E764D7-05E8-4F7B-914C-0DC7EE414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7" name="Line 11">
              <a:extLst>
                <a:ext uri="{FF2B5EF4-FFF2-40B4-BE49-F238E27FC236}">
                  <a16:creationId xmlns:a16="http://schemas.microsoft.com/office/drawing/2014/main" id="{540B49BB-2F5C-4FEF-B2AF-81C72EB04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8" name="Line 12">
              <a:extLst>
                <a:ext uri="{FF2B5EF4-FFF2-40B4-BE49-F238E27FC236}">
                  <a16:creationId xmlns:a16="http://schemas.microsoft.com/office/drawing/2014/main" id="{D39C685D-850A-49B3-AB62-184FC466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id="{5B3FF3F7-7A16-4D93-9BBD-088BA3FA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0" name="Line 14">
              <a:extLst>
                <a:ext uri="{FF2B5EF4-FFF2-40B4-BE49-F238E27FC236}">
                  <a16:creationId xmlns:a16="http://schemas.microsoft.com/office/drawing/2014/main" id="{2593F1F7-6237-4101-BD12-2866AC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1" name="Line 15">
              <a:extLst>
                <a:ext uri="{FF2B5EF4-FFF2-40B4-BE49-F238E27FC236}">
                  <a16:creationId xmlns:a16="http://schemas.microsoft.com/office/drawing/2014/main" id="{432972EC-1572-4025-8D9F-CF85B87D4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2" name="Line 16">
              <a:extLst>
                <a:ext uri="{FF2B5EF4-FFF2-40B4-BE49-F238E27FC236}">
                  <a16:creationId xmlns:a16="http://schemas.microsoft.com/office/drawing/2014/main" id="{4A8C5F3C-C9E8-4773-B2C3-C6C9781B1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3" name="Line 17">
              <a:extLst>
                <a:ext uri="{FF2B5EF4-FFF2-40B4-BE49-F238E27FC236}">
                  <a16:creationId xmlns:a16="http://schemas.microsoft.com/office/drawing/2014/main" id="{6D07BE75-89FA-4219-AE05-AE520CF52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4" name="Line 18">
              <a:extLst>
                <a:ext uri="{FF2B5EF4-FFF2-40B4-BE49-F238E27FC236}">
                  <a16:creationId xmlns:a16="http://schemas.microsoft.com/office/drawing/2014/main" id="{7BFC66E6-DAB3-4DC8-807A-792BCC905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6275" name="Rectangle 19">
            <a:extLst>
              <a:ext uri="{FF2B5EF4-FFF2-40B4-BE49-F238E27FC236}">
                <a16:creationId xmlns:a16="http://schemas.microsoft.com/office/drawing/2014/main" id="{0AD52FA0-5526-4182-A713-59DB47B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6" name="Rectangle 20">
            <a:extLst>
              <a:ext uri="{FF2B5EF4-FFF2-40B4-BE49-F238E27FC236}">
                <a16:creationId xmlns:a16="http://schemas.microsoft.com/office/drawing/2014/main" id="{7728E778-2AD6-4959-87D4-FF3DB894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7" name="Rectangle 21">
            <a:extLst>
              <a:ext uri="{FF2B5EF4-FFF2-40B4-BE49-F238E27FC236}">
                <a16:creationId xmlns:a16="http://schemas.microsoft.com/office/drawing/2014/main" id="{4AF6B5ED-6FEB-4BEB-8651-7E59FDAB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8" name="Rectangle 22">
            <a:extLst>
              <a:ext uri="{FF2B5EF4-FFF2-40B4-BE49-F238E27FC236}">
                <a16:creationId xmlns:a16="http://schemas.microsoft.com/office/drawing/2014/main" id="{1AE848A7-A59C-4369-8E78-E4CCBF95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42BA67A5-B7D9-4BA6-9B7C-4105311E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5108445A-C4D9-466E-B55A-3710A9B7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52CEDE5F-17D6-4692-B653-7AD4B5F1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…)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65620BDD-BC76-42DB-8C16-3ADFD031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81688"/>
            <a:ext cx="182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8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02DCCD3E-A658-4B29-B9B5-ACA37262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434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FF0000"/>
                </a:solidFill>
                <a:latin typeface="Arial" panose="020B0604020202020204" pitchFamily="34" charset="0"/>
              </a:rPr>
              <a:t>must visit all locations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:a16="http://schemas.microsoft.com/office/drawing/2014/main" id="{D13D0844-8270-428E-B883-B4261882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9D9143-6411-42BB-8EE7-7242C1B17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CB768FC-B493-4627-B99C-E56ABCF69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C9C33C4-9ADA-4878-AAB4-4CA6E5C2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6B7DE5F0-1700-46C3-AB49-AF7EC8CF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account information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09DB947D-1AA6-4458-A21B-CA4035D6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1B94FEBD-9930-4EEC-8900-0BF10329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23AF1220-892C-4FA8-9703-6DF2D357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1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 of first and last name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AEA2F0EB-FFC7-4034-84AD-7638402A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C07C3B5-63E7-4A0B-B0F3-40F79BBF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83136D8-9F3A-40E1-B62A-EC6D9B763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A3E00DAA-B629-4F13-A42A-8179CB33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2" y="1133429"/>
            <a:ext cx="6702928" cy="54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C3D7767-9BAE-4722-932E-5295EFA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Insert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09479954-D570-44C7-8AFF-1ED40783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86E54DDF-0575-4B0B-8FA8-C18DFB0E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48" y="1863364"/>
            <a:ext cx="7625498" cy="111550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BAF07532-9433-45A6-B4D8-7039EA81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720" y="2014115"/>
            <a:ext cx="34219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get the first </a:t>
            </a:r>
            <a:r>
              <a:rPr lang="en-US" altLang="ti-ET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entry to look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B91F13D-B2FE-432D-922D-669E30E5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45EA4A6-DF97-40F4-A0FF-8216E519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352" y="3346028"/>
            <a:ext cx="3758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follow the probe sequence until we find an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D8F3E4-721B-4FF4-99C1-EC381715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3" y="1264920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Rectangle 4">
            <a:extLst>
              <a:ext uri="{FF2B5EF4-FFF2-40B4-BE49-F238E27FC236}">
                <a16:creationId xmlns:a16="http://schemas.microsoft.com/office/drawing/2014/main" id="{9A6BE8AE-D910-4901-BCD0-DC18F7B4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10846"/>
            <a:ext cx="7327769" cy="15177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894E03B-5FB4-49D9-93AD-2E8F2696E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87E0722D-7359-4967-89EF-7C4A529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161" y="4944994"/>
            <a:ext cx="3217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return the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3349175-5B66-4C16-9B26-F75E55FD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7" y="1142682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>
            <a:extLst>
              <a:ext uri="{FF2B5EF4-FFF2-40B4-BE49-F238E27FC236}">
                <a16:creationId xmlns:a16="http://schemas.microsoft.com/office/drawing/2014/main" id="{23B6A019-C655-4750-BC77-CE8EF77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06011"/>
            <a:ext cx="6705599" cy="1574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940DE8A-535A-4360-8CFE-3C76FB3BD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FBB19570-232E-40D8-BE71-B52DF0E9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530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C51CF10-814B-4A0E-A9AF-10F9F6ED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753" y="6135089"/>
            <a:ext cx="298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can fill up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AD0295D-D5F6-4F21-9B53-FE8E3DB8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Rectangle 4">
            <a:extLst>
              <a:ext uri="{FF2B5EF4-FFF2-40B4-BE49-F238E27FC236}">
                <a16:creationId xmlns:a16="http://schemas.microsoft.com/office/drawing/2014/main" id="{EC9E22C7-6394-4D13-845B-95ACADB7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6058864"/>
            <a:ext cx="7120379" cy="5493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6A42F51-BEBD-4283-9513-EFF0680E6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search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BBEBC6B9-A427-4812-AC68-D6053135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0" y="1319753"/>
            <a:ext cx="9073312" cy="53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C6C58E9-0AAC-4D73-AC06-CCC8C6220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search</a:t>
            </a:r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79FBD3A8-1DDB-4D46-9761-78F56C18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0" y="1904214"/>
            <a:ext cx="6258044" cy="36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9DC9E07C-7840-43EC-8853-EBEA82E1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84" y="1609866"/>
            <a:ext cx="5205916" cy="42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Oval 5">
            <a:extLst>
              <a:ext uri="{FF2B5EF4-FFF2-40B4-BE49-F238E27FC236}">
                <a16:creationId xmlns:a16="http://schemas.microsoft.com/office/drawing/2014/main" id="{3F69BCDE-F6FA-4BE6-82E4-3B535A63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708" y="2899528"/>
            <a:ext cx="1130431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0760F93-9BCD-485F-B62A-0E88BB818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629445"/>
          </a:xfrm>
        </p:spPr>
        <p:txBody>
          <a:bodyPr/>
          <a:lstStyle/>
          <a:p>
            <a:r>
              <a:rPr lang="en-US" altLang="ti-ET" dirty="0"/>
              <a:t>Open addressing: delete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CEBF328-0E40-49E3-88FD-3A13E476E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612" y="980388"/>
            <a:ext cx="10972800" cy="4654443"/>
          </a:xfrm>
        </p:spPr>
        <p:txBody>
          <a:bodyPr/>
          <a:lstStyle/>
          <a:p>
            <a:r>
              <a:rPr lang="en-US" altLang="ti-ET" dirty="0"/>
              <a:t>What happens if we simple delete a node?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2A18C72D-20DB-4B98-A390-3792A755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7" y="1970201"/>
            <a:ext cx="5678853" cy="39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>
            <a:extLst>
              <a:ext uri="{FF2B5EF4-FFF2-40B4-BE49-F238E27FC236}">
                <a16:creationId xmlns:a16="http://schemas.microsoft.com/office/drawing/2014/main" id="{37FDD15F-F013-4C18-A30C-09EB7862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66" y="1889706"/>
            <a:ext cx="4154078" cy="39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Oval 6">
            <a:extLst>
              <a:ext uri="{FF2B5EF4-FFF2-40B4-BE49-F238E27FC236}">
                <a16:creationId xmlns:a16="http://schemas.microsoft.com/office/drawing/2014/main" id="{8714751C-387F-4BCB-A954-63A15DA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961589"/>
            <a:ext cx="1301293" cy="751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9ED08BEE-1384-415F-A99B-D99A1A0A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018" y="3032683"/>
            <a:ext cx="1386526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4191228C-C63C-4621-83DD-94F3DAFE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6262687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“breaks” the probe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842CDED-FB5E-48B1-8AC9-3DECA58F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delete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B231ED2-A3EE-487D-9287-51D39F179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options: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node as “deleted” (rather than null)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search procedure to continue looking if a “deleted” node is seen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insert procedure to fill in “deleted”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increases search times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if a lot of deleting will happen, use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E3A115B-12D2-4746-942C-0D034B768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09972"/>
          </a:xfrm>
        </p:spPr>
        <p:txBody>
          <a:bodyPr/>
          <a:lstStyle/>
          <a:p>
            <a:r>
              <a:rPr lang="en-US" altLang="ti-ET" dirty="0"/>
              <a:t>Probing schemes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17C782F-E123-45F7-8DB8-8AD728DE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2604" y="960438"/>
            <a:ext cx="10972799" cy="33287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probing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ti-ET" sz="2600" dirty="0"/>
              <a:t>– if a collision occurs, go to the next slot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= (h(k) +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Does it meet our requirement that it visits every slot?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for example, m = 7 and h(k) = 4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7C2CEB26-D777-4E28-B889-E0566B8F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389420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h(k,0) = 4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28B52BC1-449F-44C1-98AA-05E9CBBC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44714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h(k,1) = 5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12131D3-9DF4-4B7B-BA7F-F74A7393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998749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h(k,2) = 6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50C576E5-D071-47EC-A47D-8AA5B408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555035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0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753EAC37-CDB9-4490-AFF5-13926EE2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607357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E0AB8C-91FE-45E2-B6CD-6E9AF933F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48" y="122239"/>
            <a:ext cx="11459852" cy="858808"/>
          </a:xfrm>
        </p:spPr>
        <p:txBody>
          <a:bodyPr/>
          <a:lstStyle/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just arrays aka direct-address tables?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E8091FC2-5FEB-4749-94C4-0B5710BC4B2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CB34C51C-6AA0-40F9-BAB0-5FEB5CB8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686B486F-B65B-4F46-B189-A3387FFE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7EE810A2-A95B-4E14-8EDD-6691B2E3A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F2B568E3-E258-4341-BAAD-AF751FC1A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D3727533-7963-4979-B8B3-095435FD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B5814CDF-D89C-4CD0-8084-FAB794E6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20823DA9-BFDB-4635-8A43-78E6C88BA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82100696-4C49-47E6-856D-B7D47A518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7E2CD250-F534-4DDE-BB7F-3D7B7EDA2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352A9337-74D1-4102-BD73-D7BF393D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9168E4AA-1858-4AB5-A424-053EFD2E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D0980B6F-B32C-4EA0-8771-472308853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D4411E00-E45A-4846-B756-C4B8D6603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C354AFBB-1EC2-41F0-9B11-9A916155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FF3E6CDF-9F79-4ABB-A381-BC69C724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4595" name="Text Box 19">
            <a:extLst>
              <a:ext uri="{FF2B5EF4-FFF2-40B4-BE49-F238E27FC236}">
                <a16:creationId xmlns:a16="http://schemas.microsoft.com/office/drawing/2014/main" id="{C4BFA6E1-30C1-427F-A3E8-8B821FB5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7E335758-8265-4217-B027-ACF28AB2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25065EFA-9934-4931-9F90-8CE7648E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4598" name="AutoShape 22">
            <a:extLst>
              <a:ext uri="{FF2B5EF4-FFF2-40B4-BE49-F238E27FC236}">
                <a16:creationId xmlns:a16="http://schemas.microsoft.com/office/drawing/2014/main" id="{1FBFA40C-ABDB-4512-A92D-9DBF92C4AC0F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26166F5F-0A72-41D1-B830-857884B0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808AE55-BF16-4BDB-92D5-D807305F2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A41A0DA7-3658-4CCC-8D7E-5D27F70FD98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D50248A2-F034-4B92-989D-5848FF8E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6C706556-93D0-4354-B332-87341B0F6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3" name="Line 7">
              <a:extLst>
                <a:ext uri="{FF2B5EF4-FFF2-40B4-BE49-F238E27FC236}">
                  <a16:creationId xmlns:a16="http://schemas.microsoft.com/office/drawing/2014/main" id="{E1A30598-8384-4B64-BCF0-4D74AC86B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4" name="Line 8">
              <a:extLst>
                <a:ext uri="{FF2B5EF4-FFF2-40B4-BE49-F238E27FC236}">
                  <a16:creationId xmlns:a16="http://schemas.microsoft.com/office/drawing/2014/main" id="{2D139F7B-779F-4DF2-9826-456C1A3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9E41DB5B-9086-4771-BE5C-D2B1DBEA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6" name="Line 10">
              <a:extLst>
                <a:ext uri="{FF2B5EF4-FFF2-40B4-BE49-F238E27FC236}">
                  <a16:creationId xmlns:a16="http://schemas.microsoft.com/office/drawing/2014/main" id="{2DCF9561-A394-49EC-8049-ACF3961B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7" name="Line 11">
              <a:extLst>
                <a:ext uri="{FF2B5EF4-FFF2-40B4-BE49-F238E27FC236}">
                  <a16:creationId xmlns:a16="http://schemas.microsoft.com/office/drawing/2014/main" id="{6B22B3C8-2035-4CD6-87C4-334E0661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8" name="Line 12">
              <a:extLst>
                <a:ext uri="{FF2B5EF4-FFF2-40B4-BE49-F238E27FC236}">
                  <a16:creationId xmlns:a16="http://schemas.microsoft.com/office/drawing/2014/main" id="{8B6D8C6D-23F1-4CD4-AC5F-ECC92703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9" name="Line 13">
              <a:extLst>
                <a:ext uri="{FF2B5EF4-FFF2-40B4-BE49-F238E27FC236}">
                  <a16:creationId xmlns:a16="http://schemas.microsoft.com/office/drawing/2014/main" id="{729D47BA-2D99-4F77-A779-112405D5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45947DA4-AD79-4BF8-A535-A1AC5A6C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666A7B7C-1A32-40E0-B286-EB9DBAF1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6C177C40-3259-49FE-AF3A-EEC84F11A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64C13F2F-E308-4DD2-B998-07448BDE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D66BBA92-3B72-4E67-A186-42EC24A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6B3CF06C-2B90-44B0-95A5-674268F6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16219986-B081-488B-B02E-D64EF66E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0)</a:t>
            </a:r>
          </a:p>
        </p:txBody>
      </p:sp>
      <p:sp>
        <p:nvSpPr>
          <p:cNvPr id="86037" name="Rectangle 21">
            <a:extLst>
              <a:ext uri="{FF2B5EF4-FFF2-40B4-BE49-F238E27FC236}">
                <a16:creationId xmlns:a16="http://schemas.microsoft.com/office/drawing/2014/main" id="{2C5C5AFC-7E7D-4CCB-9F82-6D52FD7B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38" name="Rectangle 22">
            <a:extLst>
              <a:ext uri="{FF2B5EF4-FFF2-40B4-BE49-F238E27FC236}">
                <a16:creationId xmlns:a16="http://schemas.microsoft.com/office/drawing/2014/main" id="{B090FEE8-5611-4B9E-85C7-AE00DD61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65387A9A-CD8B-415A-A3B5-E5730B6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F9CC4A64-D01C-4D73-BBBA-C188A9FE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5E623189-0967-428B-B313-04582E6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3CD1427E-7CDA-4BD4-9645-5E72CD5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7F9A25E3-0180-410A-AEAC-7946C9B1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F1064FBD-C185-4670-B32F-556273A2E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1FAB71A-C989-4E43-BA3E-9A0702291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C8C9FBE6-0E35-40C5-A91A-D58834E138F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7044" name="Rectangle 4">
              <a:extLst>
                <a:ext uri="{FF2B5EF4-FFF2-40B4-BE49-F238E27FC236}">
                  <a16:creationId xmlns:a16="http://schemas.microsoft.com/office/drawing/2014/main" id="{8D0A6557-6EF4-49CC-B0F2-1677C2E4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5" name="Line 5">
              <a:extLst>
                <a:ext uri="{FF2B5EF4-FFF2-40B4-BE49-F238E27FC236}">
                  <a16:creationId xmlns:a16="http://schemas.microsoft.com/office/drawing/2014/main" id="{2D99AFFC-001C-46A7-A3F7-7367802E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6" name="Line 6">
              <a:extLst>
                <a:ext uri="{FF2B5EF4-FFF2-40B4-BE49-F238E27FC236}">
                  <a16:creationId xmlns:a16="http://schemas.microsoft.com/office/drawing/2014/main" id="{B543A148-EA8B-40FE-B773-19D9E1B0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D3C89F0C-B9ED-4504-A33A-16DA21BE1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0AE2EB7D-9EBA-42D0-A753-A4D788EB1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4E3FFA0E-0703-4F39-8BC8-89FBDF0E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14CFA8EC-68FD-4C97-948F-A4B67BCB4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204ECD4D-B79C-44E9-999D-6DD56C98E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2" name="Line 12">
              <a:extLst>
                <a:ext uri="{FF2B5EF4-FFF2-40B4-BE49-F238E27FC236}">
                  <a16:creationId xmlns:a16="http://schemas.microsoft.com/office/drawing/2014/main" id="{BDB367E8-93FD-421E-9CF3-5987ED1B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3A28B41B-1847-4709-9A2A-B57715A7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4" name="Line 14">
              <a:extLst>
                <a:ext uri="{FF2B5EF4-FFF2-40B4-BE49-F238E27FC236}">
                  <a16:creationId xmlns:a16="http://schemas.microsoft.com/office/drawing/2014/main" id="{68C2C518-36EA-4897-922D-30F727AB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5" name="Line 15">
              <a:extLst>
                <a:ext uri="{FF2B5EF4-FFF2-40B4-BE49-F238E27FC236}">
                  <a16:creationId xmlns:a16="http://schemas.microsoft.com/office/drawing/2014/main" id="{96997EAA-BE5E-4C86-B99E-4D1BC645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6" name="Line 16">
              <a:extLst>
                <a:ext uri="{FF2B5EF4-FFF2-40B4-BE49-F238E27FC236}">
                  <a16:creationId xmlns:a16="http://schemas.microsoft.com/office/drawing/2014/main" id="{A605D338-598F-4B2F-907B-27D0B0227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7" name="Line 17">
              <a:extLst>
                <a:ext uri="{FF2B5EF4-FFF2-40B4-BE49-F238E27FC236}">
                  <a16:creationId xmlns:a16="http://schemas.microsoft.com/office/drawing/2014/main" id="{95F60124-3BD1-4B17-A6CF-8BDC973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8" name="Line 18">
              <a:extLst>
                <a:ext uri="{FF2B5EF4-FFF2-40B4-BE49-F238E27FC236}">
                  <a16:creationId xmlns:a16="http://schemas.microsoft.com/office/drawing/2014/main" id="{EA95731E-89EC-43CF-A6A8-7D5260802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7059" name="Text Box 19">
            <a:extLst>
              <a:ext uri="{FF2B5EF4-FFF2-40B4-BE49-F238E27FC236}">
                <a16:creationId xmlns:a16="http://schemas.microsoft.com/office/drawing/2014/main" id="{A7B00032-BE9F-474A-8BA7-E0248940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1)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0A72CF1A-1E48-4139-BCC9-8D0E50F7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38DFF92A-AE31-43F5-8204-589329B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EB48D4DF-6C6E-47D1-8E0A-CB086172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8375C78E-AE62-4BEF-9A8F-B6B40D97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7214478D-80E8-473E-9AD8-A69736C0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5" name="Rectangle 25">
            <a:extLst>
              <a:ext uri="{FF2B5EF4-FFF2-40B4-BE49-F238E27FC236}">
                <a16:creationId xmlns:a16="http://schemas.microsoft.com/office/drawing/2014/main" id="{5CDA942A-E97D-4FB9-BD55-10BA1685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6" name="Rectangle 26">
            <a:extLst>
              <a:ext uri="{FF2B5EF4-FFF2-40B4-BE49-F238E27FC236}">
                <a16:creationId xmlns:a16="http://schemas.microsoft.com/office/drawing/2014/main" id="{39F261F5-7E3F-47BB-8270-96BC0CAC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E998AD5B-27FD-4992-A4CE-6FC866654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9695545-F3AA-4129-B535-EA7F6F75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8067" name="Group 3">
            <a:extLst>
              <a:ext uri="{FF2B5EF4-FFF2-40B4-BE49-F238E27FC236}">
                <a16:creationId xmlns:a16="http://schemas.microsoft.com/office/drawing/2014/main" id="{9C973945-81FF-4FF5-BF12-2DB8A9714B8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EB30BFE3-6556-4813-9A06-C81ECE8F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69" name="Line 5">
              <a:extLst>
                <a:ext uri="{FF2B5EF4-FFF2-40B4-BE49-F238E27FC236}">
                  <a16:creationId xmlns:a16="http://schemas.microsoft.com/office/drawing/2014/main" id="{AF68683B-DDE9-43F9-87A0-FB98264C8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0" name="Line 6">
              <a:extLst>
                <a:ext uri="{FF2B5EF4-FFF2-40B4-BE49-F238E27FC236}">
                  <a16:creationId xmlns:a16="http://schemas.microsoft.com/office/drawing/2014/main" id="{EAFE6CCF-4183-4651-A9DA-84FE6F392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1" name="Line 7">
              <a:extLst>
                <a:ext uri="{FF2B5EF4-FFF2-40B4-BE49-F238E27FC236}">
                  <a16:creationId xmlns:a16="http://schemas.microsoft.com/office/drawing/2014/main" id="{6D21F793-4EEE-4A99-A113-5A1DC923D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2" name="Line 8">
              <a:extLst>
                <a:ext uri="{FF2B5EF4-FFF2-40B4-BE49-F238E27FC236}">
                  <a16:creationId xmlns:a16="http://schemas.microsoft.com/office/drawing/2014/main" id="{70254AA9-4B4F-4F82-A107-C0D0C7E4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427A9BDD-C466-4166-9F73-317EE6E6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4FC509D9-DE42-4D7A-A025-4E26697CB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D7CDF3F9-165E-45B2-8AA8-5C8887F37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E1746422-3507-47CF-BB1E-DB82F9EF6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7" name="Line 13">
              <a:extLst>
                <a:ext uri="{FF2B5EF4-FFF2-40B4-BE49-F238E27FC236}">
                  <a16:creationId xmlns:a16="http://schemas.microsoft.com/office/drawing/2014/main" id="{66FC77A4-A03C-42C6-8C1D-5A0B42C8E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C20C5101-792D-4B60-9BD3-EF1ADCBF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9" name="Line 15">
              <a:extLst>
                <a:ext uri="{FF2B5EF4-FFF2-40B4-BE49-F238E27FC236}">
                  <a16:creationId xmlns:a16="http://schemas.microsoft.com/office/drawing/2014/main" id="{FA136B9C-3E41-4A0A-B497-C1F69BED5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0" name="Line 16">
              <a:extLst>
                <a:ext uri="{FF2B5EF4-FFF2-40B4-BE49-F238E27FC236}">
                  <a16:creationId xmlns:a16="http://schemas.microsoft.com/office/drawing/2014/main" id="{36F8EF11-BA80-4D70-9419-42B6D0AC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2CF1A5FF-85E2-4210-986C-1319B2B04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2" name="Line 18">
              <a:extLst>
                <a:ext uri="{FF2B5EF4-FFF2-40B4-BE49-F238E27FC236}">
                  <a16:creationId xmlns:a16="http://schemas.microsoft.com/office/drawing/2014/main" id="{1A79D169-236C-4720-8BC3-9F158790E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8083" name="Text Box 19">
            <a:extLst>
              <a:ext uri="{FF2B5EF4-FFF2-40B4-BE49-F238E27FC236}">
                <a16:creationId xmlns:a16="http://schemas.microsoft.com/office/drawing/2014/main" id="{C13AC2C1-04BE-4D39-9140-B2378CED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2)</a:t>
            </a:r>
          </a:p>
        </p:txBody>
      </p:sp>
      <p:sp>
        <p:nvSpPr>
          <p:cNvPr id="88084" name="Rectangle 20">
            <a:extLst>
              <a:ext uri="{FF2B5EF4-FFF2-40B4-BE49-F238E27FC236}">
                <a16:creationId xmlns:a16="http://schemas.microsoft.com/office/drawing/2014/main" id="{3691C37C-7384-43A4-8B1F-77E129F8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5" name="Rectangle 21">
            <a:extLst>
              <a:ext uri="{FF2B5EF4-FFF2-40B4-BE49-F238E27FC236}">
                <a16:creationId xmlns:a16="http://schemas.microsoft.com/office/drawing/2014/main" id="{3D8AA333-DFAF-49A5-9605-9B50561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B3CD851B-6F08-40D3-8944-6F29F70C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92500FCC-E306-4FFD-BF23-3E9DF5A6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CEA1387C-4A0F-4F5A-8375-96DE1A6F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EDBC52D2-1537-4D61-83B1-9DB9AC8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09D08F86-20CA-4191-A81D-3353939B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73F3BB09-03FE-4856-A1CC-4AB8E2BD7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A6041EB-0C4C-42B5-9150-28C702F07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0115" name="Group 3">
            <a:extLst>
              <a:ext uri="{FF2B5EF4-FFF2-40B4-BE49-F238E27FC236}">
                <a16:creationId xmlns:a16="http://schemas.microsoft.com/office/drawing/2014/main" id="{E30216E9-CA14-43FF-BBFF-2EE6428698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0116" name="Rectangle 4">
              <a:extLst>
                <a:ext uri="{FF2B5EF4-FFF2-40B4-BE49-F238E27FC236}">
                  <a16:creationId xmlns:a16="http://schemas.microsoft.com/office/drawing/2014/main" id="{F4A9F8B7-F4F1-4760-82EB-34444C2A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7" name="Line 5">
              <a:extLst>
                <a:ext uri="{FF2B5EF4-FFF2-40B4-BE49-F238E27FC236}">
                  <a16:creationId xmlns:a16="http://schemas.microsoft.com/office/drawing/2014/main" id="{587DB873-952E-4742-A4B3-77F4F8978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8" name="Line 6">
              <a:extLst>
                <a:ext uri="{FF2B5EF4-FFF2-40B4-BE49-F238E27FC236}">
                  <a16:creationId xmlns:a16="http://schemas.microsoft.com/office/drawing/2014/main" id="{71FEDED4-C126-4512-9148-8A952BBA2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9" name="Line 7">
              <a:extLst>
                <a:ext uri="{FF2B5EF4-FFF2-40B4-BE49-F238E27FC236}">
                  <a16:creationId xmlns:a16="http://schemas.microsoft.com/office/drawing/2014/main" id="{052E77CE-9205-4CF9-96CA-A367ABD1D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0" name="Line 8">
              <a:extLst>
                <a:ext uri="{FF2B5EF4-FFF2-40B4-BE49-F238E27FC236}">
                  <a16:creationId xmlns:a16="http://schemas.microsoft.com/office/drawing/2014/main" id="{0F90FB72-6AA5-44A6-A0C8-DA33F67A9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1" name="Line 9">
              <a:extLst>
                <a:ext uri="{FF2B5EF4-FFF2-40B4-BE49-F238E27FC236}">
                  <a16:creationId xmlns:a16="http://schemas.microsoft.com/office/drawing/2014/main" id="{3F4CF625-4122-41C3-BF2A-12B88DC1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2" name="Line 10">
              <a:extLst>
                <a:ext uri="{FF2B5EF4-FFF2-40B4-BE49-F238E27FC236}">
                  <a16:creationId xmlns:a16="http://schemas.microsoft.com/office/drawing/2014/main" id="{BB2637F2-3094-48C5-816E-4760E6F7D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3" name="Line 11">
              <a:extLst>
                <a:ext uri="{FF2B5EF4-FFF2-40B4-BE49-F238E27FC236}">
                  <a16:creationId xmlns:a16="http://schemas.microsoft.com/office/drawing/2014/main" id="{9533C72F-D142-420B-B07B-CAFD98FBD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4" name="Line 12">
              <a:extLst>
                <a:ext uri="{FF2B5EF4-FFF2-40B4-BE49-F238E27FC236}">
                  <a16:creationId xmlns:a16="http://schemas.microsoft.com/office/drawing/2014/main" id="{E8635C79-E158-4F1B-A69A-8171B379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5" name="Line 13">
              <a:extLst>
                <a:ext uri="{FF2B5EF4-FFF2-40B4-BE49-F238E27FC236}">
                  <a16:creationId xmlns:a16="http://schemas.microsoft.com/office/drawing/2014/main" id="{7383D6E9-347A-4E00-8B9C-03CEF790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6" name="Line 14">
              <a:extLst>
                <a:ext uri="{FF2B5EF4-FFF2-40B4-BE49-F238E27FC236}">
                  <a16:creationId xmlns:a16="http://schemas.microsoft.com/office/drawing/2014/main" id="{300683D7-0A79-41D2-8FDD-EEE997D7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id="{1BB74E49-EFFE-4D07-8CC4-C315D7395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8" name="Line 16">
              <a:extLst>
                <a:ext uri="{FF2B5EF4-FFF2-40B4-BE49-F238E27FC236}">
                  <a16:creationId xmlns:a16="http://schemas.microsoft.com/office/drawing/2014/main" id="{AB0C9662-91AB-4B6C-A5C1-B2151B4A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9" name="Line 17">
              <a:extLst>
                <a:ext uri="{FF2B5EF4-FFF2-40B4-BE49-F238E27FC236}">
                  <a16:creationId xmlns:a16="http://schemas.microsoft.com/office/drawing/2014/main" id="{65358B72-A51E-47B9-83C2-2B20F0E1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30" name="Line 18">
              <a:extLst>
                <a:ext uri="{FF2B5EF4-FFF2-40B4-BE49-F238E27FC236}">
                  <a16:creationId xmlns:a16="http://schemas.microsoft.com/office/drawing/2014/main" id="{F98E3FD4-3D46-4E0B-A41E-78785781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103D0F6-9448-4CFA-93F9-89BD052D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55BD9963-BA01-4CBD-9E4E-EE9CF6A1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4B1B46D1-A5BA-4624-88AF-BF467F5C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90A6FAFF-9092-412F-A55B-7E07FEBC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65D32444-D908-4463-8342-079CE18D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661CEBFF-8393-49AA-9A4B-52F3EF1A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60AD74FF-8470-4C0E-8B2C-E27F1B68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ECE7F730-2B09-49AC-9146-DD790EFA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AB9CE02-008A-4256-8EAA-36744F0E5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4B3BC6F-5FA0-4FB0-A445-CE2EEDF8E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26F3C438-8EF2-433F-9FF2-4DA24F56852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BFB7D5B4-88CB-4062-AC57-6BAD07C1D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1" name="Line 5">
              <a:extLst>
                <a:ext uri="{FF2B5EF4-FFF2-40B4-BE49-F238E27FC236}">
                  <a16:creationId xmlns:a16="http://schemas.microsoft.com/office/drawing/2014/main" id="{78C050F1-17AC-4EC2-AC22-00AD78408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03A4262E-7E49-4121-8FBB-4894E25C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DE415D39-37F2-42B9-9989-1EE26A18C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E8D13058-79DB-4090-916A-BFFB20EC6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89842028-10DE-44AE-B7FB-D3DFA6648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C514A53D-FD9B-4978-90B6-9EECFB04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79DA4103-5365-45F3-ACCC-D40B9C91C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416C296A-9DCB-4101-B4BD-D1DF9863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B70EF5EC-69D5-4419-B46E-1939DDC5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7CCA2C9A-96A3-4044-9B6D-D4E927D2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C0A38091-9E50-4D14-8B51-6F5F8490E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653890A7-42C6-4047-B9B9-D033654FE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0444885A-A4F3-4C0D-9D4B-3086A0E34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0ECBEA32-4DEC-4ACA-929D-1314D34FC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85F2424-6CAD-48E4-8C63-F19D5811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E0013F32-0D17-4653-99F8-8568A234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35779AB2-52CE-4766-A597-6165B08D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D00525DE-F2A3-40D4-985A-D832C74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46F4AA9D-9799-4150-BEAA-ABD21CA9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79DD8DB2-937D-4E81-AF20-20A7B987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A26D7804-FE5E-4097-BBC3-CCECF43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C15A7A5-B769-4135-B449-E9E5640F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7E264956-6EAB-40CB-A8D5-042AE539B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3AF0233F-B919-4BA1-9BED-C76954396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</a:t>
            </a:r>
            <a:r>
              <a:rPr lang="en-US" altLang="ti-ET">
                <a:solidFill>
                  <a:srgbClr val="DD0111"/>
                </a:solidFill>
              </a:rPr>
              <a:t>Deleting</a:t>
            </a:r>
            <a:r>
              <a:rPr lang="en-US" altLang="ti-ET"/>
              <a:t> a key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0CF04A3C-3417-4DF4-A1F6-80EAE268B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1" y="1214439"/>
            <a:ext cx="7767686" cy="54408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rgbClr val="CC0000"/>
                </a:solidFill>
              </a:rPr>
              <a:t>Problems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Cannot mark the slot as empty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Impossible to retrieve keys inserted after that slot was occupied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the slot with a sentinel value DELETED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The deleted slot can later be used for insertion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Searching will be able to find all the keys</a:t>
            </a:r>
          </a:p>
        </p:txBody>
      </p:sp>
      <p:graphicFrame>
        <p:nvGraphicFramePr>
          <p:cNvPr id="630788" name="Group 4">
            <a:extLst>
              <a:ext uri="{FF2B5EF4-FFF2-40B4-BE49-F238E27FC236}">
                <a16:creationId xmlns:a16="http://schemas.microsoft.com/office/drawing/2014/main" id="{A5A175FB-4E79-4FE9-80D9-C77A1CFE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5571"/>
              </p:ext>
            </p:extLst>
          </p:nvPr>
        </p:nvGraphicFramePr>
        <p:xfrm>
          <a:off x="9146129" y="1885951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1257676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4341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0245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34979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353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45338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18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641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335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10310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489263"/>
                  </a:ext>
                </a:extLst>
              </a:tr>
            </a:tbl>
          </a:graphicData>
        </a:graphic>
      </p:graphicFrame>
      <p:sp>
        <p:nvSpPr>
          <p:cNvPr id="630812" name="Text Box 28">
            <a:extLst>
              <a:ext uri="{FF2B5EF4-FFF2-40B4-BE49-F238E27FC236}">
                <a16:creationId xmlns:a16="http://schemas.microsoft.com/office/drawing/2014/main" id="{FD4DE1AB-AC38-463E-933C-A83AF124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316" y="1878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0813" name="Text Box 29">
            <a:extLst>
              <a:ext uri="{FF2B5EF4-FFF2-40B4-BE49-F238E27FC236}">
                <a16:creationId xmlns:a16="http://schemas.microsoft.com/office/drawing/2014/main" id="{0E8838F4-3BD6-406E-AE1C-C116872A7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328" y="491966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m - 1</a:t>
            </a:r>
          </a:p>
        </p:txBody>
      </p:sp>
      <p:sp>
        <p:nvSpPr>
          <p:cNvPr id="630814" name="Rectangle 30">
            <a:extLst>
              <a:ext uri="{FF2B5EF4-FFF2-40B4-BE49-F238E27FC236}">
                <a16:creationId xmlns:a16="http://schemas.microsoft.com/office/drawing/2014/main" id="{9DE031EB-4554-48C6-8F44-0F5D0F04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439" y="2916239"/>
            <a:ext cx="806403" cy="344487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pic>
        <p:nvPicPr>
          <p:cNvPr id="630815" name="Picture 31">
            <a:extLst>
              <a:ext uri="{FF2B5EF4-FFF2-40B4-BE49-F238E27FC236}">
                <a16:creationId xmlns:a16="http://schemas.microsoft.com/office/drawing/2014/main" id="{BD403CC4-1884-4745-ADD6-99968436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28" y="1509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0816" name="Rectangle 32">
            <a:extLst>
              <a:ext uri="{FF2B5EF4-FFF2-40B4-BE49-F238E27FC236}">
                <a16:creationId xmlns:a16="http://schemas.microsoft.com/office/drawing/2014/main" id="{D5A022A7-CE6A-4EFF-9ABB-FA29744F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529" y="3022600"/>
            <a:ext cx="696913" cy="344488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90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2F501E5-06A0-4BEC-B055-DD2BA1F8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0EA04C0-C39E-4D0C-8769-A352EF6E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Problem: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primary clustering – long rungs of occupied slots tend to build up and these tend to grow</a:t>
            </a:r>
          </a:p>
        </p:txBody>
      </p: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AA2F3C24-7D63-44CE-B44C-76E7459805E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81400"/>
            <a:ext cx="7391400" cy="0"/>
            <a:chOff x="528" y="2256"/>
            <a:chExt cx="4656" cy="0"/>
          </a:xfrm>
        </p:grpSpPr>
        <p:sp>
          <p:nvSpPr>
            <p:cNvPr id="97284" name="Line 4">
              <a:extLst>
                <a:ext uri="{FF2B5EF4-FFF2-40B4-BE49-F238E27FC236}">
                  <a16:creationId xmlns:a16="http://schemas.microsoft.com/office/drawing/2014/main" id="{F8F34417-AE3F-483E-BBE1-D75715D6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5" name="Line 5">
              <a:extLst>
                <a:ext uri="{FF2B5EF4-FFF2-40B4-BE49-F238E27FC236}">
                  <a16:creationId xmlns:a16="http://schemas.microsoft.com/office/drawing/2014/main" id="{85BF1606-CA1B-49D3-A7E8-20ED19C62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0BCC470A-5902-4D87-A9EC-192071CE4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7" name="Line 7">
              <a:extLst>
                <a:ext uri="{FF2B5EF4-FFF2-40B4-BE49-F238E27FC236}">
                  <a16:creationId xmlns:a16="http://schemas.microsoft.com/office/drawing/2014/main" id="{9C28A90E-90CB-4E04-97F9-4E1979F78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8" name="Line 8">
              <a:extLst>
                <a:ext uri="{FF2B5EF4-FFF2-40B4-BE49-F238E27FC236}">
                  <a16:creationId xmlns:a16="http://schemas.microsoft.com/office/drawing/2014/main" id="{32A1ABA5-B36A-48DD-8A63-5F22157E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297" name="Group 17">
            <a:extLst>
              <a:ext uri="{FF2B5EF4-FFF2-40B4-BE49-F238E27FC236}">
                <a16:creationId xmlns:a16="http://schemas.microsoft.com/office/drawing/2014/main" id="{BDD87097-3BB2-4289-A7BF-C3C05D13831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876800"/>
            <a:ext cx="7391400" cy="0"/>
            <a:chOff x="528" y="2880"/>
            <a:chExt cx="4656" cy="0"/>
          </a:xfrm>
        </p:grpSpPr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38723396-0D52-4DD2-B55F-5A238D67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12A82EDC-5172-40A6-B77A-3EB8B994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2B6E2A67-13FF-4FD5-926D-334D1B41F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BBF24400-935C-42CA-B7EE-19C4B6D6A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5" name="Line 15">
              <a:extLst>
                <a:ext uri="{FF2B5EF4-FFF2-40B4-BE49-F238E27FC236}">
                  <a16:creationId xmlns:a16="http://schemas.microsoft.com/office/drawing/2014/main" id="{75F47D23-8646-469A-8048-710AEC91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6" name="Line 16">
              <a:extLst>
                <a:ext uri="{FF2B5EF4-FFF2-40B4-BE49-F238E27FC236}">
                  <a16:creationId xmlns:a16="http://schemas.microsoft.com/office/drawing/2014/main" id="{2E14727E-3A40-4A5E-8F25-E3FD126D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305" name="Group 25">
            <a:extLst>
              <a:ext uri="{FF2B5EF4-FFF2-40B4-BE49-F238E27FC236}">
                <a16:creationId xmlns:a16="http://schemas.microsoft.com/office/drawing/2014/main" id="{039AAC79-E6B1-4392-88B9-F67917E2405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24600"/>
            <a:ext cx="7391400" cy="0"/>
            <a:chOff x="528" y="3456"/>
            <a:chExt cx="4656" cy="0"/>
          </a:xfrm>
        </p:grpSpPr>
        <p:sp>
          <p:nvSpPr>
            <p:cNvPr id="97299" name="Line 19">
              <a:extLst>
                <a:ext uri="{FF2B5EF4-FFF2-40B4-BE49-F238E27FC236}">
                  <a16:creationId xmlns:a16="http://schemas.microsoft.com/office/drawing/2014/main" id="{7030AF1C-9E06-48E1-A574-796E3B78F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0" name="Line 20">
              <a:extLst>
                <a:ext uri="{FF2B5EF4-FFF2-40B4-BE49-F238E27FC236}">
                  <a16:creationId xmlns:a16="http://schemas.microsoft.com/office/drawing/2014/main" id="{EB3EBF80-7A6C-45FC-9605-1CEE608E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1" name="Line 21">
              <a:extLst>
                <a:ext uri="{FF2B5EF4-FFF2-40B4-BE49-F238E27FC236}">
                  <a16:creationId xmlns:a16="http://schemas.microsoft.com/office/drawing/2014/main" id="{6A11A506-EC09-4CFA-A748-38E55B8BD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2" name="Line 22">
              <a:extLst>
                <a:ext uri="{FF2B5EF4-FFF2-40B4-BE49-F238E27FC236}">
                  <a16:creationId xmlns:a16="http://schemas.microsoft.com/office/drawing/2014/main" id="{F8B3C4A8-D0D9-4475-A5E5-13C21814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3" name="Line 23">
              <a:extLst>
                <a:ext uri="{FF2B5EF4-FFF2-40B4-BE49-F238E27FC236}">
                  <a16:creationId xmlns:a16="http://schemas.microsoft.com/office/drawing/2014/main" id="{24532DF9-3784-46FB-8D71-C8B84C90F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4" name="Line 24">
              <a:extLst>
                <a:ext uri="{FF2B5EF4-FFF2-40B4-BE49-F238E27FC236}">
                  <a16:creationId xmlns:a16="http://schemas.microsoft.com/office/drawing/2014/main" id="{20B0749A-96EF-4F8B-9872-D53F347A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7306" name="AutoShape 26">
            <a:extLst>
              <a:ext uri="{FF2B5EF4-FFF2-40B4-BE49-F238E27FC236}">
                <a16:creationId xmlns:a16="http://schemas.microsoft.com/office/drawing/2014/main" id="{062DDB81-652E-4189-8188-7DA9546E9AD6}"/>
              </a:ext>
            </a:extLst>
          </p:cNvPr>
          <p:cNvSpPr>
            <a:spLocks/>
          </p:cNvSpPr>
          <p:nvPr/>
        </p:nvSpPr>
        <p:spPr bwMode="auto">
          <a:xfrm rot="16200000">
            <a:off x="3238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4DCCCDD8-4FB2-43C0-AC2C-D33DF2E8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any value here results in an increase in the cluster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4DBF0EB3-A302-46CB-AD5A-2E75A733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become more and more probable for a value to end up in that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7" grpId="0"/>
      <p:bldP spid="973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DA6C577-92C5-4152-95A2-B2D3A9068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Quadratic probing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2735645-7AC8-4B84-8157-B1482BDD3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23338"/>
            <a:ext cx="10972800" cy="5313132"/>
          </a:xfrm>
        </p:spPr>
        <p:txBody>
          <a:bodyPr/>
          <a:lstStyle/>
          <a:p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= (h(k)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Rather than a linear sequence, we probe based on a quadratic function</a:t>
            </a:r>
          </a:p>
          <a:p>
            <a:endParaRPr lang="en-US" altLang="ti-ET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Problems: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must be constants and m so that we have a proper probe sequence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if h(x) = h(y), then h(x,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= h(y,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for all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secondary clustering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EAB1D475-8C2B-4E5C-BE9F-0938F620D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877003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98A70063-6ECC-4EE3-B436-DD328003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1788"/>
            <a:ext cx="11145624" cy="553353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(1) Use one hash function to determine the first slot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(2) Use a second hash function to determine the increment for the probe sequence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m,  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=0,1,...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Initial probe: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Second probe is offset by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mod m, so on ...</a:t>
            </a:r>
          </a:p>
        </p:txBody>
      </p:sp>
    </p:spTree>
    <p:extLst>
      <p:ext uri="{BB962C8B-B14F-4D97-AF65-F5344CB8AC3E}">
        <p14:creationId xmlns:p14="http://schemas.microsoft.com/office/powerpoint/2010/main" val="38506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2E26C235-11A5-47E5-B122-437095549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52476"/>
          </a:xfrm>
        </p:spPr>
        <p:txBody>
          <a:bodyPr/>
          <a:lstStyle/>
          <a:p>
            <a:r>
              <a:rPr lang="en-US" altLang="ti-ET" dirty="0"/>
              <a:t>Double Hashing: Example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F4D9F350-A74E-427C-8552-6357FB2E4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474" y="874715"/>
            <a:ext cx="7862413" cy="590315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k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1+ (k mod 11)</a:t>
            </a:r>
          </a:p>
          <a:p>
            <a:pPr algn="ctr"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13</a:t>
            </a:r>
          </a:p>
          <a:p>
            <a:r>
              <a:rPr lang="en-US" altLang="ti-ET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Insert key 14: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(14,0) = 14 mod 13 = 1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h(14,1)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+ 4) mod 13 = 5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h(14,2)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+ 2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+ 8) mod 13 = 9</a:t>
            </a:r>
          </a:p>
        </p:txBody>
      </p:sp>
      <p:graphicFrame>
        <p:nvGraphicFramePr>
          <p:cNvPr id="633860" name="Group 4">
            <a:extLst>
              <a:ext uri="{FF2B5EF4-FFF2-40B4-BE49-F238E27FC236}">
                <a16:creationId xmlns:a16="http://schemas.microsoft.com/office/drawing/2014/main" id="{C780967C-9A98-4EBD-8DB1-20D6F97BAC78}"/>
              </a:ext>
            </a:extLst>
          </p:cNvPr>
          <p:cNvGraphicFramePr>
            <a:graphicFrameLocks noGrp="1"/>
          </p:cNvGraphicFramePr>
          <p:nvPr/>
        </p:nvGraphicFramePr>
        <p:xfrm>
          <a:off x="9172576" y="1327151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38253179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5452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3234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172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7678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417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795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5289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58651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5302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4509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2135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5117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60338"/>
                  </a:ext>
                </a:extLst>
              </a:tr>
            </a:tbl>
          </a:graphicData>
        </a:graphic>
      </p:graphicFrame>
      <p:sp>
        <p:nvSpPr>
          <p:cNvPr id="633890" name="Text Box 34">
            <a:extLst>
              <a:ext uri="{FF2B5EF4-FFF2-40B4-BE49-F238E27FC236}">
                <a16:creationId xmlns:a16="http://schemas.microsoft.com/office/drawing/2014/main" id="{D71DC797-CAB4-4D90-8FDC-07A486A3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3891" name="Text Box 35">
            <a:extLst>
              <a:ext uri="{FF2B5EF4-FFF2-40B4-BE49-F238E27FC236}">
                <a16:creationId xmlns:a16="http://schemas.microsoft.com/office/drawing/2014/main" id="{1E7E237D-FEF9-42C4-8FFA-71140FAC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4394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3892" name="Text Box 36">
            <a:extLst>
              <a:ext uri="{FF2B5EF4-FFF2-40B4-BE49-F238E27FC236}">
                <a16:creationId xmlns:a16="http://schemas.microsoft.com/office/drawing/2014/main" id="{DBDB5402-7B96-4036-8E79-31681C8C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2692401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3893" name="Rectangle 37">
            <a:extLst>
              <a:ext uri="{FF2B5EF4-FFF2-40B4-BE49-F238E27FC236}">
                <a16:creationId xmlns:a16="http://schemas.microsoft.com/office/drawing/2014/main" id="{7CD72703-7DBC-445F-841D-66870D1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01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3894" name="Rectangle 38">
            <a:extLst>
              <a:ext uri="{FF2B5EF4-FFF2-40B4-BE49-F238E27FC236}">
                <a16:creationId xmlns:a16="http://schemas.microsoft.com/office/drawing/2014/main" id="{F4DA6E09-3595-43E5-B07F-4BAA478F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3526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3895" name="Text Box 39">
            <a:extLst>
              <a:ext uri="{FF2B5EF4-FFF2-40B4-BE49-F238E27FC236}">
                <a16:creationId xmlns:a16="http://schemas.microsoft.com/office/drawing/2014/main" id="{F3859FAE-E326-489D-AEAE-A158039E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6732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3896" name="Text Box 40">
            <a:extLst>
              <a:ext uri="{FF2B5EF4-FFF2-40B4-BE49-F238E27FC236}">
                <a16:creationId xmlns:a16="http://schemas.microsoft.com/office/drawing/2014/main" id="{096C7B72-1CB4-4ED1-B3A5-763F5036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3897" name="Text Box 41">
            <a:extLst>
              <a:ext uri="{FF2B5EF4-FFF2-40B4-BE49-F238E27FC236}">
                <a16:creationId xmlns:a16="http://schemas.microsoft.com/office/drawing/2014/main" id="{80BBD2D2-CF38-4483-B929-E5A43DD9D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3898" name="Text Box 42">
            <a:extLst>
              <a:ext uri="{FF2B5EF4-FFF2-40B4-BE49-F238E27FC236}">
                <a16:creationId xmlns:a16="http://schemas.microsoft.com/office/drawing/2014/main" id="{60435E89-713C-4D93-885D-48C7B363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3899" name="Text Box 43">
            <a:extLst>
              <a:ext uri="{FF2B5EF4-FFF2-40B4-BE49-F238E27FC236}">
                <a16:creationId xmlns:a16="http://schemas.microsoft.com/office/drawing/2014/main" id="{6F6D2C03-67CB-46FC-96FF-6BDF0061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3900" name="Text Box 44">
            <a:extLst>
              <a:ext uri="{FF2B5EF4-FFF2-40B4-BE49-F238E27FC236}">
                <a16:creationId xmlns:a16="http://schemas.microsoft.com/office/drawing/2014/main" id="{CA58A223-B3F2-483A-A927-3E4B308E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473392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3901" name="Text Box 45">
            <a:extLst>
              <a:ext uri="{FF2B5EF4-FFF2-40B4-BE49-F238E27FC236}">
                <a16:creationId xmlns:a16="http://schemas.microsoft.com/office/drawing/2014/main" id="{AEFB8D38-7D6D-497E-9513-E8582AD1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073651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3902" name="Text Box 46">
            <a:extLst>
              <a:ext uri="{FF2B5EF4-FFF2-40B4-BE49-F238E27FC236}">
                <a16:creationId xmlns:a16="http://schemas.microsoft.com/office/drawing/2014/main" id="{2D3020D5-5132-4336-974F-1B13E467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41337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33903" name="Freeform 47">
            <a:extLst>
              <a:ext uri="{FF2B5EF4-FFF2-40B4-BE49-F238E27FC236}">
                <a16:creationId xmlns:a16="http://schemas.microsoft.com/office/drawing/2014/main" id="{9D8A2A86-FC2E-4124-A407-21013E7E033A}"/>
              </a:ext>
            </a:extLst>
          </p:cNvPr>
          <p:cNvSpPr>
            <a:spLocks/>
          </p:cNvSpPr>
          <p:nvPr/>
        </p:nvSpPr>
        <p:spPr bwMode="auto">
          <a:xfrm>
            <a:off x="9912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4" name="Freeform 48">
            <a:extLst>
              <a:ext uri="{FF2B5EF4-FFF2-40B4-BE49-F238E27FC236}">
                <a16:creationId xmlns:a16="http://schemas.microsoft.com/office/drawing/2014/main" id="{8CDD49F4-80A3-43C4-BC34-84D056D658B7}"/>
              </a:ext>
            </a:extLst>
          </p:cNvPr>
          <p:cNvSpPr>
            <a:spLocks/>
          </p:cNvSpPr>
          <p:nvPr/>
        </p:nvSpPr>
        <p:spPr bwMode="auto">
          <a:xfrm>
            <a:off x="9912351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5" name="Freeform 49">
            <a:extLst>
              <a:ext uri="{FF2B5EF4-FFF2-40B4-BE49-F238E27FC236}">
                <a16:creationId xmlns:a16="http://schemas.microsoft.com/office/drawing/2014/main" id="{05378787-9FFD-45D4-87C1-B5A2B6429404}"/>
              </a:ext>
            </a:extLst>
          </p:cNvPr>
          <p:cNvSpPr>
            <a:spLocks/>
          </p:cNvSpPr>
          <p:nvPr/>
        </p:nvSpPr>
        <p:spPr bwMode="auto">
          <a:xfrm>
            <a:off x="9955214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6" name="Rectangle 50">
            <a:extLst>
              <a:ext uri="{FF2B5EF4-FFF2-40B4-BE49-F238E27FC236}">
                <a16:creationId xmlns:a16="http://schemas.microsoft.com/office/drawing/2014/main" id="{9F222FD6-4720-4918-9C8C-54F1C280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44227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333399"/>
                </a:solidFill>
                <a:latin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258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1B55ED1-06C1-4E20-94A5-D7515E7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just arrays?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D1C64277-5932-4617-B040-A2DFD539261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7AEEEBB0-2D0A-4606-A204-9DBEC506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AEB23DA3-6835-4EB7-8B6C-1BD526E18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6465FF64-5458-469B-AA2F-9016A7E96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4A371873-0126-4F62-8C4D-A7171EFC0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4DD1DE37-6AA7-410C-A825-8762FF96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5" name="Line 9">
              <a:extLst>
                <a:ext uri="{FF2B5EF4-FFF2-40B4-BE49-F238E27FC236}">
                  <a16:creationId xmlns:a16="http://schemas.microsoft.com/office/drawing/2014/main" id="{503E289D-22DB-47AE-9322-60176B57C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6" name="Line 10">
              <a:extLst>
                <a:ext uri="{FF2B5EF4-FFF2-40B4-BE49-F238E27FC236}">
                  <a16:creationId xmlns:a16="http://schemas.microsoft.com/office/drawing/2014/main" id="{34113978-29D9-4AF3-8619-E98E7ACAF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B011169F-0116-4FB1-87B5-D36A5BAA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EC0F8528-1D25-4A33-A241-FE0D638F2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EA973D0B-F925-49BD-B6AF-826E9E93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50B2DEFA-B8F3-4EA1-8914-5E21BE7B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EB8D21DE-362E-4190-B776-0DB370524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3E5C82FC-C14E-4E22-B803-57D2D160C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3B399489-D1C9-4DED-AD13-CDC746204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5CF96F9F-8CB2-4174-AF61-F393B202C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9475" name="Text Box 19">
            <a:extLst>
              <a:ext uri="{FF2B5EF4-FFF2-40B4-BE49-F238E27FC236}">
                <a16:creationId xmlns:a16="http://schemas.microsoft.com/office/drawing/2014/main" id="{C0262D6C-B031-4DE7-A6D3-D7AE3DA1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EA0B0AAF-8B4B-4910-AA8F-AB7CCE1A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4A7E58F2-505B-47E0-BEBF-ECBE3299CC46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1CAB9F91-908C-46D4-88D6-A929157E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62669A42-1B42-4050-A699-4085DAB8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803526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space of actual keys is often much smaller than the actual keys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F06B2547-CDD4-479D-B813-06CA5075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0241C9A7-042A-4897-A6BE-B94069C3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B554BAB9-F00D-4DCD-AF76-F7272730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A066E0DD-4D12-4B38-B2F3-BFED1100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actual</a:t>
            </a:r>
            <a:b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keys, n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3CD13A27-FAC0-4549-A877-0A2423BE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F442165-A38A-4867-B86F-1BEAB4A8E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B6CCB37-867F-4A3E-8B94-84771A7F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059387"/>
            <a:ext cx="11381295" cy="5676374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Probe sequence is determined by a second hash function</a:t>
            </a:r>
          </a:p>
          <a:p>
            <a:pPr marL="349250" lvl="1" indent="0">
              <a:buNone/>
            </a:pP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+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)) mod 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</a:p>
          <a:p>
            <a:endParaRPr lang="en-US" altLang="ti-ET" sz="3200" dirty="0">
              <a:solidFill>
                <a:srgbClr val="00808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solidFill>
                  <a:srgbClr val="00808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Advantage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: avoids clustering</a:t>
            </a:r>
          </a:p>
          <a:p>
            <a:pPr>
              <a:lnSpc>
                <a:spcPct val="150000"/>
              </a:lnSpc>
            </a:pPr>
            <a:r>
              <a:rPr lang="en-US" altLang="ti-ET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Disadvantage: 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harder to delete an element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28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must visit all possible positions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Can generate m</a:t>
            </a:r>
            <a:r>
              <a:rPr lang="en-US" altLang="ti-ET" sz="32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probe sequences maximum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38D3465-FCC1-4743-AE8C-2D2CB882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1920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BD7C38F-5E8B-4591-880E-7C38C37B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Depends on the hash function/probe sequence</a:t>
            </a:r>
          </a:p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O(n) – probe sequence visits every full entry first before finding an empty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21DC00-782A-4812-A865-2DB96EC1F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676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33CC3B0-F18C-4114-ABE2-D34CFAF6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633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We have to make at least one probe</a:t>
            </a:r>
          </a:p>
        </p:txBody>
      </p:sp>
      <p:grpSp>
        <p:nvGrpSpPr>
          <p:cNvPr id="101396" name="Group 20">
            <a:extLst>
              <a:ext uri="{FF2B5EF4-FFF2-40B4-BE49-F238E27FC236}">
                <a16:creationId xmlns:a16="http://schemas.microsoft.com/office/drawing/2014/main" id="{17958F62-C758-4DC5-B3D4-20BA76917EE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1397" name="Rectangle 21">
              <a:extLst>
                <a:ext uri="{FF2B5EF4-FFF2-40B4-BE49-F238E27FC236}">
                  <a16:creationId xmlns:a16="http://schemas.microsoft.com/office/drawing/2014/main" id="{DDB7F5A9-5088-4375-97B3-78F2C6FD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8" name="Line 22">
              <a:extLst>
                <a:ext uri="{FF2B5EF4-FFF2-40B4-BE49-F238E27FC236}">
                  <a16:creationId xmlns:a16="http://schemas.microsoft.com/office/drawing/2014/main" id="{6881B12F-AE34-4D04-8F2B-DDC600A0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2E87436F-3996-4AE9-92F7-4AC039A0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7B5AD7CC-EC09-4A77-82A6-83EA2E66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31F8B53B-614A-4824-AA66-56C18AC9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2" name="Line 26">
              <a:extLst>
                <a:ext uri="{FF2B5EF4-FFF2-40B4-BE49-F238E27FC236}">
                  <a16:creationId xmlns:a16="http://schemas.microsoft.com/office/drawing/2014/main" id="{732C7280-491A-4FA4-9F2B-A977555A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3" name="Line 27">
              <a:extLst>
                <a:ext uri="{FF2B5EF4-FFF2-40B4-BE49-F238E27FC236}">
                  <a16:creationId xmlns:a16="http://schemas.microsoft.com/office/drawing/2014/main" id="{4B9CB008-25FC-4288-B168-58336E6D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4" name="Line 28">
              <a:extLst>
                <a:ext uri="{FF2B5EF4-FFF2-40B4-BE49-F238E27FC236}">
                  <a16:creationId xmlns:a16="http://schemas.microsoft.com/office/drawing/2014/main" id="{67EBD0C3-EF8F-43B8-B242-32500688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5" name="Line 29">
              <a:extLst>
                <a:ext uri="{FF2B5EF4-FFF2-40B4-BE49-F238E27FC236}">
                  <a16:creationId xmlns:a16="http://schemas.microsoft.com/office/drawing/2014/main" id="{2FFB9F35-9A18-4B23-9BB4-CC50D136B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6" name="Line 30">
              <a:extLst>
                <a:ext uri="{FF2B5EF4-FFF2-40B4-BE49-F238E27FC236}">
                  <a16:creationId xmlns:a16="http://schemas.microsoft.com/office/drawing/2014/main" id="{B35F0AF6-933D-43F9-9F9F-6C77AF233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7" name="Line 31">
              <a:extLst>
                <a:ext uri="{FF2B5EF4-FFF2-40B4-BE49-F238E27FC236}">
                  <a16:creationId xmlns:a16="http://schemas.microsoft.com/office/drawing/2014/main" id="{6752CB74-1C33-4A03-9AD3-AB154D485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8" name="Line 32">
              <a:extLst>
                <a:ext uri="{FF2B5EF4-FFF2-40B4-BE49-F238E27FC236}">
                  <a16:creationId xmlns:a16="http://schemas.microsoft.com/office/drawing/2014/main" id="{5D960830-7CB6-464B-B158-0D6E8E4F9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9" name="Line 33">
              <a:extLst>
                <a:ext uri="{FF2B5EF4-FFF2-40B4-BE49-F238E27FC236}">
                  <a16:creationId xmlns:a16="http://schemas.microsoft.com/office/drawing/2014/main" id="{3F83340C-817F-4235-8808-AAE348662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0" name="Line 34">
              <a:extLst>
                <a:ext uri="{FF2B5EF4-FFF2-40B4-BE49-F238E27FC236}">
                  <a16:creationId xmlns:a16="http://schemas.microsoft.com/office/drawing/2014/main" id="{C1053E15-B7E2-49A3-B43C-4DF12994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1" name="Line 35">
              <a:extLst>
                <a:ext uri="{FF2B5EF4-FFF2-40B4-BE49-F238E27FC236}">
                  <a16:creationId xmlns:a16="http://schemas.microsoft.com/office/drawing/2014/main" id="{E8EB447F-5836-4260-B855-D7A5FE308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1412" name="Rectangle 36">
            <a:extLst>
              <a:ext uri="{FF2B5EF4-FFF2-40B4-BE49-F238E27FC236}">
                <a16:creationId xmlns:a16="http://schemas.microsoft.com/office/drawing/2014/main" id="{1B81EAB3-1CAE-4CB4-AFC5-A76E76CC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3" name="Rectangle 37">
            <a:extLst>
              <a:ext uri="{FF2B5EF4-FFF2-40B4-BE49-F238E27FC236}">
                <a16:creationId xmlns:a16="http://schemas.microsoft.com/office/drawing/2014/main" id="{56D49DD6-C07D-4B9D-A191-CF2306B8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4" name="Rectangle 38">
            <a:extLst>
              <a:ext uri="{FF2B5EF4-FFF2-40B4-BE49-F238E27FC236}">
                <a16:creationId xmlns:a16="http://schemas.microsoft.com/office/drawing/2014/main" id="{DE75C00A-FADB-459D-840C-8FA60A63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5" name="Rectangle 39">
            <a:extLst>
              <a:ext uri="{FF2B5EF4-FFF2-40B4-BE49-F238E27FC236}">
                <a16:creationId xmlns:a16="http://schemas.microsoft.com/office/drawing/2014/main" id="{07B6B888-BEEF-4A95-980C-50A1E4D2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6" name="Rectangle 40">
            <a:extLst>
              <a:ext uri="{FF2B5EF4-FFF2-40B4-BE49-F238E27FC236}">
                <a16:creationId xmlns:a16="http://schemas.microsoft.com/office/drawing/2014/main" id="{7FF2DF74-D648-49C0-AAE8-0FB3C95F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7" name="Rectangle 41">
            <a:extLst>
              <a:ext uri="{FF2B5EF4-FFF2-40B4-BE49-F238E27FC236}">
                <a16:creationId xmlns:a16="http://schemas.microsoft.com/office/drawing/2014/main" id="{0D88AC33-ECA8-473E-8270-53A2A357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DF4474F-F55C-4F78-9CEF-58DB5FBE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4EE865D-973A-48AB-B463-EC467C641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probe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E609A8B5-1983-4FDB-8726-48D8C6E9017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F7C73D9A-6E61-44DC-BE1D-D8595B14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2" name="Line 6">
              <a:extLst>
                <a:ext uri="{FF2B5EF4-FFF2-40B4-BE49-F238E27FC236}">
                  <a16:creationId xmlns:a16="http://schemas.microsoft.com/office/drawing/2014/main" id="{12592195-8829-4251-8FD6-459A89690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AFDF9784-779A-4F18-A24E-43072F07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id="{F4CE058C-5F7A-4A26-866A-B5C52C92F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5448B12F-1184-454C-85D8-6E0280C2D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D32627BB-D774-40AA-819E-2B1D89906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id="{E14395E0-6258-43E4-B668-F587B4EC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8" name="Line 12">
              <a:extLst>
                <a:ext uri="{FF2B5EF4-FFF2-40B4-BE49-F238E27FC236}">
                  <a16:creationId xmlns:a16="http://schemas.microsoft.com/office/drawing/2014/main" id="{AB310964-C76A-48DC-BF46-678A7E85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F047F7B9-612E-4D81-B45C-983AB35F3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0" name="Line 14">
              <a:extLst>
                <a:ext uri="{FF2B5EF4-FFF2-40B4-BE49-F238E27FC236}">
                  <a16:creationId xmlns:a16="http://schemas.microsoft.com/office/drawing/2014/main" id="{55D51BA9-9885-41B5-A5BA-EEAF99F3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D79FB4E5-545C-468D-91D6-615C0438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8745CE5F-455E-4183-9671-C015BD4B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3" name="Line 17">
              <a:extLst>
                <a:ext uri="{FF2B5EF4-FFF2-40B4-BE49-F238E27FC236}">
                  <a16:creationId xmlns:a16="http://schemas.microsoft.com/office/drawing/2014/main" id="{9FF247C5-F0DC-4099-97F8-BF53C052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4" name="Line 18">
              <a:extLst>
                <a:ext uri="{FF2B5EF4-FFF2-40B4-BE49-F238E27FC236}">
                  <a16:creationId xmlns:a16="http://schemas.microsoft.com/office/drawing/2014/main" id="{CC440928-937A-4DB3-B3C4-DFF1647F8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A65E94E1-B147-4650-B17B-803DB3D8C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EA6A63A6-5272-4833-858D-CA094995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6E90086B-1133-462D-9E24-E3782122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4AA3DD6E-3382-43C1-A72C-AEDCE941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4FF6CB6D-EEC1-4CDA-90B5-E57D6B41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833684C7-687F-48E7-B41D-B9BEE1FC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1" name="Rectangle 25">
            <a:extLst>
              <a:ext uri="{FF2B5EF4-FFF2-40B4-BE49-F238E27FC236}">
                <a16:creationId xmlns:a16="http://schemas.microsoft.com/office/drawing/2014/main" id="{D6F427C9-9515-43DF-A9AD-7510896C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B78B7D4C-C3BB-468F-A3F0-A07081F5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07F2CA0-CDDC-4C2B-B3F4-E815CF8F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4C0AD84-D9F3-470C-A680-765BF070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two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A2C20D9B-298E-48A7-862D-59DB58F70D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DF117CB7-CA75-489D-B91D-8954C3C1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6" name="Line 6">
              <a:extLst>
                <a:ext uri="{FF2B5EF4-FFF2-40B4-BE49-F238E27FC236}">
                  <a16:creationId xmlns:a16="http://schemas.microsoft.com/office/drawing/2014/main" id="{7E67696E-8479-4EF4-979A-E9E8617F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7" name="Line 7">
              <a:extLst>
                <a:ext uri="{FF2B5EF4-FFF2-40B4-BE49-F238E27FC236}">
                  <a16:creationId xmlns:a16="http://schemas.microsoft.com/office/drawing/2014/main" id="{090ED111-58D4-4F94-8672-F31563971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C85FE3E0-A386-4956-9C35-40E97C44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9" name="Line 9">
              <a:extLst>
                <a:ext uri="{FF2B5EF4-FFF2-40B4-BE49-F238E27FC236}">
                  <a16:creationId xmlns:a16="http://schemas.microsoft.com/office/drawing/2014/main" id="{5FBA4FD1-A16C-4C0C-83C3-B0BD367C1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0" name="Line 10">
              <a:extLst>
                <a:ext uri="{FF2B5EF4-FFF2-40B4-BE49-F238E27FC236}">
                  <a16:creationId xmlns:a16="http://schemas.microsoft.com/office/drawing/2014/main" id="{A1DD73DE-38EF-4965-972C-DB40B6D9A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58996CF8-25D0-45D6-91B2-9D677B303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2" name="Line 12">
              <a:extLst>
                <a:ext uri="{FF2B5EF4-FFF2-40B4-BE49-F238E27FC236}">
                  <a16:creationId xmlns:a16="http://schemas.microsoft.com/office/drawing/2014/main" id="{47F2636C-5A1B-46C5-867E-6AAEF58EC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3" name="Line 13">
              <a:extLst>
                <a:ext uri="{FF2B5EF4-FFF2-40B4-BE49-F238E27FC236}">
                  <a16:creationId xmlns:a16="http://schemas.microsoft.com/office/drawing/2014/main" id="{D765C9EC-30A4-4E35-8008-FF68EEF9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5B84DEC0-F9DD-4BD6-8C82-7956BD6F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5" name="Line 15">
              <a:extLst>
                <a:ext uri="{FF2B5EF4-FFF2-40B4-BE49-F238E27FC236}">
                  <a16:creationId xmlns:a16="http://schemas.microsoft.com/office/drawing/2014/main" id="{57BD795F-4559-4734-8032-8F49690A4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6" name="Line 16">
              <a:extLst>
                <a:ext uri="{FF2B5EF4-FFF2-40B4-BE49-F238E27FC236}">
                  <a16:creationId xmlns:a16="http://schemas.microsoft.com/office/drawing/2014/main" id="{A64AA9FD-2F54-42E0-88FF-9D0CD7BB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1B99EE96-F0C9-414C-A495-D8390099B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8" name="Line 18">
              <a:extLst>
                <a:ext uri="{FF2B5EF4-FFF2-40B4-BE49-F238E27FC236}">
                  <a16:creationId xmlns:a16="http://schemas.microsoft.com/office/drawing/2014/main" id="{54B689C9-BD47-4533-85B1-498204F3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9" name="Line 19">
              <a:extLst>
                <a:ext uri="{FF2B5EF4-FFF2-40B4-BE49-F238E27FC236}">
                  <a16:creationId xmlns:a16="http://schemas.microsoft.com/office/drawing/2014/main" id="{45B2C57E-A3D4-41B7-9A24-28F47CD6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2420" name="Rectangle 20">
            <a:extLst>
              <a:ext uri="{FF2B5EF4-FFF2-40B4-BE49-F238E27FC236}">
                <a16:creationId xmlns:a16="http://schemas.microsoft.com/office/drawing/2014/main" id="{45206242-9EB5-4CE8-BFA6-2A5393D4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640F66FE-86E7-44EE-A360-260463106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2" name="Rectangle 22">
            <a:extLst>
              <a:ext uri="{FF2B5EF4-FFF2-40B4-BE49-F238E27FC236}">
                <a16:creationId xmlns:a16="http://schemas.microsoft.com/office/drawing/2014/main" id="{780D1580-9934-4E22-B140-27CD2AC2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AE36E218-B083-4B5D-94A2-259B7A6F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6D56EB6A-28B8-4AA3-9DC4-E1D7E7C5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5" name="Rectangle 25">
            <a:extLst>
              <a:ext uri="{FF2B5EF4-FFF2-40B4-BE49-F238E27FC236}">
                <a16:creationId xmlns:a16="http://schemas.microsoft.com/office/drawing/2014/main" id="{23AB9E8B-5C3F-4D35-84CB-4920CC05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3D9479E8-B881-4CA3-901E-B637AD51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ti-ET" sz="4400" baseline="30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F077003D-B56E-49AA-8BC6-5DB1E8ADB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CBF89FD4-D41A-4E0B-A940-B368706E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why ‘~’?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89AB4F-5801-45C6-9B56-7839D478E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9475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72227E3-E307-44B5-B7B9-498649B2B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7097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three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</p:txBody>
      </p:sp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0A4EA144-DF99-40EE-B663-B66085D5492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2C6A68BE-6C41-4C72-BAB4-0A7C5702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0" name="Line 6">
              <a:extLst>
                <a:ext uri="{FF2B5EF4-FFF2-40B4-BE49-F238E27FC236}">
                  <a16:creationId xmlns:a16="http://schemas.microsoft.com/office/drawing/2014/main" id="{7727C6B1-F041-4B1E-8753-B409D5D52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669B5EFD-381B-4E6A-B5F1-B01433DC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2" name="Line 8">
              <a:extLst>
                <a:ext uri="{FF2B5EF4-FFF2-40B4-BE49-F238E27FC236}">
                  <a16:creationId xmlns:a16="http://schemas.microsoft.com/office/drawing/2014/main" id="{42EB25E4-EB0D-4A53-AFBA-5E8F6596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3" name="Line 9">
              <a:extLst>
                <a:ext uri="{FF2B5EF4-FFF2-40B4-BE49-F238E27FC236}">
                  <a16:creationId xmlns:a16="http://schemas.microsoft.com/office/drawing/2014/main" id="{E98F84F6-CD84-4952-BF89-BE59E1975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8FB542BA-D235-4DC9-B0A5-D77D2D051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5" name="Line 11">
              <a:extLst>
                <a:ext uri="{FF2B5EF4-FFF2-40B4-BE49-F238E27FC236}">
                  <a16:creationId xmlns:a16="http://schemas.microsoft.com/office/drawing/2014/main" id="{696DA0B1-5F5A-4B63-B110-D22F99B4A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6" name="Line 12">
              <a:extLst>
                <a:ext uri="{FF2B5EF4-FFF2-40B4-BE49-F238E27FC236}">
                  <a16:creationId xmlns:a16="http://schemas.microsoft.com/office/drawing/2014/main" id="{AEA91D5D-6596-4084-85CE-1AD65C233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07BAFC48-55E9-4DFF-B173-873B92B3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8" name="Line 14">
              <a:extLst>
                <a:ext uri="{FF2B5EF4-FFF2-40B4-BE49-F238E27FC236}">
                  <a16:creationId xmlns:a16="http://schemas.microsoft.com/office/drawing/2014/main" id="{D124322C-F0D2-4CFB-9A0A-DA52C50DE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9" name="Line 15">
              <a:extLst>
                <a:ext uri="{FF2B5EF4-FFF2-40B4-BE49-F238E27FC236}">
                  <a16:creationId xmlns:a16="http://schemas.microsoft.com/office/drawing/2014/main" id="{F9FBDD49-B12A-4863-A268-A1D198D9D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5A346C34-F3E4-4908-B4D5-4B6FBC4B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1" name="Line 17">
              <a:extLst>
                <a:ext uri="{FF2B5EF4-FFF2-40B4-BE49-F238E27FC236}">
                  <a16:creationId xmlns:a16="http://schemas.microsoft.com/office/drawing/2014/main" id="{76C5A774-8756-4CE5-A3EF-BC0E541B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2" name="Line 18">
              <a:extLst>
                <a:ext uri="{FF2B5EF4-FFF2-40B4-BE49-F238E27FC236}">
                  <a16:creationId xmlns:a16="http://schemas.microsoft.com/office/drawing/2014/main" id="{E092ABB9-C6C1-41DC-8B90-7C0D9128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C561CB15-7562-49ED-932F-93A14EA4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3444" name="Rectangle 20">
            <a:extLst>
              <a:ext uri="{FF2B5EF4-FFF2-40B4-BE49-F238E27FC236}">
                <a16:creationId xmlns:a16="http://schemas.microsoft.com/office/drawing/2014/main" id="{C2141BC8-95F3-4C40-A4F7-FDDFAA93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5" name="Rectangle 21">
            <a:extLst>
              <a:ext uri="{FF2B5EF4-FFF2-40B4-BE49-F238E27FC236}">
                <a16:creationId xmlns:a16="http://schemas.microsoft.com/office/drawing/2014/main" id="{FF0C6F97-4879-4BFE-862C-96EF663E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28392AE5-BC05-4B8B-A646-5ECC1C43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7" name="Rectangle 23">
            <a:extLst>
              <a:ext uri="{FF2B5EF4-FFF2-40B4-BE49-F238E27FC236}">
                <a16:creationId xmlns:a16="http://schemas.microsoft.com/office/drawing/2014/main" id="{A6DE9B80-74ED-4A5A-9418-590E638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8" name="Rectangle 24">
            <a:extLst>
              <a:ext uri="{FF2B5EF4-FFF2-40B4-BE49-F238E27FC236}">
                <a16:creationId xmlns:a16="http://schemas.microsoft.com/office/drawing/2014/main" id="{E59DFF78-183B-426D-A9BC-4C4DD1B7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9" name="Rectangle 25">
            <a:extLst>
              <a:ext uri="{FF2B5EF4-FFF2-40B4-BE49-F238E27FC236}">
                <a16:creationId xmlns:a16="http://schemas.microsoft.com/office/drawing/2014/main" id="{77404CAD-B77D-4CD2-8B80-68E255BF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641C50E4-CD72-4841-9954-FC570B67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l-GR" altLang="ti-ET" sz="4400" baseline="30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81E9129-48FA-48A7-87C7-02B06E57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842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80CE3F1-F4CE-4268-912C-38EF12D3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Average case:  expected number of probes</a:t>
            </a:r>
          </a:p>
          <a:p>
            <a:pPr lvl="1"/>
            <a:r>
              <a:rPr lang="en-US" altLang="ti-ET"/>
              <a:t>sum of the probability of making 1 probe, 2 probes, 3 probes, … </a:t>
            </a:r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7B15A48-5B0D-4024-BE8C-0C806397B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230564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3" imgW="1955520" imgH="228600" progId="Equation.3">
                  <p:embed/>
                </p:oleObj>
              </mc:Choice>
              <mc:Fallback>
                <p:oleObj name="Equation" r:id="rId3" imgW="1955520" imgH="2286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77B15A48-5B0D-4024-BE8C-0C806397B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30564"/>
                        <a:ext cx="4953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6CB919BF-3817-4819-933A-CC19D3BFB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908426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5" imgW="634680" imgH="291960" progId="Equation.3">
                  <p:embed/>
                </p:oleObj>
              </mc:Choice>
              <mc:Fallback>
                <p:oleObj name="Equation" r:id="rId5" imgW="634680" imgH="29196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6CB919BF-3817-4819-933A-CC19D3BFB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08426"/>
                        <a:ext cx="1608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62064EB3-B9BB-4157-B12E-DA95F5442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4746626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7" imgW="622080" imgH="291960" progId="Equation.3">
                  <p:embed/>
                </p:oleObj>
              </mc:Choice>
              <mc:Fallback>
                <p:oleObj name="Equation" r:id="rId7" imgW="622080" imgH="29196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62064EB3-B9BB-4157-B12E-DA95F5442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746626"/>
                        <a:ext cx="1576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5C90D26E-44E8-4619-86AA-FC2AA5FB6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5638800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9" imgW="469800" imgH="393480" progId="Equation.3">
                  <p:embed/>
                </p:oleObj>
              </mc:Choice>
              <mc:Fallback>
                <p:oleObj name="Equation" r:id="rId9" imgW="469800" imgH="393480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5C90D26E-44E8-4619-86AA-FC2AA5FB6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5638800"/>
                        <a:ext cx="11906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E4E52B-1B7B-4490-96A0-2C88CBF7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number of probes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4EC9BB0D-56D7-4E89-8B20-71947FD4F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4EC9BB0D-56D7-4E89-8B20-71947FD4F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5" name="Picture 5">
            <a:extLst>
              <a:ext uri="{FF2B5EF4-FFF2-40B4-BE49-F238E27FC236}">
                <a16:creationId xmlns:a16="http://schemas.microsoft.com/office/drawing/2014/main" id="{89D88DD0-23F6-4604-AF2B-A1BE4CA8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7150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DBA0-FBD2-43B5-B5AB-04FE073CDAF0}"/>
              </a:ext>
            </a:extLst>
          </p:cNvPr>
          <p:cNvSpPr txBox="1"/>
          <p:nvPr/>
        </p:nvSpPr>
        <p:spPr>
          <a:xfrm>
            <a:off x="410450" y="1146600"/>
            <a:ext cx="1129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Ignore the problem of clustering and assume that all probe sequences are equally likely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1854981"/>
            <a:ext cx="5952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258D4-3C53-4D3A-8D57-E00DAF0B46EE}"/>
              </a:ext>
            </a:extLst>
          </p:cNvPr>
          <p:cNvSpPr txBox="1"/>
          <p:nvPr/>
        </p:nvSpPr>
        <p:spPr>
          <a:xfrm>
            <a:off x="410450" y="2592007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occupied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9DD94-8C01-4D4D-BD0E-588A2E6DD5CA}"/>
              </a:ext>
            </a:extLst>
          </p:cNvPr>
          <p:cNvSpPr txBox="1"/>
          <p:nvPr/>
        </p:nvSpPr>
        <p:spPr>
          <a:xfrm>
            <a:off x="410450" y="3329033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empty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CCF72-039D-4D44-992D-F7B18328B9D8}"/>
              </a:ext>
            </a:extLst>
          </p:cNvPr>
          <p:cNvSpPr txBox="1"/>
          <p:nvPr/>
        </p:nvSpPr>
        <p:spPr>
          <a:xfrm>
            <a:off x="410450" y="402607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2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BB464-D181-49F8-B528-9EDB112BE7FA}"/>
              </a:ext>
            </a:extLst>
          </p:cNvPr>
          <p:cNvSpPr txBox="1"/>
          <p:nvPr/>
        </p:nvSpPr>
        <p:spPr>
          <a:xfrm>
            <a:off x="410450" y="474792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k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EC3D-DE9F-4F72-8E61-526B2D6CBD1B}"/>
              </a:ext>
            </a:extLst>
          </p:cNvPr>
          <p:cNvSpPr txBox="1"/>
          <p:nvPr/>
        </p:nvSpPr>
        <p:spPr>
          <a:xfrm>
            <a:off x="2278161" y="6092353"/>
            <a:ext cx="6514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What is the average number of steps in a probe?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D8659-976E-45F0-9B92-7E067EFD35E7}"/>
              </a:ext>
            </a:extLst>
          </p:cNvPr>
          <p:cNvSpPr txBox="1"/>
          <p:nvPr/>
        </p:nvSpPr>
        <p:spPr>
          <a:xfrm>
            <a:off x="5844794" y="2561581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1AB87-06BD-4197-84AF-99567C20C3B9}"/>
              </a:ext>
            </a:extLst>
          </p:cNvPr>
          <p:cNvSpPr txBox="1"/>
          <p:nvPr/>
        </p:nvSpPr>
        <p:spPr>
          <a:xfrm>
            <a:off x="5844794" y="3290593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C6952-9657-42DA-9885-A4F11BD52705}"/>
              </a:ext>
            </a:extLst>
          </p:cNvPr>
          <p:cNvSpPr txBox="1"/>
          <p:nvPr/>
        </p:nvSpPr>
        <p:spPr>
          <a:xfrm>
            <a:off x="5844794" y="400281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EFEFE-0C42-458A-8460-93D8AEF1D7C3}"/>
              </a:ext>
            </a:extLst>
          </p:cNvPr>
          <p:cNvSpPr txBox="1"/>
          <p:nvPr/>
        </p:nvSpPr>
        <p:spPr>
          <a:xfrm>
            <a:off x="5844794" y="474205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/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/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/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flipH="1" flipV="1">
            <a:off x="661480" y="2246544"/>
            <a:ext cx="7150431" cy="351254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15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220495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rot="16200000" flipH="1">
            <a:off x="4930559" y="1120052"/>
            <a:ext cx="3659836" cy="735361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49DFF9A-4F3E-4257-BC2B-674A5A788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54" y="3087346"/>
            <a:ext cx="73536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a=0.5      E(#steps)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a=0.9      E(#steps)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 sz="32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a=0.5       E(#steps) = 3.387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a=0.9       E(#steps) = 3.670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3D3A56-C190-43B9-98D6-72F69D678C2B}"/>
              </a:ext>
            </a:extLst>
          </p:cNvPr>
          <p:cNvSpPr txBox="1"/>
          <p:nvPr/>
        </p:nvSpPr>
        <p:spPr>
          <a:xfrm>
            <a:off x="410450" y="140750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/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2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6F5A43-518C-4ACB-AB88-01F209C4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arrays?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D3402C-37D0-49E6-BC2D-B26DFB90B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Not feasible!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Even if it were, not space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87BCA74-DC90-4D2D-88DE-51CE25C8C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 sz="3500"/>
              <a:t>How big should a hashtable be?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BC68E4D-AB89-4334-AC87-230388B0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dirty="0"/>
              <a:t>A good rule of thumb is the </a:t>
            </a:r>
            <a:r>
              <a:rPr lang="en-US" altLang="ti-ET" dirty="0" err="1"/>
              <a:t>hashtable</a:t>
            </a:r>
            <a:r>
              <a:rPr lang="en-US" altLang="ti-ET" dirty="0"/>
              <a:t> should be around half full</a:t>
            </a:r>
          </a:p>
          <a:p>
            <a:pPr>
              <a:lnSpc>
                <a:spcPct val="90000"/>
              </a:lnSpc>
            </a:pPr>
            <a:r>
              <a:rPr lang="en-US" altLang="ti-ET" dirty="0"/>
              <a:t>What happens when the </a:t>
            </a:r>
            <a:r>
              <a:rPr lang="en-US" altLang="ti-ET" dirty="0" err="1"/>
              <a:t>hashtable</a:t>
            </a:r>
            <a:r>
              <a:rPr lang="en-US" altLang="ti-ET" dirty="0"/>
              <a:t> gets full?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Copy: Create a new table and copy the values over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results in one expensive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Amortized copy:  When a certain ratio is hit, grow the table, but copy the entries over a few at a time with every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no single insert is expensive and can guarantee per insert performance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more complicated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91413B-45FE-4A1E-B7BD-7D3DA0108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201BDE-1D58-47CA-AEA8-1BE8F42BB9C9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F5AEA928-EFA0-4656-8E9A-E7E7C43A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Universal Hashing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B918019D-BB87-4D49-B832-3152C16E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00139"/>
            <a:ext cx="11089064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 practice, keys are </a:t>
            </a:r>
            <a:r>
              <a:rPr lang="en-US" altLang="ti-ET" sz="36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randomly distributed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Any fixed hash function might yield </a:t>
            </a:r>
            <a:r>
              <a:rPr lang="el-GR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Θ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(n) time</a:t>
            </a:r>
            <a:endParaRPr lang="el-GR" altLang="ti-ET" sz="3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Goal: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 functions that produce random table indices irrespective of the keys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Idea:</a:t>
            </a:r>
          </a:p>
          <a:p>
            <a:pPr lvl="1">
              <a:lnSpc>
                <a:spcPct val="12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Select a hash function </a:t>
            </a:r>
            <a:r>
              <a:rPr lang="en-US" altLang="ti-ET" sz="32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 random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from a designed class of functions at the beginning of the execution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3017A5-9726-4211-B632-B1F2C4E2E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EA40EF-EABD-4FD4-9F70-3045E424E93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1EF602F5-4EEB-4FA7-9E3B-577F7A50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</a:t>
            </a:r>
          </a:p>
        </p:txBody>
      </p:sp>
      <p:pic>
        <p:nvPicPr>
          <p:cNvPr id="676868" name="Picture 4">
            <a:extLst>
              <a:ext uri="{FF2B5EF4-FFF2-40B4-BE49-F238E27FC236}">
                <a16:creationId xmlns:a16="http://schemas.microsoft.com/office/drawing/2014/main" id="{64BF0955-7A88-43FB-9E2E-75CB7FEDB61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014" y="2198689"/>
            <a:ext cx="7337425" cy="3252787"/>
          </a:xfrm>
          <a:noFill/>
          <a:ln/>
        </p:spPr>
      </p:pic>
      <p:sp>
        <p:nvSpPr>
          <p:cNvPr id="676869" name="Text Box 5">
            <a:extLst>
              <a:ext uri="{FF2B5EF4-FFF2-40B4-BE49-F238E27FC236}">
                <a16:creationId xmlns:a16="http://schemas.microsoft.com/office/drawing/2014/main" id="{B006117F-9381-4F8B-8C0B-2908B433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4916488"/>
            <a:ext cx="32956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</a:t>
            </a:r>
          </a:p>
        </p:txBody>
      </p:sp>
      <p:sp>
        <p:nvSpPr>
          <p:cNvPr id="676870" name="Text Box 6">
            <a:extLst>
              <a:ext uri="{FF2B5EF4-FFF2-40B4-BE49-F238E27FC236}">
                <a16:creationId xmlns:a16="http://schemas.microsoft.com/office/drawing/2014/main" id="{FB78F406-31EC-44BC-A609-AAE9A652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362325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(at the beginning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of the execution)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4FE73-5697-4A6A-B0A8-34A5142B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9BDC35-3397-4A5F-BE80-FF0C77A44EC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FA7187B1-BFFD-4172-95F4-5C7D522D2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Definition of Universal Hash Functions</a:t>
            </a:r>
          </a:p>
        </p:txBody>
      </p:sp>
      <p:pic>
        <p:nvPicPr>
          <p:cNvPr id="679940" name="Picture 4">
            <a:extLst>
              <a:ext uri="{FF2B5EF4-FFF2-40B4-BE49-F238E27FC236}">
                <a16:creationId xmlns:a16="http://schemas.microsoft.com/office/drawing/2014/main" id="{C0644F58-BCD4-4AD9-B278-128E0D5941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1"/>
          <a:stretch/>
        </p:blipFill>
        <p:spPr>
          <a:xfrm>
            <a:off x="921563" y="3280528"/>
            <a:ext cx="10768532" cy="2130458"/>
          </a:xfrm>
          <a:noFill/>
          <a:ln/>
        </p:spPr>
      </p:pic>
      <p:sp>
        <p:nvSpPr>
          <p:cNvPr id="679941" name="Text Box 5">
            <a:extLst>
              <a:ext uri="{FF2B5EF4-FFF2-40B4-BE49-F238E27FC236}">
                <a16:creationId xmlns:a16="http://schemas.microsoft.com/office/drawing/2014/main" id="{CA5F661E-B810-4678-A001-695C031CF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447" y="1993114"/>
            <a:ext cx="983310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H=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U 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0, 1 ,…, m-1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)}</a:t>
            </a:r>
            <a:endParaRPr lang="en-US" altLang="ti-ET" sz="3600" b="1" spc="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817D-0793-4B5B-9139-B545777B1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BF277D-284A-4EE9-A986-B00BA9A1981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6E500164-1C0F-4FA5-80AD-4F74CA078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is this property useful?</a:t>
            </a:r>
          </a:p>
        </p:txBody>
      </p:sp>
      <p:pic>
        <p:nvPicPr>
          <p:cNvPr id="680964" name="Picture 4">
            <a:extLst>
              <a:ext uri="{FF2B5EF4-FFF2-40B4-BE49-F238E27FC236}">
                <a16:creationId xmlns:a16="http://schemas.microsoft.com/office/drawing/2014/main" id="{97938E25-018C-4886-8CEA-ADE90DBABD1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4850" y="2722563"/>
            <a:ext cx="8229600" cy="2170112"/>
          </a:xfrm>
          <a:noFill/>
          <a:ln/>
        </p:spPr>
      </p:pic>
      <p:sp>
        <p:nvSpPr>
          <p:cNvPr id="680965" name="Text Box 5">
            <a:extLst>
              <a:ext uri="{FF2B5EF4-FFF2-40B4-BE49-F238E27FC236}">
                <a16:creationId xmlns:a16="http://schemas.microsoft.com/office/drawing/2014/main" id="{89703A3D-95C0-4395-B6F5-CDE1239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200526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Pr(h(x)=h(y))=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176FFB9-12AA-4532-82F8-D77D2F03C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604200-24A1-4961-91AD-1CA64BCFFF3A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2852EF87-6865-4CD1-8A9B-D5778FB18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 – Main Result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9612B3AE-BBB2-419A-88BB-6A30A5ED6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1717676"/>
            <a:ext cx="8307388" cy="4189413"/>
          </a:xfrm>
        </p:spPr>
        <p:txBody>
          <a:bodyPr/>
          <a:lstStyle/>
          <a:p>
            <a:pPr algn="ctr">
              <a:lnSpc>
                <a:spcPct val="170000"/>
              </a:lnSpc>
              <a:buFontTx/>
              <a:buNone/>
            </a:pPr>
            <a:r>
              <a:rPr lang="en-US" altLang="ti-ET">
                <a:sym typeface="Symbol" panose="05050102010706020507" pitchFamily="18" charset="2"/>
              </a:rPr>
              <a:t>With universal hashing the </a:t>
            </a:r>
            <a:r>
              <a:rPr lang="en-US" altLang="ti-ET">
                <a:solidFill>
                  <a:srgbClr val="CC0000"/>
                </a:solidFill>
                <a:sym typeface="Symbol" panose="05050102010706020507" pitchFamily="18" charset="2"/>
              </a:rPr>
              <a:t>chance of collision</a:t>
            </a:r>
            <a:r>
              <a:rPr lang="en-US" altLang="ti-ET">
                <a:sym typeface="Symbol" panose="05050102010706020507" pitchFamily="18" charset="2"/>
              </a:rPr>
              <a:t> between distinct keys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l</a:t>
            </a:r>
            <a:r>
              <a:rPr lang="en-US" altLang="ti-ET">
                <a:sym typeface="Symbol" panose="05050102010706020507" pitchFamily="18" charset="2"/>
              </a:rPr>
              <a:t> is no more than the </a:t>
            </a:r>
            <a:r>
              <a:rPr lang="en-US" altLang="ti-ET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1/m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ti-ET">
                <a:sym typeface="Symbol" panose="05050102010706020507" pitchFamily="18" charset="2"/>
              </a:rPr>
              <a:t>chance of collision if locations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h(k)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h(l)</a:t>
            </a:r>
            <a:r>
              <a:rPr lang="en-US" altLang="ti-ET">
                <a:sym typeface="Symbol" panose="05050102010706020507" pitchFamily="18" charset="2"/>
              </a:rPr>
              <a:t> were randomly and independently chosen from the set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{0, 1, …, m – 1}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5096765-2331-40D2-B3EB-E3597CB61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64BD53-9E7A-4582-A510-DB3F203C127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C62BECDE-E733-489A-B25A-03FBC3A8C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Designing a Universal Class </a:t>
            </a:r>
            <a:br>
              <a:rPr lang="en-US" altLang="ti-ET" sz="3600"/>
            </a:br>
            <a:r>
              <a:rPr lang="en-US" altLang="ti-ET" sz="3600"/>
              <a:t>of Hash Functions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DF4FB5A7-4F77-4C82-92DE-50F05165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616950" cy="53816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ti-ET" sz="2400"/>
              <a:t>Choose a </a:t>
            </a:r>
            <a:r>
              <a:rPr lang="en-US" altLang="ti-ET" sz="2400">
                <a:solidFill>
                  <a:srgbClr val="DD0111"/>
                </a:solidFill>
              </a:rPr>
              <a:t>prime</a:t>
            </a:r>
            <a:r>
              <a:rPr lang="en-US" altLang="ti-ET" sz="2400"/>
              <a:t> number </a:t>
            </a:r>
            <a:r>
              <a:rPr lang="en-US" altLang="ti-ET" sz="2400">
                <a:solidFill>
                  <a:srgbClr val="DD0111"/>
                </a:solidFill>
              </a:rPr>
              <a:t>p</a:t>
            </a:r>
            <a:r>
              <a:rPr lang="en-US" altLang="ti-ET" sz="2400"/>
              <a:t> large enough so that every possible key </a:t>
            </a:r>
            <a:r>
              <a:rPr lang="en-US" altLang="ti-ET" sz="2400">
                <a:latin typeface="Comic Sans MS" panose="030F0702030302020204" pitchFamily="66" charset="0"/>
              </a:rPr>
              <a:t>k</a:t>
            </a:r>
            <a:r>
              <a:rPr lang="en-US" altLang="ti-ET" sz="2400"/>
              <a:t> is in the range</a:t>
            </a:r>
            <a:r>
              <a:rPr lang="en-US" altLang="ti-ET" sz="2400">
                <a:latin typeface="Comic Sans MS" panose="030F0702030302020204" pitchFamily="66" charset="0"/>
              </a:rPr>
              <a:t> [0</a:t>
            </a:r>
            <a:r>
              <a:rPr lang="en-US" altLang="ti-ET" sz="2400"/>
              <a:t> ...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– 1]</a:t>
            </a:r>
            <a:endParaRPr lang="en-US" altLang="ti-ET" sz="240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= {0, 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 </a:t>
            </a:r>
            <a:r>
              <a:rPr lang="en-US" altLang="ti-ET" sz="2400">
                <a:latin typeface="Comic Sans MS" panose="030F0702030302020204" pitchFamily="66" charset="0"/>
              </a:rPr>
              <a:t>- 1}</a:t>
            </a:r>
            <a:r>
              <a:rPr lang="en-US" altLang="ti-ET" sz="2400"/>
              <a:t> and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= {1,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- 1}</a:t>
            </a:r>
            <a:r>
              <a:rPr lang="en-US" altLang="ti-ET" sz="2400"/>
              <a:t> </a:t>
            </a:r>
            <a:endParaRPr lang="en-US" altLang="ti-ET" sz="240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r>
              <a:rPr lang="en-US" altLang="ti-ET" sz="2400">
                <a:sym typeface="Symbol" panose="05050102010706020507" pitchFamily="18" charset="2"/>
              </a:rPr>
              <a:t>Define the following hash function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h</a:t>
            </a:r>
            <a:r>
              <a:rPr lang="en-US" altLang="ti-ET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(k) = ((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k +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m</a:t>
            </a:r>
            <a:r>
              <a:rPr lang="en-US" altLang="ti-ET" sz="240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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endParaRPr lang="en-US" altLang="ti-ET" sz="240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</a:pPr>
            <a:r>
              <a:rPr lang="en-US" altLang="ti-ET" sz="2400"/>
              <a:t>The family of all such hash functions is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Monotype Corsiva" panose="03010101010201010101" pitchFamily="66" charset="0"/>
              </a:rPr>
              <a:t>H</a:t>
            </a:r>
            <a:r>
              <a:rPr lang="en-US" altLang="ti-ET" sz="2400" baseline="-25000">
                <a:latin typeface="Monotype Corsiva" panose="03010101010201010101" pitchFamily="66" charset="0"/>
              </a:rPr>
              <a:t>p,m</a:t>
            </a:r>
            <a:r>
              <a:rPr lang="en-US" altLang="ti-ET" sz="2400"/>
              <a:t> = </a:t>
            </a:r>
            <a:r>
              <a:rPr lang="en-US" altLang="ti-ET" sz="2400">
                <a:latin typeface="Comic Sans MS" panose="030F0702030302020204" pitchFamily="66" charset="0"/>
              </a:rPr>
              <a:t>{h</a:t>
            </a:r>
            <a:r>
              <a:rPr lang="en-US" altLang="ti-ET" sz="2400" baseline="-25000">
                <a:latin typeface="Comic Sans MS" panose="030F0702030302020204" pitchFamily="66" charset="0"/>
              </a:rPr>
              <a:t>a,b</a:t>
            </a:r>
            <a:r>
              <a:rPr lang="en-US" altLang="ti-ET" sz="2400">
                <a:latin typeface="Comic Sans MS" panose="030F0702030302020204" pitchFamily="66" charset="0"/>
              </a:rPr>
              <a:t>: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a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b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: chosen randomly at the beginning of execution</a:t>
            </a:r>
          </a:p>
        </p:txBody>
      </p:sp>
      <p:grpSp>
        <p:nvGrpSpPr>
          <p:cNvPr id="677892" name="Group 4">
            <a:extLst>
              <a:ext uri="{FF2B5EF4-FFF2-40B4-BE49-F238E27FC236}">
                <a16:creationId xmlns:a16="http://schemas.microsoft.com/office/drawing/2014/main" id="{F43E6502-E89F-4F8D-A2A8-27D4990B679D}"/>
              </a:ext>
            </a:extLst>
          </p:cNvPr>
          <p:cNvGrpSpPr>
            <a:grpSpLocks/>
          </p:cNvGrpSpPr>
          <p:nvPr/>
        </p:nvGrpSpPr>
        <p:grpSpPr bwMode="auto">
          <a:xfrm>
            <a:off x="7459664" y="3065464"/>
            <a:ext cx="2644775" cy="2689225"/>
            <a:chOff x="3739" y="1931"/>
            <a:chExt cx="1666" cy="1694"/>
          </a:xfrm>
        </p:grpSpPr>
        <p:sp>
          <p:nvSpPr>
            <p:cNvPr id="677893" name="AutoShape 5">
              <a:extLst>
                <a:ext uri="{FF2B5EF4-FFF2-40B4-BE49-F238E27FC236}">
                  <a16:creationId xmlns:a16="http://schemas.microsoft.com/office/drawing/2014/main" id="{CCF18094-15C1-4FF1-ACCB-1CC23BE2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931"/>
              <a:ext cx="164" cy="1694"/>
            </a:xfrm>
            <a:prstGeom prst="rightBrace">
              <a:avLst>
                <a:gd name="adj1" fmla="val 86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77894" name="Text Box 6">
              <a:extLst>
                <a:ext uri="{FF2B5EF4-FFF2-40B4-BE49-F238E27FC236}">
                  <a16:creationId xmlns:a16="http://schemas.microsoft.com/office/drawing/2014/main" id="{C505EC72-80C2-460B-ACC4-0DD0B3A6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586"/>
              <a:ext cx="15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The class </a:t>
              </a:r>
              <a:r>
                <a:rPr lang="en-US" altLang="ti-ET">
                  <a:solidFill>
                    <a:srgbClr val="000000"/>
                  </a:solidFill>
                  <a:latin typeface="Monotype Corsiva" panose="03010101010201010101" pitchFamily="66" charset="0"/>
                </a:rPr>
                <a:t>H</a:t>
              </a:r>
              <a:r>
                <a:rPr lang="en-US" altLang="ti-ET" baseline="-25000">
                  <a:solidFill>
                    <a:srgbClr val="000000"/>
                  </a:solidFill>
                  <a:latin typeface="Monotype Corsiva" panose="03010101010201010101" pitchFamily="66" charset="0"/>
                </a:rPr>
                <a:t>p,m</a:t>
              </a: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 of hash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functions is universal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09D8CA6-1994-467E-8BD4-8569E6F58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729711-8863-4337-B412-17A26902A301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DB1446A7-06A2-49AB-A362-9E9680574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Example: Universal Hash Functions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3AB7FB77-611B-45E7-B116-2240B7D60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3816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ti-ET"/>
              <a:t> </a:t>
            </a:r>
            <a:r>
              <a:rPr lang="en-US" altLang="ti-ET">
                <a:latin typeface="Comic Sans MS" panose="030F0702030302020204" pitchFamily="66" charset="0"/>
              </a:rPr>
              <a:t>p = 17, m =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(k) = ((ak + b) mod p) mod m</a:t>
            </a:r>
            <a:endParaRPr lang="en-US" altLang="ti-ET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 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3,4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(8) = ((38 + 4)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(28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11 mod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9E886A6-10EA-452F-B005-E3E7DE95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AF2011-3B06-4EDC-9F31-54468A3904E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9CA43D2E-2BC7-4CF3-B9BC-5CAF1D53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Advantages of Universal Hashing</a:t>
            </a:r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94DE41D3-666D-4C6D-9ABF-815F5174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2914" y="1100139"/>
            <a:ext cx="8372475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ti-ET"/>
          </a:p>
          <a:p>
            <a:pPr>
              <a:lnSpc>
                <a:spcPct val="120000"/>
              </a:lnSpc>
            </a:pPr>
            <a:r>
              <a:rPr lang="en-US" altLang="ti-ET"/>
              <a:t>Universal hashing provides good results on average, independently of the keys to be stored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Guarantees that no input will always elicit the worst-case behavior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Poor performance occurs only when the random choice returns an inefficient hash function – this has small probability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EDCB3A2-7FA4-467A-B7E5-2B5F4A61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45D6C-B42A-4CDA-A05A-6E1FE690F57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5F33E02C-9EDE-4AFF-ACAE-29C26B7C4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644B48B4-40EB-4EC1-83EE-087257522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8" y="1223964"/>
            <a:ext cx="849471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ti-ET" sz="2400"/>
              <a:t>If we have enough contiguous memory to store all the keys (m &gt; N)   </a:t>
            </a:r>
            <a:r>
              <a:rPr lang="en-US" altLang="ti-ET" sz="2400">
                <a:sym typeface="Symbol" panose="05050102010706020507" pitchFamily="18" charset="2"/>
              </a:rPr>
              <a:t> </a:t>
            </a:r>
            <a:r>
              <a:rPr lang="en-US" altLang="ti-ET" sz="2400">
                <a:solidFill>
                  <a:srgbClr val="CC0000"/>
                </a:solidFill>
                <a:sym typeface="Symbol" panose="05050102010706020507" pitchFamily="18" charset="2"/>
              </a:rPr>
              <a:t>store the keys in the table itself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No need to use linked lists anymore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Basic idea: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Insertion:</a:t>
            </a:r>
            <a:r>
              <a:rPr lang="en-US" altLang="ti-ET" sz="2000">
                <a:sym typeface="Symbol" panose="05050102010706020507" pitchFamily="18" charset="2"/>
              </a:rPr>
              <a:t> if a slot is full, try another one,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ti-ET" sz="2000">
                <a:sym typeface="Symbol" panose="05050102010706020507" pitchFamily="18" charset="2"/>
              </a:rPr>
              <a:t>                    until you find an empty one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Search:</a:t>
            </a:r>
            <a:r>
              <a:rPr lang="en-US" altLang="ti-ET" sz="2000">
                <a:sym typeface="Symbol" panose="05050102010706020507" pitchFamily="18" charset="2"/>
              </a:rPr>
              <a:t> follow the same sequence of probes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Deletion:</a:t>
            </a:r>
            <a:r>
              <a:rPr lang="en-US" altLang="ti-ET" sz="2000">
                <a:sym typeface="Symbol" panose="05050102010706020507" pitchFamily="18" charset="2"/>
              </a:rPr>
              <a:t> more difficult ... (we’ll see why)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Search time depends on the length of the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     probe sequence!</a:t>
            </a:r>
          </a:p>
        </p:txBody>
      </p:sp>
      <p:pic>
        <p:nvPicPr>
          <p:cNvPr id="627718" name="Picture 6">
            <a:extLst>
              <a:ext uri="{FF2B5EF4-FFF2-40B4-BE49-F238E27FC236}">
                <a16:creationId xmlns:a16="http://schemas.microsoft.com/office/drawing/2014/main" id="{D76BFD65-5B53-4268-8F13-C22A390C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226536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719" name="Text Box 7">
            <a:extLst>
              <a:ext uri="{FF2B5EF4-FFF2-40B4-BE49-F238E27FC236}">
                <a16:creationId xmlns:a16="http://schemas.microsoft.com/office/drawing/2014/main" id="{F216F618-35CB-4677-8C51-31C7AC52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0" y="189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e.g., insert 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94EA5A-AB23-4E84-9505-B86F5241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1216367"/>
          </a:xfrm>
        </p:spPr>
        <p:txBody>
          <a:bodyPr/>
          <a:lstStyle/>
          <a:p>
            <a:r>
              <a:rPr lang="en-US" altLang="ti-ET" sz="5400" dirty="0"/>
              <a:t>The load of a table/</a:t>
            </a:r>
            <a:r>
              <a:rPr lang="en-US" altLang="ti-ET" sz="5400" dirty="0" err="1"/>
              <a:t>hashtable</a:t>
            </a:r>
            <a:endParaRPr lang="en-US" altLang="ti-ET" sz="54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5DB6B7-ACE4-4D73-B4AA-C0D1128C1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25104"/>
            <a:ext cx="11390722" cy="50106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 = number of possible entries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n = number of keys stored in the table</a:t>
            </a:r>
          </a:p>
          <a:p>
            <a:pPr>
              <a:lnSpc>
                <a:spcPct val="150000"/>
              </a:lnSpc>
            </a:pP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= n/m is the 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load factor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smaller </a:t>
            </a: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the more wasteful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load also helps us talk about run time</a:t>
            </a:r>
            <a:endParaRPr lang="el-GR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BE27B2A-3E63-4C92-862F-A0CFF539A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85BAAF-CFF4-457D-A304-1E01333DB5AC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E777AAFF-7E9B-43E9-9D59-55B33B3F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Generalize hash function notation: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8CD957A7-E5FD-464C-A408-45C57B6B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A hash function contains two arguments now: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         (i) Key value, and (ii) Probe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				h(k,p),    p=0,1,...,m-1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/>
          </a:p>
          <a:p>
            <a:pPr>
              <a:lnSpc>
                <a:spcPct val="90000"/>
              </a:lnSpc>
            </a:pPr>
            <a:r>
              <a:rPr lang="en-US" altLang="ti-ET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i-ET"/>
              <a:t>		      </a:t>
            </a:r>
            <a:r>
              <a:rPr lang="en-US" altLang="ti-ET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ti-ET"/>
              <a:t>Must be a permutation of </a:t>
            </a:r>
            <a:r>
              <a:rPr lang="en-US" altLang="ti-ET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There are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Good hash functions should be able to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produce all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probe sequences</a:t>
            </a:r>
          </a:p>
        </p:txBody>
      </p:sp>
      <p:pic>
        <p:nvPicPr>
          <p:cNvPr id="683012" name="Picture 4">
            <a:extLst>
              <a:ext uri="{FF2B5EF4-FFF2-40B4-BE49-F238E27FC236}">
                <a16:creationId xmlns:a16="http://schemas.microsoft.com/office/drawing/2014/main" id="{1C08F815-31FB-406B-8319-86291CB8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2017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3013" name="Text Box 5">
            <a:extLst>
              <a:ext uri="{FF2B5EF4-FFF2-40B4-BE49-F238E27FC236}">
                <a16:creationId xmlns:a16="http://schemas.microsoft.com/office/drawing/2014/main" id="{EDEAD121-3A1B-40EC-AB64-460CABA9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75" y="179546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insert 14</a:t>
            </a:r>
          </a:p>
        </p:txBody>
      </p:sp>
      <p:sp>
        <p:nvSpPr>
          <p:cNvPr id="683014" name="Text Box 6">
            <a:extLst>
              <a:ext uri="{FF2B5EF4-FFF2-40B4-BE49-F238E27FC236}">
                <a16:creationId xmlns:a16="http://schemas.microsoft.com/office/drawing/2014/main" id="{6FF7D951-D14B-43E8-9310-731AE4F5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3" y="5949951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&lt;1, 5, 9&gt;</a:t>
            </a:r>
          </a:p>
        </p:txBody>
      </p:sp>
      <p:sp>
        <p:nvSpPr>
          <p:cNvPr id="683015" name="Line 7">
            <a:extLst>
              <a:ext uri="{FF2B5EF4-FFF2-40B4-BE49-F238E27FC236}">
                <a16:creationId xmlns:a16="http://schemas.microsoft.com/office/drawing/2014/main" id="{3F602C4C-11D7-4537-A2CD-D2AEE47A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4370389"/>
            <a:ext cx="49530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3016" name="Text Box 8">
            <a:extLst>
              <a:ext uri="{FF2B5EF4-FFF2-40B4-BE49-F238E27FC236}">
                <a16:creationId xmlns:a16="http://schemas.microsoft.com/office/drawing/2014/main" id="{7E128DD5-5A17-477C-8544-88EEF004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56657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7D42823-0339-4D31-BA26-D3859EBC4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828800"/>
            <a:ext cx="6019800" cy="22098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5000" dirty="0">
                <a:solidFill>
                  <a:srgbClr val="FFFFFF"/>
                </a:solidFill>
              </a:rPr>
              <a:t>SECURE HASHING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F67E862-8D1E-4260-AD2B-E4B3044277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Purpose: </a:t>
            </a:r>
            <a:r>
              <a:rPr lang="en-US" altLang="en-US" sz="4000">
                <a:solidFill>
                  <a:srgbClr val="CC0000"/>
                </a:solidFill>
              </a:rPr>
              <a:t>Authentication </a:t>
            </a:r>
            <a:br>
              <a:rPr lang="en-US" altLang="en-US" sz="4000">
                <a:solidFill>
                  <a:srgbClr val="CC0000"/>
                </a:solidFill>
              </a:rPr>
            </a:br>
            <a:r>
              <a:rPr lang="en-US" altLang="en-US" sz="4000">
                <a:solidFill>
                  <a:srgbClr val="CC0000"/>
                </a:solidFill>
              </a:rPr>
              <a:t>				Not Encryption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D709676-D0AF-4A1A-BA76-5195BAF963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28814"/>
            <a:ext cx="8229600" cy="4929187"/>
          </a:xfrm>
          <a:ln/>
        </p:spPr>
        <p:txBody>
          <a:bodyPr/>
          <a:lstStyle/>
          <a:p>
            <a:pPr marL="341313" indent="-339725">
              <a:lnSpc>
                <a:spcPct val="90000"/>
              </a:lnSpc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Authentication Requirements: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Masquerade – Insertion of message from fraudulent source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Content Modification – Changing content of message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Sequence Modification – Insertion, deletion and reordering sequence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Timing Modification – Replaying valid sessions	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94685FD-9AD9-46E4-973E-8410D47F72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7389" y="155575"/>
            <a:ext cx="8231187" cy="1373188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Background Theory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3E635BF-8662-4D54-AB93-A22CE631E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1"/>
            <a:ext cx="8229600" cy="5275263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Message Digest or “Fingerprint” </a:t>
            </a:r>
          </a:p>
          <a:p>
            <a:pPr marL="339725" indent="-339725">
              <a:spcBef>
                <a:spcPts val="700"/>
              </a:spcBef>
              <a:buSzPct val="75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>
                <a:cs typeface="Arial" panose="020B0604020202020204" pitchFamily="34" charset="0"/>
              </a:rPr>
              <a:t>		→ Condensed Representation </a:t>
            </a:r>
          </a:p>
          <a:p>
            <a:pPr marL="339725" indent="-339725">
              <a:spcBef>
                <a:spcPts val="700"/>
              </a:spcBef>
              <a:buSzPct val="75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>
                <a:cs typeface="Arial" panose="020B0604020202020204" pitchFamily="34" charset="0"/>
              </a:rPr>
              <a:t>		→ Easy to generate for a given file.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Computationally infeasible to produce two messages with same message digest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Impossible to recreate a message given a message digest.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Data Integrity and Comparison Checking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>
                <a:cs typeface="Arial" panose="020B0604020202020204" pitchFamily="34" charset="0"/>
              </a:rPr>
              <a:t>		→ Message Integrity Validation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>
                <a:cs typeface="Arial" panose="020B0604020202020204" pitchFamily="34" charset="0"/>
              </a:rPr>
              <a:t>		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altLang="en-US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A931CC6-4E5D-42EA-9A89-344D264B3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10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Applications: </a:t>
            </a:r>
            <a:br>
              <a:rPr lang="en-US" altLang="en-US" sz="4000"/>
            </a:br>
            <a:r>
              <a:rPr lang="en-US" altLang="en-US" sz="4000"/>
              <a:t>	One-way hash functions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401917D-C8E4-4BD4-822A-8580C057D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1"/>
            <a:ext cx="8231188" cy="437832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Public Key Algorithms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Password Logins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Encryption Key Management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Digital Signatures</a:t>
            </a:r>
          </a:p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Integrity Checking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Virus and Malware Scanning</a:t>
            </a:r>
          </a:p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Authentication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Secure Web Connections </a:t>
            </a:r>
          </a:p>
          <a:p>
            <a:pPr lvl="2">
              <a:lnSpc>
                <a:spcPct val="90000"/>
              </a:lnSpc>
              <a:buClr>
                <a:srgbClr val="00007D"/>
              </a:buClr>
              <a:buSzPct val="6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(PGP, SSL, SSH, S/MIME)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4FB44C4-ECC1-4D97-AFCE-236DC1BFC4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31188" cy="1373188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Variants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440C179-8D41-44DD-9D59-A21DC6CE0B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229600" cy="56165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MD4 and MD5 by Ron Rivest (1990,1994)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SHA-0, SHA-1 by NSA (1993, 1995)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RIPEMD-160 (1996)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SHA-2 (2002 – 224, 256, 385, 512)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Whirlpool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Tiger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GOST-3411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SHA-3 </a:t>
            </a:r>
          </a:p>
          <a:p>
            <a:pPr marL="739775" lvl="1" indent="-28257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/>
              <a:t>Winner selected from solicitations in 2012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A8D1A47-6C17-4EC1-BDFD-AC81DAE61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5614"/>
            <a:ext cx="8229600" cy="137477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Basic Hash Function Diagram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8ED4BB-D5C7-4F9C-9A4E-BF0918C3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71600"/>
            <a:ext cx="7880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6A84B31-D972-4088-9286-6766686BB8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57200"/>
            <a:ext cx="7391400" cy="958850"/>
          </a:xfrm>
          <a:ln/>
        </p:spPr>
        <p:txBody>
          <a:bodyPr/>
          <a:lstStyle/>
          <a:p>
            <a:pPr marL="2057400" indent="-227013">
              <a:buClrTx/>
              <a:tabLst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  <a:tab pos="12115800" algn="l"/>
              </a:tabLst>
            </a:pPr>
            <a:r>
              <a:rPr lang="en-US" altLang="en-US"/>
              <a:t>Message Diagram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00D69C-4D3D-4C51-A7A4-6D5BC0B8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1303339"/>
            <a:ext cx="7851775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3E24FBF3-8D1A-4CFE-A215-6E9755589A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0008" y="457200"/>
            <a:ext cx="10030120" cy="13716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SHA-1 (160 bit message)</a:t>
            </a:r>
            <a:br>
              <a:rPr lang="en-US" altLang="en-US" sz="4000" dirty="0"/>
            </a:br>
            <a:r>
              <a:rPr lang="en-US" altLang="en-US" sz="4000" dirty="0"/>
              <a:t>Algorithm Framework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A7459B-7AC8-4501-8EA1-84E03D3097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1: Append Padding Bits….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400"/>
              <a:t>Message is “padded” with a 1 and as many 0’s as necessary to bring the message length to 64 bits fewer than an even multiple of 512.</a:t>
            </a:r>
          </a:p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2: Append Length....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 	</a:t>
            </a:r>
            <a:r>
              <a:rPr lang="en-US" altLang="en-US" sz="2000"/>
              <a:t>64 bits are appended to the end of the padded message. These bits hold the binary format of 64 bits indicating the length of the original message.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FB2FFC6-A801-4AF5-B16E-1AA95356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28194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457200" eaLnBrk="0" fontAlgn="base" hangingPunct="0">
              <a:spcBef>
                <a:spcPts val="750"/>
              </a:spcBef>
              <a:spcAft>
                <a:spcPct val="0"/>
              </a:spcAft>
              <a:buSzPct val="100000"/>
            </a:pPr>
            <a:r>
              <a:rPr lang="en-US" altLang="en-US" sz="1200">
                <a:solidFill>
                  <a:srgbClr val="FFFFFF"/>
                </a:solidFill>
              </a:rP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9A8A51A-C9B7-42F5-8EDA-17E925570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407C7E-B65F-45E1-9A1B-B9FC71186F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1" y="1295401"/>
            <a:ext cx="8228013" cy="50577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Step 3: Prepare Processing Functions….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	</a:t>
            </a:r>
            <a:r>
              <a:rPr lang="en-US" altLang="en-US" sz="2000"/>
              <a:t>SHA1 requires 80 processing functions defined as: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		</a:t>
            </a:r>
            <a:r>
              <a:rPr lang="en-US" altLang="en-US" sz="1400"/>
              <a:t>f(t;B,C,D) = (B AND C) OR ((NOT B) AND D) 	( 0 &lt;= t &lt;= 19)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B XOR C XOR D 		(20 &lt;= t &lt;= 39)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(B AND C) OR (B AND D) OR (C AND D) (40 &lt;= t &lt;=59)		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B XOR C XOR D		 (60 &lt;= t &lt;= 79)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Step 4: Prepare Processing Constants....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 	</a:t>
            </a:r>
            <a:r>
              <a:rPr lang="en-US" altLang="en-US" sz="2000"/>
              <a:t>SHA1 requires 80 processing constant words defined as:</a:t>
            </a:r>
            <a:r>
              <a:rPr lang="en-US" altLang="en-US" sz="1200"/>
              <a:t>		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		</a:t>
            </a:r>
            <a:r>
              <a:rPr lang="en-US" altLang="en-US" sz="1400"/>
              <a:t>K(t) = 0x5A827999 		( 0 &lt;= t &lt;= 19)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0x6ED9EBA1		(20 &lt;= t &lt;= 39)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0x8F1BBCDC 		(40 &lt;= t &lt;= 59)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0xCA62C1D6		(60 &lt;= t &lt;= 79)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400"/>
          </a:p>
          <a:p>
            <a:pPr marL="341313" indent="-341313">
              <a:lnSpc>
                <a:spcPct val="90000"/>
              </a:lnSpc>
              <a:spcBef>
                <a:spcPts val="25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000"/>
              <a:t>http://www.herongyang.com</a:t>
            </a:r>
          </a:p>
          <a:p>
            <a:pPr marL="341313" indent="-341313">
              <a:lnSpc>
                <a:spcPct val="90000"/>
              </a:lnSpc>
              <a:spcBef>
                <a:spcPts val="2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7144</TotalTime>
  <Words>4378</Words>
  <Application>Microsoft Office PowerPoint</Application>
  <PresentationFormat>Widescreen</PresentationFormat>
  <Paragraphs>635</Paragraphs>
  <Slides>105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3" baseType="lpstr">
      <vt:lpstr>Arial</vt:lpstr>
      <vt:lpstr>Arial Black</vt:lpstr>
      <vt:lpstr>Calibri</vt:lpstr>
      <vt:lpstr>Cambria Math</vt:lpstr>
      <vt:lpstr>Comic Sans MS</vt:lpstr>
      <vt:lpstr>Monotype Corsiva</vt:lpstr>
      <vt:lpstr>Nyala</vt:lpstr>
      <vt:lpstr>Segoe UI</vt:lpstr>
      <vt:lpstr>Segoe UI Light</vt:lpstr>
      <vt:lpstr>Times</vt:lpstr>
      <vt:lpstr>Times New Roman</vt:lpstr>
      <vt:lpstr>Wingdings</vt:lpstr>
      <vt:lpstr>WelcomeDoc</vt:lpstr>
      <vt:lpstr>Network</vt:lpstr>
      <vt:lpstr>Default Design</vt:lpstr>
      <vt:lpstr>4_Default Design</vt:lpstr>
      <vt:lpstr>5_Default Design</vt:lpstr>
      <vt:lpstr>Equation</vt:lpstr>
      <vt:lpstr>ECEG-5193: Algorithm Analysis and Design</vt:lpstr>
      <vt:lpstr>Hashtables</vt:lpstr>
      <vt:lpstr>Key/data pair</vt:lpstr>
      <vt:lpstr>Key/data pair</vt:lpstr>
      <vt:lpstr>Key/data pair</vt:lpstr>
      <vt:lpstr>Why not just arrays aka direct-address tables?</vt:lpstr>
      <vt:lpstr>Why not just arrays?</vt:lpstr>
      <vt:lpstr>Why not arrays?</vt:lpstr>
      <vt:lpstr>The load of a table/hashtable</vt:lpstr>
      <vt:lpstr>Hash function, h</vt:lpstr>
      <vt:lpstr>Hash function, h</vt:lpstr>
      <vt:lpstr>Hash function, h</vt:lpstr>
      <vt:lpstr>Hash function, h</vt:lpstr>
      <vt:lpstr>Collisions</vt:lpstr>
      <vt:lpstr>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Deletion</vt:lpstr>
      <vt:lpstr>Search</vt:lpstr>
      <vt:lpstr>Search</vt:lpstr>
      <vt:lpstr>Search</vt:lpstr>
      <vt:lpstr>Search</vt:lpstr>
      <vt:lpstr>Search</vt:lpstr>
      <vt:lpstr>Running time</vt:lpstr>
      <vt:lpstr>Length of the linked lists</vt:lpstr>
      <vt:lpstr>Length of the chain</vt:lpstr>
      <vt:lpstr>Length of the chain</vt:lpstr>
      <vt:lpstr>Average chain length</vt:lpstr>
      <vt:lpstr>Search average running time</vt:lpstr>
      <vt:lpstr>Analysis of Search in Hash Tables</vt:lpstr>
      <vt:lpstr>Hash functions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Other hash functions</vt:lpstr>
      <vt:lpstr>Open addressing</vt:lpstr>
      <vt:lpstr>Hash functions with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delete</vt:lpstr>
      <vt:lpstr>Open addressing: delete</vt:lpstr>
      <vt:lpstr>Probing schemes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probing: Deleting a key</vt:lpstr>
      <vt:lpstr>Linear probing</vt:lpstr>
      <vt:lpstr>Quadratic probing</vt:lpstr>
      <vt:lpstr>Double Hashing</vt:lpstr>
      <vt:lpstr>Double Hashing: Example</vt:lpstr>
      <vt:lpstr>Double Hashing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Analysis of Open Addressing</vt:lpstr>
      <vt:lpstr>Analysis of Open Addressing</vt:lpstr>
      <vt:lpstr>How big should a hashtable be?</vt:lpstr>
      <vt:lpstr>Universal Hashing</vt:lpstr>
      <vt:lpstr>Universal Hashing</vt:lpstr>
      <vt:lpstr>Definition of Universal Hash Functions</vt:lpstr>
      <vt:lpstr>How is this property useful?</vt:lpstr>
      <vt:lpstr>Universal Hashing – Main Result</vt:lpstr>
      <vt:lpstr>Designing a Universal Class  of Hash Functions</vt:lpstr>
      <vt:lpstr>Example: Universal Hash Functions</vt:lpstr>
      <vt:lpstr>Advantages of Universal Hashing</vt:lpstr>
      <vt:lpstr>Open Addressing</vt:lpstr>
      <vt:lpstr>Generalize hash function notation:</vt:lpstr>
      <vt:lpstr>SECURE HASHING ALGORITHM</vt:lpstr>
      <vt:lpstr>Purpose: Authentication      Not Encryption</vt:lpstr>
      <vt:lpstr>Background Theory</vt:lpstr>
      <vt:lpstr>Applications:   One-way hash functions</vt:lpstr>
      <vt:lpstr>Variants</vt:lpstr>
      <vt:lpstr>Basic Hash Function Diagram</vt:lpstr>
      <vt:lpstr>Message Diagram</vt:lpstr>
      <vt:lpstr>SHA-1 (160 bit message) Algorithm Framework</vt:lpstr>
      <vt:lpstr>SHA-1 Framework Continued</vt:lpstr>
      <vt:lpstr>SHA-1 Framework Continued</vt:lpstr>
      <vt:lpstr>SHA-1 Framework Final Step</vt:lpstr>
      <vt:lpstr>SHA-1 Framework Continued</vt:lpstr>
      <vt:lpstr>Message Diagram</vt:lpstr>
      <vt:lpstr>SHA-1 Message Digest</vt:lpstr>
      <vt:lpstr>Cryptanalysis and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175</cp:revision>
  <dcterms:created xsi:type="dcterms:W3CDTF">2021-10-24T06:23:43Z</dcterms:created>
  <dcterms:modified xsi:type="dcterms:W3CDTF">2021-12-06T05:51:52Z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