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</p:sldMasterIdLst>
  <p:notesMasterIdLst>
    <p:notesMasterId r:id="rId101"/>
  </p:notesMasterIdLst>
  <p:handoutMasterIdLst>
    <p:handoutMasterId r:id="rId102"/>
  </p:handoutMasterIdLst>
  <p:sldIdLst>
    <p:sldId id="256" r:id="rId6"/>
    <p:sldId id="257" r:id="rId7"/>
    <p:sldId id="330" r:id="rId8"/>
    <p:sldId id="331" r:id="rId9"/>
    <p:sldId id="328" r:id="rId10"/>
    <p:sldId id="329" r:id="rId11"/>
    <p:sldId id="338" r:id="rId12"/>
    <p:sldId id="339" r:id="rId13"/>
    <p:sldId id="343" r:id="rId14"/>
    <p:sldId id="344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9" r:id="rId28"/>
    <p:sldId id="358" r:id="rId29"/>
    <p:sldId id="361" r:id="rId30"/>
    <p:sldId id="360" r:id="rId31"/>
    <p:sldId id="363" r:id="rId32"/>
    <p:sldId id="315" r:id="rId33"/>
    <p:sldId id="362" r:id="rId34"/>
    <p:sldId id="366" r:id="rId35"/>
    <p:sldId id="365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284" r:id="rId48"/>
    <p:sldId id="383" r:id="rId49"/>
    <p:sldId id="285" r:id="rId50"/>
    <p:sldId id="310" r:id="rId51"/>
    <p:sldId id="308" r:id="rId52"/>
    <p:sldId id="379" r:id="rId53"/>
    <p:sldId id="378" r:id="rId54"/>
    <p:sldId id="309" r:id="rId55"/>
    <p:sldId id="288" r:id="rId56"/>
    <p:sldId id="384" r:id="rId57"/>
    <p:sldId id="394" r:id="rId58"/>
    <p:sldId id="392" r:id="rId59"/>
    <p:sldId id="311" r:id="rId60"/>
    <p:sldId id="386" r:id="rId61"/>
    <p:sldId id="387" r:id="rId62"/>
    <p:sldId id="382" r:id="rId63"/>
    <p:sldId id="385" r:id="rId64"/>
    <p:sldId id="389" r:id="rId65"/>
    <p:sldId id="388" r:id="rId66"/>
    <p:sldId id="390" r:id="rId67"/>
    <p:sldId id="430" r:id="rId68"/>
    <p:sldId id="391" r:id="rId69"/>
    <p:sldId id="395" r:id="rId70"/>
    <p:sldId id="396" r:id="rId71"/>
    <p:sldId id="398" r:id="rId72"/>
    <p:sldId id="400" r:id="rId73"/>
    <p:sldId id="399" r:id="rId74"/>
    <p:sldId id="401" r:id="rId75"/>
    <p:sldId id="402" r:id="rId76"/>
    <p:sldId id="403" r:id="rId77"/>
    <p:sldId id="404" r:id="rId78"/>
    <p:sldId id="405" r:id="rId79"/>
    <p:sldId id="407" r:id="rId80"/>
    <p:sldId id="408" r:id="rId81"/>
    <p:sldId id="409" r:id="rId82"/>
    <p:sldId id="410" r:id="rId83"/>
    <p:sldId id="411" r:id="rId84"/>
    <p:sldId id="412" r:id="rId85"/>
    <p:sldId id="414" r:id="rId86"/>
    <p:sldId id="415" r:id="rId87"/>
    <p:sldId id="416" r:id="rId88"/>
    <p:sldId id="418" r:id="rId89"/>
    <p:sldId id="419" r:id="rId90"/>
    <p:sldId id="420" r:id="rId91"/>
    <p:sldId id="421" r:id="rId92"/>
    <p:sldId id="423" r:id="rId93"/>
    <p:sldId id="424" r:id="rId94"/>
    <p:sldId id="425" r:id="rId95"/>
    <p:sldId id="426" r:id="rId96"/>
    <p:sldId id="428" r:id="rId97"/>
    <p:sldId id="427" r:id="rId98"/>
    <p:sldId id="429" r:id="rId99"/>
    <p:sldId id="417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Background" id="{1FD07E5C-FD5F-4FE2-827A-B645B40CAAC2}">
          <p14:sldIdLst>
            <p14:sldId id="257"/>
            <p14:sldId id="330"/>
            <p14:sldId id="331"/>
            <p14:sldId id="328"/>
            <p14:sldId id="329"/>
            <p14:sldId id="338"/>
            <p14:sldId id="339"/>
          </p14:sldIdLst>
        </p14:section>
        <p14:section name="Shortest Path" id="{62DDBA7E-F91E-497D-9D8E-B0A70CEC0583}">
          <p14:sldIdLst>
            <p14:sldId id="343"/>
            <p14:sldId id="344"/>
            <p14:sldId id="345"/>
            <p14:sldId id="346"/>
          </p14:sldIdLst>
        </p14:section>
        <p14:section name="Integer programming" id="{24B4E73C-9169-45FD-97C2-01BF9ECEB2BF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</p14:sldIdLst>
        </p14:section>
        <p14:section name="The Traveling Salesman Problem" id="{AF29B5A7-07D8-4D46-B088-FF5250E70A79}">
          <p14:sldIdLst>
            <p14:sldId id="361"/>
            <p14:sldId id="360"/>
            <p14:sldId id="363"/>
            <p14:sldId id="315"/>
            <p14:sldId id="362"/>
            <p14:sldId id="366"/>
            <p14:sldId id="365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  <p14:section name="knapsack" id="{69206F32-5175-4FD0-B860-59CCBAB8547E}">
          <p14:sldIdLst>
            <p14:sldId id="284"/>
            <p14:sldId id="383"/>
            <p14:sldId id="285"/>
            <p14:sldId id="310"/>
            <p14:sldId id="308"/>
            <p14:sldId id="379"/>
            <p14:sldId id="378"/>
            <p14:sldId id="309"/>
            <p14:sldId id="288"/>
            <p14:sldId id="384"/>
            <p14:sldId id="394"/>
            <p14:sldId id="392"/>
            <p14:sldId id="311"/>
            <p14:sldId id="386"/>
            <p14:sldId id="387"/>
            <p14:sldId id="382"/>
            <p14:sldId id="385"/>
            <p14:sldId id="389"/>
            <p14:sldId id="388"/>
            <p14:sldId id="390"/>
            <p14:sldId id="430"/>
            <p14:sldId id="391"/>
          </p14:sldIdLst>
        </p14:section>
        <p14:section name="Job Assignment" id="{A656023E-581D-4CBC-B57D-FC9A75304549}">
          <p14:sldIdLst>
            <p14:sldId id="395"/>
            <p14:sldId id="396"/>
            <p14:sldId id="398"/>
            <p14:sldId id="400"/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6"/>
            <p14:sldId id="418"/>
            <p14:sldId id="419"/>
            <p14:sldId id="420"/>
            <p14:sldId id="421"/>
            <p14:sldId id="423"/>
            <p14:sldId id="424"/>
            <p14:sldId id="425"/>
            <p14:sldId id="426"/>
            <p14:sldId id="428"/>
            <p14:sldId id="427"/>
            <p14:sldId id="42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ack Snoeyink" initials="JSS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65A4E"/>
    <a:srgbClr val="FF9B45"/>
    <a:srgbClr val="FDFDFD"/>
    <a:srgbClr val="F8F8F8"/>
    <a:srgbClr val="FFFFFF"/>
    <a:srgbClr val="EAEAEA"/>
    <a:srgbClr val="DCDCDC"/>
    <a:srgbClr val="D24726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507" autoAdjust="0"/>
  </p:normalViewPr>
  <p:slideViewPr>
    <p:cSldViewPr snapToGrid="0">
      <p:cViewPr varScale="1">
        <p:scale>
          <a:sx n="86" d="100"/>
          <a:sy n="86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7" y="522934"/>
            <a:ext cx="8497589" cy="707981"/>
          </a:xfrm>
        </p:spPr>
        <p:txBody>
          <a:bodyPr>
            <a:noAutofit/>
          </a:bodyPr>
          <a:lstStyle>
            <a:lvl1pPr>
              <a:defRPr sz="3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3EEA5E43-6267-4E08-A96E-4AB8260B78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ACB37F-D4D6-43D5-B574-530AB3E2393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224078-ABCD-4AA2-8AB7-F3B3E70858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828C750-B419-4B2E-9BFE-D6F942F9652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45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160815E-EAB0-475C-8C1E-6A0882F4DE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70F4C26-FFE9-4F93-8B67-B8D62AFAE5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54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E51B108-3FFC-4FD3-AD17-23FDF60A23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3F88EDD-B6AF-4E8C-82CA-CA3BF7C04A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14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8B7D9B7-ED12-48C6-BF72-4FAE9298C8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15531EC-D703-4516-9A37-5649F3C7C8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383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5451D3-A61E-4562-8BD4-B38C265BE0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C718BF-98C9-4515-8796-0F22C0F2DC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90906" y="1196392"/>
            <a:ext cx="829976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5" y="448056"/>
            <a:ext cx="8155218" cy="640080"/>
          </a:xfrm>
        </p:spPr>
        <p:txBody>
          <a:bodyPr anchor="b" anchorCtr="0">
            <a:normAutofit/>
          </a:bodyPr>
          <a:lstStyle>
            <a:lvl1pPr>
              <a:defRPr sz="2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611264" cy="45607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2" y="262784"/>
            <a:ext cx="8761576" cy="92811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06800"/>
            <a:ext cx="8530912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79336" y="1266092"/>
            <a:ext cx="8548165" cy="52718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411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520" y="123093"/>
            <a:ext cx="8495567" cy="75406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9521" y="1406770"/>
            <a:ext cx="8495567" cy="53281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5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98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A8DEC1-7F51-4210-8D44-BEFE2A3293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3512393-EE69-48A9-A549-C419888E15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18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233C8B1-2F9D-4C8C-A816-AB7C0E7E36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40850E-0EE5-44B2-8758-3D5303748B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94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2F65CE5-D168-4A9E-AE81-E4C475B22E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CF8A389-3F7D-4EFB-A8ED-4803873479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2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5430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622" y="355881"/>
            <a:ext cx="8497589" cy="70798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43988" y="1170016"/>
            <a:ext cx="8645036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>
            <a:extLst>
              <a:ext uri="{FF2B5EF4-FFF2-40B4-BE49-F238E27FC236}">
                <a16:creationId xmlns:a16="http://schemas.microsoft.com/office/drawing/2014/main" id="{34DF731D-F279-4998-A67E-841791C92E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787" y="92117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F15CC889-65C6-499D-B0AC-FC2DD2285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27611"/>
            <a:ext cx="8501062" cy="77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1786E680-75CE-40D9-AA35-0B8BCC725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4" y="1004154"/>
            <a:ext cx="8501062" cy="57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056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PMingLiU" panose="02020500000000000000" pitchFamily="18" charset="-120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PMingLiU" panose="02020500000000000000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PMingLiU" panose="02020500000000000000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8571392" cy="853345"/>
          </a:xfrm>
        </p:spPr>
        <p:txBody>
          <a:bodyPr>
            <a:normAutofit/>
          </a:bodyPr>
          <a:lstStyle/>
          <a:p>
            <a:r>
              <a:rPr lang="en-CA" sz="3300" dirty="0">
                <a:solidFill>
                  <a:schemeClr val="bg1"/>
                </a:solidFill>
              </a:rPr>
              <a:t>Algorithm Design Techniques</a:t>
            </a:r>
            <a:endParaRPr lang="en-US" sz="2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</a:rPr>
              <a:t>Branch and Bound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7C9-66C4-4021-9B1A-3FB4AF7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 and Bound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4BDB3F-0DC9-492D-B741-53E6376EAA2B}"/>
              </a:ext>
            </a:extLst>
          </p:cNvPr>
          <p:cNvSpPr txBox="1">
            <a:spLocks/>
          </p:cNvSpPr>
          <p:nvPr/>
        </p:nvSpPr>
        <p:spPr bwMode="auto">
          <a:xfrm>
            <a:off x="314293" y="1131163"/>
            <a:ext cx="2127130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sz="2400" b="1" kern="0" dirty="0"/>
              <a:t>Lower Bound: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DAD380-4847-4318-B283-E6EA2D0651BA}"/>
              </a:ext>
            </a:extLst>
          </p:cNvPr>
          <p:cNvSpPr/>
          <p:nvPr/>
        </p:nvSpPr>
        <p:spPr bwMode="auto">
          <a:xfrm>
            <a:off x="294108" y="3129701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F63109-62ED-45A7-8754-7450867C6DC7}"/>
              </a:ext>
            </a:extLst>
          </p:cNvPr>
          <p:cNvSpPr/>
          <p:nvPr/>
        </p:nvSpPr>
        <p:spPr bwMode="auto">
          <a:xfrm>
            <a:off x="2009347" y="2516074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60086C-ABFF-4383-99DE-6D3AC97D0EE0}"/>
              </a:ext>
            </a:extLst>
          </p:cNvPr>
          <p:cNvSpPr/>
          <p:nvPr/>
        </p:nvSpPr>
        <p:spPr bwMode="auto">
          <a:xfrm>
            <a:off x="1569801" y="4157344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76F98C-C1E6-480B-992C-D017D0509C75}"/>
              </a:ext>
            </a:extLst>
          </p:cNvPr>
          <p:cNvSpPr/>
          <p:nvPr/>
        </p:nvSpPr>
        <p:spPr bwMode="auto">
          <a:xfrm>
            <a:off x="1032917" y="5496956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9DD0D9-24D1-4D80-9094-F0108F4F8E80}"/>
              </a:ext>
            </a:extLst>
          </p:cNvPr>
          <p:cNvSpPr/>
          <p:nvPr/>
        </p:nvSpPr>
        <p:spPr bwMode="auto">
          <a:xfrm>
            <a:off x="294108" y="4374204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7AFB3-4113-407F-AA4A-DF97B39B1E55}"/>
              </a:ext>
            </a:extLst>
          </p:cNvPr>
          <p:cNvSpPr/>
          <p:nvPr/>
        </p:nvSpPr>
        <p:spPr bwMode="auto">
          <a:xfrm>
            <a:off x="2442252" y="3143018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9F21863-B8A5-4624-9F45-146C8E2BDD12}"/>
              </a:ext>
            </a:extLst>
          </p:cNvPr>
          <p:cNvCxnSpPr>
            <a:stCxn id="11" idx="4"/>
            <a:endCxn id="10" idx="2"/>
          </p:cNvCxnSpPr>
          <p:nvPr/>
        </p:nvCxnSpPr>
        <p:spPr bwMode="auto">
          <a:xfrm rot="16200000" flipH="1">
            <a:off x="402036" y="5167733"/>
            <a:ext cx="821094" cy="440667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FCCFD13-C600-4A1C-914E-8487377F6A94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 bwMode="auto">
          <a:xfrm rot="5400000" flipH="1" flipV="1">
            <a:off x="1231353" y="4860366"/>
            <a:ext cx="736296" cy="5368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5A83A17-9F6B-4AAE-BC03-298EE31F9BC2}"/>
              </a:ext>
            </a:extLst>
          </p:cNvPr>
          <p:cNvCxnSpPr>
            <a:cxnSpLocks/>
            <a:stCxn id="10" idx="6"/>
            <a:endCxn id="12" idx="4"/>
          </p:cNvCxnSpPr>
          <p:nvPr/>
        </p:nvCxnSpPr>
        <p:spPr bwMode="auto">
          <a:xfrm flipV="1">
            <a:off x="1629200" y="3746334"/>
            <a:ext cx="1111194" cy="205228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EFB514-0BE7-444A-95B3-FD6CF5CD429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 bwMode="auto">
          <a:xfrm>
            <a:off x="890391" y="3431359"/>
            <a:ext cx="679410" cy="10276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A19A46F-76DE-462D-BEAA-79FCF6A1166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 bwMode="auto">
          <a:xfrm rot="5400000" flipH="1" flipV="1">
            <a:off x="1206046" y="2414754"/>
            <a:ext cx="400323" cy="120628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076F901-85F1-40F4-8A79-C5052C36AF4F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 bwMode="auto">
          <a:xfrm rot="5400000" flipH="1" flipV="1">
            <a:off x="271657" y="4053611"/>
            <a:ext cx="641187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D3EEE9F-92A7-449A-86AA-5EBABE4C8081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 bwMode="auto">
          <a:xfrm rot="5400000" flipH="1" flipV="1">
            <a:off x="1798763" y="3513856"/>
            <a:ext cx="712668" cy="57430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D43A6F1B-9ECE-4953-8478-CB29244D2D5A}"/>
              </a:ext>
            </a:extLst>
          </p:cNvPr>
          <p:cNvSpPr txBox="1">
            <a:spLocks/>
          </p:cNvSpPr>
          <p:nvPr/>
        </p:nvSpPr>
        <p:spPr bwMode="auto">
          <a:xfrm>
            <a:off x="2056476" y="3644470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FA0256E-7B04-456F-9DDC-8DDF01AEA028}"/>
              </a:ext>
            </a:extLst>
          </p:cNvPr>
          <p:cNvSpPr txBox="1">
            <a:spLocks/>
          </p:cNvSpPr>
          <p:nvPr/>
        </p:nvSpPr>
        <p:spPr bwMode="auto">
          <a:xfrm>
            <a:off x="1264265" y="251607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EEF434E4-AD9D-4C7C-9A6A-2150CFF971AC}"/>
              </a:ext>
            </a:extLst>
          </p:cNvPr>
          <p:cNvSpPr txBox="1">
            <a:spLocks/>
          </p:cNvSpPr>
          <p:nvPr/>
        </p:nvSpPr>
        <p:spPr bwMode="auto">
          <a:xfrm>
            <a:off x="1264265" y="357888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71613600-DBD6-4047-B8ED-51C7E466FF7A}"/>
              </a:ext>
            </a:extLst>
          </p:cNvPr>
          <p:cNvSpPr txBox="1">
            <a:spLocks/>
          </p:cNvSpPr>
          <p:nvPr/>
        </p:nvSpPr>
        <p:spPr bwMode="auto">
          <a:xfrm>
            <a:off x="279706" y="395572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D30BE4B-2E75-4DBC-B918-AAEE088DBDFF}"/>
              </a:ext>
            </a:extLst>
          </p:cNvPr>
          <p:cNvSpPr txBox="1">
            <a:spLocks/>
          </p:cNvSpPr>
          <p:nvPr/>
        </p:nvSpPr>
        <p:spPr bwMode="auto">
          <a:xfrm>
            <a:off x="406283" y="5307497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D41C014B-33F3-48C8-A5DF-DC3A6BDBF85B}"/>
              </a:ext>
            </a:extLst>
          </p:cNvPr>
          <p:cNvSpPr txBox="1">
            <a:spLocks/>
          </p:cNvSpPr>
          <p:nvPr/>
        </p:nvSpPr>
        <p:spPr bwMode="auto">
          <a:xfrm>
            <a:off x="1498006" y="4777790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5F256525-DFF3-481C-BEC6-2F5C5E3FF93F}"/>
              </a:ext>
            </a:extLst>
          </p:cNvPr>
          <p:cNvSpPr txBox="1">
            <a:spLocks/>
          </p:cNvSpPr>
          <p:nvPr/>
        </p:nvSpPr>
        <p:spPr bwMode="auto">
          <a:xfrm>
            <a:off x="2183996" y="4380555"/>
            <a:ext cx="546394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8CF3FD-B857-4183-9AB6-DEC8350C45A1}"/>
              </a:ext>
            </a:extLst>
          </p:cNvPr>
          <p:cNvSpPr/>
          <p:nvPr/>
        </p:nvSpPr>
        <p:spPr bwMode="auto">
          <a:xfrm>
            <a:off x="6041537" y="1503131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5E7609-B39A-47BA-9A6D-84E2FFA1C9F2}"/>
              </a:ext>
            </a:extLst>
          </p:cNvPr>
          <p:cNvSpPr/>
          <p:nvPr/>
        </p:nvSpPr>
        <p:spPr bwMode="auto">
          <a:xfrm>
            <a:off x="4519833" y="279855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AA6CAE-24E6-4A95-A2CF-E471588A093D}"/>
              </a:ext>
            </a:extLst>
          </p:cNvPr>
          <p:cNvSpPr/>
          <p:nvPr/>
        </p:nvSpPr>
        <p:spPr bwMode="auto">
          <a:xfrm>
            <a:off x="7192537" y="2847850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30A8273-9553-48D6-A483-297D88B42E58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 bwMode="auto">
          <a:xfrm rot="5400000">
            <a:off x="5232773" y="1691649"/>
            <a:ext cx="692108" cy="15217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2174565-1695-4301-B94E-959DFF9CD62D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 bwMode="auto">
          <a:xfrm rot="16200000" flipH="1">
            <a:off x="6544478" y="1901648"/>
            <a:ext cx="741403" cy="115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91400D98-9B7B-4C45-89C9-328555BB7F2D}"/>
              </a:ext>
            </a:extLst>
          </p:cNvPr>
          <p:cNvSpPr txBox="1">
            <a:spLocks/>
          </p:cNvSpPr>
          <p:nvPr/>
        </p:nvSpPr>
        <p:spPr bwMode="auto">
          <a:xfrm>
            <a:off x="5538122" y="2106445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C32EA61-B3BA-40F5-B210-B09F3C59202D}"/>
              </a:ext>
            </a:extLst>
          </p:cNvPr>
          <p:cNvSpPr txBox="1">
            <a:spLocks/>
          </p:cNvSpPr>
          <p:nvPr/>
        </p:nvSpPr>
        <p:spPr bwMode="auto">
          <a:xfrm>
            <a:off x="6765713" y="215278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B7CF7AD-B847-4334-85CB-A07C1CC5E87A}"/>
              </a:ext>
            </a:extLst>
          </p:cNvPr>
          <p:cNvSpPr txBox="1">
            <a:spLocks/>
          </p:cNvSpPr>
          <p:nvPr/>
        </p:nvSpPr>
        <p:spPr bwMode="auto">
          <a:xfrm>
            <a:off x="2325017" y="1131162"/>
            <a:ext cx="365126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4FE23C-5F8B-4D17-B189-C86D9E2A3A13}"/>
              </a:ext>
            </a:extLst>
          </p:cNvPr>
          <p:cNvSpPr/>
          <p:nvPr/>
        </p:nvSpPr>
        <p:spPr bwMode="auto">
          <a:xfrm>
            <a:off x="3800171" y="388573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8805F4-0629-4CFE-87D0-4D60A8D3760A}"/>
              </a:ext>
            </a:extLst>
          </p:cNvPr>
          <p:cNvSpPr/>
          <p:nvPr/>
        </p:nvSpPr>
        <p:spPr bwMode="auto">
          <a:xfrm>
            <a:off x="5291004" y="3885735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90B16EA-63E8-4AAD-973F-92AA381EB20D}"/>
              </a:ext>
            </a:extLst>
          </p:cNvPr>
          <p:cNvCxnSpPr>
            <a:cxnSpLocks/>
            <a:stCxn id="30" idx="4"/>
            <a:endCxn id="65" idx="0"/>
          </p:cNvCxnSpPr>
          <p:nvPr/>
        </p:nvCxnSpPr>
        <p:spPr bwMode="auto">
          <a:xfrm rot="5400000">
            <a:off x="4216212" y="3283972"/>
            <a:ext cx="483864" cy="71966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ACB5A62-CE17-4AA7-8F22-CD2FB5EE22D1}"/>
              </a:ext>
            </a:extLst>
          </p:cNvPr>
          <p:cNvCxnSpPr>
            <a:cxnSpLocks/>
            <a:stCxn id="30" idx="4"/>
            <a:endCxn id="66" idx="0"/>
          </p:cNvCxnSpPr>
          <p:nvPr/>
        </p:nvCxnSpPr>
        <p:spPr bwMode="auto">
          <a:xfrm rot="16200000" flipH="1">
            <a:off x="4961628" y="3258217"/>
            <a:ext cx="483864" cy="7711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321CE68D-F5C2-48D7-97B9-B12E4DE6FBF7}"/>
              </a:ext>
            </a:extLst>
          </p:cNvPr>
          <p:cNvSpPr txBox="1">
            <a:spLocks/>
          </p:cNvSpPr>
          <p:nvPr/>
        </p:nvSpPr>
        <p:spPr bwMode="auto">
          <a:xfrm>
            <a:off x="4292841" y="328241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3738B2D-1D81-4CFC-A5C1-6CFF4EF5F189}"/>
              </a:ext>
            </a:extLst>
          </p:cNvPr>
          <p:cNvSpPr txBox="1">
            <a:spLocks/>
          </p:cNvSpPr>
          <p:nvPr/>
        </p:nvSpPr>
        <p:spPr bwMode="auto">
          <a:xfrm>
            <a:off x="4964328" y="3308189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7C695E4-C8F7-4B8D-B2EF-FADE54E4002F}"/>
              </a:ext>
            </a:extLst>
          </p:cNvPr>
          <p:cNvSpPr txBox="1">
            <a:spLocks/>
          </p:cNvSpPr>
          <p:nvPr/>
        </p:nvSpPr>
        <p:spPr bwMode="auto">
          <a:xfrm>
            <a:off x="4341031" y="259659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762480B-E01A-4B0A-94C6-2D7FDBBDBE3A}"/>
              </a:ext>
            </a:extLst>
          </p:cNvPr>
          <p:cNvSpPr txBox="1">
            <a:spLocks/>
          </p:cNvSpPr>
          <p:nvPr/>
        </p:nvSpPr>
        <p:spPr bwMode="auto">
          <a:xfrm>
            <a:off x="7649271" y="2626000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3327FEB7-E8EE-4D74-A688-733FDBDDDCE0}"/>
              </a:ext>
            </a:extLst>
          </p:cNvPr>
          <p:cNvSpPr txBox="1">
            <a:spLocks/>
          </p:cNvSpPr>
          <p:nvPr/>
        </p:nvSpPr>
        <p:spPr bwMode="auto">
          <a:xfrm>
            <a:off x="3569159" y="3592734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5EB2593-C23F-4741-81E8-A1E0A68812AC}"/>
              </a:ext>
            </a:extLst>
          </p:cNvPr>
          <p:cNvSpPr txBox="1">
            <a:spLocks/>
          </p:cNvSpPr>
          <p:nvPr/>
        </p:nvSpPr>
        <p:spPr bwMode="auto">
          <a:xfrm>
            <a:off x="5528797" y="3601223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DF2D6C-0F41-49AA-BABA-C76B862F025E}"/>
              </a:ext>
            </a:extLst>
          </p:cNvPr>
          <p:cNvSpPr/>
          <p:nvPr/>
        </p:nvSpPr>
        <p:spPr bwMode="auto">
          <a:xfrm>
            <a:off x="6423806" y="3959708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D98EEA3-C230-4F5A-827F-0593DE4148AB}"/>
              </a:ext>
            </a:extLst>
          </p:cNvPr>
          <p:cNvCxnSpPr>
            <a:cxnSpLocks/>
            <a:stCxn id="35" idx="4"/>
            <a:endCxn id="79" idx="0"/>
          </p:cNvCxnSpPr>
          <p:nvPr/>
        </p:nvCxnSpPr>
        <p:spPr bwMode="auto">
          <a:xfrm rot="5400000">
            <a:off x="6852043" y="3321072"/>
            <a:ext cx="508542" cy="7687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FEFE8BE-3839-4E47-8DAA-554ADD2C6936}"/>
              </a:ext>
            </a:extLst>
          </p:cNvPr>
          <p:cNvCxnSpPr>
            <a:cxnSpLocks/>
            <a:stCxn id="35" idx="4"/>
            <a:endCxn id="90" idx="0"/>
          </p:cNvCxnSpPr>
          <p:nvPr/>
        </p:nvCxnSpPr>
        <p:spPr bwMode="auto">
          <a:xfrm rot="16200000" flipH="1">
            <a:off x="7640539" y="3301305"/>
            <a:ext cx="508543" cy="80826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CD28A0B9-C58B-4B55-85B1-6AA369F1A27B}"/>
              </a:ext>
            </a:extLst>
          </p:cNvPr>
          <p:cNvSpPr txBox="1">
            <a:spLocks/>
          </p:cNvSpPr>
          <p:nvPr/>
        </p:nvSpPr>
        <p:spPr bwMode="auto">
          <a:xfrm>
            <a:off x="7052988" y="3376685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15BCF9C-F95D-4B17-B34B-EB3873EDD9F1}"/>
              </a:ext>
            </a:extLst>
          </p:cNvPr>
          <p:cNvSpPr txBox="1">
            <a:spLocks/>
          </p:cNvSpPr>
          <p:nvPr/>
        </p:nvSpPr>
        <p:spPr bwMode="auto">
          <a:xfrm>
            <a:off x="7548458" y="3383031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476E38D6-E7C3-46A4-A9D5-27B2B5BF3DBB}"/>
              </a:ext>
            </a:extLst>
          </p:cNvPr>
          <p:cNvSpPr txBox="1">
            <a:spLocks/>
          </p:cNvSpPr>
          <p:nvPr/>
        </p:nvSpPr>
        <p:spPr bwMode="auto">
          <a:xfrm>
            <a:off x="6867998" y="3809200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28A8414A-D54E-497F-BAB2-89D6BF2652ED}"/>
              </a:ext>
            </a:extLst>
          </p:cNvPr>
          <p:cNvSpPr txBox="1">
            <a:spLocks/>
          </p:cNvSpPr>
          <p:nvPr/>
        </p:nvSpPr>
        <p:spPr bwMode="auto">
          <a:xfrm>
            <a:off x="8404931" y="3809200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B35DFF9-E6AC-44CE-868E-0181A506DCBC}"/>
              </a:ext>
            </a:extLst>
          </p:cNvPr>
          <p:cNvSpPr/>
          <p:nvPr/>
        </p:nvSpPr>
        <p:spPr bwMode="auto">
          <a:xfrm>
            <a:off x="8000800" y="3959709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FF8286-F387-4F2B-9470-1F88183C9A15}"/>
              </a:ext>
            </a:extLst>
          </p:cNvPr>
          <p:cNvSpPr/>
          <p:nvPr/>
        </p:nvSpPr>
        <p:spPr bwMode="auto">
          <a:xfrm>
            <a:off x="7170110" y="5076137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0DD52D-6549-4399-A821-429A93785E30}"/>
              </a:ext>
            </a:extLst>
          </p:cNvPr>
          <p:cNvSpPr/>
          <p:nvPr/>
        </p:nvSpPr>
        <p:spPr bwMode="auto">
          <a:xfrm>
            <a:off x="5753847" y="5076137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7B4DDAB9-5967-46DF-A43A-0400B5650B5E}"/>
              </a:ext>
            </a:extLst>
          </p:cNvPr>
          <p:cNvCxnSpPr>
            <a:cxnSpLocks/>
            <a:stCxn id="79" idx="4"/>
            <a:endCxn id="97" idx="0"/>
          </p:cNvCxnSpPr>
          <p:nvPr/>
        </p:nvCxnSpPr>
        <p:spPr bwMode="auto">
          <a:xfrm rot="16200000" flipH="1">
            <a:off x="6838544" y="4446428"/>
            <a:ext cx="513113" cy="7463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E602E3A-C755-4C08-BBA6-4DE0631843D9}"/>
              </a:ext>
            </a:extLst>
          </p:cNvPr>
          <p:cNvCxnSpPr>
            <a:cxnSpLocks/>
            <a:stCxn id="79" idx="4"/>
            <a:endCxn id="98" idx="0"/>
          </p:cNvCxnSpPr>
          <p:nvPr/>
        </p:nvCxnSpPr>
        <p:spPr bwMode="auto">
          <a:xfrm rot="5400000">
            <a:off x="6130413" y="4484601"/>
            <a:ext cx="513113" cy="6699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5925BFC6-FB21-4429-8CF6-DE4C54512099}"/>
              </a:ext>
            </a:extLst>
          </p:cNvPr>
          <p:cNvSpPr txBox="1">
            <a:spLocks/>
          </p:cNvSpPr>
          <p:nvPr/>
        </p:nvSpPr>
        <p:spPr bwMode="auto">
          <a:xfrm>
            <a:off x="6210581" y="4472873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5A3857CD-CC75-42E1-BAFB-0511C486D09E}"/>
              </a:ext>
            </a:extLst>
          </p:cNvPr>
          <p:cNvSpPr txBox="1">
            <a:spLocks/>
          </p:cNvSpPr>
          <p:nvPr/>
        </p:nvSpPr>
        <p:spPr bwMode="auto">
          <a:xfrm>
            <a:off x="6882068" y="4498643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578D632-F974-4D04-9B3F-A4BB1B417C3C}"/>
              </a:ext>
            </a:extLst>
          </p:cNvPr>
          <p:cNvSpPr txBox="1">
            <a:spLocks/>
          </p:cNvSpPr>
          <p:nvPr/>
        </p:nvSpPr>
        <p:spPr bwMode="auto">
          <a:xfrm>
            <a:off x="5475911" y="4793359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8D984EBE-35A0-4347-B8EB-A8C820F545F9}"/>
              </a:ext>
            </a:extLst>
          </p:cNvPr>
          <p:cNvSpPr txBox="1">
            <a:spLocks/>
          </p:cNvSpPr>
          <p:nvPr/>
        </p:nvSpPr>
        <p:spPr bwMode="auto">
          <a:xfrm>
            <a:off x="7468251" y="4708773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9A866D8-12FF-49F3-BFF5-7E4F8A07A845}"/>
              </a:ext>
            </a:extLst>
          </p:cNvPr>
          <p:cNvSpPr/>
          <p:nvPr/>
        </p:nvSpPr>
        <p:spPr bwMode="auto">
          <a:xfrm>
            <a:off x="3794649" y="5086966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17D69FF-FE7E-4A78-8DB3-56874E1379C8}"/>
              </a:ext>
            </a:extLst>
          </p:cNvPr>
          <p:cNvCxnSpPr>
            <a:cxnSpLocks/>
            <a:stCxn id="65" idx="4"/>
            <a:endCxn id="110" idx="0"/>
          </p:cNvCxnSpPr>
          <p:nvPr/>
        </p:nvCxnSpPr>
        <p:spPr bwMode="auto">
          <a:xfrm rot="5400000">
            <a:off x="3796595" y="4785247"/>
            <a:ext cx="597915" cy="55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FAC8F173-F280-46FF-9407-9D51C63B3612}"/>
              </a:ext>
            </a:extLst>
          </p:cNvPr>
          <p:cNvSpPr txBox="1">
            <a:spLocks/>
          </p:cNvSpPr>
          <p:nvPr/>
        </p:nvSpPr>
        <p:spPr bwMode="auto">
          <a:xfrm>
            <a:off x="3773485" y="4501028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0B8BF8DD-141B-44F2-BE67-8F0E05C9B446}"/>
              </a:ext>
            </a:extLst>
          </p:cNvPr>
          <p:cNvSpPr txBox="1">
            <a:spLocks/>
          </p:cNvSpPr>
          <p:nvPr/>
        </p:nvSpPr>
        <p:spPr bwMode="auto">
          <a:xfrm>
            <a:off x="3484384" y="4891198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6" name="Half Frame 115">
            <a:extLst>
              <a:ext uri="{FF2B5EF4-FFF2-40B4-BE49-F238E27FC236}">
                <a16:creationId xmlns:a16="http://schemas.microsoft.com/office/drawing/2014/main" id="{3C11C812-B5BD-479A-AFC2-F93F4E50E89D}"/>
              </a:ext>
            </a:extLst>
          </p:cNvPr>
          <p:cNvSpPr/>
          <p:nvPr/>
        </p:nvSpPr>
        <p:spPr bwMode="auto">
          <a:xfrm flipH="1">
            <a:off x="114737" y="1998482"/>
            <a:ext cx="3204230" cy="4163796"/>
          </a:xfrm>
          <a:prstGeom prst="halfFrame">
            <a:avLst>
              <a:gd name="adj1" fmla="val 2302"/>
              <a:gd name="adj2" fmla="val 2303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B1D2C3-7A06-4EA9-8416-4873DC5E548E}"/>
              </a:ext>
            </a:extLst>
          </p:cNvPr>
          <p:cNvSpPr/>
          <p:nvPr/>
        </p:nvSpPr>
        <p:spPr bwMode="auto">
          <a:xfrm>
            <a:off x="6458623" y="6162277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36D10E-318B-473B-9440-5005B4933B0D}"/>
              </a:ext>
            </a:extLst>
          </p:cNvPr>
          <p:cNvSpPr/>
          <p:nvPr/>
        </p:nvSpPr>
        <p:spPr bwMode="auto">
          <a:xfrm>
            <a:off x="7949456" y="6162277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DD6E0BFC-0340-40BF-8B01-94F0FF4FC371}"/>
              </a:ext>
            </a:extLst>
          </p:cNvPr>
          <p:cNvCxnSpPr>
            <a:cxnSpLocks/>
            <a:stCxn id="97" idx="4"/>
            <a:endCxn id="117" idx="0"/>
          </p:cNvCxnSpPr>
          <p:nvPr/>
        </p:nvCxnSpPr>
        <p:spPr bwMode="auto">
          <a:xfrm rot="5400000">
            <a:off x="6871097" y="5565122"/>
            <a:ext cx="482824" cy="7114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E9C56603-FB49-4DAA-9738-B9EF29AA65C7}"/>
              </a:ext>
            </a:extLst>
          </p:cNvPr>
          <p:cNvCxnSpPr>
            <a:cxnSpLocks/>
            <a:stCxn id="97" idx="4"/>
            <a:endCxn id="118" idx="0"/>
          </p:cNvCxnSpPr>
          <p:nvPr/>
        </p:nvCxnSpPr>
        <p:spPr bwMode="auto">
          <a:xfrm rot="16200000" flipH="1">
            <a:off x="7616513" y="5531192"/>
            <a:ext cx="482824" cy="7793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1" name="Title 1">
            <a:extLst>
              <a:ext uri="{FF2B5EF4-FFF2-40B4-BE49-F238E27FC236}">
                <a16:creationId xmlns:a16="http://schemas.microsoft.com/office/drawing/2014/main" id="{D9E91216-EF1A-4871-AA71-F8C0B69A557D}"/>
              </a:ext>
            </a:extLst>
          </p:cNvPr>
          <p:cNvSpPr txBox="1">
            <a:spLocks/>
          </p:cNvSpPr>
          <p:nvPr/>
        </p:nvSpPr>
        <p:spPr bwMode="auto">
          <a:xfrm>
            <a:off x="7622780" y="5584731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6F71F3A4-FEA7-4B42-83B2-51CD87E7DB45}"/>
              </a:ext>
            </a:extLst>
          </p:cNvPr>
          <p:cNvSpPr txBox="1">
            <a:spLocks/>
          </p:cNvSpPr>
          <p:nvPr/>
        </p:nvSpPr>
        <p:spPr bwMode="auto">
          <a:xfrm>
            <a:off x="6227611" y="5869276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718DF2A4-EEF0-420D-A202-EEB03C366065}"/>
              </a:ext>
            </a:extLst>
          </p:cNvPr>
          <p:cNvSpPr txBox="1">
            <a:spLocks/>
          </p:cNvSpPr>
          <p:nvPr/>
        </p:nvSpPr>
        <p:spPr bwMode="auto">
          <a:xfrm>
            <a:off x="8272496" y="5877765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A0F24D5-D582-43E8-85C1-CED960C8125A}"/>
              </a:ext>
            </a:extLst>
          </p:cNvPr>
          <p:cNvSpPr txBox="1">
            <a:spLocks/>
          </p:cNvSpPr>
          <p:nvPr/>
        </p:nvSpPr>
        <p:spPr bwMode="auto">
          <a:xfrm>
            <a:off x="6997461" y="5542671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905FCBE4-AD80-4975-8CCA-74C818E99EBD}"/>
              </a:ext>
            </a:extLst>
          </p:cNvPr>
          <p:cNvSpPr txBox="1">
            <a:spLocks/>
          </p:cNvSpPr>
          <p:nvPr/>
        </p:nvSpPr>
        <p:spPr bwMode="auto">
          <a:xfrm>
            <a:off x="2635968" y="1131162"/>
            <a:ext cx="365126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7E9275D8-3BFB-4DB2-8746-210A48513CEA}"/>
              </a:ext>
            </a:extLst>
          </p:cNvPr>
          <p:cNvSpPr txBox="1">
            <a:spLocks/>
          </p:cNvSpPr>
          <p:nvPr/>
        </p:nvSpPr>
        <p:spPr bwMode="auto">
          <a:xfrm>
            <a:off x="2955741" y="1131162"/>
            <a:ext cx="515055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AC1E6334-38A3-4D44-9CDE-94CA7EFFBD13}"/>
              </a:ext>
            </a:extLst>
          </p:cNvPr>
          <p:cNvSpPr txBox="1">
            <a:spLocks/>
          </p:cNvSpPr>
          <p:nvPr/>
        </p:nvSpPr>
        <p:spPr bwMode="auto">
          <a:xfrm>
            <a:off x="3344217" y="1131162"/>
            <a:ext cx="515055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D6610F7E-8D19-4845-882E-9BDB085C9AD4}"/>
              </a:ext>
            </a:extLst>
          </p:cNvPr>
          <p:cNvSpPr txBox="1">
            <a:spLocks/>
          </p:cNvSpPr>
          <p:nvPr/>
        </p:nvSpPr>
        <p:spPr bwMode="auto">
          <a:xfrm>
            <a:off x="3797639" y="1131162"/>
            <a:ext cx="515055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4BC909ED-4FED-489B-9C69-AB87C35D2BBE}"/>
              </a:ext>
            </a:extLst>
          </p:cNvPr>
          <p:cNvSpPr txBox="1">
            <a:spLocks/>
          </p:cNvSpPr>
          <p:nvPr/>
        </p:nvSpPr>
        <p:spPr bwMode="auto">
          <a:xfrm>
            <a:off x="4186519" y="1119561"/>
            <a:ext cx="515055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7F877878-328C-4869-ADCA-2946F4B03C91}"/>
              </a:ext>
            </a:extLst>
          </p:cNvPr>
          <p:cNvSpPr/>
          <p:nvPr/>
        </p:nvSpPr>
        <p:spPr bwMode="auto">
          <a:xfrm>
            <a:off x="2339722" y="1186335"/>
            <a:ext cx="391998" cy="470655"/>
          </a:xfrm>
          <a:prstGeom prst="parallelogram">
            <a:avLst>
              <a:gd name="adj" fmla="val 8993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000487B1-283B-4DFE-8863-2A20F7F0BFAF}"/>
              </a:ext>
            </a:extLst>
          </p:cNvPr>
          <p:cNvSpPr/>
          <p:nvPr/>
        </p:nvSpPr>
        <p:spPr bwMode="auto">
          <a:xfrm>
            <a:off x="2654866" y="1156513"/>
            <a:ext cx="391998" cy="470655"/>
          </a:xfrm>
          <a:prstGeom prst="parallelogram">
            <a:avLst>
              <a:gd name="adj" fmla="val 8993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7339C875-3637-4D33-83CD-317601182C49}"/>
              </a:ext>
            </a:extLst>
          </p:cNvPr>
          <p:cNvSpPr/>
          <p:nvPr/>
        </p:nvSpPr>
        <p:spPr bwMode="auto">
          <a:xfrm>
            <a:off x="3882102" y="1214900"/>
            <a:ext cx="391998" cy="470655"/>
          </a:xfrm>
          <a:prstGeom prst="parallelogram">
            <a:avLst>
              <a:gd name="adj" fmla="val 8993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652388E6-927B-4FE7-9FED-62D3D35BBA07}"/>
              </a:ext>
            </a:extLst>
          </p:cNvPr>
          <p:cNvSpPr/>
          <p:nvPr/>
        </p:nvSpPr>
        <p:spPr bwMode="auto">
          <a:xfrm>
            <a:off x="3046019" y="1171424"/>
            <a:ext cx="391998" cy="470655"/>
          </a:xfrm>
          <a:prstGeom prst="parallelogram">
            <a:avLst>
              <a:gd name="adj" fmla="val 8993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2" name="Parallelogram 141">
            <a:extLst>
              <a:ext uri="{FF2B5EF4-FFF2-40B4-BE49-F238E27FC236}">
                <a16:creationId xmlns:a16="http://schemas.microsoft.com/office/drawing/2014/main" id="{3A63C4EE-0B09-4890-85D2-C1902A4F44E6}"/>
              </a:ext>
            </a:extLst>
          </p:cNvPr>
          <p:cNvSpPr/>
          <p:nvPr/>
        </p:nvSpPr>
        <p:spPr bwMode="auto">
          <a:xfrm>
            <a:off x="3421921" y="1167718"/>
            <a:ext cx="391998" cy="470655"/>
          </a:xfrm>
          <a:prstGeom prst="parallelogram">
            <a:avLst>
              <a:gd name="adj" fmla="val 8993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3" name="Title 1">
            <a:extLst>
              <a:ext uri="{FF2B5EF4-FFF2-40B4-BE49-F238E27FC236}">
                <a16:creationId xmlns:a16="http://schemas.microsoft.com/office/drawing/2014/main" id="{EBBFB2CB-9C2A-4C9E-8D99-19AE8B7C840D}"/>
              </a:ext>
            </a:extLst>
          </p:cNvPr>
          <p:cNvSpPr txBox="1">
            <a:spLocks/>
          </p:cNvSpPr>
          <p:nvPr/>
        </p:nvSpPr>
        <p:spPr bwMode="auto">
          <a:xfrm>
            <a:off x="3429828" y="6418357"/>
            <a:ext cx="2651890" cy="49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sz="2800" b="1" kern="0" cap="small" dirty="0">
                <a:solidFill>
                  <a:srgbClr val="FF0000"/>
                </a:solidFill>
              </a:rPr>
              <a:t>Not Efficient</a:t>
            </a:r>
          </a:p>
        </p:txBody>
      </p:sp>
    </p:spTree>
    <p:extLst>
      <p:ext uri="{BB962C8B-B14F-4D97-AF65-F5344CB8AC3E}">
        <p14:creationId xmlns:p14="http://schemas.microsoft.com/office/powerpoint/2010/main" val="22942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5" grpId="0" animBg="1"/>
      <p:bldP spid="47" grpId="0"/>
      <p:bldP spid="48" grpId="0"/>
      <p:bldP spid="53" grpId="0"/>
      <p:bldP spid="65" grpId="0" animBg="1"/>
      <p:bldP spid="66" grpId="0" animBg="1"/>
      <p:bldP spid="70" grpId="0"/>
      <p:bldP spid="71" grpId="0"/>
      <p:bldP spid="75" grpId="0"/>
      <p:bldP spid="76" grpId="0"/>
      <p:bldP spid="77" grpId="0"/>
      <p:bldP spid="79" grpId="0" animBg="1"/>
      <p:bldP spid="83" grpId="0"/>
      <p:bldP spid="84" grpId="0"/>
      <p:bldP spid="85" grpId="0"/>
      <p:bldP spid="86" grpId="0"/>
      <p:bldP spid="90" grpId="0" animBg="1"/>
      <p:bldP spid="97" grpId="0" animBg="1"/>
      <p:bldP spid="98" grpId="0" animBg="1"/>
      <p:bldP spid="101" grpId="0"/>
      <p:bldP spid="102" grpId="0"/>
      <p:bldP spid="103" grpId="0"/>
      <p:bldP spid="104" grpId="0"/>
      <p:bldP spid="110" grpId="0" animBg="1"/>
      <p:bldP spid="112" grpId="0"/>
      <p:bldP spid="113" grpId="0"/>
      <p:bldP spid="117" grpId="0" animBg="1"/>
      <p:bldP spid="118" grpId="0" animBg="1"/>
      <p:bldP spid="121" grpId="0"/>
      <p:bldP spid="122" grpId="0"/>
      <p:bldP spid="123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7C9-66C4-4021-9B1A-3FB4AF7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4BDB3F-0DC9-492D-B741-53E6376EAA2B}"/>
              </a:ext>
            </a:extLst>
          </p:cNvPr>
          <p:cNvSpPr txBox="1">
            <a:spLocks/>
          </p:cNvSpPr>
          <p:nvPr/>
        </p:nvSpPr>
        <p:spPr bwMode="auto">
          <a:xfrm>
            <a:off x="314292" y="1131163"/>
            <a:ext cx="4076639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sz="2800" b="1" kern="0" dirty="0"/>
              <a:t>Prune infeasible paths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8CF3FD-B857-4183-9AB6-DEC8350C45A1}"/>
              </a:ext>
            </a:extLst>
          </p:cNvPr>
          <p:cNvSpPr/>
          <p:nvPr/>
        </p:nvSpPr>
        <p:spPr bwMode="auto">
          <a:xfrm>
            <a:off x="4900895" y="1035969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5E7609-B39A-47BA-9A6D-84E2FFA1C9F2}"/>
              </a:ext>
            </a:extLst>
          </p:cNvPr>
          <p:cNvSpPr/>
          <p:nvPr/>
        </p:nvSpPr>
        <p:spPr bwMode="auto">
          <a:xfrm>
            <a:off x="2200842" y="2611736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AA6CAE-24E6-4A95-A2CF-E471588A093D}"/>
              </a:ext>
            </a:extLst>
          </p:cNvPr>
          <p:cNvSpPr/>
          <p:nvPr/>
        </p:nvSpPr>
        <p:spPr bwMode="auto">
          <a:xfrm>
            <a:off x="7041710" y="2661031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30A8273-9553-48D6-A483-297D88B42E58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 bwMode="auto">
          <a:xfrm rot="5400000">
            <a:off x="3362786" y="775484"/>
            <a:ext cx="972451" cy="27000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2174565-1695-4301-B94E-959DFF9CD62D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 bwMode="auto">
          <a:xfrm rot="16200000" flipH="1">
            <a:off x="5758571" y="1079750"/>
            <a:ext cx="1021746" cy="21408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91400D98-9B7B-4C45-89C9-328555BB7F2D}"/>
              </a:ext>
            </a:extLst>
          </p:cNvPr>
          <p:cNvSpPr txBox="1">
            <a:spLocks/>
          </p:cNvSpPr>
          <p:nvPr/>
        </p:nvSpPr>
        <p:spPr bwMode="auto">
          <a:xfrm>
            <a:off x="4282775" y="1730530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C32EA61-B3BA-40F5-B210-B09F3C59202D}"/>
              </a:ext>
            </a:extLst>
          </p:cNvPr>
          <p:cNvSpPr txBox="1">
            <a:spLocks/>
          </p:cNvSpPr>
          <p:nvPr/>
        </p:nvSpPr>
        <p:spPr bwMode="auto">
          <a:xfrm>
            <a:off x="5557103" y="1692556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4FE23C-5F8B-4D17-B189-C86D9E2A3A13}"/>
              </a:ext>
            </a:extLst>
          </p:cNvPr>
          <p:cNvSpPr/>
          <p:nvPr/>
        </p:nvSpPr>
        <p:spPr bwMode="auto">
          <a:xfrm>
            <a:off x="934425" y="3698916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8805F4-0629-4CFE-87D0-4D60A8D3760A}"/>
              </a:ext>
            </a:extLst>
          </p:cNvPr>
          <p:cNvSpPr/>
          <p:nvPr/>
        </p:nvSpPr>
        <p:spPr bwMode="auto">
          <a:xfrm>
            <a:off x="3420733" y="3686347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90B16EA-63E8-4AAD-973F-92AA381EB20D}"/>
              </a:ext>
            </a:extLst>
          </p:cNvPr>
          <p:cNvCxnSpPr>
            <a:cxnSpLocks/>
            <a:stCxn id="30" idx="4"/>
            <a:endCxn id="65" idx="0"/>
          </p:cNvCxnSpPr>
          <p:nvPr/>
        </p:nvCxnSpPr>
        <p:spPr bwMode="auto">
          <a:xfrm rot="5400000">
            <a:off x="1623844" y="2823776"/>
            <a:ext cx="483864" cy="126641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ACB5A62-CE17-4AA7-8F22-CD2FB5EE22D1}"/>
              </a:ext>
            </a:extLst>
          </p:cNvPr>
          <p:cNvCxnSpPr>
            <a:cxnSpLocks/>
            <a:stCxn id="30" idx="4"/>
            <a:endCxn id="66" idx="0"/>
          </p:cNvCxnSpPr>
          <p:nvPr/>
        </p:nvCxnSpPr>
        <p:spPr bwMode="auto">
          <a:xfrm rot="16200000" flipH="1">
            <a:off x="2873282" y="2840753"/>
            <a:ext cx="471295" cy="121989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321CE68D-F5C2-48D7-97B9-B12E4DE6FBF7}"/>
              </a:ext>
            </a:extLst>
          </p:cNvPr>
          <p:cNvSpPr txBox="1">
            <a:spLocks/>
          </p:cNvSpPr>
          <p:nvPr/>
        </p:nvSpPr>
        <p:spPr bwMode="auto">
          <a:xfrm>
            <a:off x="1699602" y="3140443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3738B2D-1D81-4CFC-A5C1-6CFF4EF5F189}"/>
              </a:ext>
            </a:extLst>
          </p:cNvPr>
          <p:cNvSpPr txBox="1">
            <a:spLocks/>
          </p:cNvSpPr>
          <p:nvPr/>
        </p:nvSpPr>
        <p:spPr bwMode="auto">
          <a:xfrm>
            <a:off x="2962311" y="3137485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7C695E4-C8F7-4B8D-B2EF-FADE54E4002F}"/>
              </a:ext>
            </a:extLst>
          </p:cNvPr>
          <p:cNvSpPr txBox="1">
            <a:spLocks/>
          </p:cNvSpPr>
          <p:nvPr/>
        </p:nvSpPr>
        <p:spPr bwMode="auto">
          <a:xfrm>
            <a:off x="2229036" y="223153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762480B-E01A-4B0A-94C6-2D7FDBBDBE3A}"/>
              </a:ext>
            </a:extLst>
          </p:cNvPr>
          <p:cNvSpPr txBox="1">
            <a:spLocks/>
          </p:cNvSpPr>
          <p:nvPr/>
        </p:nvSpPr>
        <p:spPr bwMode="auto">
          <a:xfrm>
            <a:off x="7498444" y="2439181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3327FEB7-E8EE-4D74-A688-733FDBDDDCE0}"/>
              </a:ext>
            </a:extLst>
          </p:cNvPr>
          <p:cNvSpPr txBox="1">
            <a:spLocks/>
          </p:cNvSpPr>
          <p:nvPr/>
        </p:nvSpPr>
        <p:spPr bwMode="auto">
          <a:xfrm>
            <a:off x="872400" y="3339454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5EB2593-C23F-4741-81E8-A1E0A68812AC}"/>
              </a:ext>
            </a:extLst>
          </p:cNvPr>
          <p:cNvSpPr txBox="1">
            <a:spLocks/>
          </p:cNvSpPr>
          <p:nvPr/>
        </p:nvSpPr>
        <p:spPr bwMode="auto">
          <a:xfrm>
            <a:off x="3690451" y="3385308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DF2D6C-0F41-49AA-BABA-C76B862F025E}"/>
              </a:ext>
            </a:extLst>
          </p:cNvPr>
          <p:cNvSpPr/>
          <p:nvPr/>
        </p:nvSpPr>
        <p:spPr bwMode="auto">
          <a:xfrm>
            <a:off x="5762061" y="407415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D98EEA3-C230-4F5A-827F-0593DE4148AB}"/>
              </a:ext>
            </a:extLst>
          </p:cNvPr>
          <p:cNvCxnSpPr>
            <a:cxnSpLocks/>
            <a:stCxn id="35" idx="4"/>
            <a:endCxn id="79" idx="0"/>
          </p:cNvCxnSpPr>
          <p:nvPr/>
        </p:nvCxnSpPr>
        <p:spPr bwMode="auto">
          <a:xfrm rot="5400000">
            <a:off x="6295124" y="3029427"/>
            <a:ext cx="809808" cy="12796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FEFE8BE-3839-4E47-8DAA-554ADD2C6936}"/>
              </a:ext>
            </a:extLst>
          </p:cNvPr>
          <p:cNvCxnSpPr>
            <a:cxnSpLocks/>
            <a:stCxn id="35" idx="4"/>
            <a:endCxn id="90" idx="0"/>
          </p:cNvCxnSpPr>
          <p:nvPr/>
        </p:nvCxnSpPr>
        <p:spPr bwMode="auto">
          <a:xfrm rot="16200000" flipH="1">
            <a:off x="7552112" y="3052086"/>
            <a:ext cx="810275" cy="12347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CD28A0B9-C58B-4B55-85B1-6AA369F1A27B}"/>
              </a:ext>
            </a:extLst>
          </p:cNvPr>
          <p:cNvSpPr txBox="1">
            <a:spLocks/>
          </p:cNvSpPr>
          <p:nvPr/>
        </p:nvSpPr>
        <p:spPr bwMode="auto">
          <a:xfrm>
            <a:off x="6902161" y="3189866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15BCF9C-F95D-4B17-B34B-EB3873EDD9F1}"/>
              </a:ext>
            </a:extLst>
          </p:cNvPr>
          <p:cNvSpPr txBox="1">
            <a:spLocks/>
          </p:cNvSpPr>
          <p:nvPr/>
        </p:nvSpPr>
        <p:spPr bwMode="auto">
          <a:xfrm>
            <a:off x="7397631" y="3196212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476E38D6-E7C3-46A4-A9D5-27B2B5BF3DBB}"/>
              </a:ext>
            </a:extLst>
          </p:cNvPr>
          <p:cNvSpPr txBox="1">
            <a:spLocks/>
          </p:cNvSpPr>
          <p:nvPr/>
        </p:nvSpPr>
        <p:spPr bwMode="auto">
          <a:xfrm>
            <a:off x="5623866" y="3669251"/>
            <a:ext cx="50656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28A8414A-D54E-497F-BAB2-89D6BF2652ED}"/>
              </a:ext>
            </a:extLst>
          </p:cNvPr>
          <p:cNvSpPr txBox="1">
            <a:spLocks/>
          </p:cNvSpPr>
          <p:nvPr/>
        </p:nvSpPr>
        <p:spPr bwMode="auto">
          <a:xfrm>
            <a:off x="8536705" y="3736141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B35DFF9-E6AC-44CE-868E-0181A506DCBC}"/>
              </a:ext>
            </a:extLst>
          </p:cNvPr>
          <p:cNvSpPr/>
          <p:nvPr/>
        </p:nvSpPr>
        <p:spPr bwMode="auto">
          <a:xfrm>
            <a:off x="8276505" y="4074622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FF8286-F387-4F2B-9470-1F88183C9A15}"/>
              </a:ext>
            </a:extLst>
          </p:cNvPr>
          <p:cNvSpPr/>
          <p:nvPr/>
        </p:nvSpPr>
        <p:spPr bwMode="auto">
          <a:xfrm>
            <a:off x="7019283" y="5172121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0DD52D-6549-4399-A821-429A93785E30}"/>
              </a:ext>
            </a:extLst>
          </p:cNvPr>
          <p:cNvSpPr/>
          <p:nvPr/>
        </p:nvSpPr>
        <p:spPr bwMode="auto">
          <a:xfrm>
            <a:off x="4602753" y="5172119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7B4DDAB9-5967-46DF-A43A-0400B5650B5E}"/>
              </a:ext>
            </a:extLst>
          </p:cNvPr>
          <p:cNvCxnSpPr>
            <a:cxnSpLocks/>
            <a:stCxn id="79" idx="4"/>
            <a:endCxn id="97" idx="0"/>
          </p:cNvCxnSpPr>
          <p:nvPr/>
        </p:nvCxnSpPr>
        <p:spPr bwMode="auto">
          <a:xfrm rot="16200000" flipH="1">
            <a:off x="6441489" y="4296185"/>
            <a:ext cx="494650" cy="12572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E602E3A-C755-4C08-BBA6-4DE0631843D9}"/>
              </a:ext>
            </a:extLst>
          </p:cNvPr>
          <p:cNvCxnSpPr>
            <a:cxnSpLocks/>
            <a:stCxn id="79" idx="4"/>
            <a:endCxn id="98" idx="0"/>
          </p:cNvCxnSpPr>
          <p:nvPr/>
        </p:nvCxnSpPr>
        <p:spPr bwMode="auto">
          <a:xfrm rot="5400000">
            <a:off x="5233225" y="4345141"/>
            <a:ext cx="494648" cy="115930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5925BFC6-FB21-4429-8CF6-DE4C54512099}"/>
              </a:ext>
            </a:extLst>
          </p:cNvPr>
          <p:cNvSpPr txBox="1">
            <a:spLocks/>
          </p:cNvSpPr>
          <p:nvPr/>
        </p:nvSpPr>
        <p:spPr bwMode="auto">
          <a:xfrm>
            <a:off x="5362672" y="460247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5A3857CD-CC75-42E1-BAFB-0511C486D09E}"/>
              </a:ext>
            </a:extLst>
          </p:cNvPr>
          <p:cNvSpPr txBox="1">
            <a:spLocks/>
          </p:cNvSpPr>
          <p:nvPr/>
        </p:nvSpPr>
        <p:spPr bwMode="auto">
          <a:xfrm>
            <a:off x="6402826" y="4602478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578D632-F974-4D04-9B3F-A4BB1B417C3C}"/>
              </a:ext>
            </a:extLst>
          </p:cNvPr>
          <p:cNvSpPr txBox="1">
            <a:spLocks/>
          </p:cNvSpPr>
          <p:nvPr/>
        </p:nvSpPr>
        <p:spPr bwMode="auto">
          <a:xfrm>
            <a:off x="4318712" y="4937275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8D984EBE-35A0-4347-B8EB-A8C820F545F9}"/>
              </a:ext>
            </a:extLst>
          </p:cNvPr>
          <p:cNvSpPr txBox="1">
            <a:spLocks/>
          </p:cNvSpPr>
          <p:nvPr/>
        </p:nvSpPr>
        <p:spPr bwMode="auto">
          <a:xfrm>
            <a:off x="7216596" y="4757456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9A866D8-12FF-49F3-BFF5-7E4F8A07A845}"/>
              </a:ext>
            </a:extLst>
          </p:cNvPr>
          <p:cNvSpPr/>
          <p:nvPr/>
        </p:nvSpPr>
        <p:spPr bwMode="auto">
          <a:xfrm>
            <a:off x="920326" y="5673800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17D69FF-FE7E-4A78-8DB3-56874E1379C8}"/>
              </a:ext>
            </a:extLst>
          </p:cNvPr>
          <p:cNvCxnSpPr>
            <a:cxnSpLocks/>
            <a:stCxn id="65" idx="4"/>
            <a:endCxn id="110" idx="0"/>
          </p:cNvCxnSpPr>
          <p:nvPr/>
        </p:nvCxnSpPr>
        <p:spPr bwMode="auto">
          <a:xfrm rot="5400000">
            <a:off x="539734" y="4980967"/>
            <a:ext cx="1371568" cy="140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FAC8F173-F280-46FF-9407-9D51C63B3612}"/>
              </a:ext>
            </a:extLst>
          </p:cNvPr>
          <p:cNvSpPr txBox="1">
            <a:spLocks/>
          </p:cNvSpPr>
          <p:nvPr/>
        </p:nvSpPr>
        <p:spPr bwMode="auto">
          <a:xfrm>
            <a:off x="960940" y="4615478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0B8BF8DD-141B-44F2-BE67-8F0E05C9B446}"/>
              </a:ext>
            </a:extLst>
          </p:cNvPr>
          <p:cNvSpPr txBox="1">
            <a:spLocks/>
          </p:cNvSpPr>
          <p:nvPr/>
        </p:nvSpPr>
        <p:spPr bwMode="auto">
          <a:xfrm>
            <a:off x="618297" y="5439212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B1D2C3-7A06-4EA9-8416-4873DC5E548E}"/>
              </a:ext>
            </a:extLst>
          </p:cNvPr>
          <p:cNvSpPr/>
          <p:nvPr/>
        </p:nvSpPr>
        <p:spPr bwMode="auto">
          <a:xfrm>
            <a:off x="5696652" y="6224124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36D10E-318B-473B-9440-5005B4933B0D}"/>
              </a:ext>
            </a:extLst>
          </p:cNvPr>
          <p:cNvSpPr/>
          <p:nvPr/>
        </p:nvSpPr>
        <p:spPr bwMode="auto">
          <a:xfrm>
            <a:off x="8358804" y="6224124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DD6E0BFC-0340-40BF-8B01-94F0FF4FC371}"/>
              </a:ext>
            </a:extLst>
          </p:cNvPr>
          <p:cNvCxnSpPr>
            <a:cxnSpLocks/>
            <a:stCxn id="97" idx="4"/>
            <a:endCxn id="117" idx="0"/>
          </p:cNvCxnSpPr>
          <p:nvPr/>
        </p:nvCxnSpPr>
        <p:spPr bwMode="auto">
          <a:xfrm rot="5400000">
            <a:off x="6431767" y="5338465"/>
            <a:ext cx="448687" cy="13226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E9C56603-FB49-4DAA-9738-B9EF29AA65C7}"/>
              </a:ext>
            </a:extLst>
          </p:cNvPr>
          <p:cNvCxnSpPr>
            <a:cxnSpLocks/>
            <a:stCxn id="97" idx="4"/>
            <a:endCxn id="118" idx="0"/>
          </p:cNvCxnSpPr>
          <p:nvPr/>
        </p:nvCxnSpPr>
        <p:spPr bwMode="auto">
          <a:xfrm rot="16200000" flipH="1">
            <a:off x="7762842" y="5330019"/>
            <a:ext cx="448687" cy="133952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1" name="Title 1">
            <a:extLst>
              <a:ext uri="{FF2B5EF4-FFF2-40B4-BE49-F238E27FC236}">
                <a16:creationId xmlns:a16="http://schemas.microsoft.com/office/drawing/2014/main" id="{D9E91216-EF1A-4871-AA71-F8C0B69A557D}"/>
              </a:ext>
            </a:extLst>
          </p:cNvPr>
          <p:cNvSpPr txBox="1">
            <a:spLocks/>
          </p:cNvSpPr>
          <p:nvPr/>
        </p:nvSpPr>
        <p:spPr bwMode="auto">
          <a:xfrm>
            <a:off x="7778613" y="5704365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6F71F3A4-FEA7-4B42-83B2-51CD87E7DB45}"/>
              </a:ext>
            </a:extLst>
          </p:cNvPr>
          <p:cNvSpPr txBox="1">
            <a:spLocks/>
          </p:cNvSpPr>
          <p:nvPr/>
        </p:nvSpPr>
        <p:spPr bwMode="auto">
          <a:xfrm>
            <a:off x="5439123" y="5980163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718DF2A4-EEF0-420D-A202-EEB03C366065}"/>
              </a:ext>
            </a:extLst>
          </p:cNvPr>
          <p:cNvSpPr txBox="1">
            <a:spLocks/>
          </p:cNvSpPr>
          <p:nvPr/>
        </p:nvSpPr>
        <p:spPr bwMode="auto">
          <a:xfrm>
            <a:off x="8640897" y="5918137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A0F24D5-D582-43E8-85C1-CED960C8125A}"/>
              </a:ext>
            </a:extLst>
          </p:cNvPr>
          <p:cNvSpPr txBox="1">
            <a:spLocks/>
          </p:cNvSpPr>
          <p:nvPr/>
        </p:nvSpPr>
        <p:spPr bwMode="auto">
          <a:xfrm>
            <a:off x="6496477" y="571069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A50000-9B7C-4B8C-843F-6DA6F2B6AAFF}"/>
              </a:ext>
            </a:extLst>
          </p:cNvPr>
          <p:cNvSpPr/>
          <p:nvPr/>
        </p:nvSpPr>
        <p:spPr bwMode="auto">
          <a:xfrm>
            <a:off x="5439123" y="4047444"/>
            <a:ext cx="1234795" cy="630025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4C9721F-FBA4-4B88-9856-362117AC7124}"/>
              </a:ext>
            </a:extLst>
          </p:cNvPr>
          <p:cNvSpPr/>
          <p:nvPr/>
        </p:nvSpPr>
        <p:spPr bwMode="auto">
          <a:xfrm>
            <a:off x="639742" y="3686405"/>
            <a:ext cx="1234795" cy="630025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96D1505-3E9D-48B8-87F8-6EB465FD1CA2}"/>
              </a:ext>
            </a:extLst>
          </p:cNvPr>
          <p:cNvSpPr/>
          <p:nvPr/>
        </p:nvSpPr>
        <p:spPr bwMode="auto">
          <a:xfrm>
            <a:off x="6700026" y="5171653"/>
            <a:ext cx="1234795" cy="630025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0F06B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52C60C2-458D-4245-9F94-BF453880086C}"/>
              </a:ext>
            </a:extLst>
          </p:cNvPr>
          <p:cNvSpPr/>
          <p:nvPr/>
        </p:nvSpPr>
        <p:spPr bwMode="auto">
          <a:xfrm>
            <a:off x="1926193" y="2615754"/>
            <a:ext cx="1234795" cy="630025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0F06B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9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07" grpId="0" animBg="1"/>
      <p:bldP spid="108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7C9-66C4-4021-9B1A-3FB4AF7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8CF3FD-B857-4183-9AB6-DEC8350C45A1}"/>
              </a:ext>
            </a:extLst>
          </p:cNvPr>
          <p:cNvSpPr/>
          <p:nvPr/>
        </p:nvSpPr>
        <p:spPr bwMode="auto">
          <a:xfrm>
            <a:off x="1916203" y="1390009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5E7609-B39A-47BA-9A6D-84E2FFA1C9F2}"/>
              </a:ext>
            </a:extLst>
          </p:cNvPr>
          <p:cNvSpPr/>
          <p:nvPr/>
        </p:nvSpPr>
        <p:spPr bwMode="auto">
          <a:xfrm>
            <a:off x="658369" y="268543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AA6CAE-24E6-4A95-A2CF-E471588A093D}"/>
              </a:ext>
            </a:extLst>
          </p:cNvPr>
          <p:cNvSpPr/>
          <p:nvPr/>
        </p:nvSpPr>
        <p:spPr bwMode="auto">
          <a:xfrm>
            <a:off x="2879008" y="2734730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30A8273-9553-48D6-A483-297D88B42E58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 bwMode="auto">
          <a:xfrm rot="5400000">
            <a:off x="1239373" y="1710463"/>
            <a:ext cx="692110" cy="12578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2174565-1695-4301-B94E-959DFF9CD62D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 bwMode="auto">
          <a:xfrm rot="16200000" flipH="1">
            <a:off x="2325045" y="1882624"/>
            <a:ext cx="741405" cy="9628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91400D98-9B7B-4C45-89C9-328555BB7F2D}"/>
              </a:ext>
            </a:extLst>
          </p:cNvPr>
          <p:cNvSpPr txBox="1">
            <a:spLocks/>
          </p:cNvSpPr>
          <p:nvPr/>
        </p:nvSpPr>
        <p:spPr bwMode="auto">
          <a:xfrm>
            <a:off x="1696775" y="1984477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C32EA61-B3BA-40F5-B210-B09F3C59202D}"/>
              </a:ext>
            </a:extLst>
          </p:cNvPr>
          <p:cNvSpPr txBox="1">
            <a:spLocks/>
          </p:cNvSpPr>
          <p:nvPr/>
        </p:nvSpPr>
        <p:spPr bwMode="auto">
          <a:xfrm>
            <a:off x="2433960" y="2022668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4FE23C-5F8B-4D17-B189-C86D9E2A3A13}"/>
              </a:ext>
            </a:extLst>
          </p:cNvPr>
          <p:cNvSpPr/>
          <p:nvPr/>
        </p:nvSpPr>
        <p:spPr bwMode="auto">
          <a:xfrm>
            <a:off x="23550" y="377261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8805F4-0629-4CFE-87D0-4D60A8D3760A}"/>
              </a:ext>
            </a:extLst>
          </p:cNvPr>
          <p:cNvSpPr/>
          <p:nvPr/>
        </p:nvSpPr>
        <p:spPr bwMode="auto">
          <a:xfrm>
            <a:off x="1184445" y="3772615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90B16EA-63E8-4AAD-973F-92AA381EB20D}"/>
              </a:ext>
            </a:extLst>
          </p:cNvPr>
          <p:cNvCxnSpPr>
            <a:cxnSpLocks/>
            <a:stCxn id="30" idx="4"/>
            <a:endCxn id="65" idx="0"/>
          </p:cNvCxnSpPr>
          <p:nvPr/>
        </p:nvCxnSpPr>
        <p:spPr bwMode="auto">
          <a:xfrm rot="5400000">
            <a:off x="397170" y="3213274"/>
            <a:ext cx="483864" cy="6348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ACB5A62-CE17-4AA7-8F22-CD2FB5EE22D1}"/>
              </a:ext>
            </a:extLst>
          </p:cNvPr>
          <p:cNvCxnSpPr>
            <a:cxnSpLocks/>
            <a:stCxn id="30" idx="4"/>
            <a:endCxn id="66" idx="0"/>
          </p:cNvCxnSpPr>
          <p:nvPr/>
        </p:nvCxnSpPr>
        <p:spPr bwMode="auto">
          <a:xfrm rot="16200000" flipH="1">
            <a:off x="977617" y="3267645"/>
            <a:ext cx="483864" cy="5260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321CE68D-F5C2-48D7-97B9-B12E4DE6FBF7}"/>
              </a:ext>
            </a:extLst>
          </p:cNvPr>
          <p:cNvSpPr txBox="1">
            <a:spLocks/>
          </p:cNvSpPr>
          <p:nvPr/>
        </p:nvSpPr>
        <p:spPr bwMode="auto">
          <a:xfrm>
            <a:off x="516220" y="316929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C3738B2D-1D81-4CFC-A5C1-6CFF4EF5F189}"/>
              </a:ext>
            </a:extLst>
          </p:cNvPr>
          <p:cNvSpPr txBox="1">
            <a:spLocks/>
          </p:cNvSpPr>
          <p:nvPr/>
        </p:nvSpPr>
        <p:spPr bwMode="auto">
          <a:xfrm>
            <a:off x="1036833" y="3214124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97C695E4-C8F7-4B8D-B2EF-FADE54E4002F}"/>
              </a:ext>
            </a:extLst>
          </p:cNvPr>
          <p:cNvSpPr txBox="1">
            <a:spLocks/>
          </p:cNvSpPr>
          <p:nvPr/>
        </p:nvSpPr>
        <p:spPr bwMode="auto">
          <a:xfrm>
            <a:off x="1198443" y="2470821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762480B-E01A-4B0A-94C6-2D7FDBBDBE3A}"/>
              </a:ext>
            </a:extLst>
          </p:cNvPr>
          <p:cNvSpPr txBox="1">
            <a:spLocks/>
          </p:cNvSpPr>
          <p:nvPr/>
        </p:nvSpPr>
        <p:spPr bwMode="auto">
          <a:xfrm>
            <a:off x="3280024" y="252043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3327FEB7-E8EE-4D74-A688-733FDBDDDCE0}"/>
              </a:ext>
            </a:extLst>
          </p:cNvPr>
          <p:cNvSpPr txBox="1">
            <a:spLocks/>
          </p:cNvSpPr>
          <p:nvPr/>
        </p:nvSpPr>
        <p:spPr bwMode="auto">
          <a:xfrm>
            <a:off x="404682" y="3583518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55EB2593-C23F-4741-81E8-A1E0A68812AC}"/>
              </a:ext>
            </a:extLst>
          </p:cNvPr>
          <p:cNvSpPr txBox="1">
            <a:spLocks/>
          </p:cNvSpPr>
          <p:nvPr/>
        </p:nvSpPr>
        <p:spPr bwMode="auto">
          <a:xfrm>
            <a:off x="1451423" y="3468999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DF2D6C-0F41-49AA-BABA-C76B862F025E}"/>
              </a:ext>
            </a:extLst>
          </p:cNvPr>
          <p:cNvSpPr/>
          <p:nvPr/>
        </p:nvSpPr>
        <p:spPr bwMode="auto">
          <a:xfrm>
            <a:off x="2043869" y="3846588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D98EEA3-C230-4F5A-827F-0593DE4148AB}"/>
              </a:ext>
            </a:extLst>
          </p:cNvPr>
          <p:cNvCxnSpPr>
            <a:cxnSpLocks/>
            <a:stCxn id="35" idx="4"/>
            <a:endCxn id="79" idx="0"/>
          </p:cNvCxnSpPr>
          <p:nvPr/>
        </p:nvCxnSpPr>
        <p:spPr bwMode="auto">
          <a:xfrm rot="5400000">
            <a:off x="2505310" y="3174748"/>
            <a:ext cx="508542" cy="8351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EFEFE8BE-3839-4E47-8DAA-554ADD2C6936}"/>
              </a:ext>
            </a:extLst>
          </p:cNvPr>
          <p:cNvCxnSpPr>
            <a:cxnSpLocks/>
            <a:stCxn id="35" idx="4"/>
            <a:endCxn id="90" idx="0"/>
          </p:cNvCxnSpPr>
          <p:nvPr/>
        </p:nvCxnSpPr>
        <p:spPr bwMode="auto">
          <a:xfrm rot="16200000" flipH="1">
            <a:off x="3320891" y="3194304"/>
            <a:ext cx="491187" cy="77866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CD28A0B9-C58B-4B55-85B1-6AA369F1A27B}"/>
              </a:ext>
            </a:extLst>
          </p:cNvPr>
          <p:cNvSpPr txBox="1">
            <a:spLocks/>
          </p:cNvSpPr>
          <p:nvPr/>
        </p:nvSpPr>
        <p:spPr bwMode="auto">
          <a:xfrm>
            <a:off x="2748980" y="323986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15BCF9C-F95D-4B17-B34B-EB3873EDD9F1}"/>
              </a:ext>
            </a:extLst>
          </p:cNvPr>
          <p:cNvSpPr txBox="1">
            <a:spLocks/>
          </p:cNvSpPr>
          <p:nvPr/>
        </p:nvSpPr>
        <p:spPr bwMode="auto">
          <a:xfrm>
            <a:off x="3264128" y="3261942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476E38D6-E7C3-46A4-A9D5-27B2B5BF3DBB}"/>
              </a:ext>
            </a:extLst>
          </p:cNvPr>
          <p:cNvSpPr txBox="1">
            <a:spLocks/>
          </p:cNvSpPr>
          <p:nvPr/>
        </p:nvSpPr>
        <p:spPr bwMode="auto">
          <a:xfrm>
            <a:off x="2460175" y="3656850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28A8414A-D54E-497F-BAB2-89D6BF2652ED}"/>
              </a:ext>
            </a:extLst>
          </p:cNvPr>
          <p:cNvSpPr txBox="1">
            <a:spLocks/>
          </p:cNvSpPr>
          <p:nvPr/>
        </p:nvSpPr>
        <p:spPr bwMode="auto">
          <a:xfrm>
            <a:off x="3328254" y="3677198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B35DFF9-E6AC-44CE-868E-0181A506DCBC}"/>
              </a:ext>
            </a:extLst>
          </p:cNvPr>
          <p:cNvSpPr/>
          <p:nvPr/>
        </p:nvSpPr>
        <p:spPr bwMode="auto">
          <a:xfrm>
            <a:off x="3657677" y="3829233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FF8286-F387-4F2B-9470-1F88183C9A15}"/>
              </a:ext>
            </a:extLst>
          </p:cNvPr>
          <p:cNvSpPr/>
          <p:nvPr/>
        </p:nvSpPr>
        <p:spPr bwMode="auto">
          <a:xfrm>
            <a:off x="2648770" y="4963017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0DD52D-6549-4399-A821-429A93785E30}"/>
              </a:ext>
            </a:extLst>
          </p:cNvPr>
          <p:cNvSpPr/>
          <p:nvPr/>
        </p:nvSpPr>
        <p:spPr bwMode="auto">
          <a:xfrm>
            <a:off x="1270217" y="4963017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7B4DDAB9-5967-46DF-A43A-0400B5650B5E}"/>
              </a:ext>
            </a:extLst>
          </p:cNvPr>
          <p:cNvCxnSpPr>
            <a:cxnSpLocks/>
            <a:stCxn id="79" idx="4"/>
            <a:endCxn id="97" idx="0"/>
          </p:cNvCxnSpPr>
          <p:nvPr/>
        </p:nvCxnSpPr>
        <p:spPr bwMode="auto">
          <a:xfrm rot="16200000" flipH="1">
            <a:off x="2387905" y="4404009"/>
            <a:ext cx="513113" cy="6049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E602E3A-C755-4C08-BBA6-4DE0631843D9}"/>
              </a:ext>
            </a:extLst>
          </p:cNvPr>
          <p:cNvCxnSpPr>
            <a:cxnSpLocks/>
            <a:stCxn id="79" idx="4"/>
            <a:endCxn id="98" idx="0"/>
          </p:cNvCxnSpPr>
          <p:nvPr/>
        </p:nvCxnSpPr>
        <p:spPr bwMode="auto">
          <a:xfrm rot="5400000">
            <a:off x="1698629" y="4319634"/>
            <a:ext cx="513113" cy="7736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1" name="Title 1">
            <a:extLst>
              <a:ext uri="{FF2B5EF4-FFF2-40B4-BE49-F238E27FC236}">
                <a16:creationId xmlns:a16="http://schemas.microsoft.com/office/drawing/2014/main" id="{5925BFC6-FB21-4429-8CF6-DE4C54512099}"/>
              </a:ext>
            </a:extLst>
          </p:cNvPr>
          <p:cNvSpPr txBox="1">
            <a:spLocks/>
          </p:cNvSpPr>
          <p:nvPr/>
        </p:nvSpPr>
        <p:spPr bwMode="auto">
          <a:xfrm>
            <a:off x="1896075" y="4396176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5A3857CD-CC75-42E1-BAFB-0511C486D09E}"/>
              </a:ext>
            </a:extLst>
          </p:cNvPr>
          <p:cNvSpPr txBox="1">
            <a:spLocks/>
          </p:cNvSpPr>
          <p:nvPr/>
        </p:nvSpPr>
        <p:spPr bwMode="auto">
          <a:xfrm>
            <a:off x="2436196" y="4432668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578D632-F974-4D04-9B3F-A4BB1B417C3C}"/>
              </a:ext>
            </a:extLst>
          </p:cNvPr>
          <p:cNvSpPr txBox="1">
            <a:spLocks/>
          </p:cNvSpPr>
          <p:nvPr/>
        </p:nvSpPr>
        <p:spPr bwMode="auto">
          <a:xfrm>
            <a:off x="1067949" y="4646784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8D984EBE-35A0-4347-B8EB-A8C820F545F9}"/>
              </a:ext>
            </a:extLst>
          </p:cNvPr>
          <p:cNvSpPr txBox="1">
            <a:spLocks/>
          </p:cNvSpPr>
          <p:nvPr/>
        </p:nvSpPr>
        <p:spPr bwMode="auto">
          <a:xfrm>
            <a:off x="2937963" y="4670698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9A866D8-12FF-49F3-BFF5-7E4F8A07A845}"/>
              </a:ext>
            </a:extLst>
          </p:cNvPr>
          <p:cNvSpPr/>
          <p:nvPr/>
        </p:nvSpPr>
        <p:spPr bwMode="auto">
          <a:xfrm>
            <a:off x="18028" y="4973846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17D69FF-FE7E-4A78-8DB3-56874E1379C8}"/>
              </a:ext>
            </a:extLst>
          </p:cNvPr>
          <p:cNvCxnSpPr>
            <a:cxnSpLocks/>
            <a:stCxn id="65" idx="4"/>
            <a:endCxn id="110" idx="0"/>
          </p:cNvCxnSpPr>
          <p:nvPr/>
        </p:nvCxnSpPr>
        <p:spPr bwMode="auto">
          <a:xfrm rot="5400000">
            <a:off x="19974" y="4672127"/>
            <a:ext cx="597915" cy="55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FAC8F173-F280-46FF-9407-9D51C63B3612}"/>
              </a:ext>
            </a:extLst>
          </p:cNvPr>
          <p:cNvSpPr txBox="1">
            <a:spLocks/>
          </p:cNvSpPr>
          <p:nvPr/>
        </p:nvSpPr>
        <p:spPr bwMode="auto">
          <a:xfrm>
            <a:off x="-3136" y="4387908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0B8BF8DD-141B-44F2-BE67-8F0E05C9B446}"/>
              </a:ext>
            </a:extLst>
          </p:cNvPr>
          <p:cNvSpPr txBox="1">
            <a:spLocks/>
          </p:cNvSpPr>
          <p:nvPr/>
        </p:nvSpPr>
        <p:spPr bwMode="auto">
          <a:xfrm>
            <a:off x="264977" y="4670698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5B1D2C3-7A06-4EA9-8416-4873DC5E548E}"/>
              </a:ext>
            </a:extLst>
          </p:cNvPr>
          <p:cNvSpPr/>
          <p:nvPr/>
        </p:nvSpPr>
        <p:spPr bwMode="auto">
          <a:xfrm>
            <a:off x="1880722" y="6049157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36D10E-318B-473B-9440-5005B4933B0D}"/>
              </a:ext>
            </a:extLst>
          </p:cNvPr>
          <p:cNvSpPr/>
          <p:nvPr/>
        </p:nvSpPr>
        <p:spPr bwMode="auto">
          <a:xfrm>
            <a:off x="3314995" y="6049157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DD6E0BFC-0340-40BF-8B01-94F0FF4FC371}"/>
              </a:ext>
            </a:extLst>
          </p:cNvPr>
          <p:cNvCxnSpPr>
            <a:cxnSpLocks/>
            <a:stCxn id="97" idx="4"/>
            <a:endCxn id="117" idx="0"/>
          </p:cNvCxnSpPr>
          <p:nvPr/>
        </p:nvCxnSpPr>
        <p:spPr bwMode="auto">
          <a:xfrm rot="5400000">
            <a:off x="2321476" y="5423721"/>
            <a:ext cx="482824" cy="7680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E9C56603-FB49-4DAA-9738-B9EF29AA65C7}"/>
              </a:ext>
            </a:extLst>
          </p:cNvPr>
          <p:cNvCxnSpPr>
            <a:cxnSpLocks/>
            <a:stCxn id="97" idx="4"/>
            <a:endCxn id="118" idx="0"/>
          </p:cNvCxnSpPr>
          <p:nvPr/>
        </p:nvCxnSpPr>
        <p:spPr bwMode="auto">
          <a:xfrm rot="16200000" flipH="1">
            <a:off x="3038612" y="5474632"/>
            <a:ext cx="482824" cy="66622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1" name="Title 1">
            <a:extLst>
              <a:ext uri="{FF2B5EF4-FFF2-40B4-BE49-F238E27FC236}">
                <a16:creationId xmlns:a16="http://schemas.microsoft.com/office/drawing/2014/main" id="{D9E91216-EF1A-4871-AA71-F8C0B69A557D}"/>
              </a:ext>
            </a:extLst>
          </p:cNvPr>
          <p:cNvSpPr txBox="1">
            <a:spLocks/>
          </p:cNvSpPr>
          <p:nvPr/>
        </p:nvSpPr>
        <p:spPr bwMode="auto">
          <a:xfrm>
            <a:off x="3080565" y="5434066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6F71F3A4-FEA7-4B42-83B2-51CD87E7DB45}"/>
              </a:ext>
            </a:extLst>
          </p:cNvPr>
          <p:cNvSpPr txBox="1">
            <a:spLocks/>
          </p:cNvSpPr>
          <p:nvPr/>
        </p:nvSpPr>
        <p:spPr bwMode="auto">
          <a:xfrm>
            <a:off x="1582581" y="5836178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718DF2A4-EEF0-420D-A202-EEB03C366065}"/>
              </a:ext>
            </a:extLst>
          </p:cNvPr>
          <p:cNvSpPr txBox="1">
            <a:spLocks/>
          </p:cNvSpPr>
          <p:nvPr/>
        </p:nvSpPr>
        <p:spPr bwMode="auto">
          <a:xfrm>
            <a:off x="3770695" y="5878914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A0F24D5-D582-43E8-85C1-CED960C8125A}"/>
              </a:ext>
            </a:extLst>
          </p:cNvPr>
          <p:cNvSpPr txBox="1">
            <a:spLocks/>
          </p:cNvSpPr>
          <p:nvPr/>
        </p:nvSpPr>
        <p:spPr bwMode="auto">
          <a:xfrm>
            <a:off x="2401758" y="5479217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2C5ECF7-3229-4846-AC01-A841E4FC5A85}"/>
              </a:ext>
            </a:extLst>
          </p:cNvPr>
          <p:cNvSpPr/>
          <p:nvPr/>
        </p:nvSpPr>
        <p:spPr bwMode="auto">
          <a:xfrm>
            <a:off x="6748201" y="1546414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7C6870D-7261-4D9D-9E5D-C386B4732FA0}"/>
              </a:ext>
            </a:extLst>
          </p:cNvPr>
          <p:cNvSpPr/>
          <p:nvPr/>
        </p:nvSpPr>
        <p:spPr bwMode="auto">
          <a:xfrm>
            <a:off x="5490367" y="2841840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8177AFA-791F-43FA-9395-D0951428362B}"/>
              </a:ext>
            </a:extLst>
          </p:cNvPr>
          <p:cNvSpPr/>
          <p:nvPr/>
        </p:nvSpPr>
        <p:spPr bwMode="auto">
          <a:xfrm>
            <a:off x="7711006" y="2891135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8D71A281-FB4D-46D9-A10A-DDE36A75E048}"/>
              </a:ext>
            </a:extLst>
          </p:cNvPr>
          <p:cNvCxnSpPr>
            <a:cxnSpLocks/>
            <a:stCxn id="165" idx="4"/>
            <a:endCxn id="166" idx="0"/>
          </p:cNvCxnSpPr>
          <p:nvPr/>
        </p:nvCxnSpPr>
        <p:spPr bwMode="auto">
          <a:xfrm rot="5400000">
            <a:off x="6071371" y="1866868"/>
            <a:ext cx="692110" cy="12578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7A3FCA3E-B110-498A-8941-4F4FCAA28375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 bwMode="auto">
          <a:xfrm rot="16200000" flipH="1">
            <a:off x="7157043" y="2039029"/>
            <a:ext cx="741405" cy="9628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0" name="Title 1">
            <a:extLst>
              <a:ext uri="{FF2B5EF4-FFF2-40B4-BE49-F238E27FC236}">
                <a16:creationId xmlns:a16="http://schemas.microsoft.com/office/drawing/2014/main" id="{8FFF9076-DD36-4EDE-B1E0-104DA40F8210}"/>
              </a:ext>
            </a:extLst>
          </p:cNvPr>
          <p:cNvSpPr txBox="1">
            <a:spLocks/>
          </p:cNvSpPr>
          <p:nvPr/>
        </p:nvSpPr>
        <p:spPr bwMode="auto">
          <a:xfrm>
            <a:off x="6528773" y="214088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51DE4736-4748-43E7-AE0A-2A33A991E1C8}"/>
              </a:ext>
            </a:extLst>
          </p:cNvPr>
          <p:cNvSpPr txBox="1">
            <a:spLocks/>
          </p:cNvSpPr>
          <p:nvPr/>
        </p:nvSpPr>
        <p:spPr bwMode="auto">
          <a:xfrm>
            <a:off x="7265958" y="2179073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CD6873B-CB0B-4AE5-9E0B-10CE9B0BB26A}"/>
              </a:ext>
            </a:extLst>
          </p:cNvPr>
          <p:cNvSpPr/>
          <p:nvPr/>
        </p:nvSpPr>
        <p:spPr bwMode="auto">
          <a:xfrm>
            <a:off x="4855548" y="3929020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E2D3C0A-8237-4397-9E17-6DF902B9E755}"/>
              </a:ext>
            </a:extLst>
          </p:cNvPr>
          <p:cNvSpPr/>
          <p:nvPr/>
        </p:nvSpPr>
        <p:spPr bwMode="auto">
          <a:xfrm>
            <a:off x="6016443" y="3929020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8B86DD7C-8C47-4BE0-AF88-F4E9EE2F74E7}"/>
              </a:ext>
            </a:extLst>
          </p:cNvPr>
          <p:cNvCxnSpPr>
            <a:cxnSpLocks/>
            <a:stCxn id="166" idx="4"/>
            <a:endCxn id="172" idx="0"/>
          </p:cNvCxnSpPr>
          <p:nvPr/>
        </p:nvCxnSpPr>
        <p:spPr bwMode="auto">
          <a:xfrm rot="5400000">
            <a:off x="5229168" y="3369679"/>
            <a:ext cx="483864" cy="6348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900C2513-FA6F-4F4F-8D79-795F45565DBB}"/>
              </a:ext>
            </a:extLst>
          </p:cNvPr>
          <p:cNvCxnSpPr>
            <a:cxnSpLocks/>
            <a:stCxn id="166" idx="4"/>
            <a:endCxn id="173" idx="0"/>
          </p:cNvCxnSpPr>
          <p:nvPr/>
        </p:nvCxnSpPr>
        <p:spPr bwMode="auto">
          <a:xfrm rot="16200000" flipH="1">
            <a:off x="5809615" y="3424050"/>
            <a:ext cx="483864" cy="5260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6" name="Title 1">
            <a:extLst>
              <a:ext uri="{FF2B5EF4-FFF2-40B4-BE49-F238E27FC236}">
                <a16:creationId xmlns:a16="http://schemas.microsoft.com/office/drawing/2014/main" id="{3684CC5C-B8EC-49C0-A052-D7655FC78D8D}"/>
              </a:ext>
            </a:extLst>
          </p:cNvPr>
          <p:cNvSpPr txBox="1">
            <a:spLocks/>
          </p:cNvSpPr>
          <p:nvPr/>
        </p:nvSpPr>
        <p:spPr bwMode="auto">
          <a:xfrm>
            <a:off x="5348218" y="332570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77" name="Title 1">
            <a:extLst>
              <a:ext uri="{FF2B5EF4-FFF2-40B4-BE49-F238E27FC236}">
                <a16:creationId xmlns:a16="http://schemas.microsoft.com/office/drawing/2014/main" id="{2C48064B-9BB0-41FC-8392-C22DEDE4035B}"/>
              </a:ext>
            </a:extLst>
          </p:cNvPr>
          <p:cNvSpPr txBox="1">
            <a:spLocks/>
          </p:cNvSpPr>
          <p:nvPr/>
        </p:nvSpPr>
        <p:spPr bwMode="auto">
          <a:xfrm>
            <a:off x="5868831" y="3370529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7BF78B0F-61FB-4FE5-AA59-2B8E3BF5E637}"/>
              </a:ext>
            </a:extLst>
          </p:cNvPr>
          <p:cNvSpPr txBox="1">
            <a:spLocks/>
          </p:cNvSpPr>
          <p:nvPr/>
        </p:nvSpPr>
        <p:spPr bwMode="auto">
          <a:xfrm>
            <a:off x="6030441" y="2627226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9" name="Title 1">
            <a:extLst>
              <a:ext uri="{FF2B5EF4-FFF2-40B4-BE49-F238E27FC236}">
                <a16:creationId xmlns:a16="http://schemas.microsoft.com/office/drawing/2014/main" id="{DB611F04-1BA3-496D-87AC-FC8056A14651}"/>
              </a:ext>
            </a:extLst>
          </p:cNvPr>
          <p:cNvSpPr txBox="1">
            <a:spLocks/>
          </p:cNvSpPr>
          <p:nvPr/>
        </p:nvSpPr>
        <p:spPr bwMode="auto">
          <a:xfrm>
            <a:off x="8112022" y="2676837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80" name="Title 1">
            <a:extLst>
              <a:ext uri="{FF2B5EF4-FFF2-40B4-BE49-F238E27FC236}">
                <a16:creationId xmlns:a16="http://schemas.microsoft.com/office/drawing/2014/main" id="{207907BE-EA06-43EA-8557-DBA146354CDF}"/>
              </a:ext>
            </a:extLst>
          </p:cNvPr>
          <p:cNvSpPr txBox="1">
            <a:spLocks/>
          </p:cNvSpPr>
          <p:nvPr/>
        </p:nvSpPr>
        <p:spPr bwMode="auto">
          <a:xfrm>
            <a:off x="5236680" y="3739923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D3E16467-F625-4E81-8FB7-299CB5A5BC6A}"/>
              </a:ext>
            </a:extLst>
          </p:cNvPr>
          <p:cNvSpPr txBox="1">
            <a:spLocks/>
          </p:cNvSpPr>
          <p:nvPr/>
        </p:nvSpPr>
        <p:spPr bwMode="auto">
          <a:xfrm>
            <a:off x="6283421" y="3625404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66D48D9-0DE7-429A-91DB-177559CD006D}"/>
              </a:ext>
            </a:extLst>
          </p:cNvPr>
          <p:cNvSpPr/>
          <p:nvPr/>
        </p:nvSpPr>
        <p:spPr bwMode="auto">
          <a:xfrm>
            <a:off x="6875867" y="4002993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2A8053DD-AB2C-4C0C-BD73-40547EDD7027}"/>
              </a:ext>
            </a:extLst>
          </p:cNvPr>
          <p:cNvCxnSpPr>
            <a:cxnSpLocks/>
            <a:stCxn id="167" idx="4"/>
            <a:endCxn id="182" idx="0"/>
          </p:cNvCxnSpPr>
          <p:nvPr/>
        </p:nvCxnSpPr>
        <p:spPr bwMode="auto">
          <a:xfrm rot="5400000">
            <a:off x="7337308" y="3331153"/>
            <a:ext cx="508542" cy="8351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3DF42BD2-FFC1-4299-A455-BE5F98E0DF3D}"/>
              </a:ext>
            </a:extLst>
          </p:cNvPr>
          <p:cNvCxnSpPr>
            <a:cxnSpLocks/>
            <a:stCxn id="167" idx="4"/>
            <a:endCxn id="189" idx="0"/>
          </p:cNvCxnSpPr>
          <p:nvPr/>
        </p:nvCxnSpPr>
        <p:spPr bwMode="auto">
          <a:xfrm rot="16200000" flipH="1">
            <a:off x="8152889" y="3350709"/>
            <a:ext cx="491187" cy="77866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85" name="Title 1">
            <a:extLst>
              <a:ext uri="{FF2B5EF4-FFF2-40B4-BE49-F238E27FC236}">
                <a16:creationId xmlns:a16="http://schemas.microsoft.com/office/drawing/2014/main" id="{E5DE73AC-AA2A-4200-B68D-92592C735193}"/>
              </a:ext>
            </a:extLst>
          </p:cNvPr>
          <p:cNvSpPr txBox="1">
            <a:spLocks/>
          </p:cNvSpPr>
          <p:nvPr/>
        </p:nvSpPr>
        <p:spPr bwMode="auto">
          <a:xfrm>
            <a:off x="7580978" y="3396269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86" name="Title 1">
            <a:extLst>
              <a:ext uri="{FF2B5EF4-FFF2-40B4-BE49-F238E27FC236}">
                <a16:creationId xmlns:a16="http://schemas.microsoft.com/office/drawing/2014/main" id="{ADF05F26-6F77-41C2-A07C-FC04BB035AFF}"/>
              </a:ext>
            </a:extLst>
          </p:cNvPr>
          <p:cNvSpPr txBox="1">
            <a:spLocks/>
          </p:cNvSpPr>
          <p:nvPr/>
        </p:nvSpPr>
        <p:spPr bwMode="auto">
          <a:xfrm>
            <a:off x="8096126" y="3418347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87" name="Title 1">
            <a:extLst>
              <a:ext uri="{FF2B5EF4-FFF2-40B4-BE49-F238E27FC236}">
                <a16:creationId xmlns:a16="http://schemas.microsoft.com/office/drawing/2014/main" id="{FB9CB99E-927F-46FF-B1AF-9D499453B1E5}"/>
              </a:ext>
            </a:extLst>
          </p:cNvPr>
          <p:cNvSpPr txBox="1">
            <a:spLocks/>
          </p:cNvSpPr>
          <p:nvPr/>
        </p:nvSpPr>
        <p:spPr bwMode="auto">
          <a:xfrm>
            <a:off x="7292173" y="3813255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8" name="Title 1">
            <a:extLst>
              <a:ext uri="{FF2B5EF4-FFF2-40B4-BE49-F238E27FC236}">
                <a16:creationId xmlns:a16="http://schemas.microsoft.com/office/drawing/2014/main" id="{8324AECA-D438-4219-A66A-B5DE050C6442}"/>
              </a:ext>
            </a:extLst>
          </p:cNvPr>
          <p:cNvSpPr txBox="1">
            <a:spLocks/>
          </p:cNvSpPr>
          <p:nvPr/>
        </p:nvSpPr>
        <p:spPr bwMode="auto">
          <a:xfrm>
            <a:off x="8160252" y="3833603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336D84F-2601-47CA-B55C-FD3508172DBF}"/>
              </a:ext>
            </a:extLst>
          </p:cNvPr>
          <p:cNvSpPr/>
          <p:nvPr/>
        </p:nvSpPr>
        <p:spPr bwMode="auto">
          <a:xfrm>
            <a:off x="8489675" y="3985638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6DDBC70-9E28-46C5-832E-10C3A3B7E3B2}"/>
              </a:ext>
            </a:extLst>
          </p:cNvPr>
          <p:cNvSpPr/>
          <p:nvPr/>
        </p:nvSpPr>
        <p:spPr bwMode="auto">
          <a:xfrm>
            <a:off x="7480768" y="5119422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1022025-3BB7-47E0-BE0A-315D0641E6DE}"/>
              </a:ext>
            </a:extLst>
          </p:cNvPr>
          <p:cNvSpPr/>
          <p:nvPr/>
        </p:nvSpPr>
        <p:spPr bwMode="auto">
          <a:xfrm>
            <a:off x="6102215" y="5119422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6C79E8BC-B3CD-4C6F-8A4C-EF6BCBA67AD7}"/>
              </a:ext>
            </a:extLst>
          </p:cNvPr>
          <p:cNvCxnSpPr>
            <a:cxnSpLocks/>
            <a:stCxn id="182" idx="4"/>
            <a:endCxn id="190" idx="0"/>
          </p:cNvCxnSpPr>
          <p:nvPr/>
        </p:nvCxnSpPr>
        <p:spPr bwMode="auto">
          <a:xfrm rot="16200000" flipH="1">
            <a:off x="7219903" y="4560414"/>
            <a:ext cx="513113" cy="6049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3E39A2D-FCA7-44B2-8B0C-830FF75896A8}"/>
              </a:ext>
            </a:extLst>
          </p:cNvPr>
          <p:cNvCxnSpPr>
            <a:cxnSpLocks/>
            <a:stCxn id="182" idx="4"/>
            <a:endCxn id="191" idx="0"/>
          </p:cNvCxnSpPr>
          <p:nvPr/>
        </p:nvCxnSpPr>
        <p:spPr bwMode="auto">
          <a:xfrm rot="5400000">
            <a:off x="6530627" y="4476039"/>
            <a:ext cx="513113" cy="7736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4" name="Title 1">
            <a:extLst>
              <a:ext uri="{FF2B5EF4-FFF2-40B4-BE49-F238E27FC236}">
                <a16:creationId xmlns:a16="http://schemas.microsoft.com/office/drawing/2014/main" id="{2AE9C86F-0C81-424D-8E64-8B2F0B798BA5}"/>
              </a:ext>
            </a:extLst>
          </p:cNvPr>
          <p:cNvSpPr txBox="1">
            <a:spLocks/>
          </p:cNvSpPr>
          <p:nvPr/>
        </p:nvSpPr>
        <p:spPr bwMode="auto">
          <a:xfrm>
            <a:off x="6728073" y="4552581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95" name="Title 1">
            <a:extLst>
              <a:ext uri="{FF2B5EF4-FFF2-40B4-BE49-F238E27FC236}">
                <a16:creationId xmlns:a16="http://schemas.microsoft.com/office/drawing/2014/main" id="{5B72EF19-1945-4054-AC02-E2960382BA86}"/>
              </a:ext>
            </a:extLst>
          </p:cNvPr>
          <p:cNvSpPr txBox="1">
            <a:spLocks/>
          </p:cNvSpPr>
          <p:nvPr/>
        </p:nvSpPr>
        <p:spPr bwMode="auto">
          <a:xfrm>
            <a:off x="7268194" y="4589073"/>
            <a:ext cx="50656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96" name="Title 1">
            <a:extLst>
              <a:ext uri="{FF2B5EF4-FFF2-40B4-BE49-F238E27FC236}">
                <a16:creationId xmlns:a16="http://schemas.microsoft.com/office/drawing/2014/main" id="{18C73402-CD14-4A76-9A13-DE05A42E85F4}"/>
              </a:ext>
            </a:extLst>
          </p:cNvPr>
          <p:cNvSpPr txBox="1">
            <a:spLocks/>
          </p:cNvSpPr>
          <p:nvPr/>
        </p:nvSpPr>
        <p:spPr bwMode="auto">
          <a:xfrm>
            <a:off x="5899947" y="4803189"/>
            <a:ext cx="515055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97" name="Title 1">
            <a:extLst>
              <a:ext uri="{FF2B5EF4-FFF2-40B4-BE49-F238E27FC236}">
                <a16:creationId xmlns:a16="http://schemas.microsoft.com/office/drawing/2014/main" id="{5C61394E-3FC7-4053-9BE7-5ED5C66047C4}"/>
              </a:ext>
            </a:extLst>
          </p:cNvPr>
          <p:cNvSpPr txBox="1">
            <a:spLocks/>
          </p:cNvSpPr>
          <p:nvPr/>
        </p:nvSpPr>
        <p:spPr bwMode="auto">
          <a:xfrm>
            <a:off x="7769961" y="4827103"/>
            <a:ext cx="517757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10" name="Title 1">
            <a:extLst>
              <a:ext uri="{FF2B5EF4-FFF2-40B4-BE49-F238E27FC236}">
                <a16:creationId xmlns:a16="http://schemas.microsoft.com/office/drawing/2014/main" id="{1C1EAE84-5EC1-460D-979A-10E5B9218404}"/>
              </a:ext>
            </a:extLst>
          </p:cNvPr>
          <p:cNvSpPr txBox="1">
            <a:spLocks/>
          </p:cNvSpPr>
          <p:nvPr/>
        </p:nvSpPr>
        <p:spPr bwMode="auto">
          <a:xfrm>
            <a:off x="2937963" y="934326"/>
            <a:ext cx="4076639" cy="53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sz="2800" b="1" kern="0" dirty="0"/>
              <a:t>Prune infeasible paths</a:t>
            </a:r>
          </a:p>
        </p:txBody>
      </p:sp>
    </p:spTree>
    <p:extLst>
      <p:ext uri="{BB962C8B-B14F-4D97-AF65-F5344CB8AC3E}">
        <p14:creationId xmlns:p14="http://schemas.microsoft.com/office/powerpoint/2010/main" val="32904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961534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445" y="1181102"/>
            <a:ext cx="8415338" cy="37801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altLang="zh-TW" dirty="0"/>
              <a:t>: maximizing a function with given constraints.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z= 3x +2y.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1075267" y="5376796"/>
            <a:ext cx="762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altLang="zh-TW" sz="3200" dirty="0"/>
              <a:t>: </a:t>
            </a:r>
            <a:r>
              <a:rPr lang="en-US" altLang="zh-TW" sz="32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 x = 5.73, y= 2.73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3408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3F35D-ED2D-4B24-9ADE-5A850909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363" y="1016001"/>
            <a:ext cx="6492953" cy="5225324"/>
          </a:xfrm>
          <a:prstGeom prst="rect">
            <a:avLst/>
          </a:prstGeom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8200" y="2723305"/>
            <a:ext cx="2525021" cy="477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  <a:endParaRPr lang="en-US" altLang="zh-TW" sz="2600" b="1" spc="-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alicT" panose="00000400000000000000" pitchFamily="2" charset="0"/>
              <a:ea typeface="Cambria Math" panose="02040503050406030204" pitchFamily="18" charset="0"/>
              <a:cs typeface="Italic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4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B25FF-FEAB-4858-AD58-4E85998E37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2140" y="1016000"/>
            <a:ext cx="6739718" cy="517728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5576598-5DAA-411E-A5B4-11E5EE0D1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734" y="1605703"/>
            <a:ext cx="2973754" cy="47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600" b="1" kern="0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26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</a:t>
            </a:r>
            <a:endParaRPr lang="en-US" altLang="zh-TW" sz="2600" b="1" kern="0" spc="-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alicT" panose="00000400000000000000" pitchFamily="2" charset="0"/>
              <a:ea typeface="Cambria Math" panose="02040503050406030204" pitchFamily="18" charset="0"/>
              <a:cs typeface="Italic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4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22F7C-1FB5-4E6A-B63B-18248C539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31" y="1109137"/>
            <a:ext cx="8153402" cy="5105400"/>
          </a:xfrm>
          <a:prstGeom prst="rect">
            <a:avLst/>
          </a:prstGeom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6180" y="1202716"/>
            <a:ext cx="2973754" cy="477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6566201" y="2803783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A5632E-2D6B-496A-B5D4-436D33E9BE71}"/>
              </a:ext>
            </a:extLst>
          </p:cNvPr>
          <p:cNvSpPr/>
          <p:nvPr/>
        </p:nvSpPr>
        <p:spPr bwMode="auto">
          <a:xfrm>
            <a:off x="5749021" y="3530602"/>
            <a:ext cx="137160" cy="13716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CBD81CBC-BA55-434E-9553-99100BE8AE4A}"/>
              </a:ext>
            </a:extLst>
          </p:cNvPr>
          <p:cNvSpPr/>
          <p:nvPr/>
        </p:nvSpPr>
        <p:spPr bwMode="auto">
          <a:xfrm flipH="1">
            <a:off x="3539065" y="3572937"/>
            <a:ext cx="2294463" cy="880533"/>
          </a:xfrm>
          <a:prstGeom prst="halfFrame">
            <a:avLst>
              <a:gd name="adj1" fmla="val 1619"/>
              <a:gd name="adj2" fmla="val 2610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92EF-891D-4671-9496-054BAC2D1453}"/>
              </a:ext>
            </a:extLst>
          </p:cNvPr>
          <p:cNvSpPr txBox="1"/>
          <p:nvPr/>
        </p:nvSpPr>
        <p:spPr>
          <a:xfrm>
            <a:off x="3238651" y="3688102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5740E-0B53-4E0D-BD73-505E07794392}"/>
              </a:ext>
            </a:extLst>
          </p:cNvPr>
          <p:cNvSpPr txBox="1"/>
          <p:nvPr/>
        </p:nvSpPr>
        <p:spPr>
          <a:xfrm>
            <a:off x="5263188" y="4403978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461F3-677B-4F1A-B764-EF184AF8CF4D}"/>
              </a:ext>
            </a:extLst>
          </p:cNvPr>
          <p:cNvSpPr txBox="1"/>
          <p:nvPr/>
        </p:nvSpPr>
        <p:spPr>
          <a:xfrm>
            <a:off x="7205504" y="4386048"/>
            <a:ext cx="7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9D6F0-BED9-4151-912E-61E82C72FC49}"/>
              </a:ext>
            </a:extLst>
          </p:cNvPr>
          <p:cNvSpPr txBox="1"/>
          <p:nvPr/>
        </p:nvSpPr>
        <p:spPr>
          <a:xfrm>
            <a:off x="3204785" y="2985794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65E52-9925-4841-A7E2-7E8091886041}"/>
              </a:ext>
            </a:extLst>
          </p:cNvPr>
          <p:cNvSpPr txBox="1"/>
          <p:nvPr/>
        </p:nvSpPr>
        <p:spPr>
          <a:xfrm>
            <a:off x="3196091" y="2373654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011E3-7D38-4ECD-8B4E-9A28C70A05D9}"/>
              </a:ext>
            </a:extLst>
          </p:cNvPr>
          <p:cNvSpPr txBox="1"/>
          <p:nvPr/>
        </p:nvSpPr>
        <p:spPr>
          <a:xfrm>
            <a:off x="3196091" y="4373056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0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F43D103-77DF-4E1C-AE99-A7FF2A05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1" y="6311924"/>
            <a:ext cx="8136466" cy="5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an integer solution?</a:t>
            </a:r>
          </a:p>
        </p:txBody>
      </p:sp>
    </p:spTree>
    <p:extLst>
      <p:ext uri="{BB962C8B-B14F-4D97-AF65-F5344CB8AC3E}">
        <p14:creationId xmlns:p14="http://schemas.microsoft.com/office/powerpoint/2010/main" val="36760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766" y="1347959"/>
            <a:ext cx="3496433" cy="137115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6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6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6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5143803" y="1680824"/>
            <a:ext cx="2167466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F43D103-77DF-4E1C-AE99-A7FF2A05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67" y="3604070"/>
            <a:ext cx="8495567" cy="7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an integer solution?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01DF6CD-F982-4ED0-964A-11FDDDDE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67" y="4780969"/>
            <a:ext cx="1070299" cy="43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02B0-92C6-4B8D-A18E-60E48DE140C1}"/>
              </a:ext>
            </a:extLst>
          </p:cNvPr>
          <p:cNvSpPr txBox="1"/>
          <p:nvPr/>
        </p:nvSpPr>
        <p:spPr>
          <a:xfrm>
            <a:off x="1574066" y="4740594"/>
            <a:ext cx="4576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 spc="-15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</a:lstStyle>
          <a:p>
            <a:r>
              <a:rPr lang="en-US" altLang="zh-TW" dirty="0"/>
              <a:t>x = 5 or 6</a:t>
            </a:r>
          </a:p>
          <a:p>
            <a:r>
              <a:rPr lang="en-US" altLang="zh-TW" dirty="0"/>
              <a:t>y = 2 or 3</a:t>
            </a:r>
          </a:p>
        </p:txBody>
      </p:sp>
    </p:spTree>
    <p:extLst>
      <p:ext uri="{BB962C8B-B14F-4D97-AF65-F5344CB8AC3E}">
        <p14:creationId xmlns:p14="http://schemas.microsoft.com/office/powerpoint/2010/main" val="21367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22F7C-1FB5-4E6A-B63B-18248C539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31" y="1024467"/>
            <a:ext cx="8153402" cy="5105400"/>
          </a:xfrm>
          <a:prstGeom prst="rect">
            <a:avLst/>
          </a:prstGeom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6180" y="1118046"/>
            <a:ext cx="2973754" cy="477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6566201" y="2719113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A5632E-2D6B-496A-B5D4-436D33E9BE71}"/>
              </a:ext>
            </a:extLst>
          </p:cNvPr>
          <p:cNvSpPr/>
          <p:nvPr/>
        </p:nvSpPr>
        <p:spPr bwMode="auto">
          <a:xfrm>
            <a:off x="5392023" y="3759226"/>
            <a:ext cx="137160" cy="13716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92EF-891D-4671-9496-054BAC2D1453}"/>
              </a:ext>
            </a:extLst>
          </p:cNvPr>
          <p:cNvSpPr txBox="1"/>
          <p:nvPr/>
        </p:nvSpPr>
        <p:spPr>
          <a:xfrm>
            <a:off x="3238651" y="3603432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5740E-0B53-4E0D-BD73-505E07794392}"/>
              </a:ext>
            </a:extLst>
          </p:cNvPr>
          <p:cNvSpPr txBox="1"/>
          <p:nvPr/>
        </p:nvSpPr>
        <p:spPr>
          <a:xfrm>
            <a:off x="5263188" y="4319308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461F3-677B-4F1A-B764-EF184AF8CF4D}"/>
              </a:ext>
            </a:extLst>
          </p:cNvPr>
          <p:cNvSpPr txBox="1"/>
          <p:nvPr/>
        </p:nvSpPr>
        <p:spPr>
          <a:xfrm>
            <a:off x="7205504" y="4301378"/>
            <a:ext cx="7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9D6F0-BED9-4151-912E-61E82C72FC49}"/>
              </a:ext>
            </a:extLst>
          </p:cNvPr>
          <p:cNvSpPr txBox="1"/>
          <p:nvPr/>
        </p:nvSpPr>
        <p:spPr>
          <a:xfrm>
            <a:off x="3204785" y="2901124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65E52-9925-4841-A7E2-7E8091886041}"/>
              </a:ext>
            </a:extLst>
          </p:cNvPr>
          <p:cNvSpPr txBox="1"/>
          <p:nvPr/>
        </p:nvSpPr>
        <p:spPr>
          <a:xfrm>
            <a:off x="3196091" y="2288984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011E3-7D38-4ECD-8B4E-9A28C70A05D9}"/>
              </a:ext>
            </a:extLst>
          </p:cNvPr>
          <p:cNvSpPr txBox="1"/>
          <p:nvPr/>
        </p:nvSpPr>
        <p:spPr>
          <a:xfrm>
            <a:off x="3196091" y="4288386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0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F43D103-77DF-4E1C-AE99-A7FF2A05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" y="6299200"/>
            <a:ext cx="8495567" cy="4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an integer solution?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DD9B5-3493-4C53-AABA-4F3815349913}"/>
              </a:ext>
            </a:extLst>
          </p:cNvPr>
          <p:cNvSpPr txBox="1"/>
          <p:nvPr/>
        </p:nvSpPr>
        <p:spPr>
          <a:xfrm>
            <a:off x="5964168" y="4286935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94E506-EA83-45B9-A129-4C695A911DA2}"/>
              </a:ext>
            </a:extLst>
          </p:cNvPr>
          <p:cNvSpPr/>
          <p:nvPr/>
        </p:nvSpPr>
        <p:spPr bwMode="auto">
          <a:xfrm>
            <a:off x="6094477" y="3349598"/>
            <a:ext cx="137160" cy="13716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" name="Half Frame 19">
            <a:extLst>
              <a:ext uri="{FF2B5EF4-FFF2-40B4-BE49-F238E27FC236}">
                <a16:creationId xmlns:a16="http://schemas.microsoft.com/office/drawing/2014/main" id="{04BD2EC2-ECD5-4EDA-90A7-2BA7734B7AEC}"/>
              </a:ext>
            </a:extLst>
          </p:cNvPr>
          <p:cNvSpPr/>
          <p:nvPr/>
        </p:nvSpPr>
        <p:spPr bwMode="auto">
          <a:xfrm flipH="1">
            <a:off x="3593867" y="3406809"/>
            <a:ext cx="2575456" cy="962856"/>
          </a:xfrm>
          <a:prstGeom prst="halfFrame">
            <a:avLst>
              <a:gd name="adj1" fmla="val 1619"/>
              <a:gd name="adj2" fmla="val 2610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E6BB40-9537-43CA-A2F8-5BFB3E20E0A2}"/>
              </a:ext>
            </a:extLst>
          </p:cNvPr>
          <p:cNvSpPr/>
          <p:nvPr/>
        </p:nvSpPr>
        <p:spPr bwMode="auto">
          <a:xfrm>
            <a:off x="5380679" y="3357517"/>
            <a:ext cx="137160" cy="13716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BC4068-4261-4D31-9DFF-C44F2B7899DF}"/>
              </a:ext>
            </a:extLst>
          </p:cNvPr>
          <p:cNvSpPr/>
          <p:nvPr/>
        </p:nvSpPr>
        <p:spPr bwMode="auto">
          <a:xfrm>
            <a:off x="6078880" y="3788928"/>
            <a:ext cx="137160" cy="13716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1206973C-77EC-4F35-B40D-9844DF37B508}"/>
              </a:ext>
            </a:extLst>
          </p:cNvPr>
          <p:cNvSpPr/>
          <p:nvPr/>
        </p:nvSpPr>
        <p:spPr bwMode="auto">
          <a:xfrm flipH="1">
            <a:off x="3593867" y="3406809"/>
            <a:ext cx="1884065" cy="920535"/>
          </a:xfrm>
          <a:prstGeom prst="halfFrame">
            <a:avLst>
              <a:gd name="adj1" fmla="val 1619"/>
              <a:gd name="adj2" fmla="val 2610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D4C0E3A6-DF4D-4751-B498-EF28474A2AF1}"/>
              </a:ext>
            </a:extLst>
          </p:cNvPr>
          <p:cNvSpPr/>
          <p:nvPr/>
        </p:nvSpPr>
        <p:spPr bwMode="auto">
          <a:xfrm flipH="1">
            <a:off x="3593867" y="3826933"/>
            <a:ext cx="2575456" cy="559232"/>
          </a:xfrm>
          <a:prstGeom prst="halfFrame">
            <a:avLst>
              <a:gd name="adj1" fmla="val 1619"/>
              <a:gd name="adj2" fmla="val 2610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1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0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179" y="1251195"/>
            <a:ext cx="2728221" cy="173522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970B-21D0-4760-9D67-448CD9EEBCFA}"/>
              </a:ext>
            </a:extLst>
          </p:cNvPr>
          <p:cNvSpPr txBox="1"/>
          <p:nvPr/>
        </p:nvSpPr>
        <p:spPr>
          <a:xfrm>
            <a:off x="4775202" y="1641753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E94E1BA-20D3-485E-A056-CD5859E67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78" y="3073062"/>
            <a:ext cx="4922714" cy="185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800" b="1" kern="0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800" b="1" kern="0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  = 3*5.73) +2*2.73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800" b="1" kern="0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  = 22.65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4A77C53B-22B8-477B-BCB2-6A42985C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01" y="5417607"/>
            <a:ext cx="5560118" cy="11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cannot do better than 22.65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best integer value is 22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3C15EE8E-AFD1-4106-BD7A-1FF4DD05E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550" y="5441100"/>
            <a:ext cx="2976484" cy="118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22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bound: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DC3DFD78-0ECF-49A1-8CC0-6505818530E7}"/>
              </a:ext>
            </a:extLst>
          </p:cNvPr>
          <p:cNvSpPr/>
          <p:nvPr/>
        </p:nvSpPr>
        <p:spPr bwMode="auto">
          <a:xfrm>
            <a:off x="5742801" y="5217984"/>
            <a:ext cx="3218516" cy="1586853"/>
          </a:xfrm>
          <a:prstGeom prst="halfFrame">
            <a:avLst>
              <a:gd name="adj1" fmla="val 6850"/>
              <a:gd name="adj2" fmla="val 6144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90C8EC43-AD4D-455B-B54E-E8654640F3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9365" y="1828800"/>
            <a:ext cx="8502977" cy="2931736"/>
          </a:xfrm>
        </p:spPr>
        <p:txBody>
          <a:bodyPr anchor="ctr"/>
          <a:lstStyle/>
          <a:p>
            <a:pPr algn="ctr" eaLnBrk="1" hangingPunct="1">
              <a:lnSpc>
                <a:spcPct val="150000"/>
              </a:lnSpc>
            </a:pPr>
            <a:r>
              <a:rPr lang="en-US" altLang="zh-TW" sz="6600" b="1" dirty="0"/>
              <a:t>Branch and Bound</a:t>
            </a:r>
            <a:br>
              <a:rPr lang="en-US" altLang="zh-TW" sz="6600" b="1" dirty="0"/>
            </a:br>
            <a:r>
              <a:rPr lang="en-US" altLang="zh-TW" sz="6600" b="1" dirty="0"/>
              <a:t>Searching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53163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Maximizing z with integers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113" y="1030939"/>
            <a:ext cx="2728221" cy="11876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970B-21D0-4760-9D67-448CD9EEBCFA}"/>
              </a:ext>
            </a:extLst>
          </p:cNvPr>
          <p:cNvSpPr txBox="1"/>
          <p:nvPr/>
        </p:nvSpPr>
        <p:spPr>
          <a:xfrm>
            <a:off x="3429083" y="1139222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BA3C4C-DDAC-4DC1-8DB7-1B2DE1E7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84" y="1173364"/>
            <a:ext cx="2063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bound: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141E707-0799-4C2E-9E66-7632AD25C905}"/>
              </a:ext>
            </a:extLst>
          </p:cNvPr>
          <p:cNvSpPr/>
          <p:nvPr/>
        </p:nvSpPr>
        <p:spPr bwMode="auto">
          <a:xfrm>
            <a:off x="5926668" y="1030940"/>
            <a:ext cx="3218516" cy="1187605"/>
          </a:xfrm>
          <a:prstGeom prst="halfFrame">
            <a:avLst>
              <a:gd name="adj1" fmla="val 6850"/>
              <a:gd name="adj2" fmla="val 6144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CB16F7-4506-43ED-AEA5-6D46CE16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083" y="1173364"/>
            <a:ext cx="581715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7913726-9274-4FE9-AEF1-684E6D8F8ADA}"/>
              </a:ext>
            </a:extLst>
          </p:cNvPr>
          <p:cNvSpPr/>
          <p:nvPr/>
        </p:nvSpPr>
        <p:spPr bwMode="auto">
          <a:xfrm>
            <a:off x="3600527" y="2631906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22.65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EC3AE23-EE26-4396-A619-C3FD22BF6C94}"/>
              </a:ext>
            </a:extLst>
          </p:cNvPr>
          <p:cNvSpPr/>
          <p:nvPr/>
        </p:nvSpPr>
        <p:spPr bwMode="auto">
          <a:xfrm>
            <a:off x="1286019" y="4608703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21.28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52C963B-4E0E-45CD-9127-9CB3BAF82A1E}"/>
              </a:ext>
            </a:extLst>
          </p:cNvPr>
          <p:cNvSpPr/>
          <p:nvPr/>
        </p:nvSpPr>
        <p:spPr bwMode="auto">
          <a:xfrm>
            <a:off x="5926668" y="4572775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17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64FEFB6-9DBE-4A85-8078-2A53267B1B53}"/>
              </a:ext>
            </a:extLst>
          </p:cNvPr>
          <p:cNvCxnSpPr>
            <a:stCxn id="3" idx="1"/>
            <a:endCxn id="14" idx="0"/>
          </p:cNvCxnSpPr>
          <p:nvPr/>
        </p:nvCxnSpPr>
        <p:spPr bwMode="auto">
          <a:xfrm rot="10800000" flipV="1">
            <a:off x="2064911" y="3139905"/>
            <a:ext cx="1535616" cy="146879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EE153-9B35-418B-A42D-CFD65CD07803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 bwMode="auto">
          <a:xfrm>
            <a:off x="5158311" y="3139906"/>
            <a:ext cx="1547249" cy="143286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80AF9D56-23EB-404A-822A-DB967F11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291" y="3139906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5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495573C-1F1E-486C-8260-D45F89DD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310" y="3139906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x ≥ 6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04DE11C5-E7B6-447A-94C5-D19D281A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065" y="1712766"/>
            <a:ext cx="1069750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21.28</a:t>
            </a:r>
          </a:p>
        </p:txBody>
      </p:sp>
    </p:spTree>
    <p:extLst>
      <p:ext uri="{BB962C8B-B14F-4D97-AF65-F5344CB8AC3E}">
        <p14:creationId xmlns:p14="http://schemas.microsoft.com/office/powerpoint/2010/main" val="37124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25" grpId="0"/>
      <p:bldP spid="26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53163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Maximizing z with integers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113" y="1030939"/>
            <a:ext cx="2728221" cy="11876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970B-21D0-4760-9D67-448CD9EEBCFA}"/>
              </a:ext>
            </a:extLst>
          </p:cNvPr>
          <p:cNvSpPr txBox="1"/>
          <p:nvPr/>
        </p:nvSpPr>
        <p:spPr>
          <a:xfrm>
            <a:off x="3429083" y="1139222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BA3C4C-DDAC-4DC1-8DB7-1B2DE1E7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84" y="1173364"/>
            <a:ext cx="2063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bound: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141E707-0799-4C2E-9E66-7632AD25C905}"/>
              </a:ext>
            </a:extLst>
          </p:cNvPr>
          <p:cNvSpPr/>
          <p:nvPr/>
        </p:nvSpPr>
        <p:spPr bwMode="auto">
          <a:xfrm>
            <a:off x="5926668" y="1030940"/>
            <a:ext cx="3218516" cy="1187605"/>
          </a:xfrm>
          <a:prstGeom prst="halfFrame">
            <a:avLst>
              <a:gd name="adj1" fmla="val 6850"/>
              <a:gd name="adj2" fmla="val 6144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4A5FC9A-8CC9-44DA-90CE-F5E84D6B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981" y="1676811"/>
            <a:ext cx="911918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21.28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CB16F7-4506-43ED-AEA5-6D46CE16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083" y="1173364"/>
            <a:ext cx="581715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7913726-9274-4FE9-AEF1-684E6D8F8ADA}"/>
              </a:ext>
            </a:extLst>
          </p:cNvPr>
          <p:cNvSpPr/>
          <p:nvPr/>
        </p:nvSpPr>
        <p:spPr bwMode="auto">
          <a:xfrm>
            <a:off x="4902985" y="2360969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22.65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EC3AE23-EE26-4396-A619-C3FD22BF6C94}"/>
              </a:ext>
            </a:extLst>
          </p:cNvPr>
          <p:cNvSpPr/>
          <p:nvPr/>
        </p:nvSpPr>
        <p:spPr bwMode="auto">
          <a:xfrm>
            <a:off x="2277658" y="3159654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21.28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52C963B-4E0E-45CD-9127-9CB3BAF82A1E}"/>
              </a:ext>
            </a:extLst>
          </p:cNvPr>
          <p:cNvSpPr/>
          <p:nvPr/>
        </p:nvSpPr>
        <p:spPr bwMode="auto">
          <a:xfrm>
            <a:off x="6639190" y="3159654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17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64FEFB6-9DBE-4A85-8078-2A53267B1B53}"/>
              </a:ext>
            </a:extLst>
          </p:cNvPr>
          <p:cNvCxnSpPr>
            <a:stCxn id="3" idx="1"/>
            <a:endCxn id="14" idx="0"/>
          </p:cNvCxnSpPr>
          <p:nvPr/>
        </p:nvCxnSpPr>
        <p:spPr bwMode="auto">
          <a:xfrm rot="10800000" flipV="1">
            <a:off x="3056551" y="2868968"/>
            <a:ext cx="1846435" cy="2906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EE153-9B35-418B-A42D-CFD65CD07803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 bwMode="auto">
          <a:xfrm>
            <a:off x="6460769" y="2868969"/>
            <a:ext cx="957313" cy="2906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80AF9D56-23EB-404A-822A-DB967F11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364" y="255653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5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495573C-1F1E-486C-8260-D45F89DD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378" y="255653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x ≥ 6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F17CAF5-6D94-4DA6-81E8-76F130E09FDE}"/>
              </a:ext>
            </a:extLst>
          </p:cNvPr>
          <p:cNvSpPr/>
          <p:nvPr/>
        </p:nvSpPr>
        <p:spPr bwMode="auto">
          <a:xfrm>
            <a:off x="785447" y="4626441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718A01D-EEDD-43CF-80B2-EECFCAD53712}"/>
              </a:ext>
            </a:extLst>
          </p:cNvPr>
          <p:cNvSpPr/>
          <p:nvPr/>
        </p:nvSpPr>
        <p:spPr bwMode="auto">
          <a:xfrm>
            <a:off x="3639952" y="4660305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E45FC5B-8273-49A0-99AE-FD4EA1CDCA53}"/>
              </a:ext>
            </a:extLst>
          </p:cNvPr>
          <p:cNvCxnSpPr>
            <a:cxnSpLocks/>
            <a:stCxn id="14" idx="1"/>
            <a:endCxn id="28" idx="0"/>
          </p:cNvCxnSpPr>
          <p:nvPr/>
        </p:nvCxnSpPr>
        <p:spPr bwMode="auto">
          <a:xfrm rot="10800000" flipV="1">
            <a:off x="1564340" y="3667653"/>
            <a:ext cx="713319" cy="95878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9CB75DB-B831-419A-A236-03D2C046190C}"/>
              </a:ext>
            </a:extLst>
          </p:cNvPr>
          <p:cNvCxnSpPr>
            <a:cxnSpLocks/>
            <a:stCxn id="14" idx="3"/>
            <a:endCxn id="29" idx="0"/>
          </p:cNvCxnSpPr>
          <p:nvPr/>
        </p:nvCxnSpPr>
        <p:spPr bwMode="auto">
          <a:xfrm>
            <a:off x="3835442" y="3667654"/>
            <a:ext cx="583402" cy="99265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49351CFA-5CC9-47F1-B3C0-3686DFF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54" y="3667654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≤ 3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272A490-8406-42CE-B0EE-D01E938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784" y="3746403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y ≥ 4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52D59E2-C873-406F-907B-60EA1F35005F}"/>
              </a:ext>
            </a:extLst>
          </p:cNvPr>
          <p:cNvSpPr/>
          <p:nvPr/>
        </p:nvSpPr>
        <p:spPr bwMode="auto">
          <a:xfrm>
            <a:off x="4572000" y="5260416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F290A-DFCB-46DD-88A8-5918D3CA3680}"/>
              </a:ext>
            </a:extLst>
          </p:cNvPr>
          <p:cNvSpPr txBox="1"/>
          <p:nvPr/>
        </p:nvSpPr>
        <p:spPr>
          <a:xfrm>
            <a:off x="4072467" y="6177739"/>
            <a:ext cx="4754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8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5(5) + 6(4) = 49. </a:t>
            </a:r>
            <a:r>
              <a:rPr lang="en-US" altLang="zh-TW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Violates constraint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495C366E-BBC0-4A6D-B691-52E0B8FA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981" y="1686385"/>
            <a:ext cx="911918" cy="422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694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/>
      <p:bldP spid="33" grpId="0"/>
      <p:bldP spid="7" grpId="0" animBg="1"/>
      <p:bldP spid="27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53163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Maximizing z with integers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113" y="1030939"/>
            <a:ext cx="2728221" cy="11876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970B-21D0-4760-9D67-448CD9EEBCFA}"/>
              </a:ext>
            </a:extLst>
          </p:cNvPr>
          <p:cNvSpPr txBox="1"/>
          <p:nvPr/>
        </p:nvSpPr>
        <p:spPr>
          <a:xfrm>
            <a:off x="3429083" y="1139222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BA3C4C-DDAC-4DC1-8DB7-1B2DE1E7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84" y="1173364"/>
            <a:ext cx="2063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bound: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141E707-0799-4C2E-9E66-7632AD25C905}"/>
              </a:ext>
            </a:extLst>
          </p:cNvPr>
          <p:cNvSpPr/>
          <p:nvPr/>
        </p:nvSpPr>
        <p:spPr bwMode="auto">
          <a:xfrm>
            <a:off x="5926668" y="1030940"/>
            <a:ext cx="3218516" cy="1187605"/>
          </a:xfrm>
          <a:prstGeom prst="halfFrame">
            <a:avLst>
              <a:gd name="adj1" fmla="val 6850"/>
              <a:gd name="adj2" fmla="val 6144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4A5FC9A-8CC9-44DA-90CE-F5E84D6B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981" y="1676811"/>
            <a:ext cx="911918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CB16F7-4506-43ED-AEA5-6D46CE16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083" y="1173364"/>
            <a:ext cx="581715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7913726-9274-4FE9-AEF1-684E6D8F8ADA}"/>
              </a:ext>
            </a:extLst>
          </p:cNvPr>
          <p:cNvSpPr/>
          <p:nvPr/>
        </p:nvSpPr>
        <p:spPr bwMode="auto">
          <a:xfrm>
            <a:off x="4742113" y="2360969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22.65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EC3AE23-EE26-4396-A619-C3FD22BF6C94}"/>
              </a:ext>
            </a:extLst>
          </p:cNvPr>
          <p:cNvSpPr/>
          <p:nvPr/>
        </p:nvSpPr>
        <p:spPr bwMode="auto">
          <a:xfrm>
            <a:off x="2217678" y="3159654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21.28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52C963B-4E0E-45CD-9127-9CB3BAF82A1E}"/>
              </a:ext>
            </a:extLst>
          </p:cNvPr>
          <p:cNvSpPr/>
          <p:nvPr/>
        </p:nvSpPr>
        <p:spPr bwMode="auto">
          <a:xfrm>
            <a:off x="6453702" y="3092477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17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64FEFB6-9DBE-4A85-8078-2A53267B1B53}"/>
              </a:ext>
            </a:extLst>
          </p:cNvPr>
          <p:cNvCxnSpPr>
            <a:stCxn id="3" idx="1"/>
            <a:endCxn id="14" idx="0"/>
          </p:cNvCxnSpPr>
          <p:nvPr/>
        </p:nvCxnSpPr>
        <p:spPr bwMode="auto">
          <a:xfrm rot="10800000" flipV="1">
            <a:off x="2996571" y="2868968"/>
            <a:ext cx="1745543" cy="2906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EE153-9B35-418B-A42D-CFD65CD07803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 bwMode="auto">
          <a:xfrm>
            <a:off x="6299897" y="2868969"/>
            <a:ext cx="932697" cy="22350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80AF9D56-23EB-404A-822A-DB967F11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2393" y="4506882"/>
            <a:ext cx="1203011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4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495573C-1F1E-486C-8260-D45F89DD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378" y="255653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x ≥ 6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F17CAF5-6D94-4DA6-81E8-76F130E09FDE}"/>
              </a:ext>
            </a:extLst>
          </p:cNvPr>
          <p:cNvSpPr/>
          <p:nvPr/>
        </p:nvSpPr>
        <p:spPr bwMode="auto">
          <a:xfrm>
            <a:off x="1056387" y="4279307"/>
            <a:ext cx="1203012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718A01D-EEDD-43CF-80B2-EECFCAD53712}"/>
              </a:ext>
            </a:extLst>
          </p:cNvPr>
          <p:cNvSpPr/>
          <p:nvPr/>
        </p:nvSpPr>
        <p:spPr bwMode="auto">
          <a:xfrm>
            <a:off x="3614554" y="4313171"/>
            <a:ext cx="1118315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E45FC5B-8273-49A0-99AE-FD4EA1CDCA53}"/>
              </a:ext>
            </a:extLst>
          </p:cNvPr>
          <p:cNvCxnSpPr>
            <a:cxnSpLocks/>
            <a:stCxn id="14" idx="1"/>
            <a:endCxn id="28" idx="0"/>
          </p:cNvCxnSpPr>
          <p:nvPr/>
        </p:nvCxnSpPr>
        <p:spPr bwMode="auto">
          <a:xfrm rot="10800000" flipV="1">
            <a:off x="1657894" y="3667653"/>
            <a:ext cx="559785" cy="61165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9CB75DB-B831-419A-A236-03D2C046190C}"/>
              </a:ext>
            </a:extLst>
          </p:cNvPr>
          <p:cNvCxnSpPr>
            <a:cxnSpLocks/>
            <a:stCxn id="14" idx="3"/>
            <a:endCxn id="29" idx="0"/>
          </p:cNvCxnSpPr>
          <p:nvPr/>
        </p:nvCxnSpPr>
        <p:spPr bwMode="auto">
          <a:xfrm>
            <a:off x="3775462" y="3667654"/>
            <a:ext cx="398250" cy="64551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49351CFA-5CC9-47F1-B3C0-3686DFF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04" y="3551259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≤ 3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272A490-8406-42CE-B0EE-D01E938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864" y="3481032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y ≥ 4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52D59E2-C873-406F-907B-60EA1F35005F}"/>
              </a:ext>
            </a:extLst>
          </p:cNvPr>
          <p:cNvSpPr/>
          <p:nvPr/>
        </p:nvSpPr>
        <p:spPr bwMode="auto">
          <a:xfrm>
            <a:off x="4129717" y="4821171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C6343F51-BAB5-4475-BBEC-911060F41788}"/>
              </a:ext>
            </a:extLst>
          </p:cNvPr>
          <p:cNvSpPr/>
          <p:nvPr/>
        </p:nvSpPr>
        <p:spPr bwMode="auto">
          <a:xfrm>
            <a:off x="51547" y="5522882"/>
            <a:ext cx="1203012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18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6D015DF-7B18-483F-8C92-B25BF03FDB27}"/>
              </a:ext>
            </a:extLst>
          </p:cNvPr>
          <p:cNvCxnSpPr>
            <a:cxnSpLocks/>
            <a:stCxn id="28" idx="1"/>
            <a:endCxn id="35" idx="0"/>
          </p:cNvCxnSpPr>
          <p:nvPr/>
        </p:nvCxnSpPr>
        <p:spPr bwMode="auto">
          <a:xfrm rot="10800000" flipV="1">
            <a:off x="653053" y="4787306"/>
            <a:ext cx="403334" cy="73557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2F88700D-2224-4017-83CE-97F4FE3E6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62" y="2531528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5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5331FDCD-E096-43F1-A4F2-DA1CF69C637B}"/>
              </a:ext>
            </a:extLst>
          </p:cNvPr>
          <p:cNvSpPr/>
          <p:nvPr/>
        </p:nvSpPr>
        <p:spPr bwMode="auto">
          <a:xfrm>
            <a:off x="854719" y="6026053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1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53163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Maximizing z with integers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113" y="1030939"/>
            <a:ext cx="2728221" cy="118760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24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970B-21D0-4760-9D67-448CD9EEBCFA}"/>
              </a:ext>
            </a:extLst>
          </p:cNvPr>
          <p:cNvSpPr txBox="1"/>
          <p:nvPr/>
        </p:nvSpPr>
        <p:spPr>
          <a:xfrm>
            <a:off x="3429083" y="1139222"/>
            <a:ext cx="2167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5.73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2.73</a:t>
            </a:r>
            <a:endParaRPr lang="en-US" altLang="zh-TW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BA3C4C-DDAC-4DC1-8DB7-1B2DE1E7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84" y="1173364"/>
            <a:ext cx="2063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bound: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F141E707-0799-4C2E-9E66-7632AD25C905}"/>
              </a:ext>
            </a:extLst>
          </p:cNvPr>
          <p:cNvSpPr/>
          <p:nvPr/>
        </p:nvSpPr>
        <p:spPr bwMode="auto">
          <a:xfrm>
            <a:off x="5926668" y="1030940"/>
            <a:ext cx="3218516" cy="1187605"/>
          </a:xfrm>
          <a:prstGeom prst="halfFrame">
            <a:avLst>
              <a:gd name="adj1" fmla="val 6850"/>
              <a:gd name="adj2" fmla="val 6144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4A5FC9A-8CC9-44DA-90CE-F5E84D6B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981" y="1676811"/>
            <a:ext cx="911918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CB16F7-4506-43ED-AEA5-6D46CE16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083" y="1173364"/>
            <a:ext cx="581715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7913726-9274-4FE9-AEF1-684E6D8F8ADA}"/>
              </a:ext>
            </a:extLst>
          </p:cNvPr>
          <p:cNvSpPr/>
          <p:nvPr/>
        </p:nvSpPr>
        <p:spPr bwMode="auto">
          <a:xfrm>
            <a:off x="4742113" y="2360969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22.65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EC3AE23-EE26-4396-A619-C3FD22BF6C94}"/>
              </a:ext>
            </a:extLst>
          </p:cNvPr>
          <p:cNvSpPr/>
          <p:nvPr/>
        </p:nvSpPr>
        <p:spPr bwMode="auto">
          <a:xfrm>
            <a:off x="2217678" y="3159654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21.28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52C963B-4E0E-45CD-9127-9CB3BAF82A1E}"/>
              </a:ext>
            </a:extLst>
          </p:cNvPr>
          <p:cNvSpPr/>
          <p:nvPr/>
        </p:nvSpPr>
        <p:spPr bwMode="auto">
          <a:xfrm>
            <a:off x="6453702" y="3092477"/>
            <a:ext cx="1557784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2.73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17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64FEFB6-9DBE-4A85-8078-2A53267B1B53}"/>
              </a:ext>
            </a:extLst>
          </p:cNvPr>
          <p:cNvCxnSpPr>
            <a:stCxn id="3" idx="1"/>
            <a:endCxn id="14" idx="0"/>
          </p:cNvCxnSpPr>
          <p:nvPr/>
        </p:nvCxnSpPr>
        <p:spPr bwMode="auto">
          <a:xfrm rot="10800000" flipV="1">
            <a:off x="2996571" y="2868968"/>
            <a:ext cx="1745543" cy="2906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4CEE153-9B35-418B-A42D-CFD65CD07803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 bwMode="auto">
          <a:xfrm>
            <a:off x="6299897" y="2868969"/>
            <a:ext cx="932697" cy="22350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80AF9D56-23EB-404A-822A-DB967F11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2393" y="4506882"/>
            <a:ext cx="1203011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4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495573C-1F1E-486C-8260-D45F89DD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378" y="255653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x ≥ 6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F17CAF5-6D94-4DA6-81E8-76F130E09FDE}"/>
              </a:ext>
            </a:extLst>
          </p:cNvPr>
          <p:cNvSpPr/>
          <p:nvPr/>
        </p:nvSpPr>
        <p:spPr bwMode="auto">
          <a:xfrm>
            <a:off x="1056387" y="4279307"/>
            <a:ext cx="1203012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21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718A01D-EEDD-43CF-80B2-EECFCAD53712}"/>
              </a:ext>
            </a:extLst>
          </p:cNvPr>
          <p:cNvSpPr/>
          <p:nvPr/>
        </p:nvSpPr>
        <p:spPr bwMode="auto">
          <a:xfrm>
            <a:off x="3614554" y="4313171"/>
            <a:ext cx="1118315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E45FC5B-8273-49A0-99AE-FD4EA1CDCA53}"/>
              </a:ext>
            </a:extLst>
          </p:cNvPr>
          <p:cNvCxnSpPr>
            <a:cxnSpLocks/>
            <a:stCxn id="14" idx="1"/>
            <a:endCxn id="28" idx="0"/>
          </p:cNvCxnSpPr>
          <p:nvPr/>
        </p:nvCxnSpPr>
        <p:spPr bwMode="auto">
          <a:xfrm rot="10800000" flipV="1">
            <a:off x="1657894" y="3667653"/>
            <a:ext cx="559785" cy="61165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9CB75DB-B831-419A-A236-03D2C046190C}"/>
              </a:ext>
            </a:extLst>
          </p:cNvPr>
          <p:cNvCxnSpPr>
            <a:cxnSpLocks/>
            <a:stCxn id="14" idx="3"/>
            <a:endCxn id="29" idx="0"/>
          </p:cNvCxnSpPr>
          <p:nvPr/>
        </p:nvCxnSpPr>
        <p:spPr bwMode="auto">
          <a:xfrm>
            <a:off x="3775462" y="3667654"/>
            <a:ext cx="398250" cy="64551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49351CFA-5CC9-47F1-B3C0-3686DFF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04" y="3551259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≤ 3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272A490-8406-42CE-B0EE-D01E938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864" y="3481032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2400" b="1" spc="-3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y ≥ 4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52D59E2-C873-406F-907B-60EA1F35005F}"/>
              </a:ext>
            </a:extLst>
          </p:cNvPr>
          <p:cNvSpPr/>
          <p:nvPr/>
        </p:nvSpPr>
        <p:spPr bwMode="auto">
          <a:xfrm>
            <a:off x="4129717" y="4821171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495C366E-BBC0-4A6D-B691-52E0B8FA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745" y="1691031"/>
            <a:ext cx="911918" cy="422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C6343F51-BAB5-4475-BBEC-911060F41788}"/>
              </a:ext>
            </a:extLst>
          </p:cNvPr>
          <p:cNvSpPr/>
          <p:nvPr/>
        </p:nvSpPr>
        <p:spPr bwMode="auto">
          <a:xfrm>
            <a:off x="51547" y="5522882"/>
            <a:ext cx="1203012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18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6D015DF-7B18-483F-8C92-B25BF03FDB27}"/>
              </a:ext>
            </a:extLst>
          </p:cNvPr>
          <p:cNvCxnSpPr>
            <a:cxnSpLocks/>
            <a:stCxn id="28" idx="1"/>
            <a:endCxn id="35" idx="0"/>
          </p:cNvCxnSpPr>
          <p:nvPr/>
        </p:nvCxnSpPr>
        <p:spPr bwMode="auto">
          <a:xfrm rot="10800000" flipV="1">
            <a:off x="653053" y="4787306"/>
            <a:ext cx="403334" cy="73557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3" name="Rectangle 2">
            <a:extLst>
              <a:ext uri="{FF2B5EF4-FFF2-40B4-BE49-F238E27FC236}">
                <a16:creationId xmlns:a16="http://schemas.microsoft.com/office/drawing/2014/main" id="{2F88700D-2224-4017-83CE-97F4FE3E6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62" y="2531528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≤ 5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5331FDCD-E096-43F1-A4F2-DA1CF69C637B}"/>
              </a:ext>
            </a:extLst>
          </p:cNvPr>
          <p:cNvSpPr/>
          <p:nvPr/>
        </p:nvSpPr>
        <p:spPr bwMode="auto">
          <a:xfrm>
            <a:off x="854719" y="6026053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397D1040-5293-4BDB-BADA-FAF6F0CC70B1}"/>
              </a:ext>
            </a:extLst>
          </p:cNvPr>
          <p:cNvSpPr/>
          <p:nvPr/>
        </p:nvSpPr>
        <p:spPr bwMode="auto">
          <a:xfrm>
            <a:off x="5250690" y="4856994"/>
            <a:ext cx="1203012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22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4BF854A-9B5C-4344-86BC-EC927E042BBD}"/>
              </a:ext>
            </a:extLst>
          </p:cNvPr>
          <p:cNvSpPr/>
          <p:nvPr/>
        </p:nvSpPr>
        <p:spPr bwMode="auto">
          <a:xfrm>
            <a:off x="7954206" y="4860634"/>
            <a:ext cx="1118315" cy="1016000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x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y</a:t>
            </a: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latin typeface="Consolas" panose="020B0609020204030204" pitchFamily="49" charset="0"/>
                <a:ea typeface="新細明體" pitchFamily="18" charset="-120"/>
                <a:cs typeface="ItalicT" panose="00000400000000000000" pitchFamily="2" charset="0"/>
              </a:rPr>
              <a:t>z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新細明體" pitchFamily="18" charset="-120"/>
                <a:cs typeface="Times New Roman" panose="02020603050405020304" pitchFamily="18" charset="0"/>
              </a:rPr>
              <a:t> =  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8E0300D-CBC5-4ACF-A6E8-A8F5889EA841}"/>
              </a:ext>
            </a:extLst>
          </p:cNvPr>
          <p:cNvCxnSpPr>
            <a:cxnSpLocks/>
            <a:stCxn id="15" idx="1"/>
            <a:endCxn id="47" idx="0"/>
          </p:cNvCxnSpPr>
          <p:nvPr/>
        </p:nvCxnSpPr>
        <p:spPr bwMode="auto">
          <a:xfrm rot="10800000" flipV="1">
            <a:off x="5852196" y="3600476"/>
            <a:ext cx="601506" cy="125651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D9D46A1-5825-4050-9885-1B25A13963A3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 bwMode="auto">
          <a:xfrm>
            <a:off x="8011486" y="3600477"/>
            <a:ext cx="501878" cy="126015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1" name="Rectangle 2">
            <a:extLst>
              <a:ext uri="{FF2B5EF4-FFF2-40B4-BE49-F238E27FC236}">
                <a16:creationId xmlns:a16="http://schemas.microsoft.com/office/drawing/2014/main" id="{EAFC52F5-C113-4422-9095-7B5B56A1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178" y="421126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≤ 2</a:t>
            </a:r>
            <a:endParaRPr lang="en-US" altLang="zh-TW" sz="2400" b="1" i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658DD227-8FA1-4DCB-B586-52B30D236102}"/>
              </a:ext>
            </a:extLst>
          </p:cNvPr>
          <p:cNvSpPr/>
          <p:nvPr/>
        </p:nvSpPr>
        <p:spPr bwMode="auto">
          <a:xfrm>
            <a:off x="8461314" y="5364994"/>
            <a:ext cx="864224" cy="764049"/>
          </a:xfrm>
          <a:prstGeom prst="mathMultiply">
            <a:avLst>
              <a:gd name="adj1" fmla="val 19088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17850E84-5092-47BC-8754-4646063DC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1486" y="4211267"/>
            <a:ext cx="1203012" cy="4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2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≥ 3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F98E782E-C737-452A-9D1D-EF1A277B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900" y="5295307"/>
            <a:ext cx="941453" cy="6287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TW" sz="3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 panose="05020102010507070707" pitchFamily="18" charset="2"/>
              </a:rPr>
              <a:t></a:t>
            </a:r>
            <a:endParaRPr lang="en-US" altLang="zh-TW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D31DEA-9E10-4CC4-8B22-1ADFE3FA7E5B}"/>
              </a:ext>
            </a:extLst>
          </p:cNvPr>
          <p:cNvSpPr txBox="1"/>
          <p:nvPr/>
        </p:nvSpPr>
        <p:spPr>
          <a:xfrm>
            <a:off x="6841217" y="6314947"/>
            <a:ext cx="222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8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4(6) + 7(3) </a:t>
            </a:r>
            <a:r>
              <a:rPr lang="en-US" altLang="zh-TW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≥ 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1537B-6FE9-45F9-8BE7-4F6CAFA965BB}"/>
              </a:ext>
            </a:extLst>
          </p:cNvPr>
          <p:cNvSpPr txBox="1"/>
          <p:nvPr/>
        </p:nvSpPr>
        <p:spPr>
          <a:xfrm>
            <a:off x="2740412" y="5903893"/>
            <a:ext cx="1557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6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2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148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  <p:bldP spid="45" grpId="0" animBg="1"/>
      <p:bldP spid="47" grpId="0" animBg="1"/>
      <p:bldP spid="48" grpId="0" animBg="1"/>
      <p:bldP spid="51" grpId="0"/>
      <p:bldP spid="52" grpId="0" animBg="1"/>
      <p:bldP spid="53" grpId="0"/>
      <p:bldP spid="63" grpId="0"/>
      <p:bldP spid="66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065" y="127354"/>
            <a:ext cx="8495567" cy="795867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22F7C-1FB5-4E6A-B63B-18248C539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784" y="1032960"/>
            <a:ext cx="8802431" cy="5743011"/>
          </a:xfrm>
          <a:prstGeom prst="rect">
            <a:avLst/>
          </a:prstGeom>
        </p:spPr>
      </p:pic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6673" y="1012141"/>
            <a:ext cx="2973754" cy="14135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3x +2y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5x + 6y ≤ 45 </a:t>
            </a:r>
          </a:p>
          <a:p>
            <a:pPr marL="0" indent="0" eaLnBrk="1" hangingPunct="1">
              <a:buNone/>
            </a:pPr>
            <a:r>
              <a:rPr lang="en-US" altLang="zh-TW" sz="2600" b="1" spc="-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4x + 7y ≤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6932604" y="2564228"/>
            <a:ext cx="20020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x =  6 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y =  2</a:t>
            </a:r>
          </a:p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z = 22</a:t>
            </a:r>
            <a:endParaRPr lang="en-US" altLang="zh-TW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92EF-891D-4671-9496-054BAC2D1453}"/>
              </a:ext>
            </a:extLst>
          </p:cNvPr>
          <p:cNvSpPr txBox="1"/>
          <p:nvPr/>
        </p:nvSpPr>
        <p:spPr>
          <a:xfrm>
            <a:off x="3134823" y="3993727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5740E-0B53-4E0D-BD73-505E07794392}"/>
              </a:ext>
            </a:extLst>
          </p:cNvPr>
          <p:cNvSpPr txBox="1"/>
          <p:nvPr/>
        </p:nvSpPr>
        <p:spPr>
          <a:xfrm>
            <a:off x="5360420" y="4722476"/>
            <a:ext cx="39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461F3-677B-4F1A-B764-EF184AF8CF4D}"/>
              </a:ext>
            </a:extLst>
          </p:cNvPr>
          <p:cNvSpPr txBox="1"/>
          <p:nvPr/>
        </p:nvSpPr>
        <p:spPr>
          <a:xfrm>
            <a:off x="7451840" y="4758297"/>
            <a:ext cx="7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9D6F0-BED9-4151-912E-61E82C72FC49}"/>
              </a:ext>
            </a:extLst>
          </p:cNvPr>
          <p:cNvSpPr txBox="1"/>
          <p:nvPr/>
        </p:nvSpPr>
        <p:spPr>
          <a:xfrm>
            <a:off x="3134823" y="3254537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65E52-9925-4841-A7E2-7E8091886041}"/>
              </a:ext>
            </a:extLst>
          </p:cNvPr>
          <p:cNvSpPr txBox="1"/>
          <p:nvPr/>
        </p:nvSpPr>
        <p:spPr>
          <a:xfrm>
            <a:off x="3153916" y="2532968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011E3-7D38-4ECD-8B4E-9A28C70A05D9}"/>
              </a:ext>
            </a:extLst>
          </p:cNvPr>
          <p:cNvSpPr txBox="1"/>
          <p:nvPr/>
        </p:nvSpPr>
        <p:spPr>
          <a:xfrm>
            <a:off x="3122050" y="4739369"/>
            <a:ext cx="397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DD9B5-3493-4C53-AABA-4F3815349913}"/>
              </a:ext>
            </a:extLst>
          </p:cNvPr>
          <p:cNvSpPr txBox="1"/>
          <p:nvPr/>
        </p:nvSpPr>
        <p:spPr>
          <a:xfrm>
            <a:off x="5651578" y="4727737"/>
            <a:ext cx="39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BC4068-4261-4D31-9DFF-C44F2B7899DF}"/>
              </a:ext>
            </a:extLst>
          </p:cNvPr>
          <p:cNvSpPr/>
          <p:nvPr/>
        </p:nvSpPr>
        <p:spPr bwMode="auto">
          <a:xfrm>
            <a:off x="5773437" y="3786224"/>
            <a:ext cx="109728" cy="109728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D4C0E3A6-DF4D-4751-B498-EF28474A2AF1}"/>
              </a:ext>
            </a:extLst>
          </p:cNvPr>
          <p:cNvSpPr/>
          <p:nvPr/>
        </p:nvSpPr>
        <p:spPr bwMode="auto">
          <a:xfrm flipH="1">
            <a:off x="3471333" y="3818065"/>
            <a:ext cx="2379134" cy="940232"/>
          </a:xfrm>
          <a:prstGeom prst="halfFrame">
            <a:avLst>
              <a:gd name="adj1" fmla="val 1619"/>
              <a:gd name="adj2" fmla="val 2610"/>
            </a:avLst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258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178" y="1016746"/>
            <a:ext cx="8146889" cy="472909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800" dirty="0"/>
              <a:t>Given a graph, the TSP Optimization problem is to find a tour, starting from any vertex, visiting every other vertex (only once) and returning to the starting vertex, with </a:t>
            </a:r>
            <a:r>
              <a:rPr lang="en-US" altLang="zh-TW" sz="2800" dirty="0">
                <a:solidFill>
                  <a:srgbClr val="FF0000"/>
                </a:solidFill>
              </a:rPr>
              <a:t>minimal</a:t>
            </a:r>
            <a:r>
              <a:rPr lang="en-US" altLang="zh-TW" sz="2800" dirty="0"/>
              <a:t> cost.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800" dirty="0"/>
              <a:t>It is NP-hard.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TW" sz="2800" dirty="0"/>
              <a:t>We try to avoid n! exhaustive search  by the branch-and-bound technique on the average case.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F84C-E8A0-4E7F-AEA5-B11BAB41989C}"/>
              </a:ext>
            </a:extLst>
          </p:cNvPr>
          <p:cNvSpPr txBox="1"/>
          <p:nvPr/>
        </p:nvSpPr>
        <p:spPr>
          <a:xfrm>
            <a:off x="999067" y="5910196"/>
            <a:ext cx="762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3200" dirty="0"/>
              <a:t> </a:t>
            </a:r>
            <a:r>
              <a:rPr lang="en-US" altLang="zh-TW" sz="32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 O(n!) &gt; O(2</a:t>
            </a:r>
            <a:r>
              <a:rPr lang="en-US" altLang="zh-TW" sz="3200" b="1" spc="-150" baseline="30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n</a:t>
            </a:r>
            <a:r>
              <a:rPr lang="en-US" altLang="zh-TW" sz="32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Cambria Math" panose="02040503050406030204" pitchFamily="18" charset="0"/>
                <a:cs typeface="ItalicT" panose="00000400000000000000" pitchFamily="2" charset="0"/>
              </a:rPr>
              <a:t>)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9651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186" y="1053611"/>
            <a:ext cx="2550855" cy="542009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1B8CCD-EB2C-4179-890F-63493E0D9A57}"/>
              </a:ext>
            </a:extLst>
          </p:cNvPr>
          <p:cNvSpPr/>
          <p:nvPr/>
        </p:nvSpPr>
        <p:spPr bwMode="auto">
          <a:xfrm>
            <a:off x="1507582" y="245799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6E173-54A8-4435-9B05-051D1FC95AD6}"/>
              </a:ext>
            </a:extLst>
          </p:cNvPr>
          <p:cNvSpPr/>
          <p:nvPr/>
        </p:nvSpPr>
        <p:spPr bwMode="auto">
          <a:xfrm>
            <a:off x="264765" y="513391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E89F0-7816-4EF0-B62F-29B60877F2B3}"/>
              </a:ext>
            </a:extLst>
          </p:cNvPr>
          <p:cNvSpPr/>
          <p:nvPr/>
        </p:nvSpPr>
        <p:spPr bwMode="auto">
          <a:xfrm>
            <a:off x="2608826" y="517597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387C7-0BEF-41CF-95B7-4DCFDD418AAF}"/>
              </a:ext>
            </a:extLst>
          </p:cNvPr>
          <p:cNvSpPr/>
          <p:nvPr/>
        </p:nvSpPr>
        <p:spPr bwMode="auto">
          <a:xfrm>
            <a:off x="1485711" y="404287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3B1AEC-490E-479B-87E4-A04F5370F623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 bwMode="auto">
          <a:xfrm>
            <a:off x="1897827" y="2848243"/>
            <a:ext cx="939599" cy="2327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CB8471-B921-4FF8-A0D2-F36BE7904141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 bwMode="auto">
          <a:xfrm flipH="1">
            <a:off x="493365" y="2848243"/>
            <a:ext cx="1081172" cy="22856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5AEF0-0731-40C2-AA89-FA7349F52755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 bwMode="auto">
          <a:xfrm flipV="1">
            <a:off x="655010" y="4433121"/>
            <a:ext cx="897656" cy="7677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6F2F0E-5876-4370-B8B4-FEC17C44155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 bwMode="auto">
          <a:xfrm flipH="1">
            <a:off x="1714311" y="2915198"/>
            <a:ext cx="21871" cy="11276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7AAADE-C24C-46D0-837E-AA49D7DB8664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 bwMode="auto">
          <a:xfrm flipH="1" flipV="1">
            <a:off x="1875956" y="4433121"/>
            <a:ext cx="799825" cy="8098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E9A4C-E1A1-4BE7-B4E4-978BE2350298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 bwMode="auto">
          <a:xfrm flipH="1" flipV="1">
            <a:off x="721965" y="5362510"/>
            <a:ext cx="1886861" cy="420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C8D7001-CD8B-44A6-BD8A-7BF0A8D6A94E}"/>
              </a:ext>
            </a:extLst>
          </p:cNvPr>
          <p:cNvSpPr/>
          <p:nvPr/>
        </p:nvSpPr>
        <p:spPr bwMode="auto">
          <a:xfrm>
            <a:off x="6080066" y="1363523"/>
            <a:ext cx="4572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D68A1D-5271-4336-BC48-66335D2412FF}"/>
              </a:ext>
            </a:extLst>
          </p:cNvPr>
          <p:cNvSpPr/>
          <p:nvPr/>
        </p:nvSpPr>
        <p:spPr bwMode="auto">
          <a:xfrm>
            <a:off x="4131552" y="2879272"/>
            <a:ext cx="4572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312429-11B4-4212-A77D-90D2DA5FB765}"/>
              </a:ext>
            </a:extLst>
          </p:cNvPr>
          <p:cNvSpPr/>
          <p:nvPr/>
        </p:nvSpPr>
        <p:spPr bwMode="auto">
          <a:xfrm>
            <a:off x="7978499" y="287927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D3C7D-6645-4198-B545-91CAFC4005F0}"/>
              </a:ext>
            </a:extLst>
          </p:cNvPr>
          <p:cNvSpPr/>
          <p:nvPr/>
        </p:nvSpPr>
        <p:spPr bwMode="auto">
          <a:xfrm>
            <a:off x="6080428" y="287927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1A0A15-80A5-42D6-917E-DBC6ED87AE6F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 bwMode="auto">
          <a:xfrm>
            <a:off x="6470311" y="1753768"/>
            <a:ext cx="1575143" cy="11924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493BB4-B3D4-41AF-9B96-9CF9B4B58CC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 bwMode="auto">
          <a:xfrm flipH="1">
            <a:off x="4521797" y="1753768"/>
            <a:ext cx="1625224" cy="11924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FE73AA-B03D-4598-BE1B-9D575CD7F988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 bwMode="auto">
          <a:xfrm>
            <a:off x="6308666" y="1820723"/>
            <a:ext cx="362" cy="10585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4E9C50-43C5-4421-A9FB-10D35E5F040B}"/>
              </a:ext>
            </a:extLst>
          </p:cNvPr>
          <p:cNvSpPr/>
          <p:nvPr/>
        </p:nvSpPr>
        <p:spPr bwMode="auto">
          <a:xfrm>
            <a:off x="3500793" y="421707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9FD77D-A358-4C73-8BC0-321DDB2C2147}"/>
              </a:ext>
            </a:extLst>
          </p:cNvPr>
          <p:cNvSpPr/>
          <p:nvPr/>
        </p:nvSpPr>
        <p:spPr bwMode="auto">
          <a:xfrm>
            <a:off x="4683284" y="4217077"/>
            <a:ext cx="4572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D43C44-C1C4-4DC2-BE87-C071DEAD4987}"/>
              </a:ext>
            </a:extLst>
          </p:cNvPr>
          <p:cNvCxnSpPr>
            <a:cxnSpLocks/>
            <a:stCxn id="47" idx="5"/>
            <a:endCxn id="72" idx="0"/>
          </p:cNvCxnSpPr>
          <p:nvPr/>
        </p:nvCxnSpPr>
        <p:spPr bwMode="auto">
          <a:xfrm>
            <a:off x="4521797" y="3269517"/>
            <a:ext cx="390087" cy="94756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D5CE3A-A846-4BB6-BF2C-74539E908FF8}"/>
              </a:ext>
            </a:extLst>
          </p:cNvPr>
          <p:cNvCxnSpPr>
            <a:cxnSpLocks/>
            <a:stCxn id="47" idx="3"/>
            <a:endCxn id="71" idx="0"/>
          </p:cNvCxnSpPr>
          <p:nvPr/>
        </p:nvCxnSpPr>
        <p:spPr bwMode="auto">
          <a:xfrm flipH="1">
            <a:off x="3729393" y="3269517"/>
            <a:ext cx="469114" cy="9475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4D2D367-C5B1-4B2B-A0FC-DE88FB8741E6}"/>
              </a:ext>
            </a:extLst>
          </p:cNvPr>
          <p:cNvSpPr/>
          <p:nvPr/>
        </p:nvSpPr>
        <p:spPr bwMode="auto">
          <a:xfrm>
            <a:off x="7359207" y="421707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E79E45-2AE6-45A7-9582-6743769FB1AA}"/>
              </a:ext>
            </a:extLst>
          </p:cNvPr>
          <p:cNvSpPr/>
          <p:nvPr/>
        </p:nvSpPr>
        <p:spPr bwMode="auto">
          <a:xfrm>
            <a:off x="8429070" y="421707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18309C-4211-4EE2-81A9-D88577E8CCA4}"/>
              </a:ext>
            </a:extLst>
          </p:cNvPr>
          <p:cNvCxnSpPr>
            <a:cxnSpLocks/>
            <a:stCxn id="48" idx="5"/>
            <a:endCxn id="79" idx="0"/>
          </p:cNvCxnSpPr>
          <p:nvPr/>
        </p:nvCxnSpPr>
        <p:spPr bwMode="auto">
          <a:xfrm>
            <a:off x="8368744" y="3269517"/>
            <a:ext cx="288926" cy="9475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6A2F13-E3A1-466E-B2DB-EB875948A404}"/>
              </a:ext>
            </a:extLst>
          </p:cNvPr>
          <p:cNvCxnSpPr>
            <a:cxnSpLocks/>
            <a:stCxn id="48" idx="3"/>
            <a:endCxn id="78" idx="0"/>
          </p:cNvCxnSpPr>
          <p:nvPr/>
        </p:nvCxnSpPr>
        <p:spPr bwMode="auto">
          <a:xfrm flipH="1">
            <a:off x="7587807" y="3269517"/>
            <a:ext cx="457647" cy="9475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5037EF4-4736-47E1-A35B-91EC3B403E13}"/>
              </a:ext>
            </a:extLst>
          </p:cNvPr>
          <p:cNvSpPr/>
          <p:nvPr/>
        </p:nvSpPr>
        <p:spPr bwMode="auto">
          <a:xfrm>
            <a:off x="5567810" y="421707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A6EEAA9-4C65-432C-BFC6-9AFF0332CADC}"/>
              </a:ext>
            </a:extLst>
          </p:cNvPr>
          <p:cNvSpPr/>
          <p:nvPr/>
        </p:nvSpPr>
        <p:spPr bwMode="auto">
          <a:xfrm>
            <a:off x="6612269" y="421707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20C41E-D455-458A-96E5-CB3B23839E04}"/>
              </a:ext>
            </a:extLst>
          </p:cNvPr>
          <p:cNvCxnSpPr>
            <a:cxnSpLocks/>
            <a:stCxn id="49" idx="5"/>
            <a:endCxn id="93" idx="0"/>
          </p:cNvCxnSpPr>
          <p:nvPr/>
        </p:nvCxnSpPr>
        <p:spPr bwMode="auto">
          <a:xfrm>
            <a:off x="6470673" y="3269517"/>
            <a:ext cx="370196" cy="9475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D2F4C1-CCE1-44F4-A4A4-30BC105BD6E2}"/>
              </a:ext>
            </a:extLst>
          </p:cNvPr>
          <p:cNvCxnSpPr>
            <a:cxnSpLocks/>
            <a:stCxn id="49" idx="3"/>
            <a:endCxn id="92" idx="0"/>
          </p:cNvCxnSpPr>
          <p:nvPr/>
        </p:nvCxnSpPr>
        <p:spPr bwMode="auto">
          <a:xfrm flipH="1">
            <a:off x="5796410" y="3269517"/>
            <a:ext cx="350973" cy="9475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91468F-52C7-40CC-ACFA-03B0FF5AFA08}"/>
              </a:ext>
            </a:extLst>
          </p:cNvPr>
          <p:cNvSpPr/>
          <p:nvPr/>
        </p:nvSpPr>
        <p:spPr bwMode="auto">
          <a:xfrm>
            <a:off x="3491502" y="609930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E80976A-ACDF-4906-BB95-57597AE14DB2}"/>
              </a:ext>
            </a:extLst>
          </p:cNvPr>
          <p:cNvCxnSpPr>
            <a:cxnSpLocks/>
            <a:stCxn id="71" idx="4"/>
            <a:endCxn id="100" idx="0"/>
          </p:cNvCxnSpPr>
          <p:nvPr/>
        </p:nvCxnSpPr>
        <p:spPr bwMode="auto">
          <a:xfrm flipH="1">
            <a:off x="3720102" y="4674277"/>
            <a:ext cx="9291" cy="1425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9BFCCB45-A95C-4AB3-93F9-43CE8C4C9416}"/>
              </a:ext>
            </a:extLst>
          </p:cNvPr>
          <p:cNvSpPr/>
          <p:nvPr/>
        </p:nvSpPr>
        <p:spPr bwMode="auto">
          <a:xfrm>
            <a:off x="4679053" y="6099304"/>
            <a:ext cx="457200" cy="457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9D209C-FA02-496E-B0EF-A66EB4022F95}"/>
              </a:ext>
            </a:extLst>
          </p:cNvPr>
          <p:cNvCxnSpPr>
            <a:cxnSpLocks/>
            <a:stCxn id="72" idx="4"/>
            <a:endCxn id="102" idx="0"/>
          </p:cNvCxnSpPr>
          <p:nvPr/>
        </p:nvCxnSpPr>
        <p:spPr bwMode="auto">
          <a:xfrm flipH="1">
            <a:off x="4907653" y="4674277"/>
            <a:ext cx="4231" cy="14250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ADC2BF58-0E2F-45A0-B054-2D6AE82733BD}"/>
              </a:ext>
            </a:extLst>
          </p:cNvPr>
          <p:cNvSpPr/>
          <p:nvPr/>
        </p:nvSpPr>
        <p:spPr bwMode="auto">
          <a:xfrm>
            <a:off x="5575174" y="609930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CEE5AF-F2C9-4E04-BBBA-17562953CD16}"/>
              </a:ext>
            </a:extLst>
          </p:cNvPr>
          <p:cNvCxnSpPr>
            <a:cxnSpLocks/>
            <a:stCxn id="92" idx="4"/>
            <a:endCxn id="104" idx="0"/>
          </p:cNvCxnSpPr>
          <p:nvPr/>
        </p:nvCxnSpPr>
        <p:spPr bwMode="auto">
          <a:xfrm>
            <a:off x="5796410" y="4674277"/>
            <a:ext cx="7364" cy="1425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494E7B4-D052-4DE0-AEAA-5DAE7778F55F}"/>
              </a:ext>
            </a:extLst>
          </p:cNvPr>
          <p:cNvSpPr/>
          <p:nvPr/>
        </p:nvSpPr>
        <p:spPr bwMode="auto">
          <a:xfrm>
            <a:off x="6613534" y="609930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A5C5E6-F2D3-4015-B72B-BB6565CB928A}"/>
              </a:ext>
            </a:extLst>
          </p:cNvPr>
          <p:cNvCxnSpPr>
            <a:cxnSpLocks/>
            <a:stCxn id="93" idx="4"/>
            <a:endCxn id="106" idx="0"/>
          </p:cNvCxnSpPr>
          <p:nvPr/>
        </p:nvCxnSpPr>
        <p:spPr bwMode="auto">
          <a:xfrm>
            <a:off x="6840869" y="4674277"/>
            <a:ext cx="1265" cy="1425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6D53AC7-B2F6-47BE-97AB-E855A117CCE1}"/>
              </a:ext>
            </a:extLst>
          </p:cNvPr>
          <p:cNvSpPr/>
          <p:nvPr/>
        </p:nvSpPr>
        <p:spPr bwMode="auto">
          <a:xfrm>
            <a:off x="7354006" y="609930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B70AE6-6B25-42F0-B4F2-ACE3BF3A08AE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 bwMode="auto">
          <a:xfrm flipH="1">
            <a:off x="7582606" y="4674277"/>
            <a:ext cx="5201" cy="1425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620C8B1-3C7C-4BE7-90DD-6B81940FD7AC}"/>
              </a:ext>
            </a:extLst>
          </p:cNvPr>
          <p:cNvSpPr/>
          <p:nvPr/>
        </p:nvSpPr>
        <p:spPr bwMode="auto">
          <a:xfrm>
            <a:off x="8429070" y="609930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015ED3-8B36-4CA1-B426-84E8B2709276}"/>
              </a:ext>
            </a:extLst>
          </p:cNvPr>
          <p:cNvCxnSpPr>
            <a:cxnSpLocks/>
            <a:stCxn id="79" idx="4"/>
            <a:endCxn id="110" idx="0"/>
          </p:cNvCxnSpPr>
          <p:nvPr/>
        </p:nvCxnSpPr>
        <p:spPr bwMode="auto">
          <a:xfrm>
            <a:off x="8657670" y="4674277"/>
            <a:ext cx="0" cy="14250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613" name="Rectangle 24612">
            <a:extLst>
              <a:ext uri="{FF2B5EF4-FFF2-40B4-BE49-F238E27FC236}">
                <a16:creationId xmlns:a16="http://schemas.microsoft.com/office/drawing/2014/main" id="{6286E791-774B-4292-A61D-956E34C7114B}"/>
              </a:ext>
            </a:extLst>
          </p:cNvPr>
          <p:cNvSpPr/>
          <p:nvPr/>
        </p:nvSpPr>
        <p:spPr bwMode="auto">
          <a:xfrm>
            <a:off x="3174999" y="947346"/>
            <a:ext cx="51669" cy="591065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48FBCE8C-D08A-48B1-ADBC-47DC9BAE7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125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</a:p>
        </p:txBody>
      </p:sp>
      <p:sp>
        <p:nvSpPr>
          <p:cNvPr id="134" name="Rectangle 3">
            <a:extLst>
              <a:ext uri="{FF2B5EF4-FFF2-40B4-BE49-F238E27FC236}">
                <a16:creationId xmlns:a16="http://schemas.microsoft.com/office/drawing/2014/main" id="{78F79A01-C998-4C91-8D64-C909BF6B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704" y="2469210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id="{911F4A43-9668-4C89-BF27-5C60A759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807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6" name="Rectangle 3">
            <a:extLst>
              <a:ext uri="{FF2B5EF4-FFF2-40B4-BE49-F238E27FC236}">
                <a16:creationId xmlns:a16="http://schemas.microsoft.com/office/drawing/2014/main" id="{6C125041-C120-41A6-964E-410D0237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611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137" name="Rectangle 3">
            <a:extLst>
              <a:ext uri="{FF2B5EF4-FFF2-40B4-BE49-F238E27FC236}">
                <a16:creationId xmlns:a16="http://schemas.microsoft.com/office/drawing/2014/main" id="{1D104778-5DB2-4260-BB91-B6A4E119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86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</a:p>
        </p:txBody>
      </p:sp>
      <p:sp>
        <p:nvSpPr>
          <p:cNvPr id="138" name="Rectangle 3">
            <a:extLst>
              <a:ext uri="{FF2B5EF4-FFF2-40B4-BE49-F238E27FC236}">
                <a16:creationId xmlns:a16="http://schemas.microsoft.com/office/drawing/2014/main" id="{A98FC460-7BDA-467E-9DEC-B960A12D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138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139" name="Rectangle 3">
            <a:extLst>
              <a:ext uri="{FF2B5EF4-FFF2-40B4-BE49-F238E27FC236}">
                <a16:creationId xmlns:a16="http://schemas.microsoft.com/office/drawing/2014/main" id="{F943BE5E-39F6-4369-B600-0C6D8129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467" y="382625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DE2D2CED-EBFA-467B-A967-9FF6C312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643" y="2469210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A289DC5D-E919-4ABC-B4C8-145261829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709" y="2469210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C4F3989D-5A9B-4C61-A8DE-9B9A8B46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68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3" name="Rectangle 3">
            <a:extLst>
              <a:ext uri="{FF2B5EF4-FFF2-40B4-BE49-F238E27FC236}">
                <a16:creationId xmlns:a16="http://schemas.microsoft.com/office/drawing/2014/main" id="{F70E7C12-E045-466B-BEF3-8B46A905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925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</a:p>
        </p:txBody>
      </p:sp>
      <p:sp>
        <p:nvSpPr>
          <p:cNvPr id="145" name="Rectangle 3">
            <a:extLst>
              <a:ext uri="{FF2B5EF4-FFF2-40B4-BE49-F238E27FC236}">
                <a16:creationId xmlns:a16="http://schemas.microsoft.com/office/drawing/2014/main" id="{43D52477-DBC6-4B41-B883-C1C5324B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876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7" name="Rectangle 3">
            <a:extLst>
              <a:ext uri="{FF2B5EF4-FFF2-40B4-BE49-F238E27FC236}">
                <a16:creationId xmlns:a16="http://schemas.microsoft.com/office/drawing/2014/main" id="{4D0744E8-7134-4781-AA8B-C73DF0C3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72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149" name="Rectangle 3">
            <a:extLst>
              <a:ext uri="{FF2B5EF4-FFF2-40B4-BE49-F238E27FC236}">
                <a16:creationId xmlns:a16="http://schemas.microsoft.com/office/drawing/2014/main" id="{B2FE3EC4-24C8-4C1B-B6C7-91F52812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093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1FC5D866-D80F-4229-AAF1-824037FF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846" y="5703849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</a:p>
        </p:txBody>
      </p:sp>
      <p:sp>
        <p:nvSpPr>
          <p:cNvPr id="151" name="Rectangle 3">
            <a:extLst>
              <a:ext uri="{FF2B5EF4-FFF2-40B4-BE49-F238E27FC236}">
                <a16:creationId xmlns:a16="http://schemas.microsoft.com/office/drawing/2014/main" id="{D7E4A921-CC73-4E8D-BB95-BF9E56204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073" y="3187700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152" name="Rectangle 3">
            <a:extLst>
              <a:ext uri="{FF2B5EF4-FFF2-40B4-BE49-F238E27FC236}">
                <a16:creationId xmlns:a16="http://schemas.microsoft.com/office/drawing/2014/main" id="{4EC3F27F-5600-4672-9B91-73EB4430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238" y="5316038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53" name="Rectangle 3">
            <a:extLst>
              <a:ext uri="{FF2B5EF4-FFF2-40B4-BE49-F238E27FC236}">
                <a16:creationId xmlns:a16="http://schemas.microsoft.com/office/drawing/2014/main" id="{ED0EFD5D-0A0D-48AF-AD70-797FD1583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9" y="391720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54" name="Rectangle 3">
            <a:extLst>
              <a:ext uri="{FF2B5EF4-FFF2-40B4-BE49-F238E27FC236}">
                <a16:creationId xmlns:a16="http://schemas.microsoft.com/office/drawing/2014/main" id="{2DA43559-4AB9-4BDB-851C-CCE39E1A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77" y="3847564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C7A8F637-40CC-4EF8-9F73-D543A703A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60" y="475840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1DA0E21F-B63B-4210-BABB-93C1258F9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055" y="4786264"/>
            <a:ext cx="546361" cy="41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2A6598C3-0D8D-475D-AF6F-5B88D875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61" y="1840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98" name="Rectangle 3">
            <a:extLst>
              <a:ext uri="{FF2B5EF4-FFF2-40B4-BE49-F238E27FC236}">
                <a16:creationId xmlns:a16="http://schemas.microsoft.com/office/drawing/2014/main" id="{8FFF036E-35CC-48C4-BB7E-71540A3D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769" y="195608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99" name="Rectangle 3">
            <a:extLst>
              <a:ext uri="{FF2B5EF4-FFF2-40B4-BE49-F238E27FC236}">
                <a16:creationId xmlns:a16="http://schemas.microsoft.com/office/drawing/2014/main" id="{EC1477FF-4082-425C-97A8-FB9AAD54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645" y="1845450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91C598F6-A99D-486D-B8D4-9F93F9C35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348" y="3319596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201" name="Rectangle 3">
            <a:extLst>
              <a:ext uri="{FF2B5EF4-FFF2-40B4-BE49-F238E27FC236}">
                <a16:creationId xmlns:a16="http://schemas.microsoft.com/office/drawing/2014/main" id="{D01DFF46-6D04-4F8E-9DBB-3FA7026E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196" y="3334311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202" name="Rectangle 3">
            <a:extLst>
              <a:ext uri="{FF2B5EF4-FFF2-40B4-BE49-F238E27FC236}">
                <a16:creationId xmlns:a16="http://schemas.microsoft.com/office/drawing/2014/main" id="{E8E6DE9F-F55C-458B-AE62-FAFC13B3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899" y="3319596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203" name="Rectangle 3">
            <a:extLst>
              <a:ext uri="{FF2B5EF4-FFF2-40B4-BE49-F238E27FC236}">
                <a16:creationId xmlns:a16="http://schemas.microsoft.com/office/drawing/2014/main" id="{2D81DEE7-4736-44A9-88E8-95C3C835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722" y="3319596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4" name="Rectangle 3">
            <a:extLst>
              <a:ext uri="{FF2B5EF4-FFF2-40B4-BE49-F238E27FC236}">
                <a16:creationId xmlns:a16="http://schemas.microsoft.com/office/drawing/2014/main" id="{40FD80F9-94FC-4E39-974F-2C7ACEE4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010" y="3319596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9A4E5FE7-1C67-4CC4-9ECA-C7AE14D91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057" y="3319596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393286B8-B66B-498F-A75C-6EE0BCD7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346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8" name="Rectangle 3">
            <a:extLst>
              <a:ext uri="{FF2B5EF4-FFF2-40B4-BE49-F238E27FC236}">
                <a16:creationId xmlns:a16="http://schemas.microsoft.com/office/drawing/2014/main" id="{855835F3-2D23-4ED1-83C9-B8DCEDFE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766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9" name="Rectangle 3">
            <a:extLst>
              <a:ext uri="{FF2B5EF4-FFF2-40B4-BE49-F238E27FC236}">
                <a16:creationId xmlns:a16="http://schemas.microsoft.com/office/drawing/2014/main" id="{0DB74E73-3985-4088-A865-D9DE4429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78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210" name="Rectangle 3">
            <a:extLst>
              <a:ext uri="{FF2B5EF4-FFF2-40B4-BE49-F238E27FC236}">
                <a16:creationId xmlns:a16="http://schemas.microsoft.com/office/drawing/2014/main" id="{14424EC5-6140-4A27-9A7E-A816DF00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008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211" name="Rectangle 3">
            <a:extLst>
              <a:ext uri="{FF2B5EF4-FFF2-40B4-BE49-F238E27FC236}">
                <a16:creationId xmlns:a16="http://schemas.microsoft.com/office/drawing/2014/main" id="{2BA8CBAE-5A25-4027-A701-505F1CF4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790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212" name="Rectangle 3">
            <a:extLst>
              <a:ext uri="{FF2B5EF4-FFF2-40B4-BE49-F238E27FC236}">
                <a16:creationId xmlns:a16="http://schemas.microsoft.com/office/drawing/2014/main" id="{CC63DC2F-3FE8-49EF-96B9-B733AE9E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307" y="4976492"/>
            <a:ext cx="546361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sp>
        <p:nvSpPr>
          <p:cNvPr id="214" name="Rectangle 3">
            <a:extLst>
              <a:ext uri="{FF2B5EF4-FFF2-40B4-BE49-F238E27FC236}">
                <a16:creationId xmlns:a16="http://schemas.microsoft.com/office/drawing/2014/main" id="{F32F6D86-8F97-416F-966C-A28858302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706" y="960081"/>
            <a:ext cx="2550855" cy="54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140175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554" y="1116295"/>
            <a:ext cx="8146889" cy="6994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800" dirty="0"/>
              <a:t>Example - Using branch and bound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1B8CCD-EB2C-4179-890F-63493E0D9A57}"/>
              </a:ext>
            </a:extLst>
          </p:cNvPr>
          <p:cNvSpPr/>
          <p:nvPr/>
        </p:nvSpPr>
        <p:spPr bwMode="auto">
          <a:xfrm>
            <a:off x="524933" y="2000320"/>
            <a:ext cx="651933" cy="635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96E173-54A8-4435-9B05-051D1FC95AD6}"/>
              </a:ext>
            </a:extLst>
          </p:cNvPr>
          <p:cNvSpPr/>
          <p:nvPr/>
        </p:nvSpPr>
        <p:spPr bwMode="auto">
          <a:xfrm>
            <a:off x="3285066" y="2000320"/>
            <a:ext cx="651933" cy="635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E89F0-7816-4EF0-B62F-29B60877F2B3}"/>
              </a:ext>
            </a:extLst>
          </p:cNvPr>
          <p:cNvSpPr/>
          <p:nvPr/>
        </p:nvSpPr>
        <p:spPr bwMode="auto">
          <a:xfrm>
            <a:off x="524933" y="4125737"/>
            <a:ext cx="651933" cy="635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387C7-0BEF-41CF-95B7-4DCFDD418AAF}"/>
              </a:ext>
            </a:extLst>
          </p:cNvPr>
          <p:cNvSpPr/>
          <p:nvPr/>
        </p:nvSpPr>
        <p:spPr bwMode="auto">
          <a:xfrm>
            <a:off x="3285066" y="4125737"/>
            <a:ext cx="651933" cy="635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82CAB-0223-49D9-B078-0733FE91820F}"/>
              </a:ext>
            </a:extLst>
          </p:cNvPr>
          <p:cNvSpPr/>
          <p:nvPr/>
        </p:nvSpPr>
        <p:spPr bwMode="auto">
          <a:xfrm>
            <a:off x="1888066" y="5569069"/>
            <a:ext cx="651933" cy="6350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3B1AEC-490E-479B-87E4-A04F5370F623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 bwMode="auto">
          <a:xfrm>
            <a:off x="850900" y="2635320"/>
            <a:ext cx="0" cy="14904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CB8471-B921-4FF8-A0D2-F36BE7904141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 bwMode="auto">
          <a:xfrm>
            <a:off x="1176866" y="2317820"/>
            <a:ext cx="210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5AEF0-0731-40C2-AA89-FA7349F5275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 bwMode="auto">
          <a:xfrm>
            <a:off x="3611033" y="2635320"/>
            <a:ext cx="0" cy="14904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301A5-7534-4C31-9543-6803A6A64312}"/>
              </a:ext>
            </a:extLst>
          </p:cNvPr>
          <p:cNvCxnSpPr>
            <a:cxnSpLocks/>
            <a:stCxn id="10" idx="3"/>
            <a:endCxn id="11" idx="6"/>
          </p:cNvCxnSpPr>
          <p:nvPr/>
        </p:nvCxnSpPr>
        <p:spPr bwMode="auto">
          <a:xfrm flipH="1">
            <a:off x="2539999" y="4667743"/>
            <a:ext cx="840540" cy="12188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8E369F-E539-40E8-B7C7-F6750391603A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 bwMode="auto">
          <a:xfrm>
            <a:off x="1081393" y="4667743"/>
            <a:ext cx="806673" cy="12188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6F2F0E-5876-4370-B8B4-FEC17C44155F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 bwMode="auto">
          <a:xfrm>
            <a:off x="1081393" y="2542326"/>
            <a:ext cx="2299146" cy="16764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7AAADE-C24C-46D0-837E-AA49D7DB866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 bwMode="auto">
          <a:xfrm>
            <a:off x="1176866" y="4443237"/>
            <a:ext cx="210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E9A4C-E1A1-4BE7-B4E4-978BE2350298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 bwMode="auto">
          <a:xfrm flipV="1">
            <a:off x="1081393" y="2542326"/>
            <a:ext cx="2299146" cy="16764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40" name="Table 36">
            <a:extLst>
              <a:ext uri="{FF2B5EF4-FFF2-40B4-BE49-F238E27FC236}">
                <a16:creationId xmlns:a16="http://schemas.microsoft.com/office/drawing/2014/main" id="{B4A60F6F-15C8-4848-97AB-15F7981D0420}"/>
              </a:ext>
            </a:extLst>
          </p:cNvPr>
          <p:cNvGraphicFramePr>
            <a:graphicFrameLocks noGrp="1"/>
          </p:cNvGraphicFramePr>
          <p:nvPr/>
        </p:nvGraphicFramePr>
        <p:xfrm>
          <a:off x="5013868" y="2347545"/>
          <a:ext cx="347396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883131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595639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595639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595639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595639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8" name="Left Bracket 37">
            <a:extLst>
              <a:ext uri="{FF2B5EF4-FFF2-40B4-BE49-F238E27FC236}">
                <a16:creationId xmlns:a16="http://schemas.microsoft.com/office/drawing/2014/main" id="{B35EAD4A-B17B-4CD4-B788-443EDBD08D43}"/>
              </a:ext>
            </a:extLst>
          </p:cNvPr>
          <p:cNvSpPr/>
          <p:nvPr/>
        </p:nvSpPr>
        <p:spPr bwMode="auto">
          <a:xfrm flipH="1">
            <a:off x="8074348" y="2836470"/>
            <a:ext cx="325965" cy="2222406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19175A36-2D66-4A90-ADB9-40D4883E7094}"/>
              </a:ext>
            </a:extLst>
          </p:cNvPr>
          <p:cNvSpPr/>
          <p:nvPr/>
        </p:nvSpPr>
        <p:spPr bwMode="auto">
          <a:xfrm>
            <a:off x="5333981" y="2868338"/>
            <a:ext cx="222484" cy="2222407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93B99-F079-4DD1-86B9-783C31E9C4C7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 bwMode="auto">
          <a:xfrm>
            <a:off x="1081393" y="2542326"/>
            <a:ext cx="902146" cy="31197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2907EC-6086-4C40-9EB0-5A4D9D64516D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auto">
          <a:xfrm flipH="1">
            <a:off x="2444526" y="2542326"/>
            <a:ext cx="936013" cy="31197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017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D9A603EF-CCC3-4CBB-9872-3226668B9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123093"/>
            <a:ext cx="8495567" cy="715893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basic idea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FAD3BBD-CF09-45D5-9FF2-CCDFA164F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47565"/>
            <a:ext cx="8495567" cy="558405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/>
              <a:t>Split the solution space (branch)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Predict a lower bound for a class of solutions.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Find a upper bound of an optimal solution.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/>
              <a:t>if the lower bound of a solution exceeds the upper bound, this solution cannot be optimal and thus we should terminate the branching associated with this solution.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graphicFrame>
        <p:nvGraphicFramePr>
          <p:cNvPr id="40" name="Table 36">
            <a:extLst>
              <a:ext uri="{FF2B5EF4-FFF2-40B4-BE49-F238E27FC236}">
                <a16:creationId xmlns:a16="http://schemas.microsoft.com/office/drawing/2014/main" id="{B4A60F6F-15C8-4848-97AB-15F7981D0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15647"/>
              </p:ext>
            </p:extLst>
          </p:nvPr>
        </p:nvGraphicFramePr>
        <p:xfrm>
          <a:off x="560552" y="2448319"/>
          <a:ext cx="3122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8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8" name="Left Bracket 37">
            <a:extLst>
              <a:ext uri="{FF2B5EF4-FFF2-40B4-BE49-F238E27FC236}">
                <a16:creationId xmlns:a16="http://schemas.microsoft.com/office/drawing/2014/main" id="{B35EAD4A-B17B-4CD4-B788-443EDBD08D43}"/>
              </a:ext>
            </a:extLst>
          </p:cNvPr>
          <p:cNvSpPr/>
          <p:nvPr/>
        </p:nvSpPr>
        <p:spPr bwMode="auto">
          <a:xfrm flipH="1">
            <a:off x="3357035" y="2891597"/>
            <a:ext cx="325965" cy="2222406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19175A36-2D66-4A90-ADB9-40D4883E7094}"/>
              </a:ext>
            </a:extLst>
          </p:cNvPr>
          <p:cNvSpPr/>
          <p:nvPr/>
        </p:nvSpPr>
        <p:spPr bwMode="auto">
          <a:xfrm>
            <a:off x="849091" y="2891596"/>
            <a:ext cx="222484" cy="2222407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87A6C-F2AA-434E-921E-16FD438DBC09}"/>
              </a:ext>
            </a:extLst>
          </p:cNvPr>
          <p:cNvSpPr txBox="1"/>
          <p:nvPr/>
        </p:nvSpPr>
        <p:spPr>
          <a:xfrm>
            <a:off x="408780" y="1015091"/>
            <a:ext cx="8387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1 reduce: Search each row to the smallest value</a:t>
            </a:r>
            <a:endParaRPr lang="en-US" sz="2800" dirty="0"/>
          </a:p>
        </p:txBody>
      </p:sp>
      <p:graphicFrame>
        <p:nvGraphicFramePr>
          <p:cNvPr id="33" name="Table 36">
            <a:extLst>
              <a:ext uri="{FF2B5EF4-FFF2-40B4-BE49-F238E27FC236}">
                <a16:creationId xmlns:a16="http://schemas.microsoft.com/office/drawing/2014/main" id="{ED250E33-7DE2-4B7C-AD9B-490DDF58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52315"/>
              </p:ext>
            </p:extLst>
          </p:nvPr>
        </p:nvGraphicFramePr>
        <p:xfrm>
          <a:off x="3705293" y="2859799"/>
          <a:ext cx="59563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9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9029"/>
              </p:ext>
            </p:extLst>
          </p:nvPr>
        </p:nvGraphicFramePr>
        <p:xfrm>
          <a:off x="5121797" y="2416523"/>
          <a:ext cx="3122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8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7918280" y="2859801"/>
            <a:ext cx="325965" cy="2222406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5410336" y="2859800"/>
            <a:ext cx="222484" cy="2222407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4DC23-62A5-4B82-8149-A365B38AD0A6}"/>
              </a:ext>
            </a:extLst>
          </p:cNvPr>
          <p:cNvSpPr txBox="1"/>
          <p:nvPr/>
        </p:nvSpPr>
        <p:spPr>
          <a:xfrm>
            <a:off x="3765701" y="5082207"/>
            <a:ext cx="655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67362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7F403889-3CDA-4AF3-9904-D880265C6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697" y="94859"/>
            <a:ext cx="8497888" cy="838395"/>
          </a:xfrm>
        </p:spPr>
        <p:txBody>
          <a:bodyPr/>
          <a:lstStyle/>
          <a:p>
            <a:pPr eaLnBrk="1" hangingPunct="1"/>
            <a:r>
              <a:rPr lang="en-US" altLang="zh-TW" sz="4000" b="1" dirty="0"/>
              <a:t>Feasible Solution vs. Optimal Solution</a:t>
            </a:r>
            <a:endParaRPr lang="en-US" altLang="zh-TW" sz="4000" dirty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EFE1E20-9FDC-4896-8502-A6359DAB6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697" y="1518715"/>
            <a:ext cx="8497888" cy="50847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3600" dirty="0">
                <a:solidFill>
                  <a:srgbClr val="0F06BA"/>
                </a:solidFill>
              </a:rPr>
              <a:t>DFS</a:t>
            </a:r>
            <a:r>
              <a:rPr lang="en-US" altLang="zh-TW" sz="3600" dirty="0"/>
              <a:t>, </a:t>
            </a:r>
            <a:r>
              <a:rPr lang="en-US" altLang="zh-TW" sz="3600" dirty="0">
                <a:solidFill>
                  <a:srgbClr val="0F06BA"/>
                </a:solidFill>
              </a:rPr>
              <a:t>BFS</a:t>
            </a:r>
            <a:r>
              <a:rPr lang="en-US" altLang="zh-TW" sz="3600" dirty="0"/>
              <a:t>, </a:t>
            </a:r>
            <a:r>
              <a:rPr lang="en-US" altLang="zh-TW" sz="3600" dirty="0">
                <a:solidFill>
                  <a:srgbClr val="0F06BA"/>
                </a:solidFill>
              </a:rPr>
              <a:t>…</a:t>
            </a:r>
            <a:r>
              <a:rPr lang="en-US" altLang="zh-TW" sz="3600" dirty="0"/>
              <a:t> can be used to solve some searching problem </a:t>
            </a:r>
            <a:r>
              <a:rPr lang="en-US" altLang="zh-TW" sz="3600" dirty="0">
                <a:solidFill>
                  <a:srgbClr val="FF0000"/>
                </a:solidFill>
              </a:rPr>
              <a:t>for searching a feasible solution</a:t>
            </a:r>
            <a:r>
              <a:rPr lang="en-US" altLang="zh-TW" sz="36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3600" dirty="0"/>
              <a:t>However, they cannot be used to solve the optimization problems </a:t>
            </a:r>
            <a:r>
              <a:rPr lang="en-US" altLang="zh-TW" sz="3600" dirty="0">
                <a:solidFill>
                  <a:srgbClr val="FF0000"/>
                </a:solidFill>
              </a:rPr>
              <a:t>for searching an (the) optimal solution</a:t>
            </a:r>
            <a:r>
              <a:rPr lang="en-US" altLang="zh-TW" sz="3600" dirty="0"/>
              <a:t>.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D054FB96-82D8-4CBF-A2E5-2B06EDE1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B35EAD4A-B17B-4CD4-B788-443EDBD08D43}"/>
              </a:ext>
            </a:extLst>
          </p:cNvPr>
          <p:cNvSpPr/>
          <p:nvPr/>
        </p:nvSpPr>
        <p:spPr bwMode="auto">
          <a:xfrm flipH="1">
            <a:off x="3357035" y="2730728"/>
            <a:ext cx="325965" cy="2222406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19175A36-2D66-4A90-ADB9-40D4883E7094}"/>
              </a:ext>
            </a:extLst>
          </p:cNvPr>
          <p:cNvSpPr/>
          <p:nvPr/>
        </p:nvSpPr>
        <p:spPr bwMode="auto">
          <a:xfrm>
            <a:off x="849091" y="2730727"/>
            <a:ext cx="222484" cy="2222407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87A6C-F2AA-434E-921E-16FD438DBC09}"/>
              </a:ext>
            </a:extLst>
          </p:cNvPr>
          <p:cNvSpPr txBox="1"/>
          <p:nvPr/>
        </p:nvSpPr>
        <p:spPr>
          <a:xfrm>
            <a:off x="408780" y="1015091"/>
            <a:ext cx="83879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2 reduce: Search each column to the smallest value</a:t>
            </a:r>
            <a:endParaRPr lang="en-US" sz="2800" dirty="0"/>
          </a:p>
        </p:txBody>
      </p:sp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3754"/>
              </p:ext>
            </p:extLst>
          </p:nvPr>
        </p:nvGraphicFramePr>
        <p:xfrm>
          <a:off x="613049" y="2255654"/>
          <a:ext cx="3122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8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7918280" y="2698932"/>
            <a:ext cx="325965" cy="2222406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5410336" y="2698931"/>
            <a:ext cx="222484" cy="2222407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4DC23-62A5-4B82-8149-A365B38AD0A6}"/>
              </a:ext>
            </a:extLst>
          </p:cNvPr>
          <p:cNvSpPr txBox="1"/>
          <p:nvPr/>
        </p:nvSpPr>
        <p:spPr>
          <a:xfrm>
            <a:off x="3683000" y="5031619"/>
            <a:ext cx="655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19376-0E18-433F-A26A-00B74CDDE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8502"/>
              </p:ext>
            </p:extLst>
          </p:nvPr>
        </p:nvGraphicFramePr>
        <p:xfrm>
          <a:off x="807103" y="4998854"/>
          <a:ext cx="28981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38">
                  <a:extLst>
                    <a:ext uri="{9D8B030D-6E8A-4147-A177-3AD203B41FA5}">
                      <a16:colId xmlns:a16="http://schemas.microsoft.com/office/drawing/2014/main" val="4016436902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204680029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610501093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3462744138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366505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720043"/>
                  </a:ext>
                </a:extLst>
              </a:tr>
            </a:tbl>
          </a:graphicData>
        </a:graphic>
      </p:graphicFrame>
      <p:graphicFrame>
        <p:nvGraphicFramePr>
          <p:cNvPr id="13" name="Table 36">
            <a:extLst>
              <a:ext uri="{FF2B5EF4-FFF2-40B4-BE49-F238E27FC236}">
                <a16:creationId xmlns:a16="http://schemas.microsoft.com/office/drawing/2014/main" id="{F4514754-FD72-4B7D-8B56-D35CC172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25467"/>
              </p:ext>
            </p:extLst>
          </p:nvPr>
        </p:nvGraphicFramePr>
        <p:xfrm>
          <a:off x="5155665" y="2224932"/>
          <a:ext cx="31224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8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579638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3EF1EE-1CFA-481F-A37A-AD87834C2FF3}"/>
              </a:ext>
            </a:extLst>
          </p:cNvPr>
          <p:cNvSpPr txBox="1"/>
          <p:nvPr/>
        </p:nvSpPr>
        <p:spPr>
          <a:xfrm>
            <a:off x="239836" y="5768427"/>
            <a:ext cx="83879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Total reduction: 21 + 4 =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kumimoji="1" lang="en-US" sz="2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cost of the first node.</a:t>
            </a:r>
            <a:endParaRPr lang="en-US" sz="2800" dirty="0">
              <a:solidFill>
                <a:srgbClr val="0F0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3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64091"/>
              </p:ext>
            </p:extLst>
          </p:nvPr>
        </p:nvGraphicFramePr>
        <p:xfrm>
          <a:off x="185595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4F42E2-DE0F-4E5C-8073-3A293883FB08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7203A9-5018-46CC-8B3B-98EA37BC54D6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4BA00F-316E-4167-BFC9-BFB181FC9B85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43AA56-123B-4828-B3C3-558C16282125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FDFEDC8-567C-4789-A529-979343BB517B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14DD99-9DDD-47F5-A369-B1CF3BB3312B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A41E49-0BCF-410F-B3FF-4F25736EDA03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8C2902-FAE7-43BB-ADA3-6D1623BB979C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B0CB42-181E-4549-ABDB-47A918C74A35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292AC4-C6D5-4B3D-947C-643F768F186A}"/>
                </a:ext>
              </a:extLst>
            </p:cNvPr>
            <p:cNvCxnSpPr>
              <a:cxnSpLocks/>
              <a:stCxn id="17" idx="4"/>
              <a:endCxn id="18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C0E80-5EB7-40E6-A4E8-F918FE6D0EE2}"/>
                </a:ext>
              </a:extLst>
            </p:cNvPr>
            <p:cNvCxnSpPr>
              <a:cxnSpLocks/>
              <a:stCxn id="16" idx="4"/>
              <a:endCxn id="18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7CCDF0-2E28-4419-86E7-AE83E3C6A797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092083-44ED-4D3E-B027-3E716377E76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DC9097-BB9A-402F-A83E-1F666D817CA7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1CC259-CE7C-414D-8B04-8256D87BE143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943029-2D1F-455D-85C0-A35BDB9BAF3F}"/>
                </a:ext>
              </a:extLst>
            </p:cNvPr>
            <p:cNvCxnSpPr>
              <a:cxnSpLocks/>
              <a:stCxn id="14" idx="4"/>
              <a:endCxn id="18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5487553" y="1539923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4018569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5233552" y="1930168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5C0FE1-B73F-4714-AFB6-3D04DE64FE44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4408814" y="1768523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5877798" y="1930168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5004952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6114098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7037395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6"/>
            <a:endCxn id="58" idx="1"/>
          </p:cNvCxnSpPr>
          <p:nvPr/>
        </p:nvCxnSpPr>
        <p:spPr bwMode="auto">
          <a:xfrm>
            <a:off x="5944753" y="1768523"/>
            <a:ext cx="1159597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5104434" y="139536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graphicFrame>
        <p:nvGraphicFramePr>
          <p:cNvPr id="71" name="Table 36">
            <a:extLst>
              <a:ext uri="{FF2B5EF4-FFF2-40B4-BE49-F238E27FC236}">
                <a16:creationId xmlns:a16="http://schemas.microsoft.com/office/drawing/2014/main" id="{68F032AF-DDD1-4380-90F9-FBD687792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78279"/>
              </p:ext>
            </p:extLst>
          </p:nvPr>
        </p:nvGraphicFramePr>
        <p:xfrm>
          <a:off x="2911591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2" name="Left Bracket 71">
            <a:extLst>
              <a:ext uri="{FF2B5EF4-FFF2-40B4-BE49-F238E27FC236}">
                <a16:creationId xmlns:a16="http://schemas.microsoft.com/office/drawing/2014/main" id="{1E4FC66A-BBA8-4C10-A2A5-78689648E010}"/>
              </a:ext>
            </a:extLst>
          </p:cNvPr>
          <p:cNvSpPr/>
          <p:nvPr/>
        </p:nvSpPr>
        <p:spPr bwMode="auto">
          <a:xfrm flipH="1">
            <a:off x="4999294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3" name="Left Bracket 72">
            <a:extLst>
              <a:ext uri="{FF2B5EF4-FFF2-40B4-BE49-F238E27FC236}">
                <a16:creationId xmlns:a16="http://schemas.microsoft.com/office/drawing/2014/main" id="{BE98DD77-59B8-45E5-A6B2-F3FF28D4D63F}"/>
              </a:ext>
            </a:extLst>
          </p:cNvPr>
          <p:cNvSpPr/>
          <p:nvPr/>
        </p:nvSpPr>
        <p:spPr bwMode="auto">
          <a:xfrm>
            <a:off x="3166399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5725766" y="3988330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C(1) + C(1,2) + 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9E687C-D5E7-4469-8EE0-42AD5964E898}"/>
              </a:ext>
            </a:extLst>
          </p:cNvPr>
          <p:cNvSpPr txBox="1"/>
          <p:nvPr/>
        </p:nvSpPr>
        <p:spPr>
          <a:xfrm>
            <a:off x="3759724" y="6386237"/>
            <a:ext cx="73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5725766" y="4445530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25 + 10 + 0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5725766" y="4874774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2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/>
        </p:nvGraphicFramePr>
        <p:xfrm>
          <a:off x="185595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1539923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768523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5C0FE1-B73F-4714-AFB6-3D04DE64FE44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930168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930168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6"/>
            <a:endCxn id="58" idx="1"/>
          </p:cNvCxnSpPr>
          <p:nvPr/>
        </p:nvCxnSpPr>
        <p:spPr bwMode="auto">
          <a:xfrm>
            <a:off x="4861015" y="1768523"/>
            <a:ext cx="1159597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4020696" y="139536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graphicFrame>
        <p:nvGraphicFramePr>
          <p:cNvPr id="71" name="Table 36">
            <a:extLst>
              <a:ext uri="{FF2B5EF4-FFF2-40B4-BE49-F238E27FC236}">
                <a16:creationId xmlns:a16="http://schemas.microsoft.com/office/drawing/2014/main" id="{68F032AF-DDD1-4380-90F9-FBD687792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43615"/>
              </p:ext>
            </p:extLst>
          </p:nvPr>
        </p:nvGraphicFramePr>
        <p:xfrm>
          <a:off x="2911591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2" name="Left Bracket 71">
            <a:extLst>
              <a:ext uri="{FF2B5EF4-FFF2-40B4-BE49-F238E27FC236}">
                <a16:creationId xmlns:a16="http://schemas.microsoft.com/office/drawing/2014/main" id="{1E4FC66A-BBA8-4C10-A2A5-78689648E010}"/>
              </a:ext>
            </a:extLst>
          </p:cNvPr>
          <p:cNvSpPr/>
          <p:nvPr/>
        </p:nvSpPr>
        <p:spPr bwMode="auto">
          <a:xfrm flipH="1">
            <a:off x="4999294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3" name="Left Bracket 72">
            <a:extLst>
              <a:ext uri="{FF2B5EF4-FFF2-40B4-BE49-F238E27FC236}">
                <a16:creationId xmlns:a16="http://schemas.microsoft.com/office/drawing/2014/main" id="{BE98DD77-59B8-45E5-A6B2-F3FF28D4D63F}"/>
              </a:ext>
            </a:extLst>
          </p:cNvPr>
          <p:cNvSpPr/>
          <p:nvPr/>
        </p:nvSpPr>
        <p:spPr bwMode="auto">
          <a:xfrm>
            <a:off x="3166399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543492" y="1809573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C(1) + C(1,3) + 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9E687C-D5E7-4469-8EE0-42AD5964E898}"/>
              </a:ext>
            </a:extLst>
          </p:cNvPr>
          <p:cNvSpPr txBox="1"/>
          <p:nvPr/>
        </p:nvSpPr>
        <p:spPr>
          <a:xfrm>
            <a:off x="5674989" y="6470542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11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543492" y="2266773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25 + 17 + 11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543492" y="2696017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784088" y="233178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3CB437-0C30-4E0B-AF2E-CE93F666F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9447"/>
              </p:ext>
            </p:extLst>
          </p:nvPr>
        </p:nvGraphicFramePr>
        <p:xfrm>
          <a:off x="3147341" y="6313488"/>
          <a:ext cx="222408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395850872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76619106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72288017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924194175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03730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56574"/>
                  </a:ext>
                </a:extLst>
              </a:tr>
            </a:tbl>
          </a:graphicData>
        </a:graphic>
      </p:graphicFrame>
      <p:graphicFrame>
        <p:nvGraphicFramePr>
          <p:cNvPr id="48" name="Table 36">
            <a:extLst>
              <a:ext uri="{FF2B5EF4-FFF2-40B4-BE49-F238E27FC236}">
                <a16:creationId xmlns:a16="http://schemas.microsoft.com/office/drawing/2014/main" id="{38A3F512-DB41-4FA9-B093-460D5C406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36820"/>
              </p:ext>
            </p:extLst>
          </p:nvPr>
        </p:nvGraphicFramePr>
        <p:xfrm>
          <a:off x="5605469" y="3851275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49" name="Left Bracket 48">
            <a:extLst>
              <a:ext uri="{FF2B5EF4-FFF2-40B4-BE49-F238E27FC236}">
                <a16:creationId xmlns:a16="http://schemas.microsoft.com/office/drawing/2014/main" id="{CB884F17-5BD1-4F26-806C-10E7D95755AE}"/>
              </a:ext>
            </a:extLst>
          </p:cNvPr>
          <p:cNvSpPr/>
          <p:nvPr/>
        </p:nvSpPr>
        <p:spPr bwMode="auto">
          <a:xfrm flipH="1">
            <a:off x="7693172" y="4232273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733E9B16-3557-48AE-97AE-38C4FF0CAA3B}"/>
              </a:ext>
            </a:extLst>
          </p:cNvPr>
          <p:cNvSpPr/>
          <p:nvPr/>
        </p:nvSpPr>
        <p:spPr bwMode="auto">
          <a:xfrm>
            <a:off x="5860277" y="4232274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F8A9F1-9838-45C6-9D8B-DE6542FF6D42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4AD1691-BD16-4089-B586-22FE0600AD43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CE27DE-F2DE-4B79-A244-BD76CED9F988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7B10746-537A-4604-A68A-76C29DE9B086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9D899E-D71F-4962-979C-A0D925D9D989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20DEF15-835F-4D21-8F29-2AB67B62F546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B5351F-309E-42EF-883D-A2728102C567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64007A1-EC31-4500-B91A-978A9421776F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1F7C7-B343-43FA-94A2-E099E67A6235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771AD0-1E14-4264-94AE-8BD99B910F79}"/>
                </a:ext>
              </a:extLst>
            </p:cNvPr>
            <p:cNvCxnSpPr>
              <a:cxnSpLocks/>
              <a:stCxn id="57" idx="4"/>
              <a:endCxn id="60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6C665-A155-43F2-AA0E-70BAAE8C3348}"/>
                </a:ext>
              </a:extLst>
            </p:cNvPr>
            <p:cNvCxnSpPr>
              <a:cxnSpLocks/>
              <a:stCxn id="56" idx="4"/>
              <a:endCxn id="60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F440BB-E994-48DE-82D6-0374C0F5B033}"/>
                </a:ext>
              </a:extLst>
            </p:cNvPr>
            <p:cNvCxnSpPr>
              <a:cxnSpLocks/>
              <a:stCxn id="54" idx="5"/>
              <a:endCxn id="57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963CD5-ADC1-4E80-8D65-83ECCFEB4005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631926-C967-422E-A940-BEA264BE6DA9}"/>
                </a:ext>
              </a:extLst>
            </p:cNvPr>
            <p:cNvCxnSpPr>
              <a:cxnSpLocks/>
              <a:stCxn id="56" idx="7"/>
              <a:endCxn id="55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640021-A638-4D98-9119-8424608FB8C6}"/>
                </a:ext>
              </a:extLst>
            </p:cNvPr>
            <p:cNvCxnSpPr>
              <a:cxnSpLocks/>
              <a:stCxn id="55" idx="4"/>
              <a:endCxn id="60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3DFE70-0C33-4E44-B9F4-E02F7EC37E48}"/>
                </a:ext>
              </a:extLst>
            </p:cNvPr>
            <p:cNvCxnSpPr>
              <a:cxnSpLocks/>
              <a:stCxn id="54" idx="4"/>
              <a:endCxn id="60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20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53067"/>
              </p:ext>
            </p:extLst>
          </p:nvPr>
        </p:nvGraphicFramePr>
        <p:xfrm>
          <a:off x="185595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1539923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768523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5C0FE1-B73F-4714-AFB6-3D04DE64FE44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930168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930168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6"/>
            <a:endCxn id="58" idx="1"/>
          </p:cNvCxnSpPr>
          <p:nvPr/>
        </p:nvCxnSpPr>
        <p:spPr bwMode="auto">
          <a:xfrm>
            <a:off x="4861015" y="1768523"/>
            <a:ext cx="1159597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4020696" y="139536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graphicFrame>
        <p:nvGraphicFramePr>
          <p:cNvPr id="71" name="Table 36">
            <a:extLst>
              <a:ext uri="{FF2B5EF4-FFF2-40B4-BE49-F238E27FC236}">
                <a16:creationId xmlns:a16="http://schemas.microsoft.com/office/drawing/2014/main" id="{68F032AF-DDD1-4380-90F9-FBD687792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42600"/>
              </p:ext>
            </p:extLst>
          </p:nvPr>
        </p:nvGraphicFramePr>
        <p:xfrm>
          <a:off x="2911591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2" name="Left Bracket 71">
            <a:extLst>
              <a:ext uri="{FF2B5EF4-FFF2-40B4-BE49-F238E27FC236}">
                <a16:creationId xmlns:a16="http://schemas.microsoft.com/office/drawing/2014/main" id="{1E4FC66A-BBA8-4C10-A2A5-78689648E010}"/>
              </a:ext>
            </a:extLst>
          </p:cNvPr>
          <p:cNvSpPr/>
          <p:nvPr/>
        </p:nvSpPr>
        <p:spPr bwMode="auto">
          <a:xfrm flipH="1">
            <a:off x="4999294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3" name="Left Bracket 72">
            <a:extLst>
              <a:ext uri="{FF2B5EF4-FFF2-40B4-BE49-F238E27FC236}">
                <a16:creationId xmlns:a16="http://schemas.microsoft.com/office/drawing/2014/main" id="{BE98DD77-59B8-45E5-A6B2-F3FF28D4D63F}"/>
              </a:ext>
            </a:extLst>
          </p:cNvPr>
          <p:cNvSpPr/>
          <p:nvPr/>
        </p:nvSpPr>
        <p:spPr bwMode="auto">
          <a:xfrm>
            <a:off x="3166399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145653" y="3816173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C(1) + C(1,4) + 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9E687C-D5E7-4469-8EE0-42AD5964E898}"/>
              </a:ext>
            </a:extLst>
          </p:cNvPr>
          <p:cNvSpPr txBox="1"/>
          <p:nvPr/>
        </p:nvSpPr>
        <p:spPr>
          <a:xfrm>
            <a:off x="3722614" y="6420936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145653" y="4273373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25 + 0 + 0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145653" y="4702617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784088" y="233178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67852" y="24305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1075" y="245143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C1ED19-F71C-4560-9D01-E58D01589090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90AF767-A9D0-4165-84C5-A2C90C501400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9A8B689-9C3C-438E-B0D1-1118FFAA333F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71BCEE-9D88-4378-A4EE-ABA9ECBF53C3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ED1B2D3-CB89-4D47-A476-4E7D25063404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4BDBEC-4ACD-404F-9470-BEB27CB787DB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A457E9-B5BF-4F5D-82E0-A72F8EEC45AB}"/>
                </a:ext>
              </a:extLst>
            </p:cNvPr>
            <p:cNvCxnSpPr>
              <a:cxnSpLocks/>
              <a:stCxn id="56" idx="4"/>
              <a:endCxn id="60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70EBFB2-6B05-4A93-A59D-F9021EBDEFA2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18E16B6-BD73-4135-8A76-6EF6FDF1330E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16388A-1935-4E1E-A05B-34725773309C}"/>
                </a:ext>
              </a:extLst>
            </p:cNvPr>
            <p:cNvCxnSpPr>
              <a:cxnSpLocks/>
              <a:stCxn id="61" idx="4"/>
              <a:endCxn id="62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1E8481-820E-4C2F-B521-C230D2870735}"/>
                </a:ext>
              </a:extLst>
            </p:cNvPr>
            <p:cNvCxnSpPr>
              <a:cxnSpLocks/>
              <a:stCxn id="60" idx="4"/>
              <a:endCxn id="62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ED49B2-146C-4C89-9D9C-0780BCD8BDEB}"/>
                </a:ext>
              </a:extLst>
            </p:cNvPr>
            <p:cNvCxnSpPr>
              <a:cxnSpLocks/>
              <a:stCxn id="56" idx="5"/>
              <a:endCxn id="61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049505-4C23-486B-A8BA-BC15644C5E66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F76F8E-81FA-4FD4-AC21-4F7E1BE6D324}"/>
                </a:ext>
              </a:extLst>
            </p:cNvPr>
            <p:cNvCxnSpPr>
              <a:cxnSpLocks/>
              <a:stCxn id="60" idx="7"/>
              <a:endCxn id="57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0261F25-41D2-4841-8FC6-7A5F20AD0CFB}"/>
                </a:ext>
              </a:extLst>
            </p:cNvPr>
            <p:cNvCxnSpPr>
              <a:cxnSpLocks/>
              <a:stCxn id="57" idx="4"/>
              <a:endCxn id="62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59483D-4181-4D56-82C0-D1B7E9B71932}"/>
                </a:ext>
              </a:extLst>
            </p:cNvPr>
            <p:cNvCxnSpPr>
              <a:cxnSpLocks/>
              <a:stCxn id="56" idx="4"/>
              <a:endCxn id="62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55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graphicFrame>
        <p:nvGraphicFramePr>
          <p:cNvPr id="34" name="Table 36">
            <a:extLst>
              <a:ext uri="{FF2B5EF4-FFF2-40B4-BE49-F238E27FC236}">
                <a16:creationId xmlns:a16="http://schemas.microsoft.com/office/drawing/2014/main" id="{BC781B82-995F-4A9E-9ED1-BCF9DE4A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0704"/>
              </p:ext>
            </p:extLst>
          </p:nvPr>
        </p:nvGraphicFramePr>
        <p:xfrm>
          <a:off x="185595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1539923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768523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930168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6850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930168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4020696" y="139536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746784" y="207109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C(1) + C(1,5)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746784" y="252829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25 + 1 + 5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746784" y="2957539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C(4)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784088" y="233178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67852" y="24305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1075" y="245143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graphicFrame>
        <p:nvGraphicFramePr>
          <p:cNvPr id="48" name="Table 36">
            <a:extLst>
              <a:ext uri="{FF2B5EF4-FFF2-40B4-BE49-F238E27FC236}">
                <a16:creationId xmlns:a16="http://schemas.microsoft.com/office/drawing/2014/main" id="{05B81F3D-8F6D-4F56-9A3A-5F4BEE96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30787"/>
              </p:ext>
            </p:extLst>
          </p:nvPr>
        </p:nvGraphicFramePr>
        <p:xfrm>
          <a:off x="2911591" y="390120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49" name="Left Bracket 48">
            <a:extLst>
              <a:ext uri="{FF2B5EF4-FFF2-40B4-BE49-F238E27FC236}">
                <a16:creationId xmlns:a16="http://schemas.microsoft.com/office/drawing/2014/main" id="{BB8514E0-B3E2-4AE0-9320-80916AC0FC0D}"/>
              </a:ext>
            </a:extLst>
          </p:cNvPr>
          <p:cNvSpPr/>
          <p:nvPr/>
        </p:nvSpPr>
        <p:spPr bwMode="auto">
          <a:xfrm flipH="1">
            <a:off x="4999294" y="428219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F39963FE-31B0-4C74-8997-4FA3B555AF42}"/>
              </a:ext>
            </a:extLst>
          </p:cNvPr>
          <p:cNvSpPr/>
          <p:nvPr/>
        </p:nvSpPr>
        <p:spPr bwMode="auto">
          <a:xfrm>
            <a:off x="3166399" y="428219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4E3D82-3898-49A5-9AAD-D788508C1C43}"/>
              </a:ext>
            </a:extLst>
          </p:cNvPr>
          <p:cNvSpPr txBox="1"/>
          <p:nvPr/>
        </p:nvSpPr>
        <p:spPr>
          <a:xfrm>
            <a:off x="5078252" y="6520889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5</a:t>
            </a:r>
            <a:endParaRPr lang="en-US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F5725F4-D403-46A9-AE79-33E6D0030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54864"/>
              </p:ext>
            </p:extLst>
          </p:nvPr>
        </p:nvGraphicFramePr>
        <p:xfrm>
          <a:off x="3138363" y="6217680"/>
          <a:ext cx="222408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395850872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76619106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72288017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924194175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03730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56574"/>
                  </a:ext>
                </a:extLst>
              </a:tr>
            </a:tbl>
          </a:graphicData>
        </a:graphic>
      </p:graphicFrame>
      <p:graphicFrame>
        <p:nvGraphicFramePr>
          <p:cNvPr id="57" name="Table 36">
            <a:extLst>
              <a:ext uri="{FF2B5EF4-FFF2-40B4-BE49-F238E27FC236}">
                <a16:creationId xmlns:a16="http://schemas.microsoft.com/office/drawing/2014/main" id="{D2D1DE42-E623-41C8-B261-1E31876C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50742"/>
              </p:ext>
            </p:extLst>
          </p:nvPr>
        </p:nvGraphicFramePr>
        <p:xfrm>
          <a:off x="6274339" y="3851275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60" name="Left Bracket 59">
            <a:extLst>
              <a:ext uri="{FF2B5EF4-FFF2-40B4-BE49-F238E27FC236}">
                <a16:creationId xmlns:a16="http://schemas.microsoft.com/office/drawing/2014/main" id="{826E6829-B214-44C1-A6F4-84BCE5B6F3FC}"/>
              </a:ext>
            </a:extLst>
          </p:cNvPr>
          <p:cNvSpPr/>
          <p:nvPr/>
        </p:nvSpPr>
        <p:spPr bwMode="auto">
          <a:xfrm flipH="1">
            <a:off x="8362042" y="4232273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64E6452B-F4E7-4E5F-B80C-1B33241B4572}"/>
              </a:ext>
            </a:extLst>
          </p:cNvPr>
          <p:cNvSpPr/>
          <p:nvPr/>
        </p:nvSpPr>
        <p:spPr bwMode="auto">
          <a:xfrm>
            <a:off x="6529147" y="4232274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C8930C-E0D0-4B84-B574-DB628CB3E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09224"/>
              </p:ext>
            </p:extLst>
          </p:nvPr>
        </p:nvGraphicFramePr>
        <p:xfrm>
          <a:off x="5343611" y="4243541"/>
          <a:ext cx="444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104751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3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93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1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35198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2F8BBB2-C50C-4DF6-91F6-D1841353E292}"/>
              </a:ext>
            </a:extLst>
          </p:cNvPr>
          <p:cNvSpPr txBox="1"/>
          <p:nvPr/>
        </p:nvSpPr>
        <p:spPr>
          <a:xfrm>
            <a:off x="5330699" y="6217679"/>
            <a:ext cx="44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768523"/>
            <a:ext cx="1321242" cy="9164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06152" y="231567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A85537E-27C6-475F-902B-25E1A303AE4C}"/>
              </a:ext>
            </a:extLst>
          </p:cNvPr>
          <p:cNvSpPr/>
          <p:nvPr/>
        </p:nvSpPr>
        <p:spPr bwMode="auto">
          <a:xfrm>
            <a:off x="4657511" y="2426935"/>
            <a:ext cx="1130917" cy="899936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8EFBD-F6C4-41BC-AA54-7ABB72F1A386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BB37FF5-97AE-4ACE-A8C8-CF9CCED4F4FF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B2CA862-385F-42A4-8A36-6F3638D9D361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0B89872-03B2-4457-B4B7-76B9DA71E38C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7312EFE-1105-45BA-8A2B-D9ED0ECCF653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19B1276-640F-4848-BB92-F99C5B59D019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1D953F-BDBB-4053-87EF-5DCD112106EC}"/>
                </a:ext>
              </a:extLst>
            </p:cNvPr>
            <p:cNvCxnSpPr>
              <a:cxnSpLocks/>
              <a:stCxn id="66" idx="4"/>
              <a:endCxn id="74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343A949-3216-43B6-9197-B9F2B7B264B2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5D4F60-47BA-4404-A892-F03CC8AB66CD}"/>
                </a:ext>
              </a:extLst>
            </p:cNvPr>
            <p:cNvCxnSpPr>
              <a:cxnSpLocks/>
              <a:stCxn id="67" idx="4"/>
              <a:endCxn id="79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60D03A4-FD8B-452B-B9AF-0BCCCEF6C5DC}"/>
                </a:ext>
              </a:extLst>
            </p:cNvPr>
            <p:cNvCxnSpPr>
              <a:cxnSpLocks/>
              <a:stCxn id="79" idx="4"/>
              <a:endCxn id="80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16D53-B30A-4D30-9C53-DB5338D85CD2}"/>
                </a:ext>
              </a:extLst>
            </p:cNvPr>
            <p:cNvCxnSpPr>
              <a:cxnSpLocks/>
              <a:stCxn id="74" idx="4"/>
              <a:endCxn id="80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977106-EBC3-4A05-8FF7-F83A48FFE1FB}"/>
                </a:ext>
              </a:extLst>
            </p:cNvPr>
            <p:cNvCxnSpPr>
              <a:cxnSpLocks/>
              <a:stCxn id="66" idx="5"/>
              <a:endCxn id="79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0B9C5F7-8522-48F2-A51E-8397E6A8461E}"/>
                </a:ext>
              </a:extLst>
            </p:cNvPr>
            <p:cNvCxnSpPr>
              <a:cxnSpLocks/>
              <a:stCxn id="74" idx="6"/>
              <a:endCxn id="79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D11C7D6-9A74-44BC-91FC-3F56A88B0E86}"/>
                </a:ext>
              </a:extLst>
            </p:cNvPr>
            <p:cNvCxnSpPr>
              <a:cxnSpLocks/>
              <a:stCxn id="74" idx="7"/>
              <a:endCxn id="67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88D002A-A178-4E5B-9D11-CC29F3EF6152}"/>
                </a:ext>
              </a:extLst>
            </p:cNvPr>
            <p:cNvCxnSpPr>
              <a:cxnSpLocks/>
              <a:stCxn id="67" idx="4"/>
              <a:endCxn id="80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AB2050-3E3C-4943-A303-E3A63226F01B}"/>
                </a:ext>
              </a:extLst>
            </p:cNvPr>
            <p:cNvCxnSpPr>
              <a:cxnSpLocks/>
              <a:stCxn id="66" idx="4"/>
              <a:endCxn id="80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974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747866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747867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226649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388294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388294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3922181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410857" y="4046088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C(4) + C(4,2)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410857" y="4503288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25 + 3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410857" y="4932532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926376" y="181773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67852" y="188865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1075" y="190956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226649"/>
            <a:ext cx="1321242" cy="9164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06152" y="177380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4149814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5085395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6016742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992F74-4767-4E01-B0E3-9B3D4B8ED86E}"/>
              </a:ext>
            </a:extLst>
          </p:cNvPr>
          <p:cNvCxnSpPr>
            <a:cxnSpLocks/>
            <a:stCxn id="51" idx="3"/>
            <a:endCxn id="65" idx="0"/>
          </p:cNvCxnSpPr>
          <p:nvPr/>
        </p:nvCxnSpPr>
        <p:spPr bwMode="auto">
          <a:xfrm flipH="1">
            <a:off x="4378414" y="2533376"/>
            <a:ext cx="718901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5258960" y="2600331"/>
            <a:ext cx="55035" cy="895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EC0258-9125-41C4-A976-D49011CB39B5}"/>
              </a:ext>
            </a:extLst>
          </p:cNvPr>
          <p:cNvCxnSpPr>
            <a:cxnSpLocks/>
            <a:stCxn id="51" idx="5"/>
            <a:endCxn id="67" idx="0"/>
          </p:cNvCxnSpPr>
          <p:nvPr/>
        </p:nvCxnSpPr>
        <p:spPr bwMode="auto">
          <a:xfrm>
            <a:off x="5420605" y="2533376"/>
            <a:ext cx="824737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36">
            <a:extLst>
              <a:ext uri="{FF2B5EF4-FFF2-40B4-BE49-F238E27FC236}">
                <a16:creationId xmlns:a16="http://schemas.microsoft.com/office/drawing/2014/main" id="{05C35CFB-532D-45DF-AD3C-7C3AE16E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00498"/>
              </p:ext>
            </p:extLst>
          </p:nvPr>
        </p:nvGraphicFramePr>
        <p:xfrm>
          <a:off x="162847" y="4366868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40" y="3911365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4’s Matrix</a:t>
            </a:r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86FE8B7A-D4DB-4775-8A9E-EAAA0B00FD72}"/>
              </a:ext>
            </a:extLst>
          </p:cNvPr>
          <p:cNvSpPr/>
          <p:nvPr/>
        </p:nvSpPr>
        <p:spPr bwMode="auto">
          <a:xfrm flipH="1">
            <a:off x="5019240" y="4740743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4459E5CE-F316-4AA1-80D9-56DFACEF690F}"/>
              </a:ext>
            </a:extLst>
          </p:cNvPr>
          <p:cNvSpPr/>
          <p:nvPr/>
        </p:nvSpPr>
        <p:spPr bwMode="auto">
          <a:xfrm>
            <a:off x="3186345" y="4740744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2" name="Table 36">
            <a:extLst>
              <a:ext uri="{FF2B5EF4-FFF2-40B4-BE49-F238E27FC236}">
                <a16:creationId xmlns:a16="http://schemas.microsoft.com/office/drawing/2014/main" id="{CD6DB9AE-FBDA-4AAC-999E-1428DF96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87772"/>
              </p:ext>
            </p:extLst>
          </p:nvPr>
        </p:nvGraphicFramePr>
        <p:xfrm>
          <a:off x="2908789" y="4359745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5468497" y="4563200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0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26AEE3-30C8-4EC5-B620-2099BBDADAEE}"/>
              </a:ext>
            </a:extLst>
          </p:cNvPr>
          <p:cNvSpPr txBox="1"/>
          <p:nvPr/>
        </p:nvSpPr>
        <p:spPr>
          <a:xfrm>
            <a:off x="4049445" y="317797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AC12164-C48F-4928-B493-2CF38F99E7F5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41EFC13-19BB-4B09-8126-574A1337E1F1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9A52DF-1F51-462B-8BA8-30BBA7E9A14A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D2B89A-9249-4FF6-9EC6-EDCD9513429B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F8CEE0D-8CA6-403F-943A-EF9ED3485C97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E9AFB64-436D-4EBE-B555-97A550264BBF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377EC54-D130-4550-B064-5C69E71A7EBC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B6C26F-B9FA-4561-B5DB-20644C33D7AE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EF08827-529F-439D-BE1E-981CE2314CDF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9203A-2EB6-4CBB-A2DC-0903243C13F7}"/>
                </a:ext>
              </a:extLst>
            </p:cNvPr>
            <p:cNvCxnSpPr>
              <a:cxnSpLocks/>
              <a:stCxn id="89" idx="4"/>
              <a:endCxn id="90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A619C1-5499-4AB3-B478-BA615FE8DDBB}"/>
                </a:ext>
              </a:extLst>
            </p:cNvPr>
            <p:cNvCxnSpPr>
              <a:cxnSpLocks/>
              <a:stCxn id="88" idx="4"/>
              <a:endCxn id="90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71BEBE4-0A5D-4ECE-9410-4788083B58CB}"/>
                </a:ext>
              </a:extLst>
            </p:cNvPr>
            <p:cNvCxnSpPr>
              <a:cxnSpLocks/>
              <a:stCxn id="86" idx="5"/>
              <a:endCxn id="89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94A7DE-5973-4891-B21F-8B4136DD2247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DB2AB2-F068-4600-9527-0B66916E3126}"/>
                </a:ext>
              </a:extLst>
            </p:cNvPr>
            <p:cNvCxnSpPr>
              <a:cxnSpLocks/>
              <a:stCxn id="88" idx="7"/>
              <a:endCxn id="87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DFC4FFD-7C13-4246-8F07-41A9E0B6DB20}"/>
                </a:ext>
              </a:extLst>
            </p:cNvPr>
            <p:cNvCxnSpPr>
              <a:cxnSpLocks/>
              <a:stCxn id="87" idx="4"/>
              <a:endCxn id="90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7253395-C0BB-452F-80DB-814C1BFDF16F}"/>
                </a:ext>
              </a:extLst>
            </p:cNvPr>
            <p:cNvCxnSpPr>
              <a:cxnSpLocks/>
              <a:stCxn id="86" idx="4"/>
              <a:endCxn id="90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2046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485396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485397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226649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388294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388294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3922181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581334" y="2443939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C(4) + C(4,3)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581334" y="2901139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25 + 12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581334" y="3330383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926376" y="181773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67852" y="188865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1075" y="190956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226649"/>
            <a:ext cx="1321242" cy="9164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06152" y="177380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4149814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5085395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6016742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5258960" y="2600331"/>
            <a:ext cx="55035" cy="895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EC0258-9125-41C4-A976-D49011CB39B5}"/>
              </a:ext>
            </a:extLst>
          </p:cNvPr>
          <p:cNvCxnSpPr>
            <a:cxnSpLocks/>
            <a:stCxn id="51" idx="5"/>
            <a:endCxn id="67" idx="0"/>
          </p:cNvCxnSpPr>
          <p:nvPr/>
        </p:nvCxnSpPr>
        <p:spPr bwMode="auto">
          <a:xfrm>
            <a:off x="5420605" y="2533376"/>
            <a:ext cx="824737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36">
            <a:extLst>
              <a:ext uri="{FF2B5EF4-FFF2-40B4-BE49-F238E27FC236}">
                <a16:creationId xmlns:a16="http://schemas.microsoft.com/office/drawing/2014/main" id="{05C35CFB-532D-45DF-AD3C-7C3AE16E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34938"/>
              </p:ext>
            </p:extLst>
          </p:nvPr>
        </p:nvGraphicFramePr>
        <p:xfrm>
          <a:off x="162847" y="4104398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40" y="3648895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s Matrix</a:t>
            </a:r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86FE8B7A-D4DB-4775-8A9E-EAAA0B00FD72}"/>
              </a:ext>
            </a:extLst>
          </p:cNvPr>
          <p:cNvSpPr/>
          <p:nvPr/>
        </p:nvSpPr>
        <p:spPr bwMode="auto">
          <a:xfrm flipH="1">
            <a:off x="5019240" y="4478273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4459E5CE-F316-4AA1-80D9-56DFACEF690F}"/>
              </a:ext>
            </a:extLst>
          </p:cNvPr>
          <p:cNvSpPr/>
          <p:nvPr/>
        </p:nvSpPr>
        <p:spPr bwMode="auto">
          <a:xfrm>
            <a:off x="3186345" y="4478274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2" name="Table 36">
            <a:extLst>
              <a:ext uri="{FF2B5EF4-FFF2-40B4-BE49-F238E27FC236}">
                <a16:creationId xmlns:a16="http://schemas.microsoft.com/office/drawing/2014/main" id="{CD6DB9AE-FBDA-4AAC-999E-1428DF96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62499"/>
              </p:ext>
            </p:extLst>
          </p:nvPr>
        </p:nvGraphicFramePr>
        <p:xfrm>
          <a:off x="2908789" y="4097275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7733020" y="6458133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13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4C6515-B48D-4BC5-A051-FC06C8F792E6}"/>
              </a:ext>
            </a:extLst>
          </p:cNvPr>
          <p:cNvCxnSpPr>
            <a:cxnSpLocks/>
            <a:stCxn id="51" idx="3"/>
            <a:endCxn id="65" idx="0"/>
          </p:cNvCxnSpPr>
          <p:nvPr/>
        </p:nvCxnSpPr>
        <p:spPr bwMode="auto">
          <a:xfrm flipH="1">
            <a:off x="4378414" y="2533376"/>
            <a:ext cx="718901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6F277C-8B27-4B7C-9F58-1DEDD51C1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45459"/>
              </p:ext>
            </p:extLst>
          </p:nvPr>
        </p:nvGraphicFramePr>
        <p:xfrm>
          <a:off x="5320186" y="4428886"/>
          <a:ext cx="444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2832702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46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0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2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94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49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95C078-C9D8-48ED-BFE6-ABAE8E35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26723"/>
              </p:ext>
            </p:extLst>
          </p:nvPr>
        </p:nvGraphicFramePr>
        <p:xfrm>
          <a:off x="3131275" y="6416603"/>
          <a:ext cx="222408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266774007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153709051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106583633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0492678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71595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6005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1C13D156-4764-4556-A7B8-C050BCC94158}"/>
              </a:ext>
            </a:extLst>
          </p:cNvPr>
          <p:cNvSpPr txBox="1"/>
          <p:nvPr/>
        </p:nvSpPr>
        <p:spPr>
          <a:xfrm>
            <a:off x="5360645" y="6420936"/>
            <a:ext cx="434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44ED41B1-CBFC-483C-9258-171FF08FF8C2}"/>
              </a:ext>
            </a:extLst>
          </p:cNvPr>
          <p:cNvSpPr/>
          <p:nvPr/>
        </p:nvSpPr>
        <p:spPr bwMode="auto">
          <a:xfrm flipH="1">
            <a:off x="8402831" y="4484997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D9F19442-C5D2-4E76-A3A1-4955BF554FB3}"/>
              </a:ext>
            </a:extLst>
          </p:cNvPr>
          <p:cNvSpPr/>
          <p:nvPr/>
        </p:nvSpPr>
        <p:spPr bwMode="auto">
          <a:xfrm>
            <a:off x="6569936" y="4484998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61" name="Table 36">
            <a:extLst>
              <a:ext uri="{FF2B5EF4-FFF2-40B4-BE49-F238E27FC236}">
                <a16:creationId xmlns:a16="http://schemas.microsoft.com/office/drawing/2014/main" id="{AAF7AB52-CAA3-4E93-B5C8-F40EEF52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19699"/>
              </p:ext>
            </p:extLst>
          </p:nvPr>
        </p:nvGraphicFramePr>
        <p:xfrm>
          <a:off x="6292380" y="4103999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FE75F0A-66DF-45DB-87A9-992245B0C1DB}"/>
              </a:ext>
            </a:extLst>
          </p:cNvPr>
          <p:cNvSpPr txBox="1"/>
          <p:nvPr/>
        </p:nvSpPr>
        <p:spPr>
          <a:xfrm>
            <a:off x="4024381" y="312207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8C4A93-09FC-4E93-8A2E-D51DD2CFDF7C}"/>
              </a:ext>
            </a:extLst>
          </p:cNvPr>
          <p:cNvSpPr txBox="1"/>
          <p:nvPr/>
        </p:nvSpPr>
        <p:spPr>
          <a:xfrm>
            <a:off x="4853850" y="319838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222DC2-2CD8-40E4-9A9A-C793361F91F2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FE129F-BAF6-4614-B658-628BD425F307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EA069-9A73-4690-A1E1-DE09AA507EFE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C0B96BA-6D94-4E6D-A274-44BEC1207899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4EDD017-91B6-4B5B-A58B-BC8B0BC154A1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73DC63E-9E93-442C-AFB7-B4A10B4F90C7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8449C91-A576-4BEF-AC6B-C7381F690E20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163D2C-B756-4BD2-8CAB-4744EDD5C383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80C553D-F7C2-4ACC-A5A4-E6CB529446EE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800D65-9F61-4930-93C3-44E16C26B583}"/>
                </a:ext>
              </a:extLst>
            </p:cNvPr>
            <p:cNvCxnSpPr>
              <a:cxnSpLocks/>
              <a:stCxn id="88" idx="4"/>
              <a:endCxn id="89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BC7353-2DF9-4C09-A8CE-6FC4DDDEB990}"/>
                </a:ext>
              </a:extLst>
            </p:cNvPr>
            <p:cNvCxnSpPr>
              <a:cxnSpLocks/>
              <a:stCxn id="87" idx="4"/>
              <a:endCxn id="89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1B0F0BD-00D5-4C87-AE47-CB40C8E8D485}"/>
                </a:ext>
              </a:extLst>
            </p:cNvPr>
            <p:cNvCxnSpPr>
              <a:cxnSpLocks/>
              <a:stCxn id="85" idx="5"/>
              <a:endCxn id="88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A3CAB6-0E12-4E5A-AC3E-FF41849AA370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7428723-97EE-4BC1-A78A-E126E99A9571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A0A8B9-BEF4-4A59-B28D-DCA2F762ECC3}"/>
                </a:ext>
              </a:extLst>
            </p:cNvPr>
            <p:cNvCxnSpPr>
              <a:cxnSpLocks/>
              <a:stCxn id="86" idx="4"/>
              <a:endCxn id="89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317A9F3-2501-499F-8CE9-12EBA6CE53D6}"/>
                </a:ext>
              </a:extLst>
            </p:cNvPr>
            <p:cNvCxnSpPr>
              <a:cxnSpLocks/>
              <a:stCxn id="85" idx="4"/>
              <a:endCxn id="89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68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E9110712-E18D-4F25-963C-80B8B32AFE13}"/>
              </a:ext>
            </a:extLst>
          </p:cNvPr>
          <p:cNvSpPr/>
          <p:nvPr/>
        </p:nvSpPr>
        <p:spPr bwMode="auto">
          <a:xfrm flipH="1">
            <a:off x="2273298" y="4553130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DA19438-3FAF-4CE4-A956-C13CB7EA11E0}"/>
              </a:ext>
            </a:extLst>
          </p:cNvPr>
          <p:cNvSpPr/>
          <p:nvPr/>
        </p:nvSpPr>
        <p:spPr bwMode="auto">
          <a:xfrm>
            <a:off x="440403" y="4553131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34831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25076" y="1226649"/>
            <a:ext cx="1078739" cy="9834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49814" y="1388294"/>
            <a:ext cx="320956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1214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0360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53657" y="21431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388294"/>
            <a:ext cx="464900" cy="7548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3922181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695316" y="257325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C(4) + C(4,5)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695316" y="303045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25 + 0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695316" y="3459699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926376" y="181773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67852" y="188865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1075" y="190956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226649"/>
            <a:ext cx="1321242" cy="9164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06152" y="177380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4149814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5085395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6016742" y="349535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5258960" y="2600331"/>
            <a:ext cx="55035" cy="895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EC0258-9125-41C4-A976-D49011CB39B5}"/>
              </a:ext>
            </a:extLst>
          </p:cNvPr>
          <p:cNvCxnSpPr>
            <a:cxnSpLocks/>
            <a:stCxn id="51" idx="5"/>
            <a:endCxn id="67" idx="0"/>
          </p:cNvCxnSpPr>
          <p:nvPr/>
        </p:nvCxnSpPr>
        <p:spPr bwMode="auto">
          <a:xfrm>
            <a:off x="5420605" y="2533376"/>
            <a:ext cx="824737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36">
            <a:extLst>
              <a:ext uri="{FF2B5EF4-FFF2-40B4-BE49-F238E27FC236}">
                <a16:creationId xmlns:a16="http://schemas.microsoft.com/office/drawing/2014/main" id="{05C35CFB-532D-45DF-AD3C-7C3AE16E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24477"/>
              </p:ext>
            </p:extLst>
          </p:nvPr>
        </p:nvGraphicFramePr>
        <p:xfrm>
          <a:off x="162847" y="4172132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40" y="3716629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4’s Matrix</a:t>
            </a:r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86FE8B7A-D4DB-4775-8A9E-EAAA0B00FD72}"/>
              </a:ext>
            </a:extLst>
          </p:cNvPr>
          <p:cNvSpPr/>
          <p:nvPr/>
        </p:nvSpPr>
        <p:spPr bwMode="auto">
          <a:xfrm flipH="1">
            <a:off x="5019240" y="4546007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4459E5CE-F316-4AA1-80D9-56DFACEF690F}"/>
              </a:ext>
            </a:extLst>
          </p:cNvPr>
          <p:cNvSpPr/>
          <p:nvPr/>
        </p:nvSpPr>
        <p:spPr bwMode="auto">
          <a:xfrm>
            <a:off x="3186345" y="4546008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2" name="Table 36">
            <a:extLst>
              <a:ext uri="{FF2B5EF4-FFF2-40B4-BE49-F238E27FC236}">
                <a16:creationId xmlns:a16="http://schemas.microsoft.com/office/drawing/2014/main" id="{CD6DB9AE-FBDA-4AAC-999E-1428DF96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6601"/>
              </p:ext>
            </p:extLst>
          </p:nvPr>
        </p:nvGraphicFramePr>
        <p:xfrm>
          <a:off x="2908789" y="4165009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7877423" y="6501624"/>
            <a:ext cx="9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11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0"/>
          </p:cNvCxnSpPr>
          <p:nvPr/>
        </p:nvCxnSpPr>
        <p:spPr bwMode="auto">
          <a:xfrm flipH="1">
            <a:off x="4378414" y="2533376"/>
            <a:ext cx="718901" cy="961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4053762" y="3110706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4893635" y="316995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6182257" y="3110706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26D6E5-FB7A-4526-BFC5-7650ED8F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25211"/>
              </p:ext>
            </p:extLst>
          </p:nvPr>
        </p:nvGraphicFramePr>
        <p:xfrm>
          <a:off x="5320186" y="4501270"/>
          <a:ext cx="444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256116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88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9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9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226079"/>
                  </a:ext>
                </a:extLst>
              </a:tr>
            </a:tbl>
          </a:graphicData>
        </a:graphic>
      </p:graphicFrame>
      <p:sp>
        <p:nvSpPr>
          <p:cNvPr id="60" name="Left Bracket 59">
            <a:extLst>
              <a:ext uri="{FF2B5EF4-FFF2-40B4-BE49-F238E27FC236}">
                <a16:creationId xmlns:a16="http://schemas.microsoft.com/office/drawing/2014/main" id="{A12C27E5-C48A-45ED-90EC-3B43C1405910}"/>
              </a:ext>
            </a:extLst>
          </p:cNvPr>
          <p:cNvSpPr/>
          <p:nvPr/>
        </p:nvSpPr>
        <p:spPr bwMode="auto">
          <a:xfrm flipH="1">
            <a:off x="8292708" y="447862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127C289F-2D82-43A2-A5C6-8320D6970DD9}"/>
              </a:ext>
            </a:extLst>
          </p:cNvPr>
          <p:cNvSpPr/>
          <p:nvPr/>
        </p:nvSpPr>
        <p:spPr bwMode="auto">
          <a:xfrm>
            <a:off x="6459813" y="447862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62" name="Table 36">
            <a:extLst>
              <a:ext uri="{FF2B5EF4-FFF2-40B4-BE49-F238E27FC236}">
                <a16:creationId xmlns:a16="http://schemas.microsoft.com/office/drawing/2014/main" id="{699FE394-5EBE-49E9-83BB-4A43C1BA1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47525"/>
              </p:ext>
            </p:extLst>
          </p:nvPr>
        </p:nvGraphicFramePr>
        <p:xfrm>
          <a:off x="6182257" y="409763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D36EFB39-2173-43D8-9378-F741CFCDBDAF}"/>
              </a:ext>
            </a:extLst>
          </p:cNvPr>
          <p:cNvSpPr/>
          <p:nvPr/>
        </p:nvSpPr>
        <p:spPr bwMode="auto">
          <a:xfrm>
            <a:off x="3744832" y="3110706"/>
            <a:ext cx="1130917" cy="899936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5E1611-E224-46F9-B8A1-08BD567E5E83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CCB644-E8DA-45A4-800C-171925FFF440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ACD62C3-D923-4577-814E-842C69D19B29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B8368ED-F584-4520-87E6-D6B0E58297FF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BBAAB14-D31B-4A55-A68A-E1ECE4F88C1E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02D06BF-A9CF-497D-8377-F75FB7945692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93F1C9-FC71-48C8-B053-7707F0537231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847E5D-A080-4F9D-938C-F76B6A768E30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1CFEDC-4F1E-4C93-84E2-B2F295111BE5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D72377-BB3A-49E9-96B5-BB954CACFBD3}"/>
                </a:ext>
              </a:extLst>
            </p:cNvPr>
            <p:cNvCxnSpPr>
              <a:cxnSpLocks/>
              <a:stCxn id="90" idx="4"/>
              <a:endCxn id="91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C7C4E72-314F-418F-88B0-4D8070F02E44}"/>
                </a:ext>
              </a:extLst>
            </p:cNvPr>
            <p:cNvCxnSpPr>
              <a:cxnSpLocks/>
              <a:stCxn id="89" idx="4"/>
              <a:endCxn id="91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09DD700-0B1A-4EC2-AE20-504D0CFBBF24}"/>
                </a:ext>
              </a:extLst>
            </p:cNvPr>
            <p:cNvCxnSpPr>
              <a:cxnSpLocks/>
              <a:stCxn id="87" idx="5"/>
              <a:endCxn id="90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F7EC39F-9245-40E0-B8C9-BF5BEECDD193}"/>
                </a:ext>
              </a:extLst>
            </p:cNvPr>
            <p:cNvCxnSpPr>
              <a:cxnSpLocks/>
              <a:stCxn id="89" idx="6"/>
              <a:endCxn id="90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F68A4E-5483-4F86-B2FF-363AEB0603F4}"/>
                </a:ext>
              </a:extLst>
            </p:cNvPr>
            <p:cNvCxnSpPr>
              <a:cxnSpLocks/>
              <a:stCxn id="89" idx="7"/>
              <a:endCxn id="88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E3CB5C-D564-445A-9595-A9C56C8EBF34}"/>
                </a:ext>
              </a:extLst>
            </p:cNvPr>
            <p:cNvCxnSpPr>
              <a:cxnSpLocks/>
              <a:stCxn id="88" idx="4"/>
              <a:endCxn id="91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83B471-9ED7-43AA-B750-7C7C29E50043}"/>
                </a:ext>
              </a:extLst>
            </p:cNvPr>
            <p:cNvCxnSpPr>
              <a:cxnSpLocks/>
              <a:stCxn id="87" idx="4"/>
              <a:endCxn id="91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3397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43298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33543" y="1226649"/>
            <a:ext cx="1070272" cy="678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58281" y="1388294"/>
            <a:ext cx="312489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9681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8827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62124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388294"/>
            <a:ext cx="473367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3922181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695316" y="257325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C(2) + C(2,3)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695316" y="3030455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28 + 11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695316" y="3459699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934843" y="15129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76319" y="158385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9542" y="160476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226649"/>
            <a:ext cx="1329709" cy="611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14619" y="146899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4149814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5085395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6016742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5267427" y="2295530"/>
            <a:ext cx="46568" cy="522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09" y="3979097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2’s Matrix</a:t>
            </a:r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86FE8B7A-D4DB-4775-8A9E-EAAA0B00FD72}"/>
              </a:ext>
            </a:extLst>
          </p:cNvPr>
          <p:cNvSpPr/>
          <p:nvPr/>
        </p:nvSpPr>
        <p:spPr bwMode="auto">
          <a:xfrm flipH="1">
            <a:off x="8003163" y="4741096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4459E5CE-F316-4AA1-80D9-56DFACEF690F}"/>
              </a:ext>
            </a:extLst>
          </p:cNvPr>
          <p:cNvSpPr/>
          <p:nvPr/>
        </p:nvSpPr>
        <p:spPr bwMode="auto">
          <a:xfrm>
            <a:off x="6170268" y="4741097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2" name="Table 36">
            <a:extLst>
              <a:ext uri="{FF2B5EF4-FFF2-40B4-BE49-F238E27FC236}">
                <a16:creationId xmlns:a16="http://schemas.microsoft.com/office/drawing/2014/main" id="{CD6DB9AE-FBDA-4AAC-999E-1428DF96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45797"/>
              </p:ext>
            </p:extLst>
          </p:nvPr>
        </p:nvGraphicFramePr>
        <p:xfrm>
          <a:off x="5892712" y="4360098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8385045" y="6551472"/>
            <a:ext cx="8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 = 13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7"/>
          </p:cNvCxnSpPr>
          <p:nvPr/>
        </p:nvCxnSpPr>
        <p:spPr bwMode="auto">
          <a:xfrm flipH="1">
            <a:off x="4540059" y="2228575"/>
            <a:ext cx="565723" cy="6563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4053762" y="243336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4893635" y="249262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6162794" y="249690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3B0FCA5-5D60-41B3-A7CF-A4D827D20C4A}"/>
              </a:ext>
            </a:extLst>
          </p:cNvPr>
          <p:cNvSpPr/>
          <p:nvPr/>
        </p:nvSpPr>
        <p:spPr bwMode="auto">
          <a:xfrm flipH="1">
            <a:off x="2225236" y="481693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4AEB75A-DC5D-4379-A930-EFCE1BB51EF6}"/>
              </a:ext>
            </a:extLst>
          </p:cNvPr>
          <p:cNvSpPr/>
          <p:nvPr/>
        </p:nvSpPr>
        <p:spPr bwMode="auto">
          <a:xfrm>
            <a:off x="392341" y="481693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4" name="Table 36">
            <a:extLst>
              <a:ext uri="{FF2B5EF4-FFF2-40B4-BE49-F238E27FC236}">
                <a16:creationId xmlns:a16="http://schemas.microsoft.com/office/drawing/2014/main" id="{2A9ED205-6A48-47F6-8C46-50832562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60102"/>
              </p:ext>
            </p:extLst>
          </p:nvPr>
        </p:nvGraphicFramePr>
        <p:xfrm>
          <a:off x="114785" y="443594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7" name="Oval 86">
            <a:extLst>
              <a:ext uri="{FF2B5EF4-FFF2-40B4-BE49-F238E27FC236}">
                <a16:creationId xmlns:a16="http://schemas.microsoft.com/office/drawing/2014/main" id="{4ADED3CA-DA58-4BAB-9023-FC6160EEAFD1}"/>
              </a:ext>
            </a:extLst>
          </p:cNvPr>
          <p:cNvSpPr/>
          <p:nvPr/>
        </p:nvSpPr>
        <p:spPr bwMode="auto">
          <a:xfrm>
            <a:off x="3288150" y="370811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5A8193-1A05-47F6-990A-3AF518C4D1F9}"/>
              </a:ext>
            </a:extLst>
          </p:cNvPr>
          <p:cNvSpPr/>
          <p:nvPr/>
        </p:nvSpPr>
        <p:spPr bwMode="auto">
          <a:xfrm>
            <a:off x="4973460" y="370811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927B7F-B821-4E38-87F7-06AF360CBE2F}"/>
              </a:ext>
            </a:extLst>
          </p:cNvPr>
          <p:cNvCxnSpPr>
            <a:cxnSpLocks/>
            <a:stCxn id="65" idx="3"/>
            <a:endCxn id="87" idx="7"/>
          </p:cNvCxnSpPr>
          <p:nvPr/>
        </p:nvCxnSpPr>
        <p:spPr bwMode="auto">
          <a:xfrm flipH="1">
            <a:off x="3678395" y="3208263"/>
            <a:ext cx="538374" cy="566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C9CEF4-ECF3-45FD-886F-C56A4129AEAE}"/>
              </a:ext>
            </a:extLst>
          </p:cNvPr>
          <p:cNvCxnSpPr>
            <a:cxnSpLocks/>
            <a:stCxn id="65" idx="5"/>
            <a:endCxn id="89" idx="1"/>
          </p:cNvCxnSpPr>
          <p:nvPr/>
        </p:nvCxnSpPr>
        <p:spPr bwMode="auto">
          <a:xfrm>
            <a:off x="4540059" y="3208263"/>
            <a:ext cx="500356" cy="566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54AC7D66-4B29-4F52-BE30-45544F485825}"/>
              </a:ext>
            </a:extLst>
          </p:cNvPr>
          <p:cNvSpPr/>
          <p:nvPr/>
        </p:nvSpPr>
        <p:spPr bwMode="auto">
          <a:xfrm flipH="1">
            <a:off x="4934222" y="4800656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670952AD-3358-4124-A262-D4F8B138ABE4}"/>
              </a:ext>
            </a:extLst>
          </p:cNvPr>
          <p:cNvSpPr/>
          <p:nvPr/>
        </p:nvSpPr>
        <p:spPr bwMode="auto">
          <a:xfrm>
            <a:off x="3101327" y="4800657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97" name="Table 36">
            <a:extLst>
              <a:ext uri="{FF2B5EF4-FFF2-40B4-BE49-F238E27FC236}">
                <a16:creationId xmlns:a16="http://schemas.microsoft.com/office/drawing/2014/main" id="{C6D9D1CC-DB7B-4193-B636-1F981B5E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01422"/>
              </p:ext>
            </p:extLst>
          </p:nvPr>
        </p:nvGraphicFramePr>
        <p:xfrm>
          <a:off x="2823771" y="4419658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54C51-0222-4135-BFDD-6571DDADEB6C}"/>
              </a:ext>
            </a:extLst>
          </p:cNvPr>
          <p:cNvCxnSpPr>
            <a:cxnSpLocks/>
            <a:stCxn id="51" idx="5"/>
            <a:endCxn id="67" idx="1"/>
          </p:cNvCxnSpPr>
          <p:nvPr/>
        </p:nvCxnSpPr>
        <p:spPr bwMode="auto">
          <a:xfrm>
            <a:off x="5429072" y="2228575"/>
            <a:ext cx="654625" cy="6563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4B4DC17-4555-4822-BD81-BB6F324E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74614"/>
              </p:ext>
            </p:extLst>
          </p:nvPr>
        </p:nvGraphicFramePr>
        <p:xfrm>
          <a:off x="5251068" y="4728000"/>
          <a:ext cx="44481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177447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3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66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5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78891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581A807A-44C3-4511-8D0E-8BF794B51573}"/>
              </a:ext>
            </a:extLst>
          </p:cNvPr>
          <p:cNvSpPr txBox="1"/>
          <p:nvPr/>
        </p:nvSpPr>
        <p:spPr>
          <a:xfrm>
            <a:off x="3206488" y="3396276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9C8465-D332-4254-830B-16EBF6F818B8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09B1475-DF13-4383-9366-007E63B2316F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1763AA-DEBC-4FCD-AEF5-FB29ABE7B165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5E0D896-EBD4-44F6-9809-8D8540192C7F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C5578AF-4CC3-4B40-AD5B-1C4A40D368A3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32C778-DA22-4C77-B655-F11553682A20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D504D9-961E-4869-8CFA-0B925F9BB85A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A25C1F9-4B75-4033-9442-B2AE6250A5A6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2B05707-1CDE-4D8E-A720-4C7C460D61F0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8C617EF-5DCA-44B8-90CF-A5ECC571913D}"/>
                </a:ext>
              </a:extLst>
            </p:cNvPr>
            <p:cNvCxnSpPr>
              <a:cxnSpLocks/>
              <a:stCxn id="104" idx="4"/>
              <a:endCxn id="105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28B503-1FEB-4AF3-A116-5D81FE5B7DD5}"/>
                </a:ext>
              </a:extLst>
            </p:cNvPr>
            <p:cNvCxnSpPr>
              <a:cxnSpLocks/>
              <a:stCxn id="103" idx="4"/>
              <a:endCxn id="105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EA93E04-9FEF-412F-B5F1-73F460406BE0}"/>
                </a:ext>
              </a:extLst>
            </p:cNvPr>
            <p:cNvCxnSpPr>
              <a:cxnSpLocks/>
              <a:stCxn id="101" idx="5"/>
              <a:endCxn id="104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977F6B-2022-4DF6-904D-3F8D53F39145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B306CC-37E9-4DC7-99B5-43DB583E1877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CEADE84-F497-46E2-8E22-BD56E91657AC}"/>
                </a:ext>
              </a:extLst>
            </p:cNvPr>
            <p:cNvCxnSpPr>
              <a:cxnSpLocks/>
              <a:stCxn id="102" idx="4"/>
              <a:endCxn id="105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147D47-CEE0-4487-8BA0-2397EC0F4C67}"/>
                </a:ext>
              </a:extLst>
            </p:cNvPr>
            <p:cNvCxnSpPr>
              <a:cxnSpLocks/>
              <a:stCxn id="101" idx="4"/>
              <a:endCxn id="105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724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4403815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2943298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3333543" y="1226649"/>
            <a:ext cx="1070272" cy="678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4158281" y="1388294"/>
            <a:ext cx="312489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3929681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5038827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5962124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4794060" y="1388294"/>
            <a:ext cx="473367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3922181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994" y="1030044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8204200" y="973328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558578" y="4360098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C(5) = C(2) + C(2,5)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558578" y="4817298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28 + 0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558578" y="5246542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28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2934843" y="15129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3776319" y="158385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4739542" y="160476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4861015" y="1226649"/>
            <a:ext cx="1329709" cy="611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6014619" y="146899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4149814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5085395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6016742" y="28180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5267427" y="2295530"/>
            <a:ext cx="46568" cy="522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09" y="3979097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2’s Matrix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6415370" y="6444401"/>
            <a:ext cx="8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7"/>
          </p:cNvCxnSpPr>
          <p:nvPr/>
        </p:nvCxnSpPr>
        <p:spPr bwMode="auto">
          <a:xfrm flipH="1">
            <a:off x="4540059" y="2228575"/>
            <a:ext cx="565723" cy="6563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4053762" y="243336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4893635" y="249262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6162794" y="249690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3B0FCA5-5D60-41B3-A7CF-A4D827D20C4A}"/>
              </a:ext>
            </a:extLst>
          </p:cNvPr>
          <p:cNvSpPr/>
          <p:nvPr/>
        </p:nvSpPr>
        <p:spPr bwMode="auto">
          <a:xfrm flipH="1">
            <a:off x="2225236" y="4816938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4AEB75A-DC5D-4379-A930-EFCE1BB51EF6}"/>
              </a:ext>
            </a:extLst>
          </p:cNvPr>
          <p:cNvSpPr/>
          <p:nvPr/>
        </p:nvSpPr>
        <p:spPr bwMode="auto">
          <a:xfrm>
            <a:off x="392341" y="4816939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4" name="Table 36">
            <a:extLst>
              <a:ext uri="{FF2B5EF4-FFF2-40B4-BE49-F238E27FC236}">
                <a16:creationId xmlns:a16="http://schemas.microsoft.com/office/drawing/2014/main" id="{2A9ED205-6A48-47F6-8C46-508325626E07}"/>
              </a:ext>
            </a:extLst>
          </p:cNvPr>
          <p:cNvGraphicFramePr>
            <a:graphicFrameLocks noGrp="1"/>
          </p:cNvGraphicFramePr>
          <p:nvPr/>
        </p:nvGraphicFramePr>
        <p:xfrm>
          <a:off x="114785" y="4435940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7" name="Oval 86">
            <a:extLst>
              <a:ext uri="{FF2B5EF4-FFF2-40B4-BE49-F238E27FC236}">
                <a16:creationId xmlns:a16="http://schemas.microsoft.com/office/drawing/2014/main" id="{4ADED3CA-DA58-4BAB-9023-FC6160EEAFD1}"/>
              </a:ext>
            </a:extLst>
          </p:cNvPr>
          <p:cNvSpPr/>
          <p:nvPr/>
        </p:nvSpPr>
        <p:spPr bwMode="auto">
          <a:xfrm>
            <a:off x="3288150" y="370811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5A8193-1A05-47F6-990A-3AF518C4D1F9}"/>
              </a:ext>
            </a:extLst>
          </p:cNvPr>
          <p:cNvSpPr/>
          <p:nvPr/>
        </p:nvSpPr>
        <p:spPr bwMode="auto">
          <a:xfrm>
            <a:off x="4973460" y="370811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927B7F-B821-4E38-87F7-06AF360CBE2F}"/>
              </a:ext>
            </a:extLst>
          </p:cNvPr>
          <p:cNvCxnSpPr>
            <a:cxnSpLocks/>
            <a:stCxn id="65" idx="3"/>
            <a:endCxn id="87" idx="7"/>
          </p:cNvCxnSpPr>
          <p:nvPr/>
        </p:nvCxnSpPr>
        <p:spPr bwMode="auto">
          <a:xfrm flipH="1">
            <a:off x="3678395" y="3208263"/>
            <a:ext cx="538374" cy="566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C9CEF4-ECF3-45FD-886F-C56A4129AEAE}"/>
              </a:ext>
            </a:extLst>
          </p:cNvPr>
          <p:cNvCxnSpPr>
            <a:cxnSpLocks/>
            <a:stCxn id="65" idx="5"/>
            <a:endCxn id="89" idx="1"/>
          </p:cNvCxnSpPr>
          <p:nvPr/>
        </p:nvCxnSpPr>
        <p:spPr bwMode="auto">
          <a:xfrm>
            <a:off x="4540059" y="3208263"/>
            <a:ext cx="500356" cy="5668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54AC7D66-4B29-4F52-BE30-45544F485825}"/>
              </a:ext>
            </a:extLst>
          </p:cNvPr>
          <p:cNvSpPr/>
          <p:nvPr/>
        </p:nvSpPr>
        <p:spPr bwMode="auto">
          <a:xfrm flipH="1">
            <a:off x="4934222" y="4800656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670952AD-3358-4124-A262-D4F8B138ABE4}"/>
              </a:ext>
            </a:extLst>
          </p:cNvPr>
          <p:cNvSpPr/>
          <p:nvPr/>
        </p:nvSpPr>
        <p:spPr bwMode="auto">
          <a:xfrm>
            <a:off x="3101327" y="4800657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97" name="Table 36">
            <a:extLst>
              <a:ext uri="{FF2B5EF4-FFF2-40B4-BE49-F238E27FC236}">
                <a16:creationId xmlns:a16="http://schemas.microsoft.com/office/drawing/2014/main" id="{C6D9D1CC-DB7B-4193-B636-1F981B5E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87861"/>
              </p:ext>
            </p:extLst>
          </p:nvPr>
        </p:nvGraphicFramePr>
        <p:xfrm>
          <a:off x="2823771" y="4419658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54C51-0222-4135-BFDD-6571DDADEB6C}"/>
              </a:ext>
            </a:extLst>
          </p:cNvPr>
          <p:cNvCxnSpPr>
            <a:cxnSpLocks/>
            <a:stCxn id="51" idx="5"/>
            <a:endCxn id="67" idx="1"/>
          </p:cNvCxnSpPr>
          <p:nvPr/>
        </p:nvCxnSpPr>
        <p:spPr bwMode="auto">
          <a:xfrm>
            <a:off x="5429072" y="2228575"/>
            <a:ext cx="654625" cy="6563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1A807A-44C3-4511-8D0E-8BF794B51573}"/>
              </a:ext>
            </a:extLst>
          </p:cNvPr>
          <p:cNvSpPr txBox="1"/>
          <p:nvPr/>
        </p:nvSpPr>
        <p:spPr>
          <a:xfrm>
            <a:off x="3206488" y="3396276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D21CF-A5E9-4604-9243-F49C8F948551}"/>
              </a:ext>
            </a:extLst>
          </p:cNvPr>
          <p:cNvSpPr txBox="1"/>
          <p:nvPr/>
        </p:nvSpPr>
        <p:spPr>
          <a:xfrm>
            <a:off x="4910002" y="338149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B9A79D-A5B7-429D-92B6-4765E030F767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D771A1-D55A-4C30-8F9D-EA439350679D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95DA10-3A19-433F-9625-63F76730EB6B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102D0B-E130-492F-9D12-71629B9C510C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E49A4E1-6CE1-4E7F-AEA1-DEBDF052E88B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99D2C71-7603-4261-829E-9077B73B96DC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7975B3-90AE-4887-A707-FA73F34BC00B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4A1953-FCB3-43F0-9852-9C6388627CFE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C439CC-3C48-481C-BFB9-621B3F9DCA9B}"/>
                </a:ext>
              </a:extLst>
            </p:cNvPr>
            <p:cNvCxnSpPr>
              <a:cxnSpLocks/>
              <a:stCxn id="86" idx="4"/>
              <a:endCxn id="91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037FF6-8948-4159-BC02-3AF1DFD79BC6}"/>
                </a:ext>
              </a:extLst>
            </p:cNvPr>
            <p:cNvCxnSpPr>
              <a:cxnSpLocks/>
              <a:stCxn id="91" idx="4"/>
              <a:endCxn id="93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90810D-EB39-45A2-863F-EEF0DB1CC6EA}"/>
                </a:ext>
              </a:extLst>
            </p:cNvPr>
            <p:cNvCxnSpPr>
              <a:cxnSpLocks/>
              <a:stCxn id="88" idx="4"/>
              <a:endCxn id="93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E04AE8-65C3-4153-8A99-082412559E78}"/>
                </a:ext>
              </a:extLst>
            </p:cNvPr>
            <p:cNvCxnSpPr>
              <a:cxnSpLocks/>
              <a:stCxn id="85" idx="5"/>
              <a:endCxn id="91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CC7174F-35C7-4DAA-8AE7-235BBE9141B7}"/>
                </a:ext>
              </a:extLst>
            </p:cNvPr>
            <p:cNvCxnSpPr>
              <a:cxnSpLocks/>
              <a:stCxn id="88" idx="6"/>
              <a:endCxn id="91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97E1A4-025A-4A44-9A56-C18BFB06C827}"/>
                </a:ext>
              </a:extLst>
            </p:cNvPr>
            <p:cNvCxnSpPr>
              <a:cxnSpLocks/>
              <a:stCxn id="88" idx="7"/>
              <a:endCxn id="86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2E888F-A5EA-4AC5-BA48-916E8827EDFC}"/>
                </a:ext>
              </a:extLst>
            </p:cNvPr>
            <p:cNvCxnSpPr>
              <a:cxnSpLocks/>
              <a:stCxn id="86" idx="4"/>
              <a:endCxn id="93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C7220B-A4B6-4DC3-8EBB-1350F8BB7C26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29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43AF7DDF-D065-41A0-9967-873E68B8F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235670"/>
            <a:ext cx="8495567" cy="716437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branch-and-bound strategy</a:t>
            </a:r>
            <a:r>
              <a:rPr lang="en-US" altLang="zh-TW" dirty="0"/>
              <a:t>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4055644-2F51-4237-B41C-216B8C918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537568"/>
            <a:ext cx="8234313" cy="50847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4000" dirty="0"/>
              <a:t>This strategy can be used to solve optimization problems </a:t>
            </a:r>
            <a:r>
              <a:rPr lang="en-US" altLang="zh-TW" sz="4000" dirty="0">
                <a:solidFill>
                  <a:schemeClr val="hlink"/>
                </a:solidFill>
              </a:rPr>
              <a:t>without an exhaustive search in the average case</a:t>
            </a:r>
            <a:r>
              <a:rPr lang="en-US" altLang="zh-TW" sz="4000" dirty="0"/>
              <a:t>. 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TW" sz="3600" dirty="0"/>
          </a:p>
          <a:p>
            <a:pPr eaLnBrk="1" hangingPunct="1">
              <a:lnSpc>
                <a:spcPct val="150000"/>
              </a:lnSpc>
            </a:pPr>
            <a:endParaRPr lang="en-US" altLang="zh-TW" sz="3600" dirty="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E6904E7-E1B2-4C96-93A4-AAEF007E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6884554" y="998049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5424037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5814282" y="1226649"/>
            <a:ext cx="1070272" cy="678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6639020" y="1388294"/>
            <a:ext cx="312489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6410420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7519566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8442863" y="18383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7274799" y="1388294"/>
            <a:ext cx="473367" cy="450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6402920" y="108071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5" y="1107210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4551819" y="1044456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A332FC-A2B1-4044-B806-12F5D8ACFB2B}"/>
              </a:ext>
            </a:extLst>
          </p:cNvPr>
          <p:cNvSpPr txBox="1"/>
          <p:nvPr/>
        </p:nvSpPr>
        <p:spPr>
          <a:xfrm>
            <a:off x="6321474" y="4890842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C(5) + C(5,3) + 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2519F-ACA9-4822-8DA9-14BBC298DCF7}"/>
              </a:ext>
            </a:extLst>
          </p:cNvPr>
          <p:cNvSpPr txBox="1"/>
          <p:nvPr/>
        </p:nvSpPr>
        <p:spPr>
          <a:xfrm>
            <a:off x="6321474" y="5348042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28 + 0 + </a:t>
            </a:r>
            <a:r>
              <a:rPr kumimoji="1" lang="en-US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300799-6742-4AEA-9A54-DA957C044B30}"/>
              </a:ext>
            </a:extLst>
          </p:cNvPr>
          <p:cNvSpPr txBox="1"/>
          <p:nvPr/>
        </p:nvSpPr>
        <p:spPr>
          <a:xfrm>
            <a:off x="6321474" y="5777286"/>
            <a:ext cx="25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800" dirty="0">
                <a:solidFill>
                  <a:srgbClr val="0F06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 = 28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5415582" y="15129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6257058" y="158385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7220281" y="160476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7341754" y="1226649"/>
            <a:ext cx="1329709" cy="6116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8495358" y="146899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6630553" y="26317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7532266" y="26317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8497481" y="26317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7748166" y="2295530"/>
            <a:ext cx="12700" cy="3362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08" y="3843630"/>
            <a:ext cx="2127565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 – 5 ’s Matrix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EF20E6-3325-4CF3-9F62-C9E16A9D0467}"/>
              </a:ext>
            </a:extLst>
          </p:cNvPr>
          <p:cNvSpPr txBox="1"/>
          <p:nvPr/>
        </p:nvSpPr>
        <p:spPr>
          <a:xfrm>
            <a:off x="5260187" y="6488668"/>
            <a:ext cx="86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7"/>
          </p:cNvCxnSpPr>
          <p:nvPr/>
        </p:nvCxnSpPr>
        <p:spPr bwMode="auto">
          <a:xfrm flipH="1">
            <a:off x="7020798" y="2228575"/>
            <a:ext cx="565723" cy="4701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6746238" y="230635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7374374" y="230635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8643533" y="231063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3B0FCA5-5D60-41B3-A7CF-A4D827D20C4A}"/>
              </a:ext>
            </a:extLst>
          </p:cNvPr>
          <p:cNvSpPr/>
          <p:nvPr/>
        </p:nvSpPr>
        <p:spPr bwMode="auto">
          <a:xfrm flipH="1">
            <a:off x="2225236" y="4681471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4AEB75A-DC5D-4379-A930-EFCE1BB51EF6}"/>
              </a:ext>
            </a:extLst>
          </p:cNvPr>
          <p:cNvSpPr/>
          <p:nvPr/>
        </p:nvSpPr>
        <p:spPr bwMode="auto">
          <a:xfrm>
            <a:off x="392341" y="4681472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4" name="Table 36">
            <a:extLst>
              <a:ext uri="{FF2B5EF4-FFF2-40B4-BE49-F238E27FC236}">
                <a16:creationId xmlns:a16="http://schemas.microsoft.com/office/drawing/2014/main" id="{2A9ED205-6A48-47F6-8C46-50832562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94758"/>
              </p:ext>
            </p:extLst>
          </p:nvPr>
        </p:nvGraphicFramePr>
        <p:xfrm>
          <a:off x="114785" y="4300473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7" name="Oval 86">
            <a:extLst>
              <a:ext uri="{FF2B5EF4-FFF2-40B4-BE49-F238E27FC236}">
                <a16:creationId xmlns:a16="http://schemas.microsoft.com/office/drawing/2014/main" id="{4ADED3CA-DA58-4BAB-9023-FC6160EEAFD1}"/>
              </a:ext>
            </a:extLst>
          </p:cNvPr>
          <p:cNvSpPr/>
          <p:nvPr/>
        </p:nvSpPr>
        <p:spPr bwMode="auto">
          <a:xfrm>
            <a:off x="5768889" y="32509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5A8193-1A05-47F6-990A-3AF518C4D1F9}"/>
              </a:ext>
            </a:extLst>
          </p:cNvPr>
          <p:cNvSpPr/>
          <p:nvPr/>
        </p:nvSpPr>
        <p:spPr bwMode="auto">
          <a:xfrm>
            <a:off x="7454199" y="3250905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927B7F-B821-4E38-87F7-06AF360CBE2F}"/>
              </a:ext>
            </a:extLst>
          </p:cNvPr>
          <p:cNvCxnSpPr>
            <a:cxnSpLocks/>
            <a:stCxn id="65" idx="3"/>
            <a:endCxn id="87" idx="7"/>
          </p:cNvCxnSpPr>
          <p:nvPr/>
        </p:nvCxnSpPr>
        <p:spPr bwMode="auto">
          <a:xfrm flipH="1">
            <a:off x="6159134" y="3021996"/>
            <a:ext cx="538374" cy="2958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C9CEF4-ECF3-45FD-886F-C56A4129AEAE}"/>
              </a:ext>
            </a:extLst>
          </p:cNvPr>
          <p:cNvCxnSpPr>
            <a:cxnSpLocks/>
            <a:stCxn id="65" idx="5"/>
            <a:endCxn id="89" idx="1"/>
          </p:cNvCxnSpPr>
          <p:nvPr/>
        </p:nvCxnSpPr>
        <p:spPr bwMode="auto">
          <a:xfrm>
            <a:off x="7020798" y="3021996"/>
            <a:ext cx="500356" cy="2958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54AC7D66-4B29-4F52-BE30-45544F485825}"/>
              </a:ext>
            </a:extLst>
          </p:cNvPr>
          <p:cNvSpPr/>
          <p:nvPr/>
        </p:nvSpPr>
        <p:spPr bwMode="auto">
          <a:xfrm flipH="1">
            <a:off x="4934222" y="4665189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670952AD-3358-4124-A262-D4F8B138ABE4}"/>
              </a:ext>
            </a:extLst>
          </p:cNvPr>
          <p:cNvSpPr/>
          <p:nvPr/>
        </p:nvSpPr>
        <p:spPr bwMode="auto">
          <a:xfrm>
            <a:off x="3101327" y="4665190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97" name="Table 36">
            <a:extLst>
              <a:ext uri="{FF2B5EF4-FFF2-40B4-BE49-F238E27FC236}">
                <a16:creationId xmlns:a16="http://schemas.microsoft.com/office/drawing/2014/main" id="{C6D9D1CC-DB7B-4193-B636-1F981B5E1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12557"/>
              </p:ext>
            </p:extLst>
          </p:nvPr>
        </p:nvGraphicFramePr>
        <p:xfrm>
          <a:off x="2823771" y="4284191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54C51-0222-4135-BFDD-6571DDADEB6C}"/>
              </a:ext>
            </a:extLst>
          </p:cNvPr>
          <p:cNvCxnSpPr>
            <a:cxnSpLocks/>
            <a:stCxn id="51" idx="5"/>
            <a:endCxn id="67" idx="1"/>
          </p:cNvCxnSpPr>
          <p:nvPr/>
        </p:nvCxnSpPr>
        <p:spPr bwMode="auto">
          <a:xfrm>
            <a:off x="7909811" y="2228575"/>
            <a:ext cx="654625" cy="4701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1A807A-44C3-4511-8D0E-8BF794B51573}"/>
              </a:ext>
            </a:extLst>
          </p:cNvPr>
          <p:cNvSpPr txBox="1"/>
          <p:nvPr/>
        </p:nvSpPr>
        <p:spPr>
          <a:xfrm>
            <a:off x="6196073" y="315984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D21CF-A5E9-4604-9243-F49C8F948551}"/>
              </a:ext>
            </a:extLst>
          </p:cNvPr>
          <p:cNvSpPr txBox="1"/>
          <p:nvPr/>
        </p:nvSpPr>
        <p:spPr>
          <a:xfrm>
            <a:off x="7035715" y="318406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959F56-2177-4B01-86D1-FC626F8D4DCE}"/>
              </a:ext>
            </a:extLst>
          </p:cNvPr>
          <p:cNvSpPr/>
          <p:nvPr/>
        </p:nvSpPr>
        <p:spPr bwMode="auto">
          <a:xfrm>
            <a:off x="7464743" y="40741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5B795B-B428-4BBA-9CA7-C3AC398B96B3}"/>
              </a:ext>
            </a:extLst>
          </p:cNvPr>
          <p:cNvCxnSpPr>
            <a:cxnSpLocks/>
            <a:stCxn id="89" idx="4"/>
            <a:endCxn id="62" idx="0"/>
          </p:cNvCxnSpPr>
          <p:nvPr/>
        </p:nvCxnSpPr>
        <p:spPr bwMode="auto">
          <a:xfrm>
            <a:off x="7682799" y="3708105"/>
            <a:ext cx="10544" cy="366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4B2BD15-73D9-468E-8F31-6B2C8C24A7A2}"/>
              </a:ext>
            </a:extLst>
          </p:cNvPr>
          <p:cNvSpPr txBox="1"/>
          <p:nvPr/>
        </p:nvSpPr>
        <p:spPr>
          <a:xfrm>
            <a:off x="7714654" y="379690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4CEBE0-2164-43D4-A8AA-FC3769A137AB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1EF8611-F6FF-421E-A7FA-2AE5ADCC7FE1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A25B04-A618-466D-B0F6-2CF8B8813FAE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5C93F66-A752-44FE-B722-B1F00A13F16B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0876B84-097B-4C93-8D6D-BD30BB48CD5A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8BB211E-1697-43B7-B5DC-C8BD9D057A4E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8C24954-DF36-48C5-BA22-1E67B6F9F6E3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00B973B-495D-4A72-87AA-6B519D81C976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20918C-DEEF-41E0-964F-1AA55DCCB2AC}"/>
                </a:ext>
              </a:extLst>
            </p:cNvPr>
            <p:cNvCxnSpPr>
              <a:cxnSpLocks/>
              <a:stCxn id="86" idx="4"/>
              <a:endCxn id="91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930C77D-BBA5-4248-8F32-4D86376691B9}"/>
                </a:ext>
              </a:extLst>
            </p:cNvPr>
            <p:cNvCxnSpPr>
              <a:cxnSpLocks/>
              <a:stCxn id="91" idx="4"/>
              <a:endCxn id="93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470E6A5-0FF2-4DB9-A019-8B5DA90EEDD2}"/>
                </a:ext>
              </a:extLst>
            </p:cNvPr>
            <p:cNvCxnSpPr>
              <a:cxnSpLocks/>
              <a:stCxn id="88" idx="4"/>
              <a:endCxn id="93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022DD1-FFE5-4A34-BC22-6FE3F4D27123}"/>
                </a:ext>
              </a:extLst>
            </p:cNvPr>
            <p:cNvCxnSpPr>
              <a:cxnSpLocks/>
              <a:stCxn id="85" idx="5"/>
              <a:endCxn id="91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9E7BA5-5A65-44AE-A53A-9F2390B37E25}"/>
                </a:ext>
              </a:extLst>
            </p:cNvPr>
            <p:cNvCxnSpPr>
              <a:cxnSpLocks/>
              <a:stCxn id="88" idx="6"/>
              <a:endCxn id="91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D2111C5-F361-418C-9187-7205B80D04DB}"/>
                </a:ext>
              </a:extLst>
            </p:cNvPr>
            <p:cNvCxnSpPr>
              <a:cxnSpLocks/>
              <a:stCxn id="88" idx="7"/>
              <a:endCxn id="86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59AF56-748F-47A8-8414-CC49B8CAC40E}"/>
                </a:ext>
              </a:extLst>
            </p:cNvPr>
            <p:cNvCxnSpPr>
              <a:cxnSpLocks/>
              <a:stCxn id="86" idx="4"/>
              <a:endCxn id="93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1BA8A88-581C-4E24-BE15-03971F414DB9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921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6884554" y="165845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5424037" y="28289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5814282" y="1887050"/>
            <a:ext cx="1070272" cy="10088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6639020" y="2048695"/>
            <a:ext cx="312489" cy="780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6410420" y="28289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7519566" y="28289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8442863" y="28289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7274799" y="2048695"/>
            <a:ext cx="473367" cy="780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6538734" y="151337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5" y="1107210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4551819" y="1044456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5415582" y="248660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6257058" y="255752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7220281" y="2578432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7341754" y="1887050"/>
            <a:ext cx="1329709" cy="9418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8495358" y="2442667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6630553" y="402875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7532266" y="402875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8497481" y="402875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7748166" y="3286131"/>
            <a:ext cx="12700" cy="7426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16" y="3843630"/>
            <a:ext cx="2117187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 – 5’s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7"/>
          </p:cNvCxnSpPr>
          <p:nvPr/>
        </p:nvCxnSpPr>
        <p:spPr bwMode="auto">
          <a:xfrm flipH="1">
            <a:off x="7020798" y="3219176"/>
            <a:ext cx="565723" cy="8765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6746238" y="370335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7374982" y="3695320"/>
            <a:ext cx="41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8643533" y="370763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3B0FCA5-5D60-41B3-A7CF-A4D827D20C4A}"/>
              </a:ext>
            </a:extLst>
          </p:cNvPr>
          <p:cNvSpPr/>
          <p:nvPr/>
        </p:nvSpPr>
        <p:spPr bwMode="auto">
          <a:xfrm flipH="1">
            <a:off x="2225236" y="4681471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4AEB75A-DC5D-4379-A930-EFCE1BB51EF6}"/>
              </a:ext>
            </a:extLst>
          </p:cNvPr>
          <p:cNvSpPr/>
          <p:nvPr/>
        </p:nvSpPr>
        <p:spPr bwMode="auto">
          <a:xfrm>
            <a:off x="392341" y="4681472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4" name="Table 36">
            <a:extLst>
              <a:ext uri="{FF2B5EF4-FFF2-40B4-BE49-F238E27FC236}">
                <a16:creationId xmlns:a16="http://schemas.microsoft.com/office/drawing/2014/main" id="{2A9ED205-6A48-47F6-8C46-508325626E07}"/>
              </a:ext>
            </a:extLst>
          </p:cNvPr>
          <p:cNvGraphicFramePr>
            <a:graphicFrameLocks noGrp="1"/>
          </p:cNvGraphicFramePr>
          <p:nvPr/>
        </p:nvGraphicFramePr>
        <p:xfrm>
          <a:off x="114785" y="4300473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7" name="Oval 86">
            <a:extLst>
              <a:ext uri="{FF2B5EF4-FFF2-40B4-BE49-F238E27FC236}">
                <a16:creationId xmlns:a16="http://schemas.microsoft.com/office/drawing/2014/main" id="{4ADED3CA-DA58-4BAB-9023-FC6160EEAFD1}"/>
              </a:ext>
            </a:extLst>
          </p:cNvPr>
          <p:cNvSpPr/>
          <p:nvPr/>
        </p:nvSpPr>
        <p:spPr bwMode="auto">
          <a:xfrm>
            <a:off x="5768889" y="504584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5A8193-1A05-47F6-990A-3AF518C4D1F9}"/>
              </a:ext>
            </a:extLst>
          </p:cNvPr>
          <p:cNvSpPr/>
          <p:nvPr/>
        </p:nvSpPr>
        <p:spPr bwMode="auto">
          <a:xfrm>
            <a:off x="7454199" y="504584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927B7F-B821-4E38-87F7-06AF360CBE2F}"/>
              </a:ext>
            </a:extLst>
          </p:cNvPr>
          <p:cNvCxnSpPr>
            <a:cxnSpLocks/>
            <a:stCxn id="65" idx="3"/>
            <a:endCxn id="87" idx="7"/>
          </p:cNvCxnSpPr>
          <p:nvPr/>
        </p:nvCxnSpPr>
        <p:spPr bwMode="auto">
          <a:xfrm flipH="1">
            <a:off x="6159134" y="4418997"/>
            <a:ext cx="538374" cy="6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C9CEF4-ECF3-45FD-886F-C56A4129AEAE}"/>
              </a:ext>
            </a:extLst>
          </p:cNvPr>
          <p:cNvCxnSpPr>
            <a:cxnSpLocks/>
            <a:stCxn id="65" idx="5"/>
            <a:endCxn id="89" idx="1"/>
          </p:cNvCxnSpPr>
          <p:nvPr/>
        </p:nvCxnSpPr>
        <p:spPr bwMode="auto">
          <a:xfrm>
            <a:off x="7020798" y="4418997"/>
            <a:ext cx="500356" cy="6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54AC7D66-4B29-4F52-BE30-45544F485825}"/>
              </a:ext>
            </a:extLst>
          </p:cNvPr>
          <p:cNvSpPr/>
          <p:nvPr/>
        </p:nvSpPr>
        <p:spPr bwMode="auto">
          <a:xfrm flipH="1">
            <a:off x="4934222" y="4665189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670952AD-3358-4124-A262-D4F8B138ABE4}"/>
              </a:ext>
            </a:extLst>
          </p:cNvPr>
          <p:cNvSpPr/>
          <p:nvPr/>
        </p:nvSpPr>
        <p:spPr bwMode="auto">
          <a:xfrm>
            <a:off x="3101327" y="4665190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97" name="Table 36">
            <a:extLst>
              <a:ext uri="{FF2B5EF4-FFF2-40B4-BE49-F238E27FC236}">
                <a16:creationId xmlns:a16="http://schemas.microsoft.com/office/drawing/2014/main" id="{C6D9D1CC-DB7B-4193-B636-1F981B5E12D7}"/>
              </a:ext>
            </a:extLst>
          </p:cNvPr>
          <p:cNvGraphicFramePr>
            <a:graphicFrameLocks noGrp="1"/>
          </p:cNvGraphicFramePr>
          <p:nvPr/>
        </p:nvGraphicFramePr>
        <p:xfrm>
          <a:off x="2823771" y="4284191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54C51-0222-4135-BFDD-6571DDADEB6C}"/>
              </a:ext>
            </a:extLst>
          </p:cNvPr>
          <p:cNvCxnSpPr>
            <a:cxnSpLocks/>
            <a:stCxn id="51" idx="5"/>
            <a:endCxn id="67" idx="1"/>
          </p:cNvCxnSpPr>
          <p:nvPr/>
        </p:nvCxnSpPr>
        <p:spPr bwMode="auto">
          <a:xfrm>
            <a:off x="7909811" y="3219176"/>
            <a:ext cx="654625" cy="8765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1A807A-44C3-4511-8D0E-8BF794B51573}"/>
              </a:ext>
            </a:extLst>
          </p:cNvPr>
          <p:cNvSpPr txBox="1"/>
          <p:nvPr/>
        </p:nvSpPr>
        <p:spPr>
          <a:xfrm>
            <a:off x="6196073" y="4954779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D21CF-A5E9-4604-9243-F49C8F948551}"/>
              </a:ext>
            </a:extLst>
          </p:cNvPr>
          <p:cNvSpPr txBox="1"/>
          <p:nvPr/>
        </p:nvSpPr>
        <p:spPr>
          <a:xfrm>
            <a:off x="7035715" y="497899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959F56-2177-4B01-86D1-FC626F8D4DCE}"/>
              </a:ext>
            </a:extLst>
          </p:cNvPr>
          <p:cNvSpPr/>
          <p:nvPr/>
        </p:nvSpPr>
        <p:spPr bwMode="auto">
          <a:xfrm>
            <a:off x="7464743" y="6046864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5B795B-B428-4BBA-9CA7-C3AC398B96B3}"/>
              </a:ext>
            </a:extLst>
          </p:cNvPr>
          <p:cNvCxnSpPr>
            <a:cxnSpLocks/>
            <a:stCxn id="89" idx="4"/>
            <a:endCxn id="62" idx="0"/>
          </p:cNvCxnSpPr>
          <p:nvPr/>
        </p:nvCxnSpPr>
        <p:spPr bwMode="auto">
          <a:xfrm>
            <a:off x="7682799" y="5503040"/>
            <a:ext cx="10544" cy="5438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738D85-0663-48F2-AAC8-55129FF7F1EA}"/>
              </a:ext>
            </a:extLst>
          </p:cNvPr>
          <p:cNvSpPr txBox="1"/>
          <p:nvPr/>
        </p:nvSpPr>
        <p:spPr>
          <a:xfrm>
            <a:off x="7292244" y="578148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A98F4955-4293-4B82-AFE5-59598E344A12}"/>
              </a:ext>
            </a:extLst>
          </p:cNvPr>
          <p:cNvSpPr/>
          <p:nvPr/>
        </p:nvSpPr>
        <p:spPr bwMode="auto">
          <a:xfrm>
            <a:off x="5624125" y="2984833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45429172-0118-4CD2-AD12-F67A64291FDC}"/>
              </a:ext>
            </a:extLst>
          </p:cNvPr>
          <p:cNvSpPr/>
          <p:nvPr/>
        </p:nvSpPr>
        <p:spPr bwMode="auto">
          <a:xfrm>
            <a:off x="6588331" y="2993461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5" name="Multiplication Sign 84">
            <a:extLst>
              <a:ext uri="{FF2B5EF4-FFF2-40B4-BE49-F238E27FC236}">
                <a16:creationId xmlns:a16="http://schemas.microsoft.com/office/drawing/2014/main" id="{5F6FB1C8-25A2-4F26-8E31-F360099BEACF}"/>
              </a:ext>
            </a:extLst>
          </p:cNvPr>
          <p:cNvSpPr/>
          <p:nvPr/>
        </p:nvSpPr>
        <p:spPr bwMode="auto">
          <a:xfrm>
            <a:off x="8563253" y="3010848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32708E6F-3C91-4008-9838-47411CE32688}"/>
              </a:ext>
            </a:extLst>
          </p:cNvPr>
          <p:cNvSpPr/>
          <p:nvPr/>
        </p:nvSpPr>
        <p:spPr bwMode="auto">
          <a:xfrm>
            <a:off x="7769175" y="4198259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E7F81EAC-9316-4B78-A40C-80D426E47EC2}"/>
              </a:ext>
            </a:extLst>
          </p:cNvPr>
          <p:cNvSpPr/>
          <p:nvPr/>
        </p:nvSpPr>
        <p:spPr bwMode="auto">
          <a:xfrm>
            <a:off x="8714101" y="4198259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43B46474-83F1-4118-AE77-A9EE5AD9253F}"/>
              </a:ext>
            </a:extLst>
          </p:cNvPr>
          <p:cNvSpPr/>
          <p:nvPr/>
        </p:nvSpPr>
        <p:spPr bwMode="auto">
          <a:xfrm>
            <a:off x="5987690" y="5209742"/>
            <a:ext cx="513060" cy="497942"/>
          </a:xfrm>
          <a:prstGeom prst="mathMultiply">
            <a:avLst>
              <a:gd name="adj1" fmla="val 14219"/>
            </a:avLst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4DF2EF-C4EB-4470-96A1-2C53C0E31D83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FB977AA-6627-4670-9586-F0BBB96DED56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EB789F8-CDB8-41FA-B921-B0593B09ABE9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656184-EDCF-4696-A954-EB7AB533CCF0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593FEF-3BCB-4D34-8D1F-952BF958655E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DD3A9E4-8562-4A40-A918-C34F734FA35F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27A4A2A-E79E-41C1-9E7E-D67359EE8535}"/>
                </a:ext>
              </a:extLst>
            </p:cNvPr>
            <p:cNvCxnSpPr>
              <a:cxnSpLocks/>
              <a:stCxn id="94" idx="4"/>
              <a:endCxn id="101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49B472-EBB0-4D34-B3AE-74E9205A1C0D}"/>
                </a:ext>
              </a:extLst>
            </p:cNvPr>
            <p:cNvCxnSpPr>
              <a:cxnSpLocks/>
              <a:stCxn id="94" idx="6"/>
              <a:endCxn id="100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06C4AAC-3DE1-4878-A594-1BF3D6EA51ED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997230-F5B5-49A7-819C-2F536003F078}"/>
                </a:ext>
              </a:extLst>
            </p:cNvPr>
            <p:cNvCxnSpPr>
              <a:cxnSpLocks/>
              <a:stCxn id="102" idx="4"/>
              <a:endCxn id="103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EF2810-1FFC-4985-A320-7AE63DAFE4C9}"/>
                </a:ext>
              </a:extLst>
            </p:cNvPr>
            <p:cNvCxnSpPr>
              <a:cxnSpLocks/>
              <a:stCxn id="101" idx="4"/>
              <a:endCxn id="103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A316257-F761-4173-91EA-8847981B8223}"/>
                </a:ext>
              </a:extLst>
            </p:cNvPr>
            <p:cNvCxnSpPr>
              <a:cxnSpLocks/>
              <a:stCxn id="94" idx="5"/>
              <a:endCxn id="102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E8C693-3C5E-45F0-A9A3-4A3796CF55DA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EC715A-17EE-4D84-A1B0-491807F0FF2A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F607401-1BD2-42EB-9DC3-5ED43F5BC480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5C7663B-8536-4F05-8728-1C423C834DF0}"/>
                </a:ext>
              </a:extLst>
            </p:cNvPr>
            <p:cNvCxnSpPr>
              <a:cxnSpLocks/>
              <a:stCxn id="94" idx="4"/>
              <a:endCxn id="103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0276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67732"/>
            <a:ext cx="8495567" cy="800667"/>
          </a:xfrm>
        </p:spPr>
        <p:txBody>
          <a:bodyPr/>
          <a:lstStyle/>
          <a:p>
            <a:pPr eaLnBrk="1" hangingPunct="1"/>
            <a:r>
              <a:rPr lang="en-US" altLang="zh-TW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Traveling Salesman Problem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D131EE-8294-4DB9-B41F-6927C8C81B42}"/>
              </a:ext>
            </a:extLst>
          </p:cNvPr>
          <p:cNvSpPr/>
          <p:nvPr/>
        </p:nvSpPr>
        <p:spPr bwMode="auto">
          <a:xfrm>
            <a:off x="6884554" y="105731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1E3BDA-3D75-4B6A-A32E-4B789705F96F}"/>
              </a:ext>
            </a:extLst>
          </p:cNvPr>
          <p:cNvSpPr/>
          <p:nvPr/>
        </p:nvSpPr>
        <p:spPr bwMode="auto">
          <a:xfrm>
            <a:off x="5424037" y="222779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595FD-B50B-4438-A995-51FD6FA834A9}"/>
              </a:ext>
            </a:extLst>
          </p:cNvPr>
          <p:cNvCxnSpPr>
            <a:cxnSpLocks/>
            <a:stCxn id="41" idx="2"/>
            <a:endCxn id="43" idx="7"/>
          </p:cNvCxnSpPr>
          <p:nvPr/>
        </p:nvCxnSpPr>
        <p:spPr bwMode="auto">
          <a:xfrm flipH="1">
            <a:off x="5814282" y="1285916"/>
            <a:ext cx="1070272" cy="10088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ABC843-C3E2-4537-82B2-50FBA7AB64F2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 bwMode="auto">
          <a:xfrm flipH="1">
            <a:off x="6639020" y="1447561"/>
            <a:ext cx="312489" cy="780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C51069-78D2-44B4-8470-99181493ED3D}"/>
              </a:ext>
            </a:extLst>
          </p:cNvPr>
          <p:cNvSpPr/>
          <p:nvPr/>
        </p:nvSpPr>
        <p:spPr bwMode="auto">
          <a:xfrm>
            <a:off x="6410420" y="222779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CEDB-916D-4E36-AE51-7E46C3DFF10B}"/>
              </a:ext>
            </a:extLst>
          </p:cNvPr>
          <p:cNvSpPr/>
          <p:nvPr/>
        </p:nvSpPr>
        <p:spPr bwMode="auto">
          <a:xfrm>
            <a:off x="7519566" y="222779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F862-8551-4190-B8BC-46DA564A7D74}"/>
              </a:ext>
            </a:extLst>
          </p:cNvPr>
          <p:cNvSpPr/>
          <p:nvPr/>
        </p:nvSpPr>
        <p:spPr bwMode="auto">
          <a:xfrm>
            <a:off x="8442863" y="2227797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66315-4181-4D14-BE39-B0576FBC0628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 bwMode="auto">
          <a:xfrm>
            <a:off x="7274799" y="1447561"/>
            <a:ext cx="473367" cy="780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577" name="Rectangle 24576">
            <a:extLst>
              <a:ext uri="{FF2B5EF4-FFF2-40B4-BE49-F238E27FC236}">
                <a16:creationId xmlns:a16="http://schemas.microsoft.com/office/drawing/2014/main" id="{6CDDB7C9-7F0E-454D-9DA9-E5CC616B905D}"/>
              </a:ext>
            </a:extLst>
          </p:cNvPr>
          <p:cNvSpPr/>
          <p:nvPr/>
        </p:nvSpPr>
        <p:spPr bwMode="auto">
          <a:xfrm>
            <a:off x="2682913" y="988666"/>
            <a:ext cx="45719" cy="582506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A0355D-CA0A-4A44-869D-44080EE20DE1}"/>
              </a:ext>
            </a:extLst>
          </p:cNvPr>
          <p:cNvSpPr txBox="1"/>
          <p:nvPr/>
        </p:nvSpPr>
        <p:spPr>
          <a:xfrm>
            <a:off x="6538734" y="91224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1EDD18DB-98A0-4123-B2AD-00A28202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5" y="1107210"/>
            <a:ext cx="1981194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UPPER BOUND: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B00C52-D003-4DC0-8AD5-BB54D047C0BE}"/>
              </a:ext>
            </a:extLst>
          </p:cNvPr>
          <p:cNvSpPr txBox="1"/>
          <p:nvPr/>
        </p:nvSpPr>
        <p:spPr>
          <a:xfrm>
            <a:off x="4551819" y="1044456"/>
            <a:ext cx="61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1A2A07-F456-4198-8C65-1DD9C3620EF9}"/>
              </a:ext>
            </a:extLst>
          </p:cNvPr>
          <p:cNvSpPr txBox="1"/>
          <p:nvPr/>
        </p:nvSpPr>
        <p:spPr>
          <a:xfrm>
            <a:off x="5415582" y="1885466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67D7A-7954-4F0E-9A52-CE7F28D99A41}"/>
              </a:ext>
            </a:extLst>
          </p:cNvPr>
          <p:cNvSpPr txBox="1"/>
          <p:nvPr/>
        </p:nvSpPr>
        <p:spPr>
          <a:xfrm>
            <a:off x="6257058" y="1956391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F33A6D-BEC1-4BE5-8D5B-B4B448AD3189}"/>
              </a:ext>
            </a:extLst>
          </p:cNvPr>
          <p:cNvSpPr txBox="1"/>
          <p:nvPr/>
        </p:nvSpPr>
        <p:spPr>
          <a:xfrm>
            <a:off x="7220281" y="1977298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A44466-7158-412B-83E3-8795B545B3F5}"/>
              </a:ext>
            </a:extLst>
          </p:cNvPr>
          <p:cNvCxnSpPr>
            <a:cxnSpLocks/>
            <a:stCxn id="41" idx="6"/>
            <a:endCxn id="58" idx="0"/>
          </p:cNvCxnSpPr>
          <p:nvPr/>
        </p:nvCxnSpPr>
        <p:spPr bwMode="auto">
          <a:xfrm>
            <a:off x="7341754" y="1285916"/>
            <a:ext cx="1329709" cy="9418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A406C3-4415-4A49-B2C7-8479490D6376}"/>
              </a:ext>
            </a:extLst>
          </p:cNvPr>
          <p:cNvSpPr txBox="1"/>
          <p:nvPr/>
        </p:nvSpPr>
        <p:spPr>
          <a:xfrm>
            <a:off x="8495358" y="1841533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0D1B65-F9B9-423F-84F4-C3151E555F21}"/>
              </a:ext>
            </a:extLst>
          </p:cNvPr>
          <p:cNvSpPr/>
          <p:nvPr/>
        </p:nvSpPr>
        <p:spPr bwMode="auto">
          <a:xfrm>
            <a:off x="6630553" y="34276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EABF05-3065-4683-A62D-5F0D425BFB9E}"/>
              </a:ext>
            </a:extLst>
          </p:cNvPr>
          <p:cNvSpPr/>
          <p:nvPr/>
        </p:nvSpPr>
        <p:spPr bwMode="auto">
          <a:xfrm>
            <a:off x="7532266" y="34276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5ED924F-267F-40D6-82B2-19A2D9E810F5}"/>
              </a:ext>
            </a:extLst>
          </p:cNvPr>
          <p:cNvSpPr/>
          <p:nvPr/>
        </p:nvSpPr>
        <p:spPr bwMode="auto">
          <a:xfrm>
            <a:off x="8497481" y="3427618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A654AE-054D-4CE3-81BF-495B4D06269A}"/>
              </a:ext>
            </a:extLst>
          </p:cNvPr>
          <p:cNvCxnSpPr>
            <a:cxnSpLocks/>
            <a:stCxn id="51" idx="4"/>
            <a:endCxn id="66" idx="0"/>
          </p:cNvCxnSpPr>
          <p:nvPr/>
        </p:nvCxnSpPr>
        <p:spPr bwMode="auto">
          <a:xfrm>
            <a:off x="7748166" y="2684997"/>
            <a:ext cx="12700" cy="7426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Rectangle 2">
            <a:extLst>
              <a:ext uri="{FF2B5EF4-FFF2-40B4-BE49-F238E27FC236}">
                <a16:creationId xmlns:a16="http://schemas.microsoft.com/office/drawing/2014/main" id="{1B74BE2A-8E25-4F3C-991A-12377F8B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16" y="3843630"/>
            <a:ext cx="2117187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 – 5’s Matrix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CB6335-A038-4A53-AE37-B0AC57FC8C71}"/>
              </a:ext>
            </a:extLst>
          </p:cNvPr>
          <p:cNvCxnSpPr>
            <a:cxnSpLocks/>
            <a:stCxn id="51" idx="3"/>
            <a:endCxn id="65" idx="7"/>
          </p:cNvCxnSpPr>
          <p:nvPr/>
        </p:nvCxnSpPr>
        <p:spPr bwMode="auto">
          <a:xfrm flipH="1">
            <a:off x="7020798" y="2618042"/>
            <a:ext cx="565723" cy="8765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9A4023-8F81-4839-B2C1-EDBACDEDF8EB}"/>
              </a:ext>
            </a:extLst>
          </p:cNvPr>
          <p:cNvSpPr txBox="1"/>
          <p:nvPr/>
        </p:nvSpPr>
        <p:spPr>
          <a:xfrm>
            <a:off x="6746238" y="3102220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20D324-F98C-42C5-B9CD-B3BA512AA8C0}"/>
              </a:ext>
            </a:extLst>
          </p:cNvPr>
          <p:cNvSpPr txBox="1"/>
          <p:nvPr/>
        </p:nvSpPr>
        <p:spPr>
          <a:xfrm>
            <a:off x="7374982" y="3094186"/>
            <a:ext cx="41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DADDE-C6D6-49B7-9ECA-9D6A9BC3EC7E}"/>
              </a:ext>
            </a:extLst>
          </p:cNvPr>
          <p:cNvSpPr txBox="1"/>
          <p:nvPr/>
        </p:nvSpPr>
        <p:spPr>
          <a:xfrm>
            <a:off x="8643533" y="310650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3B0FCA5-5D60-41B3-A7CF-A4D827D20C4A}"/>
              </a:ext>
            </a:extLst>
          </p:cNvPr>
          <p:cNvSpPr/>
          <p:nvPr/>
        </p:nvSpPr>
        <p:spPr bwMode="auto">
          <a:xfrm flipH="1">
            <a:off x="2225236" y="4681471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B4AEB75A-DC5D-4379-A930-EFCE1BB51EF6}"/>
              </a:ext>
            </a:extLst>
          </p:cNvPr>
          <p:cNvSpPr/>
          <p:nvPr/>
        </p:nvSpPr>
        <p:spPr bwMode="auto">
          <a:xfrm>
            <a:off x="392341" y="4681472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84" name="Table 36">
            <a:extLst>
              <a:ext uri="{FF2B5EF4-FFF2-40B4-BE49-F238E27FC236}">
                <a16:creationId xmlns:a16="http://schemas.microsoft.com/office/drawing/2014/main" id="{2A9ED205-6A48-47F6-8C46-508325626E07}"/>
              </a:ext>
            </a:extLst>
          </p:cNvPr>
          <p:cNvGraphicFramePr>
            <a:graphicFrameLocks noGrp="1"/>
          </p:cNvGraphicFramePr>
          <p:nvPr/>
        </p:nvGraphicFramePr>
        <p:xfrm>
          <a:off x="114785" y="4300473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sp>
        <p:nvSpPr>
          <p:cNvPr id="87" name="Oval 86">
            <a:extLst>
              <a:ext uri="{FF2B5EF4-FFF2-40B4-BE49-F238E27FC236}">
                <a16:creationId xmlns:a16="http://schemas.microsoft.com/office/drawing/2014/main" id="{4ADED3CA-DA58-4BAB-9023-FC6160EEAFD1}"/>
              </a:ext>
            </a:extLst>
          </p:cNvPr>
          <p:cNvSpPr/>
          <p:nvPr/>
        </p:nvSpPr>
        <p:spPr bwMode="auto">
          <a:xfrm>
            <a:off x="5768889" y="444470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5A8193-1A05-47F6-990A-3AF518C4D1F9}"/>
              </a:ext>
            </a:extLst>
          </p:cNvPr>
          <p:cNvSpPr/>
          <p:nvPr/>
        </p:nvSpPr>
        <p:spPr bwMode="auto">
          <a:xfrm>
            <a:off x="7454199" y="444470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927B7F-B821-4E38-87F7-06AF360CBE2F}"/>
              </a:ext>
            </a:extLst>
          </p:cNvPr>
          <p:cNvCxnSpPr>
            <a:cxnSpLocks/>
            <a:stCxn id="65" idx="3"/>
            <a:endCxn id="87" idx="7"/>
          </p:cNvCxnSpPr>
          <p:nvPr/>
        </p:nvCxnSpPr>
        <p:spPr bwMode="auto">
          <a:xfrm flipH="1">
            <a:off x="6159134" y="3817863"/>
            <a:ext cx="538374" cy="6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C9CEF4-ECF3-45FD-886F-C56A4129AEAE}"/>
              </a:ext>
            </a:extLst>
          </p:cNvPr>
          <p:cNvCxnSpPr>
            <a:cxnSpLocks/>
            <a:stCxn id="65" idx="5"/>
            <a:endCxn id="89" idx="1"/>
          </p:cNvCxnSpPr>
          <p:nvPr/>
        </p:nvCxnSpPr>
        <p:spPr bwMode="auto">
          <a:xfrm>
            <a:off x="7020798" y="3817863"/>
            <a:ext cx="500356" cy="6937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5" name="Left Bracket 94">
            <a:extLst>
              <a:ext uri="{FF2B5EF4-FFF2-40B4-BE49-F238E27FC236}">
                <a16:creationId xmlns:a16="http://schemas.microsoft.com/office/drawing/2014/main" id="{54AC7D66-4B29-4F52-BE30-45544F485825}"/>
              </a:ext>
            </a:extLst>
          </p:cNvPr>
          <p:cNvSpPr/>
          <p:nvPr/>
        </p:nvSpPr>
        <p:spPr bwMode="auto">
          <a:xfrm flipH="1">
            <a:off x="4934222" y="4665189"/>
            <a:ext cx="325965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6" name="Left Bracket 95">
            <a:extLst>
              <a:ext uri="{FF2B5EF4-FFF2-40B4-BE49-F238E27FC236}">
                <a16:creationId xmlns:a16="http://schemas.microsoft.com/office/drawing/2014/main" id="{670952AD-3358-4124-A262-D4F8B138ABE4}"/>
              </a:ext>
            </a:extLst>
          </p:cNvPr>
          <p:cNvSpPr/>
          <p:nvPr/>
        </p:nvSpPr>
        <p:spPr bwMode="auto">
          <a:xfrm>
            <a:off x="3101327" y="4665190"/>
            <a:ext cx="228464" cy="1935482"/>
          </a:xfrm>
          <a:prstGeom prst="leftBracket">
            <a:avLst>
              <a:gd name="adj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97" name="Table 36">
            <a:extLst>
              <a:ext uri="{FF2B5EF4-FFF2-40B4-BE49-F238E27FC236}">
                <a16:creationId xmlns:a16="http://schemas.microsoft.com/office/drawing/2014/main" id="{C6D9D1CC-DB7B-4193-B636-1F981B5E12D7}"/>
              </a:ext>
            </a:extLst>
          </p:cNvPr>
          <p:cNvGraphicFramePr>
            <a:graphicFrameLocks noGrp="1"/>
          </p:cNvGraphicFramePr>
          <p:nvPr/>
        </p:nvGraphicFramePr>
        <p:xfrm>
          <a:off x="2823771" y="4284191"/>
          <a:ext cx="243907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85">
                  <a:extLst>
                    <a:ext uri="{9D8B030D-6E8A-4147-A177-3AD203B41FA5}">
                      <a16:colId xmlns:a16="http://schemas.microsoft.com/office/drawing/2014/main" val="1785557427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10231676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86535166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405497832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94364757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034089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7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4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078862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754C51-0222-4135-BFDD-6571DDADEB6C}"/>
              </a:ext>
            </a:extLst>
          </p:cNvPr>
          <p:cNvCxnSpPr>
            <a:cxnSpLocks/>
            <a:stCxn id="51" idx="5"/>
            <a:endCxn id="67" idx="1"/>
          </p:cNvCxnSpPr>
          <p:nvPr/>
        </p:nvCxnSpPr>
        <p:spPr bwMode="auto">
          <a:xfrm>
            <a:off x="7909811" y="2618042"/>
            <a:ext cx="654625" cy="8765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81A807A-44C3-4511-8D0E-8BF794B51573}"/>
              </a:ext>
            </a:extLst>
          </p:cNvPr>
          <p:cNvSpPr txBox="1"/>
          <p:nvPr/>
        </p:nvSpPr>
        <p:spPr>
          <a:xfrm>
            <a:off x="6196073" y="4353645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D21CF-A5E9-4604-9243-F49C8F948551}"/>
              </a:ext>
            </a:extLst>
          </p:cNvPr>
          <p:cNvSpPr txBox="1"/>
          <p:nvPr/>
        </p:nvSpPr>
        <p:spPr>
          <a:xfrm>
            <a:off x="7035715" y="4377864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959F56-2177-4B01-86D1-FC626F8D4DCE}"/>
              </a:ext>
            </a:extLst>
          </p:cNvPr>
          <p:cNvSpPr/>
          <p:nvPr/>
        </p:nvSpPr>
        <p:spPr bwMode="auto">
          <a:xfrm>
            <a:off x="7464743" y="544573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5B795B-B428-4BBA-9CA7-C3AC398B96B3}"/>
              </a:ext>
            </a:extLst>
          </p:cNvPr>
          <p:cNvCxnSpPr>
            <a:cxnSpLocks/>
            <a:stCxn id="89" idx="4"/>
            <a:endCxn id="62" idx="0"/>
          </p:cNvCxnSpPr>
          <p:nvPr/>
        </p:nvCxnSpPr>
        <p:spPr bwMode="auto">
          <a:xfrm>
            <a:off x="7682799" y="4901906"/>
            <a:ext cx="10544" cy="5438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738D85-0663-48F2-AAC8-55129FF7F1EA}"/>
              </a:ext>
            </a:extLst>
          </p:cNvPr>
          <p:cNvSpPr txBox="1"/>
          <p:nvPr/>
        </p:nvSpPr>
        <p:spPr>
          <a:xfrm>
            <a:off x="7292244" y="5180351"/>
            <a:ext cx="513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/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E2EC247C-7475-494F-980F-B3CD6F78F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627" y="6272317"/>
            <a:ext cx="193771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1" kern="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4 – 2 – 5 – 3 – 1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02A185-6D0E-4F7F-B34C-C22DAB5CDC6A}"/>
              </a:ext>
            </a:extLst>
          </p:cNvPr>
          <p:cNvGrpSpPr/>
          <p:nvPr/>
        </p:nvGrpSpPr>
        <p:grpSpPr>
          <a:xfrm>
            <a:off x="551645" y="1492627"/>
            <a:ext cx="1635758" cy="1961774"/>
            <a:chOff x="4368799" y="1932587"/>
            <a:chExt cx="1635758" cy="196177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829397-5D5B-4477-BC29-BC0A1B9D3016}"/>
                </a:ext>
              </a:extLst>
            </p:cNvPr>
            <p:cNvSpPr/>
            <p:nvPr/>
          </p:nvSpPr>
          <p:spPr bwMode="auto">
            <a:xfrm>
              <a:off x="4368799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F280F3F-8C4D-4792-8F79-27E02F357D16}"/>
                </a:ext>
              </a:extLst>
            </p:cNvPr>
            <p:cNvSpPr/>
            <p:nvPr/>
          </p:nvSpPr>
          <p:spPr bwMode="auto">
            <a:xfrm>
              <a:off x="5638797" y="1932587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4E57895-6647-43B0-9D3E-9C8D0C33543D}"/>
                </a:ext>
              </a:extLst>
            </p:cNvPr>
            <p:cNvSpPr/>
            <p:nvPr/>
          </p:nvSpPr>
          <p:spPr bwMode="auto">
            <a:xfrm>
              <a:off x="4368799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935C89-DC84-485E-8CAB-6DDC236619F6}"/>
                </a:ext>
              </a:extLst>
            </p:cNvPr>
            <p:cNvSpPr/>
            <p:nvPr/>
          </p:nvSpPr>
          <p:spPr bwMode="auto">
            <a:xfrm>
              <a:off x="5638797" y="2830335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F9F2E06-C0BE-42D0-91B7-504D8D1FD8BB}"/>
                </a:ext>
              </a:extLst>
            </p:cNvPr>
            <p:cNvSpPr/>
            <p:nvPr/>
          </p:nvSpPr>
          <p:spPr bwMode="auto">
            <a:xfrm>
              <a:off x="5020731" y="3528601"/>
              <a:ext cx="365760" cy="365760"/>
            </a:xfrm>
            <a:prstGeom prst="ellipse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903CF7-0D6E-4C7B-BF14-0A5CE95F6ADB}"/>
                </a:ext>
              </a:extLst>
            </p:cNvPr>
            <p:cNvCxnSpPr>
              <a:cxnSpLocks/>
              <a:stCxn id="78" idx="4"/>
              <a:endCxn id="93" idx="0"/>
            </p:cNvCxnSpPr>
            <p:nvPr/>
          </p:nvCxnSpPr>
          <p:spPr bwMode="auto">
            <a:xfrm>
              <a:off x="4551679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CB9C21-D6A3-46A2-99D1-800137317F55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 bwMode="auto">
            <a:xfrm>
              <a:off x="4734559" y="2115467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9491501-9A36-4518-8A41-5976D57B596E}"/>
                </a:ext>
              </a:extLst>
            </p:cNvPr>
            <p:cNvCxnSpPr>
              <a:cxnSpLocks/>
              <a:stCxn id="83" idx="4"/>
              <a:endCxn id="94" idx="0"/>
            </p:cNvCxnSpPr>
            <p:nvPr/>
          </p:nvCxnSpPr>
          <p:spPr bwMode="auto">
            <a:xfrm>
              <a:off x="5821677" y="2298347"/>
              <a:ext cx="0" cy="5319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C2D8BA-B968-4286-B30B-F6D7D4A6DCCE}"/>
                </a:ext>
              </a:extLst>
            </p:cNvPr>
            <p:cNvCxnSpPr>
              <a:cxnSpLocks/>
              <a:stCxn id="94" idx="4"/>
              <a:endCxn id="100" idx="7"/>
            </p:cNvCxnSpPr>
            <p:nvPr/>
          </p:nvCxnSpPr>
          <p:spPr bwMode="auto">
            <a:xfrm flipH="1">
              <a:off x="5332927" y="3196095"/>
              <a:ext cx="488750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22DFC1-D55E-4866-A89E-F02F0E9F6540}"/>
                </a:ext>
              </a:extLst>
            </p:cNvPr>
            <p:cNvCxnSpPr>
              <a:cxnSpLocks/>
              <a:stCxn id="93" idx="4"/>
              <a:endCxn id="100" idx="1"/>
            </p:cNvCxnSpPr>
            <p:nvPr/>
          </p:nvCxnSpPr>
          <p:spPr bwMode="auto">
            <a:xfrm>
              <a:off x="4551679" y="3196095"/>
              <a:ext cx="522616" cy="3860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4B93175-FC56-494C-BC03-513FE432DA2C}"/>
                </a:ext>
              </a:extLst>
            </p:cNvPr>
            <p:cNvCxnSpPr>
              <a:cxnSpLocks/>
              <a:stCxn id="78" idx="5"/>
              <a:endCxn id="94" idx="1"/>
            </p:cNvCxnSpPr>
            <p:nvPr/>
          </p:nvCxnSpPr>
          <p:spPr bwMode="auto">
            <a:xfrm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5FDC987-71EA-4823-980D-1D1A7C021380}"/>
                </a:ext>
              </a:extLst>
            </p:cNvPr>
            <p:cNvCxnSpPr>
              <a:cxnSpLocks/>
              <a:stCxn id="93" idx="6"/>
              <a:endCxn id="94" idx="2"/>
            </p:cNvCxnSpPr>
            <p:nvPr/>
          </p:nvCxnSpPr>
          <p:spPr bwMode="auto">
            <a:xfrm>
              <a:off x="4734559" y="3013215"/>
              <a:ext cx="90423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C409C0-6786-41D8-AEFD-6C32673D88A5}"/>
                </a:ext>
              </a:extLst>
            </p:cNvPr>
            <p:cNvCxnSpPr>
              <a:cxnSpLocks/>
              <a:stCxn id="93" idx="7"/>
              <a:endCxn id="83" idx="3"/>
            </p:cNvCxnSpPr>
            <p:nvPr/>
          </p:nvCxnSpPr>
          <p:spPr bwMode="auto">
            <a:xfrm flipV="1">
              <a:off x="4680995" y="2244783"/>
              <a:ext cx="1011366" cy="6391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4DFBD00-AF1A-44E4-A27D-F5D6884A19EE}"/>
                </a:ext>
              </a:extLst>
            </p:cNvPr>
            <p:cNvCxnSpPr>
              <a:cxnSpLocks/>
              <a:stCxn id="83" idx="4"/>
              <a:endCxn id="100" idx="0"/>
            </p:cNvCxnSpPr>
            <p:nvPr/>
          </p:nvCxnSpPr>
          <p:spPr bwMode="auto">
            <a:xfrm flipH="1">
              <a:off x="5203611" y="2298347"/>
              <a:ext cx="618066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5D1574-7378-4CB5-A28F-B7797B642940}"/>
                </a:ext>
              </a:extLst>
            </p:cNvPr>
            <p:cNvCxnSpPr>
              <a:cxnSpLocks/>
              <a:stCxn id="78" idx="4"/>
              <a:endCxn id="100" idx="0"/>
            </p:cNvCxnSpPr>
            <p:nvPr/>
          </p:nvCxnSpPr>
          <p:spPr bwMode="auto">
            <a:xfrm>
              <a:off x="4551679" y="2298347"/>
              <a:ext cx="651932" cy="12302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6909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2FDF615-6646-49DF-A878-91CBE24D5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123092"/>
            <a:ext cx="8495567" cy="736600"/>
          </a:xfrm>
        </p:spPr>
        <p:txBody>
          <a:bodyPr/>
          <a:lstStyle/>
          <a:p>
            <a:pPr eaLnBrk="1" hangingPunct="1"/>
            <a:r>
              <a:rPr lang="en-US" b="1" dirty="0"/>
              <a:t>LC Branch-and-Bound</a:t>
            </a:r>
            <a:endParaRPr lang="en-US" altLang="zh-TW" b="1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EFE5C4F-86E6-4D52-8113-A6EFF2927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19" y="1118903"/>
            <a:ext cx="8495567" cy="5348572"/>
          </a:xfrm>
        </p:spPr>
        <p:txBody>
          <a:bodyPr/>
          <a:lstStyle/>
          <a:p>
            <a:pPr algn="just" eaLnBrk="1" hangingPunct="1"/>
            <a:r>
              <a:rPr lang="en-US" sz="2700" dirty="0"/>
              <a:t>Least Cost(LC) Search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CA" sz="2700" dirty="0"/>
              <a:t>A search strategy that uses a cost function c(x) to select the next E-node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CA" sz="2700" dirty="0"/>
              <a:t>would always choose for its next E-node a live node with least cost.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CA" sz="2700" dirty="0"/>
              <a:t>An LC-search coupled with bounding functions is called an LC branch-and-bound search.</a:t>
            </a:r>
            <a:endParaRPr lang="en-US" sz="27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2FDF615-6646-49DF-A878-91CBE24D5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123092"/>
            <a:ext cx="8495567" cy="736600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0/1 knapsack problem</a:t>
            </a:r>
            <a:r>
              <a:rPr lang="en-US" altLang="zh-TW" dirty="0"/>
              <a:t> 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EFE5C4F-86E6-4D52-8113-A6EFF2927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19" y="1118903"/>
            <a:ext cx="8495567" cy="1688680"/>
          </a:xfrm>
        </p:spPr>
        <p:txBody>
          <a:bodyPr/>
          <a:lstStyle/>
          <a:p>
            <a:pPr algn="just" eaLnBrk="1" hangingPunct="1"/>
            <a:r>
              <a:rPr lang="en-US" altLang="zh-TW" sz="2400" dirty="0"/>
              <a:t>Positive integer </a:t>
            </a:r>
          </a:p>
          <a:p>
            <a:pPr lvl="1" algn="just" eaLnBrk="1" hangingPunct="1"/>
            <a:r>
              <a:rPr lang="en-US" altLang="zh-TW" sz="2000" dirty="0"/>
              <a:t>Profit:</a:t>
            </a:r>
            <a:r>
              <a:rPr lang="en-US" altLang="zh-TW" sz="2000" dirty="0">
                <a:latin typeface="ItalicT" panose="00000400000000000000" pitchFamily="2" charset="0"/>
                <a:cs typeface="ItalicT" panose="00000400000000000000" pitchFamily="2" charset="0"/>
              </a:rPr>
              <a:t> 		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P</a:t>
            </a:r>
            <a:r>
              <a:rPr lang="en-US" altLang="zh-TW" sz="20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, P</a:t>
            </a:r>
            <a:r>
              <a:rPr lang="en-US" altLang="zh-TW" sz="20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, …,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P</a:t>
            </a:r>
            <a:r>
              <a:rPr lang="en-US" altLang="zh-TW" sz="2000" b="1" baseline="-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n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</a:t>
            </a:r>
          </a:p>
          <a:p>
            <a:pPr lvl="1" algn="just" eaLnBrk="1" hangingPunct="1"/>
            <a:r>
              <a:rPr lang="en-US" altLang="zh-TW" sz="2400" dirty="0"/>
              <a:t>Weight:</a:t>
            </a:r>
            <a:r>
              <a:rPr lang="en-US" altLang="zh-TW" sz="2400" dirty="0">
                <a:latin typeface="ItalicT" panose="00000400000000000000" pitchFamily="2" charset="0"/>
                <a:cs typeface="ItalicT" panose="00000400000000000000" pitchFamily="2" charset="0"/>
              </a:rPr>
              <a:t> 	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W</a:t>
            </a:r>
            <a:r>
              <a:rPr lang="en-US" altLang="zh-TW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, W</a:t>
            </a:r>
            <a:r>
              <a:rPr lang="en-US" altLang="zh-TW" sz="2400" b="1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, …,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W</a:t>
            </a:r>
            <a:r>
              <a:rPr lang="en-US" altLang="zh-TW" sz="2400" b="1" baseline="-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n</a:t>
            </a:r>
            <a:r>
              <a:rPr lang="en-US" altLang="zh-TW" sz="2400" dirty="0">
                <a:latin typeface="ItalicT" panose="00000400000000000000" pitchFamily="2" charset="0"/>
                <a:cs typeface="ItalicT" panose="00000400000000000000" pitchFamily="2" charset="0"/>
              </a:rPr>
              <a:t> </a:t>
            </a:r>
          </a:p>
          <a:p>
            <a:pPr lvl="1" algn="just" eaLnBrk="1" hangingPunct="1"/>
            <a:r>
              <a:rPr lang="en-US" altLang="zh-TW" sz="2400" dirty="0"/>
              <a:t>Capacity:</a:t>
            </a:r>
            <a:r>
              <a:rPr lang="en-US" altLang="zh-TW" sz="2400" dirty="0">
                <a:latin typeface="ItalicT" panose="00000400000000000000" pitchFamily="2" charset="0"/>
                <a:cs typeface="ItalicT" panose="00000400000000000000" pitchFamily="2" charset="0"/>
              </a:rPr>
              <a:t> 	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M</a:t>
            </a:r>
            <a:r>
              <a:rPr lang="en-US" altLang="zh-TW" sz="2400" dirty="0">
                <a:latin typeface="ItalicT" panose="00000400000000000000" pitchFamily="2" charset="0"/>
                <a:cs typeface="ItalicT" panose="00000400000000000000" pitchFamily="2" charset="0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20AB54B-3158-4C08-AFAA-90960AF97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2951163"/>
          <a:ext cx="9747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r:id="rId3" imgW="787400" imgH="736600" progId="Equation.2">
                  <p:embed/>
                </p:oleObj>
              </mc:Choice>
              <mc:Fallback>
                <p:oleObj r:id="rId3" imgW="787400" imgH="736600" progId="Equation.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20AB54B-3158-4C08-AFAA-90960AF97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951163"/>
                        <a:ext cx="974725" cy="9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16E5678-124E-4956-ACDA-D8976927E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857" y="3999084"/>
          <a:ext cx="1731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r:id="rId5" imgW="1397000" imgH="736600" progId="Equation.2">
                  <p:embed/>
                </p:oleObj>
              </mc:Choice>
              <mc:Fallback>
                <p:oleObj r:id="rId5" imgW="1397000" imgH="736600" progId="Equation.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16E5678-124E-4956-ACDA-D8976927E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857" y="3999084"/>
                        <a:ext cx="1731812" cy="9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93DC28-D37A-49F4-B87C-B434F946B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857" y="5551439"/>
          <a:ext cx="1345143" cy="102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r:id="rId7" imgW="977900" imgH="736600" progId="Equation.2">
                  <p:embed/>
                </p:oleObj>
              </mc:Choice>
              <mc:Fallback>
                <p:oleObj r:id="rId7" imgW="977900" imgH="736600" progId="Equation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F93DC28-D37A-49F4-B87C-B434F946B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857" y="5551439"/>
                        <a:ext cx="1345143" cy="1020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9">
            <a:extLst>
              <a:ext uri="{FF2B5EF4-FFF2-40B4-BE49-F238E27FC236}">
                <a16:creationId xmlns:a16="http://schemas.microsoft.com/office/drawing/2014/main" id="{315C5045-0D0A-45BC-919E-9E915CF2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99" y="3090298"/>
            <a:ext cx="1879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aximize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DAE643B5-C977-479D-A140-85EC5DD3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7" y="4240292"/>
            <a:ext cx="219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Constraint</a:t>
            </a:r>
            <a:r>
              <a:rPr lang="en-US" altLang="zh-TW" sz="2400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8AEF0-B214-45D3-9ED6-DD8594B50144}"/>
              </a:ext>
            </a:extLst>
          </p:cNvPr>
          <p:cNvSpPr txBox="1"/>
          <p:nvPr/>
        </p:nvSpPr>
        <p:spPr>
          <a:xfrm>
            <a:off x="5367866" y="4240292"/>
            <a:ext cx="33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-30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PMingLiU" panose="02020500000000000000" pitchFamily="18" charset="-120"/>
                <a:cs typeface="ItalicT" panose="00000400000000000000" pitchFamily="2" charset="0"/>
              </a:rPr>
              <a:t>X</a:t>
            </a:r>
            <a:r>
              <a:rPr kumimoji="0" lang="en-US" altLang="zh-TW" sz="1800" b="1" i="0" u="none" strike="noStrike" cap="none" spc="-300" normalizeH="0" baseline="-3000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PMingLiU" panose="02020500000000000000" pitchFamily="18" charset="-120"/>
                <a:cs typeface="ItalicT" panose="00000400000000000000" pitchFamily="2" charset="0"/>
              </a:rPr>
              <a:t>i</a:t>
            </a:r>
            <a:r>
              <a:rPr kumimoji="0" lang="en-US" altLang="zh-TW" sz="1800" b="1" i="0" u="none" strike="noStrike" cap="none" spc="-30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PMingLiU" panose="02020500000000000000" pitchFamily="18" charset="-120"/>
                <a:cs typeface="ItalicT" panose="00000400000000000000" pitchFamily="2" charset="0"/>
              </a:rPr>
              <a:t> = 0 or 1, </a:t>
            </a:r>
            <a:r>
              <a:rPr kumimoji="0" lang="en-US" altLang="zh-TW" sz="1800" b="1" i="0" u="none" strike="noStrike" cap="none" spc="-30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PMingLiU" panose="02020500000000000000" pitchFamily="18" charset="-120"/>
                <a:cs typeface="ItalicT" panose="00000400000000000000" pitchFamily="2" charset="0"/>
              </a:rPr>
              <a:t>i</a:t>
            </a:r>
            <a:r>
              <a:rPr kumimoji="0" lang="en-US" altLang="zh-TW" sz="1800" b="1" i="0" u="none" strike="noStrike" cap="none" spc="-30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ea typeface="PMingLiU" panose="02020500000000000000" pitchFamily="18" charset="-120"/>
                <a:cs typeface="ItalicT" panose="00000400000000000000" pitchFamily="2" charset="0"/>
              </a:rPr>
              <a:t> =1, …, n.</a:t>
            </a:r>
            <a:endParaRPr kumimoji="0" lang="en-US" altLang="zh-TW" sz="500" b="1" i="0" u="none" strike="noStrike" cap="none" spc="-30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alicT" panose="00000400000000000000" pitchFamily="2" charset="0"/>
              <a:cs typeface="ItalicT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EC375-B0F9-4453-988A-91A2348DD0C9}"/>
              </a:ext>
            </a:extLst>
          </p:cNvPr>
          <p:cNvSpPr txBox="1"/>
          <p:nvPr/>
        </p:nvSpPr>
        <p:spPr>
          <a:xfrm>
            <a:off x="965199" y="5905388"/>
            <a:ext cx="1903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Minimize:</a:t>
            </a:r>
            <a:endParaRPr lang="en-US" sz="2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F8AED-EC4C-46E2-8D73-23648AAB0394}"/>
              </a:ext>
            </a:extLst>
          </p:cNvPr>
          <p:cNvSpPr txBox="1"/>
          <p:nvPr/>
        </p:nvSpPr>
        <p:spPr>
          <a:xfrm>
            <a:off x="940857" y="5089774"/>
            <a:ext cx="5934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Converting the problem to minimization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41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BD0FF5A5-4F8C-4529-A4E9-EC2721267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1" y="60326"/>
            <a:ext cx="8495567" cy="811741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0/1 knapsack problem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1D6405E-05D4-477F-8FA8-0B386F7F1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21" y="6036734"/>
            <a:ext cx="8495567" cy="44132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The Branching Mechanism for the Knapsack Problem.</a:t>
            </a:r>
          </a:p>
          <a:p>
            <a:pPr eaLnBrk="1" hangingPunct="1"/>
            <a:endParaRPr lang="en-US" altLang="zh-TW" sz="2000" dirty="0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95EA6DE3-2B46-4AC1-9275-67860CFA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A1FBEF25-1DFF-465D-B361-6A2374562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48399"/>
              </p:ext>
            </p:extLst>
          </p:nvPr>
        </p:nvGraphicFramePr>
        <p:xfrm>
          <a:off x="541867" y="1354668"/>
          <a:ext cx="7992533" cy="384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r:id="rId3" imgW="4655238" imgH="1805714" progId="PI3.Image">
                  <p:embed/>
                </p:oleObj>
              </mc:Choice>
              <mc:Fallback>
                <p:oleObj r:id="rId3" imgW="4655238" imgH="1805714" progId="PI3.Image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A1FBEF25-1DFF-465D-B361-6A2374562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7" y="1354668"/>
                        <a:ext cx="7992533" cy="3844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3E21D63E-DD92-4AE2-866A-70B04FECF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dirty="0"/>
              <a:t>How to expand the tree?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3863D35-7B76-4827-AEF5-B0C6447C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800" dirty="0"/>
              <a:t>The best-first search scheme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/>
              <a:t>expand the node with the best lower bound.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/>
              <a:t>If two nodes have the same lower bounds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/>
              <a:t>expand the node with the lower upper bound.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305CA043-1173-45AF-856E-B42AFE255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123093"/>
            <a:ext cx="8495567" cy="867507"/>
          </a:xfrm>
        </p:spPr>
        <p:txBody>
          <a:bodyPr/>
          <a:lstStyle/>
          <a:p>
            <a:pPr eaLnBrk="1" hangingPunct="1"/>
            <a:r>
              <a:rPr lang="en-US" altLang="zh-TW" dirty="0"/>
              <a:t>How to find the upper bound?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581821B-56E5-448C-826E-193E114E1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9520" y="1161237"/>
            <a:ext cx="8495567" cy="53281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TW" sz="2800" dirty="0"/>
              <a:t>Ans: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/>
              <a:t>by quickly finding a feasible solution in a </a:t>
            </a:r>
            <a:r>
              <a:rPr lang="en-US" altLang="zh-TW" sz="2800" dirty="0">
                <a:solidFill>
                  <a:srgbClr val="FF0000"/>
                </a:solidFill>
              </a:rPr>
              <a:t>greedy manner</a:t>
            </a:r>
            <a:r>
              <a:rPr lang="en-US" altLang="zh-TW" sz="2800" dirty="0"/>
              <a:t>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/>
              <a:t>starting from the smallest available </a:t>
            </a:r>
            <a:r>
              <a:rPr lang="en-US" altLang="zh-TW" dirty="0" err="1"/>
              <a:t>i</a:t>
            </a:r>
            <a:r>
              <a:rPr lang="en-US" altLang="zh-TW" dirty="0"/>
              <a:t>, scanning towards the largest i’s until M is exceeded.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/>
              <a:t>The upper bound can be calculated.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79A2C87C-8F35-4794-96F1-599DBD859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703" y="136771"/>
            <a:ext cx="8495567" cy="794562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0/1 knapsack problem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1EB599D-5EE9-461F-A1F6-49174508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031" y="6071623"/>
            <a:ext cx="8593830" cy="362463"/>
          </a:xfrm>
        </p:spPr>
        <p:txBody>
          <a:bodyPr/>
          <a:lstStyle/>
          <a:p>
            <a:pPr algn="just" eaLnBrk="1" hangingPunct="1"/>
            <a:r>
              <a:rPr lang="en-US" altLang="zh-TW" sz="2400" dirty="0"/>
              <a:t>A feasible solution? 	</a:t>
            </a:r>
          </a:p>
        </p:txBody>
      </p:sp>
      <p:grpSp>
        <p:nvGrpSpPr>
          <p:cNvPr id="41989" name="Group 72">
            <a:extLst>
              <a:ext uri="{FF2B5EF4-FFF2-40B4-BE49-F238E27FC236}">
                <a16:creationId xmlns:a16="http://schemas.microsoft.com/office/drawing/2014/main" id="{762E4CDD-EB92-44B1-B7F8-6055E46E7969}"/>
              </a:ext>
            </a:extLst>
          </p:cNvPr>
          <p:cNvGrpSpPr>
            <a:grpSpLocks/>
          </p:cNvGrpSpPr>
          <p:nvPr/>
        </p:nvGrpSpPr>
        <p:grpSpPr bwMode="auto">
          <a:xfrm>
            <a:off x="541866" y="1816332"/>
            <a:ext cx="7323667" cy="1959801"/>
            <a:chOff x="-3" y="-3"/>
            <a:chExt cx="3506" cy="1888"/>
          </a:xfrm>
        </p:grpSpPr>
        <p:grpSp>
          <p:nvGrpSpPr>
            <p:cNvPr id="41990" name="Group 70">
              <a:extLst>
                <a:ext uri="{FF2B5EF4-FFF2-40B4-BE49-F238E27FC236}">
                  <a16:creationId xmlns:a16="http://schemas.microsoft.com/office/drawing/2014/main" id="{4852B81E-AF3C-4781-B4B3-754C544E5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00" cy="1882"/>
              <a:chOff x="0" y="0"/>
              <a:chExt cx="3500" cy="1882"/>
            </a:xfrm>
          </p:grpSpPr>
          <p:grpSp>
            <p:nvGrpSpPr>
              <p:cNvPr id="41992" name="Group 27">
                <a:extLst>
                  <a:ext uri="{FF2B5EF4-FFF2-40B4-BE49-F238E27FC236}">
                    <a16:creationId xmlns:a16="http://schemas.microsoft.com/office/drawing/2014/main" id="{5FC2656B-9953-428C-BD14-6D9236E040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00" cy="480"/>
                <a:chOff x="0" y="0"/>
                <a:chExt cx="500" cy="480"/>
              </a:xfrm>
            </p:grpSpPr>
            <p:sp>
              <p:nvSpPr>
                <p:cNvPr id="42056" name="Rectangle 4">
                  <a:extLst>
                    <a:ext uri="{FF2B5EF4-FFF2-40B4-BE49-F238E27FC236}">
                      <a16:creationId xmlns:a16="http://schemas.microsoft.com/office/drawing/2014/main" id="{B9E8E309-DE3F-4AE8-A86A-F8BBCC39B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7" name="Rectangle 26">
                  <a:extLst>
                    <a:ext uri="{FF2B5EF4-FFF2-40B4-BE49-F238E27FC236}">
                      <a16:creationId xmlns:a16="http://schemas.microsoft.com/office/drawing/2014/main" id="{0EA28110-984B-44DA-B7DB-1CD9F91F7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3" name="Group 29">
                <a:extLst>
                  <a:ext uri="{FF2B5EF4-FFF2-40B4-BE49-F238E27FC236}">
                    <a16:creationId xmlns:a16="http://schemas.microsoft.com/office/drawing/2014/main" id="{F38C3125-1D14-4826-B94B-5930D5AD8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0"/>
                <a:ext cx="500" cy="480"/>
                <a:chOff x="500" y="0"/>
                <a:chExt cx="500" cy="480"/>
              </a:xfrm>
            </p:grpSpPr>
            <p:sp>
              <p:nvSpPr>
                <p:cNvPr id="42054" name="Rectangle 5">
                  <a:extLst>
                    <a:ext uri="{FF2B5EF4-FFF2-40B4-BE49-F238E27FC236}">
                      <a16:creationId xmlns:a16="http://schemas.microsoft.com/office/drawing/2014/main" id="{7F689B94-F878-4880-84C4-85684C107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5" name="Rectangle 28">
                  <a:extLst>
                    <a:ext uri="{FF2B5EF4-FFF2-40B4-BE49-F238E27FC236}">
                      <a16:creationId xmlns:a16="http://schemas.microsoft.com/office/drawing/2014/main" id="{3150D212-70F7-43D0-AFBE-361C0CF3D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4" name="Group 31">
                <a:extLst>
                  <a:ext uri="{FF2B5EF4-FFF2-40B4-BE49-F238E27FC236}">
                    <a16:creationId xmlns:a16="http://schemas.microsoft.com/office/drawing/2014/main" id="{B200765E-6212-4AE3-96F0-59D999423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0"/>
                <a:ext cx="500" cy="480"/>
                <a:chOff x="1000" y="0"/>
                <a:chExt cx="500" cy="480"/>
              </a:xfrm>
            </p:grpSpPr>
            <p:sp>
              <p:nvSpPr>
                <p:cNvPr id="42052" name="Rectangle 6">
                  <a:extLst>
                    <a:ext uri="{FF2B5EF4-FFF2-40B4-BE49-F238E27FC236}">
                      <a16:creationId xmlns:a16="http://schemas.microsoft.com/office/drawing/2014/main" id="{12ECEB07-F100-4D1F-8D04-B8AB1E3D7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2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3" name="Rectangle 30">
                  <a:extLst>
                    <a:ext uri="{FF2B5EF4-FFF2-40B4-BE49-F238E27FC236}">
                      <a16:creationId xmlns:a16="http://schemas.microsoft.com/office/drawing/2014/main" id="{99F69251-BEC4-45FA-8603-2B83C64F5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5" name="Group 33">
                <a:extLst>
                  <a:ext uri="{FF2B5EF4-FFF2-40B4-BE49-F238E27FC236}">
                    <a16:creationId xmlns:a16="http://schemas.microsoft.com/office/drawing/2014/main" id="{C42298CB-9793-43DB-9A97-AF297EDC6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0"/>
                <a:ext cx="500" cy="480"/>
                <a:chOff x="1500" y="0"/>
                <a:chExt cx="500" cy="480"/>
              </a:xfrm>
            </p:grpSpPr>
            <p:sp>
              <p:nvSpPr>
                <p:cNvPr id="42050" name="Rectangle 7">
                  <a:extLst>
                    <a:ext uri="{FF2B5EF4-FFF2-40B4-BE49-F238E27FC236}">
                      <a16:creationId xmlns:a16="http://schemas.microsoft.com/office/drawing/2014/main" id="{49C222F4-0526-4AD4-86C9-3A0987965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3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1" name="Rectangle 32">
                  <a:extLst>
                    <a:ext uri="{FF2B5EF4-FFF2-40B4-BE49-F238E27FC236}">
                      <a16:creationId xmlns:a16="http://schemas.microsoft.com/office/drawing/2014/main" id="{36A2BBDE-3FE3-4B95-B85C-2EAA07F95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6" name="Group 35">
                <a:extLst>
                  <a:ext uri="{FF2B5EF4-FFF2-40B4-BE49-F238E27FC236}">
                    <a16:creationId xmlns:a16="http://schemas.microsoft.com/office/drawing/2014/main" id="{F1E1F0FA-FA31-4EB4-821C-255FC6865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0"/>
                <a:ext cx="500" cy="480"/>
                <a:chOff x="2000" y="0"/>
                <a:chExt cx="500" cy="480"/>
              </a:xfrm>
            </p:grpSpPr>
            <p:sp>
              <p:nvSpPr>
                <p:cNvPr id="42048" name="Rectangle 8">
                  <a:extLst>
                    <a:ext uri="{FF2B5EF4-FFF2-40B4-BE49-F238E27FC236}">
                      <a16:creationId xmlns:a16="http://schemas.microsoft.com/office/drawing/2014/main" id="{BF435856-004D-4A25-A54B-53E8F7691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9" name="Rectangle 34">
                  <a:extLst>
                    <a:ext uri="{FF2B5EF4-FFF2-40B4-BE49-F238E27FC236}">
                      <a16:creationId xmlns:a16="http://schemas.microsoft.com/office/drawing/2014/main" id="{09A27158-725A-4C39-89A6-7705EBA03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7" name="Group 37">
                <a:extLst>
                  <a:ext uri="{FF2B5EF4-FFF2-40B4-BE49-F238E27FC236}">
                    <a16:creationId xmlns:a16="http://schemas.microsoft.com/office/drawing/2014/main" id="{43CD09DD-05CD-48E8-9771-70F2B81F4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0"/>
                <a:ext cx="500" cy="480"/>
                <a:chOff x="2500" y="0"/>
                <a:chExt cx="500" cy="480"/>
              </a:xfrm>
            </p:grpSpPr>
            <p:sp>
              <p:nvSpPr>
                <p:cNvPr id="42046" name="Rectangle 9">
                  <a:extLst>
                    <a:ext uri="{FF2B5EF4-FFF2-40B4-BE49-F238E27FC236}">
                      <a16:creationId xmlns:a16="http://schemas.microsoft.com/office/drawing/2014/main" id="{19E3193E-10B0-4FA9-BD9A-43813A680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5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7" name="Rectangle 36">
                  <a:extLst>
                    <a:ext uri="{FF2B5EF4-FFF2-40B4-BE49-F238E27FC236}">
                      <a16:creationId xmlns:a16="http://schemas.microsoft.com/office/drawing/2014/main" id="{11D6EBF8-1731-41E0-9824-DC63D386B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8" name="Group 39">
                <a:extLst>
                  <a:ext uri="{FF2B5EF4-FFF2-40B4-BE49-F238E27FC236}">
                    <a16:creationId xmlns:a16="http://schemas.microsoft.com/office/drawing/2014/main" id="{273702D6-397A-4DD3-AAC3-C4ED114EC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0"/>
                <a:ext cx="500" cy="480"/>
                <a:chOff x="3000" y="0"/>
                <a:chExt cx="500" cy="480"/>
              </a:xfrm>
            </p:grpSpPr>
            <p:sp>
              <p:nvSpPr>
                <p:cNvPr id="42044" name="Rectangle 10">
                  <a:extLst>
                    <a:ext uri="{FF2B5EF4-FFF2-40B4-BE49-F238E27FC236}">
                      <a16:creationId xmlns:a16="http://schemas.microsoft.com/office/drawing/2014/main" id="{31EAF2EB-7599-4B7C-8CB8-D847BD90F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5" name="Rectangle 38">
                  <a:extLst>
                    <a:ext uri="{FF2B5EF4-FFF2-40B4-BE49-F238E27FC236}">
                      <a16:creationId xmlns:a16="http://schemas.microsoft.com/office/drawing/2014/main" id="{943C5477-E5BD-4D27-9169-196177E0C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9" name="Group 41">
                <a:extLst>
                  <a:ext uri="{FF2B5EF4-FFF2-40B4-BE49-F238E27FC236}">
                    <a16:creationId xmlns:a16="http://schemas.microsoft.com/office/drawing/2014/main" id="{ECA37BB4-15CE-431D-BEA5-EA1C7670C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500" cy="480"/>
                <a:chOff x="0" y="480"/>
                <a:chExt cx="500" cy="480"/>
              </a:xfrm>
            </p:grpSpPr>
            <p:sp>
              <p:nvSpPr>
                <p:cNvPr id="42042" name="Rectangle 11">
                  <a:extLst>
                    <a:ext uri="{FF2B5EF4-FFF2-40B4-BE49-F238E27FC236}">
                      <a16:creationId xmlns:a16="http://schemas.microsoft.com/office/drawing/2014/main" id="{8066C4E6-4330-442B-A904-D49E75D6A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3" name="Rectangle 40">
                  <a:extLst>
                    <a:ext uri="{FF2B5EF4-FFF2-40B4-BE49-F238E27FC236}">
                      <a16:creationId xmlns:a16="http://schemas.microsoft.com/office/drawing/2014/main" id="{A2622DC8-8D5B-4345-961F-8EF12E008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0" name="Group 43">
                <a:extLst>
                  <a:ext uri="{FF2B5EF4-FFF2-40B4-BE49-F238E27FC236}">
                    <a16:creationId xmlns:a16="http://schemas.microsoft.com/office/drawing/2014/main" id="{2E870968-26A4-4CA4-AAEF-3C9612889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480"/>
                <a:ext cx="500" cy="480"/>
                <a:chOff x="500" y="480"/>
                <a:chExt cx="500" cy="480"/>
              </a:xfrm>
            </p:grpSpPr>
            <p:sp>
              <p:nvSpPr>
                <p:cNvPr id="42040" name="Rectangle 12">
                  <a:extLst>
                    <a:ext uri="{FF2B5EF4-FFF2-40B4-BE49-F238E27FC236}">
                      <a16:creationId xmlns:a16="http://schemas.microsoft.com/office/drawing/2014/main" id="{B578384D-B544-417C-AB32-E58561B80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1" name="Rectangle 42">
                  <a:extLst>
                    <a:ext uri="{FF2B5EF4-FFF2-40B4-BE49-F238E27FC236}">
                      <a16:creationId xmlns:a16="http://schemas.microsoft.com/office/drawing/2014/main" id="{9CEDFDD8-2278-411F-8AAE-519BB3618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1" name="Group 45">
                <a:extLst>
                  <a:ext uri="{FF2B5EF4-FFF2-40B4-BE49-F238E27FC236}">
                    <a16:creationId xmlns:a16="http://schemas.microsoft.com/office/drawing/2014/main" id="{9742B872-7A3C-4592-917B-6EB9E6FF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480"/>
                <a:ext cx="500" cy="480"/>
                <a:chOff x="1000" y="480"/>
                <a:chExt cx="500" cy="480"/>
              </a:xfrm>
            </p:grpSpPr>
            <p:sp>
              <p:nvSpPr>
                <p:cNvPr id="42038" name="Rectangle 13">
                  <a:extLst>
                    <a:ext uri="{FF2B5EF4-FFF2-40B4-BE49-F238E27FC236}">
                      <a16:creationId xmlns:a16="http://schemas.microsoft.com/office/drawing/2014/main" id="{336346C9-F5BA-401D-9CC0-40AEAF69E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9" name="Rectangle 44">
                  <a:extLst>
                    <a:ext uri="{FF2B5EF4-FFF2-40B4-BE49-F238E27FC236}">
                      <a16:creationId xmlns:a16="http://schemas.microsoft.com/office/drawing/2014/main" id="{25FB0F3C-43C2-41AB-93ED-FA693251F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2" name="Group 47">
                <a:extLst>
                  <a:ext uri="{FF2B5EF4-FFF2-40B4-BE49-F238E27FC236}">
                    <a16:creationId xmlns:a16="http://schemas.microsoft.com/office/drawing/2014/main" id="{78BF4B1C-C75B-4A4A-88BC-6CC63AD08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480"/>
                <a:ext cx="500" cy="480"/>
                <a:chOff x="1500" y="480"/>
                <a:chExt cx="500" cy="480"/>
              </a:xfrm>
            </p:grpSpPr>
            <p:sp>
              <p:nvSpPr>
                <p:cNvPr id="42036" name="Rectangle 14">
                  <a:extLst>
                    <a:ext uri="{FF2B5EF4-FFF2-40B4-BE49-F238E27FC236}">
                      <a16:creationId xmlns:a16="http://schemas.microsoft.com/office/drawing/2014/main" id="{9D6BB358-499E-460A-B4FF-4B6DCAFE3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7" name="Rectangle 46">
                  <a:extLst>
                    <a:ext uri="{FF2B5EF4-FFF2-40B4-BE49-F238E27FC236}">
                      <a16:creationId xmlns:a16="http://schemas.microsoft.com/office/drawing/2014/main" id="{80735880-4DF0-4795-BBF9-39A53AD84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3" name="Group 49">
                <a:extLst>
                  <a:ext uri="{FF2B5EF4-FFF2-40B4-BE49-F238E27FC236}">
                    <a16:creationId xmlns:a16="http://schemas.microsoft.com/office/drawing/2014/main" id="{2A8C810A-937B-4372-82F0-51C9E8FC8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480"/>
                <a:ext cx="500" cy="480"/>
                <a:chOff x="2000" y="480"/>
                <a:chExt cx="500" cy="480"/>
              </a:xfrm>
            </p:grpSpPr>
            <p:sp>
              <p:nvSpPr>
                <p:cNvPr id="42034" name="Rectangle 15">
                  <a:extLst>
                    <a:ext uri="{FF2B5EF4-FFF2-40B4-BE49-F238E27FC236}">
                      <a16:creationId xmlns:a16="http://schemas.microsoft.com/office/drawing/2014/main" id="{EC842922-970A-4BE3-A443-1000F09A5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5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5" name="Rectangle 48">
                  <a:extLst>
                    <a:ext uri="{FF2B5EF4-FFF2-40B4-BE49-F238E27FC236}">
                      <a16:creationId xmlns:a16="http://schemas.microsoft.com/office/drawing/2014/main" id="{235C6F82-A3C4-4E6B-A6D9-910F3D793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4" name="Group 51">
                <a:extLst>
                  <a:ext uri="{FF2B5EF4-FFF2-40B4-BE49-F238E27FC236}">
                    <a16:creationId xmlns:a16="http://schemas.microsoft.com/office/drawing/2014/main" id="{813DBE41-060B-4EA0-BE57-ED61DF009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480"/>
                <a:ext cx="500" cy="480"/>
                <a:chOff x="2500" y="480"/>
                <a:chExt cx="500" cy="480"/>
              </a:xfrm>
            </p:grpSpPr>
            <p:sp>
              <p:nvSpPr>
                <p:cNvPr id="42032" name="Rectangle 16">
                  <a:extLst>
                    <a:ext uri="{FF2B5EF4-FFF2-40B4-BE49-F238E27FC236}">
                      <a16:creationId xmlns:a16="http://schemas.microsoft.com/office/drawing/2014/main" id="{2BF3C7B4-7522-4C3F-8CC5-45A1273907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3" name="Rectangle 50">
                  <a:extLst>
                    <a:ext uri="{FF2B5EF4-FFF2-40B4-BE49-F238E27FC236}">
                      <a16:creationId xmlns:a16="http://schemas.microsoft.com/office/drawing/2014/main" id="{B6FDBDED-45C2-4E71-9F80-B15533408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5" name="Group 53">
                <a:extLst>
                  <a:ext uri="{FF2B5EF4-FFF2-40B4-BE49-F238E27FC236}">
                    <a16:creationId xmlns:a16="http://schemas.microsoft.com/office/drawing/2014/main" id="{413D5575-2481-4053-AE3E-B14AC3C6F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480"/>
                <a:ext cx="500" cy="480"/>
                <a:chOff x="3000" y="480"/>
                <a:chExt cx="500" cy="480"/>
              </a:xfrm>
            </p:grpSpPr>
            <p:sp>
              <p:nvSpPr>
                <p:cNvPr id="42030" name="Rectangle 17">
                  <a:extLst>
                    <a:ext uri="{FF2B5EF4-FFF2-40B4-BE49-F238E27FC236}">
                      <a16:creationId xmlns:a16="http://schemas.microsoft.com/office/drawing/2014/main" id="{F469A0E8-AFF9-47F2-ACEB-5D9FF067E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1" name="Rectangle 52">
                  <a:extLst>
                    <a:ext uri="{FF2B5EF4-FFF2-40B4-BE49-F238E27FC236}">
                      <a16:creationId xmlns:a16="http://schemas.microsoft.com/office/drawing/2014/main" id="{CC8683ED-A849-4337-8357-A29858C99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6" name="Group 55">
                <a:extLst>
                  <a:ext uri="{FF2B5EF4-FFF2-40B4-BE49-F238E27FC236}">
                    <a16:creationId xmlns:a16="http://schemas.microsoft.com/office/drawing/2014/main" id="{0668955A-DBC4-4C5C-8A22-5C654CC0D2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60"/>
                <a:ext cx="500" cy="480"/>
                <a:chOff x="0" y="960"/>
                <a:chExt cx="500" cy="480"/>
              </a:xfrm>
            </p:grpSpPr>
            <p:sp>
              <p:nvSpPr>
                <p:cNvPr id="42028" name="Rectangle 18">
                  <a:extLst>
                    <a:ext uri="{FF2B5EF4-FFF2-40B4-BE49-F238E27FC236}">
                      <a16:creationId xmlns:a16="http://schemas.microsoft.com/office/drawing/2014/main" id="{EFAE6555-0414-4677-808C-001A9E1E6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9" name="Rectangle 54">
                  <a:extLst>
                    <a:ext uri="{FF2B5EF4-FFF2-40B4-BE49-F238E27FC236}">
                      <a16:creationId xmlns:a16="http://schemas.microsoft.com/office/drawing/2014/main" id="{A0F90B79-AB48-41E1-B579-E02789E3B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7" name="Group 57">
                <a:extLst>
                  <a:ext uri="{FF2B5EF4-FFF2-40B4-BE49-F238E27FC236}">
                    <a16:creationId xmlns:a16="http://schemas.microsoft.com/office/drawing/2014/main" id="{571226B5-A2A4-4772-A562-DAE4BD08A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960"/>
                <a:ext cx="500" cy="480"/>
                <a:chOff x="500" y="960"/>
                <a:chExt cx="500" cy="480"/>
              </a:xfrm>
            </p:grpSpPr>
            <p:sp>
              <p:nvSpPr>
                <p:cNvPr id="42026" name="Rectangle 19">
                  <a:extLst>
                    <a:ext uri="{FF2B5EF4-FFF2-40B4-BE49-F238E27FC236}">
                      <a16:creationId xmlns:a16="http://schemas.microsoft.com/office/drawing/2014/main" id="{08947491-FF2E-4CBB-BFE0-B4237FC2B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7" name="Rectangle 56">
                  <a:extLst>
                    <a:ext uri="{FF2B5EF4-FFF2-40B4-BE49-F238E27FC236}">
                      <a16:creationId xmlns:a16="http://schemas.microsoft.com/office/drawing/2014/main" id="{D3A82393-D38E-46C3-9481-1034D1C7E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8" name="Group 59">
                <a:extLst>
                  <a:ext uri="{FF2B5EF4-FFF2-40B4-BE49-F238E27FC236}">
                    <a16:creationId xmlns:a16="http://schemas.microsoft.com/office/drawing/2014/main" id="{A4D12941-8DAA-4C76-9EC3-94C66B2CD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960"/>
                <a:ext cx="500" cy="480"/>
                <a:chOff x="1000" y="960"/>
                <a:chExt cx="500" cy="480"/>
              </a:xfrm>
            </p:grpSpPr>
            <p:sp>
              <p:nvSpPr>
                <p:cNvPr id="42024" name="Rectangle 20">
                  <a:extLst>
                    <a:ext uri="{FF2B5EF4-FFF2-40B4-BE49-F238E27FC236}">
                      <a16:creationId xmlns:a16="http://schemas.microsoft.com/office/drawing/2014/main" id="{B46E42CF-DC32-4DCE-85F1-4773F8838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19</a:t>
                  </a:r>
                  <a:endParaRPr kumimoji="1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5" name="Rectangle 58">
                  <a:extLst>
                    <a:ext uri="{FF2B5EF4-FFF2-40B4-BE49-F238E27FC236}">
                      <a16:creationId xmlns:a16="http://schemas.microsoft.com/office/drawing/2014/main" id="{46097490-A700-4082-8ACB-D84DC0E2A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9" name="Group 61">
                <a:extLst>
                  <a:ext uri="{FF2B5EF4-FFF2-40B4-BE49-F238E27FC236}">
                    <a16:creationId xmlns:a16="http://schemas.microsoft.com/office/drawing/2014/main" id="{8C2FCEEB-6991-49BB-AFC6-C9039B3D1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960"/>
                <a:ext cx="500" cy="480"/>
                <a:chOff x="1500" y="960"/>
                <a:chExt cx="500" cy="480"/>
              </a:xfrm>
            </p:grpSpPr>
            <p:sp>
              <p:nvSpPr>
                <p:cNvPr id="42022" name="Rectangle 21">
                  <a:extLst>
                    <a:ext uri="{FF2B5EF4-FFF2-40B4-BE49-F238E27FC236}">
                      <a16:creationId xmlns:a16="http://schemas.microsoft.com/office/drawing/2014/main" id="{457ABE0E-BF79-4EB3-8CE0-CB09BD612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8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3" name="Rectangle 60">
                  <a:extLst>
                    <a:ext uri="{FF2B5EF4-FFF2-40B4-BE49-F238E27FC236}">
                      <a16:creationId xmlns:a16="http://schemas.microsoft.com/office/drawing/2014/main" id="{A51BB64F-2B2C-4291-BA2D-0C312DE5E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0" name="Group 63">
                <a:extLst>
                  <a:ext uri="{FF2B5EF4-FFF2-40B4-BE49-F238E27FC236}">
                    <a16:creationId xmlns:a16="http://schemas.microsoft.com/office/drawing/2014/main" id="{14C0A26B-B013-4350-89E2-1AB702427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960"/>
                <a:ext cx="500" cy="480"/>
                <a:chOff x="2000" y="960"/>
                <a:chExt cx="500" cy="480"/>
              </a:xfrm>
            </p:grpSpPr>
            <p:sp>
              <p:nvSpPr>
                <p:cNvPr id="42020" name="Rectangle 22">
                  <a:extLst>
                    <a:ext uri="{FF2B5EF4-FFF2-40B4-BE49-F238E27FC236}">
                      <a16:creationId xmlns:a16="http://schemas.microsoft.com/office/drawing/2014/main" id="{A447716B-0899-4FE1-A748-69FF0D9C2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1" name="Rectangle 62">
                  <a:extLst>
                    <a:ext uri="{FF2B5EF4-FFF2-40B4-BE49-F238E27FC236}">
                      <a16:creationId xmlns:a16="http://schemas.microsoft.com/office/drawing/2014/main" id="{95331694-0DE9-4E2D-A772-12F87D26F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1" name="Group 65">
                <a:extLst>
                  <a:ext uri="{FF2B5EF4-FFF2-40B4-BE49-F238E27FC236}">
                    <a16:creationId xmlns:a16="http://schemas.microsoft.com/office/drawing/2014/main" id="{4C72EF87-7025-452A-9682-87EECD0FF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960"/>
                <a:ext cx="500" cy="480"/>
                <a:chOff x="2500" y="960"/>
                <a:chExt cx="500" cy="480"/>
              </a:xfrm>
            </p:grpSpPr>
            <p:sp>
              <p:nvSpPr>
                <p:cNvPr id="42018" name="Rectangle 23">
                  <a:extLst>
                    <a:ext uri="{FF2B5EF4-FFF2-40B4-BE49-F238E27FC236}">
                      <a16:creationId xmlns:a16="http://schemas.microsoft.com/office/drawing/2014/main" id="{525CBCAE-69EE-4569-AA89-07F3E54BA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12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19" name="Rectangle 64">
                  <a:extLst>
                    <a:ext uri="{FF2B5EF4-FFF2-40B4-BE49-F238E27FC236}">
                      <a16:creationId xmlns:a16="http://schemas.microsoft.com/office/drawing/2014/main" id="{C4C9D4C3-885A-470F-BD2A-32B865FD1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2" name="Group 67">
                <a:extLst>
                  <a:ext uri="{FF2B5EF4-FFF2-40B4-BE49-F238E27FC236}">
                    <a16:creationId xmlns:a16="http://schemas.microsoft.com/office/drawing/2014/main" id="{7D119A7D-21E9-4AF4-890B-79394AE975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960"/>
                <a:ext cx="500" cy="480"/>
                <a:chOff x="3000" y="960"/>
                <a:chExt cx="500" cy="480"/>
              </a:xfrm>
            </p:grpSpPr>
            <p:sp>
              <p:nvSpPr>
                <p:cNvPr id="42016" name="Rectangle 24">
                  <a:extLst>
                    <a:ext uri="{FF2B5EF4-FFF2-40B4-BE49-F238E27FC236}">
                      <a16:creationId xmlns:a16="http://schemas.microsoft.com/office/drawing/2014/main" id="{33136F96-07CD-4C18-B812-90011AE76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8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17" name="Rectangle 66">
                  <a:extLst>
                    <a:ext uri="{FF2B5EF4-FFF2-40B4-BE49-F238E27FC236}">
                      <a16:creationId xmlns:a16="http://schemas.microsoft.com/office/drawing/2014/main" id="{5FF50331-BFEA-4CFE-B20A-7CE818262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3" name="Group 69">
                <a:extLst>
                  <a:ext uri="{FF2B5EF4-FFF2-40B4-BE49-F238E27FC236}">
                    <a16:creationId xmlns:a16="http://schemas.microsoft.com/office/drawing/2014/main" id="{DDFD7926-1D42-40E0-9E68-AF0263BD25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0"/>
                <a:ext cx="3500" cy="442"/>
                <a:chOff x="0" y="1440"/>
                <a:chExt cx="3500" cy="442"/>
              </a:xfrm>
            </p:grpSpPr>
            <p:sp>
              <p:nvSpPr>
                <p:cNvPr id="42014" name="Rectangle 25">
                  <a:extLst>
                    <a:ext uri="{FF2B5EF4-FFF2-40B4-BE49-F238E27FC236}">
                      <a16:creationId xmlns:a16="http://schemas.microsoft.com/office/drawing/2014/main" id="{AEC647EE-A5C1-4CFD-82E2-8BC679121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1440"/>
                  <a:ext cx="3478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(P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/W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 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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PMingLiU" panose="02020500000000000000" pitchFamily="18" charset="-120"/>
                      <a:cs typeface="+mn-cs"/>
                    </a:rPr>
                    <a:t> 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i+1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/W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i+1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  <a:sym typeface="Symbol" panose="05050102010706020507" pitchFamily="18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2015" name="Rectangle 68">
                  <a:extLst>
                    <a:ext uri="{FF2B5EF4-FFF2-40B4-BE49-F238E27FC236}">
                      <a16:creationId xmlns:a16="http://schemas.microsoft.com/office/drawing/2014/main" id="{843EDB40-3D41-4784-A747-551C853E0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350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</p:grpSp>
        <p:sp>
          <p:nvSpPr>
            <p:cNvPr id="41991" name="Rectangle 71">
              <a:extLst>
                <a:ext uri="{FF2B5EF4-FFF2-40B4-BE49-F238E27FC236}">
                  <a16:creationId xmlns:a16="http://schemas.microsoft.com/office/drawing/2014/main" id="{D5088CA2-08D2-4271-B563-E6933826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506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000D5A1-0F09-4018-8500-7FB7530CAD09}"/>
              </a:ext>
            </a:extLst>
          </p:cNvPr>
          <p:cNvSpPr txBox="1"/>
          <p:nvPr/>
        </p:nvSpPr>
        <p:spPr>
          <a:xfrm>
            <a:off x="541866" y="1077257"/>
            <a:ext cx="5151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6,  M = 34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3FA26D-B084-4CCD-B58E-AB81CF38C536}"/>
              </a:ext>
            </a:extLst>
          </p:cNvPr>
          <p:cNvGrpSpPr/>
          <p:nvPr/>
        </p:nvGrpSpPr>
        <p:grpSpPr>
          <a:xfrm>
            <a:off x="594529" y="4719148"/>
            <a:ext cx="7311134" cy="854220"/>
            <a:chOff x="751333" y="4141538"/>
            <a:chExt cx="7311134" cy="854220"/>
          </a:xfrm>
        </p:grpSpPr>
        <p:grpSp>
          <p:nvGrpSpPr>
            <p:cNvPr id="79" name="Group 27">
              <a:extLst>
                <a:ext uri="{FF2B5EF4-FFF2-40B4-BE49-F238E27FC236}">
                  <a16:creationId xmlns:a16="http://schemas.microsoft.com/office/drawing/2014/main" id="{69590CF6-859D-4581-AA84-4BD9FB906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333" y="4141538"/>
              <a:ext cx="1044448" cy="427110"/>
              <a:chOff x="0" y="0"/>
              <a:chExt cx="500" cy="480"/>
            </a:xfrm>
          </p:grpSpPr>
          <p:sp>
            <p:nvSpPr>
              <p:cNvPr id="143" name="Rectangle 4">
                <a:extLst>
                  <a:ext uri="{FF2B5EF4-FFF2-40B4-BE49-F238E27FC236}">
                    <a16:creationId xmlns:a16="http://schemas.microsoft.com/office/drawing/2014/main" id="{D64ECA51-04B8-499D-88E7-FE243E454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i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C911545D-41D5-4867-82B0-666BA3F8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0" name="Group 29">
              <a:extLst>
                <a:ext uri="{FF2B5EF4-FFF2-40B4-BE49-F238E27FC236}">
                  <a16:creationId xmlns:a16="http://schemas.microsoft.com/office/drawing/2014/main" id="{C76E1EE0-1AC3-4F2C-81EA-0DC7BBE40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781" y="4141538"/>
              <a:ext cx="1044448" cy="427110"/>
              <a:chOff x="500" y="0"/>
              <a:chExt cx="500" cy="480"/>
            </a:xfrm>
          </p:grpSpPr>
          <p:sp>
            <p:nvSpPr>
              <p:cNvPr id="141" name="Rectangle 5">
                <a:extLst>
                  <a:ext uri="{FF2B5EF4-FFF2-40B4-BE49-F238E27FC236}">
                    <a16:creationId xmlns:a16="http://schemas.microsoft.com/office/drawing/2014/main" id="{F2027802-E18E-401C-B9BB-DAC78F6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1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42" name="Rectangle 28">
                <a:extLst>
                  <a:ext uri="{FF2B5EF4-FFF2-40B4-BE49-F238E27FC236}">
                    <a16:creationId xmlns:a16="http://schemas.microsoft.com/office/drawing/2014/main" id="{A0568898-65C6-4529-9EA9-F6AACF7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1" name="Group 31">
              <a:extLst>
                <a:ext uri="{FF2B5EF4-FFF2-40B4-BE49-F238E27FC236}">
                  <a16:creationId xmlns:a16="http://schemas.microsoft.com/office/drawing/2014/main" id="{FB0841DB-D3FC-450A-B72B-0ABF5053F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0228" y="4141538"/>
              <a:ext cx="1044448" cy="427110"/>
              <a:chOff x="1000" y="0"/>
              <a:chExt cx="500" cy="480"/>
            </a:xfrm>
          </p:grpSpPr>
          <p:sp>
            <p:nvSpPr>
              <p:cNvPr id="139" name="Rectangle 6">
                <a:extLst>
                  <a:ext uri="{FF2B5EF4-FFF2-40B4-BE49-F238E27FC236}">
                    <a16:creationId xmlns:a16="http://schemas.microsoft.com/office/drawing/2014/main" id="{9D4F5D61-DD85-4A61-B5A4-895DAC9E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2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40" name="Rectangle 30">
                <a:extLst>
                  <a:ext uri="{FF2B5EF4-FFF2-40B4-BE49-F238E27FC236}">
                    <a16:creationId xmlns:a16="http://schemas.microsoft.com/office/drawing/2014/main" id="{3523C651-DD48-4EB2-9435-BC92BC47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2004F845-4EEE-4B21-96DD-F81F56476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4676" y="4141538"/>
              <a:ext cx="1044448" cy="427110"/>
              <a:chOff x="1500" y="0"/>
              <a:chExt cx="500" cy="480"/>
            </a:xfrm>
          </p:grpSpPr>
          <p:sp>
            <p:nvSpPr>
              <p:cNvPr id="137" name="Rectangle 7">
                <a:extLst>
                  <a:ext uri="{FF2B5EF4-FFF2-40B4-BE49-F238E27FC236}">
                    <a16:creationId xmlns:a16="http://schemas.microsoft.com/office/drawing/2014/main" id="{2F610909-151E-429B-B060-1F127ED2D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3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38" name="Rectangle 32">
                <a:extLst>
                  <a:ext uri="{FF2B5EF4-FFF2-40B4-BE49-F238E27FC236}">
                    <a16:creationId xmlns:a16="http://schemas.microsoft.com/office/drawing/2014/main" id="{EABC14DE-0A47-4228-A81A-8384AC186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3" name="Group 35">
              <a:extLst>
                <a:ext uri="{FF2B5EF4-FFF2-40B4-BE49-F238E27FC236}">
                  <a16:creationId xmlns:a16="http://schemas.microsoft.com/office/drawing/2014/main" id="{FD7FEC75-B04C-4C66-A4EB-194FC9B71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9124" y="4141538"/>
              <a:ext cx="1044448" cy="427110"/>
              <a:chOff x="2000" y="0"/>
              <a:chExt cx="500" cy="480"/>
            </a:xfrm>
          </p:grpSpPr>
          <p:sp>
            <p:nvSpPr>
              <p:cNvPr id="135" name="Rectangle 8">
                <a:extLst>
                  <a:ext uri="{FF2B5EF4-FFF2-40B4-BE49-F238E27FC236}">
                    <a16:creationId xmlns:a16="http://schemas.microsoft.com/office/drawing/2014/main" id="{C90C50C5-AEFF-4341-97D1-E33A7E892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4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08737B77-93BD-4139-9594-4F5D94F12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4" name="Group 37">
              <a:extLst>
                <a:ext uri="{FF2B5EF4-FFF2-40B4-BE49-F238E27FC236}">
                  <a16:creationId xmlns:a16="http://schemas.microsoft.com/office/drawing/2014/main" id="{BB23A05B-F074-45FC-A52E-98C08C27B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572" y="4141538"/>
              <a:ext cx="1044448" cy="427110"/>
              <a:chOff x="2500" y="0"/>
              <a:chExt cx="500" cy="480"/>
            </a:xfrm>
          </p:grpSpPr>
          <p:sp>
            <p:nvSpPr>
              <p:cNvPr id="133" name="Rectangle 9">
                <a:extLst>
                  <a:ext uri="{FF2B5EF4-FFF2-40B4-BE49-F238E27FC236}">
                    <a16:creationId xmlns:a16="http://schemas.microsoft.com/office/drawing/2014/main" id="{B893B39A-70E9-4DF4-9B98-5838AFE8C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5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34" name="Rectangle 36">
                <a:extLst>
                  <a:ext uri="{FF2B5EF4-FFF2-40B4-BE49-F238E27FC236}">
                    <a16:creationId xmlns:a16="http://schemas.microsoft.com/office/drawing/2014/main" id="{EB2B105D-FB3C-47CD-851F-34E2858F3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5" name="Group 39">
              <a:extLst>
                <a:ext uri="{FF2B5EF4-FFF2-40B4-BE49-F238E27FC236}">
                  <a16:creationId xmlns:a16="http://schemas.microsoft.com/office/drawing/2014/main" id="{6F7F5C92-952A-408D-B06B-3EF5E2183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8019" y="4141538"/>
              <a:ext cx="1044448" cy="427110"/>
              <a:chOff x="3000" y="0"/>
              <a:chExt cx="500" cy="480"/>
            </a:xfrm>
          </p:grpSpPr>
          <p:sp>
            <p:nvSpPr>
              <p:cNvPr id="131" name="Rectangle 10">
                <a:extLst>
                  <a:ext uri="{FF2B5EF4-FFF2-40B4-BE49-F238E27FC236}">
                    <a16:creationId xmlns:a16="http://schemas.microsoft.com/office/drawing/2014/main" id="{12805F33-B7FA-4105-BAC0-B3BC9AB4E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6</a:t>
                </a:r>
                <a:endParaRPr kumimoji="1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32" name="Rectangle 38">
                <a:extLst>
                  <a:ext uri="{FF2B5EF4-FFF2-40B4-BE49-F238E27FC236}">
                    <a16:creationId xmlns:a16="http://schemas.microsoft.com/office/drawing/2014/main" id="{60DE87AE-5361-4573-BDCC-DC3F4CD7F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6" name="Group 41">
              <a:extLst>
                <a:ext uri="{FF2B5EF4-FFF2-40B4-BE49-F238E27FC236}">
                  <a16:creationId xmlns:a16="http://schemas.microsoft.com/office/drawing/2014/main" id="{76DDB84F-3FBD-49DC-BF18-B56866AC6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333" y="4568648"/>
              <a:ext cx="1044448" cy="427110"/>
              <a:chOff x="0" y="480"/>
              <a:chExt cx="500" cy="480"/>
            </a:xfrm>
          </p:grpSpPr>
          <p:sp>
            <p:nvSpPr>
              <p:cNvPr id="129" name="Rectangle 11">
                <a:extLst>
                  <a:ext uri="{FF2B5EF4-FFF2-40B4-BE49-F238E27FC236}">
                    <a16:creationId xmlns:a16="http://schemas.microsoft.com/office/drawing/2014/main" id="{B4E0834E-B63C-46ED-9459-C52EED059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P</a:t>
                </a:r>
                <a:r>
                  <a:rPr kumimoji="1" lang="en-US" altLang="zh-TW" b="0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i</a:t>
                </a:r>
                <a:r>
                  <a:rPr kumimoji="1" lang="en-US" altLang="zh-TW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/</a:t>
                </a:r>
                <a:r>
                  <a:rPr kumimoji="1" lang="en-US" altLang="zh-TW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 </a:t>
                </a:r>
                <a:r>
                  <a:rPr kumimoji="1" lang="en-US" altLang="zh-TW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W</a:t>
                </a:r>
                <a:r>
                  <a:rPr kumimoji="1" lang="en-US" altLang="zh-TW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i</a:t>
                </a:r>
                <a:endParaRPr kumimoji="1" lang="en-US" altLang="zh-TW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30" name="Rectangle 40">
                <a:extLst>
                  <a:ext uri="{FF2B5EF4-FFF2-40B4-BE49-F238E27FC236}">
                    <a16:creationId xmlns:a16="http://schemas.microsoft.com/office/drawing/2014/main" id="{2A224C29-A598-4EA4-A4A3-F30ADB4EA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7" name="Group 43">
              <a:extLst>
                <a:ext uri="{FF2B5EF4-FFF2-40B4-BE49-F238E27FC236}">
                  <a16:creationId xmlns:a16="http://schemas.microsoft.com/office/drawing/2014/main" id="{A785D5AA-BAD2-415D-BE45-E2C94B7DA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781" y="4568648"/>
              <a:ext cx="1044448" cy="427110"/>
              <a:chOff x="500" y="480"/>
              <a:chExt cx="500" cy="480"/>
            </a:xfrm>
          </p:grpSpPr>
          <p:sp>
            <p:nvSpPr>
              <p:cNvPr id="127" name="Rectangle 12">
                <a:extLst>
                  <a:ext uri="{FF2B5EF4-FFF2-40B4-BE49-F238E27FC236}">
                    <a16:creationId xmlns:a16="http://schemas.microsoft.com/office/drawing/2014/main" id="{7A9D553A-EA05-4D47-B6DA-22C235C42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0.6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28" name="Rectangle 42">
                <a:extLst>
                  <a:ext uri="{FF2B5EF4-FFF2-40B4-BE49-F238E27FC236}">
                    <a16:creationId xmlns:a16="http://schemas.microsoft.com/office/drawing/2014/main" id="{90669C72-612B-4E56-8770-9EB417A23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8" name="Group 45">
              <a:extLst>
                <a:ext uri="{FF2B5EF4-FFF2-40B4-BE49-F238E27FC236}">
                  <a16:creationId xmlns:a16="http://schemas.microsoft.com/office/drawing/2014/main" id="{BD1FCF92-41E5-4190-B334-290F62E5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0228" y="4568648"/>
              <a:ext cx="1044448" cy="427110"/>
              <a:chOff x="1000" y="480"/>
              <a:chExt cx="500" cy="480"/>
            </a:xfrm>
          </p:grpSpPr>
          <p:sp>
            <p:nvSpPr>
              <p:cNvPr id="125" name="Rectangle 13">
                <a:extLst>
                  <a:ext uri="{FF2B5EF4-FFF2-40B4-BE49-F238E27FC236}">
                    <a16:creationId xmlns:a16="http://schemas.microsoft.com/office/drawing/2014/main" id="{44D4A1C7-A03E-4125-8951-7DC730342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0.53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13F21146-5B86-4E0F-A6EF-F1119CC60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F7E5F38B-5F83-42E4-BA5C-7D58A9F17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4676" y="4568648"/>
              <a:ext cx="1044448" cy="427110"/>
              <a:chOff x="1500" y="480"/>
              <a:chExt cx="500" cy="480"/>
            </a:xfrm>
          </p:grpSpPr>
          <p:sp>
            <p:nvSpPr>
              <p:cNvPr id="123" name="Rectangle 14">
                <a:extLst>
                  <a:ext uri="{FF2B5EF4-FFF2-40B4-BE49-F238E27FC236}">
                    <a16:creationId xmlns:a16="http://schemas.microsoft.com/office/drawing/2014/main" id="{AB2205BE-CA16-4A4E-9501-74AEB35BD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0.5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24" name="Rectangle 46">
                <a:extLst>
                  <a:ext uri="{FF2B5EF4-FFF2-40B4-BE49-F238E27FC236}">
                    <a16:creationId xmlns:a16="http://schemas.microsoft.com/office/drawing/2014/main" id="{F84474E3-DDF3-4C9D-B3DC-CF5EB980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90" name="Group 49">
              <a:extLst>
                <a:ext uri="{FF2B5EF4-FFF2-40B4-BE49-F238E27FC236}">
                  <a16:creationId xmlns:a16="http://schemas.microsoft.com/office/drawing/2014/main" id="{75D13FD0-B2F7-453C-8D36-483B653EE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9124" y="4568648"/>
              <a:ext cx="1044448" cy="427110"/>
              <a:chOff x="2000" y="480"/>
              <a:chExt cx="500" cy="480"/>
            </a:xfrm>
          </p:grpSpPr>
          <p:sp>
            <p:nvSpPr>
              <p:cNvPr id="121" name="Rectangle 15">
                <a:extLst>
                  <a:ext uri="{FF2B5EF4-FFF2-40B4-BE49-F238E27FC236}">
                    <a16:creationId xmlns:a16="http://schemas.microsoft.com/office/drawing/2014/main" id="{9B191C5F-8D11-4CEC-8534-894461C93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0.5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22" name="Rectangle 48">
                <a:extLst>
                  <a:ext uri="{FF2B5EF4-FFF2-40B4-BE49-F238E27FC236}">
                    <a16:creationId xmlns:a16="http://schemas.microsoft.com/office/drawing/2014/main" id="{45934035-2223-4E64-8ED2-724E0F117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91" name="Group 51">
              <a:extLst>
                <a:ext uri="{FF2B5EF4-FFF2-40B4-BE49-F238E27FC236}">
                  <a16:creationId xmlns:a16="http://schemas.microsoft.com/office/drawing/2014/main" id="{348BAFA4-7202-43A0-BB11-93B764BEC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572" y="4568648"/>
              <a:ext cx="1044448" cy="427110"/>
              <a:chOff x="2500" y="480"/>
              <a:chExt cx="500" cy="48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53DA1BCF-1880-4B20-B9C3-A20D53E21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0.5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20" name="Rectangle 50">
                <a:extLst>
                  <a:ext uri="{FF2B5EF4-FFF2-40B4-BE49-F238E27FC236}">
                    <a16:creationId xmlns:a16="http://schemas.microsoft.com/office/drawing/2014/main" id="{34E67F3D-AA1C-450A-BAC7-64FAB7383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ECEB4337-7258-44BB-A4D6-19FBE2186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8019" y="4568648"/>
              <a:ext cx="1044448" cy="427110"/>
              <a:chOff x="3000" y="480"/>
              <a:chExt cx="500" cy="480"/>
            </a:xfrm>
          </p:grpSpPr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F0C6CE9B-2D8B-4287-89FB-ECB43C27C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480"/>
                <a:ext cx="47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rPr>
                  <a:t>0.5</a:t>
                </a:r>
                <a:endParaRPr kumimoji="1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18" name="Rectangle 52">
                <a:extLst>
                  <a:ext uri="{FF2B5EF4-FFF2-40B4-BE49-F238E27FC236}">
                    <a16:creationId xmlns:a16="http://schemas.microsoft.com/office/drawing/2014/main" id="{93105FD3-1D8F-49BE-BC66-FB431D669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480"/>
                <a:ext cx="50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78" name="Rectangle 71">
            <a:extLst>
              <a:ext uri="{FF2B5EF4-FFF2-40B4-BE49-F238E27FC236}">
                <a16:creationId xmlns:a16="http://schemas.microsoft.com/office/drawing/2014/main" id="{2DEA6878-4AB7-4E44-BB26-0A5C3E6E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6" y="4187000"/>
            <a:ext cx="7323667" cy="16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968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79A2C87C-8F35-4794-96F1-599DBD859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703" y="136771"/>
            <a:ext cx="8495567" cy="794562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0/1 knapsack problem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1EB599D-5EE9-461F-A1F6-49174508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703" y="4222668"/>
            <a:ext cx="8593830" cy="235593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TW" sz="2400" dirty="0"/>
              <a:t>A feasible solution: 	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2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5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2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6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-(p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+p</a:t>
            </a:r>
            <a:r>
              <a:rPr lang="en-US" altLang="zh-TW" sz="22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2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) = -16 </a:t>
            </a:r>
            <a:r>
              <a:rPr lang="en-US" altLang="zh-TW" sz="2200" dirty="0"/>
              <a:t> (</a:t>
            </a:r>
            <a:r>
              <a:rPr lang="en-US" altLang="zh-TW" sz="2200" b="1" i="1" dirty="0">
                <a:solidFill>
                  <a:schemeClr val="hlink"/>
                </a:solidFill>
              </a:rPr>
              <a:t>upper bound</a:t>
            </a:r>
            <a:r>
              <a:rPr lang="en-US" altLang="zh-TW" sz="2200" dirty="0"/>
              <a:t>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Any solution higher than -16 can not be an optimal solution.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</a:t>
            </a:r>
          </a:p>
        </p:txBody>
      </p:sp>
      <p:grpSp>
        <p:nvGrpSpPr>
          <p:cNvPr id="41989" name="Group 72">
            <a:extLst>
              <a:ext uri="{FF2B5EF4-FFF2-40B4-BE49-F238E27FC236}">
                <a16:creationId xmlns:a16="http://schemas.microsoft.com/office/drawing/2014/main" id="{762E4CDD-EB92-44B1-B7F8-6055E46E7969}"/>
              </a:ext>
            </a:extLst>
          </p:cNvPr>
          <p:cNvGrpSpPr>
            <a:grpSpLocks/>
          </p:cNvGrpSpPr>
          <p:nvPr/>
        </p:nvGrpSpPr>
        <p:grpSpPr bwMode="auto">
          <a:xfrm>
            <a:off x="541866" y="1816332"/>
            <a:ext cx="7323667" cy="2433936"/>
            <a:chOff x="-3" y="-3"/>
            <a:chExt cx="3506" cy="1888"/>
          </a:xfrm>
        </p:grpSpPr>
        <p:grpSp>
          <p:nvGrpSpPr>
            <p:cNvPr id="41990" name="Group 70">
              <a:extLst>
                <a:ext uri="{FF2B5EF4-FFF2-40B4-BE49-F238E27FC236}">
                  <a16:creationId xmlns:a16="http://schemas.microsoft.com/office/drawing/2014/main" id="{4852B81E-AF3C-4781-B4B3-754C544E5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00" cy="1882"/>
              <a:chOff x="0" y="0"/>
              <a:chExt cx="3500" cy="1882"/>
            </a:xfrm>
          </p:grpSpPr>
          <p:grpSp>
            <p:nvGrpSpPr>
              <p:cNvPr id="41992" name="Group 27">
                <a:extLst>
                  <a:ext uri="{FF2B5EF4-FFF2-40B4-BE49-F238E27FC236}">
                    <a16:creationId xmlns:a16="http://schemas.microsoft.com/office/drawing/2014/main" id="{5FC2656B-9953-428C-BD14-6D9236E040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00" cy="480"/>
                <a:chOff x="0" y="0"/>
                <a:chExt cx="500" cy="480"/>
              </a:xfrm>
            </p:grpSpPr>
            <p:sp>
              <p:nvSpPr>
                <p:cNvPr id="42056" name="Rectangle 4">
                  <a:extLst>
                    <a:ext uri="{FF2B5EF4-FFF2-40B4-BE49-F238E27FC236}">
                      <a16:creationId xmlns:a16="http://schemas.microsoft.com/office/drawing/2014/main" id="{B9E8E309-DE3F-4AE8-A86A-F8BBCC39B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7" name="Rectangle 26">
                  <a:extLst>
                    <a:ext uri="{FF2B5EF4-FFF2-40B4-BE49-F238E27FC236}">
                      <a16:creationId xmlns:a16="http://schemas.microsoft.com/office/drawing/2014/main" id="{0EA28110-984B-44DA-B7DB-1CD9F91F7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3" name="Group 29">
                <a:extLst>
                  <a:ext uri="{FF2B5EF4-FFF2-40B4-BE49-F238E27FC236}">
                    <a16:creationId xmlns:a16="http://schemas.microsoft.com/office/drawing/2014/main" id="{F38C3125-1D14-4826-B94B-5930D5AD8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0"/>
                <a:ext cx="500" cy="480"/>
                <a:chOff x="500" y="0"/>
                <a:chExt cx="500" cy="480"/>
              </a:xfrm>
            </p:grpSpPr>
            <p:sp>
              <p:nvSpPr>
                <p:cNvPr id="42054" name="Rectangle 5">
                  <a:extLst>
                    <a:ext uri="{FF2B5EF4-FFF2-40B4-BE49-F238E27FC236}">
                      <a16:creationId xmlns:a16="http://schemas.microsoft.com/office/drawing/2014/main" id="{7F689B94-F878-4880-84C4-85684C107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5" name="Rectangle 28">
                  <a:extLst>
                    <a:ext uri="{FF2B5EF4-FFF2-40B4-BE49-F238E27FC236}">
                      <a16:creationId xmlns:a16="http://schemas.microsoft.com/office/drawing/2014/main" id="{3150D212-70F7-43D0-AFBE-361C0CF3D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4" name="Group 31">
                <a:extLst>
                  <a:ext uri="{FF2B5EF4-FFF2-40B4-BE49-F238E27FC236}">
                    <a16:creationId xmlns:a16="http://schemas.microsoft.com/office/drawing/2014/main" id="{B200765E-6212-4AE3-96F0-59D999423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0"/>
                <a:ext cx="500" cy="480"/>
                <a:chOff x="1000" y="0"/>
                <a:chExt cx="500" cy="480"/>
              </a:xfrm>
            </p:grpSpPr>
            <p:sp>
              <p:nvSpPr>
                <p:cNvPr id="42052" name="Rectangle 6">
                  <a:extLst>
                    <a:ext uri="{FF2B5EF4-FFF2-40B4-BE49-F238E27FC236}">
                      <a16:creationId xmlns:a16="http://schemas.microsoft.com/office/drawing/2014/main" id="{12ECEB07-F100-4D1F-8D04-B8AB1E3D7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2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3" name="Rectangle 30">
                  <a:extLst>
                    <a:ext uri="{FF2B5EF4-FFF2-40B4-BE49-F238E27FC236}">
                      <a16:creationId xmlns:a16="http://schemas.microsoft.com/office/drawing/2014/main" id="{99F69251-BEC4-45FA-8603-2B83C64F5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5" name="Group 33">
                <a:extLst>
                  <a:ext uri="{FF2B5EF4-FFF2-40B4-BE49-F238E27FC236}">
                    <a16:creationId xmlns:a16="http://schemas.microsoft.com/office/drawing/2014/main" id="{C42298CB-9793-43DB-9A97-AF297EDC6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0"/>
                <a:ext cx="500" cy="480"/>
                <a:chOff x="1500" y="0"/>
                <a:chExt cx="500" cy="480"/>
              </a:xfrm>
            </p:grpSpPr>
            <p:sp>
              <p:nvSpPr>
                <p:cNvPr id="42050" name="Rectangle 7">
                  <a:extLst>
                    <a:ext uri="{FF2B5EF4-FFF2-40B4-BE49-F238E27FC236}">
                      <a16:creationId xmlns:a16="http://schemas.microsoft.com/office/drawing/2014/main" id="{49C222F4-0526-4AD4-86C9-3A0987965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3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51" name="Rectangle 32">
                  <a:extLst>
                    <a:ext uri="{FF2B5EF4-FFF2-40B4-BE49-F238E27FC236}">
                      <a16:creationId xmlns:a16="http://schemas.microsoft.com/office/drawing/2014/main" id="{36A2BBDE-3FE3-4B95-B85C-2EAA07F95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6" name="Group 35">
                <a:extLst>
                  <a:ext uri="{FF2B5EF4-FFF2-40B4-BE49-F238E27FC236}">
                    <a16:creationId xmlns:a16="http://schemas.microsoft.com/office/drawing/2014/main" id="{F1E1F0FA-FA31-4EB4-821C-255FC6865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0"/>
                <a:ext cx="500" cy="480"/>
                <a:chOff x="2000" y="0"/>
                <a:chExt cx="500" cy="480"/>
              </a:xfrm>
            </p:grpSpPr>
            <p:sp>
              <p:nvSpPr>
                <p:cNvPr id="42048" name="Rectangle 8">
                  <a:extLst>
                    <a:ext uri="{FF2B5EF4-FFF2-40B4-BE49-F238E27FC236}">
                      <a16:creationId xmlns:a16="http://schemas.microsoft.com/office/drawing/2014/main" id="{BF435856-004D-4A25-A54B-53E8F7691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9" name="Rectangle 34">
                  <a:extLst>
                    <a:ext uri="{FF2B5EF4-FFF2-40B4-BE49-F238E27FC236}">
                      <a16:creationId xmlns:a16="http://schemas.microsoft.com/office/drawing/2014/main" id="{09A27158-725A-4C39-89A6-7705EBA03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7" name="Group 37">
                <a:extLst>
                  <a:ext uri="{FF2B5EF4-FFF2-40B4-BE49-F238E27FC236}">
                    <a16:creationId xmlns:a16="http://schemas.microsoft.com/office/drawing/2014/main" id="{43CD09DD-05CD-48E8-9771-70F2B81F4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0"/>
                <a:ext cx="500" cy="480"/>
                <a:chOff x="2500" y="0"/>
                <a:chExt cx="500" cy="480"/>
              </a:xfrm>
            </p:grpSpPr>
            <p:sp>
              <p:nvSpPr>
                <p:cNvPr id="42046" name="Rectangle 9">
                  <a:extLst>
                    <a:ext uri="{FF2B5EF4-FFF2-40B4-BE49-F238E27FC236}">
                      <a16:creationId xmlns:a16="http://schemas.microsoft.com/office/drawing/2014/main" id="{19E3193E-10B0-4FA9-BD9A-43813A680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5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7" name="Rectangle 36">
                  <a:extLst>
                    <a:ext uri="{FF2B5EF4-FFF2-40B4-BE49-F238E27FC236}">
                      <a16:creationId xmlns:a16="http://schemas.microsoft.com/office/drawing/2014/main" id="{11D6EBF8-1731-41E0-9824-DC63D386B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8" name="Group 39">
                <a:extLst>
                  <a:ext uri="{FF2B5EF4-FFF2-40B4-BE49-F238E27FC236}">
                    <a16:creationId xmlns:a16="http://schemas.microsoft.com/office/drawing/2014/main" id="{273702D6-397A-4DD3-AAC3-C4ED114EC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0"/>
                <a:ext cx="500" cy="480"/>
                <a:chOff x="3000" y="0"/>
                <a:chExt cx="500" cy="480"/>
              </a:xfrm>
            </p:grpSpPr>
            <p:sp>
              <p:nvSpPr>
                <p:cNvPr id="42044" name="Rectangle 10">
                  <a:extLst>
                    <a:ext uri="{FF2B5EF4-FFF2-40B4-BE49-F238E27FC236}">
                      <a16:creationId xmlns:a16="http://schemas.microsoft.com/office/drawing/2014/main" id="{31EAF2EB-7599-4B7C-8CB8-D847BD90F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5" name="Rectangle 38">
                  <a:extLst>
                    <a:ext uri="{FF2B5EF4-FFF2-40B4-BE49-F238E27FC236}">
                      <a16:creationId xmlns:a16="http://schemas.microsoft.com/office/drawing/2014/main" id="{943C5477-E5BD-4D27-9169-196177E0C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1999" name="Group 41">
                <a:extLst>
                  <a:ext uri="{FF2B5EF4-FFF2-40B4-BE49-F238E27FC236}">
                    <a16:creationId xmlns:a16="http://schemas.microsoft.com/office/drawing/2014/main" id="{ECA37BB4-15CE-431D-BEA5-EA1C7670C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500" cy="480"/>
                <a:chOff x="0" y="480"/>
                <a:chExt cx="500" cy="480"/>
              </a:xfrm>
            </p:grpSpPr>
            <p:sp>
              <p:nvSpPr>
                <p:cNvPr id="42042" name="Rectangle 11">
                  <a:extLst>
                    <a:ext uri="{FF2B5EF4-FFF2-40B4-BE49-F238E27FC236}">
                      <a16:creationId xmlns:a16="http://schemas.microsoft.com/office/drawing/2014/main" id="{8066C4E6-4330-442B-A904-D49E75D6A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3" name="Rectangle 40">
                  <a:extLst>
                    <a:ext uri="{FF2B5EF4-FFF2-40B4-BE49-F238E27FC236}">
                      <a16:creationId xmlns:a16="http://schemas.microsoft.com/office/drawing/2014/main" id="{A2622DC8-8D5B-4345-961F-8EF12E008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0" name="Group 43">
                <a:extLst>
                  <a:ext uri="{FF2B5EF4-FFF2-40B4-BE49-F238E27FC236}">
                    <a16:creationId xmlns:a16="http://schemas.microsoft.com/office/drawing/2014/main" id="{2E870968-26A4-4CA4-AAEF-3C9612889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480"/>
                <a:ext cx="500" cy="480"/>
                <a:chOff x="500" y="480"/>
                <a:chExt cx="500" cy="480"/>
              </a:xfrm>
            </p:grpSpPr>
            <p:sp>
              <p:nvSpPr>
                <p:cNvPr id="42040" name="Rectangle 12">
                  <a:extLst>
                    <a:ext uri="{FF2B5EF4-FFF2-40B4-BE49-F238E27FC236}">
                      <a16:creationId xmlns:a16="http://schemas.microsoft.com/office/drawing/2014/main" id="{B578384D-B544-417C-AB32-E58561B80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41" name="Rectangle 42">
                  <a:extLst>
                    <a:ext uri="{FF2B5EF4-FFF2-40B4-BE49-F238E27FC236}">
                      <a16:creationId xmlns:a16="http://schemas.microsoft.com/office/drawing/2014/main" id="{9CEDFDD8-2278-411F-8AAE-519BB3618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1" name="Group 45">
                <a:extLst>
                  <a:ext uri="{FF2B5EF4-FFF2-40B4-BE49-F238E27FC236}">
                    <a16:creationId xmlns:a16="http://schemas.microsoft.com/office/drawing/2014/main" id="{9742B872-7A3C-4592-917B-6EB9E6FF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480"/>
                <a:ext cx="500" cy="480"/>
                <a:chOff x="1000" y="480"/>
                <a:chExt cx="500" cy="480"/>
              </a:xfrm>
            </p:grpSpPr>
            <p:sp>
              <p:nvSpPr>
                <p:cNvPr id="42038" name="Rectangle 13">
                  <a:extLst>
                    <a:ext uri="{FF2B5EF4-FFF2-40B4-BE49-F238E27FC236}">
                      <a16:creationId xmlns:a16="http://schemas.microsoft.com/office/drawing/2014/main" id="{336346C9-F5BA-401D-9CC0-40AEAF69E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9" name="Rectangle 44">
                  <a:extLst>
                    <a:ext uri="{FF2B5EF4-FFF2-40B4-BE49-F238E27FC236}">
                      <a16:creationId xmlns:a16="http://schemas.microsoft.com/office/drawing/2014/main" id="{25FB0F3C-43C2-41AB-93ED-FA693251F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2" name="Group 47">
                <a:extLst>
                  <a:ext uri="{FF2B5EF4-FFF2-40B4-BE49-F238E27FC236}">
                    <a16:creationId xmlns:a16="http://schemas.microsoft.com/office/drawing/2014/main" id="{78BF4B1C-C75B-4A4A-88BC-6CC63AD08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480"/>
                <a:ext cx="500" cy="480"/>
                <a:chOff x="1500" y="480"/>
                <a:chExt cx="500" cy="480"/>
              </a:xfrm>
            </p:grpSpPr>
            <p:sp>
              <p:nvSpPr>
                <p:cNvPr id="42036" name="Rectangle 14">
                  <a:extLst>
                    <a:ext uri="{FF2B5EF4-FFF2-40B4-BE49-F238E27FC236}">
                      <a16:creationId xmlns:a16="http://schemas.microsoft.com/office/drawing/2014/main" id="{9D6BB358-499E-460A-B4FF-4B6DCAFE3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7" name="Rectangle 46">
                  <a:extLst>
                    <a:ext uri="{FF2B5EF4-FFF2-40B4-BE49-F238E27FC236}">
                      <a16:creationId xmlns:a16="http://schemas.microsoft.com/office/drawing/2014/main" id="{80735880-4DF0-4795-BBF9-39A53AD84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3" name="Group 49">
                <a:extLst>
                  <a:ext uri="{FF2B5EF4-FFF2-40B4-BE49-F238E27FC236}">
                    <a16:creationId xmlns:a16="http://schemas.microsoft.com/office/drawing/2014/main" id="{2A8C810A-937B-4372-82F0-51C9E8FC8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480"/>
                <a:ext cx="500" cy="480"/>
                <a:chOff x="2000" y="480"/>
                <a:chExt cx="500" cy="480"/>
              </a:xfrm>
            </p:grpSpPr>
            <p:sp>
              <p:nvSpPr>
                <p:cNvPr id="42034" name="Rectangle 15">
                  <a:extLst>
                    <a:ext uri="{FF2B5EF4-FFF2-40B4-BE49-F238E27FC236}">
                      <a16:creationId xmlns:a16="http://schemas.microsoft.com/office/drawing/2014/main" id="{EC842922-970A-4BE3-A443-1000F09A5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5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5" name="Rectangle 48">
                  <a:extLst>
                    <a:ext uri="{FF2B5EF4-FFF2-40B4-BE49-F238E27FC236}">
                      <a16:creationId xmlns:a16="http://schemas.microsoft.com/office/drawing/2014/main" id="{235C6F82-A3C4-4E6B-A6D9-910F3D793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4" name="Group 51">
                <a:extLst>
                  <a:ext uri="{FF2B5EF4-FFF2-40B4-BE49-F238E27FC236}">
                    <a16:creationId xmlns:a16="http://schemas.microsoft.com/office/drawing/2014/main" id="{813DBE41-060B-4EA0-BE57-ED61DF009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480"/>
                <a:ext cx="500" cy="480"/>
                <a:chOff x="2500" y="480"/>
                <a:chExt cx="500" cy="480"/>
              </a:xfrm>
            </p:grpSpPr>
            <p:sp>
              <p:nvSpPr>
                <p:cNvPr id="42032" name="Rectangle 16">
                  <a:extLst>
                    <a:ext uri="{FF2B5EF4-FFF2-40B4-BE49-F238E27FC236}">
                      <a16:creationId xmlns:a16="http://schemas.microsoft.com/office/drawing/2014/main" id="{2BF3C7B4-7522-4C3F-8CC5-45A1273907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6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3" name="Rectangle 50">
                  <a:extLst>
                    <a:ext uri="{FF2B5EF4-FFF2-40B4-BE49-F238E27FC236}">
                      <a16:creationId xmlns:a16="http://schemas.microsoft.com/office/drawing/2014/main" id="{B6FDBDED-45C2-4E71-9F80-B15533408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5" name="Group 53">
                <a:extLst>
                  <a:ext uri="{FF2B5EF4-FFF2-40B4-BE49-F238E27FC236}">
                    <a16:creationId xmlns:a16="http://schemas.microsoft.com/office/drawing/2014/main" id="{413D5575-2481-4053-AE3E-B14AC3C6F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480"/>
                <a:ext cx="500" cy="480"/>
                <a:chOff x="3000" y="480"/>
                <a:chExt cx="500" cy="480"/>
              </a:xfrm>
            </p:grpSpPr>
            <p:sp>
              <p:nvSpPr>
                <p:cNvPr id="42030" name="Rectangle 17">
                  <a:extLst>
                    <a:ext uri="{FF2B5EF4-FFF2-40B4-BE49-F238E27FC236}">
                      <a16:creationId xmlns:a16="http://schemas.microsoft.com/office/drawing/2014/main" id="{F469A0E8-AFF9-47F2-ACEB-5D9FF067E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48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4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31" name="Rectangle 52">
                  <a:extLst>
                    <a:ext uri="{FF2B5EF4-FFF2-40B4-BE49-F238E27FC236}">
                      <a16:creationId xmlns:a16="http://schemas.microsoft.com/office/drawing/2014/main" id="{CC8683ED-A849-4337-8357-A29858C99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48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6" name="Group 55">
                <a:extLst>
                  <a:ext uri="{FF2B5EF4-FFF2-40B4-BE49-F238E27FC236}">
                    <a16:creationId xmlns:a16="http://schemas.microsoft.com/office/drawing/2014/main" id="{0668955A-DBC4-4C5C-8A22-5C654CC0D2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60"/>
                <a:ext cx="500" cy="480"/>
                <a:chOff x="0" y="960"/>
                <a:chExt cx="500" cy="480"/>
              </a:xfrm>
            </p:grpSpPr>
            <p:sp>
              <p:nvSpPr>
                <p:cNvPr id="42028" name="Rectangle 18">
                  <a:extLst>
                    <a:ext uri="{FF2B5EF4-FFF2-40B4-BE49-F238E27FC236}">
                      <a16:creationId xmlns:a16="http://schemas.microsoft.com/office/drawing/2014/main" id="{EFAE6555-0414-4677-808C-001A9E1E6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9" name="Rectangle 54">
                  <a:extLst>
                    <a:ext uri="{FF2B5EF4-FFF2-40B4-BE49-F238E27FC236}">
                      <a16:creationId xmlns:a16="http://schemas.microsoft.com/office/drawing/2014/main" id="{A0F90B79-AB48-41E1-B579-E02789E3B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7" name="Group 57">
                <a:extLst>
                  <a:ext uri="{FF2B5EF4-FFF2-40B4-BE49-F238E27FC236}">
                    <a16:creationId xmlns:a16="http://schemas.microsoft.com/office/drawing/2014/main" id="{571226B5-A2A4-4772-A562-DAE4BD08A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" y="960"/>
                <a:ext cx="500" cy="480"/>
                <a:chOff x="500" y="960"/>
                <a:chExt cx="500" cy="480"/>
              </a:xfrm>
            </p:grpSpPr>
            <p:sp>
              <p:nvSpPr>
                <p:cNvPr id="42026" name="Rectangle 19">
                  <a:extLst>
                    <a:ext uri="{FF2B5EF4-FFF2-40B4-BE49-F238E27FC236}">
                      <a16:creationId xmlns:a16="http://schemas.microsoft.com/office/drawing/2014/main" id="{08947491-FF2E-4CBB-BFE0-B4237FC2B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7" name="Rectangle 56">
                  <a:extLst>
                    <a:ext uri="{FF2B5EF4-FFF2-40B4-BE49-F238E27FC236}">
                      <a16:creationId xmlns:a16="http://schemas.microsoft.com/office/drawing/2014/main" id="{D3A82393-D38E-46C3-9481-1034D1C7E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8" name="Group 59">
                <a:extLst>
                  <a:ext uri="{FF2B5EF4-FFF2-40B4-BE49-F238E27FC236}">
                    <a16:creationId xmlns:a16="http://schemas.microsoft.com/office/drawing/2014/main" id="{A4D12941-8DAA-4C76-9EC3-94C66B2CD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" y="960"/>
                <a:ext cx="500" cy="480"/>
                <a:chOff x="1000" y="960"/>
                <a:chExt cx="500" cy="480"/>
              </a:xfrm>
            </p:grpSpPr>
            <p:sp>
              <p:nvSpPr>
                <p:cNvPr id="42024" name="Rectangle 20">
                  <a:extLst>
                    <a:ext uri="{FF2B5EF4-FFF2-40B4-BE49-F238E27FC236}">
                      <a16:creationId xmlns:a16="http://schemas.microsoft.com/office/drawing/2014/main" id="{B46E42CF-DC32-4DCE-85F1-4773F8838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19</a:t>
                  </a:r>
                  <a:endParaRPr kumimoji="1" lang="en-US" altLang="zh-TW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5" name="Rectangle 58">
                  <a:extLst>
                    <a:ext uri="{FF2B5EF4-FFF2-40B4-BE49-F238E27FC236}">
                      <a16:creationId xmlns:a16="http://schemas.microsoft.com/office/drawing/2014/main" id="{46097490-A700-4082-8ACB-D84DC0E2A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09" name="Group 61">
                <a:extLst>
                  <a:ext uri="{FF2B5EF4-FFF2-40B4-BE49-F238E27FC236}">
                    <a16:creationId xmlns:a16="http://schemas.microsoft.com/office/drawing/2014/main" id="{8C2FCEEB-6991-49BB-AFC6-C9039B3D1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" y="960"/>
                <a:ext cx="500" cy="480"/>
                <a:chOff x="1500" y="960"/>
                <a:chExt cx="500" cy="480"/>
              </a:xfrm>
            </p:grpSpPr>
            <p:sp>
              <p:nvSpPr>
                <p:cNvPr id="42022" name="Rectangle 21">
                  <a:extLst>
                    <a:ext uri="{FF2B5EF4-FFF2-40B4-BE49-F238E27FC236}">
                      <a16:creationId xmlns:a16="http://schemas.microsoft.com/office/drawing/2014/main" id="{457ABE0E-BF79-4EB3-8CE0-CB09BD612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8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3" name="Rectangle 60">
                  <a:extLst>
                    <a:ext uri="{FF2B5EF4-FFF2-40B4-BE49-F238E27FC236}">
                      <a16:creationId xmlns:a16="http://schemas.microsoft.com/office/drawing/2014/main" id="{A51BB64F-2B2C-4291-BA2D-0C312DE5E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0" name="Group 63">
                <a:extLst>
                  <a:ext uri="{FF2B5EF4-FFF2-40B4-BE49-F238E27FC236}">
                    <a16:creationId xmlns:a16="http://schemas.microsoft.com/office/drawing/2014/main" id="{14C0A26B-B013-4350-89E2-1AB702427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0" y="960"/>
                <a:ext cx="500" cy="480"/>
                <a:chOff x="2000" y="960"/>
                <a:chExt cx="500" cy="480"/>
              </a:xfrm>
            </p:grpSpPr>
            <p:sp>
              <p:nvSpPr>
                <p:cNvPr id="42020" name="Rectangle 22">
                  <a:extLst>
                    <a:ext uri="{FF2B5EF4-FFF2-40B4-BE49-F238E27FC236}">
                      <a16:creationId xmlns:a16="http://schemas.microsoft.com/office/drawing/2014/main" id="{A447716B-0899-4FE1-A748-69FF0D9C2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10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21" name="Rectangle 62">
                  <a:extLst>
                    <a:ext uri="{FF2B5EF4-FFF2-40B4-BE49-F238E27FC236}">
                      <a16:creationId xmlns:a16="http://schemas.microsoft.com/office/drawing/2014/main" id="{95331694-0DE9-4E2D-A772-12F87D26F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1" name="Group 65">
                <a:extLst>
                  <a:ext uri="{FF2B5EF4-FFF2-40B4-BE49-F238E27FC236}">
                    <a16:creationId xmlns:a16="http://schemas.microsoft.com/office/drawing/2014/main" id="{4C72EF87-7025-452A-9682-87EECD0FFD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0" y="960"/>
                <a:ext cx="500" cy="480"/>
                <a:chOff x="2500" y="960"/>
                <a:chExt cx="500" cy="480"/>
              </a:xfrm>
            </p:grpSpPr>
            <p:sp>
              <p:nvSpPr>
                <p:cNvPr id="42018" name="Rectangle 23">
                  <a:extLst>
                    <a:ext uri="{FF2B5EF4-FFF2-40B4-BE49-F238E27FC236}">
                      <a16:creationId xmlns:a16="http://schemas.microsoft.com/office/drawing/2014/main" id="{525CBCAE-69EE-4569-AA89-07F3E54BA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12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19" name="Rectangle 64">
                  <a:extLst>
                    <a:ext uri="{FF2B5EF4-FFF2-40B4-BE49-F238E27FC236}">
                      <a16:creationId xmlns:a16="http://schemas.microsoft.com/office/drawing/2014/main" id="{C4C9D4C3-885A-470F-BD2A-32B865FD1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2" name="Group 67">
                <a:extLst>
                  <a:ext uri="{FF2B5EF4-FFF2-40B4-BE49-F238E27FC236}">
                    <a16:creationId xmlns:a16="http://schemas.microsoft.com/office/drawing/2014/main" id="{7D119A7D-21E9-4AF4-890B-79394AE975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960"/>
                <a:ext cx="500" cy="480"/>
                <a:chOff x="3000" y="960"/>
                <a:chExt cx="500" cy="480"/>
              </a:xfrm>
            </p:grpSpPr>
            <p:sp>
              <p:nvSpPr>
                <p:cNvPr id="42016" name="Rectangle 24">
                  <a:extLst>
                    <a:ext uri="{FF2B5EF4-FFF2-40B4-BE49-F238E27FC236}">
                      <a16:creationId xmlns:a16="http://schemas.microsoft.com/office/drawing/2014/main" id="{33136F96-07CD-4C18-B812-90011AE76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1" y="960"/>
                  <a:ext cx="47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8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42017" name="Rectangle 66">
                  <a:extLst>
                    <a:ext uri="{FF2B5EF4-FFF2-40B4-BE49-F238E27FC236}">
                      <a16:creationId xmlns:a16="http://schemas.microsoft.com/office/drawing/2014/main" id="{5FF50331-BFEA-4CFE-B20A-7CE818262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960"/>
                  <a:ext cx="50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2013" name="Group 69">
                <a:extLst>
                  <a:ext uri="{FF2B5EF4-FFF2-40B4-BE49-F238E27FC236}">
                    <a16:creationId xmlns:a16="http://schemas.microsoft.com/office/drawing/2014/main" id="{DDFD7926-1D42-40E0-9E68-AF0263BD25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0"/>
                <a:ext cx="3500" cy="442"/>
                <a:chOff x="0" y="1440"/>
                <a:chExt cx="3500" cy="442"/>
              </a:xfrm>
            </p:grpSpPr>
            <p:sp>
              <p:nvSpPr>
                <p:cNvPr id="42014" name="Rectangle 25">
                  <a:extLst>
                    <a:ext uri="{FF2B5EF4-FFF2-40B4-BE49-F238E27FC236}">
                      <a16:creationId xmlns:a16="http://schemas.microsoft.com/office/drawing/2014/main" id="{AEC647EE-A5C1-4CFD-82E2-8BC679121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1440"/>
                  <a:ext cx="3478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(P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/W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i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</a:rPr>
                    <a:t> 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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PMingLiU" panose="02020500000000000000" pitchFamily="18" charset="-120"/>
                      <a:cs typeface="+mn-cs"/>
                    </a:rPr>
                    <a:t> P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i+1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/W</a:t>
                  </a:r>
                  <a:r>
                    <a:rPr kumimoji="1" lang="en-US" altLang="zh-TW" b="0" i="0" u="none" strike="noStrike" kern="1200" cap="none" spc="0" normalizeH="0" baseline="-30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i+1</a:t>
                  </a:r>
                  <a:r>
                    <a:rPr kumimoji="1" lang="en-US" altLang="zh-TW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PMingLiU" panose="02020500000000000000" pitchFamily="18" charset="-120"/>
                      <a:cs typeface="+mn-cs"/>
                      <a:sym typeface="Symbol" panose="05050102010706020507" pitchFamily="18" charset="2"/>
                    </a:rPr>
                    <a:t>)</a:t>
                  </a:r>
                  <a:endParaRPr kumimoji="1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  <a:sym typeface="Symbol" panose="05050102010706020507" pitchFamily="18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TW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PMingLiU" panose="02020500000000000000" pitchFamily="18" charset="-120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2015" name="Rectangle 68">
                  <a:extLst>
                    <a:ext uri="{FF2B5EF4-FFF2-40B4-BE49-F238E27FC236}">
                      <a16:creationId xmlns:a16="http://schemas.microsoft.com/office/drawing/2014/main" id="{843EDB40-3D41-4784-A747-551C853E0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350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PMingLiU" panose="02020500000000000000" pitchFamily="18" charset="-12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PMingLiU" panose="02020500000000000000" pitchFamily="18" charset="-120"/>
                    <a:cs typeface="+mn-cs"/>
                  </a:endParaRPr>
                </a:p>
              </p:txBody>
            </p:sp>
          </p:grpSp>
        </p:grpSp>
        <p:sp>
          <p:nvSpPr>
            <p:cNvPr id="41991" name="Rectangle 71">
              <a:extLst>
                <a:ext uri="{FF2B5EF4-FFF2-40B4-BE49-F238E27FC236}">
                  <a16:creationId xmlns:a16="http://schemas.microsoft.com/office/drawing/2014/main" id="{D5088CA2-08D2-4271-B563-E6933826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506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000D5A1-0F09-4018-8500-7FB7530CAD09}"/>
              </a:ext>
            </a:extLst>
          </p:cNvPr>
          <p:cNvSpPr txBox="1"/>
          <p:nvPr/>
        </p:nvSpPr>
        <p:spPr>
          <a:xfrm>
            <a:off x="541866" y="1077257"/>
            <a:ext cx="5151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6, M = 34</a:t>
            </a:r>
          </a:p>
        </p:txBody>
      </p:sp>
    </p:spTree>
    <p:extLst>
      <p:ext uri="{BB962C8B-B14F-4D97-AF65-F5344CB8AC3E}">
        <p14:creationId xmlns:p14="http://schemas.microsoft.com/office/powerpoint/2010/main" val="180122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9742AFA3-B4E9-4BD3-9111-E6535DD06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499" y="76200"/>
            <a:ext cx="8500915" cy="857054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Branch-and-bound strategy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71A78F9-EFB7-4891-B8F8-2AB5A88CF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076" y="1584080"/>
            <a:ext cx="8415338" cy="48402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3600" b="1" dirty="0"/>
              <a:t>Two Mechanisms: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3200" dirty="0"/>
              <a:t>A mechanism to </a:t>
            </a:r>
            <a:r>
              <a:rPr lang="en-US" altLang="zh-TW" sz="3200" dirty="0">
                <a:solidFill>
                  <a:srgbClr val="0F06BA"/>
                </a:solidFill>
              </a:rPr>
              <a:t>generate</a:t>
            </a:r>
            <a:r>
              <a:rPr lang="en-US" altLang="zh-TW" sz="3200" dirty="0"/>
              <a:t> branches when searching the solution space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3200" dirty="0"/>
              <a:t>A mechanism to generate a </a:t>
            </a:r>
            <a:r>
              <a:rPr lang="en-US" altLang="zh-TW" sz="3200" dirty="0">
                <a:solidFill>
                  <a:srgbClr val="0F06BA"/>
                </a:solidFill>
              </a:rPr>
              <a:t>bound</a:t>
            </a:r>
            <a:r>
              <a:rPr lang="en-US" altLang="zh-TW" sz="3200" dirty="0"/>
              <a:t> so that many branches can be </a:t>
            </a:r>
            <a:r>
              <a:rPr lang="en-US" altLang="zh-TW" sz="3200" dirty="0">
                <a:solidFill>
                  <a:srgbClr val="0F06BA"/>
                </a:solidFill>
              </a:rPr>
              <a:t>terminated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3FB88708-4A04-45D1-B114-4681F45CE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224367"/>
            <a:ext cx="7793037" cy="698500"/>
          </a:xfrm>
        </p:spPr>
        <p:txBody>
          <a:bodyPr/>
          <a:lstStyle/>
          <a:p>
            <a:pPr eaLnBrk="1" hangingPunct="1"/>
            <a:r>
              <a:rPr lang="en-US" altLang="zh-TW" dirty="0"/>
              <a:t>How to find the lower bound?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EDB8BB-7154-402D-800C-DCB2CAA91F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087" y="1221846"/>
            <a:ext cx="8096779" cy="1266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</a:p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relaxing our restriction from X</a:t>
            </a:r>
            <a:r>
              <a:rPr lang="en-US" altLang="zh-TW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1 to 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TW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(knapsack problem)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82B1C828-5389-4E69-97E6-96007A41EF6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3962536"/>
              </p:ext>
            </p:extLst>
          </p:nvPr>
        </p:nvGraphicFramePr>
        <p:xfrm>
          <a:off x="1067593" y="2787650"/>
          <a:ext cx="6677025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Document" r:id="rId3" imgW="5508823" imgH="3243499" progId="Word.Document.8">
                  <p:embed/>
                </p:oleObj>
              </mc:Choice>
              <mc:Fallback>
                <p:oleObj name="Document" r:id="rId3" imgW="5508823" imgH="3243499" progId="Word.Document.8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82B1C828-5389-4E69-97E6-96007A41E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593" y="2787650"/>
                        <a:ext cx="6677025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889FE226-733A-4D9A-B4C1-AC4F4D11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213932"/>
            <a:ext cx="8495567" cy="717402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knapsack problem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A0017D9-D496-47BC-9169-639E0D2E2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404" y="1289580"/>
            <a:ext cx="8559800" cy="522975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/>
              <a:t>We can use the greedy method to find an optimal solution for knapsack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dirty="0"/>
              <a:t>For example, for the state of 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400" b="1" baseline="-25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=1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400" b="1" baseline="-25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=1</a:t>
            </a:r>
            <a:r>
              <a:rPr lang="en-US" altLang="zh-TW" sz="2400" dirty="0"/>
              <a:t>, we have</a:t>
            </a:r>
            <a:r>
              <a:rPr lang="en-US" altLang="zh-TW" sz="2400" dirty="0">
                <a:latin typeface="Times New Roman" panose="02020603050405020304" pitchFamily="18" charset="0"/>
              </a:rPr>
              <a:t> 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=1</a:t>
            </a:r>
            <a:r>
              <a:rPr lang="en-US" altLang="zh-TW" sz="2000" spc="-300" dirty="0">
                <a:latin typeface="ItalicT" panose="00000400000000000000" pitchFamily="2" charset="0"/>
                <a:cs typeface="ItalicT" panose="00000400000000000000" pitchFamily="2" charset="0"/>
              </a:rPr>
              <a:t>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(34 -10 - 19)/8 = 5/8,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5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6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400" b="1" dirty="0"/>
              <a:t>	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-(p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+p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+5/8p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) = -18.5 </a:t>
            </a:r>
            <a:r>
              <a:rPr lang="en-US" altLang="zh-TW" sz="2400" b="1" dirty="0"/>
              <a:t>(</a:t>
            </a:r>
            <a:r>
              <a:rPr lang="en-US" altLang="zh-TW" sz="2400" b="1" i="1" dirty="0"/>
              <a:t>lower bound</a:t>
            </a:r>
            <a:r>
              <a:rPr lang="en-US" altLang="zh-TW" sz="2400" b="1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b="1" dirty="0"/>
              <a:t>-18</a:t>
            </a:r>
            <a:r>
              <a:rPr lang="en-US" altLang="zh-TW" sz="2400" dirty="0"/>
              <a:t> is our lower bound.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/>
              <a:t>consider only integers for a 0/1 knapsack problem.)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96B369-27D5-4773-96BA-D109AE0BF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110371"/>
              </p:ext>
            </p:extLst>
          </p:nvPr>
        </p:nvGraphicFramePr>
        <p:xfrm>
          <a:off x="6041271" y="11113"/>
          <a:ext cx="3102729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1394395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65746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628">
            <a:extLst>
              <a:ext uri="{FF2B5EF4-FFF2-40B4-BE49-F238E27FC236}">
                <a16:creationId xmlns:a16="http://schemas.microsoft.com/office/drawing/2014/main" id="{E4B02630-42F9-4841-92AB-475E38173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354" b="78852"/>
          <a:stretch/>
        </p:blipFill>
        <p:spPr bwMode="auto">
          <a:xfrm>
            <a:off x="0" y="238125"/>
            <a:ext cx="9144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729687"/>
              </p:ext>
            </p:extLst>
          </p:nvPr>
        </p:nvGraphicFramePr>
        <p:xfrm>
          <a:off x="6041271" y="0"/>
          <a:ext cx="3102729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1394395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65746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126A8A-8EC6-439B-A2B9-F28CC340E32A}"/>
              </a:ext>
            </a:extLst>
          </p:cNvPr>
          <p:cNvSpPr txBox="1"/>
          <p:nvPr/>
        </p:nvSpPr>
        <p:spPr>
          <a:xfrm>
            <a:off x="473868" y="3667125"/>
            <a:ext cx="855583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/>
              <a:t>For the state of 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400" b="1" baseline="-25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=0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400" b="1" baseline="-25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400" b="1" dirty="0">
                <a:latin typeface="ItalicT" panose="00000400000000000000" pitchFamily="2" charset="0"/>
                <a:cs typeface="ItalicT" panose="00000400000000000000" pitchFamily="2" charset="0"/>
              </a:rPr>
              <a:t>=1</a:t>
            </a:r>
            <a:r>
              <a:rPr lang="en-US" altLang="zh-TW" sz="2400" dirty="0"/>
              <a:t>, 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1, </a:t>
            </a:r>
            <a:r>
              <a:rPr lang="en-US" altLang="zh-TW" sz="2400" dirty="0"/>
              <a:t>we have</a:t>
            </a:r>
            <a:r>
              <a:rPr lang="en-US" altLang="zh-TW" sz="2400" dirty="0">
                <a:latin typeface="Times New Roman" panose="02020603050405020304" pitchFamily="18" charset="0"/>
              </a:rPr>
              <a:t> 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=1</a:t>
            </a:r>
            <a:r>
              <a:rPr lang="en-US" altLang="zh-TW" sz="2000" spc="-300" dirty="0">
                <a:latin typeface="ItalicT" panose="00000400000000000000" pitchFamily="2" charset="0"/>
                <a:cs typeface="ItalicT" panose="00000400000000000000" pitchFamily="2" charset="0"/>
              </a:rPr>
              <a:t>, 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1,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-(p</a:t>
            </a:r>
            <a:r>
              <a:rPr lang="en-US" altLang="zh-TW" sz="20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 </a:t>
            </a: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+ p</a:t>
            </a:r>
            <a:r>
              <a:rPr lang="en-US" altLang="zh-TW" sz="20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) = -(10 + 4) = -14</a:t>
            </a:r>
            <a:r>
              <a:rPr lang="en-US" altLang="zh-TW" sz="2000" dirty="0"/>
              <a:t> (</a:t>
            </a:r>
            <a:r>
              <a:rPr lang="en-US" altLang="zh-TW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(34 -19 - 8)/10 = 7/10,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5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6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b="1" dirty="0"/>
              <a:t>	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-(UB + 7/10p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) = -17 </a:t>
            </a:r>
            <a:r>
              <a:rPr lang="en-US" altLang="zh-TW" sz="2000" dirty="0"/>
              <a:t>(</a:t>
            </a:r>
            <a:r>
              <a:rPr lang="en-US" altLang="zh-TW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TW" sz="2000" dirty="0"/>
              <a:t>)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2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628">
            <a:extLst>
              <a:ext uri="{FF2B5EF4-FFF2-40B4-BE49-F238E27FC236}">
                <a16:creationId xmlns:a16="http://schemas.microsoft.com/office/drawing/2014/main" id="{E4B02630-42F9-4841-92AB-475E38173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4734"/>
          <a:stretch/>
        </p:blipFill>
        <p:spPr bwMode="auto">
          <a:xfrm>
            <a:off x="0" y="0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3102729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1394395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65746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B782A0-BF70-4ED0-A517-14EDE7CF1DE3}"/>
              </a:ext>
            </a:extLst>
          </p:cNvPr>
          <p:cNvSpPr txBox="1"/>
          <p:nvPr/>
        </p:nvSpPr>
        <p:spPr>
          <a:xfrm>
            <a:off x="1551364" y="4314823"/>
            <a:ext cx="6973491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  <a:r>
              <a:rPr lang="en-US" altLang="zh-TW" sz="2000" spc="-300" dirty="0">
                <a:latin typeface="ItalicT" panose="00000400000000000000" pitchFamily="2" charset="0"/>
                <a:cs typeface="ItalicT" panose="00000400000000000000" pitchFamily="2" charset="0"/>
              </a:rPr>
              <a:t>, 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1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-(p</a:t>
            </a:r>
            <a:r>
              <a:rPr lang="en-US" altLang="zh-TW" sz="2000" b="1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 </a:t>
            </a: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+p</a:t>
            </a:r>
            <a:r>
              <a:rPr lang="en-US" altLang="zh-TW" sz="20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+p</a:t>
            </a:r>
            <a:r>
              <a:rPr lang="en-US" altLang="zh-TW" sz="20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) = -(6 + 4 + 5) = -15</a:t>
            </a:r>
            <a:r>
              <a:rPr lang="en-US" altLang="zh-TW" sz="2000" dirty="0"/>
              <a:t> (</a:t>
            </a:r>
            <a:r>
              <a:rPr lang="en-US" altLang="zh-TW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5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(34 -10 – 8 - 10)/12 = 6/12,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0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6</a:t>
            </a:r>
            <a:r>
              <a:rPr lang="en-US" altLang="zh-TW" sz="2000" b="1" spc="-300" dirty="0">
                <a:latin typeface="ItalicT" panose="00000400000000000000" pitchFamily="2" charset="0"/>
                <a:cs typeface="ItalicT" panose="00000400000000000000" pitchFamily="2" charset="0"/>
              </a:rPr>
              <a:t> = 0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b="1" dirty="0"/>
              <a:t>	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-(UB+6/12p</a:t>
            </a:r>
            <a:r>
              <a:rPr lang="en-US" altLang="zh-TW" sz="2400" b="1" spc="-300" baseline="-30000" dirty="0">
                <a:latin typeface="ItalicT" panose="00000400000000000000" pitchFamily="2" charset="0"/>
                <a:cs typeface="ItalicT" panose="00000400000000000000" pitchFamily="2" charset="0"/>
              </a:rPr>
              <a:t>5</a:t>
            </a:r>
            <a:r>
              <a:rPr lang="en-US" altLang="zh-TW" sz="2400" b="1" spc="-300" dirty="0">
                <a:latin typeface="ItalicT" panose="00000400000000000000" pitchFamily="2" charset="0"/>
                <a:cs typeface="ItalicT" panose="00000400000000000000" pitchFamily="2" charset="0"/>
              </a:rPr>
              <a:t>) = -18 </a:t>
            </a:r>
            <a:r>
              <a:rPr lang="en-US" altLang="zh-TW" sz="2000" dirty="0"/>
              <a:t>(</a:t>
            </a:r>
            <a:r>
              <a:rPr lang="en-US" altLang="zh-TW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TW" sz="2000" dirty="0"/>
              <a:t>)</a:t>
            </a:r>
            <a:endParaRPr lang="en-US" sz="2000" b="1" i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93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628">
            <a:extLst>
              <a:ext uri="{FF2B5EF4-FFF2-40B4-BE49-F238E27FC236}">
                <a16:creationId xmlns:a16="http://schemas.microsoft.com/office/drawing/2014/main" id="{E4B02630-42F9-4841-92AB-475E38173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3102729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1394395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65746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05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>
            <a:extLst>
              <a:ext uri="{FF2B5EF4-FFF2-40B4-BE49-F238E27FC236}">
                <a16:creationId xmlns:a16="http://schemas.microsoft.com/office/drawing/2014/main" id="{A8BA3393-126A-42A8-BA88-D17648CA4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0471" y="1073395"/>
            <a:ext cx="8495567" cy="53281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i="1" dirty="0"/>
              <a:t>Node 2 is terminated because its lower bound is equal to the upper bound of node 14.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i="1" dirty="0"/>
              <a:t>Nodes 16, 18 and others are terminated because the local lower bound is equal to the local upper bound. </a:t>
            </a:r>
            <a:br>
              <a:rPr lang="en-US" altLang="zh-TW" i="1" dirty="0"/>
            </a:br>
            <a:r>
              <a:rPr lang="en-US" altLang="zh-TW" i="1" dirty="0"/>
              <a:t>(lower bound </a:t>
            </a:r>
            <a:r>
              <a:rPr lang="en-US" altLang="zh-TW" i="1" dirty="0">
                <a:sym typeface="Symbol" panose="05050102010706020507" pitchFamily="18" charset="2"/>
              </a:rPr>
              <a:t></a:t>
            </a:r>
            <a:r>
              <a:rPr lang="en-US" altLang="zh-TW" i="1" dirty="0"/>
              <a:t> optimal solution </a:t>
            </a:r>
            <a:r>
              <a:rPr lang="en-US" altLang="zh-TW" i="1" dirty="0">
                <a:sym typeface="Symbol" panose="05050102010706020507" pitchFamily="18" charset="2"/>
              </a:rPr>
              <a:t></a:t>
            </a:r>
            <a:r>
              <a:rPr lang="en-US" altLang="zh-TW" i="1" dirty="0"/>
              <a:t> upper bound)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889FE226-733A-4D9A-B4C1-AC4F4D11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213932"/>
            <a:ext cx="8495567" cy="717402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knapsack problem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A0017D9-D496-47BC-9169-639E0D2E2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979" y="961349"/>
            <a:ext cx="8559800" cy="58204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>
                <a:latin typeface="Consolas" panose="020B0609020204030204" pitchFamily="49" charset="0"/>
              </a:rPr>
              <a:t>Algorithm Bound(</a:t>
            </a:r>
            <a:r>
              <a:rPr lang="en-US" sz="2400" b="1" dirty="0" err="1">
                <a:latin typeface="Consolas" panose="020B0609020204030204" pitchFamily="49" charset="0"/>
              </a:rPr>
              <a:t>cp,cw,k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//cp,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current profit and current weight</a:t>
            </a: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 is the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idex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last removed item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b:= cp; c= </a:t>
            </a:r>
            <a:r>
              <a:rPr lang="en-US" altLang="zh-TW" sz="2400" b="1" dirty="0" err="1">
                <a:latin typeface="Consolas" panose="020B0609020204030204" pitchFamily="49" charset="0"/>
              </a:rPr>
              <a:t>cw</a:t>
            </a:r>
            <a:r>
              <a:rPr lang="en-US" altLang="zh-TW" sz="24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for i:= k + 1 to n do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c:= c + w[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if(c &lt; m) then b:= b + p[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else return b + (1 – (c-m)/w[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])*p[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return b;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}</a:t>
            </a:r>
            <a:endParaRPr lang="en-US" altLang="zh-TW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66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889FE226-733A-4D9A-B4C1-AC4F4D11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216" y="213932"/>
            <a:ext cx="8495567" cy="717402"/>
          </a:xfrm>
        </p:spPr>
        <p:txBody>
          <a:bodyPr/>
          <a:lstStyle/>
          <a:p>
            <a:pPr eaLnBrk="1" hangingPunct="1"/>
            <a:r>
              <a:rPr lang="en-US" altLang="zh-TW" b="1" dirty="0"/>
              <a:t>The knapsack problem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A0017D9-D496-47BC-9169-639E0D2E2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979" y="961349"/>
            <a:ext cx="8559800" cy="58204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>
                <a:latin typeface="Consolas" panose="020B0609020204030204" pitchFamily="49" charset="0"/>
              </a:rPr>
              <a:t>Algorithm </a:t>
            </a:r>
            <a:r>
              <a:rPr lang="en-US" sz="2400" b="1" dirty="0" err="1">
                <a:latin typeface="Consolas" panose="020B0609020204030204" pitchFamily="49" charset="0"/>
              </a:rPr>
              <a:t>Ubound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cp,cw,k,w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//cp,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current profit and current weight</a:t>
            </a:r>
          </a:p>
          <a:p>
            <a:pPr marL="0" indent="0" eaLnBrk="1" hangingPunct="1"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 is the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idex</a:t>
            </a:r>
            <a:r>
              <a:rPr lang="en-US" altLang="zh-TW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last removed item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b:= cp; c= </a:t>
            </a:r>
            <a:r>
              <a:rPr lang="en-US" altLang="zh-TW" sz="2400" b="1" dirty="0" err="1">
                <a:latin typeface="Consolas" panose="020B0609020204030204" pitchFamily="49" charset="0"/>
              </a:rPr>
              <a:t>cw</a:t>
            </a:r>
            <a:r>
              <a:rPr lang="en-US" altLang="zh-TW" sz="2400" b="1" dirty="0"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for i:= k + 1 to n do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if(c + w[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 &lt;= m) then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{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	c:= c + w[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	b:= b – p[</a:t>
            </a:r>
            <a:r>
              <a:rPr lang="en-US" altLang="zh-TW" sz="2400" b="1" dirty="0" err="1">
                <a:latin typeface="Consolas" panose="020B0609020204030204" pitchFamily="49" charset="0"/>
              </a:rPr>
              <a:t>i</a:t>
            </a:r>
            <a:r>
              <a:rPr lang="en-US" altLang="zh-TW" sz="2400" b="1" dirty="0"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	}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TW" sz="2400" b="1" dirty="0">
                <a:latin typeface="Consolas" panose="020B0609020204030204" pitchFamily="49" charset="0"/>
              </a:rPr>
              <a:t>}</a:t>
            </a:r>
            <a:endParaRPr lang="en-US" altLang="zh-TW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6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499184"/>
              </p:ext>
            </p:extLst>
          </p:nvPr>
        </p:nvGraphicFramePr>
        <p:xfrm>
          <a:off x="556282" y="1076324"/>
          <a:ext cx="7825717" cy="16859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6039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1809112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111125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74FC1125-5EAF-4BBC-8C11-1F78845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37517"/>
              </p:ext>
            </p:extLst>
          </p:nvPr>
        </p:nvGraphicFramePr>
        <p:xfrm>
          <a:off x="556283" y="2895796"/>
          <a:ext cx="7825716" cy="5619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6342">
                  <a:extLst>
                    <a:ext uri="{9D8B030D-6E8A-4147-A177-3AD203B41FA5}">
                      <a16:colId xmlns:a16="http://schemas.microsoft.com/office/drawing/2014/main" val="112329882"/>
                    </a:ext>
                  </a:extLst>
                </a:gridCol>
                <a:gridCol w="1798808">
                  <a:extLst>
                    <a:ext uri="{9D8B030D-6E8A-4147-A177-3AD203B41FA5}">
                      <a16:colId xmlns:a16="http://schemas.microsoft.com/office/drawing/2014/main" val="1086933058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751981447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4180670152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763376510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/W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89875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418058E2-69F9-4946-8405-28808F5DE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81289"/>
              </p:ext>
            </p:extLst>
          </p:nvPr>
        </p:nvGraphicFramePr>
        <p:xfrm>
          <a:off x="607911" y="3540079"/>
          <a:ext cx="7774089" cy="5619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6741">
                  <a:extLst>
                    <a:ext uri="{9D8B030D-6E8A-4147-A177-3AD203B41FA5}">
                      <a16:colId xmlns:a16="http://schemas.microsoft.com/office/drawing/2014/main" val="112329882"/>
                    </a:ext>
                  </a:extLst>
                </a:gridCol>
                <a:gridCol w="1807331">
                  <a:extLst>
                    <a:ext uri="{9D8B030D-6E8A-4147-A177-3AD203B41FA5}">
                      <a16:colId xmlns:a16="http://schemas.microsoft.com/office/drawing/2014/main" val="1086933058"/>
                    </a:ext>
                  </a:extLst>
                </a:gridCol>
                <a:gridCol w="1533339">
                  <a:extLst>
                    <a:ext uri="{9D8B030D-6E8A-4147-A177-3AD203B41FA5}">
                      <a16:colId xmlns:a16="http://schemas.microsoft.com/office/drawing/2014/main" val="2751981447"/>
                    </a:ext>
                  </a:extLst>
                </a:gridCol>
                <a:gridCol w="1533339">
                  <a:extLst>
                    <a:ext uri="{9D8B030D-6E8A-4147-A177-3AD203B41FA5}">
                      <a16:colId xmlns:a16="http://schemas.microsoft.com/office/drawing/2014/main" val="4180670152"/>
                    </a:ext>
                  </a:extLst>
                </a:gridCol>
                <a:gridCol w="1533339">
                  <a:extLst>
                    <a:ext uri="{9D8B030D-6E8A-4147-A177-3AD203B41FA5}">
                      <a16:colId xmlns:a16="http://schemas.microsoft.com/office/drawing/2014/main" val="2763376510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89875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94040B78-502E-4574-BE05-82B790D17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17" y="6148354"/>
            <a:ext cx="8495567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3600" kern="0" dirty="0"/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CDA0463F-FDB2-42FF-9885-2723C14E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1" y="5925561"/>
            <a:ext cx="8153469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lower bound : -(p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</a:t>
            </a:r>
            <a:r>
              <a:rPr lang="en-US" altLang="zh-TW" sz="2800" b="1" i="1" baseline="-30000" dirty="0"/>
              <a:t>2 </a:t>
            </a:r>
            <a:r>
              <a:rPr lang="en-US" altLang="zh-TW" sz="2800" b="1" i="1" dirty="0"/>
              <a:t>+ p3 + 1/3p</a:t>
            </a:r>
            <a:r>
              <a:rPr lang="en-US" altLang="zh-TW" sz="2800" b="1" i="1" baseline="-30000" dirty="0"/>
              <a:t>4</a:t>
            </a:r>
            <a:r>
              <a:rPr lang="en-US" altLang="zh-TW" sz="2800" b="1" i="1" dirty="0"/>
              <a:t>) = - 38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B688E0-081C-4534-8A3B-2B8E45F3958B}"/>
              </a:ext>
            </a:extLst>
          </p:cNvPr>
          <p:cNvSpPr txBox="1"/>
          <p:nvPr/>
        </p:nvSpPr>
        <p:spPr>
          <a:xfrm>
            <a:off x="556282" y="4102054"/>
            <a:ext cx="7254217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=1, x</a:t>
            </a:r>
            <a:r>
              <a:rPr lang="en-US" altLang="zh-TW" sz="2800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FAF482-0BB2-4EA1-84DE-48AA556DCFCB}"/>
              </a:ext>
            </a:extLst>
          </p:cNvPr>
          <p:cNvSpPr txBox="1"/>
          <p:nvPr/>
        </p:nvSpPr>
        <p:spPr>
          <a:xfrm>
            <a:off x="582183" y="5496936"/>
            <a:ext cx="6113891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(15-2-4-6)/9 = 1/3</a:t>
            </a:r>
          </a:p>
        </p:txBody>
      </p:sp>
      <p:sp>
        <p:nvSpPr>
          <p:cNvPr id="99" name="Rectangle 2">
            <a:extLst>
              <a:ext uri="{FF2B5EF4-FFF2-40B4-BE49-F238E27FC236}">
                <a16:creationId xmlns:a16="http://schemas.microsoft.com/office/drawing/2014/main" id="{279DAEEF-B311-4228-A39E-66E593372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2" y="4702100"/>
            <a:ext cx="8276135" cy="5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-(p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</a:t>
            </a:r>
            <a:r>
              <a:rPr lang="en-US" altLang="zh-TW" sz="2800" b="1" i="1" baseline="-30000" dirty="0"/>
              <a:t>2 </a:t>
            </a:r>
            <a:r>
              <a:rPr lang="en-US" altLang="zh-TW" sz="2800" b="1" i="1" dirty="0"/>
              <a:t>+ p3 ) = - 32</a:t>
            </a:r>
          </a:p>
        </p:txBody>
      </p:sp>
    </p:spTree>
    <p:extLst>
      <p:ext uri="{BB962C8B-B14F-4D97-AF65-F5344CB8AC3E}">
        <p14:creationId xmlns:p14="http://schemas.microsoft.com/office/powerpoint/2010/main" val="2946215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4831240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906282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3438829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5221485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3829074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39960-9AE2-4E35-B5B2-2DCA59A638ED}"/>
              </a:ext>
            </a:extLst>
          </p:cNvPr>
          <p:cNvSpPr/>
          <p:nvPr/>
        </p:nvSpPr>
        <p:spPr bwMode="auto">
          <a:xfrm>
            <a:off x="2242589" y="37737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470853-487D-4655-B5FA-2D737A41D6C1}"/>
              </a:ext>
            </a:extLst>
          </p:cNvPr>
          <p:cNvSpPr/>
          <p:nvPr/>
        </p:nvSpPr>
        <p:spPr bwMode="auto">
          <a:xfrm>
            <a:off x="4683985" y="38011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29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74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FB4B85-DE04-4631-AF5B-B4A931DB163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3829074" y="2968957"/>
            <a:ext cx="1083511" cy="832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86790-0351-40D5-B099-BCC98616E736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 bwMode="auto">
          <a:xfrm flipH="1">
            <a:off x="2632834" y="2968957"/>
            <a:ext cx="872950" cy="871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84AE65CC-7C6F-4AE1-9685-543A585E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09" y="3042445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1730412-DCF6-4AAC-A85E-97631AC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362" y="3126348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3E89509-AD81-44F5-BF20-81BE9776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017" y="373431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D3BBE470-73A5-4909-96A3-C8CAF877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004" y="39520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F1B6F56-4024-4467-A321-C193960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232" y="371004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-36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F0E4F48-694B-4EB6-AE5B-0BD6587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232" y="393752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2416DE-8D35-4210-8C49-2F7480DDE387}"/>
              </a:ext>
            </a:extLst>
          </p:cNvPr>
          <p:cNvSpPr/>
          <p:nvPr/>
        </p:nvSpPr>
        <p:spPr bwMode="auto">
          <a:xfrm>
            <a:off x="2158000" y="625159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2476D7-BB8F-4748-B57A-C772A906AEF0}"/>
              </a:ext>
            </a:extLst>
          </p:cNvPr>
          <p:cNvSpPr/>
          <p:nvPr/>
        </p:nvSpPr>
        <p:spPr bwMode="auto">
          <a:xfrm>
            <a:off x="4647021" y="627901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9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518396-DD49-444A-827B-8A4AED05A5A2}"/>
              </a:ext>
            </a:extLst>
          </p:cNvPr>
          <p:cNvCxnSpPr>
            <a:cxnSpLocks/>
            <a:stCxn id="70" idx="5"/>
            <a:endCxn id="49" idx="1"/>
          </p:cNvCxnSpPr>
          <p:nvPr/>
        </p:nvCxnSpPr>
        <p:spPr bwMode="auto">
          <a:xfrm>
            <a:off x="3763093" y="5335436"/>
            <a:ext cx="950883" cy="10105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259776-8B23-4FE8-8D7A-D1FC9ED4DFB4}"/>
              </a:ext>
            </a:extLst>
          </p:cNvPr>
          <p:cNvCxnSpPr>
            <a:cxnSpLocks/>
            <a:stCxn id="70" idx="3"/>
            <a:endCxn id="48" idx="7"/>
          </p:cNvCxnSpPr>
          <p:nvPr/>
        </p:nvCxnSpPr>
        <p:spPr bwMode="auto">
          <a:xfrm flipH="1">
            <a:off x="2548245" y="5335436"/>
            <a:ext cx="891558" cy="9831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DC805991-65E1-4721-9727-6C687C22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255" y="564748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94D8CAF1-0AB6-4007-A93C-BC5A2F32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3" y="565730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1D5D3702-FA8B-4FB3-9623-E9FD30F8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09" y="6265252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52CB00E6-D520-4416-A59A-4F85B047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09" y="649272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07F3AE16-8FE8-4123-A558-91ED1419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268" y="61879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48909C70-44EC-41CB-BDB2-7FB2E392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268" y="641538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7EE370-FC96-4374-8EF2-4CACE16E7D1A}"/>
              </a:ext>
            </a:extLst>
          </p:cNvPr>
          <p:cNvSpPr/>
          <p:nvPr/>
        </p:nvSpPr>
        <p:spPr bwMode="auto">
          <a:xfrm>
            <a:off x="1055277" y="496539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9592D-4307-41EE-B883-5D868490F3A2}"/>
              </a:ext>
            </a:extLst>
          </p:cNvPr>
          <p:cNvSpPr/>
          <p:nvPr/>
        </p:nvSpPr>
        <p:spPr bwMode="auto">
          <a:xfrm>
            <a:off x="3372848" y="494519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6E497B-A533-40EB-A661-75072C6357E9}"/>
              </a:ext>
            </a:extLst>
          </p:cNvPr>
          <p:cNvCxnSpPr>
            <a:cxnSpLocks/>
            <a:stCxn id="16" idx="5"/>
            <a:endCxn id="70" idx="0"/>
          </p:cNvCxnSpPr>
          <p:nvPr/>
        </p:nvCxnSpPr>
        <p:spPr bwMode="auto">
          <a:xfrm>
            <a:off x="2632834" y="4163976"/>
            <a:ext cx="968614" cy="781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8962-09E2-455D-9A86-304FD55053C6}"/>
              </a:ext>
            </a:extLst>
          </p:cNvPr>
          <p:cNvCxnSpPr>
            <a:cxnSpLocks/>
            <a:stCxn id="16" idx="3"/>
            <a:endCxn id="69" idx="7"/>
          </p:cNvCxnSpPr>
          <p:nvPr/>
        </p:nvCxnSpPr>
        <p:spPr bwMode="auto">
          <a:xfrm flipH="1">
            <a:off x="1445522" y="4163976"/>
            <a:ext cx="864022" cy="868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3" name="Rectangle 3">
            <a:extLst>
              <a:ext uri="{FF2B5EF4-FFF2-40B4-BE49-F238E27FC236}">
                <a16:creationId xmlns:a16="http://schemas.microsoft.com/office/drawing/2014/main" id="{071E55E7-E067-4872-9F94-5BE95EA5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79" y="4429822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C4A035B-10DD-4490-94DA-8B68EDA6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377" y="448759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A11A5CC8-45AE-444D-B1B8-EEBCE21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692" y="486866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B2B2FA0D-24F1-4C1B-BC3C-9C304C8A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692" y="509613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4EB2010-1283-4703-B1C3-842AAE42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721" y="489742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E89B74D-BEE3-40BD-996F-B9F860F6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721" y="51248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EE853B08-9DED-41E0-8115-17F015B7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29" y="372949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7A65B0A-CDF0-4A84-8AD5-6FED2FE8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29" y="397390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B36A2145-5273-4BE4-A51E-1F2247A4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002" y="3748863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396CD70F-1788-4DEA-89B6-6C19829C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002" y="3993270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D7F43F3-E34A-4233-A3F5-B70B21DB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310" y="4863347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45D70F79-699C-4FD1-9422-F8EB34E4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310" y="5107754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1011BC1B-17F5-45DE-A6E4-54BA34D3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834" y="6265252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54E1F85B-730A-42C2-BD7E-D49538F7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834" y="6509659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5555B65F-7407-4438-9271-67F5ACF7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424" y="489676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318F566C-55F3-4C5B-954E-70AE6806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424" y="514117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ED3E2F31-3C9C-4195-B884-A5728879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46" y="6194939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50FB57B9-A6D6-422D-8ECD-E10F974A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46" y="6439346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</p:spTree>
    <p:extLst>
      <p:ext uri="{BB962C8B-B14F-4D97-AF65-F5344CB8AC3E}">
        <p14:creationId xmlns:p14="http://schemas.microsoft.com/office/powerpoint/2010/main" val="10703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D16F7-93C2-4B3E-809D-CF1B966E3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94" y="0"/>
            <a:ext cx="8329589" cy="904973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Branch-and-bound strategy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CBDD32F-DDD8-4591-9CDF-5436E32F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445" y="1427752"/>
            <a:ext cx="8415338" cy="48402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/>
              <a:t>It is efficient </a:t>
            </a:r>
            <a:r>
              <a:rPr lang="en-US" altLang="zh-TW" dirty="0">
                <a:solidFill>
                  <a:srgbClr val="FF0000"/>
                </a:solidFill>
              </a:rPr>
              <a:t>in the average case </a:t>
            </a:r>
            <a:r>
              <a:rPr lang="en-US" altLang="zh-TW" dirty="0"/>
              <a:t>because many branches can be terminated very early.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Although it is usually very efficient, a very </a:t>
            </a:r>
            <a:r>
              <a:rPr lang="en-US" altLang="zh-TW" dirty="0">
                <a:solidFill>
                  <a:srgbClr val="0F06BA"/>
                </a:solidFill>
              </a:rPr>
              <a:t>large tree may be generated in the worst case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Many NP-hard problem can be solved by B&amp;B efficiently in the average case; however, </a:t>
            </a:r>
            <a:r>
              <a:rPr lang="en-US" altLang="zh-TW" dirty="0">
                <a:solidFill>
                  <a:srgbClr val="FF0000"/>
                </a:solidFill>
              </a:rPr>
              <a:t>the worst case time complexity is still exponential</a:t>
            </a:r>
            <a:r>
              <a:rPr lang="en-US" altLang="zh-TW"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4831240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906282" y="2578712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3438829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5221485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3829074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29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74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F9A260BB-A9D1-40BD-8765-CBC8DCA9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17" y="6148354"/>
            <a:ext cx="8495567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3600" kern="0" dirty="0"/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606942C2-AFFC-4CED-ACB6-7540B0B4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1" y="5925561"/>
            <a:ext cx="8153469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lower bound : - (p</a:t>
            </a:r>
            <a:r>
              <a:rPr lang="en-US" altLang="zh-TW" sz="2800" b="1" i="1" baseline="-30000" dirty="0"/>
              <a:t>2 </a:t>
            </a:r>
            <a:r>
              <a:rPr lang="en-US" altLang="zh-TW" sz="2800" b="1" i="1" dirty="0"/>
              <a:t>+ p3 + 5/9p</a:t>
            </a:r>
            <a:r>
              <a:rPr lang="en-US" altLang="zh-TW" sz="2800" b="1" i="1" baseline="-30000" dirty="0"/>
              <a:t>4</a:t>
            </a:r>
            <a:r>
              <a:rPr lang="en-US" altLang="zh-TW" sz="2800" b="1" i="1" dirty="0"/>
              <a:t>) = - 32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CBEC46-1953-40A4-A78E-30BC8C72C5C5}"/>
              </a:ext>
            </a:extLst>
          </p:cNvPr>
          <p:cNvSpPr txBox="1"/>
          <p:nvPr/>
        </p:nvSpPr>
        <p:spPr>
          <a:xfrm>
            <a:off x="556282" y="4102054"/>
            <a:ext cx="7254217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0,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=1, x</a:t>
            </a:r>
            <a:r>
              <a:rPr lang="en-US" altLang="zh-TW" sz="2800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F61DA3-8A08-4FC3-82FC-59361636A4CB}"/>
              </a:ext>
            </a:extLst>
          </p:cNvPr>
          <p:cNvSpPr txBox="1"/>
          <p:nvPr/>
        </p:nvSpPr>
        <p:spPr>
          <a:xfrm>
            <a:off x="582183" y="5496936"/>
            <a:ext cx="6113891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b="1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(15-4-6)/9 = 5/9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EA1DAA56-19F2-4D59-B278-1C2BF986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2" y="4702100"/>
            <a:ext cx="8276135" cy="5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- ( p</a:t>
            </a:r>
            <a:r>
              <a:rPr lang="en-US" altLang="zh-TW" sz="2800" b="1" i="1" baseline="-30000" dirty="0"/>
              <a:t>2 </a:t>
            </a:r>
            <a:r>
              <a:rPr lang="en-US" altLang="zh-TW" sz="2800" b="1" i="1" dirty="0"/>
              <a:t>+ p3 ) = - 22</a:t>
            </a:r>
          </a:p>
        </p:txBody>
      </p:sp>
    </p:spTree>
    <p:extLst>
      <p:ext uri="{BB962C8B-B14F-4D97-AF65-F5344CB8AC3E}">
        <p14:creationId xmlns:p14="http://schemas.microsoft.com/office/powerpoint/2010/main" val="2429261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4831240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906282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3438829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5221485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3829074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39960-9AE2-4E35-B5B2-2DCA59A638ED}"/>
              </a:ext>
            </a:extLst>
          </p:cNvPr>
          <p:cNvSpPr/>
          <p:nvPr/>
        </p:nvSpPr>
        <p:spPr bwMode="auto">
          <a:xfrm>
            <a:off x="2242589" y="37737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470853-487D-4655-B5FA-2D737A41D6C1}"/>
              </a:ext>
            </a:extLst>
          </p:cNvPr>
          <p:cNvSpPr/>
          <p:nvPr/>
        </p:nvSpPr>
        <p:spPr bwMode="auto">
          <a:xfrm>
            <a:off x="4683985" y="3801151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29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966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74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805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30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36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FB4B85-DE04-4631-AF5B-B4A931DB163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3829074" y="2968957"/>
            <a:ext cx="1083511" cy="832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86790-0351-40D5-B099-BCC98616E736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 bwMode="auto">
          <a:xfrm flipH="1">
            <a:off x="2632834" y="2968957"/>
            <a:ext cx="872950" cy="871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84AE65CC-7C6F-4AE1-9685-543A585E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09" y="3042445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1730412-DCF6-4AAC-A85E-97631AC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362" y="3126348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3E89509-AD81-44F5-BF20-81BE9776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017" y="373431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D3BBE470-73A5-4909-96A3-C8CAF877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004" y="39520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F1B6F56-4024-4467-A321-C193960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232" y="371004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-36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F0E4F48-694B-4EB6-AE5B-0BD6587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232" y="393752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777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07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EE853B08-9DED-41E0-8115-17F015B7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29" y="372949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7A65B0A-CDF0-4A84-8AD5-6FED2FE8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29" y="397390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B36A2145-5273-4BE4-A51E-1F2247A4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002" y="3748863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396CD70F-1788-4DEA-89B6-6C19829C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002" y="3993270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82E7DCD5-719E-48A8-AD09-1D318371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2" y="6277986"/>
            <a:ext cx="675342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lower bound : - 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p3 + 5/9p</a:t>
            </a:r>
            <a:r>
              <a:rPr lang="en-US" altLang="zh-TW" sz="2800" b="1" i="1" baseline="-30000" dirty="0"/>
              <a:t>4</a:t>
            </a:r>
            <a:r>
              <a:rPr lang="en-US" altLang="zh-TW" sz="2800" b="1" i="1" dirty="0"/>
              <a:t>) = - 36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A5E2F5-50C1-4065-AD6B-152D23764F43}"/>
              </a:ext>
            </a:extLst>
          </p:cNvPr>
          <p:cNvSpPr txBox="1"/>
          <p:nvPr/>
        </p:nvSpPr>
        <p:spPr>
          <a:xfrm>
            <a:off x="556281" y="4647691"/>
            <a:ext cx="6362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1,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=0, </a:t>
            </a:r>
            <a:r>
              <a:rPr lang="en-US" altLang="zh-TW" sz="280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51F241-12FA-4FB4-8BAE-64BE860C72DD}"/>
              </a:ext>
            </a:extLst>
          </p:cNvPr>
          <p:cNvSpPr txBox="1"/>
          <p:nvPr/>
        </p:nvSpPr>
        <p:spPr>
          <a:xfrm>
            <a:off x="582183" y="5849361"/>
            <a:ext cx="633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b="1" spc="-3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 = (15-2-6)/9 = 7/9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14C2E7B2-EF55-4E3C-8F06-AD0A37FA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2" y="5054525"/>
            <a:ext cx="6362701" cy="5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- 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p3 ) = - 22</a:t>
            </a:r>
          </a:p>
        </p:txBody>
      </p:sp>
    </p:spTree>
    <p:extLst>
      <p:ext uri="{BB962C8B-B14F-4D97-AF65-F5344CB8AC3E}">
        <p14:creationId xmlns:p14="http://schemas.microsoft.com/office/powerpoint/2010/main" val="3812982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3926365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001407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2533954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4316610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2924199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39960-9AE2-4E35-B5B2-2DCA59A638ED}"/>
              </a:ext>
            </a:extLst>
          </p:cNvPr>
          <p:cNvSpPr/>
          <p:nvPr/>
        </p:nvSpPr>
        <p:spPr bwMode="auto">
          <a:xfrm>
            <a:off x="1337714" y="37737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470853-487D-4655-B5FA-2D737A41D6C1}"/>
              </a:ext>
            </a:extLst>
          </p:cNvPr>
          <p:cNvSpPr/>
          <p:nvPr/>
        </p:nvSpPr>
        <p:spPr bwMode="auto">
          <a:xfrm>
            <a:off x="3779110" y="38011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954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091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091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99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930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930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655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655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61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61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FB4B85-DE04-4631-AF5B-B4A931DB163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2924199" y="2968957"/>
            <a:ext cx="1083511" cy="832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86790-0351-40D5-B099-BCC98616E736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 bwMode="auto">
          <a:xfrm flipH="1">
            <a:off x="1727959" y="2968957"/>
            <a:ext cx="872950" cy="871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84AE65CC-7C6F-4AE1-9685-543A585E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734" y="3042445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1730412-DCF6-4AAC-A85E-97631AC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487" y="3126348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3E89509-AD81-44F5-BF20-81BE9776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42" y="373431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D3BBE470-73A5-4909-96A3-C8CAF877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129" y="39520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F1B6F56-4024-4467-A321-C193960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57" y="371004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-36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F0E4F48-694B-4EB6-AE5B-0BD6587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57" y="393752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7EE370-FC96-4374-8EF2-4CACE16E7D1A}"/>
              </a:ext>
            </a:extLst>
          </p:cNvPr>
          <p:cNvSpPr/>
          <p:nvPr/>
        </p:nvSpPr>
        <p:spPr bwMode="auto">
          <a:xfrm>
            <a:off x="150402" y="496539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9592D-4307-41EE-B883-5D868490F3A2}"/>
              </a:ext>
            </a:extLst>
          </p:cNvPr>
          <p:cNvSpPr/>
          <p:nvPr/>
        </p:nvSpPr>
        <p:spPr bwMode="auto">
          <a:xfrm>
            <a:off x="2467973" y="4945191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6E497B-A533-40EB-A661-75072C6357E9}"/>
              </a:ext>
            </a:extLst>
          </p:cNvPr>
          <p:cNvCxnSpPr>
            <a:cxnSpLocks/>
            <a:stCxn id="16" idx="5"/>
            <a:endCxn id="70" idx="0"/>
          </p:cNvCxnSpPr>
          <p:nvPr/>
        </p:nvCxnSpPr>
        <p:spPr bwMode="auto">
          <a:xfrm>
            <a:off x="1727959" y="4163976"/>
            <a:ext cx="968614" cy="781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8962-09E2-455D-9A86-304FD55053C6}"/>
              </a:ext>
            </a:extLst>
          </p:cNvPr>
          <p:cNvCxnSpPr>
            <a:cxnSpLocks/>
            <a:stCxn id="16" idx="3"/>
            <a:endCxn id="69" idx="7"/>
          </p:cNvCxnSpPr>
          <p:nvPr/>
        </p:nvCxnSpPr>
        <p:spPr bwMode="auto">
          <a:xfrm flipH="1">
            <a:off x="540647" y="4163976"/>
            <a:ext cx="864022" cy="868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3" name="Rectangle 3">
            <a:extLst>
              <a:ext uri="{FF2B5EF4-FFF2-40B4-BE49-F238E27FC236}">
                <a16:creationId xmlns:a16="http://schemas.microsoft.com/office/drawing/2014/main" id="{071E55E7-E067-4872-9F94-5BE95EA5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296" y="4429822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C4A035B-10DD-4490-94DA-8B68EDA6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02" y="448759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A11A5CC8-45AE-444D-B1B8-EEBCE21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7" y="486866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B2B2FA0D-24F1-4C1B-BC3C-9C304C8A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7" y="509613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4EB2010-1283-4703-B1C3-842AAE42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846" y="489742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E89B74D-BEE3-40BD-996F-B9F860F6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846" y="51248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902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902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2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2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EE853B08-9DED-41E0-8115-17F015B7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354" y="372949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7A65B0A-CDF0-4A84-8AD5-6FED2FE8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354" y="397390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B36A2145-5273-4BE4-A51E-1F2247A4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27" y="3748863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396CD70F-1788-4DEA-89B6-6C19829C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27" y="3993270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D7F43F3-E34A-4233-A3F5-B70B21DB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5" y="4863347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45D70F79-699C-4FD1-9422-F8EB34E4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5" y="5107754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5555B65F-7407-4438-9271-67F5ACF7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549" y="489676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318F566C-55F3-4C5B-954E-70AE6806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549" y="514117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4BF746-A88C-499C-A512-27D8A39FF12D}"/>
              </a:ext>
            </a:extLst>
          </p:cNvPr>
          <p:cNvSpPr txBox="1"/>
          <p:nvPr/>
        </p:nvSpPr>
        <p:spPr>
          <a:xfrm>
            <a:off x="5684477" y="4770118"/>
            <a:ext cx="2680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</a:t>
            </a:r>
          </a:p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=0,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=0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6B27BA83-12D8-48B0-9AD7-2BE312C6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04" y="6033029"/>
            <a:ext cx="6198266" cy="59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- 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p2 + p</a:t>
            </a:r>
            <a:r>
              <a:rPr lang="en-US" altLang="zh-TW" sz="2800" b="1" i="1" baseline="-25000" dirty="0"/>
              <a:t>4</a:t>
            </a:r>
            <a:r>
              <a:rPr lang="en-US" altLang="zh-TW" sz="2800" b="1" i="1" dirty="0"/>
              <a:t> ) = - 38</a:t>
            </a:r>
          </a:p>
        </p:txBody>
      </p:sp>
    </p:spTree>
    <p:extLst>
      <p:ext uri="{BB962C8B-B14F-4D97-AF65-F5344CB8AC3E}">
        <p14:creationId xmlns:p14="http://schemas.microsoft.com/office/powerpoint/2010/main" val="122816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3926365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001407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2533954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4316610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2924199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39960-9AE2-4E35-B5B2-2DCA59A638ED}"/>
              </a:ext>
            </a:extLst>
          </p:cNvPr>
          <p:cNvSpPr/>
          <p:nvPr/>
        </p:nvSpPr>
        <p:spPr bwMode="auto">
          <a:xfrm>
            <a:off x="1337714" y="37737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470853-487D-4655-B5FA-2D737A41D6C1}"/>
              </a:ext>
            </a:extLst>
          </p:cNvPr>
          <p:cNvSpPr/>
          <p:nvPr/>
        </p:nvSpPr>
        <p:spPr bwMode="auto">
          <a:xfrm>
            <a:off x="3779110" y="38011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954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091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091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99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930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930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655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655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61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961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FB4B85-DE04-4631-AF5B-B4A931DB163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2924199" y="2968957"/>
            <a:ext cx="1083511" cy="832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86790-0351-40D5-B099-BCC98616E736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 bwMode="auto">
          <a:xfrm flipH="1">
            <a:off x="1727959" y="2968957"/>
            <a:ext cx="872950" cy="871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84AE65CC-7C6F-4AE1-9685-543A585E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734" y="3042445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1730412-DCF6-4AAC-A85E-97631AC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487" y="3126348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3E89509-AD81-44F5-BF20-81BE9776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42" y="373431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D3BBE470-73A5-4909-96A3-C8CAF877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129" y="39520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F1B6F56-4024-4467-A321-C193960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57" y="371004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-36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F0E4F48-694B-4EB6-AE5B-0BD6587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57" y="393752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7EE370-FC96-4374-8EF2-4CACE16E7D1A}"/>
              </a:ext>
            </a:extLst>
          </p:cNvPr>
          <p:cNvSpPr/>
          <p:nvPr/>
        </p:nvSpPr>
        <p:spPr bwMode="auto">
          <a:xfrm>
            <a:off x="150402" y="496539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9592D-4307-41EE-B883-5D868490F3A2}"/>
              </a:ext>
            </a:extLst>
          </p:cNvPr>
          <p:cNvSpPr/>
          <p:nvPr/>
        </p:nvSpPr>
        <p:spPr bwMode="auto">
          <a:xfrm>
            <a:off x="2467973" y="494519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6E497B-A533-40EB-A661-75072C6357E9}"/>
              </a:ext>
            </a:extLst>
          </p:cNvPr>
          <p:cNvCxnSpPr>
            <a:cxnSpLocks/>
            <a:stCxn id="16" idx="5"/>
            <a:endCxn id="70" idx="0"/>
          </p:cNvCxnSpPr>
          <p:nvPr/>
        </p:nvCxnSpPr>
        <p:spPr bwMode="auto">
          <a:xfrm>
            <a:off x="1727959" y="4163976"/>
            <a:ext cx="968614" cy="781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8962-09E2-455D-9A86-304FD55053C6}"/>
              </a:ext>
            </a:extLst>
          </p:cNvPr>
          <p:cNvCxnSpPr>
            <a:cxnSpLocks/>
            <a:stCxn id="16" idx="3"/>
            <a:endCxn id="69" idx="7"/>
          </p:cNvCxnSpPr>
          <p:nvPr/>
        </p:nvCxnSpPr>
        <p:spPr bwMode="auto">
          <a:xfrm flipH="1">
            <a:off x="540647" y="4163976"/>
            <a:ext cx="864022" cy="868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3" name="Rectangle 3">
            <a:extLst>
              <a:ext uri="{FF2B5EF4-FFF2-40B4-BE49-F238E27FC236}">
                <a16:creationId xmlns:a16="http://schemas.microsoft.com/office/drawing/2014/main" id="{071E55E7-E067-4872-9F94-5BE95EA5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296" y="4429822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C4A035B-10DD-4490-94DA-8B68EDA6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02" y="448759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A11A5CC8-45AE-444D-B1B8-EEBCE21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7" y="486866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B2B2FA0D-24F1-4C1B-BC3C-9C304C8A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7" y="509613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4EB2010-1283-4703-B1C3-842AAE42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846" y="489742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E89B74D-BEE3-40BD-996F-B9F860F6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846" y="51248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902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902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2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2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EE853B08-9DED-41E0-8115-17F015B7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354" y="372949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7A65B0A-CDF0-4A84-8AD5-6FED2FE8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354" y="397390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B36A2145-5273-4BE4-A51E-1F2247A4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27" y="3748863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396CD70F-1788-4DEA-89B6-6C19829C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127" y="3993270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D7F43F3-E34A-4233-A3F5-B70B21DB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5" y="4863347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45D70F79-699C-4FD1-9422-F8EB34E4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5" y="5107754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5555B65F-7407-4438-9271-67F5ACF7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549" y="489676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318F566C-55F3-4C5B-954E-70AE6806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549" y="514117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4BF746-A88C-499C-A512-27D8A39FF12D}"/>
              </a:ext>
            </a:extLst>
          </p:cNvPr>
          <p:cNvSpPr txBox="1"/>
          <p:nvPr/>
        </p:nvSpPr>
        <p:spPr>
          <a:xfrm>
            <a:off x="5684477" y="4770118"/>
            <a:ext cx="2680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</a:t>
            </a:r>
          </a:p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=0,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</a:t>
            </a: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6B27BA83-12D8-48B0-9AD7-2BE312C6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451" y="6111499"/>
            <a:ext cx="6198266" cy="59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- 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p2 + p</a:t>
            </a:r>
            <a:r>
              <a:rPr lang="en-US" altLang="zh-TW" sz="2800" b="1" i="1" baseline="-25000" dirty="0"/>
              <a:t>4</a:t>
            </a:r>
            <a:r>
              <a:rPr lang="en-US" altLang="zh-TW" sz="2800" b="1" i="1" dirty="0"/>
              <a:t> ) = - 38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AD0996-38DF-4F0B-B071-2CA92B4D5640}"/>
              </a:ext>
            </a:extLst>
          </p:cNvPr>
          <p:cNvSpPr/>
          <p:nvPr/>
        </p:nvSpPr>
        <p:spPr bwMode="auto">
          <a:xfrm>
            <a:off x="1338850" y="6251591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8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3BAD6E-B57A-435C-A772-2B83F5B0375B}"/>
              </a:ext>
            </a:extLst>
          </p:cNvPr>
          <p:cNvCxnSpPr>
            <a:cxnSpLocks/>
            <a:stCxn id="70" idx="3"/>
            <a:endCxn id="53" idx="7"/>
          </p:cNvCxnSpPr>
          <p:nvPr/>
        </p:nvCxnSpPr>
        <p:spPr bwMode="auto">
          <a:xfrm flipH="1">
            <a:off x="1729095" y="5335436"/>
            <a:ext cx="805833" cy="9831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BA99B5C3-6DBE-4BD9-89FC-420EE3051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05" y="564748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8A921022-C2FF-4776-98E9-3FA475F3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488" y="621748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31AFD89-078F-447F-BADC-716D4100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488" y="6444962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874EE86-64EA-4700-96EA-AAD4C141E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91" y="6216834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6322C9E8-CC9B-4644-8F24-476B1E34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91" y="6461241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</p:spTree>
    <p:extLst>
      <p:ext uri="{BB962C8B-B14F-4D97-AF65-F5344CB8AC3E}">
        <p14:creationId xmlns:p14="http://schemas.microsoft.com/office/powerpoint/2010/main" val="135090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14F5A3-36C6-4E7F-A469-8599A7C5CC1F}"/>
              </a:ext>
            </a:extLst>
          </p:cNvPr>
          <p:cNvGraphicFramePr>
            <a:graphicFrameLocks/>
          </p:cNvGraphicFramePr>
          <p:nvPr/>
        </p:nvGraphicFramePr>
        <p:xfrm>
          <a:off x="6918983" y="0"/>
          <a:ext cx="2225017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593">
                  <a:extLst>
                    <a:ext uri="{9D8B030D-6E8A-4147-A177-3AD203B41FA5}">
                      <a16:colId xmlns:a16="http://schemas.microsoft.com/office/drawing/2014/main" val="323572909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1775532153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2707171349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79886434"/>
                    </a:ext>
                  </a:extLst>
                </a:gridCol>
                <a:gridCol w="438856">
                  <a:extLst>
                    <a:ext uri="{9D8B030D-6E8A-4147-A177-3AD203B41FA5}">
                      <a16:colId xmlns:a16="http://schemas.microsoft.com/office/drawing/2014/main" val="337091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0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89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C960382-498C-4D52-A81B-205DABE1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520" y="254000"/>
            <a:ext cx="8495567" cy="694267"/>
          </a:xfrm>
        </p:spPr>
        <p:txBody>
          <a:bodyPr/>
          <a:lstStyle/>
          <a:p>
            <a:pPr eaLnBrk="1" hangingPunct="1"/>
            <a:r>
              <a:rPr lang="en-US" altLang="zh-TW" b="1" dirty="0"/>
              <a:t>knapsack problem: </a:t>
            </a:r>
            <a:r>
              <a:rPr lang="en-US" altLang="zh-TW" b="1" i="1" dirty="0"/>
              <a:t>m </a:t>
            </a:r>
            <a:r>
              <a:rPr lang="en-US" altLang="zh-TW" dirty="0"/>
              <a:t>=15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CC3EA-005C-400C-B634-8E311101A442}"/>
              </a:ext>
            </a:extLst>
          </p:cNvPr>
          <p:cNvSpPr/>
          <p:nvPr/>
        </p:nvSpPr>
        <p:spPr bwMode="auto">
          <a:xfrm>
            <a:off x="4012090" y="1268280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1AB338-B202-42CF-8DB1-A336D1894F51}"/>
              </a:ext>
            </a:extLst>
          </p:cNvPr>
          <p:cNvSpPr/>
          <p:nvPr/>
        </p:nvSpPr>
        <p:spPr bwMode="auto">
          <a:xfrm>
            <a:off x="5087132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DBD3B-CB33-46FC-BD40-47BA5FDBEF66}"/>
              </a:ext>
            </a:extLst>
          </p:cNvPr>
          <p:cNvSpPr/>
          <p:nvPr/>
        </p:nvSpPr>
        <p:spPr bwMode="auto">
          <a:xfrm>
            <a:off x="2619679" y="2578712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DB51A-5522-44A5-9B17-C7D4CB8BE333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 bwMode="auto">
          <a:xfrm>
            <a:off x="4402335" y="1658525"/>
            <a:ext cx="751752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EA1F9-7AC7-4545-B4C3-A732BB031F28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 bwMode="auto">
          <a:xfrm flipH="1">
            <a:off x="3009924" y="1658525"/>
            <a:ext cx="1069121" cy="9871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339960-9AE2-4E35-B5B2-2DCA59A638ED}"/>
              </a:ext>
            </a:extLst>
          </p:cNvPr>
          <p:cNvSpPr/>
          <p:nvPr/>
        </p:nvSpPr>
        <p:spPr bwMode="auto">
          <a:xfrm>
            <a:off x="1423439" y="377373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470853-487D-4655-B5FA-2D737A41D6C1}"/>
              </a:ext>
            </a:extLst>
          </p:cNvPr>
          <p:cNvSpPr/>
          <p:nvPr/>
        </p:nvSpPr>
        <p:spPr bwMode="auto">
          <a:xfrm>
            <a:off x="3864835" y="380115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445DBDF-5A7C-45FA-A64D-19961032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679" y="190331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0BD6272-996B-4E48-A048-B4CA7ECC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816" y="24842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26FE3-0E09-4A55-8C3E-128EFC5F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816" y="272861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2A6B16E-85E9-471B-A13E-36D7EE6C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924" y="1923571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97DFC65-A978-4FC0-B817-64AA6CAB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55" y="114891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B3A9953-5A61-4096-8829-7310E219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55" y="139332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66167D3-B6AE-41C0-BAC5-5CDED19C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380" y="1141787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02AEE20-F38E-4B31-811F-7211CB44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380" y="13861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ECDA400-9B85-41BF-BE82-C36EF143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686" y="2536003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A3F07CA-E14B-457C-AE65-AE053E4A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686" y="2763476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FB4B85-DE04-4631-AF5B-B4A931DB163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3009924" y="2968957"/>
            <a:ext cx="1083511" cy="832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86790-0351-40D5-B099-BCC98616E736}"/>
              </a:ext>
            </a:extLst>
          </p:cNvPr>
          <p:cNvCxnSpPr>
            <a:cxnSpLocks/>
            <a:stCxn id="13" idx="3"/>
            <a:endCxn id="16" idx="7"/>
          </p:cNvCxnSpPr>
          <p:nvPr/>
        </p:nvCxnSpPr>
        <p:spPr bwMode="auto">
          <a:xfrm flipH="1">
            <a:off x="1813684" y="2968957"/>
            <a:ext cx="872950" cy="8717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4" name="Rectangle 3">
            <a:extLst>
              <a:ext uri="{FF2B5EF4-FFF2-40B4-BE49-F238E27FC236}">
                <a16:creationId xmlns:a16="http://schemas.microsoft.com/office/drawing/2014/main" id="{84AE65CC-7C6F-4AE1-9685-543A585E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459" y="3042445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1730412-DCF6-4AAC-A85E-97631AC0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212" y="3126348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3E89509-AD81-44F5-BF20-81BE9776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67" y="3734319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D3BBE470-73A5-4909-96A3-C8CAF877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854" y="39520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F1B6F56-4024-4467-A321-C193960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082" y="371004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-36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F0E4F48-694B-4EB6-AE5B-0BD6587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082" y="393752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2416DE-8D35-4210-8C49-2F7480DDE387}"/>
              </a:ext>
            </a:extLst>
          </p:cNvPr>
          <p:cNvSpPr/>
          <p:nvPr/>
        </p:nvSpPr>
        <p:spPr bwMode="auto">
          <a:xfrm>
            <a:off x="1338850" y="625159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2476D7-BB8F-4748-B57A-C772A906AEF0}"/>
              </a:ext>
            </a:extLst>
          </p:cNvPr>
          <p:cNvSpPr/>
          <p:nvPr/>
        </p:nvSpPr>
        <p:spPr bwMode="auto">
          <a:xfrm>
            <a:off x="3827871" y="6279011"/>
            <a:ext cx="457200" cy="457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9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518396-DD49-444A-827B-8A4AED05A5A2}"/>
              </a:ext>
            </a:extLst>
          </p:cNvPr>
          <p:cNvCxnSpPr>
            <a:cxnSpLocks/>
            <a:stCxn id="70" idx="5"/>
            <a:endCxn id="49" idx="1"/>
          </p:cNvCxnSpPr>
          <p:nvPr/>
        </p:nvCxnSpPr>
        <p:spPr bwMode="auto">
          <a:xfrm>
            <a:off x="2943943" y="5335436"/>
            <a:ext cx="950883" cy="10105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259776-8B23-4FE8-8D7A-D1FC9ED4DFB4}"/>
              </a:ext>
            </a:extLst>
          </p:cNvPr>
          <p:cNvCxnSpPr>
            <a:cxnSpLocks/>
            <a:stCxn id="70" idx="3"/>
            <a:endCxn id="48" idx="7"/>
          </p:cNvCxnSpPr>
          <p:nvPr/>
        </p:nvCxnSpPr>
        <p:spPr bwMode="auto">
          <a:xfrm flipH="1">
            <a:off x="1729095" y="5335436"/>
            <a:ext cx="891558" cy="9831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DC805991-65E1-4721-9727-6C687C22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05" y="564748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94D8CAF1-0AB6-4007-A93C-BC5A2F32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313" y="565730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1D5D3702-FA8B-4FB3-9623-E9FD30F8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959" y="6265252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52CB00E6-D520-4416-A59A-4F85B047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959" y="6492725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07F3AE16-8FE8-4123-A558-91ED1419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118" y="6187908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48909C70-44EC-41CB-BDB2-7FB2E392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118" y="6415381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7EE370-FC96-4374-8EF2-4CACE16E7D1A}"/>
              </a:ext>
            </a:extLst>
          </p:cNvPr>
          <p:cNvSpPr/>
          <p:nvPr/>
        </p:nvSpPr>
        <p:spPr bwMode="auto">
          <a:xfrm>
            <a:off x="236127" y="4965396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9592D-4307-41EE-B883-5D868490F3A2}"/>
              </a:ext>
            </a:extLst>
          </p:cNvPr>
          <p:cNvSpPr/>
          <p:nvPr/>
        </p:nvSpPr>
        <p:spPr bwMode="auto">
          <a:xfrm>
            <a:off x="2553698" y="4945191"/>
            <a:ext cx="457200" cy="457200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6E497B-A533-40EB-A661-75072C6357E9}"/>
              </a:ext>
            </a:extLst>
          </p:cNvPr>
          <p:cNvCxnSpPr>
            <a:cxnSpLocks/>
            <a:stCxn id="16" idx="5"/>
            <a:endCxn id="70" idx="0"/>
          </p:cNvCxnSpPr>
          <p:nvPr/>
        </p:nvCxnSpPr>
        <p:spPr bwMode="auto">
          <a:xfrm>
            <a:off x="1813684" y="4163976"/>
            <a:ext cx="968614" cy="781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5C8962-09E2-455D-9A86-304FD55053C6}"/>
              </a:ext>
            </a:extLst>
          </p:cNvPr>
          <p:cNvCxnSpPr>
            <a:cxnSpLocks/>
            <a:stCxn id="16" idx="3"/>
            <a:endCxn id="69" idx="7"/>
          </p:cNvCxnSpPr>
          <p:nvPr/>
        </p:nvCxnSpPr>
        <p:spPr bwMode="auto">
          <a:xfrm flipH="1">
            <a:off x="626372" y="4163976"/>
            <a:ext cx="864022" cy="868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3" name="Rectangle 3">
            <a:extLst>
              <a:ext uri="{FF2B5EF4-FFF2-40B4-BE49-F238E27FC236}">
                <a16:creationId xmlns:a16="http://schemas.microsoft.com/office/drawing/2014/main" id="{071E55E7-E067-4872-9F94-5BE95EA5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21" y="4406844"/>
            <a:ext cx="864022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C4A035B-10DD-4490-94DA-8B68EDA6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227" y="4487593"/>
            <a:ext cx="1008114" cy="4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kern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</a:t>
            </a: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A11A5CC8-45AE-444D-B1B8-EEBCE21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42" y="486866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B2B2FA0D-24F1-4C1B-BC3C-9C304C8A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42" y="509613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-32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4EB2010-1283-4703-B1C3-842AAE42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571" y="4897421"/>
            <a:ext cx="574735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E89B74D-BEE3-40BD-996F-B9F860F6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571" y="5124894"/>
            <a:ext cx="557381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-38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CE175EE3-203D-4774-B22E-BF0AE763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627" y="2506678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3525BCF-A968-4784-B2C3-8248EA24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627" y="2751085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3ACB167-AEBF-4BC0-B48D-D05BF9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57" y="2519475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393B7C68-1397-494E-99C3-9E78536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57" y="2763882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EE853B08-9DED-41E0-8115-17F015B7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079" y="372949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7A65B0A-CDF0-4A84-8AD5-6FED2FE8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079" y="397390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B36A2145-5273-4BE4-A51E-1F2247A4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52" y="3748863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396CD70F-1788-4DEA-89B6-6C19829C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52" y="3993270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D7F43F3-E34A-4233-A3F5-B70B21DB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60" y="4863347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45D70F79-699C-4FD1-9422-F8EB34E4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60" y="5107754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1011BC1B-17F5-45DE-A6E4-54BA34D3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684" y="6265252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54E1F85B-730A-42C2-BD7E-D49538F7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684" y="6509659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5555B65F-7407-4438-9271-67F5ACF7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74" y="4896766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318F566C-55F3-4C5B-954E-70AE6806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74" y="5141173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ED3E2F31-3C9C-4195-B884-A5728879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696" y="6194939"/>
            <a:ext cx="574734" cy="3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LB:</a:t>
            </a: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50FB57B9-A6D6-422D-8ECD-E10F974A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696" y="6439346"/>
            <a:ext cx="574734" cy="28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1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18B507-5721-4B1B-947B-29BF6D4E11F6}"/>
              </a:ext>
            </a:extLst>
          </p:cNvPr>
          <p:cNvSpPr txBox="1"/>
          <p:nvPr/>
        </p:nvSpPr>
        <p:spPr>
          <a:xfrm>
            <a:off x="6305657" y="4591509"/>
            <a:ext cx="2680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1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2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=1, </a:t>
            </a:r>
          </a:p>
          <a:p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x</a:t>
            </a:r>
            <a:r>
              <a:rPr lang="en-US" altLang="zh-TW" sz="2800" spc="-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3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=0, x</a:t>
            </a:r>
            <a:r>
              <a:rPr lang="en-US" altLang="zh-TW" sz="2800" spc="-300" baseline="-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4</a:t>
            </a:r>
            <a:r>
              <a:rPr lang="en-US" altLang="zh-TW" sz="28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alicT" panose="00000400000000000000" pitchFamily="2" charset="0"/>
                <a:cs typeface="ItalicT" panose="00000400000000000000" pitchFamily="2" charset="0"/>
              </a:rPr>
              <a:t>=0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DF334DB1-D836-4CA9-A1B2-F03B1B9AB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722" y="5443719"/>
            <a:ext cx="3394196" cy="122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upper bound 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TW" sz="2800" b="1" i="1" dirty="0"/>
              <a:t>- (p</a:t>
            </a:r>
            <a:r>
              <a:rPr lang="en-US" altLang="zh-TW" sz="2800" b="1" i="1" baseline="-30000" dirty="0"/>
              <a:t>1 </a:t>
            </a:r>
            <a:r>
              <a:rPr lang="en-US" altLang="zh-TW" sz="2800" b="1" i="1" dirty="0"/>
              <a:t>+ p2 ) = - 20</a:t>
            </a:r>
          </a:p>
        </p:txBody>
      </p:sp>
    </p:spTree>
    <p:extLst>
      <p:ext uri="{BB962C8B-B14F-4D97-AF65-F5344CB8AC3E}">
        <p14:creationId xmlns:p14="http://schemas.microsoft.com/office/powerpoint/2010/main" val="3133970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Job Assignment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D0851-D459-4DB5-A2FF-3CCC66FC6EA8}"/>
              </a:ext>
            </a:extLst>
          </p:cNvPr>
          <p:cNvSpPr txBox="1"/>
          <p:nvPr/>
        </p:nvSpPr>
        <p:spPr>
          <a:xfrm>
            <a:off x="542925" y="1371599"/>
            <a:ext cx="8001000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C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and </a:t>
            </a:r>
            <a:r>
              <a:rPr lang="en-C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agent has a cost to complete each task.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agent is not able to complete the task, the cost is </a:t>
            </a: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∞.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agent a task to minimize cost.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06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Job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6" y="1123950"/>
            <a:ext cx="5943600" cy="55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4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56" y="1126170"/>
            <a:ext cx="4896944" cy="452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1587745" y="6044684"/>
            <a:ext cx="3698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909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56" y="1126170"/>
            <a:ext cx="4896944" cy="452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1587745" y="6044684"/>
            <a:ext cx="3698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32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AE6901-34C0-47D1-81FE-E854A983A333}"/>
              </a:ext>
            </a:extLst>
          </p:cNvPr>
          <p:cNvSpPr/>
          <p:nvPr/>
        </p:nvSpPr>
        <p:spPr bwMode="auto">
          <a:xfrm>
            <a:off x="1790700" y="2533650"/>
            <a:ext cx="590550" cy="600075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D30F1-3C6E-4BF5-A2C5-95E51F50F35C}"/>
              </a:ext>
            </a:extLst>
          </p:cNvPr>
          <p:cNvSpPr/>
          <p:nvPr/>
        </p:nvSpPr>
        <p:spPr bwMode="auto">
          <a:xfrm>
            <a:off x="2666453" y="3314700"/>
            <a:ext cx="590550" cy="600075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9C83F-BE80-4298-8D3A-4E805B7B35F9}"/>
              </a:ext>
            </a:extLst>
          </p:cNvPr>
          <p:cNvSpPr/>
          <p:nvPr/>
        </p:nvSpPr>
        <p:spPr bwMode="auto">
          <a:xfrm>
            <a:off x="3618953" y="4152900"/>
            <a:ext cx="590550" cy="600075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CECA3F-1FC0-4B69-A936-50E40C5144B1}"/>
              </a:ext>
            </a:extLst>
          </p:cNvPr>
          <p:cNvSpPr/>
          <p:nvPr/>
        </p:nvSpPr>
        <p:spPr bwMode="auto">
          <a:xfrm>
            <a:off x="4504778" y="4948297"/>
            <a:ext cx="590550" cy="600075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B84-8EA3-4C9B-8264-29E87722883F}"/>
              </a:ext>
            </a:extLst>
          </p:cNvPr>
          <p:cNvSpPr txBox="1"/>
          <p:nvPr/>
        </p:nvSpPr>
        <p:spPr>
          <a:xfrm>
            <a:off x="5568456" y="6044684"/>
            <a:ext cx="2470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8181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4" y="1323975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204787" y="4539538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204787" y="519879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671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671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674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671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521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958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962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521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065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CD2AC-CCC9-4C96-A882-9B141130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3824288"/>
            <a:ext cx="8455025" cy="1131887"/>
          </a:xfrm>
        </p:spPr>
        <p:txBody>
          <a:bodyPr/>
          <a:lstStyle/>
          <a:p>
            <a:r>
              <a:rPr lang="en-US" altLang="zh-TW" sz="2000"/>
              <a:t>Usually, LB&lt;UB.</a:t>
            </a:r>
          </a:p>
          <a:p>
            <a:r>
              <a:rPr lang="en-US" altLang="zh-TW" sz="2000"/>
              <a:t>If LB</a:t>
            </a:r>
            <a:r>
              <a:rPr lang="en-US" altLang="zh-TW" sz="2000">
                <a:sym typeface="Symbol" panose="05050102010706020507" pitchFamily="18" charset="2"/>
              </a:rPr>
              <a:t>UB, the expanding node can be terminated.</a:t>
            </a:r>
            <a:endParaRPr lang="zh-TW" altLang="en-US" sz="2000"/>
          </a:p>
        </p:txBody>
      </p:sp>
      <p:cxnSp>
        <p:nvCxnSpPr>
          <p:cNvPr id="25604" name="直線接點 5">
            <a:extLst>
              <a:ext uri="{FF2B5EF4-FFF2-40B4-BE49-F238E27FC236}">
                <a16:creationId xmlns:a16="http://schemas.microsoft.com/office/drawing/2014/main" id="{CBB5C36B-E4F6-44FB-A078-9BFDC40522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3467100"/>
            <a:ext cx="5715000" cy="1588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直線接點 6">
            <a:extLst>
              <a:ext uri="{FF2B5EF4-FFF2-40B4-BE49-F238E27FC236}">
                <a16:creationId xmlns:a16="http://schemas.microsoft.com/office/drawing/2014/main" id="{6B8EB1C3-C00D-4FEE-9E13-822ECE5983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5110163"/>
            <a:ext cx="57150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文字方塊 7">
            <a:extLst>
              <a:ext uri="{FF2B5EF4-FFF2-40B4-BE49-F238E27FC236}">
                <a16:creationId xmlns:a16="http://schemas.microsoft.com/office/drawing/2014/main" id="{FDB4032F-26D0-44B0-81CD-368303BD3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136900"/>
            <a:ext cx="3214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  Upper Bound</a:t>
            </a:r>
            <a:b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(for feasible solutions)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607" name="文字方塊 8">
            <a:extLst>
              <a:ext uri="{FF2B5EF4-FFF2-40B4-BE49-F238E27FC236}">
                <a16:creationId xmlns:a16="http://schemas.microsoft.com/office/drawing/2014/main" id="{2A09B32A-5C37-4454-846B-3A238678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52975"/>
            <a:ext cx="3071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</a:t>
            </a: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Lower Bound</a:t>
            </a:r>
            <a:b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(for expanding nods)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5608" name="直線接點 11">
            <a:extLst>
              <a:ext uri="{FF2B5EF4-FFF2-40B4-BE49-F238E27FC236}">
                <a16:creationId xmlns:a16="http://schemas.microsoft.com/office/drawing/2014/main" id="{85F68061-FCB4-4BD0-8524-375E6A57D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6038850"/>
            <a:ext cx="65008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文字方塊 14">
            <a:extLst>
              <a:ext uri="{FF2B5EF4-FFF2-40B4-BE49-F238E27FC236}">
                <a16:creationId xmlns:a16="http://schemas.microsoft.com/office/drawing/2014/main" id="{374B5200-DBD7-419E-8474-DD26753D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58245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0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610" name="向下箭號 17">
            <a:extLst>
              <a:ext uri="{FF2B5EF4-FFF2-40B4-BE49-F238E27FC236}">
                <a16:creationId xmlns:a16="http://schemas.microsoft.com/office/drawing/2014/main" id="{226A60D2-919E-4610-A283-F8ED13FE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467100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611" name="向下箭號 19">
            <a:extLst>
              <a:ext uri="{FF2B5EF4-FFF2-40B4-BE49-F238E27FC236}">
                <a16:creationId xmlns:a16="http://schemas.microsoft.com/office/drawing/2014/main" id="{66A24643-5F47-4C8E-BA6D-A65FA242283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71875" y="4610100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5613" name="直線接點 15">
            <a:extLst>
              <a:ext uri="{FF2B5EF4-FFF2-40B4-BE49-F238E27FC236}">
                <a16:creationId xmlns:a16="http://schemas.microsoft.com/office/drawing/2014/main" id="{9D499F0D-C7D1-4095-AC39-923A9E1AC4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2536825"/>
            <a:ext cx="65008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文字方塊 16">
            <a:extLst>
              <a:ext uri="{FF2B5EF4-FFF2-40B4-BE49-F238E27FC236}">
                <a16:creationId xmlns:a16="http://schemas.microsoft.com/office/drawing/2014/main" id="{E22CBFEA-31F5-4BA5-BEA1-A79A12FA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290763"/>
            <a:ext cx="404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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5615" name="直線接點 18">
            <a:extLst>
              <a:ext uri="{FF2B5EF4-FFF2-40B4-BE49-F238E27FC236}">
                <a16:creationId xmlns:a16="http://schemas.microsoft.com/office/drawing/2014/main" id="{111388F4-12AD-4983-83AD-F87064D321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4181475"/>
            <a:ext cx="5715000" cy="1588"/>
          </a:xfrm>
          <a:prstGeom prst="line">
            <a:avLst/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文字方塊 21">
            <a:extLst>
              <a:ext uri="{FF2B5EF4-FFF2-40B4-BE49-F238E27FC236}">
                <a16:creationId xmlns:a16="http://schemas.microsoft.com/office/drawing/2014/main" id="{EA374FC8-56EA-47DF-860E-D298D08C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967163"/>
            <a:ext cx="3214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  Optimal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617" name="Rectangle 2">
            <a:extLst>
              <a:ext uri="{FF2B5EF4-FFF2-40B4-BE49-F238E27FC236}">
                <a16:creationId xmlns:a16="http://schemas.microsoft.com/office/drawing/2014/main" id="{EC6610E5-A67F-4F4F-9C15-384ED1B2A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107950"/>
            <a:ext cx="7793037" cy="709612"/>
          </a:xfrm>
        </p:spPr>
        <p:txBody>
          <a:bodyPr/>
          <a:lstStyle/>
          <a:p>
            <a:pPr eaLnBrk="1" hangingPunct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Minimization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204787" y="4539538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204787" y="519879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6B4A5D-79E7-403D-BAA6-F0AB1F820631}"/>
              </a:ext>
            </a:extLst>
          </p:cNvPr>
          <p:cNvSpPr/>
          <p:nvPr/>
        </p:nvSpPr>
        <p:spPr bwMode="auto">
          <a:xfrm>
            <a:off x="732032" y="2117467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BDF3C2-7183-4395-AA74-98090A3B39BA}"/>
              </a:ext>
            </a:extLst>
          </p:cNvPr>
          <p:cNvSpPr/>
          <p:nvPr/>
        </p:nvSpPr>
        <p:spPr bwMode="auto">
          <a:xfrm>
            <a:off x="732032" y="3098009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34C809-ABDB-44AE-9313-2BD4CE63F4ED}"/>
              </a:ext>
            </a:extLst>
          </p:cNvPr>
          <p:cNvSpPr/>
          <p:nvPr/>
        </p:nvSpPr>
        <p:spPr bwMode="auto">
          <a:xfrm>
            <a:off x="2422612" y="355229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2053C-6551-4B6A-A530-C164849EABD8}"/>
              </a:ext>
            </a:extLst>
          </p:cNvPr>
          <p:cNvSpPr/>
          <p:nvPr/>
        </p:nvSpPr>
        <p:spPr bwMode="auto">
          <a:xfrm>
            <a:off x="3238238" y="1971676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604F7-B8FA-44EF-89AA-4D9253EC116F}"/>
              </a:ext>
            </a:extLst>
          </p:cNvPr>
          <p:cNvSpPr/>
          <p:nvPr/>
        </p:nvSpPr>
        <p:spPr bwMode="auto">
          <a:xfrm>
            <a:off x="1315027" y="2571750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5038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204787" y="4539538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204787" y="519879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6B4A5D-79E7-403D-BAA6-F0AB1F820631}"/>
              </a:ext>
            </a:extLst>
          </p:cNvPr>
          <p:cNvSpPr/>
          <p:nvPr/>
        </p:nvSpPr>
        <p:spPr bwMode="auto">
          <a:xfrm>
            <a:off x="1303532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BDF3C2-7183-4395-AA74-98090A3B39BA}"/>
              </a:ext>
            </a:extLst>
          </p:cNvPr>
          <p:cNvSpPr/>
          <p:nvPr/>
        </p:nvSpPr>
        <p:spPr bwMode="auto">
          <a:xfrm>
            <a:off x="732032" y="3098009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34C809-ABDB-44AE-9313-2BD4CE63F4ED}"/>
              </a:ext>
            </a:extLst>
          </p:cNvPr>
          <p:cNvSpPr/>
          <p:nvPr/>
        </p:nvSpPr>
        <p:spPr bwMode="auto">
          <a:xfrm>
            <a:off x="2422612" y="355229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2053C-6551-4B6A-A530-C164849EABD8}"/>
              </a:ext>
            </a:extLst>
          </p:cNvPr>
          <p:cNvSpPr/>
          <p:nvPr/>
        </p:nvSpPr>
        <p:spPr bwMode="auto">
          <a:xfrm>
            <a:off x="4693251" y="1989624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604F7-B8FA-44EF-89AA-4D9253EC116F}"/>
              </a:ext>
            </a:extLst>
          </p:cNvPr>
          <p:cNvSpPr/>
          <p:nvPr/>
        </p:nvSpPr>
        <p:spPr bwMode="auto">
          <a:xfrm>
            <a:off x="1315027" y="2571750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803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204787" y="4539538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204787" y="519879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6B4A5D-79E7-403D-BAA6-F0AB1F820631}"/>
              </a:ext>
            </a:extLst>
          </p:cNvPr>
          <p:cNvSpPr/>
          <p:nvPr/>
        </p:nvSpPr>
        <p:spPr bwMode="auto">
          <a:xfrm>
            <a:off x="1875032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BDF3C2-7183-4395-AA74-98090A3B39BA}"/>
              </a:ext>
            </a:extLst>
          </p:cNvPr>
          <p:cNvSpPr/>
          <p:nvPr/>
        </p:nvSpPr>
        <p:spPr bwMode="auto">
          <a:xfrm>
            <a:off x="732032" y="3098009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34C809-ABDB-44AE-9313-2BD4CE63F4ED}"/>
              </a:ext>
            </a:extLst>
          </p:cNvPr>
          <p:cNvSpPr/>
          <p:nvPr/>
        </p:nvSpPr>
        <p:spPr bwMode="auto">
          <a:xfrm>
            <a:off x="2422612" y="355229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2053C-6551-4B6A-A530-C164849EABD8}"/>
              </a:ext>
            </a:extLst>
          </p:cNvPr>
          <p:cNvSpPr/>
          <p:nvPr/>
        </p:nvSpPr>
        <p:spPr bwMode="auto">
          <a:xfrm>
            <a:off x="6112476" y="1980099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604F7-B8FA-44EF-89AA-4D9253EC116F}"/>
              </a:ext>
            </a:extLst>
          </p:cNvPr>
          <p:cNvSpPr/>
          <p:nvPr/>
        </p:nvSpPr>
        <p:spPr bwMode="auto">
          <a:xfrm>
            <a:off x="1315027" y="2571750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281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204787" y="4539538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204787" y="519879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6B4A5D-79E7-403D-BAA6-F0AB1F82063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BDF3C2-7183-4395-AA74-98090A3B39BA}"/>
              </a:ext>
            </a:extLst>
          </p:cNvPr>
          <p:cNvSpPr/>
          <p:nvPr/>
        </p:nvSpPr>
        <p:spPr bwMode="auto">
          <a:xfrm>
            <a:off x="732032" y="3098009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34C809-ABDB-44AE-9313-2BD4CE63F4ED}"/>
              </a:ext>
            </a:extLst>
          </p:cNvPr>
          <p:cNvSpPr/>
          <p:nvPr/>
        </p:nvSpPr>
        <p:spPr bwMode="auto">
          <a:xfrm>
            <a:off x="2422612" y="355229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C2053C-6551-4B6A-A530-C164849EABD8}"/>
              </a:ext>
            </a:extLst>
          </p:cNvPr>
          <p:cNvSpPr/>
          <p:nvPr/>
        </p:nvSpPr>
        <p:spPr bwMode="auto">
          <a:xfrm>
            <a:off x="7579326" y="1989624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604F7-B8FA-44EF-89AA-4D9253EC116F}"/>
              </a:ext>
            </a:extLst>
          </p:cNvPr>
          <p:cNvSpPr/>
          <p:nvPr/>
        </p:nvSpPr>
        <p:spPr bwMode="auto">
          <a:xfrm>
            <a:off x="1315027" y="2571750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858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5FB028-09F1-4A62-83FD-371E836F20D2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F44D04-BE0E-4BDE-893C-370E23FDE9BF}"/>
              </a:ext>
            </a:extLst>
          </p:cNvPr>
          <p:cNvSpPr/>
          <p:nvPr/>
        </p:nvSpPr>
        <p:spPr bwMode="auto">
          <a:xfrm>
            <a:off x="1527952" y="549778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4…, LB:8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B866AB-E9D0-413C-BAE3-ACB139C800DA}"/>
              </a:ext>
            </a:extLst>
          </p:cNvPr>
          <p:cNvSpPr/>
          <p:nvPr/>
        </p:nvSpPr>
        <p:spPr bwMode="auto">
          <a:xfrm flipV="1">
            <a:off x="-2744" y="52391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615EF5-BB1E-4EE2-82AD-800301E6BA1E}"/>
              </a:ext>
            </a:extLst>
          </p:cNvPr>
          <p:cNvSpPr txBox="1"/>
          <p:nvPr/>
        </p:nvSpPr>
        <p:spPr>
          <a:xfrm>
            <a:off x="283153" y="49849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762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B866AB-E9D0-413C-BAE3-ACB139C800DA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615EF5-BB1E-4EE2-82AD-800301E6BA1E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21F3F7-896E-4686-AD3D-1E1746CB3714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180090-6311-4A85-A787-76D708C48143}"/>
              </a:ext>
            </a:extLst>
          </p:cNvPr>
          <p:cNvSpPr/>
          <p:nvPr/>
        </p:nvSpPr>
        <p:spPr bwMode="auto">
          <a:xfrm>
            <a:off x="7409050" y="963282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4…, LB:8</a:t>
            </a:r>
          </a:p>
        </p:txBody>
      </p:sp>
    </p:spTree>
    <p:extLst>
      <p:ext uri="{BB962C8B-B14F-4D97-AF65-F5344CB8AC3E}">
        <p14:creationId xmlns:p14="http://schemas.microsoft.com/office/powerpoint/2010/main" val="1842726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850DAB-E505-458C-BE35-90AB740CD3E9}"/>
              </a:ext>
            </a:extLst>
          </p:cNvPr>
          <p:cNvSpPr/>
          <p:nvPr/>
        </p:nvSpPr>
        <p:spPr bwMode="auto">
          <a:xfrm>
            <a:off x="3938636" y="3296475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734002" y="25431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08E423-04E0-42AC-9CEE-CE08ED281663}"/>
              </a:ext>
            </a:extLst>
          </p:cNvPr>
          <p:cNvSpPr/>
          <p:nvPr/>
        </p:nvSpPr>
        <p:spPr bwMode="auto">
          <a:xfrm>
            <a:off x="74352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D603E1-9427-4194-A882-36C80D44F381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3487C2-6432-4717-B48B-B7D6D9C5A771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D5AD6-A53C-4831-8197-D989EB83D07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A9987A-53DD-408B-9A96-64DDF447F341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038C0B-F781-42BC-8888-A181EE7B7837}"/>
              </a:ext>
            </a:extLst>
          </p:cNvPr>
          <p:cNvSpPr/>
          <p:nvPr/>
        </p:nvSpPr>
        <p:spPr bwMode="auto">
          <a:xfrm>
            <a:off x="7409050" y="963282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4…, LB:8</a:t>
            </a:r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42D3D922-A4B9-4FD5-BBAF-7EBC198EC830}"/>
              </a:ext>
            </a:extLst>
          </p:cNvPr>
          <p:cNvSpPr/>
          <p:nvPr/>
        </p:nvSpPr>
        <p:spPr bwMode="auto">
          <a:xfrm>
            <a:off x="4053274" y="3390952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8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850DAB-E505-458C-BE35-90AB740CD3E9}"/>
              </a:ext>
            </a:extLst>
          </p:cNvPr>
          <p:cNvSpPr/>
          <p:nvPr/>
        </p:nvSpPr>
        <p:spPr bwMode="auto">
          <a:xfrm>
            <a:off x="5481686" y="3296475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305502" y="25431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08E423-04E0-42AC-9CEE-CE08ED281663}"/>
              </a:ext>
            </a:extLst>
          </p:cNvPr>
          <p:cNvSpPr/>
          <p:nvPr/>
        </p:nvSpPr>
        <p:spPr bwMode="auto">
          <a:xfrm>
            <a:off x="74352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D603E1-9427-4194-A882-36C80D44F381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909C63-0854-4EA5-ADE1-9D30F1DB26C3}"/>
              </a:ext>
            </a:extLst>
          </p:cNvPr>
          <p:cNvSpPr/>
          <p:nvPr/>
        </p:nvSpPr>
        <p:spPr bwMode="auto">
          <a:xfrm>
            <a:off x="7409050" y="963282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4…, LB:8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4" y="2913898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FC068FF3-4549-4649-A7EC-D0BB15CE87D6}"/>
              </a:ext>
            </a:extLst>
          </p:cNvPr>
          <p:cNvSpPr/>
          <p:nvPr/>
        </p:nvSpPr>
        <p:spPr bwMode="auto">
          <a:xfrm>
            <a:off x="3948059" y="34285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86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937254" y="34285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277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937254" y="34285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D979DC-45C5-4C96-BEF7-0190BED9EA6A}"/>
              </a:ext>
            </a:extLst>
          </p:cNvPr>
          <p:cNvSpPr/>
          <p:nvPr/>
        </p:nvSpPr>
        <p:spPr bwMode="auto">
          <a:xfrm>
            <a:off x="1513230" y="6037683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4,2…, LB:8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1514574" y="5509764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</p:spTree>
    <p:extLst>
      <p:ext uri="{BB962C8B-B14F-4D97-AF65-F5344CB8AC3E}">
        <p14:creationId xmlns:p14="http://schemas.microsoft.com/office/powerpoint/2010/main" val="32867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4BE02-23B9-4BB7-8FE1-A8583550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3824288"/>
            <a:ext cx="8455025" cy="1131887"/>
          </a:xfrm>
        </p:spPr>
        <p:txBody>
          <a:bodyPr/>
          <a:lstStyle/>
          <a:p>
            <a:r>
              <a:rPr lang="en-US" altLang="zh-TW" sz="2000" dirty="0"/>
              <a:t>Usually, LB&lt;UB.</a:t>
            </a:r>
          </a:p>
          <a:p>
            <a:r>
              <a:rPr lang="en-US" altLang="zh-TW" sz="2000" dirty="0"/>
              <a:t>If LB</a:t>
            </a:r>
            <a:r>
              <a:rPr lang="en-US" altLang="zh-TW" sz="2000" dirty="0">
                <a:sym typeface="Symbol" panose="05050102010706020507" pitchFamily="18" charset="2"/>
              </a:rPr>
              <a:t>UB, the expanding node can be terminated.</a:t>
            </a:r>
            <a:endParaRPr lang="zh-TW" altLang="en-US" sz="2000" dirty="0"/>
          </a:p>
        </p:txBody>
      </p:sp>
      <p:cxnSp>
        <p:nvCxnSpPr>
          <p:cNvPr id="26628" name="直線接點 5">
            <a:extLst>
              <a:ext uri="{FF2B5EF4-FFF2-40B4-BE49-F238E27FC236}">
                <a16:creationId xmlns:a16="http://schemas.microsoft.com/office/drawing/2014/main" id="{B5B56898-08DA-4BAB-874C-B0E4B00240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3467100"/>
            <a:ext cx="5715000" cy="1588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直線接點 6">
            <a:extLst>
              <a:ext uri="{FF2B5EF4-FFF2-40B4-BE49-F238E27FC236}">
                <a16:creationId xmlns:a16="http://schemas.microsoft.com/office/drawing/2014/main" id="{60E9B37D-3A8E-48B1-8F81-1741339621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5110163"/>
            <a:ext cx="5715000" cy="15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0" name="文字方塊 7">
            <a:extLst>
              <a:ext uri="{FF2B5EF4-FFF2-40B4-BE49-F238E27FC236}">
                <a16:creationId xmlns:a16="http://schemas.microsoft.com/office/drawing/2014/main" id="{7E6F1C99-0760-4AE2-B8ED-DB70F0CF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857750"/>
            <a:ext cx="3214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  Lower Bound</a:t>
            </a:r>
            <a:b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(for feasible solutions)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6631" name="直線接點 11">
            <a:extLst>
              <a:ext uri="{FF2B5EF4-FFF2-40B4-BE49-F238E27FC236}">
                <a16:creationId xmlns:a16="http://schemas.microsoft.com/office/drawing/2014/main" id="{4D6DEE0F-AA26-48B1-BDFD-14318D5DC6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6038850"/>
            <a:ext cx="65008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文字方塊 14">
            <a:extLst>
              <a:ext uri="{FF2B5EF4-FFF2-40B4-BE49-F238E27FC236}">
                <a16:creationId xmlns:a16="http://schemas.microsoft.com/office/drawing/2014/main" id="{5FB5342D-9F89-4D34-BCC9-8BA2F3EA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58245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0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633" name="向下箭號 17">
            <a:extLst>
              <a:ext uri="{FF2B5EF4-FFF2-40B4-BE49-F238E27FC236}">
                <a16:creationId xmlns:a16="http://schemas.microsoft.com/office/drawing/2014/main" id="{7D17A0D5-46E3-4C04-A16D-9C408FAA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3467100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634" name="向下箭號 19">
            <a:extLst>
              <a:ext uri="{FF2B5EF4-FFF2-40B4-BE49-F238E27FC236}">
                <a16:creationId xmlns:a16="http://schemas.microsoft.com/office/drawing/2014/main" id="{462EF0FF-591B-4951-B39F-29DFBEE8F6C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71875" y="4610100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6636" name="直線接點 15">
            <a:extLst>
              <a:ext uri="{FF2B5EF4-FFF2-40B4-BE49-F238E27FC236}">
                <a16:creationId xmlns:a16="http://schemas.microsoft.com/office/drawing/2014/main" id="{52E9CB9D-E166-45C4-9A2E-5A08C4CCF7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2536825"/>
            <a:ext cx="65008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文字方塊 16">
            <a:extLst>
              <a:ext uri="{FF2B5EF4-FFF2-40B4-BE49-F238E27FC236}">
                <a16:creationId xmlns:a16="http://schemas.microsoft.com/office/drawing/2014/main" id="{46C59305-5147-45AB-8A88-C1796BD2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290763"/>
            <a:ext cx="404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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6638" name="直線接點 18">
            <a:extLst>
              <a:ext uri="{FF2B5EF4-FFF2-40B4-BE49-F238E27FC236}">
                <a16:creationId xmlns:a16="http://schemas.microsoft.com/office/drawing/2014/main" id="{79627D7F-FBBA-4097-A21A-D03F69E1CA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813" y="4181475"/>
            <a:ext cx="5715000" cy="1588"/>
          </a:xfrm>
          <a:prstGeom prst="line">
            <a:avLst/>
          </a:prstGeom>
          <a:noFill/>
          <a:ln w="254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文字方塊 21">
            <a:extLst>
              <a:ext uri="{FF2B5EF4-FFF2-40B4-BE49-F238E27FC236}">
                <a16:creationId xmlns:a16="http://schemas.microsoft.com/office/drawing/2014/main" id="{014338B5-79F7-4AFE-B46B-2812BF89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967163"/>
            <a:ext cx="3214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  Optimal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640" name="Rectangle 2">
            <a:extLst>
              <a:ext uri="{FF2B5EF4-FFF2-40B4-BE49-F238E27FC236}">
                <a16:creationId xmlns:a16="http://schemas.microsoft.com/office/drawing/2014/main" id="{276E659A-6251-418C-99B1-CF0716D09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219077"/>
            <a:ext cx="7793037" cy="598485"/>
          </a:xfrm>
        </p:spPr>
        <p:txBody>
          <a:bodyPr/>
          <a:lstStyle/>
          <a:p>
            <a:pPr eaLnBrk="1" hangingPunct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Maximization Problems</a:t>
            </a:r>
          </a:p>
        </p:txBody>
      </p:sp>
      <p:sp>
        <p:nvSpPr>
          <p:cNvPr id="26641" name="文字方塊 8">
            <a:extLst>
              <a:ext uri="{FF2B5EF4-FFF2-40B4-BE49-F238E27FC236}">
                <a16:creationId xmlns:a16="http://schemas.microsoft.com/office/drawing/2014/main" id="{F0AA3117-61BC-4F57-998E-301A32C9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214688"/>
            <a:ext cx="3071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          Upper Bound</a:t>
            </a:r>
            <a:b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PMingLiU" panose="02020500000000000000" pitchFamily="18" charset="-120"/>
                <a:cs typeface="+mn-cs"/>
              </a:rPr>
              <a:t>(for expanding nods)</a:t>
            </a: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402419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414440" y="2276671"/>
            <a:ext cx="3245053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31502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909C63-0854-4EA5-ADE1-9D30F1DB26C3}"/>
              </a:ext>
            </a:extLst>
          </p:cNvPr>
          <p:cNvSpPr/>
          <p:nvPr/>
        </p:nvSpPr>
        <p:spPr bwMode="auto">
          <a:xfrm>
            <a:off x="7069270" y="963282"/>
            <a:ext cx="147439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4,2…, LB:8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937254" y="34285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1514574" y="5509764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442466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6861172" y="465392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4814913" y="3752766"/>
            <a:ext cx="808042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54" idx="1"/>
            <a:endCxn id="36" idx="5"/>
          </p:cNvCxnSpPr>
          <p:nvPr/>
        </p:nvCxnSpPr>
        <p:spPr bwMode="auto">
          <a:xfrm flipH="1" flipV="1">
            <a:off x="5946245" y="3752766"/>
            <a:ext cx="981882" cy="9681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5552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850DAB-E505-458C-BE35-90AB740CD3E9}"/>
              </a:ext>
            </a:extLst>
          </p:cNvPr>
          <p:cNvSpPr/>
          <p:nvPr/>
        </p:nvSpPr>
        <p:spPr bwMode="auto">
          <a:xfrm>
            <a:off x="4214861" y="4544250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31502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909C63-0854-4EA5-ADE1-9D30F1DB26C3}"/>
              </a:ext>
            </a:extLst>
          </p:cNvPr>
          <p:cNvSpPr/>
          <p:nvPr/>
        </p:nvSpPr>
        <p:spPr bwMode="auto">
          <a:xfrm>
            <a:off x="7069270" y="963282"/>
            <a:ext cx="147439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4,2…, LB:8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80079" y="34666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1514574" y="5509764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4281793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6861172" y="465392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4672038" y="3752766"/>
            <a:ext cx="95091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54" idx="1"/>
            <a:endCxn id="36" idx="5"/>
          </p:cNvCxnSpPr>
          <p:nvPr/>
        </p:nvCxnSpPr>
        <p:spPr bwMode="auto">
          <a:xfrm flipH="1" flipV="1">
            <a:off x="5946245" y="3752766"/>
            <a:ext cx="981882" cy="9681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2CD580-6078-4339-8E8C-3CF7AAB6E95B}"/>
              </a:ext>
            </a:extLst>
          </p:cNvPr>
          <p:cNvSpPr/>
          <p:nvPr/>
        </p:nvSpPr>
        <p:spPr bwMode="auto">
          <a:xfrm>
            <a:off x="74352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9D533-C4F3-4876-B379-5DA4A3B4F27A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346" y="417456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63833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850DAB-E505-458C-BE35-90AB740CD3E9}"/>
              </a:ext>
            </a:extLst>
          </p:cNvPr>
          <p:cNvSpPr/>
          <p:nvPr/>
        </p:nvSpPr>
        <p:spPr bwMode="auto">
          <a:xfrm>
            <a:off x="6758036" y="4591875"/>
            <a:ext cx="620657" cy="604488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31502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27726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02302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304233" y="5503736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909C63-0854-4EA5-ADE1-9D30F1DB26C3}"/>
              </a:ext>
            </a:extLst>
          </p:cNvPr>
          <p:cNvSpPr/>
          <p:nvPr/>
        </p:nvSpPr>
        <p:spPr bwMode="auto">
          <a:xfrm>
            <a:off x="7069270" y="963282"/>
            <a:ext cx="147439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4,2…, LB:8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80079" y="34666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1514574" y="5509764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4281793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6861172" y="465392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4672038" y="3752766"/>
            <a:ext cx="95091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54" idx="1"/>
            <a:endCxn id="36" idx="5"/>
          </p:cNvCxnSpPr>
          <p:nvPr/>
        </p:nvCxnSpPr>
        <p:spPr bwMode="auto">
          <a:xfrm flipH="1" flipV="1">
            <a:off x="5946245" y="3752766"/>
            <a:ext cx="981882" cy="9681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2CD580-6078-4339-8E8C-3CF7AAB6E95B}"/>
              </a:ext>
            </a:extLst>
          </p:cNvPr>
          <p:cNvSpPr/>
          <p:nvPr/>
        </p:nvSpPr>
        <p:spPr bwMode="auto">
          <a:xfrm>
            <a:off x="186747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9D533-C4F3-4876-B379-5DA4A3B4F27A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346" y="417456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270" y="4145985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898955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555600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946245" y="2438316"/>
            <a:ext cx="1780203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31502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97540" y="5302965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245" y="2913898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80079" y="34666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1315027" y="5309739"/>
            <a:ext cx="155961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4281793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6861172" y="465392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4672038" y="3752766"/>
            <a:ext cx="95091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54" idx="1"/>
            <a:endCxn id="36" idx="5"/>
          </p:cNvCxnSpPr>
          <p:nvPr/>
        </p:nvCxnSpPr>
        <p:spPr bwMode="auto">
          <a:xfrm flipH="1" flipV="1">
            <a:off x="5946245" y="3752766"/>
            <a:ext cx="981882" cy="9681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2CD580-6078-4339-8E8C-3CF7AAB6E95B}"/>
              </a:ext>
            </a:extLst>
          </p:cNvPr>
          <p:cNvSpPr/>
          <p:nvPr/>
        </p:nvSpPr>
        <p:spPr bwMode="auto">
          <a:xfrm>
            <a:off x="186747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9D533-C4F3-4876-B379-5DA4A3B4F27A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564" y="417456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270" y="4145985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21AE14-4505-458C-B103-F61DD06643FA}"/>
              </a:ext>
            </a:extLst>
          </p:cNvPr>
          <p:cNvSpPr/>
          <p:nvPr/>
        </p:nvSpPr>
        <p:spPr bwMode="auto">
          <a:xfrm>
            <a:off x="1315027" y="5866295"/>
            <a:ext cx="155961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5B103-DC0A-433F-B498-A5D134A51B47}"/>
              </a:ext>
            </a:extLst>
          </p:cNvPr>
          <p:cNvSpPr/>
          <p:nvPr/>
        </p:nvSpPr>
        <p:spPr bwMode="auto">
          <a:xfrm>
            <a:off x="1315027" y="6369992"/>
            <a:ext cx="155961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</p:spTree>
    <p:extLst>
      <p:ext uri="{BB962C8B-B14F-4D97-AF65-F5344CB8AC3E}">
        <p14:creationId xmlns:p14="http://schemas.microsoft.com/office/powerpoint/2010/main" val="28418530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857952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116915" y="5307505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80079" y="34666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7114883" y="1014177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37097" y="465392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V="1">
            <a:off x="4965697" y="3819721"/>
            <a:ext cx="9278" cy="8342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21AE14-4505-458C-B103-F61DD06643FA}"/>
              </a:ext>
            </a:extLst>
          </p:cNvPr>
          <p:cNvSpPr/>
          <p:nvPr/>
        </p:nvSpPr>
        <p:spPr bwMode="auto">
          <a:xfrm>
            <a:off x="1251535" y="5866295"/>
            <a:ext cx="1623110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5B103-DC0A-433F-B498-A5D134A51B47}"/>
              </a:ext>
            </a:extLst>
          </p:cNvPr>
          <p:cNvSpPr/>
          <p:nvPr/>
        </p:nvSpPr>
        <p:spPr bwMode="auto">
          <a:xfrm>
            <a:off x="1251535" y="6369992"/>
            <a:ext cx="1623110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</p:spTree>
    <p:extLst>
      <p:ext uri="{BB962C8B-B14F-4D97-AF65-F5344CB8AC3E}">
        <p14:creationId xmlns:p14="http://schemas.microsoft.com/office/powerpoint/2010/main" val="857614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86747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275658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80079" y="34666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7114883" y="1014177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2CD580-6078-4339-8E8C-3CF7AAB6E95B}"/>
              </a:ext>
            </a:extLst>
          </p:cNvPr>
          <p:cNvSpPr/>
          <p:nvPr/>
        </p:nvSpPr>
        <p:spPr bwMode="auto">
          <a:xfrm>
            <a:off x="753052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9D533-C4F3-4876-B379-5DA4A3B4F27A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21AE14-4505-458C-B103-F61DD06643FA}"/>
              </a:ext>
            </a:extLst>
          </p:cNvPr>
          <p:cNvSpPr/>
          <p:nvPr/>
        </p:nvSpPr>
        <p:spPr bwMode="auto">
          <a:xfrm>
            <a:off x="1276351" y="5866295"/>
            <a:ext cx="1598294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5B103-DC0A-433F-B498-A5D134A51B47}"/>
              </a:ext>
            </a:extLst>
          </p:cNvPr>
          <p:cNvSpPr/>
          <p:nvPr/>
        </p:nvSpPr>
        <p:spPr bwMode="auto">
          <a:xfrm>
            <a:off x="1276351" y="6369992"/>
            <a:ext cx="1598294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1EA2D92-DA34-4301-B2FD-EAF39D39CC49}"/>
              </a:ext>
            </a:extLst>
          </p:cNvPr>
          <p:cNvSpPr/>
          <p:nvPr/>
        </p:nvSpPr>
        <p:spPr bwMode="auto">
          <a:xfrm>
            <a:off x="6059175" y="4507790"/>
            <a:ext cx="650034" cy="670659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2746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FF0B14B-62F5-461E-8E62-D714E466E991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4671F7-7A70-4462-A8B9-F854FB1C0B7D}"/>
              </a:ext>
            </a:extLst>
          </p:cNvPr>
          <p:cNvSpPr/>
          <p:nvPr/>
        </p:nvSpPr>
        <p:spPr bwMode="auto">
          <a:xfrm>
            <a:off x="1867477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BB2FF2-BAAD-41CD-AFC2-44542E0CB6E7}"/>
              </a:ext>
            </a:extLst>
          </p:cNvPr>
          <p:cNvSpPr/>
          <p:nvPr/>
        </p:nvSpPr>
        <p:spPr bwMode="auto">
          <a:xfrm>
            <a:off x="275658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173C67-5BFB-40E1-9341-73445BDCADA8}"/>
              </a:ext>
            </a:extLst>
          </p:cNvPr>
          <p:cNvSpPr/>
          <p:nvPr/>
        </p:nvSpPr>
        <p:spPr bwMode="auto">
          <a:xfrm>
            <a:off x="7114883" y="1014177"/>
            <a:ext cx="1388645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72CD580-6078-4339-8E8C-3CF7AAB6E95B}"/>
              </a:ext>
            </a:extLst>
          </p:cNvPr>
          <p:cNvSpPr/>
          <p:nvPr/>
        </p:nvSpPr>
        <p:spPr bwMode="auto">
          <a:xfrm>
            <a:off x="131502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9D533-C4F3-4876-B379-5DA4A3B4F27A}"/>
              </a:ext>
            </a:extLst>
          </p:cNvPr>
          <p:cNvSpPr/>
          <p:nvPr/>
        </p:nvSpPr>
        <p:spPr bwMode="auto">
          <a:xfrm>
            <a:off x="2438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21AE14-4505-458C-B103-F61DD06643FA}"/>
              </a:ext>
            </a:extLst>
          </p:cNvPr>
          <p:cNvSpPr/>
          <p:nvPr/>
        </p:nvSpPr>
        <p:spPr bwMode="auto">
          <a:xfrm>
            <a:off x="1315027" y="5866295"/>
            <a:ext cx="155961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5B103-DC0A-433F-B498-A5D134A51B47}"/>
              </a:ext>
            </a:extLst>
          </p:cNvPr>
          <p:cNvSpPr/>
          <p:nvPr/>
        </p:nvSpPr>
        <p:spPr bwMode="auto">
          <a:xfrm>
            <a:off x="1315027" y="6369992"/>
            <a:ext cx="155961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1EA2D92-DA34-4301-B2FD-EAF39D39CC49}"/>
              </a:ext>
            </a:extLst>
          </p:cNvPr>
          <p:cNvSpPr/>
          <p:nvPr/>
        </p:nvSpPr>
        <p:spPr bwMode="auto">
          <a:xfrm>
            <a:off x="7545075" y="4507790"/>
            <a:ext cx="650034" cy="670659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7092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94683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74570F-B41F-48E7-A5CB-07C74C067853}"/>
              </a:ext>
            </a:extLst>
          </p:cNvPr>
          <p:cNvSpPr/>
          <p:nvPr/>
        </p:nvSpPr>
        <p:spPr bwMode="auto">
          <a:xfrm>
            <a:off x="1310451" y="5332648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0451" y="583634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057E6A-C227-4922-8D1C-3E7EEC795347}"/>
              </a:ext>
            </a:extLst>
          </p:cNvPr>
          <p:cNvSpPr/>
          <p:nvPr/>
        </p:nvSpPr>
        <p:spPr bwMode="auto">
          <a:xfrm>
            <a:off x="1301322" y="6340042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</p:spTree>
    <p:extLst>
      <p:ext uri="{BB962C8B-B14F-4D97-AF65-F5344CB8AC3E}">
        <p14:creationId xmlns:p14="http://schemas.microsoft.com/office/powerpoint/2010/main" val="32381986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94683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74570F-B41F-48E7-A5CB-07C74C067853}"/>
              </a:ext>
            </a:extLst>
          </p:cNvPr>
          <p:cNvSpPr/>
          <p:nvPr/>
        </p:nvSpPr>
        <p:spPr bwMode="auto">
          <a:xfrm>
            <a:off x="6914142" y="951018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0451" y="583634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057E6A-C227-4922-8D1C-3E7EEC795347}"/>
              </a:ext>
            </a:extLst>
          </p:cNvPr>
          <p:cNvSpPr/>
          <p:nvPr/>
        </p:nvSpPr>
        <p:spPr bwMode="auto">
          <a:xfrm>
            <a:off x="1301322" y="6340042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3A1F89-3786-48AE-B49A-C1D0A43FD2A9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49DC696-32DA-4792-B2F0-390C32D41F28}"/>
              </a:ext>
            </a:extLst>
          </p:cNvPr>
          <p:cNvSpPr/>
          <p:nvPr/>
        </p:nvSpPr>
        <p:spPr bwMode="auto">
          <a:xfrm>
            <a:off x="1324552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844A6D-35C6-4B23-A279-77AF8866C1D7}"/>
              </a:ext>
            </a:extLst>
          </p:cNvPr>
          <p:cNvSpPr/>
          <p:nvPr/>
        </p:nvSpPr>
        <p:spPr bwMode="auto">
          <a:xfrm>
            <a:off x="76257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513427-F744-4F47-88F5-5B5A10CB612B}"/>
              </a:ext>
            </a:extLst>
          </p:cNvPr>
          <p:cNvSpPr/>
          <p:nvPr/>
        </p:nvSpPr>
        <p:spPr bwMode="auto">
          <a:xfrm>
            <a:off x="18674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0665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94683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0451" y="583634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057E6A-C227-4922-8D1C-3E7EEC795347}"/>
              </a:ext>
            </a:extLst>
          </p:cNvPr>
          <p:cNvSpPr/>
          <p:nvPr/>
        </p:nvSpPr>
        <p:spPr bwMode="auto">
          <a:xfrm>
            <a:off x="1301322" y="6340042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8EFF932B-29C4-4E90-8982-85AFB5BE1BCD}"/>
              </a:ext>
            </a:extLst>
          </p:cNvPr>
          <p:cNvSpPr/>
          <p:nvPr/>
        </p:nvSpPr>
        <p:spPr bwMode="auto">
          <a:xfrm>
            <a:off x="3368930" y="6030980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3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7C9-66C4-4021-9B1A-3FB4AF7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Branch and Bound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4BDB3F-0DC9-492D-B741-53E6376EAA2B}"/>
              </a:ext>
            </a:extLst>
          </p:cNvPr>
          <p:cNvSpPr txBox="1">
            <a:spLocks/>
          </p:cNvSpPr>
          <p:nvPr/>
        </p:nvSpPr>
        <p:spPr bwMode="auto">
          <a:xfrm>
            <a:off x="459519" y="997059"/>
            <a:ext cx="8495567" cy="62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sz="2800" b="1" kern="0" dirty="0"/>
              <a:t>Goal: Find Optimal path from T to 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DAD380-4847-4318-B283-E6EA2D0651BA}"/>
              </a:ext>
            </a:extLst>
          </p:cNvPr>
          <p:cNvSpPr/>
          <p:nvPr/>
        </p:nvSpPr>
        <p:spPr bwMode="auto">
          <a:xfrm>
            <a:off x="1875508" y="2513446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F63109-62ED-45A7-8754-7450867C6DC7}"/>
              </a:ext>
            </a:extLst>
          </p:cNvPr>
          <p:cNvSpPr/>
          <p:nvPr/>
        </p:nvSpPr>
        <p:spPr bwMode="auto">
          <a:xfrm>
            <a:off x="3616099" y="1824010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60086C-ABFF-4383-99DE-6D3AC97D0EE0}"/>
              </a:ext>
            </a:extLst>
          </p:cNvPr>
          <p:cNvSpPr/>
          <p:nvPr/>
        </p:nvSpPr>
        <p:spPr bwMode="auto">
          <a:xfrm>
            <a:off x="3350043" y="3634182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76F98C-C1E6-480B-992C-D017D0509C75}"/>
              </a:ext>
            </a:extLst>
          </p:cNvPr>
          <p:cNvSpPr/>
          <p:nvPr/>
        </p:nvSpPr>
        <p:spPr bwMode="auto">
          <a:xfrm>
            <a:off x="5666229" y="5790024"/>
            <a:ext cx="596283" cy="6033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9DD0D9-24D1-4D80-9094-F0108F4F8E80}"/>
              </a:ext>
            </a:extLst>
          </p:cNvPr>
          <p:cNvSpPr/>
          <p:nvPr/>
        </p:nvSpPr>
        <p:spPr bwMode="auto">
          <a:xfrm>
            <a:off x="299264" y="5782745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7AFB3-4113-407F-AA4A-DF97B39B1E55}"/>
              </a:ext>
            </a:extLst>
          </p:cNvPr>
          <p:cNvSpPr/>
          <p:nvPr/>
        </p:nvSpPr>
        <p:spPr bwMode="auto">
          <a:xfrm>
            <a:off x="6834067" y="2881070"/>
            <a:ext cx="596283" cy="60331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D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9F21863-B8A5-4624-9F45-146C8E2BDD1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 bwMode="auto">
          <a:xfrm>
            <a:off x="895547" y="6084403"/>
            <a:ext cx="4770682" cy="72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FCCFD13-C600-4A1C-914E-8487377F6A94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 bwMode="auto">
          <a:xfrm rot="16200000" flipV="1">
            <a:off x="4030015" y="3855668"/>
            <a:ext cx="1552526" cy="23161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5A83A17-9F6B-4AAE-BC03-298EE31F9BC2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 flipV="1">
            <a:off x="6262512" y="3494246"/>
            <a:ext cx="882262" cy="259743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EFB514-0BE7-444A-95B3-FD6CF5CD429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 bwMode="auto">
          <a:xfrm>
            <a:off x="2471791" y="2815104"/>
            <a:ext cx="878252" cy="11207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A19A46F-76DE-462D-BEAA-79FCF6A1166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 bwMode="auto">
          <a:xfrm rot="5400000" flipH="1" flipV="1">
            <a:off x="2762217" y="1747918"/>
            <a:ext cx="476132" cy="123163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076F901-85F1-40F4-8A79-C5052C36AF4F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 bwMode="auto">
          <a:xfrm rot="5400000" flipH="1" flipV="1">
            <a:off x="-247363" y="3659874"/>
            <a:ext cx="2967641" cy="127810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D3EEE9F-92A7-449A-86AA-5EBABE4C808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 bwMode="auto">
          <a:xfrm flipV="1">
            <a:off x="3946326" y="3182728"/>
            <a:ext cx="2887741" cy="7531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D43A6F1B-9ECE-4953-8478-CB29244D2D5A}"/>
              </a:ext>
            </a:extLst>
          </p:cNvPr>
          <p:cNvSpPr txBox="1">
            <a:spLocks/>
          </p:cNvSpPr>
          <p:nvPr/>
        </p:nvSpPr>
        <p:spPr bwMode="auto">
          <a:xfrm>
            <a:off x="5576271" y="363418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FA0256E-7B04-456F-9DDC-8DDF01AEA028}"/>
              </a:ext>
            </a:extLst>
          </p:cNvPr>
          <p:cNvSpPr txBox="1">
            <a:spLocks/>
          </p:cNvSpPr>
          <p:nvPr/>
        </p:nvSpPr>
        <p:spPr bwMode="auto">
          <a:xfrm>
            <a:off x="2814642" y="2349623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EEF434E4-AD9D-4C7C-9A6A-2150CFF971AC}"/>
              </a:ext>
            </a:extLst>
          </p:cNvPr>
          <p:cNvSpPr txBox="1">
            <a:spLocks/>
          </p:cNvSpPr>
          <p:nvPr/>
        </p:nvSpPr>
        <p:spPr bwMode="auto">
          <a:xfrm>
            <a:off x="2942900" y="3367873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71613600-DBD6-4047-B8ED-51C7E466FF7A}"/>
              </a:ext>
            </a:extLst>
          </p:cNvPr>
          <p:cNvSpPr txBox="1">
            <a:spLocks/>
          </p:cNvSpPr>
          <p:nvPr/>
        </p:nvSpPr>
        <p:spPr bwMode="auto">
          <a:xfrm>
            <a:off x="1096908" y="3990714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D30BE4B-2E75-4DBC-B918-AAEE088DBDFF}"/>
              </a:ext>
            </a:extLst>
          </p:cNvPr>
          <p:cNvSpPr txBox="1">
            <a:spLocks/>
          </p:cNvSpPr>
          <p:nvPr/>
        </p:nvSpPr>
        <p:spPr bwMode="auto">
          <a:xfrm>
            <a:off x="4002379" y="6091682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D41C014B-33F3-48C8-A5DF-DC3A6BDBF85B}"/>
              </a:ext>
            </a:extLst>
          </p:cNvPr>
          <p:cNvSpPr txBox="1">
            <a:spLocks/>
          </p:cNvSpPr>
          <p:nvPr/>
        </p:nvSpPr>
        <p:spPr bwMode="auto">
          <a:xfrm>
            <a:off x="4349049" y="4631928"/>
            <a:ext cx="279098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5F256525-DFF3-481C-BEC6-2F5C5E3FF93F}"/>
              </a:ext>
            </a:extLst>
          </p:cNvPr>
          <p:cNvSpPr txBox="1">
            <a:spLocks/>
          </p:cNvSpPr>
          <p:nvPr/>
        </p:nvSpPr>
        <p:spPr bwMode="auto">
          <a:xfrm>
            <a:off x="7070014" y="5607009"/>
            <a:ext cx="546394" cy="3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15839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94683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0451" y="583634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057E6A-C227-4922-8D1C-3E7EEC795347}"/>
              </a:ext>
            </a:extLst>
          </p:cNvPr>
          <p:cNvSpPr/>
          <p:nvPr/>
        </p:nvSpPr>
        <p:spPr bwMode="auto">
          <a:xfrm>
            <a:off x="6929589" y="97815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4,3,1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53A1F89-3786-48AE-B49A-C1D0A43FD2A9}"/>
              </a:ext>
            </a:extLst>
          </p:cNvPr>
          <p:cNvSpPr/>
          <p:nvPr/>
        </p:nvSpPr>
        <p:spPr bwMode="auto">
          <a:xfrm>
            <a:off x="2437007" y="2069842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49DC696-32DA-4792-B2F0-390C32D41F28}"/>
              </a:ext>
            </a:extLst>
          </p:cNvPr>
          <p:cNvSpPr/>
          <p:nvPr/>
        </p:nvSpPr>
        <p:spPr bwMode="auto">
          <a:xfrm>
            <a:off x="1838902" y="256222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844A6D-35C6-4B23-A279-77AF8866C1D7}"/>
              </a:ext>
            </a:extLst>
          </p:cNvPr>
          <p:cNvSpPr/>
          <p:nvPr/>
        </p:nvSpPr>
        <p:spPr bwMode="auto">
          <a:xfrm>
            <a:off x="762577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92100">
              <a:srgbClr val="00B050">
                <a:alpha val="46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513427-F744-4F47-88F5-5B5A10CB612B}"/>
              </a:ext>
            </a:extLst>
          </p:cNvPr>
          <p:cNvSpPr/>
          <p:nvPr/>
        </p:nvSpPr>
        <p:spPr bwMode="auto">
          <a:xfrm>
            <a:off x="1324552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ABE813-7749-49F3-8BBD-54F0C05896AF}"/>
              </a:ext>
            </a:extLst>
          </p:cNvPr>
          <p:cNvSpPr/>
          <p:nvPr/>
        </p:nvSpPr>
        <p:spPr bwMode="auto">
          <a:xfrm>
            <a:off x="6170317" y="589994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72229B-445E-4DCA-B906-17646C5FCF9D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 bwMode="auto">
          <a:xfrm>
            <a:off x="6385039" y="5073334"/>
            <a:ext cx="13878" cy="8266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6BFF3384-9C65-4AA4-BE09-8134D06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644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C159583-2C0C-4DBE-B8C9-A50FF23D7738}"/>
              </a:ext>
            </a:extLst>
          </p:cNvPr>
          <p:cNvSpPr/>
          <p:nvPr/>
        </p:nvSpPr>
        <p:spPr bwMode="auto">
          <a:xfrm>
            <a:off x="3344474" y="6031527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7733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(4,3,1,2)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0962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484204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94683" y="5303711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0451" y="5836345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ABE813-7749-49F3-8BBD-54F0C05896AF}"/>
              </a:ext>
            </a:extLst>
          </p:cNvPr>
          <p:cNvSpPr/>
          <p:nvPr/>
        </p:nvSpPr>
        <p:spPr bwMode="auto">
          <a:xfrm>
            <a:off x="6170317" y="589994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72229B-445E-4DCA-B906-17646C5FCF9D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 bwMode="auto">
          <a:xfrm>
            <a:off x="6385039" y="5073334"/>
            <a:ext cx="13878" cy="8266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6BFF3384-9C65-4AA4-BE09-8134D06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644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C159583-2C0C-4DBE-B8C9-A50FF23D7738}"/>
              </a:ext>
            </a:extLst>
          </p:cNvPr>
          <p:cNvSpPr/>
          <p:nvPr/>
        </p:nvSpPr>
        <p:spPr bwMode="auto">
          <a:xfrm>
            <a:off x="3344474" y="6031527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4447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(4,3,1,2)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410611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156371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07307F-862F-4E22-9B05-CE5490047D65}"/>
              </a:ext>
            </a:extLst>
          </p:cNvPr>
          <p:cNvSpPr/>
          <p:nvPr/>
        </p:nvSpPr>
        <p:spPr bwMode="auto">
          <a:xfrm>
            <a:off x="7372091" y="957560"/>
            <a:ext cx="1134619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1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1319807" y="5641443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ABE813-7749-49F3-8BBD-54F0C05896AF}"/>
              </a:ext>
            </a:extLst>
          </p:cNvPr>
          <p:cNvSpPr/>
          <p:nvPr/>
        </p:nvSpPr>
        <p:spPr bwMode="auto">
          <a:xfrm>
            <a:off x="6170317" y="589994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72229B-445E-4DCA-B906-17646C5FCF9D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 bwMode="auto">
          <a:xfrm>
            <a:off x="6385039" y="5073334"/>
            <a:ext cx="13878" cy="8266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6BFF3384-9C65-4AA4-BE09-8134D06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644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C159583-2C0C-4DBE-B8C9-A50FF23D7738}"/>
              </a:ext>
            </a:extLst>
          </p:cNvPr>
          <p:cNvSpPr/>
          <p:nvPr/>
        </p:nvSpPr>
        <p:spPr bwMode="auto">
          <a:xfrm>
            <a:off x="3344474" y="6031527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EF82BFD1-714D-4874-9239-07CF7F66F875}"/>
              </a:ext>
            </a:extLst>
          </p:cNvPr>
          <p:cNvSpPr/>
          <p:nvPr/>
        </p:nvSpPr>
        <p:spPr bwMode="auto">
          <a:xfrm>
            <a:off x="3278976" y="2116463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01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144019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478419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(4,3,1,2)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43918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56696" y="5147219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CF4A7-17AA-4180-AE58-1C0C5D03A205}"/>
              </a:ext>
            </a:extLst>
          </p:cNvPr>
          <p:cNvSpPr/>
          <p:nvPr/>
        </p:nvSpPr>
        <p:spPr bwMode="auto">
          <a:xfrm>
            <a:off x="6920508" y="988120"/>
            <a:ext cx="1604367" cy="461665"/>
          </a:xfrm>
          <a:prstGeom prst="rect">
            <a:avLst/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solidFill>
                  <a:schemeClr val="bg1"/>
                </a:solidFill>
                <a:latin typeface="Arial Narrow" panose="020B0606020202030204" pitchFamily="34" charset="0"/>
                <a:ea typeface="新細明體" pitchFamily="18" charset="-120"/>
              </a:rPr>
              <a:t>4,2,3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新細明體" pitchFamily="18" charset="-120"/>
              </a:rPr>
              <a:t>…, LB:8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ABE813-7749-49F3-8BBD-54F0C05896AF}"/>
              </a:ext>
            </a:extLst>
          </p:cNvPr>
          <p:cNvSpPr/>
          <p:nvPr/>
        </p:nvSpPr>
        <p:spPr bwMode="auto">
          <a:xfrm>
            <a:off x="6170317" y="589994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72229B-445E-4DCA-B906-17646C5FCF9D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 bwMode="auto">
          <a:xfrm>
            <a:off x="6385039" y="5073334"/>
            <a:ext cx="13878" cy="8266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6BFF3384-9C65-4AA4-BE09-8134D06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644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C159583-2C0C-4DBE-B8C9-A50FF23D7738}"/>
              </a:ext>
            </a:extLst>
          </p:cNvPr>
          <p:cNvSpPr/>
          <p:nvPr/>
        </p:nvSpPr>
        <p:spPr bwMode="auto">
          <a:xfrm>
            <a:off x="3344474" y="6031527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B1D2ACA1-A123-4A42-80BD-292E8A2190AB}"/>
              </a:ext>
            </a:extLst>
          </p:cNvPr>
          <p:cNvSpPr/>
          <p:nvPr/>
        </p:nvSpPr>
        <p:spPr bwMode="auto">
          <a:xfrm>
            <a:off x="3271115" y="21883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AA7E9266-4C97-47D3-AF56-8D04F584B81B}"/>
              </a:ext>
            </a:extLst>
          </p:cNvPr>
          <p:cNvSpPr/>
          <p:nvPr/>
        </p:nvSpPr>
        <p:spPr bwMode="auto">
          <a:xfrm>
            <a:off x="4675824" y="464340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1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01778763-FBF4-4F1A-8156-7FA90C39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847" y="0"/>
            <a:ext cx="8495567" cy="8955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b="1" dirty="0"/>
              <a:t>The Task Assignment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B9B84-80C1-4EC3-90D0-1525F722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" y="1253317"/>
            <a:ext cx="3015587" cy="2787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F59C6-6C24-4590-8DE1-6389B7EF8134}"/>
              </a:ext>
            </a:extLst>
          </p:cNvPr>
          <p:cNvSpPr/>
          <p:nvPr/>
        </p:nvSpPr>
        <p:spPr bwMode="auto">
          <a:xfrm>
            <a:off x="2957512" y="1000125"/>
            <a:ext cx="47625" cy="58578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B767-8E6D-49EF-87B8-D235B15EEC31}"/>
              </a:ext>
            </a:extLst>
          </p:cNvPr>
          <p:cNvSpPr txBox="1"/>
          <p:nvPr/>
        </p:nvSpPr>
        <p:spPr>
          <a:xfrm>
            <a:off x="-15514" y="4439294"/>
            <a:ext cx="2161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 far: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A39AB-ECBD-4793-A228-13B113D75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75" y="1323975"/>
            <a:ext cx="619125" cy="534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55B02-85D9-4122-B418-039B99F43A36}"/>
              </a:ext>
            </a:extLst>
          </p:cNvPr>
          <p:cNvSpPr/>
          <p:nvPr/>
        </p:nvSpPr>
        <p:spPr bwMode="auto">
          <a:xfrm>
            <a:off x="3038475" y="153352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C6CFA-68CB-4FFE-890B-61DFB227ED33}"/>
              </a:ext>
            </a:extLst>
          </p:cNvPr>
          <p:cNvSpPr txBox="1"/>
          <p:nvPr/>
        </p:nvSpPr>
        <p:spPr>
          <a:xfrm>
            <a:off x="1357955" y="4773694"/>
            <a:ext cx="148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(4,3,1,2)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1F445-69D2-4A3C-856E-FB80A9B66C10}"/>
              </a:ext>
            </a:extLst>
          </p:cNvPr>
          <p:cNvSpPr/>
          <p:nvPr/>
        </p:nvSpPr>
        <p:spPr bwMode="auto">
          <a:xfrm>
            <a:off x="3047831" y="2847975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4341A-26AB-439F-8003-ECCE74076941}"/>
              </a:ext>
            </a:extLst>
          </p:cNvPr>
          <p:cNvSpPr/>
          <p:nvPr/>
        </p:nvSpPr>
        <p:spPr bwMode="auto">
          <a:xfrm>
            <a:off x="3038475" y="4138612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6315F-4CE5-41CE-98E4-62D52A3BA8D8}"/>
              </a:ext>
            </a:extLst>
          </p:cNvPr>
          <p:cNvSpPr/>
          <p:nvPr/>
        </p:nvSpPr>
        <p:spPr bwMode="auto">
          <a:xfrm>
            <a:off x="3026484" y="5436924"/>
            <a:ext cx="5477044" cy="12305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CE4E54-2BCA-4544-92F6-B423D7CEC023}"/>
              </a:ext>
            </a:extLst>
          </p:cNvPr>
          <p:cNvSpPr/>
          <p:nvPr/>
        </p:nvSpPr>
        <p:spPr bwMode="auto">
          <a:xfrm>
            <a:off x="5587421" y="955606"/>
            <a:ext cx="251403" cy="252613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603DD-B2F5-432B-84F2-33563CF25247}"/>
              </a:ext>
            </a:extLst>
          </p:cNvPr>
          <p:cNvSpPr/>
          <p:nvPr/>
        </p:nvSpPr>
        <p:spPr bwMode="auto">
          <a:xfrm>
            <a:off x="4784475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AF7175-2ECC-4D51-9061-8B715550B695}"/>
              </a:ext>
            </a:extLst>
          </p:cNvPr>
          <p:cNvSpPr/>
          <p:nvPr/>
        </p:nvSpPr>
        <p:spPr bwMode="auto">
          <a:xfrm>
            <a:off x="3328870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3590E-7EBC-4619-B906-AE0F34A4AA90}"/>
              </a:ext>
            </a:extLst>
          </p:cNvPr>
          <p:cNvSpPr/>
          <p:nvPr/>
        </p:nvSpPr>
        <p:spPr bwMode="auto">
          <a:xfrm>
            <a:off x="6203888" y="204842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20781-E491-4485-BF6B-C6E29AA31D28}"/>
              </a:ext>
            </a:extLst>
          </p:cNvPr>
          <p:cNvSpPr/>
          <p:nvPr/>
        </p:nvSpPr>
        <p:spPr bwMode="auto">
          <a:xfrm>
            <a:off x="7659493" y="204807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A4D5DC-7744-495C-9D05-919FB5C04222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 bwMode="auto">
          <a:xfrm flipH="1">
            <a:off x="3719115" y="1081913"/>
            <a:ext cx="1868306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BEE34-886F-48F9-9DC9-519BA6C7AD4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 bwMode="auto">
          <a:xfrm flipH="1">
            <a:off x="5013075" y="1171225"/>
            <a:ext cx="611163" cy="8768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139BD2-AD49-459A-B042-0E411482E20F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 bwMode="auto">
          <a:xfrm>
            <a:off x="5802007" y="1171225"/>
            <a:ext cx="630481" cy="8772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D1333-6CE1-41B2-8279-C9EFD95EF35F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 bwMode="auto">
          <a:xfrm>
            <a:off x="5838824" y="1081913"/>
            <a:ext cx="1887624" cy="10331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73AF908A-B0F4-4AB8-A137-BCB528A4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786" y="1533525"/>
            <a:ext cx="955707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509B938-323B-4250-A8A5-2BA4CE3CD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6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B96207F-7E82-4922-B4C8-4492B81B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38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3B970E6-C0BE-4070-881D-5D1685E6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597" y="1526983"/>
            <a:ext cx="1111922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E17434E-57A5-4561-A103-FB67E509DDFB}"/>
              </a:ext>
            </a:extLst>
          </p:cNvPr>
          <p:cNvSpPr/>
          <p:nvPr/>
        </p:nvSpPr>
        <p:spPr bwMode="auto">
          <a:xfrm>
            <a:off x="4728784" y="1997534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E962E896-CFFB-42ED-B2DB-A0FB6ACCCA3A}"/>
              </a:ext>
            </a:extLst>
          </p:cNvPr>
          <p:cNvSpPr/>
          <p:nvPr/>
        </p:nvSpPr>
        <p:spPr bwMode="auto">
          <a:xfrm>
            <a:off x="6128571" y="19615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DA5D22-3FD1-4FC1-838B-EE013831BF21}"/>
              </a:ext>
            </a:extLst>
          </p:cNvPr>
          <p:cNvSpPr/>
          <p:nvPr/>
        </p:nvSpPr>
        <p:spPr bwMode="auto">
          <a:xfrm>
            <a:off x="4746375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35865A-E788-49E1-92A6-AEF78C2454AD}"/>
              </a:ext>
            </a:extLst>
          </p:cNvPr>
          <p:cNvSpPr/>
          <p:nvPr/>
        </p:nvSpPr>
        <p:spPr bwMode="auto">
          <a:xfrm>
            <a:off x="3728920" y="336252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5101EC-16F2-48B7-A249-9D6EBF40E592}"/>
              </a:ext>
            </a:extLst>
          </p:cNvPr>
          <p:cNvSpPr/>
          <p:nvPr/>
        </p:nvSpPr>
        <p:spPr bwMode="auto">
          <a:xfrm>
            <a:off x="7632638" y="3362877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F9ECA-16A4-4973-92BF-41EED27CA40D}"/>
              </a:ext>
            </a:extLst>
          </p:cNvPr>
          <p:cNvCxnSpPr>
            <a:cxnSpLocks/>
            <a:stCxn id="22" idx="4"/>
            <a:endCxn id="42" idx="0"/>
          </p:cNvCxnSpPr>
          <p:nvPr/>
        </p:nvCxnSpPr>
        <p:spPr bwMode="auto">
          <a:xfrm flipH="1">
            <a:off x="7861238" y="2505271"/>
            <a:ext cx="26855" cy="857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A05D3B-85CD-4451-BFF2-EFBAE5075937}"/>
              </a:ext>
            </a:extLst>
          </p:cNvPr>
          <p:cNvCxnSpPr>
            <a:cxnSpLocks/>
            <a:stCxn id="22" idx="3"/>
            <a:endCxn id="36" idx="7"/>
          </p:cNvCxnSpPr>
          <p:nvPr/>
        </p:nvCxnSpPr>
        <p:spPr bwMode="auto">
          <a:xfrm flipH="1">
            <a:off x="5136620" y="2438316"/>
            <a:ext cx="2589828" cy="991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824F81-CA8D-482F-8EA1-0C68A77CF461}"/>
              </a:ext>
            </a:extLst>
          </p:cNvPr>
          <p:cNvCxnSpPr>
            <a:cxnSpLocks/>
            <a:stCxn id="22" idx="2"/>
            <a:endCxn id="41" idx="7"/>
          </p:cNvCxnSpPr>
          <p:nvPr/>
        </p:nvCxnSpPr>
        <p:spPr bwMode="auto">
          <a:xfrm flipH="1">
            <a:off x="4119165" y="2276671"/>
            <a:ext cx="3540328" cy="11528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B145C8CF-8D63-4CF4-AAA1-71DC65F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563" y="2875930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FBAA-6244-4EAF-9B2D-82ACBD994049}"/>
              </a:ext>
            </a:extLst>
          </p:cNvPr>
          <p:cNvSpPr/>
          <p:nvPr/>
        </p:nvSpPr>
        <p:spPr bwMode="auto">
          <a:xfrm flipV="1">
            <a:off x="-2744" y="5877336"/>
            <a:ext cx="2998355" cy="457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5859A1-82E4-4BDB-82A0-76ED517F6B57}"/>
              </a:ext>
            </a:extLst>
          </p:cNvPr>
          <p:cNvSpPr txBox="1"/>
          <p:nvPr/>
        </p:nvSpPr>
        <p:spPr>
          <a:xfrm>
            <a:off x="283153" y="5623096"/>
            <a:ext cx="203673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en-US" sz="2400" b="1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5A442B84-4C75-4A49-BEE2-B8AFC41D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111" y="3277214"/>
            <a:ext cx="969178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F0D5411-1C2B-44A8-8967-B39B071E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604" y="282856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2ABD273-07D7-47BB-B638-9B2E484FFA43}"/>
              </a:ext>
            </a:extLst>
          </p:cNvPr>
          <p:cNvSpPr/>
          <p:nvPr/>
        </p:nvSpPr>
        <p:spPr bwMode="auto">
          <a:xfrm>
            <a:off x="3642925" y="342976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922486-B963-4954-BB2C-6D42284F8488}"/>
              </a:ext>
            </a:extLst>
          </p:cNvPr>
          <p:cNvSpPr/>
          <p:nvPr/>
        </p:nvSpPr>
        <p:spPr bwMode="auto">
          <a:xfrm>
            <a:off x="34150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21D8F2-17D0-491D-9990-6B4440B30D8F}"/>
              </a:ext>
            </a:extLst>
          </p:cNvPr>
          <p:cNvSpPr/>
          <p:nvPr/>
        </p:nvSpPr>
        <p:spPr bwMode="auto">
          <a:xfrm>
            <a:off x="4746622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D82E5E-DB07-42E8-96ED-0488D34293E4}"/>
              </a:ext>
            </a:extLst>
          </p:cNvPr>
          <p:cNvCxnSpPr>
            <a:cxnSpLocks/>
            <a:stCxn id="36" idx="3"/>
            <a:endCxn id="53" idx="7"/>
          </p:cNvCxnSpPr>
          <p:nvPr/>
        </p:nvCxnSpPr>
        <p:spPr bwMode="auto">
          <a:xfrm flipH="1">
            <a:off x="3805263" y="3752766"/>
            <a:ext cx="1008067" cy="9303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15164B-5D7B-48CD-BE82-BC14BC5B5548}"/>
              </a:ext>
            </a:extLst>
          </p:cNvPr>
          <p:cNvCxnSpPr>
            <a:cxnSpLocks/>
            <a:stCxn id="68" idx="0"/>
            <a:endCxn id="42" idx="4"/>
          </p:cNvCxnSpPr>
          <p:nvPr/>
        </p:nvCxnSpPr>
        <p:spPr bwMode="auto">
          <a:xfrm flipV="1">
            <a:off x="7859518" y="3820077"/>
            <a:ext cx="1720" cy="7960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Rectangle 3">
            <a:extLst>
              <a:ext uri="{FF2B5EF4-FFF2-40B4-BE49-F238E27FC236}">
                <a16:creationId xmlns:a16="http://schemas.microsoft.com/office/drawing/2014/main" id="{C4CF91E2-6CD7-4D5C-9710-F1087EEF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402" y="412694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3CBDB2FD-308E-4C42-8F82-DBDE3BB4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93" y="4105822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311114-65A6-44D4-8B7F-04E9E71F748A}"/>
              </a:ext>
            </a:extLst>
          </p:cNvPr>
          <p:cNvSpPr/>
          <p:nvPr/>
        </p:nvSpPr>
        <p:spPr bwMode="auto">
          <a:xfrm>
            <a:off x="6156439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57DE37-D94B-4438-AD64-A28DE96B2DD5}"/>
              </a:ext>
            </a:extLst>
          </p:cNvPr>
          <p:cNvSpPr/>
          <p:nvPr/>
        </p:nvSpPr>
        <p:spPr bwMode="auto">
          <a:xfrm>
            <a:off x="7630918" y="4616134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85DBD-0FC2-4945-8C0A-6A3CCD728137}"/>
              </a:ext>
            </a:extLst>
          </p:cNvPr>
          <p:cNvCxnSpPr>
            <a:cxnSpLocks/>
            <a:stCxn id="60" idx="7"/>
            <a:endCxn id="42" idx="3"/>
          </p:cNvCxnSpPr>
          <p:nvPr/>
        </p:nvCxnSpPr>
        <p:spPr bwMode="auto">
          <a:xfrm flipV="1">
            <a:off x="6546684" y="3753122"/>
            <a:ext cx="1152909" cy="929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BA9414-F531-405F-99F1-06C7CB64A399}"/>
              </a:ext>
            </a:extLst>
          </p:cNvPr>
          <p:cNvCxnSpPr>
            <a:cxnSpLocks/>
            <a:stCxn id="54" idx="0"/>
            <a:endCxn id="36" idx="4"/>
          </p:cNvCxnSpPr>
          <p:nvPr/>
        </p:nvCxnSpPr>
        <p:spPr bwMode="auto">
          <a:xfrm flipH="1" flipV="1">
            <a:off x="4974975" y="3819721"/>
            <a:ext cx="247" cy="7964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2" name="Rectangle 3">
            <a:extLst>
              <a:ext uri="{FF2B5EF4-FFF2-40B4-BE49-F238E27FC236}">
                <a16:creationId xmlns:a16="http://schemas.microsoft.com/office/drawing/2014/main" id="{21B19D14-A8C4-4DBC-A1C5-EECFEE07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3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A0F8448-1D8B-42DC-9EF6-FABC3DFD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12" y="4078551"/>
            <a:ext cx="1190539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4980467D-DD54-48A6-8DA9-26E47418905C}"/>
              </a:ext>
            </a:extLst>
          </p:cNvPr>
          <p:cNvSpPr/>
          <p:nvPr/>
        </p:nvSpPr>
        <p:spPr bwMode="auto">
          <a:xfrm>
            <a:off x="7594012" y="4618326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58ACEB-A659-4FBE-824C-45D01A94A1D1}"/>
              </a:ext>
            </a:extLst>
          </p:cNvPr>
          <p:cNvSpPr/>
          <p:nvPr/>
        </p:nvSpPr>
        <p:spPr bwMode="auto">
          <a:xfrm>
            <a:off x="3418614" y="5910091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A8D64F-DAF9-47C8-A6E4-C5CDDFCB7A5B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 bwMode="auto">
          <a:xfrm>
            <a:off x="3643618" y="5073334"/>
            <a:ext cx="3596" cy="8367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1E2906AA-3295-4E7E-849F-F62ECBE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509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AABE813-7749-49F3-8BBD-54F0C05896AF}"/>
              </a:ext>
            </a:extLst>
          </p:cNvPr>
          <p:cNvSpPr/>
          <p:nvPr/>
        </p:nvSpPr>
        <p:spPr bwMode="auto">
          <a:xfrm>
            <a:off x="6170317" y="5899945"/>
            <a:ext cx="457200" cy="457200"/>
          </a:xfrm>
          <a:prstGeom prst="ellipse">
            <a:avLst/>
          </a:prstGeom>
          <a:solidFill>
            <a:srgbClr val="F65A4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新細明體" pitchFamily="18" charset="-120"/>
              </a:rPr>
              <a:t>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72229B-445E-4DCA-B906-17646C5FCF9D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 bwMode="auto">
          <a:xfrm>
            <a:off x="6385039" y="5073334"/>
            <a:ext cx="13878" cy="8266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3" name="Rectangle 3">
            <a:extLst>
              <a:ext uri="{FF2B5EF4-FFF2-40B4-BE49-F238E27FC236}">
                <a16:creationId xmlns:a16="http://schemas.microsoft.com/office/drawing/2014/main" id="{6BFF3384-9C65-4AA4-BE09-8134D06E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644" y="5401978"/>
            <a:ext cx="1123104" cy="38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 :</a:t>
            </a:r>
            <a:r>
              <a:rPr lang="en-US" altLang="zh-TW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4C159583-2C0C-4DBE-B8C9-A50FF23D7738}"/>
              </a:ext>
            </a:extLst>
          </p:cNvPr>
          <p:cNvSpPr/>
          <p:nvPr/>
        </p:nvSpPr>
        <p:spPr bwMode="auto">
          <a:xfrm>
            <a:off x="3344474" y="6031527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EF1CCF4-A3BC-4AC7-8306-561C9105150C}"/>
              </a:ext>
            </a:extLst>
          </p:cNvPr>
          <p:cNvSpPr/>
          <p:nvPr/>
        </p:nvSpPr>
        <p:spPr bwMode="auto">
          <a:xfrm>
            <a:off x="753052" y="30765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0F8C0C1-8ADF-4762-8FF0-98D4CA134C7A}"/>
              </a:ext>
            </a:extLst>
          </p:cNvPr>
          <p:cNvSpPr/>
          <p:nvPr/>
        </p:nvSpPr>
        <p:spPr bwMode="auto">
          <a:xfrm>
            <a:off x="1295977" y="3533775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B1D2ACA1-A123-4A42-80BD-292E8A2190AB}"/>
              </a:ext>
            </a:extLst>
          </p:cNvPr>
          <p:cNvSpPr/>
          <p:nvPr/>
        </p:nvSpPr>
        <p:spPr bwMode="auto">
          <a:xfrm>
            <a:off x="3271115" y="2188361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AA7E9266-4C97-47D3-AF56-8D04F584B81B}"/>
              </a:ext>
            </a:extLst>
          </p:cNvPr>
          <p:cNvSpPr/>
          <p:nvPr/>
        </p:nvSpPr>
        <p:spPr bwMode="auto">
          <a:xfrm>
            <a:off x="4675824" y="4643405"/>
            <a:ext cx="599688" cy="697176"/>
          </a:xfrm>
          <a:prstGeom prst="mathMultiply">
            <a:avLst>
              <a:gd name="adj1" fmla="val 13990"/>
            </a:avLst>
          </a:prstGeom>
          <a:solidFill>
            <a:srgbClr val="0F06B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3A26D4-39EE-42BC-BC24-A09CCCA2AC6F}"/>
              </a:ext>
            </a:extLst>
          </p:cNvPr>
          <p:cNvSpPr/>
          <p:nvPr/>
        </p:nvSpPr>
        <p:spPr bwMode="auto">
          <a:xfrm>
            <a:off x="2420681" y="2083007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1772EC-7F9D-41BB-80FF-6DB0EE5A95C3}"/>
              </a:ext>
            </a:extLst>
          </p:cNvPr>
          <p:cNvSpPr/>
          <p:nvPr/>
        </p:nvSpPr>
        <p:spPr bwMode="auto">
          <a:xfrm>
            <a:off x="1849036" y="2574667"/>
            <a:ext cx="452012" cy="454283"/>
          </a:xfrm>
          <a:prstGeom prst="ellipse">
            <a:avLst/>
          </a:prstGeom>
          <a:noFill/>
          <a:ln w="9525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rgbClr val="92D05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2660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3AE8-5199-43C0-9C35-298C1516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D7A6-A488-433B-8749-869C5006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20" y="1159121"/>
            <a:ext cx="8495567" cy="2917580"/>
          </a:xfrm>
        </p:spPr>
        <p:txBody>
          <a:bodyPr/>
          <a:lstStyle/>
          <a:p>
            <a:r>
              <a:rPr lang="en-US" sz="3600" i="1" dirty="0"/>
              <a:t>Assume n agents and n tasks.</a:t>
            </a:r>
          </a:p>
          <a:p>
            <a:pPr lvl="1"/>
            <a:r>
              <a:rPr lang="en-US" sz="3200" i="1" dirty="0"/>
              <a:t>n possible task assignments to first agent followed by n-1 assignments to the next agent.</a:t>
            </a:r>
          </a:p>
          <a:p>
            <a:pPr lvl="1"/>
            <a:r>
              <a:rPr lang="en-US" sz="3200" i="1" dirty="0"/>
              <a:t> n *n-1*n-2 …</a:t>
            </a:r>
          </a:p>
          <a:p>
            <a:pPr lvl="1"/>
            <a:r>
              <a:rPr lang="el-GR" sz="3200" dirty="0"/>
              <a:t>Θ</a:t>
            </a:r>
            <a:r>
              <a:rPr lang="en-US" sz="3200" dirty="0"/>
              <a:t>(</a:t>
            </a:r>
            <a:r>
              <a:rPr lang="en-US" sz="3200" i="1" dirty="0"/>
              <a:t>n!)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93EBBB-FBD8-44E5-9AC3-0AA8743AD38E}"/>
              </a:ext>
            </a:extLst>
          </p:cNvPr>
          <p:cNvSpPr txBox="1">
            <a:spLocks/>
          </p:cNvSpPr>
          <p:nvPr/>
        </p:nvSpPr>
        <p:spPr bwMode="auto">
          <a:xfrm>
            <a:off x="324216" y="4505325"/>
            <a:ext cx="8495567" cy="222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3600" i="1" kern="0" dirty="0"/>
              <a:t>Branch and bound improvement</a:t>
            </a:r>
          </a:p>
          <a:p>
            <a:pPr lvl="1"/>
            <a:r>
              <a:rPr lang="en-US" sz="3200" i="1" kern="0" dirty="0"/>
              <a:t>Depends on the concrete problem and the bounding function.</a:t>
            </a:r>
          </a:p>
          <a:p>
            <a:pPr lvl="1"/>
            <a:endParaRPr lang="en-US" sz="3200" i="1" kern="0" dirty="0"/>
          </a:p>
          <a:p>
            <a:endParaRPr lang="en-US" sz="3200" i="1" kern="0" dirty="0"/>
          </a:p>
        </p:txBody>
      </p:sp>
    </p:spTree>
    <p:extLst>
      <p:ext uri="{BB962C8B-B14F-4D97-AF65-F5344CB8AC3E}">
        <p14:creationId xmlns:p14="http://schemas.microsoft.com/office/powerpoint/2010/main" val="19972673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12762</TotalTime>
  <Words>6904</Words>
  <Application>Microsoft Office PowerPoint</Application>
  <PresentationFormat>On-screen Show (4:3)</PresentationFormat>
  <Paragraphs>3287</Paragraphs>
  <Slides>95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95</vt:i4>
      </vt:variant>
    </vt:vector>
  </HeadingPairs>
  <TitlesOfParts>
    <vt:vector size="111" baseType="lpstr">
      <vt:lpstr>Arial</vt:lpstr>
      <vt:lpstr>Arial Narrow</vt:lpstr>
      <vt:lpstr>Calibri</vt:lpstr>
      <vt:lpstr>Consolas</vt:lpstr>
      <vt:lpstr>Courier New</vt:lpstr>
      <vt:lpstr>ItalicT</vt:lpstr>
      <vt:lpstr>Segoe UI</vt:lpstr>
      <vt:lpstr>Segoe UI Light</vt:lpstr>
      <vt:lpstr>Tahoma</vt:lpstr>
      <vt:lpstr>Times New Roman</vt:lpstr>
      <vt:lpstr>Wingdings</vt:lpstr>
      <vt:lpstr>WelcomeDoc</vt:lpstr>
      <vt:lpstr>Blends</vt:lpstr>
      <vt:lpstr>Equation.2</vt:lpstr>
      <vt:lpstr>PI3.Image</vt:lpstr>
      <vt:lpstr>Document</vt:lpstr>
      <vt:lpstr>ECEG-5193: Algorithm Analysis and Design</vt:lpstr>
      <vt:lpstr>Branch and Bound Searching Strategies</vt:lpstr>
      <vt:lpstr>Feasible Solution vs. Optimal Solution</vt:lpstr>
      <vt:lpstr>The branch-and-bound strategy </vt:lpstr>
      <vt:lpstr>Branch-and-bound strategy</vt:lpstr>
      <vt:lpstr>Branch-and-bound strategy</vt:lpstr>
      <vt:lpstr>For Minimization Problems</vt:lpstr>
      <vt:lpstr>For Maximization Problems</vt:lpstr>
      <vt:lpstr>Basic Branch and Bound</vt:lpstr>
      <vt:lpstr>Basic Branch and Bound</vt:lpstr>
      <vt:lpstr>Branch and Bound</vt:lpstr>
      <vt:lpstr>Branch and Bound</vt:lpstr>
      <vt:lpstr>Integer programming</vt:lpstr>
      <vt:lpstr>Integer programming</vt:lpstr>
      <vt:lpstr>Integer programming</vt:lpstr>
      <vt:lpstr>Integer programming</vt:lpstr>
      <vt:lpstr>Integer programming</vt:lpstr>
      <vt:lpstr>Integer programming</vt:lpstr>
      <vt:lpstr>Integer programming</vt:lpstr>
      <vt:lpstr>Maximizing z with integers</vt:lpstr>
      <vt:lpstr>Maximizing z with integers</vt:lpstr>
      <vt:lpstr>Maximizing z with integers</vt:lpstr>
      <vt:lpstr>Maximizing z with integers</vt:lpstr>
      <vt:lpstr>Integer programming</vt:lpstr>
      <vt:lpstr>The Traveling Salesman Problem</vt:lpstr>
      <vt:lpstr>The Traveling Salesman Problem</vt:lpstr>
      <vt:lpstr>The Traveling Salesman Problem</vt:lpstr>
      <vt:lpstr>The basic idea 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The Traveling Salesman Problem</vt:lpstr>
      <vt:lpstr>LC Branch-and-Bound</vt:lpstr>
      <vt:lpstr>The 0/1 knapsack problem </vt:lpstr>
      <vt:lpstr>The 0/1 knapsack problem</vt:lpstr>
      <vt:lpstr>How to expand the tree?</vt:lpstr>
      <vt:lpstr>How to find the upper bound?</vt:lpstr>
      <vt:lpstr>The 0/1 knapsack problem</vt:lpstr>
      <vt:lpstr>The 0/1 knapsack problem</vt:lpstr>
      <vt:lpstr>How to find the lower bound?</vt:lpstr>
      <vt:lpstr>The knapsack problem</vt:lpstr>
      <vt:lpstr>PowerPoint Presentation</vt:lpstr>
      <vt:lpstr>PowerPoint Presentation</vt:lpstr>
      <vt:lpstr>PowerPoint Presentation</vt:lpstr>
      <vt:lpstr>PowerPoint Presentation</vt:lpstr>
      <vt:lpstr>The knapsack problem</vt:lpstr>
      <vt:lpstr>The knapsack problem</vt:lpstr>
      <vt:lpstr>knapsack problem: m =15</vt:lpstr>
      <vt:lpstr>knapsack problem: m =15</vt:lpstr>
      <vt:lpstr>knapsack problem: m =15</vt:lpstr>
      <vt:lpstr>knapsack problem: m =15</vt:lpstr>
      <vt:lpstr>knapsack problem: m =15</vt:lpstr>
      <vt:lpstr>knapsack problem: m =15</vt:lpstr>
      <vt:lpstr>knapsack problem: m =15</vt:lpstr>
      <vt:lpstr>The Job Assignment Problem</vt:lpstr>
      <vt:lpstr>The Job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The Task Assignment Problem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285</cp:revision>
  <dcterms:created xsi:type="dcterms:W3CDTF">2021-10-24T06:23:43Z</dcterms:created>
  <dcterms:modified xsi:type="dcterms:W3CDTF">2022-01-03T07:09:02Z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