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1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dJBgRRtIbQ?feature=oembed" TargetMode="External"/><Relationship Id="rId4" Type="http://schemas.openxmlformats.org/officeDocument/2006/relationships/hyperlink" Target="https://youtu.be/8dJBgRRtIbQ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tGzUXh30H0?feature=oembed" TargetMode="External"/><Relationship Id="rId4" Type="http://schemas.openxmlformats.org/officeDocument/2006/relationships/hyperlink" Target="https://www.youtube.com/watch?v=btGzUXh30H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r>
                <a:rPr lang="ko-KR" altLang="en-US" sz="2400" i="1" kern="0" dirty="0">
                  <a:ln w="15875">
                    <a:noFill/>
                  </a:ln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소프트웨어융합학과 </a:t>
              </a:r>
              <a:r>
                <a:rPr lang="en-US" altLang="ko-KR" sz="2400" i="1" kern="0" dirty="0">
                  <a:ln w="15875">
                    <a:noFill/>
                  </a:ln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2019102101 </a:t>
              </a:r>
              <a:r>
                <a:rPr lang="ko-KR" altLang="en-US" sz="2400" i="1" kern="0" dirty="0">
                  <a:ln w="15875">
                    <a:noFill/>
                  </a:ln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신동민</a:t>
              </a:r>
              <a:endParaRPr lang="ko-KR" altLang="en-US" sz="11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9BFD56-EFBA-8D91-65E4-B5FC8B64A2D3}"/>
                </a:ext>
              </a:extLst>
            </p:cNvPr>
            <p:cNvGrpSpPr/>
            <p:nvPr/>
          </p:nvGrpSpPr>
          <p:grpSpPr>
            <a:xfrm>
              <a:off x="831210" y="285930"/>
              <a:ext cx="392663" cy="392663"/>
              <a:chOff x="837560" y="215588"/>
              <a:chExt cx="392663" cy="39266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F912628-26B1-336B-18CF-B3DF420D54CE}"/>
                  </a:ext>
                </a:extLst>
              </p:cNvPr>
              <p:cNvSpPr/>
              <p:nvPr/>
            </p:nvSpPr>
            <p:spPr>
              <a:xfrm>
                <a:off x="837560" y="215588"/>
                <a:ext cx="392663" cy="39266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tx1">
                      <a:lumMod val="85000"/>
                      <a:lumOff val="15000"/>
                    </a:schemeClr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9C014791-13D7-5659-CBA5-AE019076A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62" y="265414"/>
                <a:ext cx="288621" cy="288621"/>
              </a:xfrm>
              <a:prstGeom prst="rect">
                <a:avLst/>
              </a:prstGeom>
            </p:spPr>
          </p:pic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437742" y="2625452"/>
            <a:ext cx="73165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 err="1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게임프로그래밍입문</a:t>
            </a:r>
            <a:endParaRPr lang="en-US" altLang="ko-KR" sz="4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게임엔진 제작 프로젝트</a:t>
            </a:r>
          </a:p>
        </p:txBody>
      </p:sp>
    </p:spTree>
    <p:extLst>
      <p:ext uri="{BB962C8B-B14F-4D97-AF65-F5344CB8AC3E}">
        <p14:creationId xmlns:p14="http://schemas.microsoft.com/office/powerpoint/2010/main" val="22581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C76AF8-7D74-B737-65C3-F078029C4246}"/>
              </a:ext>
            </a:extLst>
          </p:cNvPr>
          <p:cNvSpPr txBox="1"/>
          <p:nvPr/>
        </p:nvSpPr>
        <p:spPr>
          <a:xfrm>
            <a:off x="5647614" y="2442938"/>
            <a:ext cx="5983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배경은 흰색으로 하고</a:t>
            </a:r>
            <a:r>
              <a:rPr lang="en-US" altLang="ko-KR" dirty="0"/>
              <a:t>, </a:t>
            </a:r>
            <a:r>
              <a:rPr lang="ko-KR" altLang="en-US" dirty="0"/>
              <a:t>다각형과 </a:t>
            </a:r>
            <a:r>
              <a:rPr lang="en-US" altLang="ko-KR" dirty="0"/>
              <a:t>SAT</a:t>
            </a:r>
            <a:r>
              <a:rPr lang="ko-KR" altLang="en-US" dirty="0"/>
              <a:t>를 그린다</a:t>
            </a:r>
            <a:r>
              <a:rPr lang="en-US" altLang="ko-KR" dirty="0"/>
              <a:t>. </a:t>
            </a:r>
            <a:r>
              <a:rPr lang="ko-KR" altLang="en-US" dirty="0"/>
              <a:t>다각형은 기본으로 녹색이고 충돌 시 빨간색이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SAT</a:t>
            </a:r>
            <a:r>
              <a:rPr lang="ko-KR" altLang="en-US" dirty="0"/>
              <a:t>에 </a:t>
            </a:r>
            <a:r>
              <a:rPr lang="ko-KR" altLang="en-US" dirty="0" err="1"/>
              <a:t>내적된</a:t>
            </a:r>
            <a:r>
              <a:rPr lang="ko-KR" altLang="en-US" dirty="0"/>
              <a:t> 선 또한 기본은 녹색이고</a:t>
            </a:r>
            <a:r>
              <a:rPr lang="en-US" altLang="ko-KR" dirty="0"/>
              <a:t>, </a:t>
            </a:r>
            <a:r>
              <a:rPr lang="ko-KR" altLang="en-US" dirty="0" err="1"/>
              <a:t>선끼리의</a:t>
            </a:r>
            <a:r>
              <a:rPr lang="ko-KR" altLang="en-US" dirty="0"/>
              <a:t> 충돌 시 빨간색이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B30D9B9-BF00-483C-C2AC-56738E9C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1" y="1677328"/>
            <a:ext cx="4505325" cy="3352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실행 영상</a:t>
            </a:r>
            <a:endParaRPr lang="en-US" altLang="ko-KR" sz="3000" dirty="0"/>
          </a:p>
        </p:txBody>
      </p:sp>
      <p:pic>
        <p:nvPicPr>
          <p:cNvPr id="4" name="온라인 미디어 3" title="[Pygame|Game Engine] Separate Axis Theorem collision simulation">
            <a:hlinkClick r:id="" action="ppaction://media"/>
            <a:extLst>
              <a:ext uri="{FF2B5EF4-FFF2-40B4-BE49-F238E27FC236}">
                <a16:creationId xmlns:a16="http://schemas.microsoft.com/office/drawing/2014/main" id="{A295610B-8851-77ED-1E92-BF63B1800A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68461" y="2037590"/>
            <a:ext cx="5176185" cy="2924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5E9404A7-4854-6146-4C71-425CF2A034C6}"/>
              </a:ext>
            </a:extLst>
          </p:cNvPr>
          <p:cNvSpPr txBox="1"/>
          <p:nvPr/>
        </p:nvSpPr>
        <p:spPr>
          <a:xfrm>
            <a:off x="5271730" y="5792803"/>
            <a:ext cx="136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437742" y="2705725"/>
            <a:ext cx="73165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 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로드를 통해 두 개의 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3D</a:t>
            </a: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</a:t>
            </a:r>
            <a:r>
              <a:rPr lang="en-US" altLang="ko-KR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Display</a:t>
            </a:r>
            <a:endParaRPr lang="ko-KR" altLang="en-US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63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225432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제작목표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A01A7524-E3D6-645A-AB72-2D12F11A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53" y="1097119"/>
            <a:ext cx="10746122" cy="1489502"/>
          </a:xfrm>
        </p:spPr>
        <p:txBody>
          <a:bodyPr>
            <a:norm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.obj 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파일을 읽어서 </a:t>
            </a:r>
            <a:r>
              <a:rPr lang="en-US" altLang="ko-KR" sz="1800" kern="1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PyOpenGL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Display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Texture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가 있는 큐브를 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Load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복잡한 정점들을 </a:t>
            </a:r>
            <a:b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가진 주전자를 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Load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해서 원하는 대로 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Transform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1BF5A-A887-E754-77AA-87A482D1A0F3}"/>
              </a:ext>
            </a:extLst>
          </p:cNvPr>
          <p:cNvSpPr txBox="1"/>
          <p:nvPr/>
        </p:nvSpPr>
        <p:spPr>
          <a:xfrm>
            <a:off x="768153" y="2792080"/>
            <a:ext cx="4078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엔진 디자인 </a:t>
            </a:r>
            <a:r>
              <a:rPr lang="en-US" altLang="ko-KR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24DE3C-9D9B-08A7-5957-51AAB30CB4DA}"/>
              </a:ext>
            </a:extLst>
          </p:cNvPr>
          <p:cNvCxnSpPr>
            <a:cxnSpLocks/>
          </p:cNvCxnSpPr>
          <p:nvPr/>
        </p:nvCxnSpPr>
        <p:spPr>
          <a:xfrm>
            <a:off x="804481" y="3346078"/>
            <a:ext cx="5291519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58461C-5C25-B34A-E108-C1CC13ED3519}"/>
              </a:ext>
            </a:extLst>
          </p:cNvPr>
          <p:cNvSpPr txBox="1">
            <a:spLocks/>
          </p:cNvSpPr>
          <p:nvPr/>
        </p:nvSpPr>
        <p:spPr>
          <a:xfrm>
            <a:off x="742946" y="3755406"/>
            <a:ext cx="5255518" cy="2407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주전자는 원점에서 일정 방향으로 회전한다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텍스처를 가진 큐브는 위치 변환된 자리에서부터 자전하면서 원점을 중심으로 공전한다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obj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 두 개와 텍스처로 쓰일 </a:t>
            </a:r>
            <a:r>
              <a:rPr lang="en-US" altLang="ko-KR" sz="1800" kern="1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png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</a:t>
            </a:r>
            <a:endParaRPr lang="en-US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mtl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파일은 사용하지 않았다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py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나누지 않고 한 파일에서 짰다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C7CB6-7E3E-3799-3EFF-8CBC1F2A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10" y="942678"/>
            <a:ext cx="3102734" cy="2812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EAC3A0D-D09C-B50F-B6AB-CEB8FC3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00" y="3860486"/>
            <a:ext cx="3110834" cy="2812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21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7410200" y="1017772"/>
            <a:ext cx="4264433" cy="6003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FED66E-8F77-99E6-4526-74F3C52A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1" y="889913"/>
            <a:ext cx="2220556" cy="589958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3A06F664-56E4-2334-7073-FB53C94B4322}"/>
              </a:ext>
            </a:extLst>
          </p:cNvPr>
          <p:cNvSpPr txBox="1">
            <a:spLocks/>
          </p:cNvSpPr>
          <p:nvPr/>
        </p:nvSpPr>
        <p:spPr>
          <a:xfrm>
            <a:off x="840482" y="6339240"/>
            <a:ext cx="6802896" cy="41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6DF7E2-9322-B59F-93FB-A36E5766BB27}"/>
              </a:ext>
            </a:extLst>
          </p:cNvPr>
          <p:cNvSpPr txBox="1"/>
          <p:nvPr/>
        </p:nvSpPr>
        <p:spPr>
          <a:xfrm>
            <a:off x="3128261" y="5969907"/>
            <a:ext cx="832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모델을 </a:t>
            </a:r>
            <a:r>
              <a:rPr lang="ko-KR" altLang="en-US" dirty="0" err="1"/>
              <a:t>로드할</a:t>
            </a:r>
            <a:r>
              <a:rPr lang="ko-KR" altLang="en-US" dirty="0"/>
              <a:t> 때 파일 경로로 파일을 읽는다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파일의 </a:t>
            </a:r>
            <a:r>
              <a:rPr lang="en-US" altLang="ko-KR" dirty="0"/>
              <a:t>v,</a:t>
            </a:r>
            <a:r>
              <a:rPr lang="ko-KR" altLang="en-US" dirty="0"/>
              <a:t> </a:t>
            </a:r>
            <a:r>
              <a:rPr lang="en-US" altLang="ko-KR" dirty="0" err="1"/>
              <a:t>vt</a:t>
            </a:r>
            <a:r>
              <a:rPr lang="en-US" altLang="ko-KR" dirty="0"/>
              <a:t>(UV), </a:t>
            </a:r>
            <a:r>
              <a:rPr lang="en-US" altLang="ko-KR" dirty="0" err="1"/>
              <a:t>vn</a:t>
            </a:r>
            <a:r>
              <a:rPr lang="en-US" altLang="ko-KR" dirty="0"/>
              <a:t>, f </a:t>
            </a:r>
            <a:r>
              <a:rPr lang="ko-KR" altLang="en-US" dirty="0"/>
              <a:t>정보는 비슷한 패턴을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BDDDD6-9FDA-B1BE-C2E9-491F940D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285" y="905174"/>
            <a:ext cx="7787217" cy="50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7410200" y="1017772"/>
            <a:ext cx="4264433" cy="6003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3A06F664-56E4-2334-7073-FB53C94B4322}"/>
              </a:ext>
            </a:extLst>
          </p:cNvPr>
          <p:cNvSpPr txBox="1">
            <a:spLocks/>
          </p:cNvSpPr>
          <p:nvPr/>
        </p:nvSpPr>
        <p:spPr>
          <a:xfrm>
            <a:off x="840482" y="6339240"/>
            <a:ext cx="6802896" cy="41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00B0D-0458-B23A-8052-E2660DBB6C94}"/>
              </a:ext>
            </a:extLst>
          </p:cNvPr>
          <p:cNvSpPr txBox="1"/>
          <p:nvPr/>
        </p:nvSpPr>
        <p:spPr>
          <a:xfrm>
            <a:off x="804480" y="6097932"/>
            <a:ext cx="873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텍스처를 로드하고</a:t>
            </a:r>
            <a:r>
              <a:rPr lang="en-US" altLang="ko-KR" dirty="0"/>
              <a:t>, </a:t>
            </a:r>
            <a:r>
              <a:rPr lang="ko-KR" altLang="en-US" dirty="0"/>
              <a:t>텍스처가 입혀진 모델을 그릴 때 해당 텍스처 모드를 활성화해서 적용한다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F9A295-AE16-3DF5-84CF-1230FAE8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0" y="898837"/>
            <a:ext cx="10589473" cy="239799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BFC193D-9E38-ADE5-426A-918F546F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1" y="3358070"/>
            <a:ext cx="7175220" cy="27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7410200" y="1017772"/>
            <a:ext cx="4264433" cy="6003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3A06F664-56E4-2334-7073-FB53C94B4322}"/>
              </a:ext>
            </a:extLst>
          </p:cNvPr>
          <p:cNvSpPr txBox="1">
            <a:spLocks/>
          </p:cNvSpPr>
          <p:nvPr/>
        </p:nvSpPr>
        <p:spPr>
          <a:xfrm>
            <a:off x="840482" y="6339240"/>
            <a:ext cx="6802896" cy="41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00B0D-0458-B23A-8052-E2660DBB6C94}"/>
              </a:ext>
            </a:extLst>
          </p:cNvPr>
          <p:cNvSpPr txBox="1"/>
          <p:nvPr/>
        </p:nvSpPr>
        <p:spPr>
          <a:xfrm>
            <a:off x="8144619" y="1171511"/>
            <a:ext cx="348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텍스처를 사용하지 않는 모델을 그리는 함수도 </a:t>
            </a:r>
            <a:r>
              <a:rPr lang="ko-KR" altLang="en-US" dirty="0" err="1"/>
              <a:t>만들어둔다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831A6-9B83-9E43-97A5-578CBDC4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81" y="2479006"/>
            <a:ext cx="4311218" cy="13252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E28928-F738-EDDD-FF89-B79F81AF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" y="1163292"/>
            <a:ext cx="7191782" cy="1252949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E8FD2C-DBF4-C94B-FC02-C7EABD52E73B}"/>
              </a:ext>
            </a:extLst>
          </p:cNvPr>
          <p:cNvSpPr txBox="1"/>
          <p:nvPr/>
        </p:nvSpPr>
        <p:spPr>
          <a:xfrm>
            <a:off x="5394493" y="2692169"/>
            <a:ext cx="473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초기 세팅을 하고</a:t>
            </a:r>
            <a:r>
              <a:rPr lang="en-US" altLang="ko-KR" dirty="0"/>
              <a:t>, </a:t>
            </a:r>
            <a:r>
              <a:rPr lang="ko-KR" altLang="en-US" dirty="0"/>
              <a:t>카메라와 </a:t>
            </a:r>
            <a:r>
              <a:rPr lang="ko-KR" altLang="en-US" dirty="0" err="1"/>
              <a:t>뷰포트를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모델이 좀 크므로 </a:t>
            </a:r>
            <a:r>
              <a:rPr lang="en-US" altLang="ko-KR" dirty="0"/>
              <a:t>z </a:t>
            </a:r>
            <a:r>
              <a:rPr lang="ko-KR" altLang="en-US" dirty="0"/>
              <a:t>위치를 </a:t>
            </a:r>
            <a:r>
              <a:rPr lang="en-US" altLang="ko-KR" dirty="0"/>
              <a:t>-50</a:t>
            </a:r>
            <a:r>
              <a:rPr lang="ko-KR" altLang="en-US" dirty="0"/>
              <a:t>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C1FDB29-C2DD-6D80-3591-B60D069EB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81" y="3866976"/>
            <a:ext cx="5891213" cy="22373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830BBC6-02E5-DBD3-6784-29B08E80F543}"/>
              </a:ext>
            </a:extLst>
          </p:cNvPr>
          <p:cNvSpPr txBox="1"/>
          <p:nvPr/>
        </p:nvSpPr>
        <p:spPr>
          <a:xfrm>
            <a:off x="6802896" y="3866976"/>
            <a:ext cx="4738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파일과 텍스처 파일의 경로를 설정해서 파일을 </a:t>
            </a:r>
            <a:r>
              <a:rPr lang="ko-KR" altLang="en-US" dirty="0" err="1"/>
              <a:t>로드한다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First</a:t>
            </a:r>
            <a:r>
              <a:rPr lang="ko-KR" altLang="en-US" dirty="0"/>
              <a:t>는 텍스처를 사용하므로 </a:t>
            </a:r>
            <a:r>
              <a:rPr lang="en-US" altLang="ko-KR" dirty="0" err="1"/>
              <a:t>vt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큐브 모양의 텍스처가 입혀진 모델이다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second</a:t>
            </a:r>
            <a:r>
              <a:rPr lang="ko-KR" altLang="en-US" dirty="0"/>
              <a:t>는 텍스처를 사용하지 않으므로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face</a:t>
            </a:r>
            <a:r>
              <a:rPr lang="ko-KR" altLang="en-US" dirty="0"/>
              <a:t>만 </a:t>
            </a:r>
            <a:r>
              <a:rPr lang="ko-KR" altLang="en-US" dirty="0" err="1"/>
              <a:t>로드한다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주전자 모양의 모델이다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루프에서 쓰일 회전을 위해서 초기 회전 각도를 </a:t>
            </a:r>
            <a:r>
              <a:rPr lang="ko-KR" altLang="en-US" dirty="0" err="1"/>
              <a:t>설정해둔다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39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7410200" y="1017772"/>
            <a:ext cx="4264433" cy="6003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3A06F664-56E4-2334-7073-FB53C94B4322}"/>
              </a:ext>
            </a:extLst>
          </p:cNvPr>
          <p:cNvSpPr txBox="1">
            <a:spLocks/>
          </p:cNvSpPr>
          <p:nvPr/>
        </p:nvSpPr>
        <p:spPr>
          <a:xfrm>
            <a:off x="840482" y="6339240"/>
            <a:ext cx="6802896" cy="41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9B5F-677F-15CF-C8D6-4C30F68F9C8F}"/>
              </a:ext>
            </a:extLst>
          </p:cNvPr>
          <p:cNvSpPr txBox="1"/>
          <p:nvPr/>
        </p:nvSpPr>
        <p:spPr>
          <a:xfrm>
            <a:off x="8438606" y="914573"/>
            <a:ext cx="33114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창닫기를</a:t>
            </a:r>
            <a:r>
              <a:rPr lang="ko-KR" altLang="en-US" dirty="0"/>
              <a:t> 누르면 프로그램이 꺼지도록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깊이 테스트를 활성화하지 않으면 텍스처가 입혀진 모델의 </a:t>
            </a:r>
            <a:r>
              <a:rPr lang="en-US" altLang="ko-KR" dirty="0"/>
              <a:t>face</a:t>
            </a:r>
            <a:r>
              <a:rPr lang="ko-KR" altLang="en-US" dirty="0"/>
              <a:t>가 이상하게 보이므로</a:t>
            </a:r>
            <a:r>
              <a:rPr lang="en-US" altLang="ko-KR" dirty="0"/>
              <a:t>, </a:t>
            </a:r>
            <a:r>
              <a:rPr lang="ko-KR" altLang="en-US" dirty="0"/>
              <a:t>활성화해준다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모델을 사용하므로</a:t>
            </a:r>
            <a:r>
              <a:rPr lang="en-US" altLang="ko-KR" dirty="0"/>
              <a:t>, </a:t>
            </a:r>
            <a:r>
              <a:rPr lang="en-US" altLang="ko-KR" dirty="0" err="1"/>
              <a:t>pushmatrix</a:t>
            </a:r>
            <a:r>
              <a:rPr lang="ko-KR" altLang="en-US" dirty="0"/>
              <a:t>와 </a:t>
            </a:r>
            <a:r>
              <a:rPr lang="en-US" altLang="ko-KR" dirty="0" err="1"/>
              <a:t>popmatrix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모델은 원점에 있을 때</a:t>
            </a:r>
            <a:r>
              <a:rPr lang="en-US" altLang="ko-KR" dirty="0"/>
              <a:t>, (3,1,1)</a:t>
            </a:r>
            <a:r>
              <a:rPr lang="ko-KR" altLang="en-US" dirty="0"/>
              <a:t>축을 기준으로 </a:t>
            </a:r>
            <a:r>
              <a:rPr lang="en-US" altLang="ko-KR" dirty="0"/>
              <a:t>5</a:t>
            </a:r>
            <a:r>
              <a:rPr lang="ko-KR" altLang="en-US" dirty="0" err="1"/>
              <a:t>도씩</a:t>
            </a:r>
            <a:r>
              <a:rPr lang="ko-KR" altLang="en-US" dirty="0"/>
              <a:t> 회전하므로 자전한다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 (10,10,0)</a:t>
            </a:r>
            <a:r>
              <a:rPr lang="ko-KR" altLang="en-US" dirty="0"/>
              <a:t>의 위치에 있도록 한다</a:t>
            </a:r>
            <a:r>
              <a:rPr lang="en-US" altLang="ko-KR" dirty="0"/>
              <a:t>. </a:t>
            </a:r>
            <a:r>
              <a:rPr lang="ko-KR" altLang="en-US" dirty="0"/>
              <a:t>그 후</a:t>
            </a:r>
            <a:r>
              <a:rPr lang="en-US" altLang="ko-KR" dirty="0"/>
              <a:t>, (-1,1,0)</a:t>
            </a:r>
            <a:r>
              <a:rPr lang="ko-KR" altLang="en-US" dirty="0"/>
              <a:t>축을 기준으로 회전하므로 공전하게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번째 모델은 원점에서 </a:t>
            </a:r>
            <a:r>
              <a:rPr lang="en-US" altLang="ko-KR" dirty="0"/>
              <a:t>(3,1,1)</a:t>
            </a:r>
            <a:r>
              <a:rPr lang="ko-KR" altLang="en-US" dirty="0"/>
              <a:t>축을 기준으로 </a:t>
            </a:r>
            <a:r>
              <a:rPr lang="en-US" altLang="ko-KR" dirty="0"/>
              <a:t>5</a:t>
            </a:r>
            <a:r>
              <a:rPr lang="ko-KR" altLang="en-US" dirty="0" err="1"/>
              <a:t>도씩</a:t>
            </a:r>
            <a:r>
              <a:rPr lang="ko-KR" altLang="en-US" dirty="0"/>
              <a:t> 회전한다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번째 모델은 크기가 너무 크므로</a:t>
            </a:r>
            <a:r>
              <a:rPr lang="en-US" altLang="ko-KR" dirty="0"/>
              <a:t>, </a:t>
            </a:r>
            <a:r>
              <a:rPr lang="ko-KR" altLang="en-US" dirty="0"/>
              <a:t>스케일을 </a:t>
            </a:r>
            <a:r>
              <a:rPr lang="en-US" altLang="ko-KR" dirty="0"/>
              <a:t>0.3</a:t>
            </a:r>
            <a:r>
              <a:rPr lang="ko-KR" altLang="en-US" dirty="0"/>
              <a:t>씩 줄인다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D4E49-4EAC-68B3-B8F0-463192B8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0" y="913361"/>
            <a:ext cx="736892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1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실행 영상</a:t>
            </a:r>
            <a:endParaRPr lang="en-US" altLang="ko-KR" sz="3000" dirty="0"/>
          </a:p>
        </p:txBody>
      </p:sp>
      <p:pic>
        <p:nvPicPr>
          <p:cNvPr id="4" name="온라인 미디어 3" title="[Pygame|Game Engine] PyOpenGL, obj file Load &amp; Display">
            <a:hlinkClick r:id="" action="ppaction://media"/>
            <a:extLst>
              <a:ext uri="{FF2B5EF4-FFF2-40B4-BE49-F238E27FC236}">
                <a16:creationId xmlns:a16="http://schemas.microsoft.com/office/drawing/2014/main" id="{4B0A885B-4EF4-580C-ED1E-DECA8AB568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79615" y="1733994"/>
            <a:ext cx="5660532" cy="318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CC9BD1-22B1-2E09-A710-CE80BDB9B975}"/>
              </a:ext>
            </a:extLst>
          </p:cNvPr>
          <p:cNvSpPr txBox="1"/>
          <p:nvPr/>
        </p:nvSpPr>
        <p:spPr>
          <a:xfrm>
            <a:off x="4902926" y="56866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실행영상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5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437742" y="3044279"/>
            <a:ext cx="73165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  <a:endParaRPr lang="ko-KR" altLang="en-US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3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82" y="420018"/>
              <a:ext cx="0" cy="6152052"/>
            </a:xfrm>
            <a:prstGeom prst="line">
              <a:avLst/>
            </a:prstGeom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6359235" y="945049"/>
            <a:ext cx="49414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제작한 프로젝트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FEB0-BE55-73D5-F379-F857958695A1}"/>
              </a:ext>
            </a:extLst>
          </p:cNvPr>
          <p:cNvSpPr txBox="1"/>
          <p:nvPr/>
        </p:nvSpPr>
        <p:spPr>
          <a:xfrm>
            <a:off x="2020205" y="3152001"/>
            <a:ext cx="1746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03CB-E8FB-D105-2302-A72F9ADFBA6B}"/>
              </a:ext>
            </a:extLst>
          </p:cNvPr>
          <p:cNvSpPr txBox="1"/>
          <p:nvPr/>
        </p:nvSpPr>
        <p:spPr>
          <a:xfrm>
            <a:off x="6359235" y="1595617"/>
            <a:ext cx="46609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</a:t>
            </a:r>
            <a:r>
              <a:rPr lang="en-US" altLang="ko-KR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</a:p>
          <a:p>
            <a:pPr>
              <a:defRPr/>
            </a:pP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- 1.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제작 목표</a:t>
            </a: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b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- 2.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엔진디자인 </a:t>
            </a: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- 3.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설명</a:t>
            </a: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- 4.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실행 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37FBA-870F-D1D7-B7D1-05EA21C227D5}"/>
              </a:ext>
            </a:extLst>
          </p:cNvPr>
          <p:cNvSpPr txBox="1"/>
          <p:nvPr/>
        </p:nvSpPr>
        <p:spPr>
          <a:xfrm>
            <a:off x="6359234" y="5151442"/>
            <a:ext cx="4660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</a:t>
            </a:r>
            <a:r>
              <a:rPr lang="en-US" altLang="ko-KR" sz="30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  <a:p>
            <a:pPr>
              <a:defRPr/>
            </a:pPr>
            <a:r>
              <a:rPr lang="en-US" altLang="ko-KR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- </a:t>
            </a:r>
            <a:r>
              <a:rPr lang="ko-KR" altLang="en-US" sz="2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위와 같음</a:t>
            </a:r>
            <a:endParaRPr lang="en-US" altLang="ko-KR" sz="24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8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781853" y="252890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제작한 프로젝트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AE691D-92B8-FE44-3EC0-95A417189258}"/>
              </a:ext>
            </a:extLst>
          </p:cNvPr>
          <p:cNvSpPr txBox="1"/>
          <p:nvPr/>
        </p:nvSpPr>
        <p:spPr>
          <a:xfrm>
            <a:off x="716597" y="1181518"/>
            <a:ext cx="108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에서의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분리축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(Separate Axis Theorem)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856806-528A-7B8E-704E-5F860CD26043}"/>
              </a:ext>
            </a:extLst>
          </p:cNvPr>
          <p:cNvSpPr txBox="1"/>
          <p:nvPr/>
        </p:nvSpPr>
        <p:spPr>
          <a:xfrm>
            <a:off x="6172663" y="1176988"/>
            <a:ext cx="108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OBJ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로드를 통해 두 개의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Display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225CDD8-E765-9EE6-CD46-D3339D086533}"/>
              </a:ext>
            </a:extLst>
          </p:cNvPr>
          <p:cNvCxnSpPr/>
          <p:nvPr/>
        </p:nvCxnSpPr>
        <p:spPr>
          <a:xfrm>
            <a:off x="6096000" y="990900"/>
            <a:ext cx="0" cy="583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 descr="도표, 라인, 다채로움, 디자인이(가) 표시된 사진&#10;&#10;자동 생성된 설명">
            <a:extLst>
              <a:ext uri="{FF2B5EF4-FFF2-40B4-BE49-F238E27FC236}">
                <a16:creationId xmlns:a16="http://schemas.microsoft.com/office/drawing/2014/main" id="{90D8022D-7A4C-27E5-9011-57E652FF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88" y="2055595"/>
            <a:ext cx="4717158" cy="37058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280C1D-498E-9724-D192-2AF31737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408" y="2055595"/>
            <a:ext cx="4734947" cy="37237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75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437742" y="3044279"/>
            <a:ext cx="73165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4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에서의 </a:t>
            </a:r>
            <a:r>
              <a:rPr lang="en-US" altLang="ko-KR" sz="44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SAT</a:t>
            </a:r>
            <a:endParaRPr lang="ko-KR" altLang="en-US" sz="20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-17384" y="70866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메이플스토리" panose="02000300000000000000" pitchFamily="2" charset="-127"/>
                    <a:ea typeface="메이플스토리" panose="02000300000000000000" pitchFamily="2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225432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제작목표</a:t>
            </a:r>
          </a:p>
        </p:txBody>
      </p:sp>
      <p:sp>
        <p:nvSpPr>
          <p:cNvPr id="87" name="내용 개체 틀 2">
            <a:extLst>
              <a:ext uri="{FF2B5EF4-FFF2-40B4-BE49-F238E27FC236}">
                <a16:creationId xmlns:a16="http://schemas.microsoft.com/office/drawing/2014/main" id="{A01A7524-E3D6-645A-AB72-2D12F11A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53" y="1097119"/>
            <a:ext cx="5271008" cy="1489502"/>
          </a:xfrm>
        </p:spPr>
        <p:txBody>
          <a:bodyPr>
            <a:norm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2D</a:t>
            </a:r>
            <a:r>
              <a:rPr lang="ko-KR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에서의 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Separate Axis Theorem</a:t>
            </a:r>
            <a:r>
              <a:rPr lang="ko-KR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을 구현하고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각 축을 시각화해서 두 다각형이 충돌했을 때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축에 대한 두 다각형의 내적이 어떻게 되는지 시각적으로 보여줄 수 있도록 함으로써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SAT</a:t>
            </a:r>
            <a:r>
              <a:rPr lang="ko-KR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에 대한 이해를 돕</a:t>
            </a:r>
            <a:r>
              <a:rPr lang="ko-KR" altLang="en-US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는다</a:t>
            </a:r>
            <a:r>
              <a:rPr lang="en-US" altLang="ko-KR" sz="18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88" name="그림 87" descr="도표, 라인, 다채로움, 디자인이(가) 표시된 사진&#10;&#10;자동 생성된 설명">
            <a:extLst>
              <a:ext uri="{FF2B5EF4-FFF2-40B4-BE49-F238E27FC236}">
                <a16:creationId xmlns:a16="http://schemas.microsoft.com/office/drawing/2014/main" id="{234C46E7-6380-1153-A2E4-9F6DA887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4" y="1785291"/>
            <a:ext cx="4717158" cy="3705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41BF5A-A887-E754-77AA-87A482D1A0F3}"/>
              </a:ext>
            </a:extLst>
          </p:cNvPr>
          <p:cNvSpPr txBox="1"/>
          <p:nvPr/>
        </p:nvSpPr>
        <p:spPr>
          <a:xfrm>
            <a:off x="768153" y="2792080"/>
            <a:ext cx="4078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엔진 디자인 </a:t>
            </a:r>
            <a:r>
              <a:rPr lang="en-US" altLang="ko-KR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B24DE3C-9D9B-08A7-5957-51AAB30CB4DA}"/>
              </a:ext>
            </a:extLst>
          </p:cNvPr>
          <p:cNvCxnSpPr>
            <a:cxnSpLocks/>
          </p:cNvCxnSpPr>
          <p:nvPr/>
        </p:nvCxnSpPr>
        <p:spPr>
          <a:xfrm>
            <a:off x="804481" y="3346078"/>
            <a:ext cx="5291519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E58461C-5C25-B34A-E108-C1CC13ED3519}"/>
              </a:ext>
            </a:extLst>
          </p:cNvPr>
          <p:cNvSpPr txBox="1">
            <a:spLocks/>
          </p:cNvSpPr>
          <p:nvPr/>
        </p:nvSpPr>
        <p:spPr>
          <a:xfrm>
            <a:off x="764633" y="3596329"/>
            <a:ext cx="5255518" cy="30362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키보드의 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WASD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와 방향키로 이동시킬 수 있는 두 다각형을 보여주고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두 다각형이 서로 충돌하면 빨간색으로 변한다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화면의 중앙에 각 다각형의 </a:t>
            </a:r>
            <a:r>
              <a:rPr lang="ko-KR" altLang="ko-KR" sz="18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분리축들을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보여준다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분리축들은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두 다각형의 변들의 </a:t>
            </a:r>
            <a:r>
              <a:rPr lang="ko-KR" altLang="ko-KR" sz="18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법선벡터이다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두 다각형이 축에 대해 </a:t>
            </a:r>
            <a:r>
              <a:rPr lang="ko-KR" altLang="ko-KR" sz="18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내적한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선도 보여준다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도형이 움직임에 따라 선도 </a:t>
            </a:r>
            <a:r>
              <a:rPr lang="ko-KR" altLang="ko-KR" sz="18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분리축을</a:t>
            </a:r>
            <a:r>
              <a:rPr lang="ko-KR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따라 이동한다</a:t>
            </a:r>
            <a:r>
              <a:rPr lang="en-US" altLang="ko-KR" sz="18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 err="1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py</a:t>
            </a:r>
            <a:r>
              <a:rPr lang="ko-KR" altLang="en-US" sz="1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나누지 않고 한 파일에서 짰다</a:t>
            </a:r>
            <a:r>
              <a:rPr lang="en-US" altLang="ko-KR" sz="1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latin typeface="메이플스토리" panose="02000300000000000000" pitchFamily="2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pic>
        <p:nvPicPr>
          <p:cNvPr id="3" name="내용 개체 틀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7DE85BE-B4E3-559E-6D04-1628DD28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28" y="1519289"/>
            <a:ext cx="5045700" cy="3703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5915475" y="1342040"/>
            <a:ext cx="5759158" cy="4870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파이게임 초기 세팅을 한다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화면의 크기는 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800x600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이고 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60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프레임이다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추후에 다각형들에 대한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분리축을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볼 수 있도록 화면 중앙을 정점으로 여기는 </a:t>
            </a:r>
            <a:r>
              <a:rPr lang="en-US" altLang="ko-KR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originx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originy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를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정해놓는다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원점을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바꿔놓지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않고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분리축을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시각화하면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분리축들은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단위벡터로 정의되므로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기존 파이게임의 원점인 화면의 좌측 상단 부분에서 나타나기 때문에 보이지 않는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분리축들이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발생하게 된다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추가로 다각형의 정점도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정해놓는다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폴리곤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의 정점에 마이너스가 들어가는 이유는 원점이 화면의 중앙을 원점으로 할 것이기 때문이다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다각형의 정점은 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convex</a:t>
            </a:r>
            <a:r>
              <a:rPr lang="ko-KR" altLang="en-US" sz="2000" kern="1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형태로</a:t>
            </a:r>
            <a:r>
              <a:rPr lang="ko-KR" altLang="en-US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마음대로 쉽게 수정 가능하다</a:t>
            </a: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5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5870120" y="1255173"/>
            <a:ext cx="5759158" cy="2064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axis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다각형들의 변들의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법선벡터이다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min_proj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다각형의 정점들이 축에 대해서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내적했을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때 값이 가장 작을 때이므로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초기값을 양의 무한대로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보내놓는다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max_proj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다각형의 정점들이 축에 대해서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내적했을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때 값이 가장 클 때이므로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초기값을 음의 무한대로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보내놓는다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2E71B6F-E04F-53CC-EBC1-2E1B80603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9"/>
          <a:stretch/>
        </p:blipFill>
        <p:spPr>
          <a:xfrm>
            <a:off x="831210" y="1255173"/>
            <a:ext cx="4918113" cy="199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9BA6E00-EA73-1536-CE25-4605F5FB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0" y="3602733"/>
            <a:ext cx="4918114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EC76AF8-7D74-B737-65C3-F078029C4246}"/>
              </a:ext>
            </a:extLst>
          </p:cNvPr>
          <p:cNvSpPr txBox="1"/>
          <p:nvPr/>
        </p:nvSpPr>
        <p:spPr>
          <a:xfrm>
            <a:off x="5909881" y="3714102"/>
            <a:ext cx="5615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다각형의 정점을 차례로 이어서</a:t>
            </a:r>
            <a:r>
              <a:rPr lang="en-US" altLang="ko-KR" dirty="0"/>
              <a:t>(</a:t>
            </a:r>
            <a:r>
              <a:rPr lang="ko-KR" altLang="en-US" dirty="0"/>
              <a:t>두 점을 빼면 두 점사이의 벡터인 선이 구해진다</a:t>
            </a:r>
            <a:r>
              <a:rPr lang="en-US" altLang="ko-KR" dirty="0"/>
              <a:t>.) </a:t>
            </a:r>
            <a:r>
              <a:rPr lang="ko-KR" altLang="en-US" dirty="0"/>
              <a:t>변들을 얻고</a:t>
            </a:r>
            <a:r>
              <a:rPr lang="en-US" altLang="ko-KR" dirty="0"/>
              <a:t>, </a:t>
            </a:r>
            <a:r>
              <a:rPr lang="ko-KR" altLang="en-US" dirty="0"/>
              <a:t>변들을 통해서 법선 벡터들을 얻는다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후 법선 벡터들을 정규화해서 반환한다</a:t>
            </a:r>
            <a:r>
              <a:rPr lang="en-US" altLang="ko-KR" dirty="0"/>
              <a:t>. </a:t>
            </a:r>
            <a:r>
              <a:rPr lang="ko-KR" altLang="en-US" dirty="0"/>
              <a:t>이것이 충돌을 판정하기 위한 최소한의 </a:t>
            </a:r>
            <a:r>
              <a:rPr lang="ko-KR" altLang="en-US" dirty="0" err="1"/>
              <a:t>분리축들이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5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5647614" y="1064072"/>
            <a:ext cx="5866661" cy="186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SAT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의 알고리즘이다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두 다각형의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분리축들을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얻고 각각의 </a:t>
            </a:r>
            <a:r>
              <a:rPr lang="ko-KR" altLang="en-US" sz="18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분리축들에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대해 두 다각형의 내적을 구해서 둘 사이가 겹치는 지 확인한다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모든 축에 대해서 두 다각형의 내적들이 겹친다면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두 다각형은 충돌한 것이다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(convex</a:t>
            </a:r>
            <a:r>
              <a:rPr lang="ko-KR" altLang="en-US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 도형들만 가능하다</a:t>
            </a:r>
            <a:r>
              <a:rPr lang="en-US" altLang="ko-KR" sz="18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C76AF8-7D74-B737-65C3-F078029C4246}"/>
              </a:ext>
            </a:extLst>
          </p:cNvPr>
          <p:cNvSpPr txBox="1"/>
          <p:nvPr/>
        </p:nvSpPr>
        <p:spPr>
          <a:xfrm>
            <a:off x="5755117" y="2970828"/>
            <a:ext cx="57591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분리축들을</a:t>
            </a:r>
            <a:r>
              <a:rPr lang="ko-KR" altLang="en-US" dirty="0"/>
              <a:t> 시각화하기 위한 함수다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우선 두 도형에 대한 </a:t>
            </a:r>
            <a:r>
              <a:rPr lang="ko-KR" altLang="en-US" dirty="0" err="1"/>
              <a:t>분리축들을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Originx</a:t>
            </a:r>
            <a:r>
              <a:rPr lang="ko-KR" altLang="en-US" dirty="0"/>
              <a:t>와 </a:t>
            </a:r>
            <a:r>
              <a:rPr lang="en-US" altLang="ko-KR" dirty="0" err="1"/>
              <a:t>originy</a:t>
            </a:r>
            <a:r>
              <a:rPr lang="ko-KR" altLang="en-US" dirty="0"/>
              <a:t>를 더하지 않고 </a:t>
            </a:r>
            <a:r>
              <a:rPr lang="ko-KR" altLang="en-US" dirty="0" err="1"/>
              <a:t>시각화하면</a:t>
            </a:r>
            <a:r>
              <a:rPr lang="ko-KR" altLang="en-US" dirty="0"/>
              <a:t> 파이게임의 원점인 </a:t>
            </a:r>
            <a:r>
              <a:rPr lang="en-US" altLang="ko-KR" dirty="0"/>
              <a:t>(0,0)</a:t>
            </a:r>
            <a:r>
              <a:rPr lang="ko-KR" altLang="en-US" dirty="0"/>
              <a:t>에서 그려지므로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(1,0)</a:t>
            </a:r>
            <a:r>
              <a:rPr lang="ko-KR" altLang="en-US" dirty="0"/>
              <a:t>과 같이 화면 바깥에 있는 </a:t>
            </a:r>
            <a:r>
              <a:rPr lang="ko-KR" altLang="en-US" dirty="0" err="1"/>
              <a:t>분리축들이</a:t>
            </a:r>
            <a:r>
              <a:rPr lang="ko-KR" altLang="en-US" dirty="0"/>
              <a:t> 보이지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화면중앙에서 </a:t>
            </a:r>
            <a:r>
              <a:rPr lang="ko-KR" altLang="en-US" dirty="0" err="1"/>
              <a:t>분리축들이</a:t>
            </a:r>
            <a:r>
              <a:rPr lang="ko-KR" altLang="en-US" dirty="0"/>
              <a:t> 보일 수 있도록 </a:t>
            </a:r>
            <a:r>
              <a:rPr lang="en-US" altLang="ko-KR" dirty="0" err="1"/>
              <a:t>originx</a:t>
            </a:r>
            <a:r>
              <a:rPr lang="ko-KR" altLang="en-US" dirty="0"/>
              <a:t>와 </a:t>
            </a:r>
            <a:r>
              <a:rPr lang="en-US" altLang="ko-KR" dirty="0" err="1"/>
              <a:t>originy</a:t>
            </a:r>
            <a:r>
              <a:rPr lang="ko-KR" altLang="en-US" dirty="0"/>
              <a:t>를 더한다</a:t>
            </a:r>
            <a:r>
              <a:rPr lang="en-US" altLang="ko-KR" dirty="0"/>
              <a:t>. 1000</a:t>
            </a:r>
            <a:r>
              <a:rPr lang="ko-KR" altLang="en-US" dirty="0"/>
              <a:t>과 </a:t>
            </a:r>
            <a:r>
              <a:rPr lang="en-US" altLang="ko-KR" dirty="0"/>
              <a:t>-1000</a:t>
            </a:r>
            <a:r>
              <a:rPr lang="ko-KR" altLang="en-US" dirty="0"/>
              <a:t>을 곱한 이유는 </a:t>
            </a:r>
            <a:r>
              <a:rPr lang="ko-KR" altLang="en-US" dirty="0" err="1"/>
              <a:t>분리축을</a:t>
            </a:r>
            <a:r>
              <a:rPr lang="ko-KR" altLang="en-US" dirty="0"/>
              <a:t> 화면의 끝에서 끝까지 보일 수 있는 직선으로 그리기 위함이다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분리축에</a:t>
            </a:r>
            <a:r>
              <a:rPr lang="ko-KR" altLang="en-US" dirty="0"/>
              <a:t> </a:t>
            </a:r>
            <a:r>
              <a:rPr lang="ko-KR" altLang="en-US" dirty="0" err="1"/>
              <a:t>내적된</a:t>
            </a:r>
            <a:r>
              <a:rPr lang="ko-KR" altLang="en-US" dirty="0"/>
              <a:t> 두 점도 화면의 중앙에 있는 분리축의 위치에 맞게 보일 수 있도록 </a:t>
            </a:r>
            <a:r>
              <a:rPr lang="en-US" altLang="ko-KR" dirty="0" err="1"/>
              <a:t>originx</a:t>
            </a:r>
            <a:r>
              <a:rPr lang="ko-KR" altLang="en-US" dirty="0"/>
              <a:t>와 </a:t>
            </a:r>
            <a:r>
              <a:rPr lang="en-US" altLang="ko-KR" dirty="0" err="1"/>
              <a:t>originy</a:t>
            </a:r>
            <a:r>
              <a:rPr lang="ko-KR" altLang="en-US" dirty="0"/>
              <a:t>를 더한다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분리축에</a:t>
            </a:r>
            <a:r>
              <a:rPr lang="ko-KR" altLang="en-US" dirty="0"/>
              <a:t> </a:t>
            </a:r>
            <a:r>
              <a:rPr lang="ko-KR" altLang="en-US" dirty="0" err="1"/>
              <a:t>내적한</a:t>
            </a:r>
            <a:r>
              <a:rPr lang="ko-KR" altLang="en-US" dirty="0"/>
              <a:t> 값인 스칼라를 </a:t>
            </a:r>
            <a:r>
              <a:rPr lang="ko-KR" altLang="en-US" dirty="0" err="1"/>
              <a:t>분리축에</a:t>
            </a:r>
            <a:r>
              <a:rPr lang="ko-KR" altLang="en-US" dirty="0"/>
              <a:t> 곱해서 점을 구하고</a:t>
            </a:r>
            <a:r>
              <a:rPr lang="en-US" altLang="ko-KR" dirty="0"/>
              <a:t>, </a:t>
            </a:r>
            <a:r>
              <a:rPr lang="ko-KR" altLang="en-US" dirty="0"/>
              <a:t>두 점을 이어서 선으로 그린다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9F4B47B-159D-5239-FFD4-C65A3758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79" y="990901"/>
            <a:ext cx="3629020" cy="1758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30B55DC-92DA-53B3-34A2-68CED1C0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9" y="2902520"/>
            <a:ext cx="4844735" cy="374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41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0597E-4568-F61B-7B5E-CD8C851A58A3}"/>
              </a:ext>
            </a:extLst>
          </p:cNvPr>
          <p:cNvSpPr txBox="1"/>
          <p:nvPr/>
        </p:nvSpPr>
        <p:spPr>
          <a:xfrm>
            <a:off x="804481" y="191717"/>
            <a:ext cx="1021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코드 설명</a:t>
            </a:r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70138C4-B755-0720-9809-C34AFFDDD7B8}"/>
              </a:ext>
            </a:extLst>
          </p:cNvPr>
          <p:cNvSpPr txBox="1">
            <a:spLocks/>
          </p:cNvSpPr>
          <p:nvPr/>
        </p:nvSpPr>
        <p:spPr>
          <a:xfrm>
            <a:off x="5647614" y="990902"/>
            <a:ext cx="5866661" cy="129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다각형의 실제 위치에 비해서 </a:t>
            </a:r>
            <a:r>
              <a:rPr lang="ko-KR" altLang="en-US" sz="14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시각화된</a:t>
            </a:r>
            <a:r>
              <a:rPr lang="ko-KR" altLang="en-US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분리축에</a:t>
            </a:r>
            <a:r>
              <a:rPr lang="ko-KR" altLang="en-US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대한 내적 선은 원점을 옮긴 만큼의 위치에서 드러난다</a:t>
            </a:r>
            <a:r>
              <a:rPr lang="en-US" altLang="ko-KR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따라서 실제 위치에서 원점을 옮긴 만큼을 더한 자리에서 다각형을 그려야 </a:t>
            </a:r>
            <a:r>
              <a:rPr lang="ko-KR" altLang="en-US" sz="1400" kern="100" dirty="0" err="1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분리축에</a:t>
            </a:r>
            <a:r>
              <a:rPr lang="ko-KR" altLang="en-US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대한 내적 선과 알맞은 위치가 될 수 있다</a:t>
            </a:r>
            <a:r>
              <a:rPr lang="en-US" altLang="ko-KR" sz="1400" kern="100" dirty="0"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C76AF8-7D74-B737-65C3-F078029C4246}"/>
              </a:ext>
            </a:extLst>
          </p:cNvPr>
          <p:cNvSpPr txBox="1"/>
          <p:nvPr/>
        </p:nvSpPr>
        <p:spPr>
          <a:xfrm>
            <a:off x="5647614" y="2978678"/>
            <a:ext cx="59835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종료버튼을 누르면 프로그램이 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WASD</a:t>
            </a:r>
            <a:r>
              <a:rPr lang="ko-KR" altLang="en-US" dirty="0"/>
              <a:t>를 누르면 두번째 다각형이 움직인다</a:t>
            </a:r>
            <a:r>
              <a:rPr lang="en-US" altLang="ko-KR" dirty="0"/>
              <a:t>. (</a:t>
            </a:r>
            <a:r>
              <a:rPr lang="ko-KR" altLang="en-US" dirty="0"/>
              <a:t>두번째 다각형은 왼쪽에 위치해 있다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방향키를 누르면 첫번째 다각형이 움직인다</a:t>
            </a:r>
            <a:r>
              <a:rPr lang="en-US" altLang="ko-KR" dirty="0"/>
              <a:t>. (</a:t>
            </a:r>
            <a:r>
              <a:rPr lang="ko-KR" altLang="en-US" dirty="0"/>
              <a:t>첫번째 다각형은 오른쪽에 위치해 있다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다각형의 충돌을 감지한다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B0E4B6C-F748-80B8-D488-8CF3ACD5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4" y="1015046"/>
            <a:ext cx="4299439" cy="1071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FA01171-820D-6C24-543F-82162D3E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4" y="2180354"/>
            <a:ext cx="2876550" cy="4458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0649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메이플스토리 글꼴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908</Words>
  <Application>Microsoft Office PowerPoint</Application>
  <PresentationFormat>와이드스크린</PresentationFormat>
  <Paragraphs>95</Paragraphs>
  <Slides>19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메이플스토리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신동민</cp:lastModifiedBy>
  <cp:revision>16</cp:revision>
  <dcterms:created xsi:type="dcterms:W3CDTF">2023-09-20T07:36:48Z</dcterms:created>
  <dcterms:modified xsi:type="dcterms:W3CDTF">2024-01-04T09:03:14Z</dcterms:modified>
</cp:coreProperties>
</file>