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5" r:id="rId1"/>
  </p:sldMasterIdLst>
  <p:sldIdLst>
    <p:sldId id="256" r:id="rId2"/>
    <p:sldId id="257" r:id="rId3"/>
    <p:sldId id="264" r:id="rId4"/>
    <p:sldId id="263" r:id="rId5"/>
    <p:sldId id="265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4FBC"/>
    <a:srgbClr val="25FB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606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11/30/2023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79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11/30/2023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42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11/30/2023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695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11/30/2023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108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11/30/2023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579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11/30/2023</a:t>
            </a:fld>
            <a:endParaRPr lang="en-U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425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11/30/2023</a:t>
            </a:fld>
            <a:endParaRPr lang="en-US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853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11/30/2023</a:t>
            </a:fld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156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11/30/2023</a:t>
            </a:fld>
            <a:endParaRPr lang="en-U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039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11/30/2023</a:t>
            </a:fld>
            <a:endParaRPr lang="en-U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868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11/30/2023</a:t>
            </a:fld>
            <a:endParaRPr lang="en-U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788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11/30/2023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014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esiedumx-my.sharepoint.com/:x:/g/personal/ezau_jv_ixtapaluca_tecnm_mx1/EeVHdnrMtPpDmevncKpUP9gBpP3cCJnN0985WmeuTcRSMQ?e=zaLfRc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5.wd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All Hd Wallpaper 9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/>
          <p:cNvSpPr/>
          <p:nvPr/>
        </p:nvSpPr>
        <p:spPr>
          <a:xfrm>
            <a:off x="251295" y="2302880"/>
            <a:ext cx="7662928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s-MX" sz="3200" kern="100" dirty="0">
                <a:latin typeface="OCR A Extended" panose="02010509020102010303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s-MX" sz="3200" b="1" kern="100" dirty="0">
                <a:solidFill>
                  <a:srgbClr val="25FB4E"/>
                </a:solidFill>
                <a:latin typeface="OCR A Extended" panose="02010509020102010303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¡Bienvenidos todos!</a:t>
            </a:r>
          </a:p>
          <a:p>
            <a:pPr algn="just">
              <a:spcAft>
                <a:spcPts val="0"/>
              </a:spcAft>
            </a:pPr>
            <a:r>
              <a:rPr lang="es-MX" sz="2600" kern="100" dirty="0">
                <a:solidFill>
                  <a:schemeClr val="accent4">
                    <a:lumMod val="60000"/>
                    <a:lumOff val="40000"/>
                  </a:schemeClr>
                </a:solidFill>
                <a:latin typeface="OCR A Extended" panose="02010509020102010303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algn="ctr">
              <a:spcAft>
                <a:spcPts val="0"/>
              </a:spcAft>
            </a:pPr>
            <a:r>
              <a:rPr lang="es-MX" sz="2600" b="1" kern="100" dirty="0">
                <a:solidFill>
                  <a:srgbClr val="FFC000"/>
                </a:solidFill>
                <a:latin typeface="OCR A Extended" panose="02010509020102010303" pitchFamily="50" charset="0"/>
                <a:ea typeface="Yu Gothic UI Semilight" panose="020B0400000000000000" pitchFamily="34" charset="-128"/>
                <a:cs typeface="Times New Roman" panose="02020603050405020304" pitchFamily="18" charset="0"/>
              </a:rPr>
              <a:t>Nos complace anunciar nuestro </a:t>
            </a:r>
            <a:r>
              <a:rPr lang="es-MX" sz="2600" b="1" kern="100" dirty="0">
                <a:solidFill>
                  <a:srgbClr val="25FB4E"/>
                </a:solidFill>
                <a:latin typeface="OCR A Extended" panose="02010509020102010303" pitchFamily="50" charset="0"/>
                <a:ea typeface="Yu Gothic UI Semilight" panose="020B0400000000000000" pitchFamily="34" charset="-128"/>
                <a:cs typeface="Times New Roman" panose="02020603050405020304" pitchFamily="18" charset="0"/>
              </a:rPr>
              <a:t>TESI-CHALLENGE</a:t>
            </a:r>
            <a:r>
              <a:rPr lang="es-MX" sz="2600" b="1" kern="100" dirty="0">
                <a:solidFill>
                  <a:srgbClr val="FFC000"/>
                </a:solidFill>
                <a:latin typeface="OCR A Extended" panose="02010509020102010303" pitchFamily="50" charset="0"/>
                <a:ea typeface="Yu Gothic UI Semilight" panose="020B0400000000000000" pitchFamily="34" charset="-128"/>
                <a:cs typeface="Times New Roman" panose="02020603050405020304" pitchFamily="18" charset="0"/>
              </a:rPr>
              <a:t> de 24 horas, enfocado en la creación de videojuegos utilizando </a:t>
            </a:r>
            <a:r>
              <a:rPr lang="es-MX" sz="2600" b="1" kern="100" dirty="0" err="1">
                <a:solidFill>
                  <a:srgbClr val="FFC000"/>
                </a:solidFill>
                <a:latin typeface="OCR A Extended" panose="02010509020102010303" pitchFamily="50" charset="0"/>
                <a:ea typeface="Yu Gothic UI Semilight" panose="020B0400000000000000" pitchFamily="34" charset="-128"/>
                <a:cs typeface="Times New Roman" panose="02020603050405020304" pitchFamily="18" charset="0"/>
              </a:rPr>
              <a:t>Unity</a:t>
            </a:r>
            <a:r>
              <a:rPr lang="es-MX" sz="2600" b="1" kern="100" dirty="0">
                <a:solidFill>
                  <a:srgbClr val="FFC000"/>
                </a:solidFill>
                <a:latin typeface="OCR A Extended" panose="02010509020102010303" pitchFamily="50" charset="0"/>
                <a:ea typeface="Yu Gothic UI Semilight" panose="020B0400000000000000" pitchFamily="34" charset="-128"/>
                <a:cs typeface="Times New Roman" panose="02020603050405020304" pitchFamily="18" charset="0"/>
              </a:rPr>
              <a:t>, dirigido a estudiantes talentosos como tú. En esta edición, desafiamos a los participantes a desarrollar juegos no violentos que destaquen la creatividad y la innovación</a:t>
            </a:r>
            <a:r>
              <a:rPr lang="es-MX" sz="2600" b="1" kern="100" dirty="0">
                <a:solidFill>
                  <a:srgbClr val="FFC000"/>
                </a:solidFill>
                <a:latin typeface="OCR A Extended" panose="02010509020102010303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s-MX" sz="2600" b="1" kern="100" dirty="0">
              <a:solidFill>
                <a:srgbClr val="FFC000"/>
              </a:solidFill>
              <a:effectLst/>
              <a:latin typeface="OCR A Extended" panose="02010509020102010303" pitchFamily="50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conjunto de máquinas de videojuegos arcade en estilo de dibujos animados,  gráficos vectoriales con vibraciones retro vintage de los años 80 13983020  Vector en Vecteezy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7373" t="6052" r="37376" b="7055"/>
          <a:stretch/>
        </p:blipFill>
        <p:spPr bwMode="auto">
          <a:xfrm>
            <a:off x="8529295" y="1934218"/>
            <a:ext cx="3628320" cy="4994273"/>
          </a:xfrm>
          <a:prstGeom prst="rect">
            <a:avLst/>
          </a:prstGeom>
          <a:noFill/>
          <a:effectLst>
            <a:glow rad="2286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-190493" y="905280"/>
            <a:ext cx="11409529" cy="1077218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  <a:reflection blurRad="6350" stA="52000" endA="300" endPos="35000" dir="5400000" sy="-100000" algn="bl" rotWithShape="0"/>
          </a:effectLst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s-MX" sz="3200" b="1" kern="100" dirty="0">
                <a:solidFill>
                  <a:schemeClr val="accent5">
                    <a:lumMod val="60000"/>
                    <a:lumOff val="40000"/>
                  </a:schemeClr>
                </a:solidFill>
                <a:latin typeface="OCR A Extended" panose="02010509020102010303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Creación de Videojuegos con </a:t>
            </a:r>
            <a:r>
              <a:rPr lang="es-MX" sz="3200" b="1" kern="1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OCR A Extended" panose="02010509020102010303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Unity</a:t>
            </a:r>
            <a:endParaRPr lang="es-MX" sz="3200" b="1" kern="100" dirty="0">
              <a:solidFill>
                <a:schemeClr val="accent5">
                  <a:lumMod val="60000"/>
                  <a:lumOff val="40000"/>
                </a:schemeClr>
              </a:solidFill>
              <a:latin typeface="OCR A Extended" panose="02010509020102010303" pitchFamily="50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es-MX" sz="3200" b="1" kern="100" dirty="0">
                <a:solidFill>
                  <a:schemeClr val="accent5">
                    <a:lumMod val="60000"/>
                    <a:lumOff val="40000"/>
                  </a:schemeClr>
                </a:solidFill>
                <a:latin typeface="OCR A Extended" panose="02010509020102010303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Desafío Creativo: "Juegos No Violentos"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906" t="39259" r="12934" b="40905"/>
          <a:stretch/>
        </p:blipFill>
        <p:spPr>
          <a:xfrm>
            <a:off x="2626529" y="100399"/>
            <a:ext cx="6185785" cy="84351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  <a:reflection blurRad="12700" stA="38000" endPos="28000" dist="5000" dir="5400000" sy="-100000" algn="bl" rotWithShape="0"/>
          </a:effectLst>
        </p:spPr>
      </p:pic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6" t="12148" r="6647" b="16256"/>
          <a:stretch/>
        </p:blipFill>
        <p:spPr>
          <a:xfrm rot="19132756">
            <a:off x="10609362" y="5144312"/>
            <a:ext cx="1033868" cy="4777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2" descr="Vector Challenge Sign Pop Art Comic Speech Bubble With Expression Text  Competition Bright Dynamic Cartoon Splash Illustration Stock Illustration -  Download Image Now - iStock"/>
          <p:cNvPicPr>
            <a:picLocks noChangeAspect="1" noChangeArrowheads="1"/>
          </p:cNvPicPr>
          <p:nvPr/>
        </p:nvPicPr>
        <p:blipFill rotWithShape="1">
          <a:blip r:embed="rId9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9955" b="95928" l="4085" r="9607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17" t="11470" r="5422" b="12053"/>
          <a:stretch/>
        </p:blipFill>
        <p:spPr bwMode="auto">
          <a:xfrm rot="20433606">
            <a:off x="8979089" y="5195528"/>
            <a:ext cx="1228165" cy="770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747574">
            <a:off x="9741876" y="3217391"/>
            <a:ext cx="861864" cy="1201638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 rot="20035031">
            <a:off x="8872078" y="5056210"/>
            <a:ext cx="806631" cy="400110"/>
          </a:xfrm>
          <a:prstGeom prst="rect">
            <a:avLst/>
          </a:prstGeom>
          <a:noFill/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s-MX" sz="2000" b="1" dirty="0">
                <a:solidFill>
                  <a:schemeClr val="bg2">
                    <a:lumMod val="75000"/>
                  </a:schemeClr>
                </a:solidFill>
                <a:latin typeface="OCR A Extended" panose="02010509020102010303" pitchFamily="50" charset="0"/>
              </a:rPr>
              <a:t>TESI</a:t>
            </a:r>
          </a:p>
        </p:txBody>
      </p:sp>
    </p:spTree>
    <p:extLst>
      <p:ext uri="{BB962C8B-B14F-4D97-AF65-F5344CB8AC3E}">
        <p14:creationId xmlns:p14="http://schemas.microsoft.com/office/powerpoint/2010/main" val="3565242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Free download Tron Wallpaper 4K [1680x1050] for your Desktop, Mobile &amp;  Tablet | Explore 76+ Tron Background | Tron Background, Tron Hd Wallpaper,  Tron Wallpaper 1080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75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/>
          <p:cNvSpPr/>
          <p:nvPr/>
        </p:nvSpPr>
        <p:spPr>
          <a:xfrm>
            <a:off x="432887" y="1465866"/>
            <a:ext cx="1015354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s-MX" sz="2400" b="1" kern="100" dirty="0">
                <a:solidFill>
                  <a:srgbClr val="FFC000"/>
                </a:solidFill>
                <a:latin typeface="OCR A Extended" panose="02010509020102010303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Detalles del Evento:</a:t>
            </a:r>
          </a:p>
          <a:p>
            <a:pPr marL="342900" lvl="0" indent="-342900"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MX" sz="2400" b="1" kern="100" dirty="0">
                <a:solidFill>
                  <a:schemeClr val="accent1">
                    <a:lumMod val="60000"/>
                    <a:lumOff val="40000"/>
                  </a:schemeClr>
                </a:solidFill>
                <a:latin typeface="OCR A Extended" panose="02010509020102010303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Fecha: 30 de noviembre y 1 de diciembre de 2023</a:t>
            </a:r>
          </a:p>
          <a:p>
            <a:pPr marL="342900" lvl="0" indent="-342900"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MX" sz="2400" b="1" kern="100" dirty="0">
                <a:solidFill>
                  <a:schemeClr val="accent1">
                    <a:lumMod val="60000"/>
                    <a:lumOff val="40000"/>
                  </a:schemeClr>
                </a:solidFill>
                <a:latin typeface="OCR A Extended" panose="02010509020102010303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Duración: 24 horas continuas</a:t>
            </a:r>
          </a:p>
          <a:p>
            <a:pPr marL="457200">
              <a:spcAft>
                <a:spcPts val="0"/>
              </a:spcAft>
            </a:pPr>
            <a:r>
              <a:rPr lang="es-MX" sz="2400" b="1" kern="100" dirty="0">
                <a:solidFill>
                  <a:schemeClr val="accent1">
                    <a:lumMod val="60000"/>
                    <a:lumOff val="40000"/>
                  </a:schemeClr>
                </a:solidFill>
                <a:latin typeface="OCR A Extended" panose="02010509020102010303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s-MX" sz="2400" b="1" kern="100" dirty="0">
                <a:solidFill>
                  <a:srgbClr val="FFC000"/>
                </a:solidFill>
                <a:latin typeface="OCR A Extended" panose="02010509020102010303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Requisitos para Participar:</a:t>
            </a:r>
          </a:p>
          <a:p>
            <a:pPr marL="342900" lvl="0" indent="-342900"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MX" sz="2400" b="1" kern="100" dirty="0">
                <a:solidFill>
                  <a:schemeClr val="accent1">
                    <a:lumMod val="60000"/>
                    <a:lumOff val="40000"/>
                  </a:schemeClr>
                </a:solidFill>
                <a:latin typeface="OCR A Extended" panose="02010509020102010303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Estudiantes del TESI.</a:t>
            </a:r>
          </a:p>
          <a:p>
            <a:pPr marL="342900" lvl="0" indent="-342900"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MX" sz="2400" b="1" kern="100" dirty="0">
                <a:solidFill>
                  <a:schemeClr val="accent1">
                    <a:lumMod val="60000"/>
                    <a:lumOff val="40000"/>
                  </a:schemeClr>
                </a:solidFill>
                <a:latin typeface="OCR A Extended" panose="02010509020102010303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Participación individual.</a:t>
            </a:r>
          </a:p>
          <a:p>
            <a:pPr marL="342900" lvl="0" indent="-342900"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MX" sz="2400" b="1" kern="100" dirty="0">
                <a:solidFill>
                  <a:schemeClr val="accent1">
                    <a:lumMod val="60000"/>
                    <a:lumOff val="40000"/>
                  </a:schemeClr>
                </a:solidFill>
                <a:latin typeface="OCR A Extended" panose="02010509020102010303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El uso de </a:t>
            </a:r>
            <a:r>
              <a:rPr lang="es-MX" sz="2400" b="1" kern="1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OCR A Extended" panose="02010509020102010303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Unity</a:t>
            </a:r>
            <a:r>
              <a:rPr lang="es-MX" sz="2400" b="1" kern="100" dirty="0">
                <a:solidFill>
                  <a:schemeClr val="accent1">
                    <a:lumMod val="60000"/>
                    <a:lumOff val="40000"/>
                  </a:schemeClr>
                </a:solidFill>
                <a:latin typeface="OCR A Extended" panose="02010509020102010303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 como motor de desarrollo.</a:t>
            </a:r>
          </a:p>
        </p:txBody>
      </p:sp>
      <p:sp>
        <p:nvSpPr>
          <p:cNvPr id="5" name="Rectángulo 4"/>
          <p:cNvSpPr/>
          <p:nvPr/>
        </p:nvSpPr>
        <p:spPr>
          <a:xfrm>
            <a:off x="8761863" y="6605516"/>
            <a:ext cx="1528549" cy="1228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52097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Free download Tron Wallpaper 4K [1680x1050] for your Desktop, Mobile &amp;  Tablet | Explore 76+ Tron Background | Tron Background, Tron Hd Wallpaper,  Tron Wallpaper 1080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7060"/>
            <a:ext cx="12192000" cy="6875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8787621" y="6458755"/>
            <a:ext cx="1528549" cy="1228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Rectángulo 2"/>
          <p:cNvSpPr/>
          <p:nvPr/>
        </p:nvSpPr>
        <p:spPr>
          <a:xfrm>
            <a:off x="622541" y="685991"/>
            <a:ext cx="942298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s-MX" sz="2400" b="1" kern="100" dirty="0">
                <a:solidFill>
                  <a:srgbClr val="FFC000"/>
                </a:solidFill>
                <a:latin typeface="OCR A Extended" panose="02010509020102010303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Modo entrega:</a:t>
            </a:r>
          </a:p>
          <a:p>
            <a:pPr>
              <a:spcAft>
                <a:spcPts val="0"/>
              </a:spcAft>
            </a:pPr>
            <a:endParaRPr lang="es-MX" sz="2400" kern="100" dirty="0">
              <a:solidFill>
                <a:schemeClr val="bg1"/>
              </a:solidFill>
              <a:latin typeface="OCR A Extended" panose="02010509020102010303" pitchFamily="50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s-MX" sz="2400" b="1" kern="100" dirty="0">
                <a:solidFill>
                  <a:srgbClr val="FFFF00"/>
                </a:solidFill>
                <a:latin typeface="OCR A Extended" panose="02010509020102010303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1.- Realizar en video </a:t>
            </a:r>
            <a:r>
              <a:rPr lang="es-MX" sz="2400" b="1" kern="100" dirty="0" err="1">
                <a:solidFill>
                  <a:srgbClr val="FFFF00"/>
                </a:solidFill>
                <a:latin typeface="OCR A Extended" panose="02010509020102010303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Tiktok</a:t>
            </a:r>
            <a:r>
              <a:rPr lang="es-MX" sz="2400" b="1" kern="100" dirty="0">
                <a:solidFill>
                  <a:srgbClr val="FFFF00"/>
                </a:solidFill>
                <a:latin typeface="OCR A Extended" panose="02010509020102010303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 no mayor a 5 minutos.</a:t>
            </a:r>
          </a:p>
          <a:p>
            <a:pPr lvl="0"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s-MX" sz="2400" b="1" kern="100" dirty="0">
                <a:solidFill>
                  <a:srgbClr val="FFFF00"/>
                </a:solidFill>
                <a:latin typeface="OCR A Extended" panose="02010509020102010303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2.- Mostrando </a:t>
            </a:r>
          </a:p>
          <a:p>
            <a:pPr marL="285750" lvl="0" indent="-285750">
              <a:spcAft>
                <a:spcPts val="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s-MX" sz="2400" b="1" kern="100" dirty="0">
                <a:solidFill>
                  <a:srgbClr val="FFFF00"/>
                </a:solidFill>
                <a:latin typeface="OCR A Extended" panose="02010509020102010303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	Desarrollo en 2 minutos</a:t>
            </a:r>
          </a:p>
          <a:p>
            <a:pPr marL="285750" lvl="0" indent="-285750">
              <a:spcAft>
                <a:spcPts val="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s-MX" sz="2400" b="1" kern="100" dirty="0">
                <a:solidFill>
                  <a:srgbClr val="FFFF00"/>
                </a:solidFill>
                <a:latin typeface="OCR A Extended" panose="02010509020102010303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	Desarrollo de etapas o faces 1 minutos</a:t>
            </a:r>
          </a:p>
          <a:p>
            <a:pPr marL="285750" lvl="0" indent="-285750">
              <a:spcAft>
                <a:spcPts val="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s-MX" sz="2400" b="1" kern="100" dirty="0">
                <a:solidFill>
                  <a:srgbClr val="FFFF00"/>
                </a:solidFill>
                <a:latin typeface="OCR A Extended" panose="02010509020102010303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	Funcionamiento 2 minutos.</a:t>
            </a:r>
          </a:p>
          <a:p>
            <a:pPr lvl="0"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s-MX" sz="2400" b="1" kern="100" dirty="0">
                <a:solidFill>
                  <a:srgbClr val="FFFF00"/>
                </a:solidFill>
                <a:latin typeface="OCR A Extended" panose="02010509020102010303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3.-Subir video a YouTube y compartir el link en: </a:t>
            </a:r>
          </a:p>
          <a:p>
            <a:pPr lvl="0"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s-MX" sz="2400" b="1" kern="100" dirty="0">
                <a:solidFill>
                  <a:srgbClr val="FFFF00"/>
                </a:solidFill>
                <a:latin typeface="OCR A Extended" panose="02010509020102010303" pitchFamily="50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https://tesiedumx-my.sharepoint.com/:x:/g/personal/ezau_jv_ixtapaluca_tecnm_mx1/EeVHdnrMtPpDmevncKpUP9gBpP3cCJnN0985WmeuTcRSMQ?e=zaLfRc</a:t>
            </a:r>
            <a:endParaRPr lang="es-MX" sz="2400" b="1" kern="100" dirty="0">
              <a:solidFill>
                <a:srgbClr val="FFFF00"/>
              </a:solidFill>
              <a:latin typeface="OCR A Extended" panose="02010509020102010303" pitchFamily="50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spcAft>
                <a:spcPts val="0"/>
              </a:spcAft>
              <a:buSzPts val="1000"/>
              <a:tabLst>
                <a:tab pos="457200" algn="l"/>
              </a:tabLst>
            </a:pPr>
            <a:endParaRPr lang="es-MX" sz="2400" b="1" kern="100" dirty="0">
              <a:solidFill>
                <a:srgbClr val="FFFF00"/>
              </a:solidFill>
              <a:latin typeface="OCR A Extended" panose="02010509020102010303" pitchFamily="50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>
              <a:spcAft>
                <a:spcPts val="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endParaRPr lang="es-MX" sz="2400" kern="100" dirty="0">
              <a:solidFill>
                <a:schemeClr val="accent6">
                  <a:lumMod val="60000"/>
                  <a:lumOff val="40000"/>
                </a:schemeClr>
              </a:solidFill>
              <a:latin typeface="OCR A Extended" panose="02010509020102010303" pitchFamily="50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0123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Free download Tron Wallpaper 4K [1680x1050] for your Desktop, Mobile &amp;  Tablet | Explore 76+ Tron Background | Tron Background, Tron Hd Wallpaper,  Tron Wallpaper 1080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46714"/>
            <a:ext cx="12192000" cy="6875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/>
          <p:cNvSpPr/>
          <p:nvPr/>
        </p:nvSpPr>
        <p:spPr>
          <a:xfrm>
            <a:off x="235761" y="864655"/>
            <a:ext cx="1105901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s-MX" sz="2400" b="1" kern="100" dirty="0">
                <a:solidFill>
                  <a:srgbClr val="FFC000"/>
                </a:solidFill>
                <a:latin typeface="OCR A Extended" panose="02010509020102010303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Tema Principal: Sistema Socio-Ecológico </a:t>
            </a:r>
          </a:p>
          <a:p>
            <a:pPr>
              <a:spcAft>
                <a:spcPts val="0"/>
              </a:spcAft>
            </a:pPr>
            <a:r>
              <a:rPr lang="es-MX" sz="2400" b="1" kern="100" dirty="0">
                <a:solidFill>
                  <a:srgbClr val="FF0000"/>
                </a:solidFill>
                <a:latin typeface="OCR A Extended" panose="02010509020102010303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“Juegos No Violentos”</a:t>
            </a:r>
          </a:p>
          <a:p>
            <a:pPr lvl="0">
              <a:spcAft>
                <a:spcPts val="0"/>
              </a:spcAft>
              <a:buSzPts val="1000"/>
              <a:tabLst>
                <a:tab pos="457200" algn="l"/>
              </a:tabLst>
            </a:pPr>
            <a:endParaRPr lang="es-MX" sz="2400" b="1" kern="100" dirty="0">
              <a:solidFill>
                <a:srgbClr val="FFC000"/>
              </a:solidFill>
              <a:latin typeface="OCR A Extended" panose="02010509020102010303" pitchFamily="50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spcAft>
                <a:spcPts val="0"/>
              </a:spcAft>
              <a:buSzPts val="1000"/>
              <a:tabLst>
                <a:tab pos="457200" algn="l"/>
              </a:tabLst>
            </a:pPr>
            <a:endParaRPr lang="es-MX" sz="2400" b="1" kern="100" dirty="0">
              <a:solidFill>
                <a:schemeClr val="accent6"/>
              </a:solidFill>
              <a:latin typeface="OCR A Extended" panose="02010509020102010303" pitchFamily="50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MX" sz="2400" b="1" kern="100" dirty="0">
                <a:solidFill>
                  <a:schemeClr val="accent6"/>
                </a:solidFill>
                <a:latin typeface="OCR A Extended" panose="02010509020102010303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Fomentamos la creatividad y la innovación en la creación de juegos que promuevan experiencias no violentas.</a:t>
            </a:r>
          </a:p>
          <a:p>
            <a:pPr marL="342900" lvl="0" indent="-342900"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MX" sz="2400" b="1" kern="100" dirty="0">
                <a:solidFill>
                  <a:schemeClr val="accent6"/>
                </a:solidFill>
                <a:latin typeface="OCR A Extended" panose="02010509020102010303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Se valorará positivamente la originalidad y el enfoque único de cada equipo.</a:t>
            </a:r>
          </a:p>
          <a:p>
            <a:pPr marL="342900" lvl="0" indent="-342900"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MX" sz="2400" b="1" kern="100" dirty="0">
                <a:solidFill>
                  <a:schemeClr val="accent6"/>
                </a:solidFill>
                <a:latin typeface="OCR A Extended" panose="02010509020102010303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Creación de escenario y objetos</a:t>
            </a:r>
          </a:p>
          <a:p>
            <a:pPr marL="342900" lvl="0" indent="-342900"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MX" sz="2400" b="1" kern="100" dirty="0">
                <a:solidFill>
                  <a:schemeClr val="accent6"/>
                </a:solidFill>
                <a:latin typeface="OCR A Extended" panose="02010509020102010303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Articulación y movilidad entres los objetos y escenario.</a:t>
            </a:r>
          </a:p>
          <a:p>
            <a:pPr marL="342900" lvl="0" indent="-342900"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MX" sz="2400" b="1" kern="100" dirty="0">
                <a:solidFill>
                  <a:schemeClr val="accent6"/>
                </a:solidFill>
                <a:latin typeface="OCR A Extended" panose="02010509020102010303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Niveles.</a:t>
            </a:r>
          </a:p>
        </p:txBody>
      </p:sp>
      <p:sp>
        <p:nvSpPr>
          <p:cNvPr id="5" name="Rectángulo 4"/>
          <p:cNvSpPr/>
          <p:nvPr/>
        </p:nvSpPr>
        <p:spPr>
          <a:xfrm>
            <a:off x="8761863" y="6605516"/>
            <a:ext cx="1528549" cy="1228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03079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Free download Tron Wallpaper 4K [1680x1050] for your Desktop, Mobile &amp;  Tablet | Explore 76+ Tron Background | Tron Background, Tron Hd Wallpaper,  Tron Wallpaper 1080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75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/>
          <p:cNvSpPr/>
          <p:nvPr/>
        </p:nvSpPr>
        <p:spPr>
          <a:xfrm>
            <a:off x="235761" y="864655"/>
            <a:ext cx="11059012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s-MX" sz="2400" b="1" kern="100" dirty="0">
                <a:solidFill>
                  <a:srgbClr val="FFC000"/>
                </a:solidFill>
                <a:latin typeface="OCR A Extended" panose="02010509020102010303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TEMATICAS</a:t>
            </a:r>
          </a:p>
          <a:p>
            <a:pPr lvl="0">
              <a:spcAft>
                <a:spcPts val="0"/>
              </a:spcAft>
              <a:buSzPts val="1000"/>
              <a:tabLst>
                <a:tab pos="457200" algn="l"/>
              </a:tabLst>
            </a:pPr>
            <a:endParaRPr lang="es-MX" sz="2400" b="1" kern="100" dirty="0">
              <a:solidFill>
                <a:schemeClr val="accent6"/>
              </a:solidFill>
              <a:latin typeface="OCR A Extended" panose="02010509020102010303" pitchFamily="50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s-MX" sz="2400" b="1" kern="100" dirty="0">
                <a:solidFill>
                  <a:schemeClr val="accent4">
                    <a:lumMod val="60000"/>
                    <a:lumOff val="40000"/>
                  </a:schemeClr>
                </a:solidFill>
                <a:latin typeface="OCR A Extended" panose="02010509020102010303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1.-Sistemas ecológico naturales: son aquellos en los que no interviene el ser humano.</a:t>
            </a:r>
          </a:p>
          <a:p>
            <a:pPr lvl="0">
              <a:spcAft>
                <a:spcPts val="0"/>
              </a:spcAft>
              <a:buSzPts val="1000"/>
              <a:tabLst>
                <a:tab pos="457200" algn="l"/>
              </a:tabLst>
            </a:pPr>
            <a:endParaRPr lang="es-MX" sz="2400" b="1" kern="100" dirty="0">
              <a:solidFill>
                <a:schemeClr val="accent4">
                  <a:lumMod val="60000"/>
                  <a:lumOff val="40000"/>
                </a:schemeClr>
              </a:solidFill>
              <a:latin typeface="OCR A Extended" panose="02010509020102010303" pitchFamily="50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s-MX" sz="2400" b="1" kern="100" dirty="0">
                <a:solidFill>
                  <a:schemeClr val="accent4">
                    <a:lumMod val="60000"/>
                    <a:lumOff val="40000"/>
                  </a:schemeClr>
                </a:solidFill>
                <a:latin typeface="OCR A Extended" panose="02010509020102010303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Propician alimentos nutritivos y agua limpia, al regular las enfermedades y el clima; al apoyar la polinización de los cultivos y formación de los suelos</a:t>
            </a:r>
          </a:p>
          <a:p>
            <a:pPr lvl="0">
              <a:spcAft>
                <a:spcPts val="0"/>
              </a:spcAft>
              <a:buSzPts val="1000"/>
              <a:tabLst>
                <a:tab pos="457200" algn="l"/>
              </a:tabLst>
            </a:pPr>
            <a:endParaRPr lang="es-MX" sz="2400" b="1" kern="100" dirty="0">
              <a:solidFill>
                <a:schemeClr val="accent4">
                  <a:lumMod val="60000"/>
                  <a:lumOff val="40000"/>
                </a:schemeClr>
              </a:solidFill>
              <a:latin typeface="OCR A Extended" panose="02010509020102010303" pitchFamily="50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s-MX" sz="2400" b="1" kern="100" dirty="0">
                <a:solidFill>
                  <a:schemeClr val="accent4">
                    <a:lumMod val="60000"/>
                    <a:lumOff val="40000"/>
                  </a:schemeClr>
                </a:solidFill>
                <a:latin typeface="OCR A Extended" panose="02010509020102010303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2.-Sistemas ecológicos artificiales O urbanos, son aquellos en los que el ser humano si interviene.</a:t>
            </a:r>
          </a:p>
          <a:p>
            <a:pPr lvl="0">
              <a:spcAft>
                <a:spcPts val="0"/>
              </a:spcAft>
              <a:buSzPts val="1000"/>
              <a:tabLst>
                <a:tab pos="457200" algn="l"/>
              </a:tabLst>
            </a:pPr>
            <a:endParaRPr lang="es-MX" sz="2400" b="1" kern="100" dirty="0">
              <a:solidFill>
                <a:schemeClr val="accent4">
                  <a:lumMod val="60000"/>
                  <a:lumOff val="40000"/>
                </a:schemeClr>
              </a:solidFill>
              <a:latin typeface="OCR A Extended" panose="02010509020102010303" pitchFamily="50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s-MX" sz="2400" b="1" kern="100" dirty="0">
                <a:solidFill>
                  <a:schemeClr val="accent4">
                    <a:lumMod val="60000"/>
                    <a:lumOff val="40000"/>
                  </a:schemeClr>
                </a:solidFill>
                <a:latin typeface="OCR A Extended" panose="02010509020102010303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Son en aquellas en las que el ser humano interviene como un medio de autorregulación de los sistemas ambientales</a:t>
            </a:r>
          </a:p>
          <a:p>
            <a:pPr marL="342900" lvl="0" indent="-342900"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s-MX" sz="2400" b="1" kern="100" dirty="0">
              <a:solidFill>
                <a:schemeClr val="accent6"/>
              </a:solidFill>
              <a:latin typeface="OCR A Extended" panose="02010509020102010303" pitchFamily="50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s-MX" sz="2400" b="1" kern="100" dirty="0">
              <a:solidFill>
                <a:schemeClr val="accent6"/>
              </a:solidFill>
              <a:latin typeface="OCR A Extended" panose="02010509020102010303" pitchFamily="50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8761863" y="6605516"/>
            <a:ext cx="1528549" cy="1228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83832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Free download Tron Wallpaper 4K [1680x1050] for your Desktop, Mobile &amp;  Tablet | Explore 76+ Tron Background | Tron Background, Tron Hd Wallpaper,  Tron Wallpaper 1080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75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8748215" y="6605516"/>
            <a:ext cx="1528549" cy="1228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Rectángulo 1"/>
          <p:cNvSpPr/>
          <p:nvPr/>
        </p:nvSpPr>
        <p:spPr>
          <a:xfrm>
            <a:off x="145575" y="1021484"/>
            <a:ext cx="11900849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s-MX" sz="2800" b="1" kern="100" dirty="0">
                <a:solidFill>
                  <a:srgbClr val="FFC000"/>
                </a:solidFill>
                <a:latin typeface="OCR A Extended" panose="02010509020102010303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Estructura del Evento:</a:t>
            </a:r>
            <a:endParaRPr lang="es-MX" sz="2800" kern="100" dirty="0">
              <a:solidFill>
                <a:srgbClr val="FFC000"/>
              </a:solidFill>
              <a:latin typeface="OCR A Extended" panose="02010509020102010303" pitchFamily="50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s-MX" sz="2800" b="1" kern="100" dirty="0">
                <a:solidFill>
                  <a:schemeClr val="bg1">
                    <a:lumMod val="95000"/>
                  </a:schemeClr>
                </a:solidFill>
                <a:latin typeface="OCR A Extended" panose="02010509020102010303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MX" sz="2800" kern="100" dirty="0">
              <a:solidFill>
                <a:schemeClr val="bg1">
                  <a:lumMod val="95000"/>
                </a:schemeClr>
              </a:solidFill>
              <a:latin typeface="OCR A Extended" panose="02010509020102010303" pitchFamily="50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s-MX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OCR A Extended" panose="02010509020102010303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Fase 1: Inicio (Primeras 2 horas)</a:t>
            </a:r>
          </a:p>
          <a:p>
            <a:pPr>
              <a:spcAft>
                <a:spcPts val="0"/>
              </a:spcAft>
            </a:pPr>
            <a:endParaRPr lang="es-MX" sz="2400" kern="100" dirty="0">
              <a:solidFill>
                <a:schemeClr val="accent2">
                  <a:lumMod val="60000"/>
                  <a:lumOff val="40000"/>
                </a:schemeClr>
              </a:solidFill>
              <a:latin typeface="OCR A Extended" panose="02010509020102010303" pitchFamily="50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s-MX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OCR A Extended" panose="02010509020102010303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Presentación y Bienvenida (30 minutos):</a:t>
            </a:r>
          </a:p>
          <a:p>
            <a:pPr marL="742950" lvl="1" indent="-285750"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s-MX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OCR A Extended" panose="02010509020102010303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Introducción a las reglas y restricciones.</a:t>
            </a:r>
          </a:p>
          <a:p>
            <a:pPr marL="742950" lvl="1" indent="-285750"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s-MX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OCR A Extended" panose="02010509020102010303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Destacar la importancia del enfoque no violento.</a:t>
            </a:r>
          </a:p>
          <a:p>
            <a:pPr marL="342900" lvl="0" indent="-342900"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s-MX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OCR A Extended" panose="02010509020102010303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Formación de Equipos (30 minutos):</a:t>
            </a:r>
          </a:p>
          <a:p>
            <a:pPr marL="742950" lvl="1" indent="-285750"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s-MX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OCR A Extended" panose="02010509020102010303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Organización de equipos y asignación de roles.</a:t>
            </a:r>
          </a:p>
          <a:p>
            <a:pPr marL="342900" lvl="0" indent="-342900"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s-MX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OCR A Extended" panose="02010509020102010303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Ideación (1 hora):</a:t>
            </a:r>
          </a:p>
          <a:p>
            <a:pPr marL="742950" lvl="1" indent="-285750"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s-MX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OCR A Extended" panose="02010509020102010303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Desarrollo de conceptos de juegos no violentos.</a:t>
            </a:r>
            <a:endParaRPr lang="es-MX" sz="2400" b="1" kern="10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OCR A Extended" panose="02010509020102010303" pitchFamily="50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AutoShape 2" descr="Pac-Man cumple 38 años, ¡uno de los mejores videojuegos retro!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4" name="AutoShape 4" descr="Pac-Man cumple 38 años, ¡uno de los mejores videojuegos retro!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05241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Free download Tron Wallpaper 4K [1680x1050] for your Desktop, Mobile &amp;  Tablet | Explore 76+ Tron Background | Tron Background, Tron Hd Wallpaper,  Tron Wallpaper 1080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46714"/>
            <a:ext cx="12192000" cy="6875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8775511" y="6469039"/>
            <a:ext cx="1528549" cy="1228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Rectángulo 1"/>
          <p:cNvSpPr/>
          <p:nvPr/>
        </p:nvSpPr>
        <p:spPr>
          <a:xfrm>
            <a:off x="454925" y="967244"/>
            <a:ext cx="10668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s-MX" sz="2400" b="1" kern="100" dirty="0">
                <a:solidFill>
                  <a:srgbClr val="FFC000"/>
                </a:solidFill>
                <a:latin typeface="OCR A Extended" panose="02010509020102010303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Fase 2: Desarrollo (Siguientes 18 horas)</a:t>
            </a:r>
          </a:p>
          <a:p>
            <a:pPr>
              <a:spcAft>
                <a:spcPts val="0"/>
              </a:spcAft>
            </a:pPr>
            <a:r>
              <a:rPr lang="es-MX" sz="2400" kern="100" dirty="0">
                <a:solidFill>
                  <a:schemeClr val="bg1"/>
                </a:solidFill>
                <a:latin typeface="OCR A Extended" panose="02010509020102010303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342900" lvl="0" indent="-342900">
              <a:spcAft>
                <a:spcPts val="0"/>
              </a:spcAft>
              <a:buFont typeface="+mj-lt"/>
              <a:buAutoNum type="arabicPeriod" startAt="4"/>
              <a:tabLst>
                <a:tab pos="457200" algn="l"/>
              </a:tabLst>
            </a:pPr>
            <a:r>
              <a:rPr lang="es-MX" sz="2400" b="1" kern="100" dirty="0">
                <a:solidFill>
                  <a:schemeClr val="bg1">
                    <a:lumMod val="85000"/>
                  </a:schemeClr>
                </a:solidFill>
                <a:latin typeface="OCR A Extended" panose="02010509020102010303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Configuración del Entorno (1 hora):</a:t>
            </a:r>
            <a:endParaRPr lang="es-MX" sz="2400" kern="100" dirty="0">
              <a:solidFill>
                <a:schemeClr val="bg1">
                  <a:lumMod val="85000"/>
                </a:schemeClr>
              </a:solidFill>
              <a:latin typeface="OCR A Extended" panose="02010509020102010303" pitchFamily="50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s-MX" sz="2400" kern="100" dirty="0">
                <a:solidFill>
                  <a:schemeClr val="bg1">
                    <a:lumMod val="85000"/>
                  </a:schemeClr>
                </a:solidFill>
                <a:latin typeface="OCR A Extended" panose="02010509020102010303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Instalación y configuración de </a:t>
            </a:r>
            <a:r>
              <a:rPr lang="es-MX" sz="2400" kern="100" dirty="0" err="1">
                <a:solidFill>
                  <a:schemeClr val="bg1">
                    <a:lumMod val="85000"/>
                  </a:schemeClr>
                </a:solidFill>
                <a:latin typeface="OCR A Extended" panose="02010509020102010303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Unity</a:t>
            </a:r>
            <a:r>
              <a:rPr lang="es-MX" sz="2400" kern="100" dirty="0">
                <a:solidFill>
                  <a:schemeClr val="bg1">
                    <a:lumMod val="85000"/>
                  </a:schemeClr>
                </a:solidFill>
                <a:latin typeface="OCR A Extended" panose="02010509020102010303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spcAft>
                <a:spcPts val="0"/>
              </a:spcAft>
              <a:buFont typeface="+mj-lt"/>
              <a:buAutoNum type="arabicPeriod" startAt="4"/>
              <a:tabLst>
                <a:tab pos="457200" algn="l"/>
              </a:tabLst>
            </a:pPr>
            <a:r>
              <a:rPr lang="es-MX" sz="2400" b="1" kern="100" dirty="0">
                <a:solidFill>
                  <a:schemeClr val="bg1">
                    <a:lumMod val="85000"/>
                  </a:schemeClr>
                </a:solidFill>
                <a:latin typeface="OCR A Extended" panose="02010509020102010303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Desarrollo del Prototipo (8 horas):</a:t>
            </a:r>
            <a:endParaRPr lang="es-MX" sz="2400" kern="100" dirty="0">
              <a:solidFill>
                <a:schemeClr val="bg1">
                  <a:lumMod val="85000"/>
                </a:schemeClr>
              </a:solidFill>
              <a:latin typeface="OCR A Extended" panose="02010509020102010303" pitchFamily="50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s-MX" sz="2400" kern="100" dirty="0">
                <a:solidFill>
                  <a:schemeClr val="bg1">
                    <a:lumMod val="85000"/>
                  </a:schemeClr>
                </a:solidFill>
                <a:latin typeface="OCR A Extended" panose="02010509020102010303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Implementación de funciones básicas del juego.</a:t>
            </a:r>
          </a:p>
          <a:p>
            <a:pPr marL="342900" lvl="0" indent="-342900">
              <a:spcAft>
                <a:spcPts val="0"/>
              </a:spcAft>
              <a:buFont typeface="+mj-lt"/>
              <a:buAutoNum type="arabicPeriod" startAt="4"/>
              <a:tabLst>
                <a:tab pos="457200" algn="l"/>
              </a:tabLst>
            </a:pPr>
            <a:r>
              <a:rPr lang="es-MX" sz="2400" b="1" kern="100" dirty="0">
                <a:solidFill>
                  <a:schemeClr val="bg1">
                    <a:lumMod val="85000"/>
                  </a:schemeClr>
                </a:solidFill>
                <a:latin typeface="OCR A Extended" panose="02010509020102010303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Pruebas y </a:t>
            </a:r>
            <a:r>
              <a:rPr lang="es-MX" sz="2400" b="1" kern="100" dirty="0" err="1">
                <a:solidFill>
                  <a:schemeClr val="bg1">
                    <a:lumMod val="85000"/>
                  </a:schemeClr>
                </a:solidFill>
                <a:latin typeface="OCR A Extended" panose="02010509020102010303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Feedback</a:t>
            </a:r>
            <a:r>
              <a:rPr lang="es-MX" sz="2400" b="1" kern="100" dirty="0">
                <a:solidFill>
                  <a:schemeClr val="bg1">
                    <a:lumMod val="85000"/>
                  </a:schemeClr>
                </a:solidFill>
                <a:latin typeface="OCR A Extended" panose="02010509020102010303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 (2 horas):</a:t>
            </a:r>
            <a:endParaRPr lang="es-MX" sz="2400" kern="100" dirty="0">
              <a:solidFill>
                <a:schemeClr val="bg1">
                  <a:lumMod val="85000"/>
                </a:schemeClr>
              </a:solidFill>
              <a:latin typeface="OCR A Extended" panose="02010509020102010303" pitchFamily="50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s-MX" sz="2400" kern="100" dirty="0">
                <a:solidFill>
                  <a:schemeClr val="bg1">
                    <a:lumMod val="85000"/>
                  </a:schemeClr>
                </a:solidFill>
                <a:latin typeface="OCR A Extended" panose="02010509020102010303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Sesiones de prueba y retroalimentación interna.</a:t>
            </a:r>
          </a:p>
          <a:p>
            <a:pPr marL="342900" lvl="0" indent="-342900">
              <a:spcAft>
                <a:spcPts val="0"/>
              </a:spcAft>
              <a:buFont typeface="+mj-lt"/>
              <a:buAutoNum type="arabicPeriod" startAt="4"/>
              <a:tabLst>
                <a:tab pos="457200" algn="l"/>
              </a:tabLst>
            </a:pPr>
            <a:r>
              <a:rPr lang="es-MX" sz="2400" b="1" kern="100" dirty="0">
                <a:solidFill>
                  <a:schemeClr val="bg1">
                    <a:lumMod val="85000"/>
                  </a:schemeClr>
                </a:solidFill>
                <a:latin typeface="OCR A Extended" panose="02010509020102010303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Iteración (3 horas):</a:t>
            </a:r>
            <a:endParaRPr lang="es-MX" sz="2400" kern="100" dirty="0">
              <a:solidFill>
                <a:schemeClr val="bg1">
                  <a:lumMod val="85000"/>
                </a:schemeClr>
              </a:solidFill>
              <a:latin typeface="OCR A Extended" panose="02010509020102010303" pitchFamily="50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s-MX" sz="2400" kern="100" dirty="0">
                <a:solidFill>
                  <a:schemeClr val="bg1">
                    <a:lumMod val="85000"/>
                  </a:schemeClr>
                </a:solidFill>
                <a:latin typeface="OCR A Extended" panose="02010509020102010303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Mejoras basadas en el </a:t>
            </a:r>
            <a:r>
              <a:rPr lang="es-MX" sz="2400" kern="100" dirty="0" err="1">
                <a:solidFill>
                  <a:schemeClr val="bg1">
                    <a:lumMod val="85000"/>
                  </a:schemeClr>
                </a:solidFill>
                <a:latin typeface="OCR A Extended" panose="02010509020102010303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feedback</a:t>
            </a:r>
            <a:r>
              <a:rPr lang="es-MX" sz="2400" kern="100" dirty="0">
                <a:solidFill>
                  <a:schemeClr val="bg1">
                    <a:lumMod val="85000"/>
                  </a:schemeClr>
                </a:solidFill>
                <a:latin typeface="OCR A Extended" panose="02010509020102010303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 recibido.</a:t>
            </a:r>
          </a:p>
          <a:p>
            <a:pPr marL="342900" lvl="0" indent="-342900">
              <a:spcAft>
                <a:spcPts val="0"/>
              </a:spcAft>
              <a:buFont typeface="+mj-lt"/>
              <a:buAutoNum type="arabicPeriod" startAt="4"/>
              <a:tabLst>
                <a:tab pos="457200" algn="l"/>
              </a:tabLst>
            </a:pPr>
            <a:r>
              <a:rPr lang="es-MX" sz="2400" b="1" kern="100" dirty="0">
                <a:solidFill>
                  <a:schemeClr val="bg1">
                    <a:lumMod val="85000"/>
                  </a:schemeClr>
                </a:solidFill>
                <a:latin typeface="OCR A Extended" panose="02010509020102010303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Desarrollo Adicional (4 horas):</a:t>
            </a:r>
            <a:endParaRPr lang="es-MX" sz="2400" kern="100" dirty="0">
              <a:solidFill>
                <a:schemeClr val="bg1">
                  <a:lumMod val="85000"/>
                </a:schemeClr>
              </a:solidFill>
              <a:latin typeface="OCR A Extended" panose="02010509020102010303" pitchFamily="50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s-MX" sz="2400" kern="100" dirty="0">
                <a:solidFill>
                  <a:schemeClr val="bg1">
                    <a:lumMod val="85000"/>
                  </a:schemeClr>
                </a:solidFill>
                <a:latin typeface="OCR A Extended" panose="02010509020102010303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Incorporación de características adicionales.</a:t>
            </a:r>
            <a:endParaRPr lang="es-MX" sz="2400" kern="100" dirty="0">
              <a:solidFill>
                <a:schemeClr val="bg1">
                  <a:lumMod val="85000"/>
                </a:schemeClr>
              </a:solidFill>
              <a:effectLst/>
              <a:latin typeface="OCR A Extended" panose="02010509020102010303" pitchFamily="50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5876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Free download Tron Wallpaper 4K [1680x1050] for your Desktop, Mobile &amp;  Tablet | Explore 76+ Tron Background | Tron Background, Tron Hd Wallpaper,  Tron Wallpaper 1080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4547"/>
            <a:ext cx="12192000" cy="6875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GAME OVER 1080P, 2K, 4K, 5K HD wallpapers free download | Wallpaper Flare"/>
          <p:cNvPicPr>
            <a:picLocks noChangeAspect="1" noChangeArrowheads="1"/>
          </p:cNvPicPr>
          <p:nvPr/>
        </p:nvPicPr>
        <p:blipFill rotWithShape="1"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397" t="39104" r="32176" b="40708"/>
          <a:stretch/>
        </p:blipFill>
        <p:spPr bwMode="auto">
          <a:xfrm rot="1578513">
            <a:off x="8515929" y="1556522"/>
            <a:ext cx="3562794" cy="196372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8775511" y="6400796"/>
            <a:ext cx="1528549" cy="1228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Rectángulo 3"/>
          <p:cNvSpPr/>
          <p:nvPr/>
        </p:nvSpPr>
        <p:spPr>
          <a:xfrm>
            <a:off x="137373" y="645558"/>
            <a:ext cx="1096421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b="1" dirty="0">
                <a:solidFill>
                  <a:srgbClr val="FFC000"/>
                </a:solidFill>
                <a:latin typeface="OCR A Extended" panose="02010509020102010303" pitchFamily="50" charset="0"/>
              </a:rPr>
              <a:t>Fase 3: Finalización (Últimas 4 horas)</a:t>
            </a:r>
          </a:p>
          <a:p>
            <a:r>
              <a:rPr lang="es-MX" sz="2400" b="1" dirty="0">
                <a:solidFill>
                  <a:schemeClr val="bg1">
                    <a:lumMod val="95000"/>
                  </a:schemeClr>
                </a:solidFill>
                <a:latin typeface="OCR A Extended" panose="02010509020102010303" pitchFamily="50" charset="0"/>
              </a:rPr>
              <a:t> </a:t>
            </a:r>
          </a:p>
          <a:p>
            <a:r>
              <a:rPr lang="es-MX" sz="2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OCR A Extended" panose="02010509020102010303" pitchFamily="50" charset="0"/>
              </a:rPr>
              <a:t>9. </a:t>
            </a:r>
            <a:r>
              <a:rPr lang="es-MX" sz="2400" b="1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OCR A Extended" panose="02010509020102010303" pitchFamily="50" charset="0"/>
              </a:rPr>
              <a:t>Testing</a:t>
            </a:r>
            <a:r>
              <a:rPr lang="es-MX" sz="2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OCR A Extended" panose="02010509020102010303" pitchFamily="50" charset="0"/>
              </a:rPr>
              <a:t> Final y Correcciones (2 horas):</a:t>
            </a:r>
          </a:p>
          <a:p>
            <a:r>
              <a:rPr lang="es-MX" sz="2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OCR A Extended" panose="02010509020102010303" pitchFamily="50" charset="0"/>
              </a:rPr>
              <a:t>Pruebas exhaustivas y correcciones.</a:t>
            </a:r>
          </a:p>
          <a:p>
            <a:endParaRPr lang="es-MX" sz="2400" b="1" dirty="0">
              <a:solidFill>
                <a:schemeClr val="accent5">
                  <a:lumMod val="60000"/>
                  <a:lumOff val="40000"/>
                </a:schemeClr>
              </a:solidFill>
              <a:latin typeface="OCR A Extended" panose="02010509020102010303" pitchFamily="50" charset="0"/>
            </a:endParaRPr>
          </a:p>
          <a:p>
            <a:r>
              <a:rPr lang="es-MX" sz="2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OCR A Extended" panose="02010509020102010303" pitchFamily="50" charset="0"/>
              </a:rPr>
              <a:t>10. Preparación de Presentaciones (1 hora):</a:t>
            </a:r>
          </a:p>
          <a:p>
            <a:r>
              <a:rPr lang="es-MX" sz="2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OCR A Extended" panose="02010509020102010303" pitchFamily="50" charset="0"/>
              </a:rPr>
              <a:t>Preparación de presentaciones y demostraciones.</a:t>
            </a:r>
          </a:p>
          <a:p>
            <a:endParaRPr lang="es-MX" sz="2400" b="1" dirty="0">
              <a:solidFill>
                <a:schemeClr val="accent5">
                  <a:lumMod val="60000"/>
                  <a:lumOff val="40000"/>
                </a:schemeClr>
              </a:solidFill>
              <a:latin typeface="OCR A Extended" panose="02010509020102010303" pitchFamily="50" charset="0"/>
            </a:endParaRPr>
          </a:p>
          <a:p>
            <a:r>
              <a:rPr lang="es-MX" sz="2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OCR A Extended" panose="02010509020102010303" pitchFamily="50" charset="0"/>
              </a:rPr>
              <a:t>11. Presentaciones y Evaluación (1 hora):</a:t>
            </a:r>
          </a:p>
          <a:p>
            <a:r>
              <a:rPr lang="es-MX" sz="2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OCR A Extended" panose="02010509020102010303" pitchFamily="50" charset="0"/>
              </a:rPr>
              <a:t>Evaluación de los juegos por parte de jueces.</a:t>
            </a:r>
          </a:p>
        </p:txBody>
      </p:sp>
    </p:spTree>
    <p:extLst>
      <p:ext uri="{BB962C8B-B14F-4D97-AF65-F5344CB8AC3E}">
        <p14:creationId xmlns:p14="http://schemas.microsoft.com/office/powerpoint/2010/main" val="1747773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Free download Tron Wallpaper 4K [1680x1050] for your Desktop, Mobile &amp;  Tablet | Explore 76+ Tron Background | Tron Background, Tron Hd Wallpaper,  Tron Wallpaper 1080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75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8761863" y="6605516"/>
            <a:ext cx="1528549" cy="1228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Rectángulo 1"/>
          <p:cNvSpPr/>
          <p:nvPr/>
        </p:nvSpPr>
        <p:spPr>
          <a:xfrm>
            <a:off x="274748" y="460845"/>
            <a:ext cx="11539471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s-MX" sz="2400" b="1" kern="100" dirty="0">
                <a:solidFill>
                  <a:srgbClr val="FFC000"/>
                </a:solidFill>
                <a:latin typeface="OCR A Extended" panose="02010509020102010303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Premiación:</a:t>
            </a:r>
          </a:p>
          <a:p>
            <a:pPr>
              <a:spcAft>
                <a:spcPts val="0"/>
              </a:spcAft>
            </a:pPr>
            <a:endParaRPr lang="es-MX" sz="2400" b="1" kern="100" dirty="0">
              <a:solidFill>
                <a:schemeClr val="bg1"/>
              </a:solidFill>
              <a:latin typeface="OCR A Extended" panose="02010509020102010303" pitchFamily="50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MX" sz="2400" b="1" kern="100" dirty="0">
                <a:solidFill>
                  <a:schemeClr val="accent6">
                    <a:lumMod val="60000"/>
                    <a:lumOff val="40000"/>
                  </a:schemeClr>
                </a:solidFill>
                <a:latin typeface="OCR A Extended" panose="02010509020102010303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Primer Lugar: </a:t>
            </a:r>
            <a:r>
              <a:rPr lang="es-MX" sz="2400" b="1" kern="100" dirty="0">
                <a:solidFill>
                  <a:schemeClr val="bg1"/>
                </a:solidFill>
                <a:latin typeface="OCR A Extended" panose="02010509020102010303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s-MX" sz="2400" b="1" kern="100" dirty="0">
                <a:solidFill>
                  <a:srgbClr val="FFC000"/>
                </a:solidFill>
                <a:latin typeface="OCR A Extended" panose="02010509020102010303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Cómo Participar:</a:t>
            </a:r>
          </a:p>
          <a:p>
            <a:pPr>
              <a:spcAft>
                <a:spcPts val="0"/>
              </a:spcAft>
            </a:pPr>
            <a:endParaRPr lang="es-MX" sz="2400" b="1" kern="100" dirty="0">
              <a:solidFill>
                <a:schemeClr val="bg1"/>
              </a:solidFill>
              <a:latin typeface="OCR A Extended" panose="02010509020102010303" pitchFamily="50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s-MX" sz="2400" b="1" kern="100" dirty="0">
                <a:solidFill>
                  <a:schemeClr val="accent6">
                    <a:lumMod val="60000"/>
                    <a:lumOff val="40000"/>
                  </a:schemeClr>
                </a:solidFill>
                <a:latin typeface="OCR A Extended" panose="02010509020102010303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Regístrate como participante.</a:t>
            </a:r>
          </a:p>
          <a:p>
            <a:pPr marL="342900" lvl="0" indent="-342900"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s-MX" sz="2400" b="1" kern="100" dirty="0">
                <a:solidFill>
                  <a:schemeClr val="accent6">
                    <a:lumMod val="60000"/>
                    <a:lumOff val="40000"/>
                  </a:schemeClr>
                </a:solidFill>
                <a:latin typeface="OCR A Extended" panose="02010509020102010303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Completa el formulario de inscripción en [enlace de inscripción] antes del [fecha límite de inscripción].</a:t>
            </a:r>
          </a:p>
          <a:p>
            <a:pPr>
              <a:spcAft>
                <a:spcPts val="0"/>
              </a:spcAft>
            </a:pPr>
            <a:r>
              <a:rPr lang="es-MX" sz="2400" b="1" kern="100" dirty="0">
                <a:solidFill>
                  <a:schemeClr val="accent6">
                    <a:lumMod val="60000"/>
                    <a:lumOff val="40000"/>
                  </a:schemeClr>
                </a:solidFill>
                <a:latin typeface="OCR A Extended" panose="02010509020102010303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¡Prepárate para una experiencia intensiva de desarrollo de juegos con </a:t>
            </a:r>
            <a:r>
              <a:rPr lang="es-MX" sz="2400" b="1" kern="1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OCR A Extended" panose="02010509020102010303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Unity</a:t>
            </a:r>
            <a:r>
              <a:rPr lang="es-MX" sz="2400" b="1" kern="100" dirty="0">
                <a:solidFill>
                  <a:schemeClr val="accent6">
                    <a:lumMod val="60000"/>
                    <a:lumOff val="40000"/>
                  </a:schemeClr>
                </a:solidFill>
                <a:latin typeface="OCR A Extended" panose="02010509020102010303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! ¡Esperamos ver tu creatividad en acción!</a:t>
            </a:r>
          </a:p>
          <a:p>
            <a:pPr>
              <a:spcAft>
                <a:spcPts val="0"/>
              </a:spcAft>
            </a:pPr>
            <a:r>
              <a:rPr lang="es-MX" sz="2400" b="1" kern="100" dirty="0">
                <a:solidFill>
                  <a:schemeClr val="accent6">
                    <a:lumMod val="60000"/>
                    <a:lumOff val="40000"/>
                  </a:schemeClr>
                </a:solidFill>
                <a:latin typeface="OCR A Extended" panose="02010509020102010303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¡Éxitos a todos los participantes!</a:t>
            </a:r>
          </a:p>
          <a:p>
            <a:pPr>
              <a:spcAft>
                <a:spcPts val="0"/>
              </a:spcAft>
            </a:pPr>
            <a:endParaRPr lang="es-MX" sz="2400" b="1" kern="100" dirty="0">
              <a:solidFill>
                <a:schemeClr val="accent6">
                  <a:lumMod val="60000"/>
                  <a:lumOff val="40000"/>
                </a:schemeClr>
              </a:solidFill>
              <a:latin typeface="OCR A Extended" panose="02010509020102010303" pitchFamily="50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s-MX" sz="2400" b="1" kern="100" dirty="0">
                <a:solidFill>
                  <a:schemeClr val="accent6">
                    <a:lumMod val="60000"/>
                    <a:lumOff val="40000"/>
                  </a:schemeClr>
                </a:solidFill>
                <a:latin typeface="OCR A Extended" panose="02010509020102010303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[Nombre de alumno/avatar]</a:t>
            </a:r>
            <a:endParaRPr lang="es-MX" sz="2400" b="1" kern="100" dirty="0">
              <a:solidFill>
                <a:schemeClr val="accent6">
                  <a:lumMod val="60000"/>
                  <a:lumOff val="40000"/>
                </a:schemeClr>
              </a:solidFill>
              <a:effectLst/>
              <a:latin typeface="OCR A Extended" panose="02010509020102010303" pitchFamily="50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33109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253</TotalTime>
  <Words>585</Words>
  <Application>Microsoft Office PowerPoint</Application>
  <PresentationFormat>Panorámica</PresentationFormat>
  <Paragraphs>85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OCR A Extended</vt:lpstr>
      <vt:lpstr>Symbol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Windows</dc:creator>
  <cp:lastModifiedBy>Admin</cp:lastModifiedBy>
  <cp:revision>39</cp:revision>
  <dcterms:created xsi:type="dcterms:W3CDTF">2023-11-22T19:55:11Z</dcterms:created>
  <dcterms:modified xsi:type="dcterms:W3CDTF">2023-11-30T15:51:49Z</dcterms:modified>
</cp:coreProperties>
</file>