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League Spartan" charset="1" panose="00000800000000000000"/>
      <p:regular r:id="rId14"/>
    </p:embeddedFont>
    <p:embeddedFont>
      <p:font typeface="Open Sans Light" charset="1" panose="020B0306030504020204"/>
      <p:regular r:id="rId15"/>
    </p:embeddedFont>
    <p:embeddedFont>
      <p:font typeface="Open Sans Light Bold" charset="1" panose="020B0806030504020204"/>
      <p:regular r:id="rId16"/>
    </p:embeddedFont>
    <p:embeddedFont>
      <p:font typeface="Open Sans Light Italics" charset="1" panose="020B0306030504020204"/>
      <p:regular r:id="rId17"/>
    </p:embeddedFont>
    <p:embeddedFont>
      <p:font typeface="Open Sans Light Bold Italics" charset="1" panose="020B0806030504020204"/>
      <p:regular r:id="rId18"/>
    </p:embeddedFont>
    <p:embeddedFont>
      <p:font typeface="Amsterdam One" charset="1" panose="02000500000000000000"/>
      <p:regular r:id="rId19"/>
    </p:embeddedFont>
    <p:embeddedFont>
      <p:font typeface="Amsterdam One Italics" charset="1" panose="02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35" Target="slides/slide15.xml" Type="http://schemas.openxmlformats.org/officeDocument/2006/relationships/slide"/><Relationship Id="rId36" Target="slides/slide16.xml" Type="http://schemas.openxmlformats.org/officeDocument/2006/relationships/slide"/><Relationship Id="rId37"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21.jpeg" Type="http://schemas.openxmlformats.org/officeDocument/2006/relationships/image"/><Relationship Id="rId4" Target="../media/image22.jpeg" Type="http://schemas.openxmlformats.org/officeDocument/2006/relationships/image"/><Relationship Id="rId5" Target="../media/image23.png" Type="http://schemas.openxmlformats.org/officeDocument/2006/relationships/image"/><Relationship Id="rId6" Target="../media/image24.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04383F"/>
        </a:solidFill>
      </p:bgPr>
    </p:bg>
    <p:spTree>
      <p:nvGrpSpPr>
        <p:cNvPr id="1" name=""/>
        <p:cNvGrpSpPr/>
        <p:nvPr/>
      </p:nvGrpSpPr>
      <p:grpSpPr>
        <a:xfrm>
          <a:off x="0" y="0"/>
          <a:ext cx="0" cy="0"/>
          <a:chOff x="0" y="0"/>
          <a:chExt cx="0" cy="0"/>
        </a:xfrm>
      </p:grpSpPr>
      <p:sp>
        <p:nvSpPr>
          <p:cNvPr name="AutoShape 2" id="2"/>
          <p:cNvSpPr/>
          <p:nvPr/>
        </p:nvSpPr>
        <p:spPr>
          <a:xfrm rot="0">
            <a:off x="13503530" y="-228992"/>
            <a:ext cx="5013462" cy="4054005"/>
          </a:xfrm>
          <a:prstGeom prst="rect">
            <a:avLst/>
          </a:prstGeom>
          <a:solidFill>
            <a:srgbClr val="FDFDFD"/>
          </a:solidFill>
        </p:spPr>
      </p:sp>
      <p:grpSp>
        <p:nvGrpSpPr>
          <p:cNvPr name="Group 3" id="3"/>
          <p:cNvGrpSpPr/>
          <p:nvPr/>
        </p:nvGrpSpPr>
        <p:grpSpPr>
          <a:xfrm rot="0">
            <a:off x="12550435" y="2465664"/>
            <a:ext cx="2138011" cy="2138011"/>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18F9A"/>
            </a:solidFill>
          </p:spPr>
        </p:sp>
      </p:grpSp>
      <p:grpSp>
        <p:nvGrpSpPr>
          <p:cNvPr name="Group 5" id="5"/>
          <p:cNvGrpSpPr>
            <a:grpSpLocks noChangeAspect="true"/>
          </p:cNvGrpSpPr>
          <p:nvPr/>
        </p:nvGrpSpPr>
        <p:grpSpPr>
          <a:xfrm rot="0">
            <a:off x="13561485" y="2251688"/>
            <a:ext cx="1494936" cy="1494936"/>
            <a:chOff x="-2540" y="-2540"/>
            <a:chExt cx="6355080" cy="6355080"/>
          </a:xfrm>
        </p:grpSpPr>
        <p:sp>
          <p:nvSpPr>
            <p:cNvPr name="Freeform 6" id="6"/>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name="Group 7" id="7"/>
          <p:cNvGrpSpPr/>
          <p:nvPr/>
        </p:nvGrpSpPr>
        <p:grpSpPr>
          <a:xfrm rot="0">
            <a:off x="1028700" y="2833336"/>
            <a:ext cx="10417289" cy="6424964"/>
            <a:chOff x="0" y="0"/>
            <a:chExt cx="13889718" cy="8566619"/>
          </a:xfrm>
        </p:grpSpPr>
        <p:sp>
          <p:nvSpPr>
            <p:cNvPr name="TextBox 8" id="8"/>
            <p:cNvSpPr txBox="true"/>
            <p:nvPr/>
          </p:nvSpPr>
          <p:spPr>
            <a:xfrm rot="0">
              <a:off x="0" y="9525"/>
              <a:ext cx="13889718" cy="693208"/>
            </a:xfrm>
            <a:prstGeom prst="rect">
              <a:avLst/>
            </a:prstGeom>
          </p:spPr>
          <p:txBody>
            <a:bodyPr anchor="t" rtlCol="false" tIns="0" lIns="0" bIns="0" rIns="0">
              <a:spAutoFit/>
            </a:bodyPr>
            <a:lstStyle/>
            <a:p>
              <a:pPr>
                <a:lnSpc>
                  <a:spcPts val="4024"/>
                </a:lnSpc>
              </a:pPr>
              <a:r>
                <a:rPr lang="en-US" sz="3500" spc="385">
                  <a:solidFill>
                    <a:srgbClr val="FDFDFD"/>
                  </a:solidFill>
                  <a:latin typeface="Glacial Indifference Bold"/>
                </a:rPr>
                <a:t>VOIS INTERNSHIP</a:t>
              </a:r>
            </a:p>
          </p:txBody>
        </p:sp>
        <p:sp>
          <p:nvSpPr>
            <p:cNvPr name="TextBox 9" id="9"/>
            <p:cNvSpPr txBox="true"/>
            <p:nvPr/>
          </p:nvSpPr>
          <p:spPr>
            <a:xfrm rot="0">
              <a:off x="0" y="1642306"/>
              <a:ext cx="13889718" cy="5903595"/>
            </a:xfrm>
            <a:prstGeom prst="rect">
              <a:avLst/>
            </a:prstGeom>
          </p:spPr>
          <p:txBody>
            <a:bodyPr anchor="t" rtlCol="false" tIns="0" lIns="0" bIns="0" rIns="0">
              <a:spAutoFit/>
            </a:bodyPr>
            <a:lstStyle/>
            <a:p>
              <a:pPr>
                <a:lnSpc>
                  <a:spcPts val="17385"/>
                </a:lnSpc>
              </a:pPr>
              <a:r>
                <a:rPr lang="en-US" sz="15000" spc="-150">
                  <a:solidFill>
                    <a:srgbClr val="FDFDFD"/>
                  </a:solidFill>
                  <a:latin typeface="League Spartan Italics"/>
                </a:rPr>
                <a:t>Accident</a:t>
              </a:r>
            </a:p>
            <a:p>
              <a:pPr>
                <a:lnSpc>
                  <a:spcPts val="17399"/>
                </a:lnSpc>
              </a:pPr>
              <a:r>
                <a:rPr lang="en-US" sz="15000" spc="-150">
                  <a:solidFill>
                    <a:srgbClr val="FDFDFD"/>
                  </a:solidFill>
                  <a:latin typeface="League Spartan Italics"/>
                </a:rPr>
                <a:t>Detection</a:t>
              </a:r>
            </a:p>
          </p:txBody>
        </p:sp>
        <p:sp>
          <p:nvSpPr>
            <p:cNvPr name="TextBox 10" id="10"/>
            <p:cNvSpPr txBox="true"/>
            <p:nvPr/>
          </p:nvSpPr>
          <p:spPr>
            <a:xfrm rot="0">
              <a:off x="0" y="7979244"/>
              <a:ext cx="13889718" cy="587375"/>
            </a:xfrm>
            <a:prstGeom prst="rect">
              <a:avLst/>
            </a:prstGeom>
          </p:spPr>
          <p:txBody>
            <a:bodyPr anchor="t" rtlCol="false" tIns="0" lIns="0" bIns="0" rIns="0">
              <a:spAutoFit/>
            </a:bodyPr>
            <a:lstStyle/>
            <a:p>
              <a:pPr>
                <a:lnSpc>
                  <a:spcPts val="3449"/>
                </a:lnSpc>
              </a:pPr>
              <a:r>
                <a:rPr lang="en-US" sz="3000" spc="210">
                  <a:solidFill>
                    <a:srgbClr val="FDFDFD"/>
                  </a:solidFill>
                  <a:latin typeface="Glacial Indifference"/>
                </a:rPr>
                <a:t>Presented by Bro'grammers</a:t>
              </a:r>
            </a:p>
          </p:txBody>
        </p:sp>
      </p:grpSp>
      <p:sp>
        <p:nvSpPr>
          <p:cNvPr name="AutoShape 11" id="11"/>
          <p:cNvSpPr/>
          <p:nvPr/>
        </p:nvSpPr>
        <p:spPr>
          <a:xfrm rot="0">
            <a:off x="17140215" y="2129838"/>
            <a:ext cx="119085" cy="8229600"/>
          </a:xfrm>
          <a:prstGeom prst="rect">
            <a:avLst/>
          </a:prstGeom>
          <a:solidFill>
            <a:srgbClr val="318F9A"/>
          </a:solidFill>
        </p:spPr>
      </p:sp>
      <p:sp>
        <p:nvSpPr>
          <p:cNvPr name="AutoShape 12" id="12"/>
          <p:cNvSpPr/>
          <p:nvPr/>
        </p:nvSpPr>
        <p:spPr>
          <a:xfrm rot="0">
            <a:off x="-211377" y="-211377"/>
            <a:ext cx="1284046" cy="1950007"/>
          </a:xfrm>
          <a:prstGeom prst="rect">
            <a:avLst/>
          </a:prstGeom>
          <a:solidFill>
            <a:srgbClr val="FDFDFD"/>
          </a:solidFill>
        </p:spPr>
      </p:sp>
      <p:sp>
        <p:nvSpPr>
          <p:cNvPr name="AutoShape 13" id="13"/>
          <p:cNvSpPr/>
          <p:nvPr/>
        </p:nvSpPr>
        <p:spPr>
          <a:xfrm rot="0">
            <a:off x="-203237" y="1028700"/>
            <a:ext cx="10869754" cy="125413"/>
          </a:xfrm>
          <a:prstGeom prst="rect">
            <a:avLst/>
          </a:prstGeom>
          <a:solidFill>
            <a:srgbClr val="318F9A"/>
          </a:solid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04383F"/>
        </a:solidFill>
      </p:bgPr>
    </p:bg>
    <p:spTree>
      <p:nvGrpSpPr>
        <p:cNvPr id="1" name=""/>
        <p:cNvGrpSpPr/>
        <p:nvPr/>
      </p:nvGrpSpPr>
      <p:grpSpPr>
        <a:xfrm>
          <a:off x="0" y="0"/>
          <a:ext cx="0" cy="0"/>
          <a:chOff x="0" y="0"/>
          <a:chExt cx="0" cy="0"/>
        </a:xfrm>
      </p:grpSpPr>
      <p:sp>
        <p:nvSpPr>
          <p:cNvPr name="TextBox 2" id="2"/>
          <p:cNvSpPr txBox="true"/>
          <p:nvPr/>
        </p:nvSpPr>
        <p:spPr>
          <a:xfrm rot="0">
            <a:off x="8975583" y="885825"/>
            <a:ext cx="8283717" cy="1124585"/>
          </a:xfrm>
          <a:prstGeom prst="rect">
            <a:avLst/>
          </a:prstGeom>
        </p:spPr>
        <p:txBody>
          <a:bodyPr anchor="t" rtlCol="false" tIns="0" lIns="0" bIns="0" rIns="0">
            <a:spAutoFit/>
          </a:bodyPr>
          <a:lstStyle/>
          <a:p>
            <a:pPr algn="r">
              <a:lnSpc>
                <a:spcPts val="9295"/>
              </a:lnSpc>
            </a:pPr>
            <a:r>
              <a:rPr lang="en-US" sz="6500" spc="65">
                <a:solidFill>
                  <a:srgbClr val="FDFDFD"/>
                </a:solidFill>
                <a:latin typeface="League Spartan Italics"/>
              </a:rPr>
              <a:t>Proposed Solution</a:t>
            </a:r>
          </a:p>
        </p:txBody>
      </p:sp>
      <p:sp>
        <p:nvSpPr>
          <p:cNvPr name="AutoShape 3" id="3"/>
          <p:cNvSpPr/>
          <p:nvPr/>
        </p:nvSpPr>
        <p:spPr>
          <a:xfrm rot="0">
            <a:off x="1650799" y="4440224"/>
            <a:ext cx="6481142" cy="4506938"/>
          </a:xfrm>
          <a:prstGeom prst="rect">
            <a:avLst/>
          </a:prstGeom>
          <a:solidFill>
            <a:srgbClr val="318F9A"/>
          </a:solidFill>
        </p:spPr>
      </p:sp>
      <p:sp>
        <p:nvSpPr>
          <p:cNvPr name="TextBox 4" id="4"/>
          <p:cNvSpPr txBox="true"/>
          <p:nvPr/>
        </p:nvSpPr>
        <p:spPr>
          <a:xfrm rot="0">
            <a:off x="1913866" y="4844398"/>
            <a:ext cx="5955008" cy="2613279"/>
          </a:xfrm>
          <a:prstGeom prst="rect">
            <a:avLst/>
          </a:prstGeom>
        </p:spPr>
        <p:txBody>
          <a:bodyPr anchor="t" rtlCol="false" tIns="0" lIns="0" bIns="0" rIns="0">
            <a:spAutoFit/>
          </a:bodyPr>
          <a:lstStyle/>
          <a:p>
            <a:pPr algn="just">
              <a:lnSpc>
                <a:spcPts val="4158"/>
              </a:lnSpc>
            </a:pPr>
            <a:r>
              <a:rPr lang="en-US" sz="3300" spc="290">
                <a:solidFill>
                  <a:srgbClr val="FFFFFF"/>
                </a:solidFill>
                <a:latin typeface="Glacial Indifference"/>
              </a:rPr>
              <a:t>A Model that takes in CCTV camera footage and detects whether an accident has happened or not.</a:t>
            </a:r>
          </a:p>
        </p:txBody>
      </p:sp>
      <p:sp>
        <p:nvSpPr>
          <p:cNvPr name="AutoShape 5" id="5"/>
          <p:cNvSpPr/>
          <p:nvPr/>
        </p:nvSpPr>
        <p:spPr>
          <a:xfrm rot="0">
            <a:off x="-228992" y="-211377"/>
            <a:ext cx="1301660" cy="2790356"/>
          </a:xfrm>
          <a:prstGeom prst="rect">
            <a:avLst/>
          </a:prstGeom>
          <a:solidFill>
            <a:srgbClr val="FDFDFD"/>
          </a:solidFill>
        </p:spPr>
      </p:sp>
      <p:sp>
        <p:nvSpPr>
          <p:cNvPr name="AutoShape 6" id="6"/>
          <p:cNvSpPr/>
          <p:nvPr/>
        </p:nvSpPr>
        <p:spPr>
          <a:xfrm rot="0">
            <a:off x="-2248154" y="1456849"/>
            <a:ext cx="10869754" cy="125413"/>
          </a:xfrm>
          <a:prstGeom prst="rect">
            <a:avLst/>
          </a:prstGeom>
          <a:solidFill>
            <a:srgbClr val="318F9A"/>
          </a:solidFill>
        </p:spPr>
      </p:sp>
      <p:sp>
        <p:nvSpPr>
          <p:cNvPr name="AutoShape 7" id="7"/>
          <p:cNvSpPr/>
          <p:nvPr/>
        </p:nvSpPr>
        <p:spPr>
          <a:xfrm rot="0">
            <a:off x="9364344" y="4440224"/>
            <a:ext cx="7228546" cy="4557301"/>
          </a:xfrm>
          <a:prstGeom prst="rect">
            <a:avLst/>
          </a:prstGeom>
          <a:solidFill>
            <a:srgbClr val="318F9A"/>
          </a:solidFill>
        </p:spPr>
      </p:sp>
      <p:sp>
        <p:nvSpPr>
          <p:cNvPr name="TextBox 8" id="8"/>
          <p:cNvSpPr txBox="true"/>
          <p:nvPr/>
        </p:nvSpPr>
        <p:spPr>
          <a:xfrm rot="0">
            <a:off x="9683175" y="4844398"/>
            <a:ext cx="6590884" cy="3661029"/>
          </a:xfrm>
          <a:prstGeom prst="rect">
            <a:avLst/>
          </a:prstGeom>
        </p:spPr>
        <p:txBody>
          <a:bodyPr anchor="t" rtlCol="false" tIns="0" lIns="0" bIns="0" rIns="0">
            <a:spAutoFit/>
          </a:bodyPr>
          <a:lstStyle/>
          <a:p>
            <a:pPr algn="just">
              <a:lnSpc>
                <a:spcPts val="4158"/>
              </a:lnSpc>
            </a:pPr>
            <a:r>
              <a:rPr lang="en-US" sz="3300" spc="290">
                <a:solidFill>
                  <a:srgbClr val="FFFFFF"/>
                </a:solidFill>
                <a:latin typeface="Glacial Indifference"/>
              </a:rPr>
              <a:t>In case it detects an accident it sends alerts to the concerned authorities via flash message. These alerts have location links to the area where the accident was the detec</a:t>
            </a:r>
            <a:r>
              <a:rPr lang="en-US" sz="3300" spc="290">
                <a:solidFill>
                  <a:srgbClr val="FFFFFF"/>
                </a:solidFill>
                <a:latin typeface="Glacial Indifference"/>
              </a:rPr>
              <a:t>tion</a:t>
            </a:r>
          </a:p>
        </p:txBody>
      </p:sp>
      <p:sp>
        <p:nvSpPr>
          <p:cNvPr name="AutoShape 9" id="9"/>
          <p:cNvSpPr/>
          <p:nvPr/>
        </p:nvSpPr>
        <p:spPr>
          <a:xfrm rot="0">
            <a:off x="1650799" y="8947162"/>
            <a:ext cx="6481142" cy="311138"/>
          </a:xfrm>
          <a:prstGeom prst="rect">
            <a:avLst/>
          </a:prstGeom>
          <a:solidFill>
            <a:srgbClr val="FDFDFD"/>
          </a:solidFill>
        </p:spPr>
      </p:sp>
      <p:sp>
        <p:nvSpPr>
          <p:cNvPr name="AutoShape 10" id="10"/>
          <p:cNvSpPr/>
          <p:nvPr/>
        </p:nvSpPr>
        <p:spPr>
          <a:xfrm rot="0">
            <a:off x="9364344" y="8997525"/>
            <a:ext cx="7228546" cy="260775"/>
          </a:xfrm>
          <a:prstGeom prst="rect">
            <a:avLst/>
          </a:prstGeom>
          <a:solidFill>
            <a:srgbClr val="FDFDFD"/>
          </a:solid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18F9A"/>
        </a:solidFill>
      </p:bgPr>
    </p:bg>
    <p:spTree>
      <p:nvGrpSpPr>
        <p:cNvPr id="1" name=""/>
        <p:cNvGrpSpPr/>
        <p:nvPr/>
      </p:nvGrpSpPr>
      <p:grpSpPr>
        <a:xfrm>
          <a:off x="0" y="0"/>
          <a:ext cx="0" cy="0"/>
          <a:chOff x="0" y="0"/>
          <a:chExt cx="0" cy="0"/>
        </a:xfrm>
      </p:grpSpPr>
      <p:sp>
        <p:nvSpPr>
          <p:cNvPr name="AutoShape 2" id="2"/>
          <p:cNvSpPr/>
          <p:nvPr/>
        </p:nvSpPr>
        <p:spPr>
          <a:xfrm rot="0">
            <a:off x="14579991" y="-193763"/>
            <a:ext cx="3972231" cy="3596456"/>
          </a:xfrm>
          <a:prstGeom prst="rect">
            <a:avLst/>
          </a:prstGeom>
          <a:solidFill>
            <a:srgbClr val="FDFDFD"/>
          </a:solidFill>
        </p:spPr>
      </p:sp>
      <p:sp>
        <p:nvSpPr>
          <p:cNvPr name="AutoShape 3" id="3"/>
          <p:cNvSpPr/>
          <p:nvPr/>
        </p:nvSpPr>
        <p:spPr>
          <a:xfrm rot="0">
            <a:off x="17140215" y="2129838"/>
            <a:ext cx="119085" cy="8229600"/>
          </a:xfrm>
          <a:prstGeom prst="rect">
            <a:avLst/>
          </a:prstGeom>
          <a:solidFill>
            <a:srgbClr val="04383F"/>
          </a:solidFill>
        </p:spPr>
      </p:sp>
      <p:sp>
        <p:nvSpPr>
          <p:cNvPr name="AutoShape 4" id="4"/>
          <p:cNvSpPr/>
          <p:nvPr/>
        </p:nvSpPr>
        <p:spPr>
          <a:xfrm rot="0">
            <a:off x="-176148" y="-158533"/>
            <a:ext cx="1132906" cy="1636365"/>
          </a:xfrm>
          <a:prstGeom prst="rect">
            <a:avLst/>
          </a:prstGeom>
          <a:solidFill>
            <a:srgbClr val="FDFDFD"/>
          </a:solidFill>
        </p:spPr>
      </p:sp>
      <p:sp>
        <p:nvSpPr>
          <p:cNvPr name="AutoShape 5" id="5"/>
          <p:cNvSpPr/>
          <p:nvPr/>
        </p:nvSpPr>
        <p:spPr>
          <a:xfrm rot="0">
            <a:off x="-2928901" y="613504"/>
            <a:ext cx="10869754" cy="125413"/>
          </a:xfrm>
          <a:prstGeom prst="rect">
            <a:avLst/>
          </a:prstGeom>
          <a:solidFill>
            <a:srgbClr val="04383F"/>
          </a:solidFill>
        </p:spPr>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5139243" y="1102157"/>
            <a:ext cx="2060514" cy="2055363"/>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58059" y="5932958"/>
            <a:ext cx="2500383" cy="2456627"/>
          </a:xfrm>
          <a:prstGeom prst="rect">
            <a:avLst/>
          </a:prstGeom>
        </p:spPr>
      </p:pic>
      <p:sp>
        <p:nvSpPr>
          <p:cNvPr name="TextBox 8" id="8"/>
          <p:cNvSpPr txBox="true"/>
          <p:nvPr/>
        </p:nvSpPr>
        <p:spPr>
          <a:xfrm rot="0">
            <a:off x="1608251" y="1461590"/>
            <a:ext cx="11260982" cy="2619375"/>
          </a:xfrm>
          <a:prstGeom prst="rect">
            <a:avLst/>
          </a:prstGeom>
        </p:spPr>
        <p:txBody>
          <a:bodyPr anchor="t" rtlCol="false" tIns="0" lIns="0" bIns="0" rIns="0">
            <a:spAutoFit/>
          </a:bodyPr>
          <a:lstStyle/>
          <a:p>
            <a:pPr>
              <a:lnSpc>
                <a:spcPts val="10500"/>
              </a:lnSpc>
            </a:pPr>
            <a:r>
              <a:rPr lang="en-US" sz="7500" spc="825">
                <a:solidFill>
                  <a:srgbClr val="04383F"/>
                </a:solidFill>
                <a:latin typeface="League Spartan Italics"/>
              </a:rPr>
              <a:t>THE WOW IN YOUR SOLUTION</a:t>
            </a:r>
          </a:p>
        </p:txBody>
      </p:sp>
      <p:sp>
        <p:nvSpPr>
          <p:cNvPr name="TextBox 9" id="9"/>
          <p:cNvSpPr txBox="true"/>
          <p:nvPr/>
        </p:nvSpPr>
        <p:spPr>
          <a:xfrm rot="0">
            <a:off x="3237329" y="5270592"/>
            <a:ext cx="13524000" cy="3360384"/>
          </a:xfrm>
          <a:prstGeom prst="rect">
            <a:avLst/>
          </a:prstGeom>
        </p:spPr>
        <p:txBody>
          <a:bodyPr anchor="t" rtlCol="false" tIns="0" lIns="0" bIns="0" rIns="0">
            <a:spAutoFit/>
          </a:bodyPr>
          <a:lstStyle/>
          <a:p>
            <a:pPr marL="766647" indent="-383323" lvl="1">
              <a:lnSpc>
                <a:spcPts val="5326"/>
              </a:lnSpc>
              <a:buFont typeface="Arial"/>
              <a:buChar char="•"/>
            </a:pPr>
            <a:r>
              <a:rPr lang="en-US" sz="3550" spc="35">
                <a:solidFill>
                  <a:srgbClr val="FFFFFF"/>
                </a:solidFill>
                <a:latin typeface="Glacial Indifference"/>
              </a:rPr>
              <a:t>The purpose of the Road Accident Detection System is to provide citizens with accident alerts as they travel on the highway based on their location.</a:t>
            </a:r>
          </a:p>
          <a:p>
            <a:pPr marL="766647" indent="-383323" lvl="1">
              <a:lnSpc>
                <a:spcPts val="5326"/>
              </a:lnSpc>
              <a:buFont typeface="Arial"/>
              <a:buChar char="•"/>
            </a:pPr>
            <a:r>
              <a:rPr lang="en-US" sz="3550" spc="35">
                <a:solidFill>
                  <a:srgbClr val="FFFFFF"/>
                </a:solidFill>
                <a:latin typeface="Glacial Indifference"/>
              </a:rPr>
              <a:t>If an accident occurs, it also provides a help feature that will notify the concerned authorities.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383F"/>
        </a:solidFill>
      </p:bgPr>
    </p:bg>
    <p:spTree>
      <p:nvGrpSpPr>
        <p:cNvPr id="1" name=""/>
        <p:cNvGrpSpPr/>
        <p:nvPr/>
      </p:nvGrpSpPr>
      <p:grpSpPr>
        <a:xfrm>
          <a:off x="0" y="0"/>
          <a:ext cx="0" cy="0"/>
          <a:chOff x="0" y="0"/>
          <a:chExt cx="0" cy="0"/>
        </a:xfrm>
      </p:grpSpPr>
      <p:sp>
        <p:nvSpPr>
          <p:cNvPr name="AutoShape 2" id="2"/>
          <p:cNvSpPr/>
          <p:nvPr/>
        </p:nvSpPr>
        <p:spPr>
          <a:xfrm rot="0">
            <a:off x="-211377" y="-211377"/>
            <a:ext cx="4461642" cy="4214281"/>
          </a:xfrm>
          <a:prstGeom prst="rect">
            <a:avLst/>
          </a:prstGeom>
          <a:solidFill>
            <a:srgbClr val="FDFDFD"/>
          </a:solidFill>
        </p:spPr>
      </p:sp>
      <p:sp>
        <p:nvSpPr>
          <p:cNvPr name="AutoShape 3" id="3"/>
          <p:cNvSpPr/>
          <p:nvPr/>
        </p:nvSpPr>
        <p:spPr>
          <a:xfrm rot="0">
            <a:off x="1028700" y="2344329"/>
            <a:ext cx="119085" cy="8229600"/>
          </a:xfrm>
          <a:prstGeom prst="rect">
            <a:avLst/>
          </a:prstGeom>
          <a:solidFill>
            <a:srgbClr val="318F9A"/>
          </a:solidFill>
        </p:spPr>
      </p:sp>
      <p:sp>
        <p:nvSpPr>
          <p:cNvPr name="AutoShape 4" id="4"/>
          <p:cNvSpPr/>
          <p:nvPr/>
        </p:nvSpPr>
        <p:spPr>
          <a:xfrm rot="0">
            <a:off x="7418246" y="1793746"/>
            <a:ext cx="10869754" cy="125413"/>
          </a:xfrm>
          <a:prstGeom prst="rect">
            <a:avLst/>
          </a:prstGeom>
          <a:solidFill>
            <a:srgbClr val="318F9A"/>
          </a:solidFill>
        </p:spPr>
      </p:sp>
      <p:grpSp>
        <p:nvGrpSpPr>
          <p:cNvPr name="Group 5" id="5"/>
          <p:cNvGrpSpPr/>
          <p:nvPr/>
        </p:nvGrpSpPr>
        <p:grpSpPr>
          <a:xfrm rot="-10800000">
            <a:off x="15603795" y="1028700"/>
            <a:ext cx="1655505" cy="1655505"/>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7" id="7"/>
          <p:cNvGrpSpPr>
            <a:grpSpLocks noChangeAspect="true"/>
          </p:cNvGrpSpPr>
          <p:nvPr/>
        </p:nvGrpSpPr>
        <p:grpSpPr>
          <a:xfrm rot="-10800000">
            <a:off x="15477955" y="2055324"/>
            <a:ext cx="867784" cy="867784"/>
            <a:chOff x="-2540" y="-2540"/>
            <a:chExt cx="6355080" cy="6355080"/>
          </a:xfrm>
        </p:grpSpPr>
        <p:sp>
          <p:nvSpPr>
            <p:cNvPr name="Freeform 8" id="8"/>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70608" y="466693"/>
            <a:ext cx="2456416" cy="2456416"/>
          </a:xfrm>
          <a:prstGeom prst="rect">
            <a:avLst/>
          </a:prstGeom>
        </p:spPr>
      </p:pic>
      <p:grpSp>
        <p:nvGrpSpPr>
          <p:cNvPr name="Group 10" id="10"/>
          <p:cNvGrpSpPr/>
          <p:nvPr/>
        </p:nvGrpSpPr>
        <p:grpSpPr>
          <a:xfrm rot="0">
            <a:off x="5519686" y="7150856"/>
            <a:ext cx="11695645" cy="2107444"/>
            <a:chOff x="0" y="0"/>
            <a:chExt cx="15594194" cy="2809925"/>
          </a:xfrm>
        </p:grpSpPr>
        <p:sp>
          <p:nvSpPr>
            <p:cNvPr name="TextBox 11" id="11"/>
            <p:cNvSpPr txBox="true"/>
            <p:nvPr/>
          </p:nvSpPr>
          <p:spPr>
            <a:xfrm rot="0">
              <a:off x="0" y="-142875"/>
              <a:ext cx="15594194" cy="1666875"/>
            </a:xfrm>
            <a:prstGeom prst="rect">
              <a:avLst/>
            </a:prstGeom>
          </p:spPr>
          <p:txBody>
            <a:bodyPr anchor="t" rtlCol="false" tIns="0" lIns="0" bIns="0" rIns="0">
              <a:spAutoFit/>
            </a:bodyPr>
            <a:lstStyle/>
            <a:p>
              <a:pPr algn="r">
                <a:lnSpc>
                  <a:spcPts val="10500"/>
                </a:lnSpc>
              </a:pPr>
              <a:r>
                <a:rPr lang="en-US" sz="7500" spc="825">
                  <a:solidFill>
                    <a:srgbClr val="FDFDFD"/>
                  </a:solidFill>
                  <a:latin typeface="League Spartan"/>
                </a:rPr>
                <a:t>MODELLING</a:t>
              </a:r>
            </a:p>
          </p:txBody>
        </p:sp>
        <p:sp>
          <p:nvSpPr>
            <p:cNvPr name="TextBox 12" id="12"/>
            <p:cNvSpPr txBox="true"/>
            <p:nvPr/>
          </p:nvSpPr>
          <p:spPr>
            <a:xfrm rot="0">
              <a:off x="522682" y="2080310"/>
              <a:ext cx="15071512" cy="729615"/>
            </a:xfrm>
            <a:prstGeom prst="rect">
              <a:avLst/>
            </a:prstGeom>
          </p:spPr>
          <p:txBody>
            <a:bodyPr anchor="t" rtlCol="false" tIns="0" lIns="0" bIns="0" rIns="0">
              <a:spAutoFit/>
            </a:bodyPr>
            <a:lstStyle/>
            <a:p>
              <a:pPr algn="r">
                <a:lnSpc>
                  <a:spcPts val="4620"/>
                </a:lnSpc>
              </a:pPr>
              <a:r>
                <a:rPr lang="en-US" sz="3300" spc="495">
                  <a:solidFill>
                    <a:srgbClr val="FDFDFD"/>
                  </a:solidFill>
                  <a:latin typeface="Glacial Indifference"/>
                </a:rPr>
                <a:t> </a:t>
              </a:r>
              <a:r>
                <a:rPr lang="en-US" sz="3300" spc="495">
                  <a:solidFill>
                    <a:srgbClr val="FDFDFD"/>
                  </a:solidFill>
                  <a:latin typeface="Glacial Indifference"/>
                </a:rPr>
                <a:t>the creation, training, and deployment</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18F9A"/>
        </a:solidFill>
      </p:bgPr>
    </p:bg>
    <p:spTree>
      <p:nvGrpSpPr>
        <p:cNvPr id="1" name=""/>
        <p:cNvGrpSpPr/>
        <p:nvPr/>
      </p:nvGrpSpPr>
      <p:grpSpPr>
        <a:xfrm>
          <a:off x="0" y="0"/>
          <a:ext cx="0" cy="0"/>
          <a:chOff x="0" y="0"/>
          <a:chExt cx="0" cy="0"/>
        </a:xfrm>
      </p:grpSpPr>
      <p:sp>
        <p:nvSpPr>
          <p:cNvPr name="AutoShape 2" id="2"/>
          <p:cNvSpPr/>
          <p:nvPr/>
        </p:nvSpPr>
        <p:spPr>
          <a:xfrm rot="0">
            <a:off x="17215332" y="-202843"/>
            <a:ext cx="1246533" cy="1941473"/>
          </a:xfrm>
          <a:prstGeom prst="rect">
            <a:avLst/>
          </a:prstGeom>
          <a:solidFill>
            <a:srgbClr val="FDFDFD"/>
          </a:solidFill>
        </p:spPr>
      </p:sp>
      <p:grpSp>
        <p:nvGrpSpPr>
          <p:cNvPr name="Group 3" id="3"/>
          <p:cNvGrpSpPr/>
          <p:nvPr/>
        </p:nvGrpSpPr>
        <p:grpSpPr>
          <a:xfrm rot="3994440">
            <a:off x="765337" y="616379"/>
            <a:ext cx="1075468" cy="1075468"/>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5" id="5"/>
          <p:cNvGrpSpPr>
            <a:grpSpLocks noChangeAspect="true"/>
          </p:cNvGrpSpPr>
          <p:nvPr/>
        </p:nvGrpSpPr>
        <p:grpSpPr>
          <a:xfrm rot="3994440">
            <a:off x="1361012" y="1053035"/>
            <a:ext cx="677655" cy="677655"/>
            <a:chOff x="-2540" y="-2540"/>
            <a:chExt cx="6355080" cy="6355080"/>
          </a:xfrm>
        </p:grpSpPr>
        <p:sp>
          <p:nvSpPr>
            <p:cNvPr name="Freeform 6" id="6"/>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name="Group 7" id="7"/>
          <p:cNvGrpSpPr/>
          <p:nvPr/>
        </p:nvGrpSpPr>
        <p:grpSpPr>
          <a:xfrm rot="-6805559">
            <a:off x="16593670" y="8720566"/>
            <a:ext cx="1075468" cy="1075468"/>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9" id="9"/>
          <p:cNvGrpSpPr>
            <a:grpSpLocks noChangeAspect="true"/>
          </p:cNvGrpSpPr>
          <p:nvPr/>
        </p:nvGrpSpPr>
        <p:grpSpPr>
          <a:xfrm rot="-6805559">
            <a:off x="16395808" y="8681722"/>
            <a:ext cx="677655" cy="677655"/>
            <a:chOff x="-2540" y="-2540"/>
            <a:chExt cx="6355080" cy="6355080"/>
          </a:xfrm>
        </p:grpSpPr>
        <p:sp>
          <p:nvSpPr>
            <p:cNvPr name="Freeform 10" id="10"/>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name="AutoShape 11" id="11"/>
          <p:cNvSpPr/>
          <p:nvPr/>
        </p:nvSpPr>
        <p:spPr>
          <a:xfrm rot="0">
            <a:off x="-217833" y="8574944"/>
            <a:ext cx="1246533" cy="1941473"/>
          </a:xfrm>
          <a:prstGeom prst="rect">
            <a:avLst/>
          </a:prstGeom>
          <a:solidFill>
            <a:srgbClr val="FDFDFD"/>
          </a:solidFill>
        </p:spPr>
      </p:sp>
      <p:sp>
        <p:nvSpPr>
          <p:cNvPr name="AutoShape 12" id="12"/>
          <p:cNvSpPr/>
          <p:nvPr/>
        </p:nvSpPr>
        <p:spPr>
          <a:xfrm rot="0">
            <a:off x="0" y="9429793"/>
            <a:ext cx="5508909" cy="115888"/>
          </a:xfrm>
          <a:prstGeom prst="rect">
            <a:avLst/>
          </a:prstGeom>
          <a:solidFill>
            <a:srgbClr val="04383F"/>
          </a:solidFill>
        </p:spPr>
      </p:sp>
      <p:sp>
        <p:nvSpPr>
          <p:cNvPr name="AutoShape 13" id="13"/>
          <p:cNvSpPr/>
          <p:nvPr/>
        </p:nvSpPr>
        <p:spPr>
          <a:xfrm rot="0">
            <a:off x="12779091" y="709950"/>
            <a:ext cx="5508909" cy="115888"/>
          </a:xfrm>
          <a:prstGeom prst="rect">
            <a:avLst/>
          </a:prstGeom>
          <a:solidFill>
            <a:srgbClr val="04383F"/>
          </a:solidFill>
        </p:spPr>
      </p:sp>
      <p:sp>
        <p:nvSpPr>
          <p:cNvPr name="TextBox 14" id="14"/>
          <p:cNvSpPr txBox="true"/>
          <p:nvPr/>
        </p:nvSpPr>
        <p:spPr>
          <a:xfrm rot="0">
            <a:off x="6140860" y="2556748"/>
            <a:ext cx="10990544" cy="6160770"/>
          </a:xfrm>
          <a:prstGeom prst="rect">
            <a:avLst/>
          </a:prstGeom>
        </p:spPr>
        <p:txBody>
          <a:bodyPr anchor="t" rtlCol="false" tIns="0" lIns="0" bIns="0" rIns="0">
            <a:spAutoFit/>
          </a:bodyPr>
          <a:lstStyle/>
          <a:p>
            <a:pPr marL="712468" indent="-356234" lvl="1">
              <a:lnSpc>
                <a:spcPts val="4949"/>
              </a:lnSpc>
              <a:buFont typeface="Arial"/>
              <a:buChar char="•"/>
            </a:pPr>
            <a:r>
              <a:rPr lang="en-US" sz="3299" spc="32">
                <a:solidFill>
                  <a:srgbClr val="FFFFFF"/>
                </a:solidFill>
                <a:latin typeface="Glacial Indifference"/>
              </a:rPr>
              <a:t>We have used Single frame CNN Model to implement this solution.</a:t>
            </a:r>
          </a:p>
          <a:p>
            <a:pPr marL="712468" indent="-356234" lvl="1">
              <a:lnSpc>
                <a:spcPts val="4949"/>
              </a:lnSpc>
              <a:buFont typeface="Arial"/>
              <a:buChar char="•"/>
            </a:pPr>
            <a:r>
              <a:rPr lang="en-US" sz="3299" spc="32">
                <a:solidFill>
                  <a:srgbClr val="FFFFFF"/>
                </a:solidFill>
                <a:latin typeface="Glacial Indifference"/>
              </a:rPr>
              <a:t>The Single Frame model is an example of classifying videos by simply aggregating predictions across single frames/images.</a:t>
            </a:r>
          </a:p>
          <a:p>
            <a:pPr marL="712468" indent="-356234" lvl="1">
              <a:lnSpc>
                <a:spcPts val="4949"/>
              </a:lnSpc>
              <a:buFont typeface="Arial"/>
              <a:buChar char="•"/>
            </a:pPr>
            <a:r>
              <a:rPr lang="en-US" sz="3299" spc="32">
                <a:solidFill>
                  <a:srgbClr val="FFFFFF"/>
                </a:solidFill>
                <a:latin typeface="Glacial Indifference"/>
              </a:rPr>
              <a:t>Convolutional neural network is composed of multiple building blocks, such as convolution layers, pooling layers, and fully connected layers, and is designed to automatically and adaptively learn spatial hierarchies of features through a Backpropagation Algorithm.</a:t>
            </a:r>
          </a:p>
        </p:txBody>
      </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54235" y="3576231"/>
            <a:ext cx="4770783" cy="4114800"/>
          </a:xfrm>
          <a:prstGeom prst="rect">
            <a:avLst/>
          </a:prstGeom>
        </p:spPr>
      </p:pic>
      <p:sp>
        <p:nvSpPr>
          <p:cNvPr name="TextBox 16" id="16"/>
          <p:cNvSpPr txBox="true"/>
          <p:nvPr/>
        </p:nvSpPr>
        <p:spPr>
          <a:xfrm rot="0">
            <a:off x="2399671" y="604929"/>
            <a:ext cx="5541301" cy="1232539"/>
          </a:xfrm>
          <a:prstGeom prst="rect">
            <a:avLst/>
          </a:prstGeom>
        </p:spPr>
        <p:txBody>
          <a:bodyPr anchor="t" rtlCol="false" tIns="0" lIns="0" bIns="0" rIns="0">
            <a:spAutoFit/>
          </a:bodyPr>
          <a:lstStyle/>
          <a:p>
            <a:pPr algn="ctr">
              <a:lnSpc>
                <a:spcPts val="10349"/>
              </a:lnSpc>
              <a:spcBef>
                <a:spcPct val="0"/>
              </a:spcBef>
            </a:pPr>
            <a:r>
              <a:rPr lang="en-US" sz="6899" spc="68">
                <a:solidFill>
                  <a:srgbClr val="04383F"/>
                </a:solidFill>
                <a:latin typeface="League Spartan"/>
              </a:rPr>
              <a:t>MODELLING</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028700" y="1212620"/>
            <a:ext cx="15549659" cy="1285875"/>
          </a:xfrm>
          <a:prstGeom prst="rect">
            <a:avLst/>
          </a:prstGeom>
        </p:spPr>
        <p:txBody>
          <a:bodyPr anchor="t" rtlCol="false" tIns="0" lIns="0" bIns="0" rIns="0">
            <a:spAutoFit/>
          </a:bodyPr>
          <a:lstStyle/>
          <a:p>
            <a:pPr>
              <a:lnSpc>
                <a:spcPts val="10500"/>
              </a:lnSpc>
            </a:pPr>
            <a:r>
              <a:rPr lang="en-US" sz="7500" spc="825">
                <a:solidFill>
                  <a:srgbClr val="04383F"/>
                </a:solidFill>
                <a:latin typeface="League Spartan Italics"/>
              </a:rPr>
              <a:t>STEPS WE DID</a:t>
            </a:r>
          </a:p>
        </p:txBody>
      </p:sp>
      <p:sp>
        <p:nvSpPr>
          <p:cNvPr name="AutoShape 3" id="3"/>
          <p:cNvSpPr/>
          <p:nvPr/>
        </p:nvSpPr>
        <p:spPr>
          <a:xfrm rot="0">
            <a:off x="1028700" y="4169007"/>
            <a:ext cx="17335500" cy="134938"/>
          </a:xfrm>
          <a:prstGeom prst="rect">
            <a:avLst/>
          </a:prstGeom>
          <a:solidFill>
            <a:srgbClr val="04383F"/>
          </a:solidFill>
        </p:spPr>
      </p:sp>
      <p:grpSp>
        <p:nvGrpSpPr>
          <p:cNvPr name="Group 4" id="4"/>
          <p:cNvGrpSpPr/>
          <p:nvPr/>
        </p:nvGrpSpPr>
        <p:grpSpPr>
          <a:xfrm rot="-10800000">
            <a:off x="1028700" y="3875677"/>
            <a:ext cx="740624" cy="740624"/>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6" id="6"/>
          <p:cNvGrpSpPr>
            <a:grpSpLocks noChangeAspect="true"/>
          </p:cNvGrpSpPr>
          <p:nvPr/>
        </p:nvGrpSpPr>
        <p:grpSpPr>
          <a:xfrm rot="-10800000">
            <a:off x="1127467" y="4344756"/>
            <a:ext cx="543090" cy="543090"/>
            <a:chOff x="-2540" y="-2540"/>
            <a:chExt cx="6355080" cy="6355080"/>
          </a:xfrm>
        </p:grpSpPr>
        <p:sp>
          <p:nvSpPr>
            <p:cNvPr name="Freeform 7" id="7"/>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name="Group 8" id="8"/>
          <p:cNvGrpSpPr/>
          <p:nvPr/>
        </p:nvGrpSpPr>
        <p:grpSpPr>
          <a:xfrm rot="0">
            <a:off x="1028700" y="5841760"/>
            <a:ext cx="3004258" cy="2873615"/>
            <a:chOff x="0" y="0"/>
            <a:chExt cx="4005677" cy="3831487"/>
          </a:xfrm>
        </p:grpSpPr>
        <p:sp>
          <p:nvSpPr>
            <p:cNvPr name="TextBox 9" id="9"/>
            <p:cNvSpPr txBox="true"/>
            <p:nvPr/>
          </p:nvSpPr>
          <p:spPr>
            <a:xfrm rot="0">
              <a:off x="0" y="-66675"/>
              <a:ext cx="4005677" cy="729615"/>
            </a:xfrm>
            <a:prstGeom prst="rect">
              <a:avLst/>
            </a:prstGeom>
          </p:spPr>
          <p:txBody>
            <a:bodyPr anchor="t" rtlCol="false" tIns="0" lIns="0" bIns="0" rIns="0">
              <a:spAutoFit/>
            </a:bodyPr>
            <a:lstStyle/>
            <a:p>
              <a:pPr>
                <a:lnSpc>
                  <a:spcPts val="4620"/>
                </a:lnSpc>
              </a:pPr>
              <a:r>
                <a:rPr lang="en-US" sz="3300" spc="495">
                  <a:solidFill>
                    <a:srgbClr val="04383F"/>
                  </a:solidFill>
                  <a:latin typeface="Glacial Indifference"/>
                </a:rPr>
                <a:t>FIRST </a:t>
              </a:r>
            </a:p>
          </p:txBody>
        </p:sp>
        <p:sp>
          <p:nvSpPr>
            <p:cNvPr name="TextBox 10" id="10"/>
            <p:cNvSpPr txBox="true"/>
            <p:nvPr/>
          </p:nvSpPr>
          <p:spPr>
            <a:xfrm rot="0">
              <a:off x="0" y="1342287"/>
              <a:ext cx="4005677" cy="2489200"/>
            </a:xfrm>
            <a:prstGeom prst="rect">
              <a:avLst/>
            </a:prstGeom>
          </p:spPr>
          <p:txBody>
            <a:bodyPr anchor="t" rtlCol="false" tIns="0" lIns="0" bIns="0" rIns="0">
              <a:spAutoFit/>
            </a:bodyPr>
            <a:lstStyle/>
            <a:p>
              <a:pPr>
                <a:lnSpc>
                  <a:spcPts val="3750"/>
                </a:lnSpc>
              </a:pPr>
              <a:r>
                <a:rPr lang="en-US" sz="2500" spc="25">
                  <a:solidFill>
                    <a:srgbClr val="04383F"/>
                  </a:solidFill>
                  <a:latin typeface="Glacial Indifference"/>
                </a:rPr>
                <a:t>Read all the frames that extracted earlier from the training images dataset.</a:t>
              </a:r>
            </a:p>
          </p:txBody>
        </p:sp>
      </p:grpSp>
      <p:grpSp>
        <p:nvGrpSpPr>
          <p:cNvPr name="Group 11" id="11"/>
          <p:cNvGrpSpPr/>
          <p:nvPr/>
        </p:nvGrpSpPr>
        <p:grpSpPr>
          <a:xfrm rot="-10800000">
            <a:off x="5481831" y="3875677"/>
            <a:ext cx="740624" cy="740624"/>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13" id="13"/>
          <p:cNvGrpSpPr>
            <a:grpSpLocks noChangeAspect="true"/>
          </p:cNvGrpSpPr>
          <p:nvPr/>
        </p:nvGrpSpPr>
        <p:grpSpPr>
          <a:xfrm rot="-10800000">
            <a:off x="5580598" y="4344756"/>
            <a:ext cx="543090" cy="543090"/>
            <a:chOff x="-2540" y="-2540"/>
            <a:chExt cx="6355080" cy="6355080"/>
          </a:xfrm>
        </p:grpSpPr>
        <p:sp>
          <p:nvSpPr>
            <p:cNvPr name="Freeform 14" id="14"/>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name="Group 15" id="15"/>
          <p:cNvGrpSpPr/>
          <p:nvPr/>
        </p:nvGrpSpPr>
        <p:grpSpPr>
          <a:xfrm rot="0">
            <a:off x="5481831" y="5841760"/>
            <a:ext cx="3004258" cy="2397365"/>
            <a:chOff x="0" y="0"/>
            <a:chExt cx="4005677" cy="3196487"/>
          </a:xfrm>
        </p:grpSpPr>
        <p:sp>
          <p:nvSpPr>
            <p:cNvPr name="TextBox 16" id="16"/>
            <p:cNvSpPr txBox="true"/>
            <p:nvPr/>
          </p:nvSpPr>
          <p:spPr>
            <a:xfrm rot="0">
              <a:off x="0" y="-66675"/>
              <a:ext cx="4005677" cy="729615"/>
            </a:xfrm>
            <a:prstGeom prst="rect">
              <a:avLst/>
            </a:prstGeom>
          </p:spPr>
          <p:txBody>
            <a:bodyPr anchor="t" rtlCol="false" tIns="0" lIns="0" bIns="0" rIns="0">
              <a:spAutoFit/>
            </a:bodyPr>
            <a:lstStyle/>
            <a:p>
              <a:pPr>
                <a:lnSpc>
                  <a:spcPts val="4620"/>
                </a:lnSpc>
              </a:pPr>
              <a:r>
                <a:rPr lang="en-US" sz="3300" spc="495">
                  <a:solidFill>
                    <a:srgbClr val="04383F"/>
                  </a:solidFill>
                  <a:latin typeface="Glacial Indifference"/>
                </a:rPr>
                <a:t>SECOND </a:t>
              </a:r>
            </a:p>
          </p:txBody>
        </p:sp>
        <p:sp>
          <p:nvSpPr>
            <p:cNvPr name="TextBox 17" id="17"/>
            <p:cNvSpPr txBox="true"/>
            <p:nvPr/>
          </p:nvSpPr>
          <p:spPr>
            <a:xfrm rot="0">
              <a:off x="0" y="1342287"/>
              <a:ext cx="4005677" cy="1854200"/>
            </a:xfrm>
            <a:prstGeom prst="rect">
              <a:avLst/>
            </a:prstGeom>
          </p:spPr>
          <p:txBody>
            <a:bodyPr anchor="t" rtlCol="false" tIns="0" lIns="0" bIns="0" rIns="0">
              <a:spAutoFit/>
            </a:bodyPr>
            <a:lstStyle/>
            <a:p>
              <a:pPr>
                <a:lnSpc>
                  <a:spcPts val="3750"/>
                </a:lnSpc>
              </a:pPr>
              <a:r>
                <a:rPr lang="en-US" sz="2500" spc="25">
                  <a:solidFill>
                    <a:srgbClr val="04383F"/>
                  </a:solidFill>
                  <a:latin typeface="Glacial Indifference"/>
                </a:rPr>
                <a:t>Define &amp; implement the architecture of our model.</a:t>
              </a:r>
            </a:p>
          </p:txBody>
        </p:sp>
      </p:grpSp>
      <p:grpSp>
        <p:nvGrpSpPr>
          <p:cNvPr name="Group 18" id="18"/>
          <p:cNvGrpSpPr/>
          <p:nvPr/>
        </p:nvGrpSpPr>
        <p:grpSpPr>
          <a:xfrm rot="-10800000">
            <a:off x="9934962" y="3875677"/>
            <a:ext cx="740624" cy="740624"/>
            <a:chOff x="0" y="0"/>
            <a:chExt cx="6350000" cy="6350000"/>
          </a:xfrm>
        </p:grpSpPr>
        <p:sp>
          <p:nvSpPr>
            <p:cNvPr name="Freeform 19" id="1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20" id="20"/>
          <p:cNvGrpSpPr>
            <a:grpSpLocks noChangeAspect="true"/>
          </p:cNvGrpSpPr>
          <p:nvPr/>
        </p:nvGrpSpPr>
        <p:grpSpPr>
          <a:xfrm rot="-10800000">
            <a:off x="10033729" y="4344756"/>
            <a:ext cx="543090" cy="543090"/>
            <a:chOff x="-2540" y="-2540"/>
            <a:chExt cx="6355080" cy="6355080"/>
          </a:xfrm>
        </p:grpSpPr>
        <p:sp>
          <p:nvSpPr>
            <p:cNvPr name="Freeform 21" id="21"/>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name="Group 22" id="22"/>
          <p:cNvGrpSpPr/>
          <p:nvPr/>
        </p:nvGrpSpPr>
        <p:grpSpPr>
          <a:xfrm rot="0">
            <a:off x="9934962" y="5841760"/>
            <a:ext cx="3004258" cy="2397365"/>
            <a:chOff x="0" y="0"/>
            <a:chExt cx="4005677" cy="3196487"/>
          </a:xfrm>
        </p:grpSpPr>
        <p:sp>
          <p:nvSpPr>
            <p:cNvPr name="TextBox 23" id="23"/>
            <p:cNvSpPr txBox="true"/>
            <p:nvPr/>
          </p:nvSpPr>
          <p:spPr>
            <a:xfrm rot="0">
              <a:off x="0" y="-66675"/>
              <a:ext cx="4005677" cy="729615"/>
            </a:xfrm>
            <a:prstGeom prst="rect">
              <a:avLst/>
            </a:prstGeom>
          </p:spPr>
          <p:txBody>
            <a:bodyPr anchor="t" rtlCol="false" tIns="0" lIns="0" bIns="0" rIns="0">
              <a:spAutoFit/>
            </a:bodyPr>
            <a:lstStyle/>
            <a:p>
              <a:pPr>
                <a:lnSpc>
                  <a:spcPts val="4620"/>
                </a:lnSpc>
              </a:pPr>
              <a:r>
                <a:rPr lang="en-US" sz="3300" spc="495">
                  <a:solidFill>
                    <a:srgbClr val="04383F"/>
                  </a:solidFill>
                  <a:latin typeface="Glacial Indifference"/>
                </a:rPr>
                <a:t>THIRD</a:t>
              </a:r>
            </a:p>
          </p:txBody>
        </p:sp>
        <p:sp>
          <p:nvSpPr>
            <p:cNvPr name="TextBox 24" id="24"/>
            <p:cNvSpPr txBox="true"/>
            <p:nvPr/>
          </p:nvSpPr>
          <p:spPr>
            <a:xfrm rot="0">
              <a:off x="0" y="1342287"/>
              <a:ext cx="4005677" cy="1854200"/>
            </a:xfrm>
            <a:prstGeom prst="rect">
              <a:avLst/>
            </a:prstGeom>
          </p:spPr>
          <p:txBody>
            <a:bodyPr anchor="t" rtlCol="false" tIns="0" lIns="0" bIns="0" rIns="0">
              <a:spAutoFit/>
            </a:bodyPr>
            <a:lstStyle/>
            <a:p>
              <a:pPr>
                <a:lnSpc>
                  <a:spcPts val="3750"/>
                </a:lnSpc>
              </a:pPr>
              <a:r>
                <a:rPr lang="en-US" sz="2500" spc="25">
                  <a:solidFill>
                    <a:srgbClr val="04383F"/>
                  </a:solidFill>
                  <a:latin typeface="Glacial Indifference"/>
                </a:rPr>
                <a:t>Train the model with the dataset and save its weights.</a:t>
              </a:r>
            </a:p>
          </p:txBody>
        </p:sp>
      </p:grpSp>
      <p:grpSp>
        <p:nvGrpSpPr>
          <p:cNvPr name="Group 25" id="25"/>
          <p:cNvGrpSpPr/>
          <p:nvPr/>
        </p:nvGrpSpPr>
        <p:grpSpPr>
          <a:xfrm rot="-10800000">
            <a:off x="14255042" y="3875677"/>
            <a:ext cx="740624" cy="740624"/>
            <a:chOff x="0" y="0"/>
            <a:chExt cx="6350000" cy="6350000"/>
          </a:xfrm>
        </p:grpSpPr>
        <p:sp>
          <p:nvSpPr>
            <p:cNvPr name="Freeform 26" id="2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27" id="27"/>
          <p:cNvGrpSpPr>
            <a:grpSpLocks noChangeAspect="true"/>
          </p:cNvGrpSpPr>
          <p:nvPr/>
        </p:nvGrpSpPr>
        <p:grpSpPr>
          <a:xfrm rot="-10800000">
            <a:off x="14353809" y="4344756"/>
            <a:ext cx="543090" cy="543090"/>
            <a:chOff x="-2540" y="-2540"/>
            <a:chExt cx="6355080" cy="6355080"/>
          </a:xfrm>
        </p:grpSpPr>
        <p:sp>
          <p:nvSpPr>
            <p:cNvPr name="Freeform 28" id="28"/>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name="Group 29" id="29"/>
          <p:cNvGrpSpPr/>
          <p:nvPr/>
        </p:nvGrpSpPr>
        <p:grpSpPr>
          <a:xfrm rot="0">
            <a:off x="14255042" y="5841760"/>
            <a:ext cx="3004258" cy="2864091"/>
            <a:chOff x="0" y="0"/>
            <a:chExt cx="4005677" cy="3818787"/>
          </a:xfrm>
        </p:grpSpPr>
        <p:sp>
          <p:nvSpPr>
            <p:cNvPr name="TextBox 30" id="30"/>
            <p:cNvSpPr txBox="true"/>
            <p:nvPr/>
          </p:nvSpPr>
          <p:spPr>
            <a:xfrm rot="0">
              <a:off x="0" y="-66675"/>
              <a:ext cx="4005677" cy="729615"/>
            </a:xfrm>
            <a:prstGeom prst="rect">
              <a:avLst/>
            </a:prstGeom>
          </p:spPr>
          <p:txBody>
            <a:bodyPr anchor="t" rtlCol="false" tIns="0" lIns="0" bIns="0" rIns="0">
              <a:spAutoFit/>
            </a:bodyPr>
            <a:lstStyle/>
            <a:p>
              <a:pPr>
                <a:lnSpc>
                  <a:spcPts val="4620"/>
                </a:lnSpc>
              </a:pPr>
              <a:r>
                <a:rPr lang="en-US" sz="3300" spc="495">
                  <a:solidFill>
                    <a:srgbClr val="04383F"/>
                  </a:solidFill>
                  <a:latin typeface="Glacial Indifference"/>
                </a:rPr>
                <a:t>FOURTH</a:t>
              </a:r>
            </a:p>
          </p:txBody>
        </p:sp>
        <p:sp>
          <p:nvSpPr>
            <p:cNvPr name="TextBox 31" id="31"/>
            <p:cNvSpPr txBox="true"/>
            <p:nvPr/>
          </p:nvSpPr>
          <p:spPr>
            <a:xfrm rot="0">
              <a:off x="0" y="1342287"/>
              <a:ext cx="4005677" cy="2476500"/>
            </a:xfrm>
            <a:prstGeom prst="rect">
              <a:avLst/>
            </a:prstGeom>
          </p:spPr>
          <p:txBody>
            <a:bodyPr anchor="t" rtlCol="false" tIns="0" lIns="0" bIns="0" rIns="0">
              <a:spAutoFit/>
            </a:bodyPr>
            <a:lstStyle/>
            <a:p>
              <a:pPr>
                <a:lnSpc>
                  <a:spcPts val="3750"/>
                </a:lnSpc>
              </a:pPr>
              <a:r>
                <a:rPr lang="en-US" sz="2500" spc="25">
                  <a:solidFill>
                    <a:srgbClr val="04383F"/>
                  </a:solidFill>
                  <a:latin typeface="Glacial Indifference"/>
                </a:rPr>
                <a:t>Ev</a:t>
              </a:r>
              <a:r>
                <a:rPr lang="en-US" sz="2500" spc="25">
                  <a:solidFill>
                    <a:srgbClr val="04383F"/>
                  </a:solidFill>
                  <a:latin typeface="Glacial Indifference"/>
                </a:rPr>
                <a:t>aluate the test data till getting the correct results.</a:t>
              </a:r>
            </a:p>
            <a:p>
              <a:pPr>
                <a:lnSpc>
                  <a:spcPts val="3749"/>
                </a:lnSpc>
              </a:pPr>
            </a:p>
          </p:txBody>
        </p:sp>
      </p:grpSp>
    </p:spTree>
  </p:cSld>
  <p:clrMapOvr>
    <a:masterClrMapping/>
  </p:clrMapOvr>
</p:sld>
</file>

<file path=ppt/slides/slide1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362935" y="3678198"/>
            <a:ext cx="13460050" cy="5845176"/>
          </a:xfrm>
          <a:prstGeom prst="rect">
            <a:avLst/>
          </a:prstGeom>
        </p:spPr>
        <p:txBody>
          <a:bodyPr anchor="t" rtlCol="false" tIns="0" lIns="0" bIns="0" rIns="0">
            <a:spAutoFit/>
          </a:bodyPr>
          <a:lstStyle/>
          <a:p>
            <a:pPr marL="863596" indent="-431798" lvl="1">
              <a:lnSpc>
                <a:spcPts val="5799"/>
              </a:lnSpc>
              <a:buFont typeface="Arial"/>
              <a:buChar char="•"/>
            </a:pPr>
            <a:r>
              <a:rPr lang="en-US" sz="3999" spc="147">
                <a:solidFill>
                  <a:srgbClr val="04383F"/>
                </a:solidFill>
                <a:latin typeface="Glacial Indifference"/>
              </a:rPr>
              <a:t>The </a:t>
            </a:r>
            <a:r>
              <a:rPr lang="en-US" sz="3999" spc="147">
                <a:solidFill>
                  <a:srgbClr val="04383F"/>
                </a:solidFill>
                <a:latin typeface="Glacial Indifference"/>
              </a:rPr>
              <a:t>result of this project is to detect the occurrence of an accident intelligently using cctv cameras and inform to the previously stored numbers of its location.</a:t>
            </a:r>
          </a:p>
          <a:p>
            <a:pPr>
              <a:lnSpc>
                <a:spcPts val="5799"/>
              </a:lnSpc>
            </a:pPr>
          </a:p>
          <a:p>
            <a:pPr marL="863596" indent="-431798" lvl="1">
              <a:lnSpc>
                <a:spcPts val="5799"/>
              </a:lnSpc>
              <a:buFont typeface="Arial"/>
              <a:buChar char="•"/>
            </a:pPr>
            <a:r>
              <a:rPr lang="en-US" sz="3999" spc="147">
                <a:solidFill>
                  <a:srgbClr val="04383F"/>
                </a:solidFill>
                <a:latin typeface="Glacial Indifference"/>
              </a:rPr>
              <a:t>So that the ambulance or the nearby police department may provide immediate assistance.</a:t>
            </a:r>
          </a:p>
          <a:p>
            <a:pPr>
              <a:lnSpc>
                <a:spcPts val="5799"/>
              </a:lnSpc>
            </a:pPr>
          </a:p>
        </p:txBody>
      </p:sp>
      <p:sp>
        <p:nvSpPr>
          <p:cNvPr name="AutoShape 3" id="3"/>
          <p:cNvSpPr/>
          <p:nvPr/>
        </p:nvSpPr>
        <p:spPr>
          <a:xfrm rot="0">
            <a:off x="15949587" y="8548370"/>
            <a:ext cx="2615871" cy="1950007"/>
          </a:xfrm>
          <a:prstGeom prst="rect">
            <a:avLst/>
          </a:prstGeom>
          <a:solidFill>
            <a:srgbClr val="318F9A"/>
          </a:solidFill>
        </p:spPr>
      </p:sp>
      <p:sp>
        <p:nvSpPr>
          <p:cNvPr name="AutoShape 4" id="4"/>
          <p:cNvSpPr/>
          <p:nvPr/>
        </p:nvSpPr>
        <p:spPr>
          <a:xfrm rot="0">
            <a:off x="17199757" y="5143500"/>
            <a:ext cx="119085" cy="8229600"/>
          </a:xfrm>
          <a:prstGeom prst="rect">
            <a:avLst/>
          </a:prstGeom>
          <a:solidFill>
            <a:srgbClr val="04383F"/>
          </a:solidFill>
        </p:spPr>
      </p:sp>
      <p:grpSp>
        <p:nvGrpSpPr>
          <p:cNvPr name="Group 5" id="5"/>
          <p:cNvGrpSpPr/>
          <p:nvPr/>
        </p:nvGrpSpPr>
        <p:grpSpPr>
          <a:xfrm rot="-10800000">
            <a:off x="16124643" y="1028700"/>
            <a:ext cx="1194200" cy="1194200"/>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7" id="7"/>
          <p:cNvGrpSpPr>
            <a:grpSpLocks noChangeAspect="true"/>
          </p:cNvGrpSpPr>
          <p:nvPr/>
        </p:nvGrpSpPr>
        <p:grpSpPr>
          <a:xfrm rot="-10800000">
            <a:off x="15919108" y="1507411"/>
            <a:ext cx="835006" cy="835006"/>
            <a:chOff x="-2540" y="-2540"/>
            <a:chExt cx="6355080" cy="6355080"/>
          </a:xfrm>
        </p:grpSpPr>
        <p:sp>
          <p:nvSpPr>
            <p:cNvPr name="Freeform 8" id="8"/>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name="Group 9" id="9"/>
          <p:cNvGrpSpPr/>
          <p:nvPr/>
        </p:nvGrpSpPr>
        <p:grpSpPr>
          <a:xfrm rot="0">
            <a:off x="1028700" y="1189729"/>
            <a:ext cx="12593949" cy="1747571"/>
            <a:chOff x="0" y="0"/>
            <a:chExt cx="16791932" cy="2330094"/>
          </a:xfrm>
        </p:grpSpPr>
        <p:sp>
          <p:nvSpPr>
            <p:cNvPr name="TextBox 10" id="10"/>
            <p:cNvSpPr txBox="true"/>
            <p:nvPr/>
          </p:nvSpPr>
          <p:spPr>
            <a:xfrm rot="0">
              <a:off x="0" y="-142875"/>
              <a:ext cx="16791932" cy="1666875"/>
            </a:xfrm>
            <a:prstGeom prst="rect">
              <a:avLst/>
            </a:prstGeom>
          </p:spPr>
          <p:txBody>
            <a:bodyPr anchor="t" rtlCol="false" tIns="0" lIns="0" bIns="0" rIns="0">
              <a:spAutoFit/>
            </a:bodyPr>
            <a:lstStyle/>
            <a:p>
              <a:pPr>
                <a:lnSpc>
                  <a:spcPts val="10500"/>
                </a:lnSpc>
              </a:pPr>
              <a:r>
                <a:rPr lang="en-US" sz="7500" spc="825">
                  <a:solidFill>
                    <a:srgbClr val="04383F"/>
                  </a:solidFill>
                  <a:latin typeface="League Spartan"/>
                </a:rPr>
                <a:t>RESULTS</a:t>
              </a:r>
            </a:p>
          </p:txBody>
        </p:sp>
        <p:sp>
          <p:nvSpPr>
            <p:cNvPr name="AutoShape 11" id="11"/>
            <p:cNvSpPr/>
            <p:nvPr/>
          </p:nvSpPr>
          <p:spPr>
            <a:xfrm rot="0">
              <a:off x="0" y="2162878"/>
              <a:ext cx="16772573" cy="167217"/>
            </a:xfrm>
            <a:prstGeom prst="rect">
              <a:avLst/>
            </a:prstGeom>
            <a:solidFill>
              <a:srgbClr val="04383F"/>
            </a:solid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4383F"/>
        </a:solidFill>
      </p:bgPr>
    </p:bg>
    <p:spTree>
      <p:nvGrpSpPr>
        <p:cNvPr id="1" name=""/>
        <p:cNvGrpSpPr/>
        <p:nvPr/>
      </p:nvGrpSpPr>
      <p:grpSpPr>
        <a:xfrm>
          <a:off x="0" y="0"/>
          <a:ext cx="0" cy="0"/>
          <a:chOff x="0" y="0"/>
          <a:chExt cx="0" cy="0"/>
        </a:xfrm>
      </p:grpSpPr>
      <p:sp>
        <p:nvSpPr>
          <p:cNvPr name="AutoShape 2" id="2"/>
          <p:cNvSpPr/>
          <p:nvPr/>
        </p:nvSpPr>
        <p:spPr>
          <a:xfrm rot="0">
            <a:off x="17215332" y="-228992"/>
            <a:ext cx="1301660" cy="2807971"/>
          </a:xfrm>
          <a:prstGeom prst="rect">
            <a:avLst/>
          </a:prstGeom>
          <a:solidFill>
            <a:srgbClr val="FDFDFD"/>
          </a:solidFill>
        </p:spPr>
      </p:sp>
      <p:sp>
        <p:nvSpPr>
          <p:cNvPr name="AutoShape 3" id="3"/>
          <p:cNvSpPr/>
          <p:nvPr/>
        </p:nvSpPr>
        <p:spPr>
          <a:xfrm rot="0">
            <a:off x="10043737" y="903287"/>
            <a:ext cx="10869754" cy="125413"/>
          </a:xfrm>
          <a:prstGeom prst="rect">
            <a:avLst/>
          </a:prstGeom>
          <a:solidFill>
            <a:srgbClr val="318F9A"/>
          </a:solidFill>
        </p:spPr>
      </p:sp>
      <p:pic>
        <p:nvPicPr>
          <p:cNvPr name="Picture 4" id="4"/>
          <p:cNvPicPr>
            <a:picLocks noChangeAspect="true"/>
          </p:cNvPicPr>
          <p:nvPr/>
        </p:nvPicPr>
        <p:blipFill>
          <a:blip r:embed="rId2"/>
          <a:srcRect l="6409" t="0" r="12818" b="0"/>
          <a:stretch>
            <a:fillRect/>
          </a:stretch>
        </p:blipFill>
        <p:spPr>
          <a:xfrm flipH="false" flipV="false" rot="0">
            <a:off x="11824810" y="1708549"/>
            <a:ext cx="3042140" cy="3062600"/>
          </a:xfrm>
          <a:prstGeom prst="rect">
            <a:avLst/>
          </a:prstGeom>
        </p:spPr>
      </p:pic>
      <p:pic>
        <p:nvPicPr>
          <p:cNvPr name="Picture 5" id="5"/>
          <p:cNvPicPr>
            <a:picLocks noChangeAspect="true"/>
          </p:cNvPicPr>
          <p:nvPr/>
        </p:nvPicPr>
        <p:blipFill>
          <a:blip r:embed="rId3"/>
          <a:srcRect l="0" t="17989" r="0" b="0"/>
          <a:stretch>
            <a:fillRect/>
          </a:stretch>
        </p:blipFill>
        <p:spPr>
          <a:xfrm flipH="false" flipV="false" rot="0">
            <a:off x="1280735" y="1728097"/>
            <a:ext cx="3074101" cy="3062600"/>
          </a:xfrm>
          <a:prstGeom prst="rect">
            <a:avLst/>
          </a:prstGeom>
        </p:spPr>
      </p:pic>
      <p:pic>
        <p:nvPicPr>
          <p:cNvPr name="Picture 6" id="6"/>
          <p:cNvPicPr>
            <a:picLocks noChangeAspect="true"/>
          </p:cNvPicPr>
          <p:nvPr/>
        </p:nvPicPr>
        <p:blipFill>
          <a:blip r:embed="rId4"/>
          <a:srcRect l="4373" t="0" r="3486" b="24857"/>
          <a:stretch>
            <a:fillRect/>
          </a:stretch>
        </p:blipFill>
        <p:spPr>
          <a:xfrm flipH="false" flipV="false" rot="0">
            <a:off x="6523303" y="1708549"/>
            <a:ext cx="3129807" cy="3101696"/>
          </a:xfrm>
          <a:prstGeom prst="rect">
            <a:avLst/>
          </a:prstGeom>
        </p:spPr>
      </p:pic>
      <p:pic>
        <p:nvPicPr>
          <p:cNvPr name="Picture 7" id="7"/>
          <p:cNvPicPr>
            <a:picLocks noChangeAspect="true"/>
          </p:cNvPicPr>
          <p:nvPr/>
        </p:nvPicPr>
        <p:blipFill>
          <a:blip r:embed="rId5"/>
          <a:srcRect l="6174" t="2434" r="9257" b="15225"/>
          <a:stretch>
            <a:fillRect/>
          </a:stretch>
        </p:blipFill>
        <p:spPr>
          <a:xfrm flipH="false" flipV="false" rot="0">
            <a:off x="9144000" y="6153150"/>
            <a:ext cx="2797667" cy="3280691"/>
          </a:xfrm>
          <a:prstGeom prst="rect">
            <a:avLst/>
          </a:prstGeom>
        </p:spPr>
      </p:pic>
      <p:pic>
        <p:nvPicPr>
          <p:cNvPr name="Picture 8" id="8"/>
          <p:cNvPicPr>
            <a:picLocks noChangeAspect="true"/>
          </p:cNvPicPr>
          <p:nvPr/>
        </p:nvPicPr>
        <p:blipFill>
          <a:blip r:embed="rId6"/>
          <a:srcRect l="0" t="1488" r="0" b="27783"/>
          <a:stretch>
            <a:fillRect/>
          </a:stretch>
        </p:blipFill>
        <p:spPr>
          <a:xfrm flipH="false" flipV="false" rot="0">
            <a:off x="4354836" y="6153150"/>
            <a:ext cx="3063127" cy="3280691"/>
          </a:xfrm>
          <a:prstGeom prst="rect">
            <a:avLst/>
          </a:prstGeom>
        </p:spPr>
      </p:pic>
      <p:sp>
        <p:nvSpPr>
          <p:cNvPr name="TextBox 9" id="9"/>
          <p:cNvSpPr txBox="true"/>
          <p:nvPr/>
        </p:nvSpPr>
        <p:spPr>
          <a:xfrm rot="0">
            <a:off x="1028700" y="344668"/>
            <a:ext cx="8434857" cy="1124585"/>
          </a:xfrm>
          <a:prstGeom prst="rect">
            <a:avLst/>
          </a:prstGeom>
        </p:spPr>
        <p:txBody>
          <a:bodyPr anchor="t" rtlCol="false" tIns="0" lIns="0" bIns="0" rIns="0">
            <a:spAutoFit/>
          </a:bodyPr>
          <a:lstStyle/>
          <a:p>
            <a:pPr>
              <a:lnSpc>
                <a:spcPts val="9295"/>
              </a:lnSpc>
            </a:pPr>
            <a:r>
              <a:rPr lang="en-US" sz="6500" spc="65">
                <a:solidFill>
                  <a:srgbClr val="FDFDFD"/>
                </a:solidFill>
                <a:latin typeface="League Spartan"/>
              </a:rPr>
              <a:t>Our Team</a:t>
            </a:r>
          </a:p>
        </p:txBody>
      </p:sp>
      <p:sp>
        <p:nvSpPr>
          <p:cNvPr name="TextBox 10" id="10"/>
          <p:cNvSpPr txBox="true"/>
          <p:nvPr/>
        </p:nvSpPr>
        <p:spPr>
          <a:xfrm rot="0">
            <a:off x="1911521" y="4819650"/>
            <a:ext cx="1812528" cy="552450"/>
          </a:xfrm>
          <a:prstGeom prst="rect">
            <a:avLst/>
          </a:prstGeom>
        </p:spPr>
        <p:txBody>
          <a:bodyPr anchor="t" rtlCol="false" tIns="0" lIns="0" bIns="0" rIns="0">
            <a:spAutoFit/>
          </a:bodyPr>
          <a:lstStyle/>
          <a:p>
            <a:pPr algn="ctr">
              <a:lnSpc>
                <a:spcPts val="4500"/>
              </a:lnSpc>
              <a:spcBef>
                <a:spcPct val="0"/>
              </a:spcBef>
            </a:pPr>
            <a:r>
              <a:rPr lang="en-US" sz="3000" spc="30">
                <a:solidFill>
                  <a:srgbClr val="FDFDFD"/>
                </a:solidFill>
                <a:latin typeface="Glacial Indifference"/>
              </a:rPr>
              <a:t>Krishna Sai</a:t>
            </a:r>
          </a:p>
        </p:txBody>
      </p:sp>
      <p:sp>
        <p:nvSpPr>
          <p:cNvPr name="TextBox 11" id="11"/>
          <p:cNvSpPr txBox="true"/>
          <p:nvPr/>
        </p:nvSpPr>
        <p:spPr>
          <a:xfrm rot="0">
            <a:off x="6734069" y="4819650"/>
            <a:ext cx="2708275" cy="552450"/>
          </a:xfrm>
          <a:prstGeom prst="rect">
            <a:avLst/>
          </a:prstGeom>
        </p:spPr>
        <p:txBody>
          <a:bodyPr anchor="t" rtlCol="false" tIns="0" lIns="0" bIns="0" rIns="0">
            <a:spAutoFit/>
          </a:bodyPr>
          <a:lstStyle/>
          <a:p>
            <a:pPr algn="ctr">
              <a:lnSpc>
                <a:spcPts val="4500"/>
              </a:lnSpc>
              <a:spcBef>
                <a:spcPct val="0"/>
              </a:spcBef>
            </a:pPr>
            <a:r>
              <a:rPr lang="en-US" sz="3000" spc="30">
                <a:solidFill>
                  <a:srgbClr val="FDFDFD"/>
                </a:solidFill>
                <a:latin typeface="Glacial Indifference"/>
              </a:rPr>
              <a:t>Chandra Sekhar</a:t>
            </a:r>
          </a:p>
        </p:txBody>
      </p:sp>
      <p:sp>
        <p:nvSpPr>
          <p:cNvPr name="TextBox 12" id="12"/>
          <p:cNvSpPr txBox="true"/>
          <p:nvPr/>
        </p:nvSpPr>
        <p:spPr>
          <a:xfrm rot="0">
            <a:off x="12519637" y="4819650"/>
            <a:ext cx="1920743" cy="552450"/>
          </a:xfrm>
          <a:prstGeom prst="rect">
            <a:avLst/>
          </a:prstGeom>
        </p:spPr>
        <p:txBody>
          <a:bodyPr anchor="t" rtlCol="false" tIns="0" lIns="0" bIns="0" rIns="0">
            <a:spAutoFit/>
          </a:bodyPr>
          <a:lstStyle/>
          <a:p>
            <a:pPr algn="ctr">
              <a:lnSpc>
                <a:spcPts val="4500"/>
              </a:lnSpc>
              <a:spcBef>
                <a:spcPct val="0"/>
              </a:spcBef>
            </a:pPr>
            <a:r>
              <a:rPr lang="en-US" sz="3000" spc="30">
                <a:solidFill>
                  <a:srgbClr val="FDFDFD"/>
                </a:solidFill>
                <a:latin typeface="Glacial Indifference"/>
              </a:rPr>
              <a:t>Hari Prasad</a:t>
            </a:r>
          </a:p>
        </p:txBody>
      </p:sp>
      <p:sp>
        <p:nvSpPr>
          <p:cNvPr name="TextBox 13" id="13"/>
          <p:cNvSpPr txBox="true"/>
          <p:nvPr/>
        </p:nvSpPr>
        <p:spPr>
          <a:xfrm rot="0">
            <a:off x="4945078" y="9576716"/>
            <a:ext cx="1882643" cy="552450"/>
          </a:xfrm>
          <a:prstGeom prst="rect">
            <a:avLst/>
          </a:prstGeom>
        </p:spPr>
        <p:txBody>
          <a:bodyPr anchor="t" rtlCol="false" tIns="0" lIns="0" bIns="0" rIns="0">
            <a:spAutoFit/>
          </a:bodyPr>
          <a:lstStyle/>
          <a:p>
            <a:pPr algn="ctr">
              <a:lnSpc>
                <a:spcPts val="4500"/>
              </a:lnSpc>
              <a:spcBef>
                <a:spcPct val="0"/>
              </a:spcBef>
            </a:pPr>
            <a:r>
              <a:rPr lang="en-US" sz="3000" spc="30">
                <a:solidFill>
                  <a:srgbClr val="FDFDFD"/>
                </a:solidFill>
                <a:latin typeface="Glacial Indifference"/>
              </a:rPr>
              <a:t>Sai Charan</a:t>
            </a:r>
          </a:p>
        </p:txBody>
      </p:sp>
      <p:sp>
        <p:nvSpPr>
          <p:cNvPr name="TextBox 14" id="14"/>
          <p:cNvSpPr txBox="true"/>
          <p:nvPr/>
        </p:nvSpPr>
        <p:spPr>
          <a:xfrm rot="0">
            <a:off x="8875165" y="9576716"/>
            <a:ext cx="3335337" cy="552450"/>
          </a:xfrm>
          <a:prstGeom prst="rect">
            <a:avLst/>
          </a:prstGeom>
        </p:spPr>
        <p:txBody>
          <a:bodyPr anchor="t" rtlCol="false" tIns="0" lIns="0" bIns="0" rIns="0">
            <a:spAutoFit/>
          </a:bodyPr>
          <a:lstStyle/>
          <a:p>
            <a:pPr algn="ctr">
              <a:lnSpc>
                <a:spcPts val="4500"/>
              </a:lnSpc>
              <a:spcBef>
                <a:spcPct val="0"/>
              </a:spcBef>
            </a:pPr>
            <a:r>
              <a:rPr lang="en-US" sz="3000" spc="30">
                <a:solidFill>
                  <a:srgbClr val="FDFDFD"/>
                </a:solidFill>
                <a:latin typeface="Glacial Indifference"/>
              </a:rPr>
              <a:t>Hemanth Manikanta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35277" t="0" r="38005" b="0"/>
          <a:stretch>
            <a:fillRect/>
          </a:stretch>
        </p:blipFill>
        <p:spPr>
          <a:xfrm flipH="false" flipV="false" rot="0">
            <a:off x="-246607" y="-296328"/>
            <a:ext cx="4218457" cy="10756353"/>
          </a:xfrm>
          <a:prstGeom prst="rect">
            <a:avLst/>
          </a:prstGeom>
        </p:spPr>
      </p:pic>
      <p:sp>
        <p:nvSpPr>
          <p:cNvPr name="AutoShape 3" id="3"/>
          <p:cNvSpPr/>
          <p:nvPr/>
        </p:nvSpPr>
        <p:spPr>
          <a:xfrm rot="0">
            <a:off x="739641" y="8548370"/>
            <a:ext cx="2492568" cy="1985237"/>
          </a:xfrm>
          <a:prstGeom prst="rect">
            <a:avLst/>
          </a:prstGeom>
          <a:solidFill>
            <a:srgbClr val="318F9A"/>
          </a:solidFill>
        </p:spPr>
      </p:sp>
      <p:sp>
        <p:nvSpPr>
          <p:cNvPr name="AutoShape 4" id="4"/>
          <p:cNvSpPr/>
          <p:nvPr/>
        </p:nvSpPr>
        <p:spPr>
          <a:xfrm rot="0">
            <a:off x="1926383" y="5143500"/>
            <a:ext cx="119085" cy="8229600"/>
          </a:xfrm>
          <a:prstGeom prst="rect">
            <a:avLst/>
          </a:prstGeom>
          <a:solidFill>
            <a:srgbClr val="04383F"/>
          </a:solidFill>
        </p:spPr>
      </p:sp>
      <p:grpSp>
        <p:nvGrpSpPr>
          <p:cNvPr name="Group 5" id="5"/>
          <p:cNvGrpSpPr/>
          <p:nvPr/>
        </p:nvGrpSpPr>
        <p:grpSpPr>
          <a:xfrm rot="5400000">
            <a:off x="1329066" y="1202618"/>
            <a:ext cx="1194200" cy="1194200"/>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7" id="7"/>
          <p:cNvGrpSpPr>
            <a:grpSpLocks noChangeAspect="true"/>
          </p:cNvGrpSpPr>
          <p:nvPr/>
        </p:nvGrpSpPr>
        <p:grpSpPr>
          <a:xfrm rot="5400000">
            <a:off x="1807778" y="1767347"/>
            <a:ext cx="835006" cy="835006"/>
            <a:chOff x="-2540" y="-2540"/>
            <a:chExt cx="6355080" cy="6355080"/>
          </a:xfrm>
        </p:grpSpPr>
        <p:sp>
          <p:nvSpPr>
            <p:cNvPr name="Freeform 8" id="8"/>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name="Group 9" id="9"/>
          <p:cNvGrpSpPr/>
          <p:nvPr/>
        </p:nvGrpSpPr>
        <p:grpSpPr>
          <a:xfrm rot="0">
            <a:off x="4665351" y="1028700"/>
            <a:ext cx="12593949" cy="1747571"/>
            <a:chOff x="0" y="0"/>
            <a:chExt cx="16791932" cy="2330094"/>
          </a:xfrm>
        </p:grpSpPr>
        <p:sp>
          <p:nvSpPr>
            <p:cNvPr name="TextBox 10" id="10"/>
            <p:cNvSpPr txBox="true"/>
            <p:nvPr/>
          </p:nvSpPr>
          <p:spPr>
            <a:xfrm rot="0">
              <a:off x="0" y="-142875"/>
              <a:ext cx="16791932" cy="1666875"/>
            </a:xfrm>
            <a:prstGeom prst="rect">
              <a:avLst/>
            </a:prstGeom>
          </p:spPr>
          <p:txBody>
            <a:bodyPr anchor="t" rtlCol="false" tIns="0" lIns="0" bIns="0" rIns="0">
              <a:spAutoFit/>
            </a:bodyPr>
            <a:lstStyle/>
            <a:p>
              <a:pPr algn="r">
                <a:lnSpc>
                  <a:spcPts val="10500"/>
                </a:lnSpc>
              </a:pPr>
              <a:r>
                <a:rPr lang="en-US" sz="7500" spc="825">
                  <a:solidFill>
                    <a:srgbClr val="04383F"/>
                  </a:solidFill>
                  <a:latin typeface="League Spartan"/>
                </a:rPr>
                <a:t>CREDITS</a:t>
              </a:r>
            </a:p>
          </p:txBody>
        </p:sp>
        <p:sp>
          <p:nvSpPr>
            <p:cNvPr name="AutoShape 11" id="11"/>
            <p:cNvSpPr/>
            <p:nvPr/>
          </p:nvSpPr>
          <p:spPr>
            <a:xfrm rot="0">
              <a:off x="0" y="2162878"/>
              <a:ext cx="16772573" cy="167217"/>
            </a:xfrm>
            <a:prstGeom prst="rect">
              <a:avLst/>
            </a:prstGeom>
            <a:solidFill>
              <a:srgbClr val="04383F"/>
            </a:solidFill>
          </p:spPr>
        </p:sp>
      </p:grpSp>
      <p:sp>
        <p:nvSpPr>
          <p:cNvPr name="TextBox 12" id="12"/>
          <p:cNvSpPr txBox="true"/>
          <p:nvPr/>
        </p:nvSpPr>
        <p:spPr>
          <a:xfrm rot="0">
            <a:off x="5115031" y="3611031"/>
            <a:ext cx="12682758" cy="1144905"/>
          </a:xfrm>
          <a:prstGeom prst="rect">
            <a:avLst/>
          </a:prstGeom>
        </p:spPr>
        <p:txBody>
          <a:bodyPr anchor="t" rtlCol="false" tIns="0" lIns="0" bIns="0" rIns="0">
            <a:spAutoFit/>
          </a:bodyPr>
          <a:lstStyle/>
          <a:p>
            <a:pPr algn="r">
              <a:lnSpc>
                <a:spcPts val="4620"/>
              </a:lnSpc>
            </a:pPr>
            <a:r>
              <a:rPr lang="en-US" sz="3300" spc="495">
                <a:solidFill>
                  <a:srgbClr val="04383F"/>
                </a:solidFill>
                <a:latin typeface="Glacial Indifference"/>
              </a:rPr>
              <a:t>THANKS TO OUR SUBJECT MATTER EXPERT</a:t>
            </a:r>
          </a:p>
          <a:p>
            <a:pPr algn="r">
              <a:lnSpc>
                <a:spcPts val="4620"/>
              </a:lnSpc>
            </a:pPr>
          </a:p>
        </p:txBody>
      </p:sp>
      <p:sp>
        <p:nvSpPr>
          <p:cNvPr name="TextBox 13" id="13"/>
          <p:cNvSpPr txBox="true"/>
          <p:nvPr/>
        </p:nvSpPr>
        <p:spPr>
          <a:xfrm rot="0">
            <a:off x="14213890" y="4958023"/>
            <a:ext cx="2932509" cy="769621"/>
          </a:xfrm>
          <a:prstGeom prst="rect">
            <a:avLst/>
          </a:prstGeom>
        </p:spPr>
        <p:txBody>
          <a:bodyPr anchor="t" rtlCol="false" tIns="0" lIns="0" bIns="0" rIns="0">
            <a:spAutoFit/>
          </a:bodyPr>
          <a:lstStyle/>
          <a:p>
            <a:pPr algn="ctr">
              <a:lnSpc>
                <a:spcPts val="6449"/>
              </a:lnSpc>
              <a:spcBef>
                <a:spcPct val="0"/>
              </a:spcBef>
            </a:pPr>
            <a:r>
              <a:rPr lang="en-US" sz="4299" spc="42">
                <a:solidFill>
                  <a:srgbClr val="04383F"/>
                </a:solidFill>
                <a:latin typeface="Amsterdam One"/>
              </a:rPr>
              <a:t>Arpita roy</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7450315" y="2012905"/>
            <a:ext cx="9765017" cy="7245395"/>
            <a:chOff x="0" y="0"/>
            <a:chExt cx="13020023" cy="9660526"/>
          </a:xfrm>
        </p:grpSpPr>
        <p:sp>
          <p:nvSpPr>
            <p:cNvPr name="TextBox 3" id="3"/>
            <p:cNvSpPr txBox="true"/>
            <p:nvPr/>
          </p:nvSpPr>
          <p:spPr>
            <a:xfrm rot="0">
              <a:off x="0" y="-142875"/>
              <a:ext cx="13020023" cy="1666875"/>
            </a:xfrm>
            <a:prstGeom prst="rect">
              <a:avLst/>
            </a:prstGeom>
          </p:spPr>
          <p:txBody>
            <a:bodyPr anchor="t" rtlCol="false" tIns="0" lIns="0" bIns="0" rIns="0">
              <a:spAutoFit/>
            </a:bodyPr>
            <a:lstStyle/>
            <a:p>
              <a:pPr algn="r">
                <a:lnSpc>
                  <a:spcPts val="10500"/>
                </a:lnSpc>
              </a:pPr>
              <a:r>
                <a:rPr lang="en-US" sz="7500" spc="825">
                  <a:solidFill>
                    <a:srgbClr val="04383F"/>
                  </a:solidFill>
                  <a:latin typeface="League Spartan Italics"/>
                </a:rPr>
                <a:t>MAIN TOPICS</a:t>
              </a:r>
            </a:p>
          </p:txBody>
        </p:sp>
        <p:sp>
          <p:nvSpPr>
            <p:cNvPr name="TextBox 4" id="4"/>
            <p:cNvSpPr txBox="true"/>
            <p:nvPr/>
          </p:nvSpPr>
          <p:spPr>
            <a:xfrm rot="0">
              <a:off x="0" y="2178291"/>
              <a:ext cx="13020023" cy="817668"/>
            </a:xfrm>
            <a:prstGeom prst="rect">
              <a:avLst/>
            </a:prstGeom>
          </p:spPr>
          <p:txBody>
            <a:bodyPr anchor="t" rtlCol="false" tIns="0" lIns="0" bIns="0" rIns="0">
              <a:spAutoFit/>
            </a:bodyPr>
            <a:lstStyle/>
            <a:p>
              <a:pPr algn="r">
                <a:lnSpc>
                  <a:spcPts val="5180"/>
                </a:lnSpc>
              </a:pPr>
              <a:r>
                <a:rPr lang="en-US" sz="3700" spc="443">
                  <a:solidFill>
                    <a:srgbClr val="04383F"/>
                  </a:solidFill>
                  <a:latin typeface="League Spartan Italics"/>
                </a:rPr>
                <a:t>POINTS TO TALK ABOUT</a:t>
              </a:r>
            </a:p>
          </p:txBody>
        </p:sp>
        <p:sp>
          <p:nvSpPr>
            <p:cNvPr name="TextBox 5" id="5"/>
            <p:cNvSpPr txBox="true"/>
            <p:nvPr/>
          </p:nvSpPr>
          <p:spPr>
            <a:xfrm rot="0">
              <a:off x="0" y="3621676"/>
              <a:ext cx="13020023" cy="6038850"/>
            </a:xfrm>
            <a:prstGeom prst="rect">
              <a:avLst/>
            </a:prstGeom>
          </p:spPr>
          <p:txBody>
            <a:bodyPr anchor="t" rtlCol="false" tIns="0" lIns="0" bIns="0" rIns="0">
              <a:spAutoFit/>
            </a:bodyPr>
            <a:lstStyle/>
            <a:p>
              <a:pPr algn="r">
                <a:lnSpc>
                  <a:spcPts val="4500"/>
                </a:lnSpc>
              </a:pPr>
              <a:r>
                <a:rPr lang="en-US" sz="3000" spc="30">
                  <a:solidFill>
                    <a:srgbClr val="04383F"/>
                  </a:solidFill>
                  <a:latin typeface="Glacial Indifference"/>
                </a:rPr>
                <a:t>Problem Statement</a:t>
              </a:r>
            </a:p>
            <a:p>
              <a:pPr algn="r">
                <a:lnSpc>
                  <a:spcPts val="4500"/>
                </a:lnSpc>
              </a:pPr>
              <a:r>
                <a:rPr lang="en-US" sz="3000" spc="30">
                  <a:solidFill>
                    <a:srgbClr val="04383F"/>
                  </a:solidFill>
                  <a:latin typeface="Glacial Indifference"/>
                </a:rPr>
                <a:t>Project Overview</a:t>
              </a:r>
            </a:p>
            <a:p>
              <a:pPr algn="r">
                <a:lnSpc>
                  <a:spcPts val="4500"/>
                </a:lnSpc>
              </a:pPr>
              <a:r>
                <a:rPr lang="en-US" sz="3000" spc="30">
                  <a:solidFill>
                    <a:srgbClr val="04383F"/>
                  </a:solidFill>
                  <a:latin typeface="Glacial Indifference"/>
                </a:rPr>
                <a:t>End Users</a:t>
              </a:r>
            </a:p>
            <a:p>
              <a:pPr algn="r">
                <a:lnSpc>
                  <a:spcPts val="4500"/>
                </a:lnSpc>
              </a:pPr>
              <a:r>
                <a:rPr lang="en-US" sz="3000" spc="30">
                  <a:solidFill>
                    <a:srgbClr val="04383F"/>
                  </a:solidFill>
                  <a:latin typeface="Glacial Indifference"/>
                </a:rPr>
                <a:t>Solution</a:t>
              </a:r>
            </a:p>
            <a:p>
              <a:pPr algn="r">
                <a:lnSpc>
                  <a:spcPts val="4500"/>
                </a:lnSpc>
              </a:pPr>
              <a:r>
                <a:rPr lang="en-US" sz="3000" spc="30">
                  <a:solidFill>
                    <a:srgbClr val="04383F"/>
                  </a:solidFill>
                  <a:latin typeface="Glacial Indifference"/>
                </a:rPr>
                <a:t>Wow in our solution</a:t>
              </a:r>
            </a:p>
            <a:p>
              <a:pPr algn="r">
                <a:lnSpc>
                  <a:spcPts val="4500"/>
                </a:lnSpc>
              </a:pPr>
              <a:r>
                <a:rPr lang="en-US" sz="3000" spc="30">
                  <a:solidFill>
                    <a:srgbClr val="04383F"/>
                  </a:solidFill>
                  <a:latin typeface="Glacial Indifference"/>
                </a:rPr>
                <a:t>Modelling</a:t>
              </a:r>
            </a:p>
            <a:p>
              <a:pPr algn="r">
                <a:lnSpc>
                  <a:spcPts val="4500"/>
                </a:lnSpc>
              </a:pPr>
              <a:r>
                <a:rPr lang="en-US" sz="3000" spc="30">
                  <a:solidFill>
                    <a:srgbClr val="04383F"/>
                  </a:solidFill>
                  <a:latin typeface="Glacial Indifference"/>
                </a:rPr>
                <a:t>Result</a:t>
              </a:r>
            </a:p>
            <a:p>
              <a:pPr algn="r">
                <a:lnSpc>
                  <a:spcPts val="4500"/>
                </a:lnSpc>
              </a:pPr>
            </a:p>
          </p:txBody>
        </p:sp>
      </p:grpSp>
      <p:sp>
        <p:nvSpPr>
          <p:cNvPr name="AutoShape 6" id="6"/>
          <p:cNvSpPr/>
          <p:nvPr/>
        </p:nvSpPr>
        <p:spPr>
          <a:xfrm rot="0">
            <a:off x="-228992" y="-211377"/>
            <a:ext cx="5013462" cy="4036391"/>
          </a:xfrm>
          <a:prstGeom prst="rect">
            <a:avLst/>
          </a:prstGeom>
          <a:solidFill>
            <a:srgbClr val="04383F"/>
          </a:solidFill>
        </p:spPr>
      </p:sp>
      <p:sp>
        <p:nvSpPr>
          <p:cNvPr name="AutoShape 7" id="7"/>
          <p:cNvSpPr/>
          <p:nvPr/>
        </p:nvSpPr>
        <p:spPr>
          <a:xfrm rot="0">
            <a:off x="1028700" y="2344329"/>
            <a:ext cx="119085" cy="8229600"/>
          </a:xfrm>
          <a:prstGeom prst="rect">
            <a:avLst/>
          </a:prstGeom>
          <a:solidFill>
            <a:srgbClr val="318F9A"/>
          </a:solidFill>
        </p:spPr>
      </p:sp>
      <p:sp>
        <p:nvSpPr>
          <p:cNvPr name="AutoShape 8" id="8"/>
          <p:cNvSpPr/>
          <p:nvPr/>
        </p:nvSpPr>
        <p:spPr>
          <a:xfrm rot="0">
            <a:off x="17215332" y="-176148"/>
            <a:ext cx="1319275" cy="1914778"/>
          </a:xfrm>
          <a:prstGeom prst="rect">
            <a:avLst/>
          </a:prstGeom>
          <a:solidFill>
            <a:srgbClr val="04383F"/>
          </a:solidFill>
        </p:spPr>
      </p:sp>
      <p:grpSp>
        <p:nvGrpSpPr>
          <p:cNvPr name="Group 9" id="9"/>
          <p:cNvGrpSpPr/>
          <p:nvPr/>
        </p:nvGrpSpPr>
        <p:grpSpPr>
          <a:xfrm rot="-6582049">
            <a:off x="4052079" y="6425765"/>
            <a:ext cx="2138011" cy="2138011"/>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11" id="11"/>
          <p:cNvGrpSpPr>
            <a:grpSpLocks noChangeAspect="true"/>
          </p:cNvGrpSpPr>
          <p:nvPr/>
        </p:nvGrpSpPr>
        <p:grpSpPr>
          <a:xfrm rot="-6582049">
            <a:off x="3608030" y="6188319"/>
            <a:ext cx="1494936" cy="1494936"/>
            <a:chOff x="-2540" y="-2540"/>
            <a:chExt cx="6355080" cy="6355080"/>
          </a:xfrm>
        </p:grpSpPr>
        <p:sp>
          <p:nvSpPr>
            <p:cNvPr name="Freeform 12" id="12"/>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name="AutoShape 13" id="13"/>
          <p:cNvSpPr/>
          <p:nvPr/>
        </p:nvSpPr>
        <p:spPr>
          <a:xfrm rot="0">
            <a:off x="7707632" y="1028700"/>
            <a:ext cx="10869754" cy="125413"/>
          </a:xfrm>
          <a:prstGeom prst="rect">
            <a:avLst/>
          </a:prstGeom>
          <a:solidFill>
            <a:srgbClr val="318F9A"/>
          </a:solid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318F9A"/>
        </a:solidFill>
      </p:bgPr>
    </p:bg>
    <p:spTree>
      <p:nvGrpSpPr>
        <p:cNvPr id="1" name=""/>
        <p:cNvGrpSpPr/>
        <p:nvPr/>
      </p:nvGrpSpPr>
      <p:grpSpPr>
        <a:xfrm>
          <a:off x="0" y="0"/>
          <a:ext cx="0" cy="0"/>
          <a:chOff x="0" y="0"/>
          <a:chExt cx="0" cy="0"/>
        </a:xfrm>
      </p:grpSpPr>
      <p:sp>
        <p:nvSpPr>
          <p:cNvPr name="TextBox 2" id="2"/>
          <p:cNvSpPr txBox="true"/>
          <p:nvPr/>
        </p:nvSpPr>
        <p:spPr>
          <a:xfrm rot="0">
            <a:off x="8596547" y="885825"/>
            <a:ext cx="8662753" cy="1124585"/>
          </a:xfrm>
          <a:prstGeom prst="rect">
            <a:avLst/>
          </a:prstGeom>
        </p:spPr>
        <p:txBody>
          <a:bodyPr anchor="t" rtlCol="false" tIns="0" lIns="0" bIns="0" rIns="0">
            <a:spAutoFit/>
          </a:bodyPr>
          <a:lstStyle/>
          <a:p>
            <a:pPr algn="r">
              <a:lnSpc>
                <a:spcPts val="9295"/>
              </a:lnSpc>
            </a:pPr>
            <a:r>
              <a:rPr lang="en-US" sz="6500" spc="65">
                <a:solidFill>
                  <a:srgbClr val="04383F"/>
                </a:solidFill>
                <a:latin typeface="League Spartan Italics"/>
              </a:rPr>
              <a:t>Problem Statement</a:t>
            </a:r>
          </a:p>
        </p:txBody>
      </p:sp>
      <p:sp>
        <p:nvSpPr>
          <p:cNvPr name="AutoShape 3" id="3"/>
          <p:cNvSpPr/>
          <p:nvPr/>
        </p:nvSpPr>
        <p:spPr>
          <a:xfrm rot="0">
            <a:off x="-211377" y="-211377"/>
            <a:ext cx="1284046" cy="2790356"/>
          </a:xfrm>
          <a:prstGeom prst="rect">
            <a:avLst/>
          </a:prstGeom>
          <a:solidFill>
            <a:srgbClr val="FDFDFD"/>
          </a:solidFill>
        </p:spPr>
      </p:sp>
      <p:sp>
        <p:nvSpPr>
          <p:cNvPr name="AutoShape 4" id="4"/>
          <p:cNvSpPr/>
          <p:nvPr/>
        </p:nvSpPr>
        <p:spPr>
          <a:xfrm rot="0">
            <a:off x="-3033024" y="1519555"/>
            <a:ext cx="10869754" cy="125413"/>
          </a:xfrm>
          <a:prstGeom prst="rect">
            <a:avLst/>
          </a:prstGeom>
          <a:solidFill>
            <a:srgbClr val="04383F"/>
          </a:solidFill>
        </p:spPr>
      </p:sp>
      <p:sp>
        <p:nvSpPr>
          <p:cNvPr name="TextBox 5" id="5"/>
          <p:cNvSpPr txBox="true"/>
          <p:nvPr/>
        </p:nvSpPr>
        <p:spPr>
          <a:xfrm rot="0">
            <a:off x="2597536" y="3943132"/>
            <a:ext cx="15018310" cy="4852525"/>
          </a:xfrm>
          <a:prstGeom prst="rect">
            <a:avLst/>
          </a:prstGeom>
        </p:spPr>
        <p:txBody>
          <a:bodyPr anchor="t" rtlCol="false" tIns="0" lIns="0" bIns="0" rIns="0">
            <a:spAutoFit/>
          </a:bodyPr>
          <a:lstStyle/>
          <a:p>
            <a:pPr>
              <a:lnSpc>
                <a:spcPts val="4802"/>
              </a:lnSpc>
              <a:spcBef>
                <a:spcPct val="0"/>
              </a:spcBef>
            </a:pPr>
            <a:r>
              <a:rPr lang="en-US" sz="3201" spc="32">
                <a:solidFill>
                  <a:srgbClr val="FEFEFC"/>
                </a:solidFill>
                <a:latin typeface="Glacial Indifference"/>
              </a:rPr>
              <a:t>A significant number of people are ignored or forgotten following road accidents in order to avoid unwanted inquiries that may prove fatal to several people.</a:t>
            </a:r>
          </a:p>
          <a:p>
            <a:pPr>
              <a:lnSpc>
                <a:spcPts val="4802"/>
              </a:lnSpc>
              <a:spcBef>
                <a:spcPct val="0"/>
              </a:spcBef>
            </a:pPr>
          </a:p>
          <a:p>
            <a:pPr>
              <a:lnSpc>
                <a:spcPts val="4802"/>
              </a:lnSpc>
              <a:spcBef>
                <a:spcPct val="0"/>
              </a:spcBef>
            </a:pPr>
            <a:r>
              <a:rPr lang="en-US" sz="3201" spc="32">
                <a:solidFill>
                  <a:srgbClr val="FEFEFC"/>
                </a:solidFill>
                <a:latin typeface="Glacial Indifference"/>
              </a:rPr>
              <a:t>As a result of the delay in response time to these accidents, the ambulance or police department is delayed in arriving at the scene.</a:t>
            </a:r>
          </a:p>
          <a:p>
            <a:pPr>
              <a:lnSpc>
                <a:spcPts val="4802"/>
              </a:lnSpc>
              <a:spcBef>
                <a:spcPct val="0"/>
              </a:spcBef>
            </a:pPr>
          </a:p>
          <a:p>
            <a:pPr>
              <a:lnSpc>
                <a:spcPts val="4802"/>
              </a:lnSpc>
              <a:spcBef>
                <a:spcPct val="0"/>
              </a:spcBef>
            </a:pPr>
            <a:r>
              <a:rPr lang="en-US" sz="3201" spc="32">
                <a:solidFill>
                  <a:srgbClr val="FEFEFC"/>
                </a:solidFill>
                <a:latin typeface="Glacial Indifference"/>
              </a:rPr>
              <a:t>In these critical situations every second counts for the life.</a:t>
            </a:r>
          </a:p>
          <a:p>
            <a:pPr>
              <a:lnSpc>
                <a:spcPts val="4802"/>
              </a:lnSpc>
              <a:spcBef>
                <a:spcPct val="0"/>
              </a:spcBef>
            </a:pPr>
            <a:r>
              <a:rPr lang="en-US" sz="3201" spc="32">
                <a:solidFill>
                  <a:srgbClr val="FEFEFC"/>
                </a:solidFill>
                <a:latin typeface="Glacial Indifference"/>
              </a:rPr>
              <a:t>There is not any concrete step to stop the loss of lives due to such road accidents</a:t>
            </a:r>
          </a:p>
        </p:txBody>
      </p:sp>
      <p:grpSp>
        <p:nvGrpSpPr>
          <p:cNvPr name="Group 6" id="6"/>
          <p:cNvGrpSpPr/>
          <p:nvPr/>
        </p:nvGrpSpPr>
        <p:grpSpPr>
          <a:xfrm rot="3994440">
            <a:off x="1192883" y="4093275"/>
            <a:ext cx="762933" cy="762933"/>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8" id="8"/>
          <p:cNvGrpSpPr>
            <a:grpSpLocks noChangeAspect="true"/>
          </p:cNvGrpSpPr>
          <p:nvPr/>
        </p:nvGrpSpPr>
        <p:grpSpPr>
          <a:xfrm rot="3994440">
            <a:off x="1519557" y="4490199"/>
            <a:ext cx="480726" cy="480726"/>
            <a:chOff x="-2540" y="-2540"/>
            <a:chExt cx="6355080" cy="6355080"/>
          </a:xfrm>
        </p:grpSpPr>
        <p:sp>
          <p:nvSpPr>
            <p:cNvPr name="Freeform 9" id="9"/>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name="Group 10" id="10"/>
          <p:cNvGrpSpPr/>
          <p:nvPr/>
        </p:nvGrpSpPr>
        <p:grpSpPr>
          <a:xfrm rot="3994440">
            <a:off x="1192883" y="5935105"/>
            <a:ext cx="762933" cy="762933"/>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12" id="12"/>
          <p:cNvGrpSpPr>
            <a:grpSpLocks noChangeAspect="true"/>
          </p:cNvGrpSpPr>
          <p:nvPr/>
        </p:nvGrpSpPr>
        <p:grpSpPr>
          <a:xfrm rot="3994440">
            <a:off x="1519557" y="6332030"/>
            <a:ext cx="480726" cy="480726"/>
            <a:chOff x="-2540" y="-2540"/>
            <a:chExt cx="6355080" cy="6355080"/>
          </a:xfrm>
        </p:grpSpPr>
        <p:sp>
          <p:nvSpPr>
            <p:cNvPr name="Freeform 13" id="13"/>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name="Group 14" id="14"/>
          <p:cNvGrpSpPr/>
          <p:nvPr/>
        </p:nvGrpSpPr>
        <p:grpSpPr>
          <a:xfrm rot="3994440">
            <a:off x="1192883" y="7842259"/>
            <a:ext cx="762933" cy="762933"/>
            <a:chOff x="0" y="0"/>
            <a:chExt cx="6350000" cy="6350000"/>
          </a:xfrm>
        </p:grpSpPr>
        <p:sp>
          <p:nvSpPr>
            <p:cNvPr name="Freeform 15" id="1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16" id="16"/>
          <p:cNvGrpSpPr>
            <a:grpSpLocks noChangeAspect="true"/>
          </p:cNvGrpSpPr>
          <p:nvPr/>
        </p:nvGrpSpPr>
        <p:grpSpPr>
          <a:xfrm rot="3994440">
            <a:off x="1519557" y="8239183"/>
            <a:ext cx="480726" cy="480726"/>
            <a:chOff x="-2540" y="-2540"/>
            <a:chExt cx="6355080" cy="6355080"/>
          </a:xfrm>
        </p:grpSpPr>
        <p:sp>
          <p:nvSpPr>
            <p:cNvPr name="Freeform 17" id="17"/>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18F9A"/>
        </a:solidFill>
      </p:bgPr>
    </p:bg>
    <p:spTree>
      <p:nvGrpSpPr>
        <p:cNvPr id="1" name=""/>
        <p:cNvGrpSpPr/>
        <p:nvPr/>
      </p:nvGrpSpPr>
      <p:grpSpPr>
        <a:xfrm>
          <a:off x="0" y="0"/>
          <a:ext cx="0" cy="0"/>
          <a:chOff x="0" y="0"/>
          <a:chExt cx="0" cy="0"/>
        </a:xfrm>
      </p:grpSpPr>
      <p:grpSp>
        <p:nvGrpSpPr>
          <p:cNvPr name="Group 2" id="2"/>
          <p:cNvGrpSpPr/>
          <p:nvPr/>
        </p:nvGrpSpPr>
        <p:grpSpPr>
          <a:xfrm rot="0">
            <a:off x="3019257" y="1905564"/>
            <a:ext cx="12249486" cy="4871923"/>
            <a:chOff x="0" y="0"/>
            <a:chExt cx="16332648" cy="6495898"/>
          </a:xfrm>
        </p:grpSpPr>
        <p:sp>
          <p:nvSpPr>
            <p:cNvPr name="TextBox 3" id="3"/>
            <p:cNvSpPr txBox="true"/>
            <p:nvPr/>
          </p:nvSpPr>
          <p:spPr>
            <a:xfrm rot="0">
              <a:off x="0" y="-76200"/>
              <a:ext cx="16332648" cy="5442787"/>
            </a:xfrm>
            <a:prstGeom prst="rect">
              <a:avLst/>
            </a:prstGeom>
          </p:spPr>
          <p:txBody>
            <a:bodyPr anchor="t" rtlCol="false" tIns="0" lIns="0" bIns="0" rIns="0">
              <a:spAutoFit/>
            </a:bodyPr>
            <a:lstStyle/>
            <a:p>
              <a:pPr algn="ctr">
                <a:lnSpc>
                  <a:spcPts val="5495"/>
                </a:lnSpc>
              </a:pPr>
              <a:r>
                <a:rPr lang="en-US" sz="3843" spc="38">
                  <a:solidFill>
                    <a:srgbClr val="04383F"/>
                  </a:solidFill>
                  <a:latin typeface="League Spartan Italics"/>
                </a:rPr>
                <a:t>The World Health Organization has noted that road accidents are a major public health problem as crashes kill more than 1.25 million people and injure about 50 million people a year, with 90% of such casualties occurring in developing countries.</a:t>
              </a:r>
            </a:p>
          </p:txBody>
        </p:sp>
        <p:sp>
          <p:nvSpPr>
            <p:cNvPr name="TextBox 4" id="4"/>
            <p:cNvSpPr txBox="true"/>
            <p:nvPr/>
          </p:nvSpPr>
          <p:spPr>
            <a:xfrm rot="0">
              <a:off x="309168" y="5846261"/>
              <a:ext cx="15714311" cy="649637"/>
            </a:xfrm>
            <a:prstGeom prst="rect">
              <a:avLst/>
            </a:prstGeom>
          </p:spPr>
          <p:txBody>
            <a:bodyPr anchor="t" rtlCol="false" tIns="0" lIns="0" bIns="0" rIns="0">
              <a:spAutoFit/>
            </a:bodyPr>
            <a:lstStyle/>
            <a:p>
              <a:pPr algn="ctr">
                <a:lnSpc>
                  <a:spcPts val="4129"/>
                </a:lnSpc>
              </a:pPr>
              <a:r>
                <a:rPr lang="en-US" sz="2949" spc="442">
                  <a:solidFill>
                    <a:srgbClr val="04383F"/>
                  </a:solidFill>
                  <a:latin typeface="Glacial Indifference"/>
                </a:rPr>
                <a:t>THE WORLD HEALTH ORGANIZATION</a:t>
              </a:r>
            </a:p>
          </p:txBody>
        </p:sp>
      </p:grpSp>
      <p:sp>
        <p:nvSpPr>
          <p:cNvPr name="AutoShape 5" id="5"/>
          <p:cNvSpPr/>
          <p:nvPr/>
        </p:nvSpPr>
        <p:spPr>
          <a:xfrm rot="0">
            <a:off x="17121639" y="-174768"/>
            <a:ext cx="1352222" cy="1879548"/>
          </a:xfrm>
          <a:prstGeom prst="rect">
            <a:avLst/>
          </a:prstGeom>
          <a:solidFill>
            <a:srgbClr val="FDFDFD"/>
          </a:solidFill>
        </p:spPr>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6503582" y="1318310"/>
            <a:ext cx="1120203" cy="772940"/>
          </a:xfrm>
          <a:prstGeom prst="rect">
            <a:avLst/>
          </a:prstGeom>
        </p:spPr>
      </p:pic>
      <p:sp>
        <p:nvSpPr>
          <p:cNvPr name="AutoShape 7" id="7"/>
          <p:cNvSpPr/>
          <p:nvPr/>
        </p:nvSpPr>
        <p:spPr>
          <a:xfrm rot="0">
            <a:off x="8417722" y="604079"/>
            <a:ext cx="10869754" cy="125413"/>
          </a:xfrm>
          <a:prstGeom prst="rect">
            <a:avLst/>
          </a:prstGeom>
          <a:solidFill>
            <a:srgbClr val="04383F"/>
          </a:solidFill>
        </p:spPr>
      </p:sp>
      <p:sp>
        <p:nvSpPr>
          <p:cNvPr name="AutoShape 8" id="8"/>
          <p:cNvSpPr/>
          <p:nvPr/>
        </p:nvSpPr>
        <p:spPr>
          <a:xfrm rot="0">
            <a:off x="-211377" y="8548370"/>
            <a:ext cx="1457911" cy="1950007"/>
          </a:xfrm>
          <a:prstGeom prst="rect">
            <a:avLst/>
          </a:prstGeom>
          <a:solidFill>
            <a:srgbClr val="FDFDFD"/>
          </a:solidFill>
        </p:spPr>
      </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44387" y="8161900"/>
            <a:ext cx="1120203" cy="772940"/>
          </a:xfrm>
          <a:prstGeom prst="rect">
            <a:avLst/>
          </a:prstGeom>
        </p:spPr>
      </p:pic>
      <p:sp>
        <p:nvSpPr>
          <p:cNvPr name="AutoShape 10" id="10"/>
          <p:cNvSpPr/>
          <p:nvPr/>
        </p:nvSpPr>
        <p:spPr>
          <a:xfrm rot="0">
            <a:off x="-954368" y="9582038"/>
            <a:ext cx="10869754" cy="125413"/>
          </a:xfrm>
          <a:prstGeom prst="rect">
            <a:avLst/>
          </a:prstGeom>
          <a:solidFill>
            <a:srgbClr val="04383F"/>
          </a:solidFill>
        </p:spPr>
      </p:sp>
      <p:grpSp>
        <p:nvGrpSpPr>
          <p:cNvPr name="Group 11" id="11"/>
          <p:cNvGrpSpPr/>
          <p:nvPr/>
        </p:nvGrpSpPr>
        <p:grpSpPr>
          <a:xfrm rot="3994440">
            <a:off x="635435" y="957320"/>
            <a:ext cx="1075468" cy="1075468"/>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13" id="13"/>
          <p:cNvGrpSpPr>
            <a:grpSpLocks noChangeAspect="true"/>
          </p:cNvGrpSpPr>
          <p:nvPr/>
        </p:nvGrpSpPr>
        <p:grpSpPr>
          <a:xfrm rot="3994440">
            <a:off x="1231110" y="1393976"/>
            <a:ext cx="677655" cy="677655"/>
            <a:chOff x="-2540" y="-2540"/>
            <a:chExt cx="6355080" cy="6355080"/>
          </a:xfrm>
        </p:grpSpPr>
        <p:sp>
          <p:nvSpPr>
            <p:cNvPr name="Freeform 14" id="14"/>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687944" y="5823987"/>
            <a:ext cx="7109806" cy="41148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bg>
      <p:bgPr>
        <a:solidFill>
          <a:srgbClr val="04383F"/>
        </a:solidFill>
      </p:bgPr>
    </p:bg>
    <p:spTree>
      <p:nvGrpSpPr>
        <p:cNvPr id="1" name=""/>
        <p:cNvGrpSpPr/>
        <p:nvPr/>
      </p:nvGrpSpPr>
      <p:grpSpPr>
        <a:xfrm>
          <a:off x="0" y="0"/>
          <a:ext cx="0" cy="0"/>
          <a:chOff x="0" y="0"/>
          <a:chExt cx="0" cy="0"/>
        </a:xfrm>
      </p:grpSpPr>
      <p:grpSp>
        <p:nvGrpSpPr>
          <p:cNvPr name="Group 2" id="2"/>
          <p:cNvGrpSpPr/>
          <p:nvPr/>
        </p:nvGrpSpPr>
        <p:grpSpPr>
          <a:xfrm rot="0">
            <a:off x="10998678" y="2845295"/>
            <a:ext cx="6260622" cy="6514974"/>
            <a:chOff x="0" y="0"/>
            <a:chExt cx="8347496" cy="8686633"/>
          </a:xfrm>
        </p:grpSpPr>
        <p:sp>
          <p:nvSpPr>
            <p:cNvPr name="TextBox 3" id="3"/>
            <p:cNvSpPr txBox="true"/>
            <p:nvPr/>
          </p:nvSpPr>
          <p:spPr>
            <a:xfrm rot="0">
              <a:off x="1696790" y="8316105"/>
              <a:ext cx="605017" cy="370527"/>
            </a:xfrm>
            <a:prstGeom prst="rect">
              <a:avLst/>
            </a:prstGeom>
          </p:spPr>
          <p:txBody>
            <a:bodyPr anchor="t" rtlCol="false" tIns="0" lIns="0" bIns="0" rIns="0">
              <a:spAutoFit/>
            </a:bodyPr>
            <a:lstStyle/>
            <a:p>
              <a:pPr algn="ctr">
                <a:lnSpc>
                  <a:spcPts val="2248"/>
                </a:lnSpc>
              </a:pPr>
              <a:r>
                <a:rPr lang="en-US" sz="1605">
                  <a:solidFill>
                    <a:srgbClr val="FDFDFD"/>
                  </a:solidFill>
                  <a:latin typeface="Arimo"/>
                </a:rPr>
                <a:t>2016</a:t>
              </a:r>
            </a:p>
          </p:txBody>
        </p:sp>
        <p:sp>
          <p:nvSpPr>
            <p:cNvPr name="TextBox 4" id="4"/>
            <p:cNvSpPr txBox="true"/>
            <p:nvPr/>
          </p:nvSpPr>
          <p:spPr>
            <a:xfrm rot="0">
              <a:off x="3544622" y="8316105"/>
              <a:ext cx="605017" cy="370527"/>
            </a:xfrm>
            <a:prstGeom prst="rect">
              <a:avLst/>
            </a:prstGeom>
          </p:spPr>
          <p:txBody>
            <a:bodyPr anchor="t" rtlCol="false" tIns="0" lIns="0" bIns="0" rIns="0">
              <a:spAutoFit/>
            </a:bodyPr>
            <a:lstStyle/>
            <a:p>
              <a:pPr algn="ctr">
                <a:lnSpc>
                  <a:spcPts val="2248"/>
                </a:lnSpc>
              </a:pPr>
              <a:r>
                <a:rPr lang="en-US" sz="1605">
                  <a:solidFill>
                    <a:srgbClr val="FDFDFD"/>
                  </a:solidFill>
                  <a:latin typeface="Arimo"/>
                </a:rPr>
                <a:t>2017</a:t>
              </a:r>
            </a:p>
          </p:txBody>
        </p:sp>
        <p:sp>
          <p:nvSpPr>
            <p:cNvPr name="TextBox 5" id="5"/>
            <p:cNvSpPr txBox="true"/>
            <p:nvPr/>
          </p:nvSpPr>
          <p:spPr>
            <a:xfrm rot="0">
              <a:off x="5392454" y="8316105"/>
              <a:ext cx="605017" cy="370527"/>
            </a:xfrm>
            <a:prstGeom prst="rect">
              <a:avLst/>
            </a:prstGeom>
          </p:spPr>
          <p:txBody>
            <a:bodyPr anchor="t" rtlCol="false" tIns="0" lIns="0" bIns="0" rIns="0">
              <a:spAutoFit/>
            </a:bodyPr>
            <a:lstStyle/>
            <a:p>
              <a:pPr algn="ctr">
                <a:lnSpc>
                  <a:spcPts val="2248"/>
                </a:lnSpc>
              </a:pPr>
              <a:r>
                <a:rPr lang="en-US" sz="1605">
                  <a:solidFill>
                    <a:srgbClr val="FDFDFD"/>
                  </a:solidFill>
                  <a:latin typeface="Arimo"/>
                </a:rPr>
                <a:t>2018</a:t>
              </a:r>
            </a:p>
          </p:txBody>
        </p:sp>
        <p:sp>
          <p:nvSpPr>
            <p:cNvPr name="TextBox 6" id="6"/>
            <p:cNvSpPr txBox="true"/>
            <p:nvPr/>
          </p:nvSpPr>
          <p:spPr>
            <a:xfrm rot="0">
              <a:off x="7240286" y="8316105"/>
              <a:ext cx="605017" cy="370527"/>
            </a:xfrm>
            <a:prstGeom prst="rect">
              <a:avLst/>
            </a:prstGeom>
          </p:spPr>
          <p:txBody>
            <a:bodyPr anchor="t" rtlCol="false" tIns="0" lIns="0" bIns="0" rIns="0">
              <a:spAutoFit/>
            </a:bodyPr>
            <a:lstStyle/>
            <a:p>
              <a:pPr algn="ctr">
                <a:lnSpc>
                  <a:spcPts val="2248"/>
                </a:lnSpc>
              </a:pPr>
              <a:r>
                <a:rPr lang="en-US" sz="1605">
                  <a:solidFill>
                    <a:srgbClr val="FDFDFD"/>
                  </a:solidFill>
                  <a:latin typeface="Arimo"/>
                </a:rPr>
                <a:t>2019</a:t>
              </a:r>
            </a:p>
          </p:txBody>
        </p:sp>
        <p:grpSp>
          <p:nvGrpSpPr>
            <p:cNvPr name="Group 7" id="7"/>
            <p:cNvGrpSpPr>
              <a:grpSpLocks noChangeAspect="true"/>
            </p:cNvGrpSpPr>
            <p:nvPr/>
          </p:nvGrpSpPr>
          <p:grpSpPr>
            <a:xfrm rot="0">
              <a:off x="1194597" y="161451"/>
              <a:ext cx="7152899" cy="8066320"/>
              <a:chOff x="0" y="0"/>
              <a:chExt cx="8908752" cy="10046395"/>
            </a:xfrm>
          </p:grpSpPr>
          <p:sp>
            <p:nvSpPr>
              <p:cNvPr name="Freeform 8" id="8"/>
              <p:cNvSpPr/>
              <p:nvPr/>
            </p:nvSpPr>
            <p:spPr>
              <a:xfrm>
                <a:off x="0" y="-6350"/>
                <a:ext cx="8908752" cy="12700"/>
              </a:xfrm>
              <a:custGeom>
                <a:avLst/>
                <a:gdLst/>
                <a:ahLst/>
                <a:cxnLst/>
                <a:rect r="r" b="b" t="t" l="l"/>
                <a:pathLst>
                  <a:path h="12700" w="8908752">
                    <a:moveTo>
                      <a:pt x="0" y="0"/>
                    </a:moveTo>
                    <a:lnTo>
                      <a:pt x="8908752" y="0"/>
                    </a:lnTo>
                    <a:lnTo>
                      <a:pt x="8908752" y="12700"/>
                    </a:lnTo>
                    <a:lnTo>
                      <a:pt x="0" y="12700"/>
                    </a:lnTo>
                    <a:close/>
                  </a:path>
                </a:pathLst>
              </a:custGeom>
              <a:solidFill>
                <a:srgbClr val="FDFDFD"/>
              </a:solidFill>
            </p:spPr>
          </p:sp>
          <p:sp>
            <p:nvSpPr>
              <p:cNvPr name="Freeform 9" id="9"/>
              <p:cNvSpPr/>
              <p:nvPr/>
            </p:nvSpPr>
            <p:spPr>
              <a:xfrm>
                <a:off x="0" y="3342448"/>
                <a:ext cx="8908752" cy="12700"/>
              </a:xfrm>
              <a:custGeom>
                <a:avLst/>
                <a:gdLst/>
                <a:ahLst/>
                <a:cxnLst/>
                <a:rect r="r" b="b" t="t" l="l"/>
                <a:pathLst>
                  <a:path h="12700" w="8908752">
                    <a:moveTo>
                      <a:pt x="0" y="0"/>
                    </a:moveTo>
                    <a:lnTo>
                      <a:pt x="8908752" y="0"/>
                    </a:lnTo>
                    <a:lnTo>
                      <a:pt x="8908752" y="12700"/>
                    </a:lnTo>
                    <a:lnTo>
                      <a:pt x="0" y="12700"/>
                    </a:lnTo>
                    <a:close/>
                  </a:path>
                </a:pathLst>
              </a:custGeom>
              <a:solidFill>
                <a:srgbClr val="FDFDFD"/>
              </a:solidFill>
            </p:spPr>
          </p:sp>
          <p:sp>
            <p:nvSpPr>
              <p:cNvPr name="Freeform 10" id="10"/>
              <p:cNvSpPr/>
              <p:nvPr/>
            </p:nvSpPr>
            <p:spPr>
              <a:xfrm>
                <a:off x="0" y="6691247"/>
                <a:ext cx="8908752" cy="12700"/>
              </a:xfrm>
              <a:custGeom>
                <a:avLst/>
                <a:gdLst/>
                <a:ahLst/>
                <a:cxnLst/>
                <a:rect r="r" b="b" t="t" l="l"/>
                <a:pathLst>
                  <a:path h="12700" w="8908752">
                    <a:moveTo>
                      <a:pt x="0" y="0"/>
                    </a:moveTo>
                    <a:lnTo>
                      <a:pt x="8908752" y="0"/>
                    </a:lnTo>
                    <a:lnTo>
                      <a:pt x="8908752" y="12700"/>
                    </a:lnTo>
                    <a:lnTo>
                      <a:pt x="0" y="12700"/>
                    </a:lnTo>
                    <a:close/>
                  </a:path>
                </a:pathLst>
              </a:custGeom>
              <a:solidFill>
                <a:srgbClr val="FDFDFD"/>
              </a:solidFill>
            </p:spPr>
          </p:sp>
          <p:sp>
            <p:nvSpPr>
              <p:cNvPr name="Freeform 11" id="11"/>
              <p:cNvSpPr/>
              <p:nvPr/>
            </p:nvSpPr>
            <p:spPr>
              <a:xfrm>
                <a:off x="0" y="10040045"/>
                <a:ext cx="8908752" cy="12700"/>
              </a:xfrm>
              <a:custGeom>
                <a:avLst/>
                <a:gdLst/>
                <a:ahLst/>
                <a:cxnLst/>
                <a:rect r="r" b="b" t="t" l="l"/>
                <a:pathLst>
                  <a:path h="12700" w="8908752">
                    <a:moveTo>
                      <a:pt x="0" y="0"/>
                    </a:moveTo>
                    <a:lnTo>
                      <a:pt x="8908752" y="0"/>
                    </a:lnTo>
                    <a:lnTo>
                      <a:pt x="8908752" y="12700"/>
                    </a:lnTo>
                    <a:lnTo>
                      <a:pt x="0" y="12700"/>
                    </a:lnTo>
                    <a:close/>
                  </a:path>
                </a:pathLst>
              </a:custGeom>
              <a:solidFill>
                <a:srgbClr val="FDFDFD"/>
              </a:solidFill>
            </p:spPr>
          </p:sp>
        </p:grpSp>
        <p:sp>
          <p:nvSpPr>
            <p:cNvPr name="TextBox 12" id="12"/>
            <p:cNvSpPr txBox="true"/>
            <p:nvPr/>
          </p:nvSpPr>
          <p:spPr>
            <a:xfrm rot="0">
              <a:off x="0" y="-47625"/>
              <a:ext cx="1058638" cy="370527"/>
            </a:xfrm>
            <a:prstGeom prst="rect">
              <a:avLst/>
            </a:prstGeom>
          </p:spPr>
          <p:txBody>
            <a:bodyPr anchor="t" rtlCol="false" tIns="0" lIns="0" bIns="0" rIns="0">
              <a:spAutoFit/>
            </a:bodyPr>
            <a:lstStyle/>
            <a:p>
              <a:pPr algn="r">
                <a:lnSpc>
                  <a:spcPts val="2248"/>
                </a:lnSpc>
              </a:pPr>
              <a:r>
                <a:rPr lang="en-US" sz="1605">
                  <a:solidFill>
                    <a:srgbClr val="FDFDFD"/>
                  </a:solidFill>
                  <a:latin typeface="Arimo"/>
                </a:rPr>
                <a:t>750,000 </a:t>
              </a:r>
            </a:p>
          </p:txBody>
        </p:sp>
        <p:sp>
          <p:nvSpPr>
            <p:cNvPr name="TextBox 13" id="13"/>
            <p:cNvSpPr txBox="true"/>
            <p:nvPr/>
          </p:nvSpPr>
          <p:spPr>
            <a:xfrm rot="0">
              <a:off x="0" y="2641148"/>
              <a:ext cx="1058638" cy="370527"/>
            </a:xfrm>
            <a:prstGeom prst="rect">
              <a:avLst/>
            </a:prstGeom>
          </p:spPr>
          <p:txBody>
            <a:bodyPr anchor="t" rtlCol="false" tIns="0" lIns="0" bIns="0" rIns="0">
              <a:spAutoFit/>
            </a:bodyPr>
            <a:lstStyle/>
            <a:p>
              <a:pPr algn="r">
                <a:lnSpc>
                  <a:spcPts val="2248"/>
                </a:lnSpc>
              </a:pPr>
              <a:r>
                <a:rPr lang="en-US" sz="1605">
                  <a:solidFill>
                    <a:srgbClr val="FDFDFD"/>
                  </a:solidFill>
                  <a:latin typeface="Arimo"/>
                </a:rPr>
                <a:t>500,000 </a:t>
              </a:r>
            </a:p>
          </p:txBody>
        </p:sp>
        <p:sp>
          <p:nvSpPr>
            <p:cNvPr name="TextBox 14" id="14"/>
            <p:cNvSpPr txBox="true"/>
            <p:nvPr/>
          </p:nvSpPr>
          <p:spPr>
            <a:xfrm rot="0">
              <a:off x="0" y="5329922"/>
              <a:ext cx="1058638" cy="370527"/>
            </a:xfrm>
            <a:prstGeom prst="rect">
              <a:avLst/>
            </a:prstGeom>
          </p:spPr>
          <p:txBody>
            <a:bodyPr anchor="t" rtlCol="false" tIns="0" lIns="0" bIns="0" rIns="0">
              <a:spAutoFit/>
            </a:bodyPr>
            <a:lstStyle/>
            <a:p>
              <a:pPr algn="r">
                <a:lnSpc>
                  <a:spcPts val="2248"/>
                </a:lnSpc>
              </a:pPr>
              <a:r>
                <a:rPr lang="en-US" sz="1605">
                  <a:solidFill>
                    <a:srgbClr val="FDFDFD"/>
                  </a:solidFill>
                  <a:latin typeface="Arimo"/>
                </a:rPr>
                <a:t>250,000 </a:t>
              </a:r>
            </a:p>
          </p:txBody>
        </p:sp>
        <p:sp>
          <p:nvSpPr>
            <p:cNvPr name="TextBox 15" id="15"/>
            <p:cNvSpPr txBox="true"/>
            <p:nvPr/>
          </p:nvSpPr>
          <p:spPr>
            <a:xfrm rot="0">
              <a:off x="831757" y="8018695"/>
              <a:ext cx="226881" cy="370527"/>
            </a:xfrm>
            <a:prstGeom prst="rect">
              <a:avLst/>
            </a:prstGeom>
          </p:spPr>
          <p:txBody>
            <a:bodyPr anchor="t" rtlCol="false" tIns="0" lIns="0" bIns="0" rIns="0">
              <a:spAutoFit/>
            </a:bodyPr>
            <a:lstStyle/>
            <a:p>
              <a:pPr algn="r">
                <a:lnSpc>
                  <a:spcPts val="2248"/>
                </a:lnSpc>
              </a:pPr>
              <a:r>
                <a:rPr lang="en-US" sz="1605">
                  <a:solidFill>
                    <a:srgbClr val="FDFDFD"/>
                  </a:solidFill>
                  <a:latin typeface="Arimo"/>
                </a:rPr>
                <a:t>0 </a:t>
              </a:r>
            </a:p>
          </p:txBody>
        </p:sp>
        <p:grpSp>
          <p:nvGrpSpPr>
            <p:cNvPr name="Group 16" id="16"/>
            <p:cNvGrpSpPr>
              <a:grpSpLocks noChangeAspect="true"/>
            </p:cNvGrpSpPr>
            <p:nvPr/>
          </p:nvGrpSpPr>
          <p:grpSpPr>
            <a:xfrm rot="0">
              <a:off x="1194597" y="1481434"/>
              <a:ext cx="7152899" cy="6746337"/>
              <a:chOff x="0" y="1644005"/>
              <a:chExt cx="8908752" cy="8402390"/>
            </a:xfrm>
          </p:grpSpPr>
          <p:sp>
            <p:nvSpPr>
              <p:cNvPr name="Freeform 17" id="17"/>
              <p:cNvSpPr/>
              <p:nvPr/>
            </p:nvSpPr>
            <p:spPr>
              <a:xfrm>
                <a:off x="0" y="1644005"/>
                <a:ext cx="2004469" cy="8402390"/>
              </a:xfrm>
              <a:custGeom>
                <a:avLst/>
                <a:gdLst/>
                <a:ahLst/>
                <a:cxnLst/>
                <a:rect r="r" b="b" t="t" l="l"/>
                <a:pathLst>
                  <a:path h="8402390" w="2004469">
                    <a:moveTo>
                      <a:pt x="0" y="8402390"/>
                    </a:moveTo>
                    <a:lnTo>
                      <a:pt x="0" y="160357"/>
                    </a:lnTo>
                    <a:lnTo>
                      <a:pt x="0" y="160357"/>
                    </a:lnTo>
                    <a:cubicBezTo>
                      <a:pt x="0" y="117828"/>
                      <a:pt x="16895" y="77040"/>
                      <a:pt x="46968" y="46967"/>
                    </a:cubicBezTo>
                    <a:cubicBezTo>
                      <a:pt x="77040" y="16894"/>
                      <a:pt x="117828" y="0"/>
                      <a:pt x="160358" y="0"/>
                    </a:cubicBezTo>
                    <a:lnTo>
                      <a:pt x="1844112" y="0"/>
                    </a:lnTo>
                    <a:cubicBezTo>
                      <a:pt x="1886641" y="0"/>
                      <a:pt x="1927429" y="16895"/>
                      <a:pt x="1957502" y="46967"/>
                    </a:cubicBezTo>
                    <a:cubicBezTo>
                      <a:pt x="1987574" y="77040"/>
                      <a:pt x="2004469" y="117828"/>
                      <a:pt x="2004469" y="160357"/>
                    </a:cubicBezTo>
                    <a:lnTo>
                      <a:pt x="2004469" y="8402390"/>
                    </a:lnTo>
                    <a:close/>
                  </a:path>
                </a:pathLst>
              </a:custGeom>
              <a:solidFill>
                <a:srgbClr val="FDFDFD"/>
              </a:solidFill>
            </p:spPr>
          </p:sp>
          <p:sp>
            <p:nvSpPr>
              <p:cNvPr name="Freeform 18" id="18"/>
              <p:cNvSpPr/>
              <p:nvPr/>
            </p:nvSpPr>
            <p:spPr>
              <a:xfrm>
                <a:off x="2301428" y="1792437"/>
                <a:ext cx="2004469" cy="8253958"/>
              </a:xfrm>
              <a:custGeom>
                <a:avLst/>
                <a:gdLst/>
                <a:ahLst/>
                <a:cxnLst/>
                <a:rect r="r" b="b" t="t" l="l"/>
                <a:pathLst>
                  <a:path h="8253958" w="2004469">
                    <a:moveTo>
                      <a:pt x="0" y="8253958"/>
                    </a:moveTo>
                    <a:lnTo>
                      <a:pt x="0" y="160357"/>
                    </a:lnTo>
                    <a:cubicBezTo>
                      <a:pt x="0" y="71794"/>
                      <a:pt x="71794" y="0"/>
                      <a:pt x="160357" y="0"/>
                    </a:cubicBezTo>
                    <a:lnTo>
                      <a:pt x="1844111" y="0"/>
                    </a:lnTo>
                    <a:cubicBezTo>
                      <a:pt x="1932674" y="0"/>
                      <a:pt x="2004468" y="71795"/>
                      <a:pt x="2004468" y="160357"/>
                    </a:cubicBezTo>
                    <a:lnTo>
                      <a:pt x="2004468" y="8253958"/>
                    </a:lnTo>
                    <a:close/>
                  </a:path>
                </a:pathLst>
              </a:custGeom>
              <a:solidFill>
                <a:srgbClr val="FDFDFD"/>
              </a:solidFill>
            </p:spPr>
          </p:sp>
          <p:sp>
            <p:nvSpPr>
              <p:cNvPr name="Freeform 19" id="19"/>
              <p:cNvSpPr/>
              <p:nvPr/>
            </p:nvSpPr>
            <p:spPr>
              <a:xfrm>
                <a:off x="4602855" y="1802175"/>
                <a:ext cx="2004469" cy="8244219"/>
              </a:xfrm>
              <a:custGeom>
                <a:avLst/>
                <a:gdLst/>
                <a:ahLst/>
                <a:cxnLst/>
                <a:rect r="r" b="b" t="t" l="l"/>
                <a:pathLst>
                  <a:path h="8244219" w="2004469">
                    <a:moveTo>
                      <a:pt x="0" y="8244220"/>
                    </a:moveTo>
                    <a:lnTo>
                      <a:pt x="0" y="160358"/>
                    </a:lnTo>
                    <a:cubicBezTo>
                      <a:pt x="0" y="71795"/>
                      <a:pt x="71795" y="0"/>
                      <a:pt x="160357" y="0"/>
                    </a:cubicBezTo>
                    <a:lnTo>
                      <a:pt x="1844112" y="0"/>
                    </a:lnTo>
                    <a:cubicBezTo>
                      <a:pt x="1932675" y="0"/>
                      <a:pt x="2004469" y="71795"/>
                      <a:pt x="2004469" y="160358"/>
                    </a:cubicBezTo>
                    <a:lnTo>
                      <a:pt x="2004469" y="8244220"/>
                    </a:lnTo>
                    <a:close/>
                  </a:path>
                </a:pathLst>
              </a:custGeom>
              <a:solidFill>
                <a:srgbClr val="FDFDFD"/>
              </a:solidFill>
            </p:spPr>
          </p:sp>
          <p:sp>
            <p:nvSpPr>
              <p:cNvPr name="Freeform 20" id="20"/>
              <p:cNvSpPr/>
              <p:nvPr/>
            </p:nvSpPr>
            <p:spPr>
              <a:xfrm>
                <a:off x="6904282" y="1996781"/>
                <a:ext cx="2004469" cy="8049614"/>
              </a:xfrm>
              <a:custGeom>
                <a:avLst/>
                <a:gdLst/>
                <a:ahLst/>
                <a:cxnLst/>
                <a:rect r="r" b="b" t="t" l="l"/>
                <a:pathLst>
                  <a:path h="8049614" w="2004469">
                    <a:moveTo>
                      <a:pt x="0" y="8049614"/>
                    </a:moveTo>
                    <a:lnTo>
                      <a:pt x="0" y="160357"/>
                    </a:lnTo>
                    <a:cubicBezTo>
                      <a:pt x="0" y="117828"/>
                      <a:pt x="16896" y="77040"/>
                      <a:pt x="46968" y="46967"/>
                    </a:cubicBezTo>
                    <a:cubicBezTo>
                      <a:pt x="77041" y="16894"/>
                      <a:pt x="117829" y="0"/>
                      <a:pt x="160358" y="0"/>
                    </a:cubicBezTo>
                    <a:lnTo>
                      <a:pt x="1844112" y="0"/>
                    </a:lnTo>
                    <a:cubicBezTo>
                      <a:pt x="1886641" y="0"/>
                      <a:pt x="1927429" y="16894"/>
                      <a:pt x="1957502" y="46967"/>
                    </a:cubicBezTo>
                    <a:cubicBezTo>
                      <a:pt x="1987574" y="77040"/>
                      <a:pt x="2004470" y="117828"/>
                      <a:pt x="2004470" y="160357"/>
                    </a:cubicBezTo>
                    <a:lnTo>
                      <a:pt x="2004470" y="8049614"/>
                    </a:lnTo>
                    <a:close/>
                  </a:path>
                </a:pathLst>
              </a:custGeom>
              <a:solidFill>
                <a:srgbClr val="FDFDFD"/>
              </a:solidFill>
            </p:spPr>
          </p:sp>
          <p:sp>
            <p:nvSpPr>
              <p:cNvPr name="Freeform 21" id="21"/>
              <p:cNvSpPr/>
              <p:nvPr/>
            </p:nvSpPr>
            <p:spPr>
              <a:xfrm>
                <a:off x="0" y="1644139"/>
                <a:ext cx="2004469" cy="8402256"/>
              </a:xfrm>
              <a:custGeom>
                <a:avLst/>
                <a:gdLst/>
                <a:ahLst/>
                <a:cxnLst/>
                <a:rect r="r" b="b" t="t" l="l"/>
                <a:pathLst>
                  <a:path h="8402256" w="2004469">
                    <a:moveTo>
                      <a:pt x="0" y="8402256"/>
                    </a:moveTo>
                    <a:lnTo>
                      <a:pt x="0" y="160223"/>
                    </a:lnTo>
                    <a:cubicBezTo>
                      <a:pt x="0" y="74210"/>
                      <a:pt x="67861" y="3516"/>
                      <a:pt x="153802" y="0"/>
                    </a:cubicBezTo>
                    <a:lnTo>
                      <a:pt x="1850667" y="0"/>
                    </a:lnTo>
                    <a:cubicBezTo>
                      <a:pt x="1936608" y="3516"/>
                      <a:pt x="2004469" y="74210"/>
                      <a:pt x="2004469" y="160223"/>
                    </a:cubicBezTo>
                    <a:lnTo>
                      <a:pt x="2004469" y="8402256"/>
                    </a:lnTo>
                    <a:close/>
                  </a:path>
                </a:pathLst>
              </a:custGeom>
              <a:solidFill>
                <a:srgbClr val="FDFDFD"/>
              </a:solidFill>
            </p:spPr>
          </p:sp>
          <p:sp>
            <p:nvSpPr>
              <p:cNvPr name="Freeform 22" id="22"/>
              <p:cNvSpPr/>
              <p:nvPr/>
            </p:nvSpPr>
            <p:spPr>
              <a:xfrm>
                <a:off x="2301428" y="1792705"/>
                <a:ext cx="2004469" cy="8253690"/>
              </a:xfrm>
              <a:custGeom>
                <a:avLst/>
                <a:gdLst/>
                <a:ahLst/>
                <a:cxnLst/>
                <a:rect r="r" b="b" t="t" l="l"/>
                <a:pathLst>
                  <a:path h="8253690" w="2004469">
                    <a:moveTo>
                      <a:pt x="0" y="8253690"/>
                    </a:moveTo>
                    <a:lnTo>
                      <a:pt x="0" y="160089"/>
                    </a:lnTo>
                    <a:cubicBezTo>
                      <a:pt x="0" y="75127"/>
                      <a:pt x="66268" y="4911"/>
                      <a:pt x="151088" y="0"/>
                    </a:cubicBezTo>
                    <a:lnTo>
                      <a:pt x="1853380" y="0"/>
                    </a:lnTo>
                    <a:cubicBezTo>
                      <a:pt x="1938200" y="4911"/>
                      <a:pt x="2004468" y="75127"/>
                      <a:pt x="2004468" y="160089"/>
                    </a:cubicBezTo>
                    <a:lnTo>
                      <a:pt x="2004468" y="8253690"/>
                    </a:lnTo>
                    <a:close/>
                  </a:path>
                </a:pathLst>
              </a:custGeom>
              <a:solidFill>
                <a:srgbClr val="FDFDFD"/>
              </a:solidFill>
            </p:spPr>
          </p:sp>
          <p:sp>
            <p:nvSpPr>
              <p:cNvPr name="Freeform 23" id="23"/>
              <p:cNvSpPr/>
              <p:nvPr/>
            </p:nvSpPr>
            <p:spPr>
              <a:xfrm>
                <a:off x="4602855" y="1802577"/>
                <a:ext cx="2004469" cy="8243817"/>
              </a:xfrm>
              <a:custGeom>
                <a:avLst/>
                <a:gdLst/>
                <a:ahLst/>
                <a:cxnLst/>
                <a:rect r="r" b="b" t="t" l="l"/>
                <a:pathLst>
                  <a:path h="8243817" w="2004469">
                    <a:moveTo>
                      <a:pt x="0" y="8243818"/>
                    </a:moveTo>
                    <a:lnTo>
                      <a:pt x="0" y="159956"/>
                    </a:lnTo>
                    <a:cubicBezTo>
                      <a:pt x="0" y="75797"/>
                      <a:pt x="65060" y="5957"/>
                      <a:pt x="149008" y="0"/>
                    </a:cubicBezTo>
                    <a:lnTo>
                      <a:pt x="1855462" y="0"/>
                    </a:lnTo>
                    <a:cubicBezTo>
                      <a:pt x="1939409" y="5957"/>
                      <a:pt x="2004469" y="75797"/>
                      <a:pt x="2004469" y="159956"/>
                    </a:cubicBezTo>
                    <a:lnTo>
                      <a:pt x="2004469" y="8243818"/>
                    </a:lnTo>
                    <a:close/>
                  </a:path>
                </a:pathLst>
              </a:custGeom>
              <a:solidFill>
                <a:srgbClr val="FDFDFD"/>
              </a:solidFill>
            </p:spPr>
          </p:sp>
          <p:sp>
            <p:nvSpPr>
              <p:cNvPr name="Freeform 24" id="24"/>
              <p:cNvSpPr/>
              <p:nvPr/>
            </p:nvSpPr>
            <p:spPr>
              <a:xfrm>
                <a:off x="6904282" y="1997317"/>
                <a:ext cx="2004469" cy="8049078"/>
              </a:xfrm>
              <a:custGeom>
                <a:avLst/>
                <a:gdLst/>
                <a:ahLst/>
                <a:cxnLst/>
                <a:rect r="r" b="b" t="t" l="l"/>
                <a:pathLst>
                  <a:path h="8049078" w="2004469">
                    <a:moveTo>
                      <a:pt x="0" y="8049078"/>
                    </a:moveTo>
                    <a:lnTo>
                      <a:pt x="0" y="159821"/>
                    </a:lnTo>
                    <a:cubicBezTo>
                      <a:pt x="0" y="76339"/>
                      <a:pt x="64052" y="6821"/>
                      <a:pt x="147255" y="0"/>
                    </a:cubicBezTo>
                    <a:lnTo>
                      <a:pt x="1857215" y="0"/>
                    </a:lnTo>
                    <a:cubicBezTo>
                      <a:pt x="1940418" y="6821"/>
                      <a:pt x="2004470" y="76339"/>
                      <a:pt x="2004470" y="159821"/>
                    </a:cubicBezTo>
                    <a:lnTo>
                      <a:pt x="2004470" y="8049078"/>
                    </a:lnTo>
                    <a:close/>
                  </a:path>
                </a:pathLst>
              </a:custGeom>
              <a:solidFill>
                <a:srgbClr val="FDFDFD"/>
              </a:solidFill>
            </p:spPr>
          </p:sp>
          <p:sp>
            <p:nvSpPr>
              <p:cNvPr name="Freeform 25" id="25"/>
              <p:cNvSpPr/>
              <p:nvPr/>
            </p:nvSpPr>
            <p:spPr>
              <a:xfrm>
                <a:off x="0" y="3603099"/>
                <a:ext cx="2004469" cy="6443295"/>
              </a:xfrm>
              <a:custGeom>
                <a:avLst/>
                <a:gdLst/>
                <a:ahLst/>
                <a:cxnLst/>
                <a:rect r="r" b="b" t="t" l="l"/>
                <a:pathLst>
                  <a:path h="6443295" w="2004469">
                    <a:moveTo>
                      <a:pt x="0" y="0"/>
                    </a:moveTo>
                    <a:lnTo>
                      <a:pt x="2004469" y="0"/>
                    </a:lnTo>
                    <a:lnTo>
                      <a:pt x="2004469" y="6443296"/>
                    </a:lnTo>
                    <a:lnTo>
                      <a:pt x="0" y="6443296"/>
                    </a:lnTo>
                    <a:close/>
                  </a:path>
                </a:pathLst>
              </a:custGeom>
              <a:solidFill>
                <a:srgbClr val="318F9A"/>
              </a:solidFill>
            </p:spPr>
          </p:sp>
          <p:sp>
            <p:nvSpPr>
              <p:cNvPr name="Freeform 26" id="26"/>
              <p:cNvSpPr/>
              <p:nvPr/>
            </p:nvSpPr>
            <p:spPr>
              <a:xfrm>
                <a:off x="2301428" y="3814041"/>
                <a:ext cx="2004469" cy="6232354"/>
              </a:xfrm>
              <a:custGeom>
                <a:avLst/>
                <a:gdLst/>
                <a:ahLst/>
                <a:cxnLst/>
                <a:rect r="r" b="b" t="t" l="l"/>
                <a:pathLst>
                  <a:path h="6232354" w="2004469">
                    <a:moveTo>
                      <a:pt x="0" y="0"/>
                    </a:moveTo>
                    <a:lnTo>
                      <a:pt x="2004468" y="0"/>
                    </a:lnTo>
                    <a:lnTo>
                      <a:pt x="2004468" y="6232354"/>
                    </a:lnTo>
                    <a:lnTo>
                      <a:pt x="0" y="6232354"/>
                    </a:lnTo>
                    <a:close/>
                  </a:path>
                </a:pathLst>
              </a:custGeom>
              <a:solidFill>
                <a:srgbClr val="318F9A"/>
              </a:solidFill>
            </p:spPr>
          </p:sp>
          <p:sp>
            <p:nvSpPr>
              <p:cNvPr name="Freeform 27" id="27"/>
              <p:cNvSpPr/>
              <p:nvPr/>
            </p:nvSpPr>
            <p:spPr>
              <a:xfrm>
                <a:off x="4602855" y="3785428"/>
                <a:ext cx="2004469" cy="6260967"/>
              </a:xfrm>
              <a:custGeom>
                <a:avLst/>
                <a:gdLst/>
                <a:ahLst/>
                <a:cxnLst/>
                <a:rect r="r" b="b" t="t" l="l"/>
                <a:pathLst>
                  <a:path h="6260967" w="2004469">
                    <a:moveTo>
                      <a:pt x="0" y="0"/>
                    </a:moveTo>
                    <a:lnTo>
                      <a:pt x="2004469" y="0"/>
                    </a:lnTo>
                    <a:lnTo>
                      <a:pt x="2004469" y="6260967"/>
                    </a:lnTo>
                    <a:lnTo>
                      <a:pt x="0" y="6260967"/>
                    </a:lnTo>
                    <a:close/>
                  </a:path>
                </a:pathLst>
              </a:custGeom>
              <a:solidFill>
                <a:srgbClr val="318F9A"/>
              </a:solidFill>
            </p:spPr>
          </p:sp>
          <p:sp>
            <p:nvSpPr>
              <p:cNvPr name="Freeform 28" id="28"/>
              <p:cNvSpPr/>
              <p:nvPr/>
            </p:nvSpPr>
            <p:spPr>
              <a:xfrm>
                <a:off x="6904282" y="4027178"/>
                <a:ext cx="2004469" cy="6019217"/>
              </a:xfrm>
              <a:custGeom>
                <a:avLst/>
                <a:gdLst/>
                <a:ahLst/>
                <a:cxnLst/>
                <a:rect r="r" b="b" t="t" l="l"/>
                <a:pathLst>
                  <a:path h="6019217" w="2004469">
                    <a:moveTo>
                      <a:pt x="0" y="0"/>
                    </a:moveTo>
                    <a:lnTo>
                      <a:pt x="2004470" y="0"/>
                    </a:lnTo>
                    <a:lnTo>
                      <a:pt x="2004470" y="6019217"/>
                    </a:lnTo>
                    <a:lnTo>
                      <a:pt x="0" y="6019217"/>
                    </a:lnTo>
                    <a:close/>
                  </a:path>
                </a:pathLst>
              </a:custGeom>
              <a:solidFill>
                <a:srgbClr val="318F9A"/>
              </a:solidFill>
            </p:spPr>
          </p:sp>
        </p:grpSp>
      </p:grpSp>
      <p:sp>
        <p:nvSpPr>
          <p:cNvPr name="AutoShape 29" id="29"/>
          <p:cNvSpPr/>
          <p:nvPr/>
        </p:nvSpPr>
        <p:spPr>
          <a:xfrm rot="0">
            <a:off x="-211377" y="-219617"/>
            <a:ext cx="10646469" cy="10726234"/>
          </a:xfrm>
          <a:prstGeom prst="rect">
            <a:avLst/>
          </a:prstGeom>
          <a:solidFill>
            <a:srgbClr val="FDFDFD"/>
          </a:solidFill>
        </p:spPr>
      </p:sp>
      <p:sp>
        <p:nvSpPr>
          <p:cNvPr name="TextBox 30" id="30"/>
          <p:cNvSpPr txBox="true"/>
          <p:nvPr/>
        </p:nvSpPr>
        <p:spPr>
          <a:xfrm rot="0">
            <a:off x="1028700" y="1117623"/>
            <a:ext cx="7638789" cy="2619375"/>
          </a:xfrm>
          <a:prstGeom prst="rect">
            <a:avLst/>
          </a:prstGeom>
        </p:spPr>
        <p:txBody>
          <a:bodyPr anchor="t" rtlCol="false" tIns="0" lIns="0" bIns="0" rIns="0">
            <a:spAutoFit/>
          </a:bodyPr>
          <a:lstStyle/>
          <a:p>
            <a:pPr>
              <a:lnSpc>
                <a:spcPts val="10500"/>
              </a:lnSpc>
            </a:pPr>
            <a:r>
              <a:rPr lang="en-US" sz="7500" spc="825">
                <a:solidFill>
                  <a:srgbClr val="04383F"/>
                </a:solidFill>
                <a:latin typeface="League Spartan"/>
              </a:rPr>
              <a:t>ACCIDENTS </a:t>
            </a:r>
          </a:p>
          <a:p>
            <a:pPr>
              <a:lnSpc>
                <a:spcPts val="10500"/>
              </a:lnSpc>
            </a:pPr>
            <a:r>
              <a:rPr lang="en-US" sz="7500" spc="825">
                <a:solidFill>
                  <a:srgbClr val="04383F"/>
                </a:solidFill>
                <a:latin typeface="League Spartan"/>
              </a:rPr>
              <a:t>EVERY YEAR</a:t>
            </a:r>
          </a:p>
        </p:txBody>
      </p:sp>
      <p:grpSp>
        <p:nvGrpSpPr>
          <p:cNvPr name="Group 31" id="31"/>
          <p:cNvGrpSpPr/>
          <p:nvPr/>
        </p:nvGrpSpPr>
        <p:grpSpPr>
          <a:xfrm rot="0">
            <a:off x="1028700" y="4927770"/>
            <a:ext cx="7623486" cy="4330530"/>
            <a:chOff x="0" y="0"/>
            <a:chExt cx="10164648" cy="5774040"/>
          </a:xfrm>
        </p:grpSpPr>
        <p:sp>
          <p:nvSpPr>
            <p:cNvPr name="TextBox 32" id="32"/>
            <p:cNvSpPr txBox="true"/>
            <p:nvPr/>
          </p:nvSpPr>
          <p:spPr>
            <a:xfrm rot="0">
              <a:off x="0" y="-66675"/>
              <a:ext cx="10164648" cy="1693968"/>
            </a:xfrm>
            <a:prstGeom prst="rect">
              <a:avLst/>
            </a:prstGeom>
          </p:spPr>
          <p:txBody>
            <a:bodyPr anchor="t" rtlCol="false" tIns="0" lIns="0" bIns="0" rIns="0">
              <a:spAutoFit/>
            </a:bodyPr>
            <a:lstStyle/>
            <a:p>
              <a:pPr>
                <a:lnSpc>
                  <a:spcPts val="5180"/>
                </a:lnSpc>
              </a:pPr>
              <a:r>
                <a:rPr lang="en-US" sz="3700" spc="443">
                  <a:solidFill>
                    <a:srgbClr val="04383F"/>
                  </a:solidFill>
                  <a:latin typeface="League Spartan Italics"/>
                </a:rPr>
                <a:t>ROAD ACCIDENTS HAPPENING IN INDA</a:t>
              </a:r>
            </a:p>
          </p:txBody>
        </p:sp>
        <p:sp>
          <p:nvSpPr>
            <p:cNvPr name="TextBox 33" id="33"/>
            <p:cNvSpPr txBox="true"/>
            <p:nvPr/>
          </p:nvSpPr>
          <p:spPr>
            <a:xfrm rot="0">
              <a:off x="0" y="2021190"/>
              <a:ext cx="10164648" cy="3752850"/>
            </a:xfrm>
            <a:prstGeom prst="rect">
              <a:avLst/>
            </a:prstGeom>
          </p:spPr>
          <p:txBody>
            <a:bodyPr anchor="t" rtlCol="false" tIns="0" lIns="0" bIns="0" rIns="0">
              <a:spAutoFit/>
            </a:bodyPr>
            <a:lstStyle/>
            <a:p>
              <a:pPr algn="just">
                <a:lnSpc>
                  <a:spcPts val="4500"/>
                </a:lnSpc>
              </a:pPr>
              <a:r>
                <a:rPr lang="en-US" sz="3000" spc="30">
                  <a:solidFill>
                    <a:srgbClr val="04383F"/>
                  </a:solidFill>
                  <a:latin typeface="Glacial Indifference"/>
                </a:rPr>
                <a:t>According to world health organization, </a:t>
              </a:r>
              <a:r>
                <a:rPr lang="en-US" sz="3000" spc="30">
                  <a:solidFill>
                    <a:srgbClr val="04383F"/>
                  </a:solidFill>
                  <a:latin typeface="Glacial Indifference"/>
                </a:rPr>
                <a:t>Road safety</a:t>
              </a:r>
              <a:r>
                <a:rPr lang="en-US" sz="3000" spc="30">
                  <a:solidFill>
                    <a:srgbClr val="04383F"/>
                  </a:solidFill>
                  <a:latin typeface="Glacial Indifference"/>
                </a:rPr>
                <a:t> is emerging as a major social concern in the country and the Indian government has been attempting to tackle this crucial issue for several years.</a:t>
              </a:r>
            </a:p>
          </p:txBody>
        </p:sp>
      </p:grpSp>
      <p:sp>
        <p:nvSpPr>
          <p:cNvPr name="AutoShape 34" id="34"/>
          <p:cNvSpPr/>
          <p:nvPr/>
        </p:nvSpPr>
        <p:spPr>
          <a:xfrm rot="0">
            <a:off x="17041467" y="-202002"/>
            <a:ext cx="1475526" cy="1636365"/>
          </a:xfrm>
          <a:prstGeom prst="rect">
            <a:avLst/>
          </a:prstGeom>
          <a:solidFill>
            <a:srgbClr val="FDFDFD"/>
          </a:solidFill>
        </p:spPr>
      </p:sp>
      <p:sp>
        <p:nvSpPr>
          <p:cNvPr name="AutoShape 35" id="35"/>
          <p:cNvSpPr/>
          <p:nvPr/>
        </p:nvSpPr>
        <p:spPr>
          <a:xfrm rot="0">
            <a:off x="11729603" y="695447"/>
            <a:ext cx="10869754" cy="125413"/>
          </a:xfrm>
          <a:prstGeom prst="rect">
            <a:avLst/>
          </a:prstGeom>
          <a:solidFill>
            <a:srgbClr val="318F9A"/>
          </a:solid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383F"/>
        </a:solidFill>
      </p:bgPr>
    </p:bg>
    <p:spTree>
      <p:nvGrpSpPr>
        <p:cNvPr id="1" name=""/>
        <p:cNvGrpSpPr/>
        <p:nvPr/>
      </p:nvGrpSpPr>
      <p:grpSpPr>
        <a:xfrm>
          <a:off x="0" y="0"/>
          <a:ext cx="0" cy="0"/>
          <a:chOff x="0" y="0"/>
          <a:chExt cx="0" cy="0"/>
        </a:xfrm>
      </p:grpSpPr>
      <p:sp>
        <p:nvSpPr>
          <p:cNvPr name="AutoShape 2" id="2"/>
          <p:cNvSpPr/>
          <p:nvPr/>
        </p:nvSpPr>
        <p:spPr>
          <a:xfrm rot="0">
            <a:off x="14430812" y="-228992"/>
            <a:ext cx="4086181" cy="3387522"/>
          </a:xfrm>
          <a:prstGeom prst="rect">
            <a:avLst/>
          </a:prstGeom>
          <a:solidFill>
            <a:srgbClr val="FDFDFD"/>
          </a:solidFill>
        </p:spPr>
      </p:sp>
      <p:sp>
        <p:nvSpPr>
          <p:cNvPr name="AutoShape 3" id="3"/>
          <p:cNvSpPr/>
          <p:nvPr/>
        </p:nvSpPr>
        <p:spPr>
          <a:xfrm rot="0">
            <a:off x="17140215" y="-2738378"/>
            <a:ext cx="119085" cy="8229600"/>
          </a:xfrm>
          <a:prstGeom prst="rect">
            <a:avLst/>
          </a:prstGeom>
          <a:solidFill>
            <a:srgbClr val="318F9A"/>
          </a:solidFill>
        </p:spPr>
      </p:sp>
      <p:grpSp>
        <p:nvGrpSpPr>
          <p:cNvPr name="Group 4" id="4"/>
          <p:cNvGrpSpPr/>
          <p:nvPr/>
        </p:nvGrpSpPr>
        <p:grpSpPr>
          <a:xfrm rot="0">
            <a:off x="-2362178" y="1608249"/>
            <a:ext cx="10869754" cy="3081113"/>
            <a:chOff x="0" y="0"/>
            <a:chExt cx="14493006" cy="4108150"/>
          </a:xfrm>
        </p:grpSpPr>
        <p:sp>
          <p:nvSpPr>
            <p:cNvPr name="TextBox 5" id="5"/>
            <p:cNvSpPr txBox="true"/>
            <p:nvPr/>
          </p:nvSpPr>
          <p:spPr>
            <a:xfrm rot="0">
              <a:off x="4811615" y="-142875"/>
              <a:ext cx="9605501" cy="3444875"/>
            </a:xfrm>
            <a:prstGeom prst="rect">
              <a:avLst/>
            </a:prstGeom>
          </p:spPr>
          <p:txBody>
            <a:bodyPr anchor="t" rtlCol="false" tIns="0" lIns="0" bIns="0" rIns="0">
              <a:spAutoFit/>
            </a:bodyPr>
            <a:lstStyle/>
            <a:p>
              <a:pPr>
                <a:lnSpc>
                  <a:spcPts val="10500"/>
                </a:lnSpc>
              </a:pPr>
              <a:r>
                <a:rPr lang="en-US" sz="7500" spc="825">
                  <a:solidFill>
                    <a:srgbClr val="FDFDFD"/>
                  </a:solidFill>
                  <a:latin typeface="League Spartan Italics"/>
                </a:rPr>
                <a:t>PROJECT</a:t>
              </a:r>
            </a:p>
            <a:p>
              <a:pPr>
                <a:lnSpc>
                  <a:spcPts val="10500"/>
                </a:lnSpc>
              </a:pPr>
              <a:r>
                <a:rPr lang="en-US" sz="7500" spc="825">
                  <a:solidFill>
                    <a:srgbClr val="FDFDFD"/>
                  </a:solidFill>
                  <a:latin typeface="League Spartan Italics"/>
                </a:rPr>
                <a:t>OVERVIEW</a:t>
              </a:r>
            </a:p>
          </p:txBody>
        </p:sp>
        <p:sp>
          <p:nvSpPr>
            <p:cNvPr name="AutoShape 6" id="6"/>
            <p:cNvSpPr/>
            <p:nvPr/>
          </p:nvSpPr>
          <p:spPr>
            <a:xfrm rot="0">
              <a:off x="0" y="3940934"/>
              <a:ext cx="14493006" cy="167217"/>
            </a:xfrm>
            <a:prstGeom prst="rect">
              <a:avLst/>
            </a:prstGeom>
            <a:solidFill>
              <a:srgbClr val="FDFDFD"/>
            </a:solidFill>
          </p:spPr>
        </p:sp>
      </p:grpSp>
      <p:sp>
        <p:nvSpPr>
          <p:cNvPr name="AutoShape 7" id="7"/>
          <p:cNvSpPr/>
          <p:nvPr/>
        </p:nvSpPr>
        <p:spPr>
          <a:xfrm rot="0">
            <a:off x="-211377" y="-176148"/>
            <a:ext cx="1023248" cy="1190339"/>
          </a:xfrm>
          <a:prstGeom prst="rect">
            <a:avLst/>
          </a:prstGeom>
          <a:solidFill>
            <a:srgbClr val="FDFDFD"/>
          </a:solidFill>
        </p:spPr>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11870" y="7248854"/>
            <a:ext cx="3107741" cy="2400730"/>
          </a:xfrm>
          <a:prstGeom prst="rect">
            <a:avLst/>
          </a:prstGeom>
        </p:spPr>
      </p:pic>
      <p:sp>
        <p:nvSpPr>
          <p:cNvPr name="TextBox 9" id="9"/>
          <p:cNvSpPr txBox="true"/>
          <p:nvPr/>
        </p:nvSpPr>
        <p:spPr>
          <a:xfrm rot="0">
            <a:off x="8795465" y="7971155"/>
            <a:ext cx="8463835" cy="1287145"/>
          </a:xfrm>
          <a:prstGeom prst="rect">
            <a:avLst/>
          </a:prstGeom>
        </p:spPr>
        <p:txBody>
          <a:bodyPr anchor="t" rtlCol="false" tIns="0" lIns="0" bIns="0" rIns="0">
            <a:spAutoFit/>
          </a:bodyPr>
          <a:lstStyle/>
          <a:p>
            <a:pPr algn="r">
              <a:lnSpc>
                <a:spcPts val="5180"/>
              </a:lnSpc>
            </a:pPr>
            <a:r>
              <a:rPr lang="en-US" sz="3700" spc="443">
                <a:solidFill>
                  <a:srgbClr val="FDFDFD"/>
                </a:solidFill>
                <a:latin typeface="League Spartan Italics"/>
              </a:rPr>
              <a:t>WHAT ARE WE TRYING TO SOLVE?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7215332" y="-211377"/>
            <a:ext cx="1301660" cy="1950007"/>
          </a:xfrm>
          <a:prstGeom prst="rect">
            <a:avLst/>
          </a:prstGeom>
          <a:solidFill>
            <a:srgbClr val="04383F"/>
          </a:solidFill>
        </p:spPr>
      </p:sp>
      <p:sp>
        <p:nvSpPr>
          <p:cNvPr name="AutoShape 3" id="3"/>
          <p:cNvSpPr/>
          <p:nvPr/>
        </p:nvSpPr>
        <p:spPr>
          <a:xfrm rot="0">
            <a:off x="2839405" y="869315"/>
            <a:ext cx="15766959" cy="125413"/>
          </a:xfrm>
          <a:prstGeom prst="rect">
            <a:avLst/>
          </a:prstGeom>
          <a:solidFill>
            <a:srgbClr val="318F9A"/>
          </a:solidFill>
        </p:spPr>
      </p:sp>
      <p:sp>
        <p:nvSpPr>
          <p:cNvPr name="AutoShape 4" id="4"/>
          <p:cNvSpPr/>
          <p:nvPr/>
        </p:nvSpPr>
        <p:spPr>
          <a:xfrm rot="0">
            <a:off x="-211377" y="8548370"/>
            <a:ext cx="1284046" cy="1985237"/>
          </a:xfrm>
          <a:prstGeom prst="rect">
            <a:avLst/>
          </a:prstGeom>
          <a:solidFill>
            <a:srgbClr val="04383F"/>
          </a:solidFill>
        </p:spPr>
      </p:sp>
      <p:sp>
        <p:nvSpPr>
          <p:cNvPr name="AutoShape 5" id="5"/>
          <p:cNvSpPr/>
          <p:nvPr/>
        </p:nvSpPr>
        <p:spPr>
          <a:xfrm rot="0">
            <a:off x="476791" y="2441886"/>
            <a:ext cx="119085" cy="8229600"/>
          </a:xfrm>
          <a:prstGeom prst="rect">
            <a:avLst/>
          </a:prstGeom>
          <a:solidFill>
            <a:srgbClr val="318F9A"/>
          </a:solidFill>
        </p:spPr>
      </p:sp>
      <p:grpSp>
        <p:nvGrpSpPr>
          <p:cNvPr name="Group 6" id="6"/>
          <p:cNvGrpSpPr/>
          <p:nvPr/>
        </p:nvGrpSpPr>
        <p:grpSpPr>
          <a:xfrm rot="3994440">
            <a:off x="765337" y="616379"/>
            <a:ext cx="1075468" cy="1075468"/>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8" id="8"/>
          <p:cNvGrpSpPr>
            <a:grpSpLocks noChangeAspect="true"/>
          </p:cNvGrpSpPr>
          <p:nvPr/>
        </p:nvGrpSpPr>
        <p:grpSpPr>
          <a:xfrm rot="3994440">
            <a:off x="1361012" y="1053035"/>
            <a:ext cx="677655" cy="677655"/>
            <a:chOff x="-2540" y="-2540"/>
            <a:chExt cx="6355080" cy="6355080"/>
          </a:xfrm>
        </p:grpSpPr>
        <p:sp>
          <p:nvSpPr>
            <p:cNvPr name="Freeform 9" id="9"/>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85527" y="4512516"/>
            <a:ext cx="4114800" cy="4114800"/>
          </a:xfrm>
          <a:prstGeom prst="rect">
            <a:avLst/>
          </a:prstGeom>
        </p:spPr>
      </p:pic>
      <p:sp>
        <p:nvSpPr>
          <p:cNvPr name="TextBox 11" id="11"/>
          <p:cNvSpPr txBox="true"/>
          <p:nvPr/>
        </p:nvSpPr>
        <p:spPr>
          <a:xfrm rot="0">
            <a:off x="2145445" y="1614805"/>
            <a:ext cx="9952808" cy="2154761"/>
          </a:xfrm>
          <a:prstGeom prst="rect">
            <a:avLst/>
          </a:prstGeom>
        </p:spPr>
        <p:txBody>
          <a:bodyPr anchor="t" rtlCol="false" tIns="0" lIns="0" bIns="0" rIns="0">
            <a:spAutoFit/>
          </a:bodyPr>
          <a:lstStyle/>
          <a:p>
            <a:pPr>
              <a:lnSpc>
                <a:spcPts val="8610"/>
              </a:lnSpc>
            </a:pPr>
            <a:r>
              <a:rPr lang="en-US" sz="6150" spc="676">
                <a:solidFill>
                  <a:srgbClr val="04383F"/>
                </a:solidFill>
                <a:latin typeface="League Spartan Italics"/>
              </a:rPr>
              <a:t>WHAT ARE WE TRYING TO SOLVE</a:t>
            </a:r>
          </a:p>
        </p:txBody>
      </p:sp>
      <p:sp>
        <p:nvSpPr>
          <p:cNvPr name="TextBox 12" id="12"/>
          <p:cNvSpPr txBox="true"/>
          <p:nvPr/>
        </p:nvSpPr>
        <p:spPr>
          <a:xfrm rot="0">
            <a:off x="7051511" y="5169167"/>
            <a:ext cx="10093483" cy="3157023"/>
          </a:xfrm>
          <a:prstGeom prst="rect">
            <a:avLst/>
          </a:prstGeom>
        </p:spPr>
        <p:txBody>
          <a:bodyPr anchor="t" rtlCol="false" tIns="0" lIns="0" bIns="0" rIns="0">
            <a:spAutoFit/>
          </a:bodyPr>
          <a:lstStyle/>
          <a:p>
            <a:pPr algn="just">
              <a:lnSpc>
                <a:spcPts val="5082"/>
              </a:lnSpc>
            </a:pPr>
            <a:r>
              <a:rPr lang="en-US" sz="3388" spc="33">
                <a:solidFill>
                  <a:srgbClr val="04383F"/>
                </a:solidFill>
                <a:latin typeface="Glacial Indifference"/>
              </a:rPr>
              <a:t>The purpose of our project is to provide citizens with safety alerts as they travel on the highway based on their location, and if an accident occurs, it also provides a help feature that will notify the predetermined individuals.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18F9A"/>
        </a:solidFill>
      </p:bgPr>
    </p:bg>
    <p:spTree>
      <p:nvGrpSpPr>
        <p:cNvPr id="1" name=""/>
        <p:cNvGrpSpPr/>
        <p:nvPr/>
      </p:nvGrpSpPr>
      <p:grpSpPr>
        <a:xfrm>
          <a:off x="0" y="0"/>
          <a:ext cx="0" cy="0"/>
          <a:chOff x="0" y="0"/>
          <a:chExt cx="0" cy="0"/>
        </a:xfrm>
      </p:grpSpPr>
      <p:sp>
        <p:nvSpPr>
          <p:cNvPr name="AutoShape 2" id="2"/>
          <p:cNvSpPr/>
          <p:nvPr/>
        </p:nvSpPr>
        <p:spPr>
          <a:xfrm rot="0">
            <a:off x="-226122" y="-176148"/>
            <a:ext cx="1510755" cy="1914778"/>
          </a:xfrm>
          <a:prstGeom prst="rect">
            <a:avLst/>
          </a:prstGeom>
          <a:solidFill>
            <a:srgbClr val="04383F"/>
          </a:solidFill>
        </p:spPr>
      </p:sp>
      <p:sp>
        <p:nvSpPr>
          <p:cNvPr name="AutoShape 3" id="3"/>
          <p:cNvSpPr/>
          <p:nvPr/>
        </p:nvSpPr>
        <p:spPr>
          <a:xfrm rot="0">
            <a:off x="-2837367" y="1033668"/>
            <a:ext cx="10869754" cy="125413"/>
          </a:xfrm>
          <a:prstGeom prst="rect">
            <a:avLst/>
          </a:prstGeom>
          <a:solidFill>
            <a:srgbClr val="318F9A"/>
          </a:solidFill>
        </p:spPr>
      </p:sp>
      <p:grpSp>
        <p:nvGrpSpPr>
          <p:cNvPr name="Group 4" id="4"/>
          <p:cNvGrpSpPr/>
          <p:nvPr/>
        </p:nvGrpSpPr>
        <p:grpSpPr>
          <a:xfrm rot="0">
            <a:off x="10357362" y="-2435617"/>
            <a:ext cx="7930638" cy="10170414"/>
            <a:chOff x="0" y="0"/>
            <a:chExt cx="2088728" cy="2678627"/>
          </a:xfrm>
        </p:grpSpPr>
        <p:sp>
          <p:nvSpPr>
            <p:cNvPr name="Freeform 5" id="5"/>
            <p:cNvSpPr/>
            <p:nvPr/>
          </p:nvSpPr>
          <p:spPr>
            <a:xfrm>
              <a:off x="0" y="0"/>
              <a:ext cx="2088728" cy="2678628"/>
            </a:xfrm>
            <a:custGeom>
              <a:avLst/>
              <a:gdLst/>
              <a:ahLst/>
              <a:cxnLst/>
              <a:rect r="r" b="b" t="t" l="l"/>
              <a:pathLst>
                <a:path h="2678628" w="2088728">
                  <a:moveTo>
                    <a:pt x="0" y="0"/>
                  </a:moveTo>
                  <a:lnTo>
                    <a:pt x="2088728" y="0"/>
                  </a:lnTo>
                  <a:lnTo>
                    <a:pt x="2088728" y="2678628"/>
                  </a:lnTo>
                  <a:lnTo>
                    <a:pt x="0" y="2678628"/>
                  </a:lnTo>
                  <a:close/>
                </a:path>
              </a:pathLst>
            </a:custGeom>
            <a:solidFill>
              <a:srgbClr val="AFD2CF"/>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10800000">
            <a:off x="16533200" y="869315"/>
            <a:ext cx="978018" cy="978018"/>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9" id="9"/>
          <p:cNvGrpSpPr>
            <a:grpSpLocks noChangeAspect="true"/>
          </p:cNvGrpSpPr>
          <p:nvPr/>
        </p:nvGrpSpPr>
        <p:grpSpPr>
          <a:xfrm rot="-10800000">
            <a:off x="16306918" y="1203412"/>
            <a:ext cx="683848" cy="683848"/>
            <a:chOff x="-2540" y="-2540"/>
            <a:chExt cx="6355080" cy="6355080"/>
          </a:xfrm>
        </p:grpSpPr>
        <p:sp>
          <p:nvSpPr>
            <p:cNvPr name="Freeform 10" id="10"/>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DFDFD"/>
            </a:solidFill>
          </p:spPr>
        </p:sp>
      </p:grpSp>
      <p:sp>
        <p:nvSpPr>
          <p:cNvPr name="AutoShape 11" id="11"/>
          <p:cNvSpPr/>
          <p:nvPr/>
        </p:nvSpPr>
        <p:spPr>
          <a:xfrm rot="0">
            <a:off x="17041467" y="8548370"/>
            <a:ext cx="1475526" cy="1967622"/>
          </a:xfrm>
          <a:prstGeom prst="rect">
            <a:avLst/>
          </a:prstGeom>
          <a:solidFill>
            <a:srgbClr val="04383F"/>
          </a:solidFill>
        </p:spPr>
      </p:sp>
      <p:sp>
        <p:nvSpPr>
          <p:cNvPr name="AutoShape 12" id="12"/>
          <p:cNvSpPr/>
          <p:nvPr/>
        </p:nvSpPr>
        <p:spPr>
          <a:xfrm rot="0">
            <a:off x="10980502" y="9132887"/>
            <a:ext cx="10869754" cy="125413"/>
          </a:xfrm>
          <a:prstGeom prst="rect">
            <a:avLst/>
          </a:prstGeom>
          <a:solidFill>
            <a:srgbClr val="FDFDFD"/>
          </a:solidFill>
        </p:spPr>
      </p:sp>
      <p:grpSp>
        <p:nvGrpSpPr>
          <p:cNvPr name="Group 13" id="13"/>
          <p:cNvGrpSpPr/>
          <p:nvPr/>
        </p:nvGrpSpPr>
        <p:grpSpPr>
          <a:xfrm rot="0">
            <a:off x="1028700" y="8280282"/>
            <a:ext cx="978018" cy="978018"/>
            <a:chOff x="0" y="0"/>
            <a:chExt cx="6350000" cy="6350000"/>
          </a:xfrm>
        </p:grpSpPr>
        <p:sp>
          <p:nvSpPr>
            <p:cNvPr name="Freeform 14" id="1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15" id="15"/>
          <p:cNvGrpSpPr>
            <a:grpSpLocks noChangeAspect="true"/>
          </p:cNvGrpSpPr>
          <p:nvPr/>
        </p:nvGrpSpPr>
        <p:grpSpPr>
          <a:xfrm rot="0">
            <a:off x="1549153" y="8240355"/>
            <a:ext cx="683848" cy="683848"/>
            <a:chOff x="-2540" y="-2540"/>
            <a:chExt cx="6355080" cy="6355080"/>
          </a:xfrm>
        </p:grpSpPr>
        <p:sp>
          <p:nvSpPr>
            <p:cNvPr name="Freeform 16" id="16"/>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pic>
        <p:nvPicPr>
          <p:cNvPr name="Picture 17" id="17"/>
          <p:cNvPicPr>
            <a:picLocks noChangeAspect="true"/>
          </p:cNvPicPr>
          <p:nvPr/>
        </p:nvPicPr>
        <p:blipFill>
          <a:blip r:embed="rId2"/>
          <a:srcRect l="0" t="0" r="0" b="0"/>
          <a:stretch>
            <a:fillRect/>
          </a:stretch>
        </p:blipFill>
        <p:spPr>
          <a:xfrm flipH="false" flipV="false" rot="0">
            <a:off x="2233001" y="7118448"/>
            <a:ext cx="9246742" cy="8229600"/>
          </a:xfrm>
          <a:prstGeom prst="rect">
            <a:avLst/>
          </a:prstGeom>
        </p:spPr>
      </p:pic>
      <p:grpSp>
        <p:nvGrpSpPr>
          <p:cNvPr name="Group 18" id="18"/>
          <p:cNvGrpSpPr/>
          <p:nvPr/>
        </p:nvGrpSpPr>
        <p:grpSpPr>
          <a:xfrm rot="0">
            <a:off x="10783130" y="3155148"/>
            <a:ext cx="6476170" cy="3801266"/>
            <a:chOff x="0" y="0"/>
            <a:chExt cx="8634893" cy="5068354"/>
          </a:xfrm>
        </p:grpSpPr>
        <p:sp>
          <p:nvSpPr>
            <p:cNvPr name="TextBox 19" id="19"/>
            <p:cNvSpPr txBox="true"/>
            <p:nvPr/>
          </p:nvSpPr>
          <p:spPr>
            <a:xfrm rot="0">
              <a:off x="0" y="-66675"/>
              <a:ext cx="8634893" cy="1693968"/>
            </a:xfrm>
            <a:prstGeom prst="rect">
              <a:avLst/>
            </a:prstGeom>
          </p:spPr>
          <p:txBody>
            <a:bodyPr anchor="t" rtlCol="false" tIns="0" lIns="0" bIns="0" rIns="0">
              <a:spAutoFit/>
            </a:bodyPr>
            <a:lstStyle/>
            <a:p>
              <a:pPr>
                <a:lnSpc>
                  <a:spcPts val="5180"/>
                </a:lnSpc>
              </a:pPr>
              <a:r>
                <a:rPr lang="en-US" sz="3700" spc="443">
                  <a:solidFill>
                    <a:srgbClr val="04383F"/>
                  </a:solidFill>
                  <a:latin typeface="League Spartan Italics"/>
                </a:rPr>
                <a:t>PUBLIC AND POLICE AUTHORITIES</a:t>
              </a:r>
            </a:p>
          </p:txBody>
        </p:sp>
        <p:sp>
          <p:nvSpPr>
            <p:cNvPr name="TextBox 20" id="20"/>
            <p:cNvSpPr txBox="true"/>
            <p:nvPr/>
          </p:nvSpPr>
          <p:spPr>
            <a:xfrm rot="0">
              <a:off x="0" y="2077504"/>
              <a:ext cx="8634893" cy="2990850"/>
            </a:xfrm>
            <a:prstGeom prst="rect">
              <a:avLst/>
            </a:prstGeom>
          </p:spPr>
          <p:txBody>
            <a:bodyPr anchor="t" rtlCol="false" tIns="0" lIns="0" bIns="0" rIns="0">
              <a:spAutoFit/>
            </a:bodyPr>
            <a:lstStyle/>
            <a:p>
              <a:pPr algn="just">
                <a:lnSpc>
                  <a:spcPts val="4500"/>
                </a:lnSpc>
              </a:pPr>
              <a:r>
                <a:rPr lang="en-US" sz="3000" spc="30">
                  <a:solidFill>
                    <a:srgbClr val="04383F"/>
                  </a:solidFill>
                  <a:latin typeface="Glacial Indifference"/>
                </a:rPr>
                <a:t>Authorities can use the System to conceal accident areas and divert traffic, reducing traffic congestion caused by accidents.</a:t>
              </a:r>
            </a:p>
          </p:txBody>
        </p:sp>
      </p:grpSp>
      <p:sp>
        <p:nvSpPr>
          <p:cNvPr name="TextBox 21" id="21"/>
          <p:cNvSpPr txBox="true"/>
          <p:nvPr/>
        </p:nvSpPr>
        <p:spPr>
          <a:xfrm rot="0">
            <a:off x="1689149" y="3923983"/>
            <a:ext cx="5672874" cy="2296160"/>
          </a:xfrm>
          <a:prstGeom prst="rect">
            <a:avLst/>
          </a:prstGeom>
        </p:spPr>
        <p:txBody>
          <a:bodyPr anchor="t" rtlCol="false" tIns="0" lIns="0" bIns="0" rIns="0">
            <a:spAutoFit/>
          </a:bodyPr>
          <a:lstStyle/>
          <a:p>
            <a:pPr>
              <a:lnSpc>
                <a:spcPts val="9295"/>
              </a:lnSpc>
            </a:pPr>
            <a:r>
              <a:rPr lang="en-US" sz="6500" spc="65">
                <a:solidFill>
                  <a:srgbClr val="04383F"/>
                </a:solidFill>
                <a:latin typeface="League Spartan Italics"/>
              </a:rPr>
              <a:t>Who are the end users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622742" y="-899613"/>
            <a:ext cx="100517" cy="6892661"/>
          </a:xfrm>
          <a:prstGeom prst="rect">
            <a:avLst/>
          </a:prstGeom>
          <a:solidFill>
            <a:srgbClr val="318F9A"/>
          </a:solidFill>
        </p:spPr>
      </p:sp>
      <p:grpSp>
        <p:nvGrpSpPr>
          <p:cNvPr name="Group 3" id="3"/>
          <p:cNvGrpSpPr/>
          <p:nvPr/>
        </p:nvGrpSpPr>
        <p:grpSpPr>
          <a:xfrm rot="-8904737">
            <a:off x="17270210" y="5710328"/>
            <a:ext cx="1783652" cy="1783652"/>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18F9A"/>
            </a:solidFill>
          </p:spPr>
        </p:sp>
      </p:grpSp>
      <p:grpSp>
        <p:nvGrpSpPr>
          <p:cNvPr name="Group 5" id="5"/>
          <p:cNvGrpSpPr>
            <a:grpSpLocks noChangeAspect="true"/>
          </p:cNvGrpSpPr>
          <p:nvPr/>
        </p:nvGrpSpPr>
        <p:grpSpPr>
          <a:xfrm rot="-8904737">
            <a:off x="16734533" y="6037049"/>
            <a:ext cx="1130209" cy="1130209"/>
            <a:chOff x="-2540" y="-2540"/>
            <a:chExt cx="6355080" cy="6355080"/>
          </a:xfrm>
        </p:grpSpPr>
        <p:sp>
          <p:nvSpPr>
            <p:cNvPr name="Freeform 6" id="6"/>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50379" y="6971088"/>
            <a:ext cx="2345761" cy="2826218"/>
          </a:xfrm>
          <a:prstGeom prst="rect">
            <a:avLst/>
          </a:prstGeom>
        </p:spPr>
      </p:pic>
      <p:grpSp>
        <p:nvGrpSpPr>
          <p:cNvPr name="Group 8" id="8"/>
          <p:cNvGrpSpPr/>
          <p:nvPr/>
        </p:nvGrpSpPr>
        <p:grpSpPr>
          <a:xfrm rot="0">
            <a:off x="5694868" y="1167255"/>
            <a:ext cx="11564432" cy="2758926"/>
            <a:chOff x="0" y="0"/>
            <a:chExt cx="15419243" cy="3678568"/>
          </a:xfrm>
        </p:grpSpPr>
        <p:sp>
          <p:nvSpPr>
            <p:cNvPr name="TextBox 9" id="9"/>
            <p:cNvSpPr txBox="true"/>
            <p:nvPr/>
          </p:nvSpPr>
          <p:spPr>
            <a:xfrm rot="0">
              <a:off x="0" y="-57150"/>
              <a:ext cx="15419243" cy="2840958"/>
            </a:xfrm>
            <a:prstGeom prst="rect">
              <a:avLst/>
            </a:prstGeom>
          </p:spPr>
          <p:txBody>
            <a:bodyPr anchor="t" rtlCol="false" tIns="0" lIns="0" bIns="0" rIns="0">
              <a:spAutoFit/>
            </a:bodyPr>
            <a:lstStyle/>
            <a:p>
              <a:pPr algn="r">
                <a:lnSpc>
                  <a:spcPts val="8582"/>
                </a:lnSpc>
              </a:pPr>
              <a:r>
                <a:rPr lang="en-US" sz="6601" spc="-66">
                  <a:solidFill>
                    <a:srgbClr val="04383F"/>
                  </a:solidFill>
                  <a:latin typeface="League Spartan Italics"/>
                </a:rPr>
                <a:t>YOUR SOLUTION AND ITS VALUE PROPOSITION</a:t>
              </a:r>
            </a:p>
          </p:txBody>
        </p:sp>
        <p:sp>
          <p:nvSpPr>
            <p:cNvPr name="TextBox 10" id="10"/>
            <p:cNvSpPr txBox="true"/>
            <p:nvPr/>
          </p:nvSpPr>
          <p:spPr>
            <a:xfrm rot="0">
              <a:off x="0" y="2948953"/>
              <a:ext cx="15419243" cy="729615"/>
            </a:xfrm>
            <a:prstGeom prst="rect">
              <a:avLst/>
            </a:prstGeom>
          </p:spPr>
          <p:txBody>
            <a:bodyPr anchor="t" rtlCol="false" tIns="0" lIns="0" bIns="0" rIns="0">
              <a:spAutoFit/>
            </a:bodyPr>
            <a:lstStyle/>
            <a:p>
              <a:pPr algn="r">
                <a:lnSpc>
                  <a:spcPts val="4620"/>
                </a:lnSpc>
              </a:pPr>
            </a:p>
          </p:txBody>
        </p:sp>
      </p:grpSp>
      <p:sp>
        <p:nvSpPr>
          <p:cNvPr name="TextBox 11" id="11"/>
          <p:cNvSpPr txBox="true"/>
          <p:nvPr/>
        </p:nvSpPr>
        <p:spPr>
          <a:xfrm rot="0">
            <a:off x="5723846" y="8448674"/>
            <a:ext cx="11577319" cy="809626"/>
          </a:xfrm>
          <a:prstGeom prst="rect">
            <a:avLst/>
          </a:prstGeom>
        </p:spPr>
        <p:txBody>
          <a:bodyPr anchor="t" rtlCol="false" tIns="0" lIns="0" bIns="0" rIns="0">
            <a:spAutoFit/>
          </a:bodyPr>
          <a:lstStyle/>
          <a:p>
            <a:pPr algn="r">
              <a:lnSpc>
                <a:spcPts val="6749"/>
              </a:lnSpc>
            </a:pPr>
            <a:r>
              <a:rPr lang="en-US" sz="4499" spc="44">
                <a:solidFill>
                  <a:srgbClr val="04383F"/>
                </a:solidFill>
                <a:latin typeface="League Spartan"/>
              </a:rPr>
              <a:t>Our Proposed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DAFLdlecoYM</dc:identifier>
  <dcterms:modified xsi:type="dcterms:W3CDTF">2011-08-01T06:04:30Z</dcterms:modified>
  <cp:revision>1</cp:revision>
  <dc:title>Accident Detection</dc:title>
</cp:coreProperties>
</file>