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58" r:id="rId6"/>
    <p:sldId id="260" r:id="rId7"/>
    <p:sldId id="265" r:id="rId8"/>
    <p:sldId id="267" r:id="rId9"/>
    <p:sldId id="266" r:id="rId10"/>
    <p:sldId id="262" r:id="rId11"/>
    <p:sldId id="263" r:id="rId12"/>
    <p:sldId id="269" r:id="rId13"/>
    <p:sldId id="268" r:id="rId14"/>
    <p:sldId id="264" r:id="rId15"/>
    <p:sldId id="270" r:id="rId16"/>
    <p:sldId id="259"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7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囚徒困境博弈</a:t>
            </a:r>
            <a:br>
              <a:rPr lang="en-US" altLang="zh-CN" dirty="0" smtClean="0"/>
            </a:br>
            <a:r>
              <a:rPr lang="en-US" altLang="zh-CN" sz="4000" dirty="0" smtClean="0"/>
              <a:t>Prisoner’s Dilemma Game</a:t>
            </a:r>
            <a:endParaRPr lang="zh-CN" altLang="en-US" sz="4000" dirty="0"/>
          </a:p>
        </p:txBody>
      </p:sp>
      <p:sp>
        <p:nvSpPr>
          <p:cNvPr id="3" name="副标题 2"/>
          <p:cNvSpPr>
            <a:spLocks noGrp="1"/>
          </p:cNvSpPr>
          <p:nvPr>
            <p:ph type="subTitle" idx="1"/>
          </p:nvPr>
        </p:nvSpPr>
        <p:spPr/>
        <p:txBody>
          <a:bodyPr>
            <a:noAutofit/>
          </a:bodyPr>
          <a:lstStyle/>
          <a:p>
            <a:r>
              <a:rPr lang="zh-CN" altLang="en-US" sz="2400" dirty="0" smtClean="0"/>
              <a:t>赵小薇</a:t>
            </a:r>
            <a:endParaRPr lang="en-US" altLang="zh-CN" sz="2400" dirty="0" smtClean="0"/>
          </a:p>
          <a:p>
            <a:r>
              <a:rPr lang="en-US" altLang="zh-CN" sz="2400" dirty="0" smtClean="0"/>
              <a:t>2017-3-23</a:t>
            </a:r>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程序设计：如何提炼类？</a:t>
            </a:r>
            <a:endParaRPr lang="zh-CN" altLang="en-US" dirty="0"/>
          </a:p>
        </p:txBody>
      </p:sp>
      <p:sp>
        <p:nvSpPr>
          <p:cNvPr id="3" name="内容占位符 2"/>
          <p:cNvSpPr>
            <a:spLocks noGrp="1"/>
          </p:cNvSpPr>
          <p:nvPr>
            <p:ph idx="1"/>
          </p:nvPr>
        </p:nvSpPr>
        <p:spPr>
          <a:xfrm>
            <a:off x="822960" y="1100628"/>
            <a:ext cx="7520940" cy="3984556"/>
          </a:xfrm>
        </p:spPr>
        <p:txBody>
          <a:bodyPr>
            <a:normAutofit lnSpcReduction="10000"/>
          </a:bodyPr>
          <a:lstStyle/>
          <a:p>
            <a:pPr marL="0" indent="355600"/>
            <a:r>
              <a:rPr lang="zh-CN" altLang="en-US" sz="2400" b="0" dirty="0" smtClean="0">
                <a:latin typeface="+mj-ea"/>
                <a:ea typeface="+mj-ea"/>
              </a:rPr>
              <a:t>编写“二人重复囚徒博弈”的程序。班内所有学生每人编写一段代码用来与其他所有学生进行博弈。</a:t>
            </a:r>
            <a:endParaRPr lang="en-US" altLang="zh-CN" sz="2400" b="0" dirty="0" smtClean="0">
              <a:latin typeface="+mj-ea"/>
              <a:ea typeface="+mj-ea"/>
            </a:endParaRPr>
          </a:p>
          <a:p>
            <a:pPr marL="0" indent="355600"/>
            <a:r>
              <a:rPr lang="zh-CN" altLang="en-US" sz="2400" b="0" dirty="0" smtClean="0">
                <a:latin typeface="+mj-ea"/>
                <a:ea typeface="+mj-ea"/>
              </a:rPr>
              <a:t>博弈时所有学生的代码都代表一个智能的“博弈参与者”（</a:t>
            </a:r>
            <a:r>
              <a:rPr lang="en-US" altLang="zh-CN" sz="2400" b="0" dirty="0" smtClean="0">
                <a:solidFill>
                  <a:srgbClr val="FF0000"/>
                </a:solidFill>
                <a:latin typeface="+mj-ea"/>
                <a:ea typeface="+mj-ea"/>
              </a:rPr>
              <a:t>Player</a:t>
            </a:r>
            <a:r>
              <a:rPr lang="zh-CN" altLang="en-US" sz="2400" b="0" dirty="0" smtClean="0">
                <a:latin typeface="+mj-ea"/>
                <a:ea typeface="+mj-ea"/>
              </a:rPr>
              <a:t>）具有一个用于区别于其他人的</a:t>
            </a:r>
            <a:r>
              <a:rPr lang="en-US" altLang="zh-CN" sz="2400" b="0" dirty="0" smtClean="0">
                <a:solidFill>
                  <a:srgbClr val="FF0000"/>
                </a:solidFill>
                <a:latin typeface="+mj-ea"/>
                <a:ea typeface="+mj-ea"/>
              </a:rPr>
              <a:t>id</a:t>
            </a:r>
            <a:r>
              <a:rPr lang="zh-CN" altLang="en-US" sz="2400" b="0" dirty="0" smtClean="0">
                <a:latin typeface="+mj-ea"/>
                <a:ea typeface="+mj-ea"/>
              </a:rPr>
              <a:t>，并具有一个博弈功能：能够按照某种学生提前设定的逻辑给出下一次博弈的</a:t>
            </a:r>
            <a:r>
              <a:rPr lang="zh-CN" altLang="en-US" sz="2400" b="0" dirty="0">
                <a:latin typeface="+mj-ea"/>
                <a:ea typeface="+mj-ea"/>
              </a:rPr>
              <a:t>策略</a:t>
            </a:r>
            <a:r>
              <a:rPr lang="zh-CN" altLang="en-US" sz="2400" b="0" dirty="0" smtClean="0">
                <a:latin typeface="+mj-ea"/>
                <a:ea typeface="+mj-ea"/>
              </a:rPr>
              <a:t>。</a:t>
            </a:r>
            <a:endParaRPr lang="en-US" altLang="zh-CN" sz="2400" b="0" dirty="0" smtClean="0">
              <a:latin typeface="+mj-ea"/>
              <a:ea typeface="+mj-ea"/>
            </a:endParaRPr>
          </a:p>
          <a:p>
            <a:pPr marL="0" indent="355600"/>
            <a:r>
              <a:rPr lang="zh-CN" altLang="en-US" sz="2400" b="0" dirty="0" smtClean="0">
                <a:latin typeface="+mj-ea"/>
                <a:ea typeface="+mj-ea"/>
              </a:rPr>
              <a:t>博弈参与者无法提前知道对手的下一步策略，但是能够在本次博弈完成后得知对手</a:t>
            </a:r>
            <a:r>
              <a:rPr lang="zh-CN" altLang="en-US" sz="2400" b="0" dirty="0">
                <a:latin typeface="+mj-ea"/>
                <a:ea typeface="+mj-ea"/>
              </a:rPr>
              <a:t>策略。二人重复囚徒</a:t>
            </a:r>
            <a:r>
              <a:rPr lang="zh-CN" altLang="en-US" sz="2400" b="0" dirty="0" smtClean="0">
                <a:latin typeface="+mj-ea"/>
                <a:ea typeface="+mj-ea"/>
              </a:rPr>
              <a:t>博弈进行若干轮（</a:t>
            </a:r>
            <a:r>
              <a:rPr lang="en-US" altLang="zh-CN" sz="2400" b="0" dirty="0" smtClean="0">
                <a:latin typeface="+mj-ea"/>
                <a:ea typeface="+mj-ea"/>
              </a:rPr>
              <a:t>100-1000</a:t>
            </a:r>
            <a:r>
              <a:rPr lang="zh-CN" altLang="en-US" sz="2400" b="0" dirty="0" smtClean="0">
                <a:latin typeface="+mj-ea"/>
                <a:ea typeface="+mj-ea"/>
              </a:rPr>
              <a:t>之间），博弈双方无法获知进行的轮次数。每次博弈后会按照经典收益矩阵统计博弈双方的各自收益并与之前轮次累加。</a:t>
            </a:r>
            <a:endParaRPr lang="zh-CN" altLang="en-US" sz="2400" b="0" dirty="0">
              <a:latin typeface="+mj-ea"/>
              <a:ea typeface="+mj-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决策依据</a:t>
            </a:r>
            <a:r>
              <a:rPr lang="zh-CN" altLang="en-US" dirty="0" smtClean="0"/>
              <a:t>来自哪里？</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400" i="1" dirty="0" smtClean="0">
                <a:latin typeface="+mj-ea"/>
                <a:ea typeface="+mj-ea"/>
              </a:rPr>
              <a:t>记忆 </a:t>
            </a:r>
            <a:r>
              <a:rPr lang="en-US" altLang="zh-CN" sz="2400" i="1" dirty="0" smtClean="0">
                <a:latin typeface="+mj-ea"/>
                <a:ea typeface="+mj-ea"/>
              </a:rPr>
              <a:t>+ </a:t>
            </a:r>
            <a:r>
              <a:rPr lang="zh-CN" altLang="en-US" sz="2400" i="1" dirty="0" smtClean="0">
                <a:latin typeface="+mj-ea"/>
                <a:ea typeface="+mj-ea"/>
              </a:rPr>
              <a:t>决策   </a:t>
            </a:r>
            <a:r>
              <a:rPr lang="en-US" altLang="zh-CN" sz="2400" i="1" dirty="0" smtClean="0">
                <a:latin typeface="+mj-ea"/>
                <a:ea typeface="+mj-ea"/>
              </a:rPr>
              <a:t>Memory  and Decision Making</a:t>
            </a:r>
            <a:endParaRPr lang="en-US" altLang="zh-CN" sz="2400" i="1" dirty="0" smtClean="0">
              <a:latin typeface="+mj-ea"/>
              <a:ea typeface="+mj-ea"/>
            </a:endParaRPr>
          </a:p>
          <a:p>
            <a:endParaRPr lang="en-US" altLang="zh-CN" sz="2400" b="0" dirty="0" smtClean="0">
              <a:latin typeface="+mj-ea"/>
              <a:ea typeface="+mj-ea"/>
            </a:endParaRPr>
          </a:p>
          <a:p>
            <a:r>
              <a:rPr lang="zh-CN" altLang="en-US" sz="2400" b="0" dirty="0" smtClean="0">
                <a:latin typeface="+mj-ea"/>
                <a:ea typeface="+mj-ea"/>
              </a:rPr>
              <a:t>记忆</a:t>
            </a:r>
            <a:r>
              <a:rPr lang="zh-CN" altLang="en-US" sz="2400" b="0" dirty="0">
                <a:latin typeface="+mj-ea"/>
                <a:ea typeface="+mj-ea"/>
              </a:rPr>
              <a:t>内容：对手策略；</a:t>
            </a:r>
            <a:r>
              <a:rPr lang="zh-CN" altLang="en-US" sz="2400" b="0" dirty="0" smtClean="0">
                <a:latin typeface="+mj-ea"/>
                <a:ea typeface="+mj-ea"/>
              </a:rPr>
              <a:t>对局历史；收益变化</a:t>
            </a:r>
            <a:endParaRPr lang="en-US" altLang="zh-CN" sz="2400" b="0" dirty="0" smtClean="0">
              <a:latin typeface="+mj-ea"/>
              <a:ea typeface="+mj-ea"/>
            </a:endParaRPr>
          </a:p>
          <a:p>
            <a:r>
              <a:rPr lang="zh-CN" altLang="en-US" sz="2400" b="0" dirty="0" smtClean="0">
                <a:latin typeface="+mj-ea"/>
                <a:ea typeface="+mj-ea"/>
              </a:rPr>
              <a:t>记忆量： 有无；少多</a:t>
            </a:r>
            <a:endParaRPr lang="en-US" altLang="zh-CN" sz="2400" b="0" dirty="0" smtClean="0">
              <a:latin typeface="+mj-ea"/>
              <a:ea typeface="+mj-ea"/>
            </a:endParaRPr>
          </a:p>
          <a:p>
            <a:endParaRPr lang="en-US" altLang="zh-CN" sz="2400" b="0" dirty="0">
              <a:latin typeface="+mj-ea"/>
              <a:ea typeface="+mj-ea"/>
            </a:endParaRPr>
          </a:p>
          <a:p>
            <a:r>
              <a:rPr lang="zh-CN" altLang="en-US" sz="2400" b="0" dirty="0" smtClean="0">
                <a:latin typeface="+mj-ea"/>
                <a:ea typeface="+mj-ea"/>
              </a:rPr>
              <a:t>决策：对于记忆的处理（分析对手或者发现自己的最优反应），或者诱导对手？</a:t>
            </a:r>
            <a:endParaRPr lang="en-US" altLang="zh-CN" sz="2400" b="0" dirty="0" smtClean="0">
              <a:latin typeface="+mj-ea"/>
              <a:ea typeface="+mj-ea"/>
            </a:endParaRPr>
          </a:p>
          <a:p>
            <a:endParaRPr lang="en-US" altLang="zh-CN" sz="2400" b="0" dirty="0" smtClean="0">
              <a:latin typeface="+mj-ea"/>
              <a:ea typeface="+mj-ea"/>
            </a:endParaRPr>
          </a:p>
          <a:p>
            <a:r>
              <a:rPr lang="zh-CN" altLang="en-US" sz="2400" b="0" dirty="0">
                <a:latin typeface="+mj-ea"/>
                <a:ea typeface="+mj-ea"/>
              </a:rPr>
              <a:t>每个博弈</a:t>
            </a:r>
            <a:r>
              <a:rPr lang="zh-CN" altLang="en-US" sz="2400" b="0" dirty="0" smtClean="0">
                <a:latin typeface="+mj-ea"/>
                <a:ea typeface="+mj-ea"/>
              </a:rPr>
              <a:t>参与者的记忆内容与决策方法均自己定义。</a:t>
            </a:r>
            <a:endParaRPr lang="zh-CN" altLang="en-US" sz="2400" b="0" dirty="0">
              <a:latin typeface="+mj-ea"/>
              <a:ea typeface="+mj-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统计与胜出者判定</a:t>
            </a:r>
            <a:endParaRPr lang="zh-CN" altLang="en-US" dirty="0"/>
          </a:p>
        </p:txBody>
      </p:sp>
      <p:sp>
        <p:nvSpPr>
          <p:cNvPr id="3" name="内容占位符 2"/>
          <p:cNvSpPr>
            <a:spLocks noGrp="1"/>
          </p:cNvSpPr>
          <p:nvPr>
            <p:ph idx="1"/>
          </p:nvPr>
        </p:nvSpPr>
        <p:spPr/>
        <p:txBody>
          <a:bodyPr>
            <a:normAutofit/>
          </a:bodyPr>
          <a:lstStyle/>
          <a:p>
            <a:pPr marL="0" indent="355600"/>
            <a:endParaRPr lang="en-US" altLang="zh-CN" sz="2400" b="0" dirty="0" smtClean="0">
              <a:latin typeface="+mj-ea"/>
              <a:ea typeface="+mj-ea"/>
            </a:endParaRPr>
          </a:p>
          <a:p>
            <a:pPr marL="0" indent="355600"/>
            <a:r>
              <a:rPr lang="zh-CN" altLang="en-US" sz="2400" b="0" dirty="0">
                <a:latin typeface="+mj-ea"/>
                <a:ea typeface="+mj-ea"/>
              </a:rPr>
              <a:t>博弈</a:t>
            </a:r>
            <a:r>
              <a:rPr lang="zh-CN" altLang="en-US" sz="2400" b="0" dirty="0" smtClean="0">
                <a:latin typeface="+mj-ea"/>
                <a:ea typeface="+mj-ea"/>
              </a:rPr>
              <a:t>参与者与除自身外所有其他</a:t>
            </a:r>
            <a:r>
              <a:rPr lang="zh-CN" altLang="en-US" sz="2400" b="0" dirty="0">
                <a:latin typeface="+mj-ea"/>
                <a:ea typeface="+mj-ea"/>
              </a:rPr>
              <a:t>班内博弈</a:t>
            </a:r>
            <a:r>
              <a:rPr lang="zh-CN" altLang="en-US" sz="2400" b="0" dirty="0" smtClean="0">
                <a:latin typeface="+mj-ea"/>
                <a:ea typeface="+mj-ea"/>
              </a:rPr>
              <a:t>参与者两两博弈，最后所有博弈收益累加，作为其最终成绩。</a:t>
            </a:r>
            <a:endParaRPr lang="en-US" altLang="zh-CN" sz="2400" b="0" dirty="0" smtClean="0">
              <a:latin typeface="+mj-ea"/>
              <a:ea typeface="+mj-ea"/>
            </a:endParaRPr>
          </a:p>
          <a:p>
            <a:pPr marL="0" indent="355600"/>
            <a:r>
              <a:rPr lang="zh-CN" altLang="en-US" sz="2400" b="0" dirty="0">
                <a:latin typeface="+mj-ea"/>
                <a:ea typeface="+mj-ea"/>
              </a:rPr>
              <a:t>最后</a:t>
            </a:r>
            <a:r>
              <a:rPr lang="zh-CN" altLang="en-US" sz="2400" b="0" dirty="0" smtClean="0">
                <a:latin typeface="+mj-ea"/>
                <a:ea typeface="+mj-ea"/>
              </a:rPr>
              <a:t>，所有博弈参与者的最终成绩将全部被列出。</a:t>
            </a:r>
            <a:endParaRPr lang="en-US" altLang="zh-CN" sz="2400" b="0" dirty="0" smtClean="0">
              <a:latin typeface="+mj-ea"/>
              <a:ea typeface="+mj-ea"/>
            </a:endParaRPr>
          </a:p>
          <a:p>
            <a:pPr marL="0" indent="355600"/>
            <a:r>
              <a:rPr lang="zh-CN" altLang="en-US" sz="2400" b="0" dirty="0" smtClean="0">
                <a:latin typeface="+mj-ea"/>
                <a:ea typeface="+mj-ea"/>
              </a:rPr>
              <a:t>你能否成为最后胜出者？</a:t>
            </a:r>
            <a:endParaRPr lang="en-US" altLang="zh-CN" sz="2400" b="0" dirty="0" smtClean="0">
              <a:latin typeface="+mj-ea"/>
              <a:ea typeface="+mj-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类的设计</a:t>
            </a:r>
            <a:endParaRPr lang="zh-CN" altLang="en-US" dirty="0"/>
          </a:p>
        </p:txBody>
      </p:sp>
      <p:sp>
        <p:nvSpPr>
          <p:cNvPr id="3" name="内容占位符 2"/>
          <p:cNvSpPr>
            <a:spLocks noGrp="1"/>
          </p:cNvSpPr>
          <p:nvPr>
            <p:ph idx="1"/>
          </p:nvPr>
        </p:nvSpPr>
        <p:spPr>
          <a:xfrm>
            <a:off x="539552" y="1100629"/>
            <a:ext cx="8064896" cy="1392268"/>
          </a:xfrm>
        </p:spPr>
        <p:txBody>
          <a:bodyPr>
            <a:normAutofit/>
          </a:bodyPr>
          <a:lstStyle/>
          <a:p>
            <a:r>
              <a:rPr lang="zh-CN" altLang="en-US" sz="2000" b="0" dirty="0">
                <a:latin typeface="+mj-ea"/>
                <a:ea typeface="+mj-ea"/>
              </a:rPr>
              <a:t>博弈</a:t>
            </a:r>
            <a:r>
              <a:rPr lang="zh-CN" altLang="en-US" sz="2000" b="0" dirty="0" smtClean="0">
                <a:latin typeface="+mj-ea"/>
                <a:ea typeface="+mj-ea"/>
              </a:rPr>
              <a:t>参与者类</a:t>
            </a:r>
            <a:endParaRPr lang="en-US" altLang="zh-CN" sz="2000" b="0" dirty="0" smtClean="0">
              <a:latin typeface="+mj-ea"/>
              <a:ea typeface="+mj-ea"/>
            </a:endParaRPr>
          </a:p>
          <a:p>
            <a:r>
              <a:rPr lang="en-US" altLang="zh-CN" sz="2000" b="0" dirty="0" smtClean="0">
                <a:latin typeface="+mj-ea"/>
                <a:ea typeface="+mj-ea"/>
              </a:rPr>
              <a:t>Player1234</a:t>
            </a:r>
            <a:r>
              <a:rPr lang="zh-CN" altLang="en-US" sz="2000" b="0" dirty="0" smtClean="0">
                <a:latin typeface="+mj-ea"/>
                <a:ea typeface="+mj-ea"/>
              </a:rPr>
              <a:t>：自定义记忆</a:t>
            </a:r>
            <a:r>
              <a:rPr lang="en-US" altLang="zh-CN" sz="2000" b="0" dirty="0" smtClean="0">
                <a:latin typeface="+mj-ea"/>
                <a:ea typeface="+mj-ea"/>
              </a:rPr>
              <a:t>,</a:t>
            </a:r>
            <a:r>
              <a:rPr lang="zh-CN" altLang="en-US" sz="2000" b="0" dirty="0" smtClean="0">
                <a:latin typeface="+mj-ea"/>
                <a:ea typeface="+mj-ea"/>
              </a:rPr>
              <a:t> </a:t>
            </a:r>
            <a:r>
              <a:rPr lang="zh-CN" altLang="en-US" sz="2000" b="0" dirty="0">
                <a:latin typeface="+mj-ea"/>
                <a:ea typeface="+mj-ea"/>
              </a:rPr>
              <a:t>自定义</a:t>
            </a:r>
            <a:r>
              <a:rPr lang="en-US" altLang="zh-CN" sz="2000" b="0" dirty="0" err="1" smtClean="0">
                <a:latin typeface="+mj-ea"/>
                <a:ea typeface="+mj-ea"/>
              </a:rPr>
              <a:t>nextStrategy</a:t>
            </a:r>
            <a:r>
              <a:rPr lang="zh-CN" altLang="en-US" sz="2000" b="0" dirty="0" smtClean="0">
                <a:latin typeface="+mj-ea"/>
                <a:ea typeface="+mj-ea"/>
              </a:rPr>
              <a:t>，</a:t>
            </a:r>
            <a:r>
              <a:rPr lang="en-US" altLang="zh-CN" sz="2000" b="0" dirty="0" smtClean="0">
                <a:latin typeface="+mj-ea"/>
                <a:ea typeface="+mj-ea"/>
              </a:rPr>
              <a:t>id, </a:t>
            </a:r>
            <a:r>
              <a:rPr lang="zh-CN" altLang="en-US" sz="2000" b="0" dirty="0" smtClean="0">
                <a:latin typeface="+mj-ea"/>
                <a:ea typeface="+mj-ea"/>
              </a:rPr>
              <a:t>获知对手策略   </a:t>
            </a:r>
            <a:r>
              <a:rPr lang="en-US" altLang="zh-CN" sz="2000" b="0" dirty="0" smtClean="0">
                <a:latin typeface="+mj-ea"/>
                <a:ea typeface="+mj-ea"/>
              </a:rPr>
              <a:t> </a:t>
            </a:r>
            <a:endParaRPr lang="en-US" altLang="zh-CN" sz="2000" b="0" dirty="0" smtClean="0">
              <a:latin typeface="+mj-ea"/>
              <a:ea typeface="+mj-ea"/>
            </a:endParaRPr>
          </a:p>
          <a:p>
            <a:r>
              <a:rPr lang="en-US" altLang="zh-CN" sz="2000" b="0" dirty="0" smtClean="0">
                <a:latin typeface="+mj-ea"/>
                <a:ea typeface="+mj-ea"/>
              </a:rPr>
              <a:t>Player5678</a:t>
            </a:r>
            <a:r>
              <a:rPr lang="zh-CN" altLang="en-US" sz="2000" b="0" dirty="0" smtClean="0">
                <a:latin typeface="+mj-ea"/>
                <a:ea typeface="+mj-ea"/>
              </a:rPr>
              <a:t>：自定义</a:t>
            </a:r>
            <a:r>
              <a:rPr lang="zh-CN" altLang="en-US" sz="2000" b="0" dirty="0">
                <a:latin typeface="+mj-ea"/>
                <a:ea typeface="+mj-ea"/>
              </a:rPr>
              <a:t>记忆，自定义</a:t>
            </a:r>
            <a:r>
              <a:rPr lang="en-US" altLang="zh-CN" sz="2000" b="0" dirty="0" err="1" smtClean="0">
                <a:latin typeface="+mj-ea"/>
                <a:ea typeface="+mj-ea"/>
              </a:rPr>
              <a:t>nextStrategy</a:t>
            </a:r>
            <a:r>
              <a:rPr lang="zh-CN" altLang="en-US" sz="2000" b="0" dirty="0" smtClean="0">
                <a:latin typeface="+mj-ea"/>
                <a:ea typeface="+mj-ea"/>
              </a:rPr>
              <a:t>，</a:t>
            </a:r>
            <a:r>
              <a:rPr lang="en-US" altLang="zh-CN" sz="2000" b="0" dirty="0" smtClean="0">
                <a:latin typeface="+mj-ea"/>
                <a:ea typeface="+mj-ea"/>
              </a:rPr>
              <a:t>id</a:t>
            </a:r>
            <a:r>
              <a:rPr lang="zh-CN" altLang="en-US" sz="2000" b="0" dirty="0">
                <a:latin typeface="+mj-ea"/>
                <a:ea typeface="+mj-ea"/>
              </a:rPr>
              <a:t>，获知对手策略 </a:t>
            </a:r>
            <a:endParaRPr lang="en-US" altLang="zh-CN" sz="2000" b="0" dirty="0" smtClean="0">
              <a:latin typeface="+mj-ea"/>
              <a:ea typeface="+mj-ea"/>
            </a:endParaRPr>
          </a:p>
          <a:p>
            <a:endParaRPr lang="en-US" altLang="zh-CN" sz="2000" b="0" dirty="0">
              <a:latin typeface="+mj-ea"/>
              <a:ea typeface="+mj-ea"/>
            </a:endParaRPr>
          </a:p>
          <a:p>
            <a:endParaRPr lang="zh-CN" altLang="en-US" sz="2000" b="0" dirty="0">
              <a:latin typeface="+mj-ea"/>
              <a:ea typeface="+mj-ea"/>
            </a:endParaRPr>
          </a:p>
          <a:p>
            <a:endParaRPr lang="zh-CN" altLang="en-US" sz="2000" b="0" dirty="0">
              <a:latin typeface="+mj-ea"/>
              <a:ea typeface="+mj-ea"/>
            </a:endParaRPr>
          </a:p>
        </p:txBody>
      </p:sp>
      <p:sp>
        <p:nvSpPr>
          <p:cNvPr id="4" name="TextBox 3"/>
          <p:cNvSpPr txBox="1"/>
          <p:nvPr/>
        </p:nvSpPr>
        <p:spPr>
          <a:xfrm>
            <a:off x="611560" y="2492896"/>
            <a:ext cx="1872208" cy="461665"/>
          </a:xfrm>
          <a:prstGeom prst="rect">
            <a:avLst/>
          </a:prstGeom>
          <a:solidFill>
            <a:srgbClr val="92D050"/>
          </a:solidFill>
        </p:spPr>
        <p:txBody>
          <a:bodyPr wrap="square" rtlCol="0">
            <a:spAutoFit/>
          </a:bodyPr>
          <a:lstStyle/>
          <a:p>
            <a:r>
              <a:rPr lang="zh-CN" altLang="en-US" sz="2400" dirty="0" smtClean="0"/>
              <a:t>基类</a:t>
            </a:r>
            <a:r>
              <a:rPr lang="en-US" altLang="zh-CN" sz="2400" dirty="0">
                <a:latin typeface="+mj-ea"/>
              </a:rPr>
              <a:t>Player</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a:t>
            </a:r>
            <a:r>
              <a:rPr lang="zh-CN" altLang="en-US" smtClean="0"/>
              <a:t>设计                        见 </a:t>
            </a:r>
            <a:r>
              <a:rPr lang="en-US" altLang="zh-CN" smtClean="0"/>
              <a:t>IPDG.cpp</a:t>
            </a:r>
            <a:endParaRPr lang="zh-CN" altLang="en-US" dirty="0"/>
          </a:p>
        </p:txBody>
      </p:sp>
      <p:sp>
        <p:nvSpPr>
          <p:cNvPr id="5" name="内容占位符 2"/>
          <p:cNvSpPr txBox="1"/>
          <p:nvPr/>
        </p:nvSpPr>
        <p:spPr>
          <a:xfrm>
            <a:off x="539552" y="1100629"/>
            <a:ext cx="8064896" cy="888211"/>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r>
              <a:rPr lang="zh-CN" altLang="en-US" sz="2000" b="0" dirty="0" smtClean="0">
                <a:latin typeface="+mj-ea"/>
                <a:ea typeface="+mj-ea"/>
              </a:rPr>
              <a:t>博弈规则类</a:t>
            </a:r>
            <a:r>
              <a:rPr lang="en-US" altLang="zh-CN" sz="2000" b="0" dirty="0" err="1" smtClean="0">
                <a:latin typeface="+mj-ea"/>
                <a:ea typeface="+mj-ea"/>
              </a:rPr>
              <a:t>PDRule</a:t>
            </a:r>
            <a:endParaRPr lang="en-US" altLang="zh-CN" sz="2000" b="0" dirty="0" smtClean="0">
              <a:latin typeface="+mj-ea"/>
              <a:ea typeface="+mj-ea"/>
            </a:endParaRPr>
          </a:p>
          <a:p>
            <a:r>
              <a:rPr lang="en-US" altLang="zh-CN" sz="2000" b="0" dirty="0" smtClean="0">
                <a:latin typeface="+mj-ea"/>
                <a:ea typeface="+mj-ea"/>
              </a:rPr>
              <a:t>R</a:t>
            </a:r>
            <a:r>
              <a:rPr lang="zh-CN" altLang="en-US" sz="2000" b="0" dirty="0" smtClean="0">
                <a:latin typeface="+mj-ea"/>
                <a:ea typeface="+mj-ea"/>
              </a:rPr>
              <a:t>、</a:t>
            </a:r>
            <a:r>
              <a:rPr lang="en-US" altLang="zh-CN" sz="2000" b="0" dirty="0" smtClean="0">
                <a:latin typeface="+mj-ea"/>
                <a:ea typeface="+mj-ea"/>
              </a:rPr>
              <a:t>S</a:t>
            </a:r>
            <a:r>
              <a:rPr lang="zh-CN" altLang="en-US" sz="2000" b="0" dirty="0" smtClean="0">
                <a:latin typeface="+mj-ea"/>
                <a:ea typeface="+mj-ea"/>
              </a:rPr>
              <a:t>、</a:t>
            </a:r>
            <a:r>
              <a:rPr lang="en-US" altLang="zh-CN" sz="2000" b="0" dirty="0" smtClean="0">
                <a:latin typeface="+mj-ea"/>
                <a:ea typeface="+mj-ea"/>
              </a:rPr>
              <a:t>T</a:t>
            </a:r>
            <a:r>
              <a:rPr lang="zh-CN" altLang="en-US" sz="2000" b="0" dirty="0" smtClean="0">
                <a:latin typeface="+mj-ea"/>
                <a:ea typeface="+mj-ea"/>
              </a:rPr>
              <a:t>、</a:t>
            </a:r>
            <a:r>
              <a:rPr lang="en-US" altLang="zh-CN" sz="2000" b="0" dirty="0" smtClean="0">
                <a:latin typeface="+mj-ea"/>
                <a:ea typeface="+mj-ea"/>
              </a:rPr>
              <a:t>P </a:t>
            </a:r>
            <a:r>
              <a:rPr lang="zh-CN" altLang="en-US" sz="2000" b="0" dirty="0" smtClean="0">
                <a:latin typeface="+mj-ea"/>
                <a:ea typeface="+mj-ea"/>
              </a:rPr>
              <a:t>的设定</a:t>
            </a:r>
            <a:r>
              <a:rPr lang="zh-CN" altLang="en-US" sz="2000" b="0" dirty="0">
                <a:latin typeface="+mj-ea"/>
                <a:ea typeface="+mj-ea"/>
              </a:rPr>
              <a:t>；</a:t>
            </a:r>
            <a:r>
              <a:rPr lang="zh-CN" altLang="en-US" sz="2000" b="0" dirty="0" smtClean="0">
                <a:latin typeface="+mj-ea"/>
                <a:ea typeface="+mj-ea"/>
              </a:rPr>
              <a:t>计算收益</a:t>
            </a:r>
            <a:endParaRPr lang="en-US" altLang="zh-CN" sz="2000" b="0" dirty="0" smtClean="0">
              <a:latin typeface="+mj-ea"/>
              <a:ea typeface="+mj-ea"/>
            </a:endParaRPr>
          </a:p>
          <a:p>
            <a:endParaRPr lang="zh-CN" altLang="en-US" sz="2000" b="0" dirty="0" smtClean="0">
              <a:latin typeface="+mj-ea"/>
              <a:ea typeface="+mj-ea"/>
            </a:endParaRPr>
          </a:p>
          <a:p>
            <a:endParaRPr lang="zh-CN" altLang="en-US" sz="2000" b="0" dirty="0">
              <a:latin typeface="+mj-ea"/>
              <a:ea typeface="+mj-ea"/>
            </a:endParaRPr>
          </a:p>
        </p:txBody>
      </p:sp>
      <p:sp>
        <p:nvSpPr>
          <p:cNvPr id="7" name="内容占位符 2"/>
          <p:cNvSpPr txBox="1"/>
          <p:nvPr/>
        </p:nvSpPr>
        <p:spPr>
          <a:xfrm>
            <a:off x="691952" y="2420888"/>
            <a:ext cx="8064896" cy="2736304"/>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r>
              <a:rPr lang="zh-CN" altLang="en-US" sz="2000" b="0" dirty="0">
                <a:latin typeface="+mj-ea"/>
                <a:ea typeface="+mj-ea"/>
              </a:rPr>
              <a:t>二人重复囚徒</a:t>
            </a:r>
            <a:r>
              <a:rPr lang="zh-CN" altLang="en-US" sz="2000" b="0" dirty="0" smtClean="0">
                <a:latin typeface="+mj-ea"/>
                <a:ea typeface="+mj-ea"/>
              </a:rPr>
              <a:t>博弈 </a:t>
            </a:r>
            <a:r>
              <a:rPr lang="en-US" altLang="zh-CN" sz="2000" b="0" dirty="0" err="1" smtClean="0">
                <a:latin typeface="+mj-ea"/>
                <a:ea typeface="+mj-ea"/>
              </a:rPr>
              <a:t>IterationPDG</a:t>
            </a:r>
            <a:endParaRPr lang="en-US" altLang="zh-CN" sz="2000" b="0" dirty="0" smtClean="0">
              <a:latin typeface="+mj-ea"/>
              <a:ea typeface="+mj-ea"/>
            </a:endParaRPr>
          </a:p>
          <a:p>
            <a:r>
              <a:rPr lang="zh-CN" altLang="en-US" sz="2000" b="0" dirty="0" smtClean="0">
                <a:latin typeface="+mj-ea"/>
                <a:ea typeface="+mj-ea"/>
              </a:rPr>
              <a:t>设定博弈双方；</a:t>
            </a:r>
            <a:endParaRPr lang="en-US" altLang="zh-CN" sz="2000" b="0" dirty="0" smtClean="0">
              <a:latin typeface="+mj-ea"/>
              <a:ea typeface="+mj-ea"/>
            </a:endParaRPr>
          </a:p>
          <a:p>
            <a:r>
              <a:rPr lang="zh-CN" altLang="en-US" sz="2000" b="0" dirty="0" smtClean="0">
                <a:latin typeface="+mj-ea"/>
                <a:ea typeface="+mj-ea"/>
              </a:rPr>
              <a:t>博弈轮次；执行循环博弈并统计博弈双方收益</a:t>
            </a:r>
            <a:endParaRPr lang="en-US" altLang="zh-CN" sz="2000" b="0" dirty="0" smtClean="0">
              <a:latin typeface="+mj-ea"/>
              <a:ea typeface="+mj-ea"/>
            </a:endParaRPr>
          </a:p>
          <a:p>
            <a:endParaRPr lang="zh-CN" altLang="en-US" sz="2000" b="0" dirty="0" smtClean="0">
              <a:latin typeface="+mj-ea"/>
              <a:ea typeface="+mj-ea"/>
            </a:endParaRPr>
          </a:p>
          <a:p>
            <a:r>
              <a:rPr lang="zh-CN" altLang="en-US" sz="2000" b="0" dirty="0" smtClean="0">
                <a:latin typeface="+mj-ea"/>
                <a:ea typeface="+mj-ea"/>
              </a:rPr>
              <a:t>主函数：</a:t>
            </a:r>
            <a:endParaRPr lang="en-US" altLang="zh-CN" sz="2000" b="0" dirty="0" smtClean="0">
              <a:latin typeface="+mj-ea"/>
              <a:ea typeface="+mj-ea"/>
            </a:endParaRPr>
          </a:p>
          <a:p>
            <a:r>
              <a:rPr lang="zh-CN" altLang="en-US" sz="2000" b="0" dirty="0" smtClean="0">
                <a:latin typeface="+mj-ea"/>
                <a:ea typeface="+mj-ea"/>
              </a:rPr>
              <a:t>建立所有参与竞赛的博弈者对象，两两博弈，结果累加并输出。</a:t>
            </a:r>
            <a:endParaRPr lang="zh-CN" altLang="en-US" sz="2000" b="0" dirty="0">
              <a:latin typeface="+mj-ea"/>
              <a:ea typeface="+mj-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囚徒博弈假定每个参与者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囚徒</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都是利己的，即都寻求最大自身利益，而不关心另一参与者的利益，这也就是经典经济学中的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理性人假设</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。参与者某一策略所得利益，如果在任何情况下都比其他策略要低的话，此策略称为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严格劣势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，理性的参与者绝不会选择。另外，没有任何其他力量干预个人决策，参与者可完全按照自己意愿选择策略。</a:t>
            </a:r>
            <a:endParaRPr lang="zh-CN" altLang="en-US"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548680"/>
            <a:ext cx="7520940" cy="548640"/>
          </a:xfrm>
        </p:spPr>
        <p:txBody>
          <a:bodyPr/>
          <a:lstStyle/>
          <a:p>
            <a:r>
              <a:rPr lang="zh-CN" altLang="en-US" dirty="0" smtClean="0"/>
              <a:t>什么是</a:t>
            </a:r>
            <a:r>
              <a:rPr lang="zh-CN" altLang="en-US" dirty="0"/>
              <a:t>囚徒博弈困境</a:t>
            </a:r>
            <a:endParaRPr lang="zh-CN" altLang="en-US" dirty="0"/>
          </a:p>
        </p:txBody>
      </p:sp>
      <p:sp>
        <p:nvSpPr>
          <p:cNvPr id="3" name="内容占位符 2"/>
          <p:cNvSpPr>
            <a:spLocks noGrp="1"/>
          </p:cNvSpPr>
          <p:nvPr>
            <p:ph idx="1"/>
          </p:nvPr>
        </p:nvSpPr>
        <p:spPr>
          <a:xfrm>
            <a:off x="683568" y="1268760"/>
            <a:ext cx="7992888" cy="3960440"/>
          </a:xfrm>
        </p:spPr>
        <p:txBody>
          <a:bodyPr>
            <a:noAutofit/>
          </a:bodyPr>
          <a:lstStyle/>
          <a:p>
            <a:r>
              <a:rPr lang="zh-CN" altLang="en-US" sz="2400" b="0" dirty="0" smtClean="0">
                <a:latin typeface="微软雅黑" panose="020B0503020204020204" pitchFamily="34" charset="-122"/>
                <a:ea typeface="微软雅黑" panose="020B0503020204020204" pitchFamily="34" charset="-122"/>
              </a:rPr>
              <a:t>    囚徒</a:t>
            </a:r>
            <a:r>
              <a:rPr lang="zh-CN" altLang="en-US" sz="2400" b="0" dirty="0">
                <a:latin typeface="微软雅黑" panose="020B0503020204020204" pitchFamily="34" charset="-122"/>
                <a:ea typeface="微软雅黑" panose="020B0503020204020204" pitchFamily="34" charset="-122"/>
              </a:rPr>
              <a:t>困境的故事讲的是，两个嫌疑犯作案后被警察抓住，分别关在不同的屋子里接受审讯。警察知道两人有罪，但缺乏足够的证据。警察告诉每个人</a:t>
            </a:r>
            <a:r>
              <a:rPr lang="en-US" altLang="zh-CN" sz="2400" b="0" dirty="0" smtClean="0">
                <a:latin typeface="微软雅黑" panose="020B0503020204020204" pitchFamily="34" charset="-122"/>
                <a:ea typeface="微软雅黑" panose="020B0503020204020204" pitchFamily="34" charset="-122"/>
              </a:rPr>
              <a:t>:</a:t>
            </a:r>
            <a:endParaRPr lang="en-US" altLang="zh-CN" sz="2400" b="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en-US" sz="2400" b="0" dirty="0">
                <a:latin typeface="微软雅黑" panose="020B0503020204020204" pitchFamily="34" charset="-122"/>
                <a:ea typeface="微软雅黑" panose="020B0503020204020204" pitchFamily="34" charset="-122"/>
              </a:rPr>
              <a:t>若一人认罪并作证检控对方</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相关术语称</a:t>
            </a:r>
            <a:r>
              <a:rPr lang="en-US" altLang="zh-CN" sz="2400" b="0" dirty="0">
                <a:latin typeface="微软雅黑" panose="020B0503020204020204" pitchFamily="34" charset="-122"/>
                <a:ea typeface="微软雅黑" panose="020B0503020204020204" pitchFamily="34" charset="-122"/>
              </a:rPr>
              <a:t>"</a:t>
            </a:r>
            <a:r>
              <a:rPr lang="zh-CN" altLang="en-US" sz="2400" b="0" dirty="0">
                <a:solidFill>
                  <a:srgbClr val="FF0000"/>
                </a:solidFill>
                <a:latin typeface="微软雅黑" panose="020B0503020204020204" pitchFamily="34" charset="-122"/>
                <a:ea typeface="微软雅黑" panose="020B0503020204020204" pitchFamily="34" charset="-122"/>
              </a:rPr>
              <a:t>背叛</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对方</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，而对方保持</a:t>
            </a:r>
            <a:r>
              <a:rPr lang="zh-CN" altLang="en-US" sz="2400" b="0" dirty="0" smtClean="0">
                <a:latin typeface="微软雅黑" panose="020B0503020204020204" pitchFamily="34" charset="-122"/>
                <a:ea typeface="微软雅黑" panose="020B0503020204020204" pitchFamily="34" charset="-122"/>
              </a:rPr>
              <a:t>沉默，</a:t>
            </a:r>
            <a:r>
              <a:rPr lang="zh-CN" altLang="en-US" sz="2400" b="0" dirty="0">
                <a:latin typeface="微软雅黑" panose="020B0503020204020204" pitchFamily="34" charset="-122"/>
                <a:ea typeface="微软雅黑" panose="020B0503020204020204" pitchFamily="34" charset="-122"/>
              </a:rPr>
              <a:t>此人将即时获释，沉默者将判监</a:t>
            </a:r>
            <a:r>
              <a:rPr lang="en-US" altLang="zh-CN" sz="2400" b="0" dirty="0">
                <a:latin typeface="微软雅黑" panose="020B0503020204020204" pitchFamily="34" charset="-122"/>
                <a:ea typeface="微软雅黑" panose="020B0503020204020204" pitchFamily="34" charset="-122"/>
              </a:rPr>
              <a:t>10</a:t>
            </a:r>
            <a:r>
              <a:rPr lang="zh-CN" altLang="en-US" sz="2400" b="0" dirty="0">
                <a:latin typeface="微软雅黑" panose="020B0503020204020204" pitchFamily="34" charset="-122"/>
                <a:ea typeface="微软雅黑" panose="020B0503020204020204" pitchFamily="34" charset="-122"/>
              </a:rPr>
              <a:t>年。</a:t>
            </a:r>
            <a:endParaRPr lang="zh-CN" altLang="en-US" sz="2400" b="0" dirty="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en-US" sz="2400" b="0" dirty="0">
                <a:latin typeface="微软雅黑" panose="020B0503020204020204" pitchFamily="34" charset="-122"/>
                <a:ea typeface="微软雅黑" panose="020B0503020204020204" pitchFamily="34" charset="-122"/>
              </a:rPr>
              <a:t>若二人都保持沉默</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相关术语称互相</a:t>
            </a:r>
            <a:r>
              <a:rPr lang="en-US" altLang="zh-CN" sz="2400" b="0" dirty="0">
                <a:latin typeface="微软雅黑" panose="020B0503020204020204" pitchFamily="34" charset="-122"/>
                <a:ea typeface="微软雅黑" panose="020B0503020204020204" pitchFamily="34" charset="-122"/>
              </a:rPr>
              <a:t>"</a:t>
            </a:r>
            <a:r>
              <a:rPr lang="zh-CN" altLang="en-US" sz="2400" b="0" dirty="0">
                <a:solidFill>
                  <a:srgbClr val="FF0000"/>
                </a:solidFill>
                <a:latin typeface="微软雅黑" panose="020B0503020204020204" pitchFamily="34" charset="-122"/>
                <a:ea typeface="微软雅黑" panose="020B0503020204020204" pitchFamily="34" charset="-122"/>
              </a:rPr>
              <a:t>合作</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，则二人同样判监</a:t>
            </a:r>
            <a:r>
              <a:rPr lang="en-US" altLang="zh-CN" sz="2400" b="0" dirty="0">
                <a:latin typeface="微软雅黑" panose="020B0503020204020204" pitchFamily="34" charset="-122"/>
                <a:ea typeface="微软雅黑" panose="020B0503020204020204" pitchFamily="34" charset="-122"/>
              </a:rPr>
              <a:t>1</a:t>
            </a:r>
            <a:r>
              <a:rPr lang="zh-CN" altLang="en-US" sz="2400" b="0" dirty="0">
                <a:latin typeface="微软雅黑" panose="020B0503020204020204" pitchFamily="34" charset="-122"/>
                <a:ea typeface="微软雅黑" panose="020B0503020204020204" pitchFamily="34" charset="-122"/>
              </a:rPr>
              <a:t>年。</a:t>
            </a:r>
            <a:endParaRPr lang="zh-CN" altLang="en-US" sz="2400" b="0" dirty="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en-US" sz="2400" b="0" dirty="0">
                <a:latin typeface="微软雅黑" panose="020B0503020204020204" pitchFamily="34" charset="-122"/>
                <a:ea typeface="微软雅黑" panose="020B0503020204020204" pitchFamily="34" charset="-122"/>
              </a:rPr>
              <a:t>若二人都互相检举</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相关术语称互相</a:t>
            </a:r>
            <a:r>
              <a:rPr lang="en-US" altLang="zh-CN" sz="2400" b="0" dirty="0">
                <a:latin typeface="微软雅黑" panose="020B0503020204020204" pitchFamily="34" charset="-122"/>
                <a:ea typeface="微软雅黑" panose="020B0503020204020204" pitchFamily="34" charset="-122"/>
              </a:rPr>
              <a:t>"</a:t>
            </a:r>
            <a:r>
              <a:rPr lang="zh-CN" altLang="en-US" sz="2400" b="0" dirty="0">
                <a:solidFill>
                  <a:srgbClr val="FF0000"/>
                </a:solidFill>
                <a:latin typeface="微软雅黑" panose="020B0503020204020204" pitchFamily="34" charset="-122"/>
                <a:ea typeface="微软雅黑" panose="020B0503020204020204" pitchFamily="34" charset="-122"/>
              </a:rPr>
              <a:t>背叛</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，则二人同样判监</a:t>
            </a:r>
            <a:r>
              <a:rPr lang="en-US" altLang="zh-CN" sz="2400" b="0" dirty="0">
                <a:latin typeface="微软雅黑" panose="020B0503020204020204" pitchFamily="34" charset="-122"/>
                <a:ea typeface="微软雅黑" panose="020B0503020204020204" pitchFamily="34" charset="-122"/>
              </a:rPr>
              <a:t>8</a:t>
            </a:r>
            <a:r>
              <a:rPr lang="zh-CN" altLang="en-US" sz="2400" b="0" dirty="0">
                <a:latin typeface="微软雅黑" panose="020B0503020204020204" pitchFamily="34" charset="-122"/>
                <a:ea typeface="微软雅黑" panose="020B0503020204020204" pitchFamily="34" charset="-122"/>
              </a:rPr>
              <a:t>年</a:t>
            </a:r>
            <a:r>
              <a:rPr lang="zh-CN" altLang="en-US" sz="2400" b="0" dirty="0" smtClean="0">
                <a:latin typeface="微软雅黑" panose="020B0503020204020204" pitchFamily="34" charset="-122"/>
                <a:ea typeface="微软雅黑" panose="020B0503020204020204" pitchFamily="34" charset="-122"/>
              </a:rPr>
              <a:t>。</a:t>
            </a:r>
            <a:endParaRPr lang="zh-CN" altLang="en-US" sz="24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囚徒</a:t>
            </a:r>
            <a:r>
              <a:rPr lang="zh-CN" altLang="en-US" dirty="0" smtClean="0"/>
              <a:t>博弈</a:t>
            </a:r>
            <a:r>
              <a:rPr lang="zh-CN" altLang="en-US" dirty="0"/>
              <a:t>双方策略</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7332" y="1124744"/>
            <a:ext cx="8156365"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3284" y="1286763"/>
            <a:ext cx="7677472" cy="5217760"/>
          </a:xfrm>
        </p:spPr>
        <p:txBody>
          <a:bodyPr>
            <a:noAutofit/>
          </a:bodyPr>
          <a:lstStyle/>
          <a:p>
            <a:pPr>
              <a:buFont typeface="Wingdings" panose="05000000000000000000" pitchFamily="2" charset="2"/>
              <a:buChar char="l"/>
            </a:pPr>
            <a:r>
              <a:rPr lang="zh-CN" altLang="en-US" sz="2000" b="0" dirty="0" smtClean="0">
                <a:latin typeface="微软雅黑" panose="020B0503020204020204" pitchFamily="34" charset="-122"/>
                <a:ea typeface="微软雅黑" panose="020B0503020204020204" pitchFamily="34" charset="-122"/>
              </a:rPr>
              <a:t>囚徒</a:t>
            </a:r>
            <a:r>
              <a:rPr lang="zh-CN" altLang="en-US" sz="2000" b="0" dirty="0">
                <a:latin typeface="微软雅黑" panose="020B0503020204020204" pitchFamily="34" charset="-122"/>
                <a:ea typeface="微软雅黑" panose="020B0503020204020204" pitchFamily="34" charset="-122"/>
              </a:rPr>
              <a:t>到底应该选择哪一项策略，才能将自己个人的刑期缩至最短</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两</a:t>
            </a:r>
            <a:r>
              <a:rPr lang="zh-CN" altLang="en-US" sz="2000" b="0" dirty="0">
                <a:latin typeface="微软雅黑" panose="020B0503020204020204" pitchFamily="34" charset="-122"/>
                <a:ea typeface="微软雅黑" panose="020B0503020204020204" pitchFamily="34" charset="-122"/>
              </a:rPr>
              <a:t>名囚徒由于隔绝监禁，并不知道对方选择</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而即使他们能</a:t>
            </a:r>
            <a:r>
              <a:rPr lang="zh-CN" altLang="en-US" sz="2000" b="0" dirty="0" smtClean="0">
                <a:latin typeface="微软雅黑" panose="020B0503020204020204" pitchFamily="34" charset="-122"/>
                <a:ea typeface="微软雅黑" panose="020B0503020204020204" pitchFamily="34" charset="-122"/>
              </a:rPr>
              <a:t>交谈，还是</a:t>
            </a:r>
            <a:r>
              <a:rPr lang="zh-CN" altLang="en-US" sz="2000" b="0" dirty="0">
                <a:latin typeface="微软雅黑" panose="020B0503020204020204" pitchFamily="34" charset="-122"/>
                <a:ea typeface="微软雅黑" panose="020B0503020204020204" pitchFamily="34" charset="-122"/>
              </a:rPr>
              <a:t>未必能够尽信对方不会反口</a:t>
            </a:r>
            <a:r>
              <a:rPr lang="zh-CN" altLang="en-US"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sz="2000" b="0" dirty="0" smtClean="0">
                <a:latin typeface="微软雅黑" panose="020B0503020204020204" pitchFamily="34" charset="-122"/>
                <a:ea typeface="微软雅黑" panose="020B0503020204020204" pitchFamily="34" charset="-122"/>
              </a:rPr>
              <a:t>试</a:t>
            </a:r>
            <a:r>
              <a:rPr lang="zh-CN" altLang="en-US" sz="2000" b="0" dirty="0">
                <a:latin typeface="微软雅黑" panose="020B0503020204020204" pitchFamily="34" charset="-122"/>
                <a:ea typeface="微软雅黑" panose="020B0503020204020204" pitchFamily="34" charset="-122"/>
              </a:rPr>
              <a:t>设想困境中两名理性囚徒会如何作出选择</a:t>
            </a:r>
            <a:r>
              <a:rPr lang="en-US" altLang="zh-CN" sz="2000" b="0" dirty="0">
                <a:latin typeface="微软雅黑" panose="020B0503020204020204" pitchFamily="34" charset="-122"/>
                <a:ea typeface="微软雅黑" panose="020B0503020204020204" pitchFamily="34" charset="-122"/>
              </a:rPr>
              <a:t>:</a:t>
            </a:r>
            <a:endParaRPr lang="en-US" altLang="zh-CN" sz="2000" b="0" dirty="0">
              <a:latin typeface="微软雅黑" panose="020B0503020204020204" pitchFamily="34" charset="-122"/>
              <a:ea typeface="微软雅黑" panose="020B0503020204020204" pitchFamily="34" charset="-122"/>
            </a:endParaRPr>
          </a:p>
          <a:p>
            <a:pPr lvl="1"/>
            <a:r>
              <a:rPr lang="zh-CN" altLang="en-US" sz="2000" dirty="0" smtClean="0">
                <a:solidFill>
                  <a:srgbClr val="FF0000"/>
                </a:solidFill>
                <a:latin typeface="微软雅黑" panose="020B0503020204020204" pitchFamily="34" charset="-122"/>
                <a:ea typeface="微软雅黑" panose="020B0503020204020204" pitchFamily="34" charset="-122"/>
              </a:rPr>
              <a:t>  若</a:t>
            </a:r>
            <a:r>
              <a:rPr lang="zh-CN" altLang="en-US" sz="2000" dirty="0">
                <a:solidFill>
                  <a:srgbClr val="FF0000"/>
                </a:solidFill>
                <a:latin typeface="微软雅黑" panose="020B0503020204020204" pitchFamily="34" charset="-122"/>
                <a:ea typeface="微软雅黑" panose="020B0503020204020204" pitchFamily="34" charset="-122"/>
              </a:rPr>
              <a:t>对方沉默时</a:t>
            </a:r>
            <a:r>
              <a:rPr lang="zh-CN" altLang="en-US" sz="2000" dirty="0">
                <a:latin typeface="微软雅黑" panose="020B0503020204020204" pitchFamily="34" charset="-122"/>
                <a:ea typeface="微软雅黑" panose="020B0503020204020204" pitchFamily="34" charset="-122"/>
              </a:rPr>
              <a:t>，背叛会让我获释，所以会选择背叛。</a:t>
            </a:r>
            <a:endParaRPr lang="zh-CN" altLang="en-US" sz="2000" dirty="0">
              <a:latin typeface="微软雅黑" panose="020B0503020204020204" pitchFamily="34" charset="-122"/>
              <a:ea typeface="微软雅黑" panose="020B0503020204020204" pitchFamily="34" charset="-122"/>
            </a:endParaRPr>
          </a:p>
          <a:p>
            <a:pPr lvl="1"/>
            <a:r>
              <a:rPr lang="zh-CN" altLang="en-US" sz="2000" dirty="0" smtClean="0">
                <a:solidFill>
                  <a:srgbClr val="FF0000"/>
                </a:solidFill>
                <a:latin typeface="微软雅黑" panose="020B0503020204020204" pitchFamily="34" charset="-122"/>
                <a:ea typeface="微软雅黑" panose="020B0503020204020204" pitchFamily="34" charset="-122"/>
              </a:rPr>
              <a:t>  若</a:t>
            </a:r>
            <a:r>
              <a:rPr lang="zh-CN" altLang="en-US" sz="2000" dirty="0">
                <a:solidFill>
                  <a:srgbClr val="FF0000"/>
                </a:solidFill>
                <a:latin typeface="微软雅黑" panose="020B0503020204020204" pitchFamily="34" charset="-122"/>
                <a:ea typeface="微软雅黑" panose="020B0503020204020204" pitchFamily="34" charset="-122"/>
              </a:rPr>
              <a:t>对方背叛指控我</a:t>
            </a:r>
            <a:r>
              <a:rPr lang="zh-CN" altLang="en-US" sz="2000" dirty="0">
                <a:latin typeface="微软雅黑" panose="020B0503020204020204" pitchFamily="34" charset="-122"/>
                <a:ea typeface="微软雅黑" panose="020B0503020204020204" pitchFamily="34" charset="-122"/>
              </a:rPr>
              <a:t>，我也要指控对方才能得到较低的刑期，所以也是会选择背叛。</a:t>
            </a:r>
            <a:endParaRPr lang="zh-CN" altLang="en-US"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000" b="0" dirty="0">
                <a:latin typeface="微软雅黑" panose="020B0503020204020204" pitchFamily="34" charset="-122"/>
                <a:ea typeface="微软雅黑" panose="020B0503020204020204" pitchFamily="34" charset="-122"/>
              </a:rPr>
              <a:t>二人面对的情况一样，所以二人的理性思考都会得出相同的结论</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选择背叛</a:t>
            </a:r>
            <a:r>
              <a:rPr lang="zh-CN" altLang="en-US"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000" b="0" dirty="0" smtClean="0">
                <a:latin typeface="微软雅黑" panose="020B0503020204020204" pitchFamily="34" charset="-122"/>
                <a:ea typeface="微软雅黑" panose="020B0503020204020204" pitchFamily="34" charset="-122"/>
              </a:rPr>
              <a:t>因此</a:t>
            </a:r>
            <a:r>
              <a:rPr lang="zh-CN" altLang="en-US" sz="2000" b="0" dirty="0">
                <a:latin typeface="微软雅黑" panose="020B0503020204020204" pitchFamily="34" charset="-122"/>
                <a:ea typeface="微软雅黑" panose="020B0503020204020204" pitchFamily="34" charset="-122"/>
              </a:rPr>
              <a:t>，</a:t>
            </a:r>
            <a:r>
              <a:rPr lang="zh-CN" altLang="en-US" sz="2000" b="0" dirty="0">
                <a:solidFill>
                  <a:srgbClr val="7030A0"/>
                </a:solidFill>
                <a:latin typeface="微软雅黑" panose="020B0503020204020204" pitchFamily="34" charset="-122"/>
                <a:ea typeface="微软雅黑" panose="020B0503020204020204" pitchFamily="34" charset="-122"/>
              </a:rPr>
              <a:t>这场</a:t>
            </a:r>
            <a:r>
              <a:rPr lang="zh-CN" altLang="en-US" sz="2000" b="0" dirty="0" smtClean="0">
                <a:solidFill>
                  <a:srgbClr val="7030A0"/>
                </a:solidFill>
                <a:latin typeface="微软雅黑" panose="020B0503020204020204" pitchFamily="34" charset="-122"/>
                <a:ea typeface="微软雅黑" panose="020B0503020204020204" pitchFamily="34" charset="-122"/>
              </a:rPr>
              <a:t>博弈结果</a:t>
            </a:r>
            <a:r>
              <a:rPr lang="zh-CN" altLang="en-US" sz="2000" b="0" dirty="0">
                <a:solidFill>
                  <a:srgbClr val="7030A0"/>
                </a:solidFill>
                <a:latin typeface="微软雅黑" panose="020B0503020204020204" pitchFamily="34" charset="-122"/>
                <a:ea typeface="微软雅黑" panose="020B0503020204020204" pitchFamily="34" charset="-122"/>
              </a:rPr>
              <a:t>二</a:t>
            </a:r>
            <a:r>
              <a:rPr lang="zh-CN" altLang="en-US" sz="2000" b="0" dirty="0" smtClean="0">
                <a:solidFill>
                  <a:srgbClr val="7030A0"/>
                </a:solidFill>
                <a:latin typeface="微软雅黑" panose="020B0503020204020204" pitchFamily="34" charset="-122"/>
                <a:ea typeface="微软雅黑" panose="020B0503020204020204" pitchFamily="34" charset="-122"/>
              </a:rPr>
              <a:t>人都背叛对方</a:t>
            </a:r>
            <a:r>
              <a:rPr lang="zh-CN" altLang="en-US" sz="2000" b="0" dirty="0" smtClean="0">
                <a:latin typeface="微软雅黑" panose="020B0503020204020204" pitchFamily="34" charset="-122"/>
                <a:ea typeface="微软雅黑" panose="020B0503020204020204" pitchFamily="34" charset="-122"/>
              </a:rPr>
              <a:t>，同样</a:t>
            </a:r>
            <a:r>
              <a:rPr lang="zh-CN" altLang="en-US" sz="2000" b="0" dirty="0">
                <a:latin typeface="微软雅黑" panose="020B0503020204020204" pitchFamily="34" charset="-122"/>
                <a:ea typeface="微软雅黑" panose="020B0503020204020204" pitchFamily="34" charset="-122"/>
              </a:rPr>
              <a:t>服刑</a:t>
            </a:r>
            <a:r>
              <a:rPr lang="en-US" altLang="zh-CN" sz="2000" b="0" dirty="0">
                <a:latin typeface="微软雅黑" panose="020B0503020204020204" pitchFamily="34" charset="-122"/>
                <a:ea typeface="微软雅黑" panose="020B0503020204020204" pitchFamily="34" charset="-122"/>
              </a:rPr>
              <a:t>8</a:t>
            </a:r>
            <a:r>
              <a:rPr lang="zh-CN" altLang="en-US" sz="2000" b="0" dirty="0">
                <a:latin typeface="微软雅黑" panose="020B0503020204020204" pitchFamily="34" charset="-122"/>
                <a:ea typeface="微软雅黑" panose="020B0503020204020204" pitchFamily="34" charset="-122"/>
              </a:rPr>
              <a:t>年。</a:t>
            </a:r>
            <a:endParaRPr lang="zh-CN" altLang="en-US" sz="2000" b="0" dirty="0">
              <a:latin typeface="微软雅黑" panose="020B0503020204020204" pitchFamily="34" charset="-122"/>
              <a:ea typeface="微软雅黑" panose="020B0503020204020204" pitchFamily="34" charset="-122"/>
            </a:endParaRPr>
          </a:p>
          <a:p>
            <a:endParaRPr lang="zh-CN" altLang="en-US" sz="2000" b="0" dirty="0"/>
          </a:p>
        </p:txBody>
      </p:sp>
      <p:sp>
        <p:nvSpPr>
          <p:cNvPr id="2" name="TextBox 1"/>
          <p:cNvSpPr txBox="1"/>
          <p:nvPr/>
        </p:nvSpPr>
        <p:spPr>
          <a:xfrm>
            <a:off x="1187624" y="4797152"/>
            <a:ext cx="6408712" cy="954107"/>
          </a:xfrm>
          <a:prstGeom prst="rect">
            <a:avLst/>
          </a:prstGeom>
          <a:solidFill>
            <a:schemeClr val="accent2"/>
          </a:solidFill>
        </p:spPr>
        <p:txBody>
          <a:bodyPr wrap="square" rtlCol="0">
            <a:spAutoFit/>
          </a:bodyPr>
          <a:lstStyle/>
          <a:p>
            <a:r>
              <a:rPr lang="zh-CN" altLang="en-US" sz="2800" dirty="0" smtClean="0"/>
              <a:t>博弈的前提：</a:t>
            </a:r>
            <a:r>
              <a:rPr lang="zh-CN" altLang="en-US" sz="2800" dirty="0" smtClean="0">
                <a:solidFill>
                  <a:srgbClr val="FF0000"/>
                </a:solidFill>
              </a:rPr>
              <a:t>理性人假设</a:t>
            </a:r>
            <a:r>
              <a:rPr lang="zh-CN" altLang="en-US" sz="2800" dirty="0" smtClean="0"/>
              <a:t>，追求个人利益最大化</a:t>
            </a:r>
            <a:r>
              <a:rPr lang="en-US" altLang="zh-CN" sz="2800" dirty="0" smtClean="0"/>
              <a:t>——</a:t>
            </a:r>
            <a:r>
              <a:rPr lang="zh-CN" altLang="en-US" sz="2800" dirty="0" smtClean="0"/>
              <a:t>导致获得较低收益。</a:t>
            </a:r>
            <a:endParaRPr lang="en-US" altLang="zh-C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囚徒博弈的一般形式：</a:t>
            </a:r>
            <a:r>
              <a:rPr lang="en-US" altLang="zh-CN" dirty="0" smtClean="0"/>
              <a:t>payoff matrix</a:t>
            </a:r>
            <a:endParaRPr lang="zh-CN" altLang="en-US" dirty="0"/>
          </a:p>
        </p:txBody>
      </p:sp>
      <p:sp>
        <p:nvSpPr>
          <p:cNvPr id="3" name="内容占位符 2"/>
          <p:cNvSpPr>
            <a:spLocks noGrp="1"/>
          </p:cNvSpPr>
          <p:nvPr>
            <p:ph idx="1"/>
          </p:nvPr>
        </p:nvSpPr>
        <p:spPr/>
        <p:txBody>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8884" y="1484784"/>
            <a:ext cx="8610099"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260648"/>
            <a:ext cx="8481598" cy="4154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内容占位符 2"/>
          <p:cNvSpPr txBox="1"/>
          <p:nvPr/>
        </p:nvSpPr>
        <p:spPr>
          <a:xfrm>
            <a:off x="1325368" y="4414729"/>
            <a:ext cx="6400800" cy="125732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600" kern="1200">
                <a:solidFill>
                  <a:schemeClr val="tx1">
                    <a:lumMod val="75000"/>
                    <a:lumOff val="25000"/>
                  </a:schemeClr>
                </a:solidFill>
                <a:latin typeface="+mn-lt"/>
                <a:ea typeface="+mn-ea"/>
                <a:cs typeface="+mn-cs"/>
              </a:defRPr>
            </a:lvl4pPr>
            <a:lvl5pPr marL="139001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5pPr>
            <a:lvl6pPr marL="166433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8pPr>
            <a:lvl9pPr marL="258762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9pPr>
          </a:lstStyle>
          <a:p>
            <a:r>
              <a:rPr lang="zh-CN" altLang="en-US" dirty="0" smtClean="0">
                <a:solidFill>
                  <a:schemeClr val="tx1"/>
                </a:solidFill>
                <a:latin typeface="微软雅黑" panose="020B0503020204020204" pitchFamily="34" charset="-122"/>
                <a:ea typeface="微软雅黑" panose="020B0503020204020204" pitchFamily="34" charset="-122"/>
              </a:rPr>
              <a:t>囚徒困境假定 </a:t>
            </a:r>
            <a:r>
              <a:rPr lang="en-US" altLang="zh-CN" dirty="0" smtClean="0">
                <a:solidFill>
                  <a:schemeClr val="tx1"/>
                </a:solidFill>
                <a:latin typeface="微软雅黑" panose="020B0503020204020204" pitchFamily="34" charset="-122"/>
                <a:ea typeface="微软雅黑" panose="020B0503020204020204" pitchFamily="34" charset="-122"/>
              </a:rPr>
              <a:t>T&gt;R&gt;P&gt;S</a:t>
            </a:r>
            <a:r>
              <a:rPr lang="zh-CN" altLang="en-US" dirty="0" smtClean="0">
                <a:solidFill>
                  <a:schemeClr val="tx1"/>
                </a:solidFill>
                <a:latin typeface="微软雅黑" panose="020B0503020204020204" pitchFamily="34" charset="-122"/>
                <a:ea typeface="微软雅黑" panose="020B0503020204020204" pitchFamily="34" charset="-122"/>
              </a:rPr>
              <a:t>，并且</a:t>
            </a:r>
            <a:r>
              <a:rPr lang="en-US" altLang="zh-CN" dirty="0" smtClean="0">
                <a:solidFill>
                  <a:schemeClr val="tx1"/>
                </a:solidFill>
                <a:latin typeface="微软雅黑" panose="020B0503020204020204" pitchFamily="34" charset="-122"/>
                <a:ea typeface="微软雅黑" panose="020B0503020204020204" pitchFamily="34" charset="-122"/>
              </a:rPr>
              <a:t>2R&gt;T+S</a:t>
            </a:r>
            <a:r>
              <a:rPr lang="zh-CN" altLang="en-US" dirty="0" smtClean="0">
                <a:solidFill>
                  <a:schemeClr val="tx1"/>
                </a:solidFill>
                <a:latin typeface="微软雅黑" panose="020B0503020204020204" pitchFamily="34" charset="-122"/>
                <a:ea typeface="微软雅黑" panose="020B0503020204020204" pitchFamily="34" charset="-122"/>
              </a:rPr>
              <a:t>。</a:t>
            </a:r>
            <a:endParaRPr lang="zh-CN" altLang="en-US" dirty="0" smtClean="0">
              <a:solidFill>
                <a:schemeClr val="tx1"/>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囚徒博弈的意义</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b="0" dirty="0" smtClean="0">
                <a:latin typeface="+mj-ea"/>
                <a:ea typeface="+mj-ea"/>
              </a:rPr>
              <a:t>多人囚徒博弈即公地悖论。</a:t>
            </a:r>
            <a:endParaRPr lang="en-US" altLang="zh-CN" sz="2400" b="0" dirty="0" smtClean="0">
              <a:latin typeface="+mj-ea"/>
              <a:ea typeface="+mj-ea"/>
            </a:endParaRPr>
          </a:p>
          <a:p>
            <a:pPr>
              <a:buFont typeface="Wingdings" panose="05000000000000000000" pitchFamily="2" charset="2"/>
              <a:buChar char="u"/>
            </a:pPr>
            <a:endParaRPr lang="en-US" altLang="zh-CN" sz="2400" b="0" dirty="0" smtClean="0">
              <a:latin typeface="+mj-ea"/>
              <a:ea typeface="+mj-ea"/>
            </a:endParaRPr>
          </a:p>
          <a:p>
            <a:pPr>
              <a:buFont typeface="Wingdings" panose="05000000000000000000" pitchFamily="2" charset="2"/>
              <a:buChar char="u"/>
            </a:pPr>
            <a:r>
              <a:rPr lang="zh-CN" altLang="en-US" sz="2400" b="0" dirty="0" smtClean="0">
                <a:latin typeface="+mj-ea"/>
                <a:ea typeface="+mj-ea"/>
              </a:rPr>
              <a:t>除了</a:t>
            </a:r>
            <a:r>
              <a:rPr lang="zh-CN" altLang="en-US" sz="2400" b="0" dirty="0">
                <a:latin typeface="+mj-ea"/>
                <a:ea typeface="+mj-ea"/>
              </a:rPr>
              <a:t>囚徒博弈</a:t>
            </a:r>
            <a:r>
              <a:rPr lang="zh-CN" altLang="en-US" sz="2400" b="0" dirty="0" smtClean="0">
                <a:latin typeface="+mj-ea"/>
                <a:ea typeface="+mj-ea"/>
              </a:rPr>
              <a:t>以外，根据博弈收益矩阵参数不同，还有鹰鸽博弈、雪堆博弈、猎鹿博弈等。</a:t>
            </a:r>
            <a:endParaRPr lang="en-US" altLang="zh-CN" sz="2400" b="0" dirty="0" smtClean="0">
              <a:latin typeface="+mj-ea"/>
              <a:ea typeface="+mj-ea"/>
            </a:endParaRPr>
          </a:p>
          <a:p>
            <a:pPr>
              <a:buFont typeface="Wingdings" panose="05000000000000000000" pitchFamily="2" charset="2"/>
              <a:buChar char="u"/>
            </a:pPr>
            <a:endParaRPr lang="en-US" altLang="zh-CN" sz="2400" b="0" dirty="0">
              <a:latin typeface="+mj-ea"/>
              <a:ea typeface="+mj-ea"/>
            </a:endParaRPr>
          </a:p>
          <a:p>
            <a:pPr>
              <a:buFont typeface="Wingdings" panose="05000000000000000000" pitchFamily="2" charset="2"/>
              <a:buChar char="u"/>
            </a:pPr>
            <a:r>
              <a:rPr lang="zh-CN" altLang="en-US" sz="2400" b="0" dirty="0" smtClean="0">
                <a:latin typeface="+mj-ea"/>
                <a:ea typeface="+mj-ea"/>
              </a:rPr>
              <a:t>囚徒困境博弈（</a:t>
            </a:r>
            <a:r>
              <a:rPr lang="en-US" altLang="zh-CN" sz="2400" b="0" dirty="0">
                <a:latin typeface="+mj-ea"/>
                <a:ea typeface="+mj-ea"/>
              </a:rPr>
              <a:t>Prisoner’s Dilemma Game</a:t>
            </a:r>
            <a:r>
              <a:rPr lang="zh-CN" altLang="en-US" sz="2400" b="0" dirty="0" smtClean="0">
                <a:latin typeface="+mj-ea"/>
                <a:ea typeface="+mj-ea"/>
              </a:rPr>
              <a:t>）反映了个体在群体交互中的策略选择矛盾。为研究“合作”的产生与</a:t>
            </a:r>
            <a:r>
              <a:rPr lang="zh-CN" altLang="en-US" sz="2400" b="0" dirty="0">
                <a:latin typeface="+mj-ea"/>
                <a:ea typeface="+mj-ea"/>
              </a:rPr>
              <a:t>扩散</a:t>
            </a:r>
            <a:r>
              <a:rPr lang="zh-CN" altLang="en-US" sz="2400" b="0" dirty="0" smtClean="0">
                <a:latin typeface="+mj-ea"/>
                <a:ea typeface="+mj-ea"/>
              </a:rPr>
              <a:t>问题提供了重要的数学模型。</a:t>
            </a:r>
            <a:endParaRPr lang="zh-CN" altLang="en-US" sz="2400" b="0" dirty="0">
              <a:latin typeface="+mj-ea"/>
              <a:ea typeface="+mj-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一次性博弈：</a:t>
            </a:r>
            <a:r>
              <a:rPr lang="en-US" altLang="zh-CN" dirty="0" smtClean="0"/>
              <a:t>One Shot Game</a:t>
            </a:r>
            <a:endParaRPr lang="zh-CN" altLang="en-US" dirty="0"/>
          </a:p>
        </p:txBody>
      </p:sp>
      <p:sp>
        <p:nvSpPr>
          <p:cNvPr id="3" name="内容占位符 2"/>
          <p:cNvSpPr>
            <a:spLocks noGrp="1"/>
          </p:cNvSpPr>
          <p:nvPr>
            <p:ph idx="1"/>
          </p:nvPr>
        </p:nvSpPr>
        <p:spPr>
          <a:xfrm>
            <a:off x="822960" y="1100629"/>
            <a:ext cx="7520940" cy="1896324"/>
          </a:xfrm>
        </p:spPr>
        <p:txBody>
          <a:bodyPr>
            <a:normAutofit/>
          </a:bodyPr>
          <a:lstStyle/>
          <a:p>
            <a:pPr>
              <a:buFont typeface="Wingdings" panose="05000000000000000000" pitchFamily="2" charset="2"/>
              <a:buChar char="l"/>
            </a:pPr>
            <a:r>
              <a:rPr lang="zh-CN" altLang="en-US" sz="2400" b="0" dirty="0" smtClean="0">
                <a:latin typeface="+mj-ea"/>
                <a:ea typeface="+mj-ea"/>
              </a:rPr>
              <a:t>如果囚徒博弈仅在两名参与者间进行一次，那么“</a:t>
            </a:r>
            <a:r>
              <a:rPr lang="zh-CN" altLang="en-US" sz="2400" b="0" dirty="0" smtClean="0">
                <a:solidFill>
                  <a:srgbClr val="FF0000"/>
                </a:solidFill>
                <a:latin typeface="+mj-ea"/>
                <a:ea typeface="+mj-ea"/>
              </a:rPr>
              <a:t>相互背叛</a:t>
            </a:r>
            <a:r>
              <a:rPr lang="zh-CN" altLang="en-US" sz="2400" b="0" dirty="0" smtClean="0">
                <a:latin typeface="+mj-ea"/>
                <a:ea typeface="+mj-ea"/>
              </a:rPr>
              <a:t>”必然是双方的策略。</a:t>
            </a:r>
            <a:endParaRPr lang="en-US" altLang="zh-CN" sz="2400" b="0" dirty="0" smtClean="0">
              <a:latin typeface="+mj-ea"/>
              <a:ea typeface="+mj-ea"/>
            </a:endParaRPr>
          </a:p>
          <a:p>
            <a:pPr>
              <a:buFont typeface="Wingdings" panose="05000000000000000000" pitchFamily="2" charset="2"/>
              <a:buChar char="l"/>
            </a:pPr>
            <a:endParaRPr lang="en-US" altLang="zh-CN" sz="2400" b="0" dirty="0">
              <a:latin typeface="+mj-ea"/>
              <a:ea typeface="+mj-ea"/>
            </a:endParaRPr>
          </a:p>
          <a:p>
            <a:pPr>
              <a:buFont typeface="Wingdings" panose="05000000000000000000" pitchFamily="2" charset="2"/>
              <a:buChar char="l"/>
            </a:pPr>
            <a:r>
              <a:rPr lang="zh-CN" altLang="en-US" sz="2400" b="0" dirty="0" smtClean="0">
                <a:latin typeface="+mj-ea"/>
                <a:ea typeface="+mj-ea"/>
              </a:rPr>
              <a:t>如果是多次博弈呢？假设双方知道博弈执行</a:t>
            </a:r>
            <a:r>
              <a:rPr lang="en-US" altLang="zh-CN" sz="2400" b="0" dirty="0" smtClean="0">
                <a:latin typeface="+mj-ea"/>
                <a:ea typeface="+mj-ea"/>
              </a:rPr>
              <a:t>n</a:t>
            </a:r>
            <a:r>
              <a:rPr lang="zh-CN" altLang="en-US" sz="2400" b="0" dirty="0" smtClean="0">
                <a:latin typeface="+mj-ea"/>
                <a:ea typeface="+mj-ea"/>
              </a:rPr>
              <a:t>次</a:t>
            </a:r>
            <a:endParaRPr lang="en-US" altLang="zh-CN" sz="2400" b="0" dirty="0" smtClean="0">
              <a:latin typeface="+mj-ea"/>
              <a:ea typeface="+mj-ea"/>
            </a:endParaRPr>
          </a:p>
          <a:p>
            <a:pPr lvl="2">
              <a:buFont typeface="Wingdings" panose="05000000000000000000" pitchFamily="2" charset="2"/>
              <a:buChar char="l"/>
            </a:pPr>
            <a:endParaRPr lang="en-US" altLang="zh-CN" sz="2400" b="0" dirty="0">
              <a:latin typeface="+mj-ea"/>
              <a:ea typeface="+mj-ea"/>
            </a:endParaRPr>
          </a:p>
        </p:txBody>
      </p:sp>
      <p:sp>
        <p:nvSpPr>
          <p:cNvPr id="4" name="TextBox 3"/>
          <p:cNvSpPr txBox="1"/>
          <p:nvPr/>
        </p:nvSpPr>
        <p:spPr>
          <a:xfrm>
            <a:off x="1187624" y="3068960"/>
            <a:ext cx="6480720" cy="2677656"/>
          </a:xfrm>
          <a:prstGeom prst="rect">
            <a:avLst/>
          </a:prstGeom>
          <a:noFill/>
        </p:spPr>
        <p:txBody>
          <a:bodyPr wrap="square" rtlCol="0">
            <a:spAutoFit/>
          </a:bodyPr>
          <a:lstStyle/>
          <a:p>
            <a:r>
              <a:rPr lang="zh-CN" altLang="en-US" sz="2400" dirty="0" smtClean="0">
                <a:latin typeface="+mj-ea"/>
                <a:ea typeface="+mj-ea"/>
              </a:rPr>
              <a:t>第  </a:t>
            </a:r>
            <a:r>
              <a:rPr lang="en-US" altLang="zh-CN" sz="2400" dirty="0" smtClean="0">
                <a:latin typeface="+mj-ea"/>
                <a:ea typeface="+mj-ea"/>
              </a:rPr>
              <a:t>n   </a:t>
            </a:r>
            <a:r>
              <a:rPr lang="zh-CN" altLang="en-US" sz="2400" dirty="0" smtClean="0">
                <a:latin typeface="+mj-ea"/>
                <a:ea typeface="+mj-ea"/>
              </a:rPr>
              <a:t>次： 背叛 </a:t>
            </a:r>
            <a:r>
              <a:rPr lang="en-US" altLang="zh-CN" sz="2400" dirty="0" smtClean="0">
                <a:latin typeface="+mj-ea"/>
                <a:ea typeface="+mj-ea"/>
              </a:rPr>
              <a:t>vs </a:t>
            </a:r>
            <a:r>
              <a:rPr lang="zh-CN" altLang="en-US" sz="2400" dirty="0" smtClean="0">
                <a:latin typeface="+mj-ea"/>
                <a:ea typeface="+mj-ea"/>
              </a:rPr>
              <a:t>背叛</a:t>
            </a:r>
            <a:endParaRPr lang="en-US" altLang="zh-CN" sz="2400" dirty="0" smtClean="0">
              <a:latin typeface="+mj-ea"/>
              <a:ea typeface="+mj-ea"/>
            </a:endParaRPr>
          </a:p>
          <a:p>
            <a:r>
              <a:rPr lang="zh-CN" altLang="en-US" sz="2400" dirty="0" smtClean="0">
                <a:latin typeface="+mj-ea"/>
                <a:ea typeface="+mj-ea"/>
              </a:rPr>
              <a:t>第 </a:t>
            </a:r>
            <a:r>
              <a:rPr lang="en-US" altLang="zh-CN" sz="2400" dirty="0" smtClean="0">
                <a:latin typeface="+mj-ea"/>
                <a:ea typeface="+mj-ea"/>
              </a:rPr>
              <a:t>n-1 </a:t>
            </a:r>
            <a:r>
              <a:rPr lang="zh-CN" altLang="en-US" sz="2400" dirty="0">
                <a:latin typeface="+mj-ea"/>
                <a:ea typeface="+mj-ea"/>
              </a:rPr>
              <a:t>次：背叛 </a:t>
            </a:r>
            <a:r>
              <a:rPr lang="en-US" altLang="zh-CN" sz="2400" dirty="0">
                <a:latin typeface="+mj-ea"/>
                <a:ea typeface="+mj-ea"/>
              </a:rPr>
              <a:t>vs </a:t>
            </a:r>
            <a:r>
              <a:rPr lang="zh-CN" altLang="en-US" sz="2400" dirty="0">
                <a:latin typeface="+mj-ea"/>
                <a:ea typeface="+mj-ea"/>
              </a:rPr>
              <a:t>背叛</a:t>
            </a:r>
            <a:endParaRPr lang="zh-CN" altLang="en-US" sz="2400" dirty="0">
              <a:latin typeface="+mj-ea"/>
              <a:ea typeface="+mj-ea"/>
            </a:endParaRPr>
          </a:p>
          <a:p>
            <a:r>
              <a:rPr lang="zh-CN" altLang="pt-BR" sz="2400" dirty="0">
                <a:latin typeface="+mj-ea"/>
                <a:ea typeface="+mj-ea"/>
              </a:rPr>
              <a:t>第 </a:t>
            </a:r>
            <a:r>
              <a:rPr lang="pt-BR" altLang="zh-CN" sz="2400" dirty="0" smtClean="0">
                <a:latin typeface="+mj-ea"/>
                <a:ea typeface="+mj-ea"/>
              </a:rPr>
              <a:t>n-</a:t>
            </a:r>
            <a:r>
              <a:rPr lang="en-US" altLang="zh-CN" sz="2400" dirty="0" smtClean="0">
                <a:latin typeface="+mj-ea"/>
                <a:ea typeface="+mj-ea"/>
              </a:rPr>
              <a:t>2</a:t>
            </a:r>
            <a:r>
              <a:rPr lang="pt-BR" altLang="zh-CN" sz="2400" dirty="0" smtClean="0">
                <a:latin typeface="+mj-ea"/>
                <a:ea typeface="+mj-ea"/>
              </a:rPr>
              <a:t> </a:t>
            </a:r>
            <a:r>
              <a:rPr lang="zh-CN" altLang="pt-BR" sz="2400" dirty="0">
                <a:latin typeface="+mj-ea"/>
                <a:ea typeface="+mj-ea"/>
              </a:rPr>
              <a:t>次：背叛 </a:t>
            </a:r>
            <a:r>
              <a:rPr lang="pt-BR" altLang="zh-CN" sz="2400" dirty="0">
                <a:latin typeface="+mj-ea"/>
                <a:ea typeface="+mj-ea"/>
              </a:rPr>
              <a:t>vs </a:t>
            </a:r>
            <a:r>
              <a:rPr lang="zh-CN" altLang="pt-BR" sz="2400" dirty="0" smtClean="0">
                <a:latin typeface="+mj-ea"/>
                <a:ea typeface="+mj-ea"/>
              </a:rPr>
              <a:t>背叛</a:t>
            </a:r>
            <a:endParaRPr lang="en-US" altLang="zh-CN" sz="2400" dirty="0" smtClean="0">
              <a:latin typeface="+mj-ea"/>
              <a:ea typeface="+mj-ea"/>
            </a:endParaRPr>
          </a:p>
          <a:p>
            <a:r>
              <a:rPr lang="en-US" altLang="zh-CN" sz="2400" dirty="0" smtClean="0">
                <a:latin typeface="+mj-ea"/>
                <a:ea typeface="+mj-ea"/>
              </a:rPr>
              <a:t>              ……</a:t>
            </a:r>
            <a:endParaRPr lang="en-US" altLang="zh-CN" sz="2400" dirty="0" smtClean="0">
              <a:latin typeface="+mj-ea"/>
              <a:ea typeface="+mj-ea"/>
            </a:endParaRPr>
          </a:p>
          <a:p>
            <a:r>
              <a:rPr lang="zh-CN" altLang="en-US" sz="2400" dirty="0" smtClean="0">
                <a:latin typeface="+mj-ea"/>
                <a:ea typeface="+mj-ea"/>
              </a:rPr>
              <a:t>第   </a:t>
            </a:r>
            <a:r>
              <a:rPr lang="en-US" altLang="zh-CN" sz="2400" dirty="0" smtClean="0">
                <a:latin typeface="+mj-ea"/>
                <a:ea typeface="+mj-ea"/>
              </a:rPr>
              <a:t>1  </a:t>
            </a:r>
            <a:r>
              <a:rPr lang="zh-CN" altLang="en-US" sz="2400" dirty="0">
                <a:latin typeface="+mj-ea"/>
                <a:ea typeface="+mj-ea"/>
              </a:rPr>
              <a:t>次：背叛 </a:t>
            </a:r>
            <a:r>
              <a:rPr lang="en-US" altLang="zh-CN" sz="2400" dirty="0">
                <a:latin typeface="+mj-ea"/>
                <a:ea typeface="+mj-ea"/>
              </a:rPr>
              <a:t>vs </a:t>
            </a:r>
            <a:r>
              <a:rPr lang="zh-CN" altLang="en-US" sz="2400" dirty="0">
                <a:latin typeface="+mj-ea"/>
                <a:ea typeface="+mj-ea"/>
              </a:rPr>
              <a:t>背叛</a:t>
            </a:r>
            <a:endParaRPr lang="zh-CN" altLang="en-US" sz="2400" dirty="0">
              <a:latin typeface="+mj-ea"/>
              <a:ea typeface="+mj-ea"/>
            </a:endParaRPr>
          </a:p>
          <a:p>
            <a:endParaRPr lang="zh-CN" altLang="pt-BR" sz="2400" dirty="0" smtClean="0">
              <a:latin typeface="+mj-ea"/>
              <a:ea typeface="+mj-ea"/>
            </a:endParaRPr>
          </a:p>
          <a:p>
            <a:endParaRPr lang="zh-CN" altLang="en-US" sz="2400"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365760"/>
            <a:ext cx="7520940" cy="1047016"/>
          </a:xfrm>
        </p:spPr>
        <p:txBody>
          <a:bodyPr/>
          <a:lstStyle/>
          <a:p>
            <a:r>
              <a:rPr lang="zh-CN" altLang="en-US" dirty="0" smtClean="0"/>
              <a:t>二人重复博弈：</a:t>
            </a:r>
            <a:r>
              <a:rPr lang="en-US" altLang="zh-CN" dirty="0" smtClean="0"/>
              <a:t>Iterated Game</a:t>
            </a:r>
            <a:endParaRPr lang="zh-CN" altLang="en-US" dirty="0"/>
          </a:p>
        </p:txBody>
      </p:sp>
      <p:sp>
        <p:nvSpPr>
          <p:cNvPr id="3" name="内容占位符 2"/>
          <p:cNvSpPr>
            <a:spLocks noGrp="1"/>
          </p:cNvSpPr>
          <p:nvPr>
            <p:ph idx="1"/>
          </p:nvPr>
        </p:nvSpPr>
        <p:spPr>
          <a:xfrm>
            <a:off x="1187624" y="1556792"/>
            <a:ext cx="6400800" cy="3024336"/>
          </a:xfrm>
        </p:spPr>
        <p:txBody>
          <a:bodyPr>
            <a:normAutofit lnSpcReduction="10000"/>
          </a:bodyPr>
          <a:lstStyle/>
          <a:p>
            <a:pPr>
              <a:buFont typeface="Wingdings" panose="05000000000000000000" pitchFamily="2" charset="2"/>
              <a:buChar char="u"/>
            </a:pPr>
            <a:r>
              <a:rPr lang="zh-CN" altLang="en-US" sz="2400" b="0" dirty="0">
                <a:latin typeface="+mj-ea"/>
                <a:ea typeface="+mj-ea"/>
              </a:rPr>
              <a:t>假定 </a:t>
            </a:r>
            <a:r>
              <a:rPr lang="en-US" altLang="zh-CN" sz="2400" b="0" dirty="0">
                <a:latin typeface="+mj-ea"/>
                <a:ea typeface="+mj-ea"/>
              </a:rPr>
              <a:t>T&gt;R&gt;P&gt;S</a:t>
            </a:r>
            <a:r>
              <a:rPr lang="zh-CN" altLang="en-US" sz="2400" b="0" dirty="0">
                <a:latin typeface="+mj-ea"/>
                <a:ea typeface="+mj-ea"/>
              </a:rPr>
              <a:t>，</a:t>
            </a:r>
            <a:r>
              <a:rPr lang="zh-CN" altLang="en-US" sz="2400" b="0" dirty="0">
                <a:solidFill>
                  <a:srgbClr val="FF0000"/>
                </a:solidFill>
                <a:latin typeface="+mj-ea"/>
                <a:ea typeface="+mj-ea"/>
              </a:rPr>
              <a:t>并且</a:t>
            </a:r>
            <a:r>
              <a:rPr lang="en-US" altLang="zh-CN" sz="2400" b="0" dirty="0" smtClean="0">
                <a:solidFill>
                  <a:srgbClr val="FF0000"/>
                </a:solidFill>
                <a:latin typeface="+mj-ea"/>
                <a:ea typeface="+mj-ea"/>
              </a:rPr>
              <a:t>2R&gt;T+S: </a:t>
            </a:r>
            <a:r>
              <a:rPr lang="zh-CN" altLang="en-US" sz="2400" b="0" dirty="0" smtClean="0">
                <a:solidFill>
                  <a:srgbClr val="FF0000"/>
                </a:solidFill>
                <a:latin typeface="+mj-ea"/>
                <a:ea typeface="+mj-ea"/>
              </a:rPr>
              <a:t>避免二人通过轮流背叛对方获得比合作更高的收益</a:t>
            </a:r>
            <a:endParaRPr lang="zh-CN" altLang="en-US" sz="2400" b="0" dirty="0" smtClean="0">
              <a:solidFill>
                <a:srgbClr val="FF0000"/>
              </a:solidFill>
              <a:latin typeface="+mj-ea"/>
              <a:ea typeface="+mj-ea"/>
            </a:endParaRPr>
          </a:p>
          <a:p>
            <a:pPr>
              <a:buFont typeface="Wingdings" panose="05000000000000000000" pitchFamily="2" charset="2"/>
              <a:buChar char="u"/>
            </a:pPr>
            <a:r>
              <a:rPr lang="zh-CN" altLang="en-US" sz="2400" b="0" dirty="0" smtClean="0">
                <a:latin typeface="+mj-ea"/>
                <a:ea typeface="+mj-ea"/>
              </a:rPr>
              <a:t>参与博弈的任意一方无法获知博弈何时终止</a:t>
            </a:r>
            <a:endParaRPr lang="en-US" altLang="zh-CN" sz="2400" b="0" dirty="0" smtClean="0">
              <a:latin typeface="+mj-ea"/>
              <a:ea typeface="+mj-ea"/>
            </a:endParaRPr>
          </a:p>
          <a:p>
            <a:pPr>
              <a:buFont typeface="Wingdings" panose="05000000000000000000" pitchFamily="2" charset="2"/>
              <a:buChar char="u"/>
            </a:pPr>
            <a:r>
              <a:rPr lang="zh-CN" altLang="en-US" sz="2400" b="0" dirty="0" smtClean="0">
                <a:latin typeface="+mj-ea"/>
                <a:ea typeface="+mj-ea"/>
              </a:rPr>
              <a:t>博弈不能随意停止或者退出</a:t>
            </a:r>
            <a:endParaRPr lang="en-US" altLang="zh-CN" sz="2400" b="0" dirty="0" smtClean="0">
              <a:latin typeface="+mj-ea"/>
              <a:ea typeface="+mj-ea"/>
            </a:endParaRPr>
          </a:p>
          <a:p>
            <a:pPr>
              <a:buFont typeface="Wingdings" panose="05000000000000000000" pitchFamily="2" charset="2"/>
              <a:buChar char="u"/>
            </a:pPr>
            <a:endParaRPr lang="en-US" altLang="zh-CN" sz="2400" b="0" dirty="0" smtClean="0">
              <a:latin typeface="+mj-ea"/>
              <a:ea typeface="+mj-ea"/>
            </a:endParaRPr>
          </a:p>
          <a:p>
            <a:pPr>
              <a:buFont typeface="Wingdings" panose="05000000000000000000" pitchFamily="2" charset="2"/>
              <a:buChar char="u"/>
            </a:pPr>
            <a:r>
              <a:rPr lang="zh-CN" altLang="en-US" sz="2400" b="0" dirty="0" smtClean="0">
                <a:latin typeface="+mj-ea"/>
                <a:ea typeface="+mj-ea"/>
              </a:rPr>
              <a:t>根据以上假设，你的策略是什么？</a:t>
            </a:r>
            <a:endParaRPr lang="en-US" altLang="zh-CN" sz="2400" b="0" dirty="0" smtClean="0">
              <a:latin typeface="+mj-ea"/>
              <a:ea typeface="+mj-ea"/>
            </a:endParaRPr>
          </a:p>
          <a:p>
            <a:pPr>
              <a:buFont typeface="Wingdings" panose="05000000000000000000" pitchFamily="2" charset="2"/>
              <a:buChar char="u"/>
            </a:pPr>
            <a:r>
              <a:rPr lang="zh-CN" altLang="en-US" sz="2400" i="1" dirty="0" smtClean="0">
                <a:solidFill>
                  <a:srgbClr val="FF0000"/>
                </a:solidFill>
                <a:latin typeface="+mj-ea"/>
                <a:ea typeface="+mj-ea"/>
              </a:rPr>
              <a:t>用</a:t>
            </a:r>
            <a:r>
              <a:rPr lang="en-US" altLang="zh-CN" sz="2400" i="1" dirty="0" smtClean="0">
                <a:solidFill>
                  <a:srgbClr val="FF0000"/>
                </a:solidFill>
                <a:latin typeface="+mj-ea"/>
                <a:ea typeface="+mj-ea"/>
              </a:rPr>
              <a:t>C++</a:t>
            </a:r>
            <a:r>
              <a:rPr lang="zh-CN" altLang="en-US" sz="2400" i="1" dirty="0" smtClean="0">
                <a:solidFill>
                  <a:srgbClr val="FF0000"/>
                </a:solidFill>
                <a:latin typeface="+mj-ea"/>
                <a:ea typeface="+mj-ea"/>
              </a:rPr>
              <a:t>编写你的智能博弈者。</a:t>
            </a:r>
            <a:endParaRPr lang="zh-CN" altLang="en-US" sz="2400" i="1"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0</TotalTime>
  <Words>1842</Words>
  <Application>WPS 演示</Application>
  <PresentationFormat>全屏显示(4:3)</PresentationFormat>
  <Paragraphs>117</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Tunga</vt:lpstr>
      <vt:lpstr>微软雅黑</vt:lpstr>
      <vt:lpstr>Georgia</vt:lpstr>
      <vt:lpstr>Franklin Gothic Book</vt:lpstr>
      <vt:lpstr>Segoe Print</vt:lpstr>
      <vt:lpstr>Franklin Gothic Medium</vt:lpstr>
      <vt:lpstr>隶书</vt:lpstr>
      <vt:lpstr>Calibri</vt:lpstr>
      <vt:lpstr>隶书</vt:lpstr>
      <vt:lpstr>角度</vt:lpstr>
      <vt:lpstr>囚徒困境博弈 Prisoner’s Dilemma Game</vt:lpstr>
      <vt:lpstr>什么是囚徒博弈困境</vt:lpstr>
      <vt:lpstr>囚徒博弈双方策略</vt:lpstr>
      <vt:lpstr>PowerPoint 演示文稿</vt:lpstr>
      <vt:lpstr>囚徒博弈的一般形式：payoff matrix</vt:lpstr>
      <vt:lpstr>PowerPoint 演示文稿</vt:lpstr>
      <vt:lpstr>囚徒博弈的意义</vt:lpstr>
      <vt:lpstr>一次性博弈：One Shot Game</vt:lpstr>
      <vt:lpstr>二人重复博弈：Iterated Game</vt:lpstr>
      <vt:lpstr>程序设计：如何提炼类？</vt:lpstr>
      <vt:lpstr>决策依据来自哪里？</vt:lpstr>
      <vt:lpstr>统计与胜出者判定</vt:lpstr>
      <vt:lpstr>类的设计</vt:lpstr>
      <vt:lpstr>类的设计                        见 IPDG.cpp</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囚徒困境博弈 Prisoner’s Dilemma Game</dc:title>
  <dc:creator>vivian</dc:creator>
  <cp:lastModifiedBy>AFDS</cp:lastModifiedBy>
  <cp:revision>14</cp:revision>
  <dcterms:created xsi:type="dcterms:W3CDTF">2017-03-23T13:51:00Z</dcterms:created>
  <dcterms:modified xsi:type="dcterms:W3CDTF">2017-04-04T13:50:35Z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