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  <a:srgbClr val="00FF00"/>
    <a:srgbClr val="FF0000"/>
    <a:srgbClr val="0000FF"/>
    <a:srgbClr val="00B0F6"/>
    <a:srgbClr val="ADD8E6"/>
    <a:srgbClr val="E76BF3"/>
    <a:srgbClr val="00BF7D"/>
    <a:srgbClr val="C7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C4B6-81CB-4843-B1DE-A1637FAF01B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AF15-B3B2-4BA7-8184-2F750B41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latin typeface="Bahnschrift" panose="020B0502040204020203" pitchFamily="34" charset="0"/>
              </a:rPr>
              <a:t>USED CAR SALES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22906" y="5206481"/>
            <a:ext cx="3869094" cy="1651519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Bahnschrift Light" panose="020B0502040204020203" pitchFamily="34" charset="0"/>
              </a:rPr>
              <a:t>Presented by: </a:t>
            </a:r>
          </a:p>
          <a:p>
            <a:r>
              <a:rPr lang="en-GB" dirty="0" err="1" smtClean="0">
                <a:latin typeface="Bahnschrift Light" panose="020B0502040204020203" pitchFamily="34" charset="0"/>
              </a:rPr>
              <a:t>Teslari</a:t>
            </a:r>
            <a:r>
              <a:rPr lang="en-GB" dirty="0" smtClean="0">
                <a:latin typeface="Bahnschrift Light" panose="020B0502040204020203" pitchFamily="34" charset="0"/>
              </a:rPr>
              <a:t> Maxim MI-211</a:t>
            </a:r>
          </a:p>
          <a:p>
            <a:endParaRPr lang="en-GB" dirty="0">
              <a:latin typeface="Bahnschrift Light" panose="020B0502040204020203" pitchFamily="34" charset="0"/>
            </a:endParaRPr>
          </a:p>
          <a:p>
            <a:r>
              <a:rPr lang="en-GB" dirty="0" smtClean="0">
                <a:latin typeface="Bahnschrift Light" panose="020B0502040204020203" pitchFamily="34" charset="0"/>
              </a:rPr>
              <a:t>Last Updated: 12/17/2023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Selling Price and Mileage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826875"/>
            <a:ext cx="6449325" cy="4124901"/>
          </a:xfrm>
        </p:spPr>
      </p:pic>
      <p:sp>
        <p:nvSpPr>
          <p:cNvPr id="6" name="TextBox 5"/>
          <p:cNvSpPr txBox="1"/>
          <p:nvPr/>
        </p:nvSpPr>
        <p:spPr>
          <a:xfrm>
            <a:off x="690465" y="1826875"/>
            <a:ext cx="4214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Finally a slight positive 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Higher-priced vehicle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can maintain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their mileage efficiency than lower-priced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 common perception that higher mileage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correlates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with lower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Can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depend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on brand, model, year and its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1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Commonly used fuel types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929512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737119" y="1929512"/>
            <a:ext cx="3844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CNG is the </a:t>
            </a:r>
            <a:r>
              <a:rPr lang="en-GB" dirty="0" smtClean="0">
                <a:solidFill>
                  <a:srgbClr val="F4CD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cheapest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and most efficient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But </a:t>
            </a:r>
            <a:r>
              <a:rPr lang="en-GB" dirty="0" smtClean="0">
                <a:solidFill>
                  <a:srgbClr val="F4CD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and </a:t>
            </a:r>
            <a:r>
              <a:rPr lang="en-GB" dirty="0" smtClean="0">
                <a:solidFill>
                  <a:srgbClr val="AAE3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LPG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are least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Diesel and Petrol most </a:t>
            </a:r>
            <a:r>
              <a:rPr lang="en-GB" dirty="0" smtClean="0">
                <a:solidFill>
                  <a:srgbClr val="CFDE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commonly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GB" dirty="0" smtClean="0">
                <a:solidFill>
                  <a:srgbClr val="E5CF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Can help consumers make informed decisions when choosing the fuel efficiency and environmental impact of their vehicle choices</a:t>
            </a:r>
          </a:p>
        </p:txBody>
      </p:sp>
    </p:spTree>
    <p:extLst>
      <p:ext uri="{BB962C8B-B14F-4D97-AF65-F5344CB8AC3E}">
        <p14:creationId xmlns:p14="http://schemas.microsoft.com/office/powerpoint/2010/main" val="27502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Fuel Types in Market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873529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625151" y="2781817"/>
            <a:ext cx="4142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Diesel and Petrol the </a:t>
            </a:r>
            <a:r>
              <a:rPr lang="en-GB" dirty="0" smtClean="0">
                <a:solidFill>
                  <a:srgbClr val="7C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dominant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GB" dirty="0" smtClean="0">
                <a:solidFill>
                  <a:srgbClr val="C77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Potential areas for growth on </a:t>
            </a:r>
            <a:r>
              <a:rPr lang="en-GB" dirty="0" smtClean="0">
                <a:solidFill>
                  <a:srgbClr val="F87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and </a:t>
            </a:r>
            <a:r>
              <a:rPr lang="en-GB" dirty="0" smtClean="0">
                <a:solidFill>
                  <a:srgbClr val="00BF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LPG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But requires better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2334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Ownership trends by Fuel Type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84" y="1864199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838200" y="2218489"/>
            <a:ext cx="4272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Diesel and Petrol </a:t>
            </a:r>
            <a:r>
              <a:rPr lang="en-GB" dirty="0" smtClean="0">
                <a:solidFill>
                  <a:srgbClr val="E76B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still dominant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due to preference or higher turnover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Can help with informing market </a:t>
            </a:r>
            <a:r>
              <a:rPr lang="en-GB" dirty="0" smtClean="0">
                <a:solidFill>
                  <a:srgbClr val="F87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strategies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and </a:t>
            </a:r>
            <a:r>
              <a:rPr lang="en-GB" dirty="0" smtClean="0">
                <a:solidFill>
                  <a:srgbClr val="00B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consumer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behaviour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Cars with </a:t>
            </a:r>
            <a:r>
              <a:rPr lang="en-GB" dirty="0" smtClean="0">
                <a:solidFill>
                  <a:srgbClr val="00B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LPG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and </a:t>
            </a:r>
            <a:r>
              <a:rPr lang="en-GB" dirty="0" smtClean="0">
                <a:solidFill>
                  <a:srgbClr val="00B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are a minority due to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poor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infrastructure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First and second owners dominate on the market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6935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Popularity of Car Models by Seating Capacity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981124"/>
            <a:ext cx="6449325" cy="4096322"/>
          </a:xfrm>
        </p:spPr>
      </p:pic>
      <p:sp>
        <p:nvSpPr>
          <p:cNvPr id="5" name="TextBox 4"/>
          <p:cNvSpPr txBox="1"/>
          <p:nvPr/>
        </p:nvSpPr>
        <p:spPr>
          <a:xfrm>
            <a:off x="838200" y="2090057"/>
            <a:ext cx="3780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5-seaters are </a:t>
            </a:r>
            <a:r>
              <a:rPr lang="en-GB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dominant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on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7-seaters are more towards family carriers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Higher-seating and 2-seats cars might be a niche luxurious or utility cars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90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Influence of Seating Capacity on Sell Price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873529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838199" y="2136710"/>
            <a:ext cx="4066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Prices </a:t>
            </a:r>
            <a:r>
              <a:rPr lang="en-GB" dirty="0" smtClean="0">
                <a:solidFill>
                  <a:srgbClr val="ADD8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vary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on seat counts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An increase trend in more seats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, due to luxury or utility vehicles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5-seats are more considered optimal option</a:t>
            </a:r>
          </a:p>
        </p:txBody>
      </p:sp>
    </p:spTree>
    <p:extLst>
      <p:ext uri="{BB962C8B-B14F-4D97-AF65-F5344CB8AC3E}">
        <p14:creationId xmlns:p14="http://schemas.microsoft.com/office/powerpoint/2010/main" val="13076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Car Distribution by Seller Type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2022819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838200" y="2209431"/>
            <a:ext cx="4066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Most cars are being sold by </a:t>
            </a:r>
            <a:r>
              <a:rPr lang="en-GB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individuals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Might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impact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GB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price negotiation, vehicle history, transparency and warranty offerings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More towards </a:t>
            </a:r>
            <a:r>
              <a:rPr lang="en-GB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online marketplaces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Transmission Types (Percentage)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957504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457200" y="2541023"/>
            <a:ext cx="40494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More preferences towards </a:t>
            </a:r>
            <a:r>
              <a:rPr lang="en-GB" dirty="0" smtClean="0">
                <a:solidFill>
                  <a:srgbClr val="00BF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manual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gearbox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Cost-effective or more direct control towards the car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Can be </a:t>
            </a:r>
            <a:r>
              <a:rPr lang="en-GB" dirty="0" smtClean="0">
                <a:solidFill>
                  <a:srgbClr val="F87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influenced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by the regional preferences, economic factors or types of vehicles being sold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Key importance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36554"/>
            <a:ext cx="24920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Manual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transmission vehicles are significantly more prevalent in the market compared to automatic ones, suggesting a strong consumer preference potentially influenced by economic and cultural factors.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0252" y="1936554"/>
            <a:ext cx="256669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US" sz="4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Individuals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are the primary sellers in the used car market, overshadowing dealers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trustmark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dealers, indicating a trend towards private sales facilitated by online platforms.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6131" y="1936554"/>
            <a:ext cx="26576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  <a:endParaRPr lang="en-US" sz="4400" b="1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with a seating capacity of five dominate the market, reflecting their appeal to the average consumer likely due to a balance of space, functionality, and cost.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6947" y="1936554"/>
            <a:ext cx="279918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US" sz="44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Despite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 large variety of fuel types available, Diesel and Petrol maintain a dominant market share, with alternative fuels like CNG and LPG holding a small but potential growth segment.</a:t>
            </a:r>
          </a:p>
        </p:txBody>
      </p:sp>
    </p:spTree>
    <p:extLst>
      <p:ext uri="{BB962C8B-B14F-4D97-AF65-F5344CB8AC3E}">
        <p14:creationId xmlns:p14="http://schemas.microsoft.com/office/powerpoint/2010/main" val="32407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THANK 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latin typeface="Bahnschrift" panose="020B0502040204020203" pitchFamily="34" charset="0"/>
              </a:rPr>
              <a:t>TABLE OF CONTENTS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720478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 smtClean="0">
                <a:latin typeface="Bahnschrift Light" panose="020B0502040204020203" pitchFamily="34" charset="0"/>
              </a:rPr>
              <a:t>Purpose Statement</a:t>
            </a:r>
          </a:p>
          <a:p>
            <a:pPr algn="just">
              <a:lnSpc>
                <a:spcPct val="150000"/>
              </a:lnSpc>
            </a:pPr>
            <a:r>
              <a:rPr lang="en-GB" sz="3200" dirty="0" smtClean="0">
                <a:latin typeface="Bahnschrift Light" panose="020B0502040204020203" pitchFamily="34" charset="0"/>
              </a:rPr>
              <a:t>Work with Data</a:t>
            </a:r>
          </a:p>
          <a:p>
            <a:pPr algn="just">
              <a:lnSpc>
                <a:spcPct val="150000"/>
              </a:lnSpc>
            </a:pPr>
            <a:r>
              <a:rPr lang="en-GB" sz="3200" dirty="0" smtClean="0">
                <a:latin typeface="Bahnschrift 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156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1" dirty="0" smtClean="0">
                <a:latin typeface="Bahnschrift" panose="020B0502040204020203" pitchFamily="34" charset="0"/>
              </a:rPr>
              <a:t>What are we talking about?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latin typeface="Bahnschrift" panose="020B0502040204020203" pitchFamily="34" charset="0"/>
              </a:rPr>
              <a:t>OBJECTIVE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96342"/>
            <a:ext cx="10515600" cy="111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Bahnschrift Light" panose="020B0502040204020203" pitchFamily="34" charset="0"/>
              </a:rPr>
              <a:t>Identifying if there are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mileage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age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smtClean="0">
                <a:solidFill>
                  <a:srgbClr val="7030A0"/>
                </a:solidFill>
                <a:latin typeface="Bahnschrift Light" panose="020B0502040204020203" pitchFamily="34" charset="0"/>
              </a:rPr>
              <a:t>engine capacity</a:t>
            </a:r>
            <a:r>
              <a:rPr lang="en-GB" dirty="0" smtClean="0">
                <a:latin typeface="Bahnschrift Light" panose="020B0502040204020203" pitchFamily="34" charset="0"/>
              </a:rPr>
              <a:t> and </a:t>
            </a:r>
            <a:r>
              <a:rPr lang="en-GB" dirty="0" smtClean="0">
                <a:solidFill>
                  <a:srgbClr val="C00000"/>
                </a:solidFill>
                <a:latin typeface="Bahnschrift Light" panose="020B0502040204020203" pitchFamily="34" charset="0"/>
              </a:rPr>
              <a:t>fuel</a:t>
            </a:r>
            <a:r>
              <a:rPr lang="en-GB" dirty="0" smtClean="0">
                <a:latin typeface="Bahnschrift Light" panose="020B0502040204020203" pitchFamily="34" charset="0"/>
              </a:rPr>
              <a:t> types and more, can affect the </a:t>
            </a:r>
            <a:r>
              <a:rPr lang="en-GB" dirty="0" smtClean="0">
                <a:solidFill>
                  <a:schemeClr val="accent6"/>
                </a:solidFill>
                <a:latin typeface="Bahnschrift Light" panose="020B0502040204020203" pitchFamily="34" charset="0"/>
              </a:rPr>
              <a:t>selling price </a:t>
            </a:r>
            <a:r>
              <a:rPr lang="en-GB" dirty="0" smtClean="0">
                <a:latin typeface="Bahnschrift Light" panose="020B0502040204020203" pitchFamily="34" charset="0"/>
              </a:rPr>
              <a:t>of a vehicle.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latin typeface="Bahnschrift" panose="020B0502040204020203" pitchFamily="34" charset="0"/>
              </a:rPr>
              <a:t>DATA PRESENTATION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Converting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15412"/>
            <a:ext cx="10283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Compatibility with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Correct Analysis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Correct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Preventing Errors</a:t>
            </a:r>
          </a:p>
        </p:txBody>
      </p:sp>
    </p:spTree>
    <p:extLst>
      <p:ext uri="{BB962C8B-B14F-4D97-AF65-F5344CB8AC3E}">
        <p14:creationId xmlns:p14="http://schemas.microsoft.com/office/powerpoint/2010/main" val="17910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Mileage: The Correlation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65" y="2006354"/>
            <a:ext cx="6449325" cy="4124901"/>
          </a:xfrm>
        </p:spPr>
      </p:pic>
      <p:sp>
        <p:nvSpPr>
          <p:cNvPr id="5" name="TextBox 4"/>
          <p:cNvSpPr txBox="1"/>
          <p:nvPr/>
        </p:nvSpPr>
        <p:spPr>
          <a:xfrm>
            <a:off x="615819" y="2360645"/>
            <a:ext cx="4002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The older the car, the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less efficient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it goes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Older technology being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less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 negative correlation between age and mileage(fuel efficiency)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Age and mileage are key parts for when buying/selling a car</a:t>
            </a:r>
          </a:p>
        </p:txBody>
      </p:sp>
    </p:spTree>
    <p:extLst>
      <p:ext uri="{BB962C8B-B14F-4D97-AF65-F5344CB8AC3E}">
        <p14:creationId xmlns:p14="http://schemas.microsoft.com/office/powerpoint/2010/main" val="8746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Engine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Capacity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Mileage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817545"/>
            <a:ext cx="6449325" cy="4124901"/>
          </a:xfrm>
        </p:spPr>
      </p:pic>
      <p:sp>
        <p:nvSpPr>
          <p:cNvPr id="8" name="TextBox 7"/>
          <p:cNvSpPr txBox="1"/>
          <p:nvPr/>
        </p:nvSpPr>
        <p:spPr>
          <a:xfrm>
            <a:off x="541175" y="1933629"/>
            <a:ext cx="39841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Larger engines have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lower mileage 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There are consumers who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prioritize fuel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It can inform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manufacturers about consumer preferences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 negative correlation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557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Selling Price and Odometer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1817545"/>
            <a:ext cx="6449325" cy="4124901"/>
          </a:xfrm>
        </p:spPr>
      </p:pic>
      <p:sp>
        <p:nvSpPr>
          <p:cNvPr id="6" name="TextBox 5"/>
          <p:cNvSpPr txBox="1"/>
          <p:nvPr/>
        </p:nvSpPr>
        <p:spPr>
          <a:xfrm>
            <a:off x="838200" y="2090057"/>
            <a:ext cx="3827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Selling price does not decrease much due to odometer increase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More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important points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can affect the selling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Vehicle 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condition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can be more empathized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 slightly weak correlation than previous one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575</Words>
  <Application>Microsoft Office PowerPoint</Application>
  <PresentationFormat>Широкоэкранный</PresentationFormat>
  <Paragraphs>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Bahnschrift</vt:lpstr>
      <vt:lpstr>Bahnschrift Light</vt:lpstr>
      <vt:lpstr>Calibri</vt:lpstr>
      <vt:lpstr>Calibri Light</vt:lpstr>
      <vt:lpstr>Тема Office</vt:lpstr>
      <vt:lpstr>USED CAR SALES</vt:lpstr>
      <vt:lpstr>TABLE OF CONTENTS</vt:lpstr>
      <vt:lpstr>What are we talking about?</vt:lpstr>
      <vt:lpstr>OBJECTIVE</vt:lpstr>
      <vt:lpstr>DATA PRESENTATION</vt:lpstr>
      <vt:lpstr>Converting</vt:lpstr>
      <vt:lpstr>Age and Mileage: The Correlation</vt:lpstr>
      <vt:lpstr>Engine Capacity and Mileage</vt:lpstr>
      <vt:lpstr>Selling Price and Odometer</vt:lpstr>
      <vt:lpstr>Selling Price and Mileage</vt:lpstr>
      <vt:lpstr>Commonly used fuel types</vt:lpstr>
      <vt:lpstr>Fuel Types in Market</vt:lpstr>
      <vt:lpstr>Ownership trends by Fuel Type</vt:lpstr>
      <vt:lpstr>Popularity of Car Models by Seating Capacity</vt:lpstr>
      <vt:lpstr>Influence of Seating Capacity on Sell Price</vt:lpstr>
      <vt:lpstr>Car Distribution by Seller Type</vt:lpstr>
      <vt:lpstr>Transmission Types (Percentage)</vt:lpstr>
      <vt:lpstr>Key importance</vt:lpstr>
      <vt:lpstr>THANK YOU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SALES</dc:title>
  <dc:creator>M T</dc:creator>
  <cp:lastModifiedBy>M T</cp:lastModifiedBy>
  <cp:revision>22</cp:revision>
  <dcterms:created xsi:type="dcterms:W3CDTF">2023-12-05T09:44:37Z</dcterms:created>
  <dcterms:modified xsi:type="dcterms:W3CDTF">2023-12-18T16:20:14Z</dcterms:modified>
</cp:coreProperties>
</file>