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3"/>
  </p:notesMasterIdLst>
  <p:handoutMasterIdLst>
    <p:handoutMasterId r:id="rId44"/>
  </p:handoutMasterIdLst>
  <p:sldIdLst>
    <p:sldId id="256" r:id="rId5"/>
    <p:sldId id="277" r:id="rId6"/>
    <p:sldId id="262" r:id="rId7"/>
    <p:sldId id="289" r:id="rId8"/>
    <p:sldId id="264" r:id="rId9"/>
    <p:sldId id="266" r:id="rId10"/>
    <p:sldId id="268" r:id="rId11"/>
    <p:sldId id="280" r:id="rId12"/>
    <p:sldId id="270" r:id="rId13"/>
    <p:sldId id="293" r:id="rId14"/>
    <p:sldId id="260" r:id="rId15"/>
    <p:sldId id="283" r:id="rId16"/>
    <p:sldId id="290" r:id="rId17"/>
    <p:sldId id="275" r:id="rId18"/>
    <p:sldId id="276" r:id="rId19"/>
    <p:sldId id="294" r:id="rId20"/>
    <p:sldId id="295" r:id="rId21"/>
    <p:sldId id="296" r:id="rId22"/>
    <p:sldId id="297" r:id="rId23"/>
    <p:sldId id="312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8" r:id="rId36"/>
    <p:sldId id="307" r:id="rId37"/>
    <p:sldId id="309" r:id="rId38"/>
    <p:sldId id="310" r:id="rId39"/>
    <p:sldId id="311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C20"/>
    <a:srgbClr val="F7F6F3"/>
    <a:srgbClr val="CC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D28BA8-5029-DAEA-3E57-3DE76B105E17}"/>
              </a:ext>
            </a:extLst>
          </p:cNvPr>
          <p:cNvSpPr txBox="1"/>
          <p:nvPr/>
        </p:nvSpPr>
        <p:spPr>
          <a:xfrm>
            <a:off x="5887278" y="404203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C0000"/>
                </a:solidFill>
              </a:rPr>
              <a:t>A Two Wheels Self – Balanced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A84E2-AED3-561A-F025-70AD24374648}"/>
              </a:ext>
            </a:extLst>
          </p:cNvPr>
          <p:cNvSpPr txBox="1"/>
          <p:nvPr/>
        </p:nvSpPr>
        <p:spPr>
          <a:xfrm>
            <a:off x="5887278" y="4565253"/>
            <a:ext cx="558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Laboratorio di Meccatronica e Robotica Mobile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0D4F4-BD75-64D3-54E8-C734B5172F11}"/>
              </a:ext>
            </a:extLst>
          </p:cNvPr>
          <p:cNvSpPr txBox="1"/>
          <p:nvPr/>
        </p:nvSpPr>
        <p:spPr>
          <a:xfrm>
            <a:off x="9959490" y="5891299"/>
            <a:ext cx="23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Nicola Corea</a:t>
            </a:r>
          </a:p>
          <a:p>
            <a:r>
              <a:rPr lang="it-IT" sz="1400" dirty="0"/>
              <a:t>Matricola 235279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368798-1FFB-9D18-EFD6-748A81130F4D}"/>
              </a:ext>
            </a:extLst>
          </p:cNvPr>
          <p:cNvSpPr txBox="1"/>
          <p:nvPr/>
        </p:nvSpPr>
        <p:spPr>
          <a:xfrm>
            <a:off x="479395" y="576943"/>
            <a:ext cx="847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Sintesi Regolatore LQ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BBDF5-EB95-05F7-912A-6C91048C626E}"/>
              </a:ext>
            </a:extLst>
          </p:cNvPr>
          <p:cNvSpPr txBox="1"/>
          <p:nvPr/>
        </p:nvSpPr>
        <p:spPr>
          <a:xfrm>
            <a:off x="465973" y="1122755"/>
            <a:ext cx="97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Dato il modello lineare del sistema , il prossimo passo è stabilizzarlo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D3482E-E749-A797-8C1E-E831341756F2}"/>
                  </a:ext>
                </a:extLst>
              </p:cNvPr>
              <p:cNvSpPr txBox="1"/>
              <p:nvPr/>
            </p:nvSpPr>
            <p:spPr>
              <a:xfrm>
                <a:off x="2938403" y="2644248"/>
                <a:ext cx="5513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D3482E-E749-A797-8C1E-E83134175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03" y="2644248"/>
                <a:ext cx="5513033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CE50A84-4C57-0CFA-5344-A666BE1FF397}"/>
              </a:ext>
            </a:extLst>
          </p:cNvPr>
          <p:cNvSpPr txBox="1"/>
          <p:nvPr/>
        </p:nvSpPr>
        <p:spPr>
          <a:xfrm>
            <a:off x="479395" y="1772979"/>
            <a:ext cx="298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obiettivo: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3C002-E51E-92F1-84FA-361A7DDF43A4}"/>
              </a:ext>
            </a:extLst>
          </p:cNvPr>
          <p:cNvSpPr txBox="1"/>
          <p:nvPr/>
        </p:nvSpPr>
        <p:spPr>
          <a:xfrm>
            <a:off x="479395" y="2080267"/>
            <a:ext cx="696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Determinare una retroazione statica dello stato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51AD0-32FD-1722-D52D-2EA15B06D0BB}"/>
              </a:ext>
            </a:extLst>
          </p:cNvPr>
          <p:cNvSpPr txBox="1"/>
          <p:nvPr/>
        </p:nvSpPr>
        <p:spPr>
          <a:xfrm>
            <a:off x="465973" y="3357575"/>
            <a:ext cx="1022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stabilizzi il sistema e , porti alla minimizzazione del seguente funzionale di costo (quadratico)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840CFB-6655-3F63-9F70-FA39F32333BE}"/>
                  </a:ext>
                </a:extLst>
              </p:cNvPr>
              <p:cNvSpPr txBox="1"/>
              <p:nvPr/>
            </p:nvSpPr>
            <p:spPr>
              <a:xfrm>
                <a:off x="2795832" y="3929858"/>
                <a:ext cx="5567358" cy="109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840CFB-6655-3F63-9F70-FA39F3233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832" y="3929858"/>
                <a:ext cx="5567358" cy="1099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EFFBA7-CE67-287E-044F-C63E5201A390}"/>
                  </a:ext>
                </a:extLst>
              </p:cNvPr>
              <p:cNvSpPr txBox="1"/>
              <p:nvPr/>
            </p:nvSpPr>
            <p:spPr>
              <a:xfrm>
                <a:off x="479395" y="4959343"/>
                <a:ext cx="10457894" cy="111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matrice semidefinita positiva ed infine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definita positiva.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EFFBA7-CE67-287E-044F-C63E5201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5" y="4959343"/>
                <a:ext cx="10457894" cy="1117614"/>
              </a:xfrm>
              <a:prstGeom prst="rect">
                <a:avLst/>
              </a:prstGeom>
              <a:blipFill>
                <a:blip r:embed="rId4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7D633-BEBF-648B-F6EC-7D4793B4038C}"/>
              </a:ext>
            </a:extLst>
          </p:cNvPr>
          <p:cNvSpPr txBox="1"/>
          <p:nvPr/>
        </p:nvSpPr>
        <p:spPr>
          <a:xfrm>
            <a:off x="727969" y="594804"/>
            <a:ext cx="1041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Matrice Di Retroazione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CF0BE-8A9A-8E36-E8E9-42BDD7FDF093}"/>
                  </a:ext>
                </a:extLst>
              </p:cNvPr>
              <p:cNvSpPr txBox="1"/>
              <p:nvPr/>
            </p:nvSpPr>
            <p:spPr>
              <a:xfrm>
                <a:off x="727969" y="1215678"/>
                <a:ext cx="106258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Ai fini della convergenza dell’equazione differenziale di Riccati , si noti che la coppia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del linearizzato è completamente raggiungibile (Advanced &amp; Multivariable Control – Riccarso Scattolini).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CF0BE-8A9A-8E36-E8E9-42BDD7FD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9" y="1215678"/>
                <a:ext cx="10625831" cy="646331"/>
              </a:xfrm>
              <a:prstGeom prst="rect">
                <a:avLst/>
              </a:prstGeom>
              <a:blipFill>
                <a:blip r:embed="rId2"/>
                <a:stretch>
                  <a:fillRect l="-459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E79B7A6-25AD-4E45-8A9C-C0DBE4127A0E}"/>
              </a:ext>
            </a:extLst>
          </p:cNvPr>
          <p:cNvSpPr txBox="1"/>
          <p:nvPr/>
        </p:nvSpPr>
        <p:spPr>
          <a:xfrm>
            <a:off x="727969" y="2068497"/>
            <a:ext cx="98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A8C20"/>
                </a:solidFill>
              </a:rPr>
              <a:t>% comando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83043-6C91-454F-E3B5-92C112B2C9FA}"/>
                  </a:ext>
                </a:extLst>
              </p:cNvPr>
              <p:cNvSpPr txBox="1"/>
              <p:nvPr/>
            </p:nvSpPr>
            <p:spPr>
              <a:xfrm>
                <a:off x="641794" y="2437829"/>
                <a:ext cx="2341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𝑙𝑞𝑟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83043-6C91-454F-E3B5-92C112B2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94" y="2437829"/>
                <a:ext cx="234110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1CE2E-5AE6-68F5-C36E-A4AF916B73DA}"/>
                  </a:ext>
                </a:extLst>
              </p:cNvPr>
              <p:cNvSpPr txBox="1"/>
              <p:nvPr/>
            </p:nvSpPr>
            <p:spPr>
              <a:xfrm>
                <a:off x="727969" y="4855006"/>
                <a:ext cx="101168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Si può immediatamente verificare , per semplice calcolo , che il sistema closed-loop con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è asintoticamente stabile (Hurwitz Matrix)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1CE2E-5AE6-68F5-C36E-A4AF916B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9" y="4855006"/>
                <a:ext cx="10116845" cy="646331"/>
              </a:xfrm>
              <a:prstGeom prst="rect">
                <a:avLst/>
              </a:prstGeom>
              <a:blipFill>
                <a:blip r:embed="rId4"/>
                <a:stretch>
                  <a:fillRect l="-482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29290C3-B71B-0A88-AE0D-1C6574325E90}"/>
              </a:ext>
            </a:extLst>
          </p:cNvPr>
          <p:cNvSpPr txBox="1"/>
          <p:nvPr/>
        </p:nvSpPr>
        <p:spPr>
          <a:xfrm>
            <a:off x="727969" y="3119376"/>
            <a:ext cx="63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5A2C24-7879-C83E-C557-012C7FBC0D62}"/>
                  </a:ext>
                </a:extLst>
              </p:cNvPr>
              <p:cNvSpPr txBox="1"/>
              <p:nvPr/>
            </p:nvSpPr>
            <p:spPr>
              <a:xfrm>
                <a:off x="2687914" y="3987191"/>
                <a:ext cx="6196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34.1083 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5.8990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.4142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.4498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5A2C24-7879-C83E-C557-012C7FBC0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14" y="3987191"/>
                <a:ext cx="6196953" cy="369332"/>
              </a:xfrm>
              <a:prstGeom prst="rect">
                <a:avLst/>
              </a:prstGeom>
              <a:blipFill>
                <a:blip r:embed="rId5"/>
                <a:stretch>
                  <a:fillRect l="-689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DB6702-2313-84B3-E2BC-A8DE885F27E7}"/>
              </a:ext>
            </a:extLst>
          </p:cNvPr>
          <p:cNvSpPr txBox="1"/>
          <p:nvPr/>
        </p:nvSpPr>
        <p:spPr>
          <a:xfrm>
            <a:off x="1713390" y="772357"/>
            <a:ext cx="9081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Discretizzazione Del Modello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B43C81-13A2-923F-747D-97E22B7F3B9C}"/>
              </a:ext>
            </a:extLst>
          </p:cNvPr>
          <p:cNvSpPr txBox="1"/>
          <p:nvPr/>
        </p:nvSpPr>
        <p:spPr>
          <a:xfrm>
            <a:off x="1713390" y="1295577"/>
            <a:ext cx="915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Ricordiamo che alla fine il nostro algoritmo dovrà girare su un microcontrollore , di conseguenza lavoreremo con la versione discretizzata del processo.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82BB97-6FB6-0767-DF1B-7C5D095DCD74}"/>
              </a:ext>
            </a:extLst>
          </p:cNvPr>
          <p:cNvSpPr txBox="1"/>
          <p:nvPr/>
        </p:nvSpPr>
        <p:spPr>
          <a:xfrm>
            <a:off x="1708950" y="5176217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Domanda (non banale)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9BA0938-95C1-46AA-2491-3987F7FB3FB9}"/>
                  </a:ext>
                </a:extLst>
              </p:cNvPr>
              <p:cNvSpPr txBox="1"/>
              <p:nvPr/>
            </p:nvSpPr>
            <p:spPr>
              <a:xfrm>
                <a:off x="1708950" y="5495900"/>
                <a:ext cx="82473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Scelto opportunatamente il tempo di campionamento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per il sistema sotto controllo , questo rimane stabile? </a:t>
                </a: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Risposta : non è detto!    (Tuttavia in questo caso SI)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9BA0938-95C1-46AA-2491-3987F7FB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50" y="5495900"/>
                <a:ext cx="8247355" cy="923330"/>
              </a:xfrm>
              <a:prstGeom prst="rect">
                <a:avLst/>
              </a:prstGeom>
              <a:blipFill>
                <a:blip r:embed="rId2"/>
                <a:stretch>
                  <a:fillRect l="-591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A30550B-B7F3-66B1-BF05-FB372AB32C9E}"/>
                  </a:ext>
                </a:extLst>
              </p:cNvPr>
              <p:cNvSpPr txBox="1"/>
              <p:nvPr/>
            </p:nvSpPr>
            <p:spPr>
              <a:xfrm>
                <a:off x="1708950" y="2194509"/>
                <a:ext cx="8487053" cy="219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Scelto opportunatamente il tempo di campionamento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ed in accordo alla seguente approssimazione (Eulero in Avanti) ,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r>
                  <a:rPr lang="it-IT" dirty="0">
                    <a:solidFill>
                      <a:schemeClr val="bg1"/>
                    </a:solidFill>
                  </a:rPr>
                  <a:t> la matrice del sistema retroazionato (controllato) , sarà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A30550B-B7F3-66B1-BF05-FB372AB3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50" y="2194509"/>
                <a:ext cx="8487053" cy="2197589"/>
              </a:xfrm>
              <a:prstGeom prst="rect">
                <a:avLst/>
              </a:prstGeom>
              <a:blipFill>
                <a:blip r:embed="rId3"/>
                <a:stretch>
                  <a:fillRect l="-574" t="-1667" b="-36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A9304D-0296-62AB-9CC4-069EC75BB048}"/>
                  </a:ext>
                </a:extLst>
              </p:cNvPr>
              <p:cNvSpPr txBox="1"/>
              <p:nvPr/>
            </p:nvSpPr>
            <p:spPr>
              <a:xfrm>
                <a:off x="4830466" y="4527115"/>
                <a:ext cx="2847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𝐵𝐾</m:t>
                          </m:r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3A9304D-0296-62AB-9CC4-069EC75BB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66" y="4527115"/>
                <a:ext cx="2847703" cy="369332"/>
              </a:xfrm>
              <a:prstGeom prst="rect">
                <a:avLst/>
              </a:prstGeom>
              <a:blipFill>
                <a:blip r:embed="rId4"/>
                <a:stretch>
                  <a:fillRect l="-1709" b="-1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210C0E-64E7-D543-DFB7-E2B3EF66CEC9}"/>
              </a:ext>
            </a:extLst>
          </p:cNvPr>
          <p:cNvSpPr txBox="1"/>
          <p:nvPr/>
        </p:nvSpPr>
        <p:spPr>
          <a:xfrm>
            <a:off x="838200" y="703902"/>
            <a:ext cx="1016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Perturbazioni Condizioni Iniziali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F500AA-4544-BDBE-73CC-EC4E242DAB18}"/>
              </a:ext>
            </a:extLst>
          </p:cNvPr>
          <p:cNvSpPr txBox="1"/>
          <p:nvPr/>
        </p:nvSpPr>
        <p:spPr>
          <a:xfrm>
            <a:off x="838200" y="1179098"/>
            <a:ext cx="1064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retroazionato è asintoticamente stabile , ma tuttavia non globalmente (GAS) .</a:t>
            </a:r>
          </a:p>
          <a:p>
            <a:r>
              <a:rPr lang="it-IT" dirty="0"/>
              <a:t>Di conseguenza bisognerebbe individuare la RAS , regione di asintotica stabilità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B8C5BA-511C-4CD0-CA62-701014F6E737}"/>
                  </a:ext>
                </a:extLst>
              </p:cNvPr>
              <p:cNvSpPr txBox="1"/>
              <p:nvPr/>
            </p:nvSpPr>
            <p:spPr>
              <a:xfrm>
                <a:off x="772356" y="1982373"/>
                <a:ext cx="9570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Tramite una serie di simulazioni , il limite accettabile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di 0,10 radianti.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B8C5BA-511C-4CD0-CA62-701014F6E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6" y="1982373"/>
                <a:ext cx="9570129" cy="369332"/>
              </a:xfrm>
              <a:prstGeom prst="rect">
                <a:avLst/>
              </a:prstGeom>
              <a:blipFill>
                <a:blip r:embed="rId2"/>
                <a:stretch>
                  <a:fillRect l="-57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62F1CAA8-5FA0-665A-DA4D-E9475434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53" y="2750205"/>
            <a:ext cx="4564694" cy="34688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9FBBE13-B26E-98AB-9793-9871508C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93" y="2765346"/>
            <a:ext cx="4333828" cy="34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455862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Passiamo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del Progetto , la </a:t>
            </a:r>
            <a:r>
              <a:rPr lang="en-US" dirty="0" err="1"/>
              <a:t>scrittura</a:t>
            </a:r>
            <a:r>
              <a:rPr lang="en-US" dirty="0"/>
              <a:t> e </a:t>
            </a:r>
            <a:r>
              <a:rPr lang="en-US" dirty="0" err="1"/>
              <a:t>taratura</a:t>
            </a:r>
            <a:r>
              <a:rPr lang="en-US" dirty="0"/>
              <a:t> di un </a:t>
            </a:r>
            <a:r>
              <a:rPr lang="en-US" dirty="0" err="1"/>
              <a:t>filtro</a:t>
            </a:r>
            <a:r>
              <a:rPr lang="en-US" dirty="0"/>
              <a:t> di Kalman </a:t>
            </a:r>
            <a:r>
              <a:rPr lang="en-US" dirty="0" err="1"/>
              <a:t>Esteso</a:t>
            </a:r>
            <a:r>
              <a:rPr lang="en-US" dirty="0"/>
              <a:t> , </a:t>
            </a:r>
            <a:r>
              <a:rPr lang="en-US" dirty="0" err="1"/>
              <a:t>stimatore</a:t>
            </a:r>
            <a:r>
              <a:rPr lang="en-US" dirty="0"/>
              <a:t> </a:t>
            </a:r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ottimo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ipotesi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rumori</a:t>
            </a:r>
            <a:r>
              <a:rPr lang="en-US" dirty="0"/>
              <a:t> </a:t>
            </a:r>
            <a:r>
              <a:rPr lang="en-US" dirty="0" err="1"/>
              <a:t>gaussiani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11EA7E-EB35-04F2-D85B-ABAC589F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>
                <a:solidFill>
                  <a:srgbClr val="C00000"/>
                </a:solidFill>
              </a:rPr>
              <a:t>Filtro di Kalman Esteso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C4C1B-5684-CEF8-48DB-7F161DFF59CC}"/>
              </a:ext>
            </a:extLst>
          </p:cNvPr>
          <p:cNvSpPr txBox="1"/>
          <p:nvPr/>
        </p:nvSpPr>
        <p:spPr>
          <a:xfrm>
            <a:off x="3249227" y="634472"/>
            <a:ext cx="797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Filtro di Kalman Esteso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9B9ED-1E75-0A09-C685-D1DDEF3C915D}"/>
              </a:ext>
            </a:extLst>
          </p:cNvPr>
          <p:cNvSpPr txBox="1"/>
          <p:nvPr/>
        </p:nvSpPr>
        <p:spPr>
          <a:xfrm>
            <a:off x="3249227" y="1157692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soffermandoci troppo nei dettagli , vediamo le equazioni del filtro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7CD404-9BD8-3601-A5C2-F75F84BF87F7}"/>
                  </a:ext>
                </a:extLst>
              </p:cNvPr>
              <p:cNvSpPr txBox="1"/>
              <p:nvPr/>
            </p:nvSpPr>
            <p:spPr>
              <a:xfrm>
                <a:off x="3249227" y="1680912"/>
                <a:ext cx="6094520" cy="3026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𝑐𝑜𝑟𝑟𝑒𝑐𝑡𝑜𝑟</m:t>
                                  </m:r>
                                </m:e>
                              </m:d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predictor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)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&amp;   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  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d>
                                    <m:d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it-I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7CD404-9BD8-3601-A5C2-F75F84BF8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1680912"/>
                <a:ext cx="6094520" cy="30264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1DAD0A4-FC6F-CDA4-763F-06D4C242EA87}"/>
              </a:ext>
            </a:extLst>
          </p:cNvPr>
          <p:cNvSpPr txBox="1"/>
          <p:nvPr/>
        </p:nvSpPr>
        <p:spPr>
          <a:xfrm>
            <a:off x="3312112" y="4861206"/>
            <a:ext cx="790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Trattasi della famosa forma </a:t>
            </a:r>
            <a:r>
              <a:rPr lang="it-IT" b="1" dirty="0"/>
              <a:t>predictor / corrector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B4732-66C0-365B-6AD6-8D32B8680A85}"/>
              </a:ext>
            </a:extLst>
          </p:cNvPr>
          <p:cNvSpPr txBox="1"/>
          <p:nvPr/>
        </p:nvSpPr>
        <p:spPr>
          <a:xfrm>
            <a:off x="3312112" y="5477234"/>
            <a:ext cx="81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la scelta delle varianze sul modello e sulla uscita del sistema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865F-350E-E64F-EEBD-1E2492C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4BA7-5857-7491-7BC3-F05ADA21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407B-B147-7E20-336D-DA25F5BC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52BFC-5942-BDBC-CB96-FC569A2D1234}"/>
              </a:ext>
            </a:extLst>
          </p:cNvPr>
          <p:cNvSpPr txBox="1"/>
          <p:nvPr/>
        </p:nvSpPr>
        <p:spPr>
          <a:xfrm>
            <a:off x="275208" y="492942"/>
            <a:ext cx="812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Definizione STD Processo e Misura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98D1C-EC1A-F339-B5F9-87E8FF692A1A}"/>
              </a:ext>
            </a:extLst>
          </p:cNvPr>
          <p:cNvSpPr txBox="1"/>
          <p:nvPr/>
        </p:nvSpPr>
        <p:spPr>
          <a:xfrm>
            <a:off x="275208" y="1038025"/>
            <a:ext cx="77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Entrambi i processi sono ipotizzati gaussiani , come media nulla e deviazioni standard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233E3-C9FC-18CF-C448-2EB3FE08BCF4}"/>
              </a:ext>
            </a:extLst>
          </p:cNvPr>
          <p:cNvSpPr txBox="1"/>
          <p:nvPr/>
        </p:nvSpPr>
        <p:spPr>
          <a:xfrm>
            <a:off x="275208" y="1880557"/>
            <a:ext cx="7661430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%definizione rumore di misura e di processo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   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normrnd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(0,0.80,4,N);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v2   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normrnd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(0,0.005,1,N);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CFCDB-A6E0-18AD-1DCE-716AEBAE662E}"/>
              </a:ext>
            </a:extLst>
          </p:cNvPr>
          <p:cNvSpPr txBox="1"/>
          <p:nvPr/>
        </p:nvSpPr>
        <p:spPr>
          <a:xfrm>
            <a:off x="275208" y="3429000"/>
            <a:ext cx="728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questa scelta , risulterà ovvio come il filtro terrà maggiormente in considerazione ai fini della stima le misure piuttosto che il processo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9B391-5719-78B1-946F-4B175D26EC3E}"/>
              </a:ext>
            </a:extLst>
          </p:cNvPr>
          <p:cNvSpPr txBox="1"/>
          <p:nvPr/>
        </p:nvSpPr>
        <p:spPr>
          <a:xfrm>
            <a:off x="275208" y="4393079"/>
            <a:ext cx="7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Perchè?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1BCFF-6472-A29F-2115-F2F702987E69}"/>
              </a:ext>
            </a:extLst>
          </p:cNvPr>
          <p:cNvSpPr txBox="1"/>
          <p:nvPr/>
        </p:nvSpPr>
        <p:spPr>
          <a:xfrm>
            <a:off x="275208" y="4771289"/>
            <a:ext cx="674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definizione della funzione generatrice non si tiene conto dell’attrito pneumatico / strada.</a:t>
            </a:r>
          </a:p>
        </p:txBody>
      </p:sp>
    </p:spTree>
    <p:extLst>
      <p:ext uri="{BB962C8B-B14F-4D97-AF65-F5344CB8AC3E}">
        <p14:creationId xmlns:p14="http://schemas.microsoft.com/office/powerpoint/2010/main" val="27215296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6774-5422-A1F0-012B-348DB669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E625-C9B4-8FA4-D672-E4814D7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53AD-D8F6-6849-3D7D-784325B5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7DF0D-CD1E-B4A2-2626-43E6910BFE09}"/>
              </a:ext>
            </a:extLst>
          </p:cNvPr>
          <p:cNvSpPr txBox="1"/>
          <p:nvPr/>
        </p:nvSpPr>
        <p:spPr>
          <a:xfrm>
            <a:off x="908851" y="585926"/>
            <a:ext cx="1037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Definizione Funzione Generatrice e Jacobiano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2BD3B-CEFB-9368-50B8-1CF97E13AF57}"/>
              </a:ext>
            </a:extLst>
          </p:cNvPr>
          <p:cNvSpPr txBox="1"/>
          <p:nvPr/>
        </p:nvSpPr>
        <p:spPr>
          <a:xfrm>
            <a:off x="908851" y="1144094"/>
            <a:ext cx="10271464" cy="38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generatrice ottenuta a partire dal modello non lineare sarà</a:t>
            </a:r>
          </a:p>
          <a:p>
            <a:endParaRPr lang="it-I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solidFill>
                  <a:srgbClr val="0E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[xp] = funzioneGeneratrice(x,k,M,m,l,g,K,Ts)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%x1 = theta , x2 = theta_dot , x3 = xc , x4 = xc_dot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   = (K(1)*x(1,k)+K(2)*x(2,k)+K(3)*x(3,k)+K(4)*x(4,k));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  = (m*l*l - ((m*m*l*l)/(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M+m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))*cos(x(1,k))*cos(x(1,k)));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  =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M+m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((m*m*l^2)/(m*l^2))*cos(x(1,k))^2);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  = x(2,k) + (m*g*l*sin(x(1,k)) - ((m*m*l^2)/(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M+m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))*sin(x(1,k))*cos(x(1,k))*x(2,k)*x(2,k) + ((m*l)/(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M+m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))*u*cos(x(1,k)))*(Ts/c);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  = x(4,k) + (m*l*sin(x(1,k))*x(2,k)^2 - ((m*m*l*l*g)/(m*l^2))*cos(x(1,k))*sin(x(1,k)) + u)*(Ts/d);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= [x(1,k) + x(2,k)*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Ts;a;x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(3,k) + x(4,k)*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Ts;b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solidFill>
                  <a:srgbClr val="0E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7217B-72A3-5529-B55C-277F7000F847}"/>
              </a:ext>
            </a:extLst>
          </p:cNvPr>
          <p:cNvSpPr txBox="1"/>
          <p:nvPr/>
        </p:nvSpPr>
        <p:spPr>
          <a:xfrm>
            <a:off x="908851" y="4731797"/>
            <a:ext cx="938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semplificare un pò le cose , lo Jacobiano verrà individuato no analiticamente , ma per via numerica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E5758-C806-F6A8-964F-8AB9680BA300}"/>
              </a:ext>
            </a:extLst>
          </p:cNvPr>
          <p:cNvSpPr txBox="1"/>
          <p:nvPr/>
        </p:nvSpPr>
        <p:spPr>
          <a:xfrm>
            <a:off x="908851" y="5553735"/>
            <a:ext cx="609452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  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jacobian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,[x1;x2;x3;x4]);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168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7CE4-9920-202D-512A-924639A9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A021-84B1-32D9-FAA3-76CD8E61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6BF9-2FBC-85BC-2683-0CD3613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182CD-31B6-2048-FD20-8C9A9DD39B41}"/>
              </a:ext>
            </a:extLst>
          </p:cNvPr>
          <p:cNvSpPr txBox="1"/>
          <p:nvPr/>
        </p:nvSpPr>
        <p:spPr>
          <a:xfrm>
            <a:off x="3222594" y="532660"/>
            <a:ext cx="813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Analisi Di Convergenza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F6D3C-1A35-93C2-897D-D26A8E0F74F0}"/>
              </a:ext>
            </a:extLst>
          </p:cNvPr>
          <p:cNvSpPr txBox="1"/>
          <p:nvPr/>
        </p:nvSpPr>
        <p:spPr>
          <a:xfrm>
            <a:off x="3222594" y="1055880"/>
            <a:ext cx="7608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convergenza dell’equazione di Riccati e di conseguenza del guadagno del filtro , da la possibilità di sostituire il filtro completo con la sua versione a regime.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6F1B53-67C4-1878-5B45-4F23BD39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71" y="2203440"/>
            <a:ext cx="5124561" cy="39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65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59B9-077A-E87B-278A-179BE17D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239532"/>
            <a:ext cx="4941771" cy="1122202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Implementazione su ROS</a:t>
            </a:r>
          </a:p>
        </p:txBody>
      </p:sp>
    </p:spTree>
    <p:extLst>
      <p:ext uri="{BB962C8B-B14F-4D97-AF65-F5344CB8AC3E}">
        <p14:creationId xmlns:p14="http://schemas.microsoft.com/office/powerpoint/2010/main" val="2680540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86D0F2-F171-3800-2C82-573F5CDBCD04}"/>
              </a:ext>
            </a:extLst>
          </p:cNvPr>
          <p:cNvSpPr txBox="1"/>
          <p:nvPr/>
        </p:nvSpPr>
        <p:spPr>
          <a:xfrm>
            <a:off x="408373" y="1109735"/>
            <a:ext cx="679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Contenuto Della Presentazione: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4B7E-28E4-7F01-5C97-40BD98513098}"/>
              </a:ext>
            </a:extLst>
          </p:cNvPr>
          <p:cNvSpPr txBox="1"/>
          <p:nvPr/>
        </p:nvSpPr>
        <p:spPr>
          <a:xfrm>
            <a:off x="870011" y="1843950"/>
            <a:ext cx="48915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Modellazione Matematica Robot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Realizzazione «Fisica» Robot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Sintesi Regolatore LQ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Progettazione Filtro di Kalman Esteso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Implementazione su ROS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D2E7E7-3DD5-214A-1604-8E81895C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FA13C1-2A11-C0E2-9725-9B17833E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ABE84-55B4-991A-FD86-D1D94DBA5D1A}"/>
              </a:ext>
            </a:extLst>
          </p:cNvPr>
          <p:cNvSpPr/>
          <p:nvPr/>
        </p:nvSpPr>
        <p:spPr>
          <a:xfrm>
            <a:off x="0" y="0"/>
            <a:ext cx="57793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B3803-C5E9-0BBB-E29A-8EC2CD22EE6C}"/>
              </a:ext>
            </a:extLst>
          </p:cNvPr>
          <p:cNvSpPr txBox="1"/>
          <p:nvPr/>
        </p:nvSpPr>
        <p:spPr>
          <a:xfrm>
            <a:off x="372862" y="300804"/>
            <a:ext cx="952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Modellazione Fisica Robot URDF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76C508-F871-4CFA-FBA1-E21DBC83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75" y="1358336"/>
            <a:ext cx="3569285" cy="45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10E8C9-4A04-A3E0-AFB0-21D43769DE8D}"/>
              </a:ext>
            </a:extLst>
          </p:cNvPr>
          <p:cNvSpPr txBox="1"/>
          <p:nvPr/>
        </p:nvSpPr>
        <p:spPr>
          <a:xfrm>
            <a:off x="372862" y="745750"/>
            <a:ext cx="1061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Presentiamo di seguito la costruzione fisica del robot mediante file URDF.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7864E-F0E0-8B61-ADCB-1A80F7690E9E}"/>
              </a:ext>
            </a:extLst>
          </p:cNvPr>
          <p:cNvSpPr txBox="1"/>
          <p:nvPr/>
        </p:nvSpPr>
        <p:spPr>
          <a:xfrm>
            <a:off x="5608748" y="1358336"/>
            <a:ext cx="553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piatti del pendolo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C093E-1CD9-0EC0-F4CB-6BAD5DE4A4D5}"/>
              </a:ext>
            </a:extLst>
          </p:cNvPr>
          <p:cNvSpPr txBox="1"/>
          <p:nvPr/>
        </p:nvSpPr>
        <p:spPr>
          <a:xfrm>
            <a:off x="5608748" y="1702605"/>
            <a:ext cx="58148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</a:rPr>
              <a:t>&lt;link name="base_link"&gt;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&lt;geometry&gt;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&lt;box size="0.18 0.08 0.003"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&lt;/geometry&gt;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&lt;material name="blue"&gt;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&lt;color rgba="0 0 1 1"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&lt;/material&gt;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&lt;/visual&gt;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&lt;/link&gt;</a:t>
            </a:r>
          </a:p>
          <a:p>
            <a:endParaRPr lang="it-IT" sz="1600" dirty="0">
              <a:latin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514E1-01E8-B869-98B8-50680C6E6EF5}"/>
              </a:ext>
            </a:extLst>
          </p:cNvPr>
          <p:cNvSpPr txBox="1"/>
          <p:nvPr/>
        </p:nvSpPr>
        <p:spPr>
          <a:xfrm>
            <a:off x="5655316" y="4043894"/>
            <a:ext cx="400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aste di supporto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DDC76-6B78-2689-5662-82C36CAC709B}"/>
              </a:ext>
            </a:extLst>
          </p:cNvPr>
          <p:cNvSpPr txBox="1"/>
          <p:nvPr/>
        </p:nvSpPr>
        <p:spPr>
          <a:xfrm>
            <a:off x="5608748" y="4384642"/>
            <a:ext cx="6729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</a:rPr>
              <a:t>&lt;link name="cylinder_1"&gt;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&lt;geometry&gt;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&lt;cylinder length="0.25" radius="0.005"/&gt;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&lt;/geometry&gt;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&lt;material name="black"&gt;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&lt;color rgba="0 0 0 1"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&lt;/material&gt;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&lt;/visual&gt; 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&lt;/link&gt;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0796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DCE4-043E-BE8D-7F66-B475F310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4691-C970-AC9F-139A-86ABDD4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8BE1-F918-9426-1B6D-C4C474BB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00857-2BC2-2A0D-5509-3847A58A0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509" y="949963"/>
            <a:ext cx="3569285" cy="45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25DFF-5CE5-D582-2570-B808ACD62CC5}"/>
              </a:ext>
            </a:extLst>
          </p:cNvPr>
          <p:cNvSpPr txBox="1"/>
          <p:nvPr/>
        </p:nvSpPr>
        <p:spPr>
          <a:xfrm>
            <a:off x="5788241" y="924481"/>
            <a:ext cx="5113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ruote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CAA23-8CD0-99CB-69C1-CD3C69AD7433}"/>
              </a:ext>
            </a:extLst>
          </p:cNvPr>
          <p:cNvSpPr txBox="1"/>
          <p:nvPr/>
        </p:nvSpPr>
        <p:spPr>
          <a:xfrm>
            <a:off x="5788241" y="1263035"/>
            <a:ext cx="70488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</a:rPr>
              <a:t>&lt;link name="right_wheel"&gt;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&lt;geometry&gt;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&lt;cylinder length="0.0125" radius="0.0325"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&lt;/geometry&gt; 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&lt;material name="black"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&lt;/visual&gt;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&lt;/link&gt;</a:t>
            </a: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7520-61CC-8F78-B5FC-6B0624008F49}"/>
              </a:ext>
            </a:extLst>
          </p:cNvPr>
          <p:cNvSpPr txBox="1"/>
          <p:nvPr/>
        </p:nvSpPr>
        <p:spPr>
          <a:xfrm>
            <a:off x="5788241" y="3195163"/>
            <a:ext cx="545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Piattaforma Inerziale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62AE5-5D91-D19A-251E-A61AB611F099}"/>
              </a:ext>
            </a:extLst>
          </p:cNvPr>
          <p:cNvSpPr txBox="1"/>
          <p:nvPr/>
        </p:nvSpPr>
        <p:spPr>
          <a:xfrm>
            <a:off x="5845945" y="3569228"/>
            <a:ext cx="53436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</a:rPr>
              <a:t>&lt;link name="imu_link"&gt;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&lt;visual&gt;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&lt;geometry&gt;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&lt;box size="0.03 0.03 0.003"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&lt;/geometry&gt;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&lt;material name="black" /&gt;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&lt;/visual&gt; 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&lt;/link&gt;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11118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96D7D-0EB8-ADEB-2095-6884A31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C4DF-EC90-FAE8-0CD1-DDE51F7F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A8FD-F177-C8ED-0592-C9593F7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E713C-2331-F151-0690-5722DC17FFB9}"/>
              </a:ext>
            </a:extLst>
          </p:cNvPr>
          <p:cNvSpPr txBox="1"/>
          <p:nvPr/>
        </p:nvSpPr>
        <p:spPr>
          <a:xfrm>
            <a:off x="328474" y="380625"/>
            <a:ext cx="1132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Plug-In Gazebo Telecamera e IMU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92B91-D369-9569-8ED3-95B9AC5E7874}"/>
              </a:ext>
            </a:extLst>
          </p:cNvPr>
          <p:cNvSpPr txBox="1"/>
          <p:nvPr/>
        </p:nvSpPr>
        <p:spPr>
          <a:xfrm>
            <a:off x="328474" y="914399"/>
            <a:ext cx="109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al plug-in differential-drive per l’attuazione , si è fatto uso di altri due plug-in , uno per la videocamera l’altro per l’implementazione di una piattaforma inerziale.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44728-268A-AD70-C360-95109BB2B589}"/>
              </a:ext>
            </a:extLst>
          </p:cNvPr>
          <p:cNvSpPr txBox="1"/>
          <p:nvPr/>
        </p:nvSpPr>
        <p:spPr>
          <a:xfrm>
            <a:off x="408373" y="1766656"/>
            <a:ext cx="10945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Courier New" panose="02070309020205020404" pitchFamily="49" charset="0"/>
              </a:rPr>
              <a:t>&lt;plugin name="camera_controller" filename="libgazebo_ros_camera.so"&gt;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&lt;alwaysOn&gt;true&lt;/alwaysOn&gt;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&lt;updateRate&gt;0.0&lt;/updateRate&gt;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&lt;cameraName&gt;rrbot/camera1&lt;/cameraName&gt;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&lt;imageTopicName&gt;image_raw&lt;/imageTopicName&gt;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55A46-3423-1199-9317-6C6EAF21CC8E}"/>
              </a:ext>
            </a:extLst>
          </p:cNvPr>
          <p:cNvSpPr txBox="1"/>
          <p:nvPr/>
        </p:nvSpPr>
        <p:spPr>
          <a:xfrm>
            <a:off x="514905" y="3524435"/>
            <a:ext cx="104934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Courier New" panose="02070309020205020404" pitchFamily="49" charset="0"/>
              </a:rPr>
              <a:t>&lt;plugin filename="libgazebo_ros_imu_sensor.so" name="imu_plugin"&gt;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&lt;alwaysOn&gt;true&lt;/alwaysOn&gt;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&lt;topicName&gt;imu&lt;/topicName&gt;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&lt;updateRateHZ&gt;100.0&lt;/updateRateHZ&gt;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&lt;bodyName&gt;imu_link&lt;/bodyName&gt;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&lt;noise&gt;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&lt;type&gt;gaussian&lt;/type&gt;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&lt;mean&gt;0.0&lt;/mean&gt;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&lt;stddev&gt;0.005&lt;/stddev&gt;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&lt;/noise&gt;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680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08B5-9098-A871-78EF-B712819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9F49-13C5-9C9F-C217-8130DB27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7077-9720-1F81-9AA8-13CD2695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89178-BBA0-125D-74C5-3B16A7C7FEDB}"/>
              </a:ext>
            </a:extLst>
          </p:cNvPr>
          <p:cNvSpPr txBox="1"/>
          <p:nvPr/>
        </p:nvSpPr>
        <p:spPr>
          <a:xfrm>
            <a:off x="838200" y="51074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Definizione Interfacce Sviluppate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0ED8-8926-B321-1A88-3547B36AFF73}"/>
              </a:ext>
            </a:extLst>
          </p:cNvPr>
          <p:cNvSpPr txBox="1"/>
          <p:nvPr/>
        </p:nvSpPr>
        <p:spPr>
          <a:xfrm>
            <a:off x="838200" y="1104990"/>
            <a:ext cx="1009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Continuiamo la nostra discussione presentando inizialmente le classi sviluppate, il modello URDF creato ed i plug-in utilizzati. Iniziamo con i Nodi ROS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D94CE-82E4-83E6-CB4F-CEB23E238F45}"/>
              </a:ext>
            </a:extLst>
          </p:cNvPr>
          <p:cNvSpPr txBox="1"/>
          <p:nvPr/>
        </p:nvSpPr>
        <p:spPr>
          <a:xfrm>
            <a:off x="838200" y="1957298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classi sviluppate sono le seguenti: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68B89-4139-7017-040B-81844A8A286C}"/>
              </a:ext>
            </a:extLst>
          </p:cNvPr>
          <p:cNvSpPr txBox="1"/>
          <p:nvPr/>
        </p:nvSpPr>
        <p:spPr>
          <a:xfrm>
            <a:off x="838200" y="2485748"/>
            <a:ext cx="9999955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ExtendedKalmanFilter.py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StateController.py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PIDController.py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KeyController.py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C0759-7682-940C-0DD0-82E31746050F}"/>
              </a:ext>
            </a:extLst>
          </p:cNvPr>
          <p:cNvSpPr txBox="1"/>
          <p:nvPr/>
        </p:nvSpPr>
        <p:spPr>
          <a:xfrm>
            <a:off x="838200" y="4003829"/>
            <a:ext cx="98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Metodo di scambio messaggi tra nodi utilizzato : </a:t>
            </a:r>
            <a:r>
              <a:rPr lang="it-IT" b="1" dirty="0"/>
              <a:t>Topic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5D7AE-8A2E-63D3-BD60-F76B3990F8BF}"/>
              </a:ext>
            </a:extLst>
          </p:cNvPr>
          <p:cNvSpPr txBox="1"/>
          <p:nvPr/>
        </p:nvSpPr>
        <p:spPr>
          <a:xfrm>
            <a:off x="838200" y="4511480"/>
            <a:ext cx="1038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Configurazione Parametri Modello e Matrici : file configurazione memorizzato nel </a:t>
            </a:r>
            <a:r>
              <a:rPr lang="it-IT" b="1" dirty="0"/>
              <a:t>Parameter - Server</a:t>
            </a:r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2D16C-33DD-B07B-75E5-65BE0F397249}"/>
              </a:ext>
            </a:extLst>
          </p:cNvPr>
          <p:cNvSpPr txBox="1"/>
          <p:nvPr/>
        </p:nvSpPr>
        <p:spPr>
          <a:xfrm>
            <a:off x="838200" y="4990630"/>
            <a:ext cx="1024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Attuazione e Misurazioni : plug-in </a:t>
            </a:r>
            <a:r>
              <a:rPr lang="it-IT" b="1" dirty="0"/>
              <a:t>Gazebo.</a:t>
            </a:r>
          </a:p>
        </p:txBody>
      </p:sp>
    </p:spTree>
    <p:extLst>
      <p:ext uri="{BB962C8B-B14F-4D97-AF65-F5344CB8AC3E}">
        <p14:creationId xmlns:p14="http://schemas.microsoft.com/office/powerpoint/2010/main" val="31841971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7914-B6FD-C5F0-E92C-2173A289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B45-BCCB-7D66-228A-9F3CD7B7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E8670-402B-6DD7-A373-B5753F3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27145-05AD-6166-1533-9D592636B1AA}"/>
              </a:ext>
            </a:extLst>
          </p:cNvPr>
          <p:cNvSpPr txBox="1"/>
          <p:nvPr/>
        </p:nvSpPr>
        <p:spPr>
          <a:xfrm>
            <a:off x="3280670" y="310716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Classe KalmanFilter.py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321E0-D787-D908-CEA5-B42F6BF4F35B}"/>
              </a:ext>
            </a:extLst>
          </p:cNvPr>
          <p:cNvSpPr txBox="1"/>
          <p:nvPr/>
        </p:nvSpPr>
        <p:spPr>
          <a:xfrm>
            <a:off x="3280670" y="763527"/>
            <a:ext cx="812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Ciascun istanza di tale classe riproduce fedelmente le equazioni del Filtro visto in precedenza.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C59D-EBA4-49A6-2B26-835DB5C8C1F5}"/>
              </a:ext>
            </a:extLst>
          </p:cNvPr>
          <p:cNvSpPr txBox="1"/>
          <p:nvPr/>
        </p:nvSpPr>
        <p:spPr>
          <a:xfrm>
            <a:off x="3280670" y="1633491"/>
            <a:ext cx="783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Ai fini di ridurre la dipendenza del codice dai parametri del modello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85180-BBA4-BAC0-C214-42B06A1C9CF9}"/>
              </a:ext>
            </a:extLst>
          </p:cNvPr>
          <p:cNvSpPr txBox="1"/>
          <p:nvPr/>
        </p:nvSpPr>
        <p:spPr>
          <a:xfrm>
            <a:off x="3280670" y="2173864"/>
            <a:ext cx="7935897" cy="329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#load paramaters from Parameter Server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rp.get_param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('/robot/M')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#mass pendulum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mc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rp.get_param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('/robot/mc')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#mass cart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 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rp.get_param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('/robot/l')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#CG distance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 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rp.get_param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('/robot/g')                                                                   </a:t>
            </a:r>
            <a:r>
              <a:rPr lang="en-US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#gravity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Ts =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rp.get_param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('/robot/Ts')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2564-0F04-90C1-E935-04AD1571696F}"/>
              </a:ext>
            </a:extLst>
          </p:cNvPr>
          <p:cNvSpPr txBox="1"/>
          <p:nvPr/>
        </p:nvSpPr>
        <p:spPr>
          <a:xfrm>
            <a:off x="3280670" y="5263777"/>
            <a:ext cx="780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l’assegnamento avviene tramite la lettura dei rispettivi parametri dal file </a:t>
            </a:r>
            <a:r>
              <a:rPr lang="it-IT" b="1" dirty="0"/>
              <a:t>param.yaml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25140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9B00385-C2EB-40C2-6A27-A128B0B5C28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7AB1C33-F25C-AE16-4B27-70366ED59B0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D3BF78-0095-41CB-6B65-911E2ACC0D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FF190-ADAE-23FE-D970-8D29B375780B}"/>
              </a:ext>
            </a:extLst>
          </p:cNvPr>
          <p:cNvSpPr txBox="1"/>
          <p:nvPr/>
        </p:nvSpPr>
        <p:spPr>
          <a:xfrm>
            <a:off x="2209800" y="372862"/>
            <a:ext cx="83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Classe KalmanFilter.py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5F156-BCC1-5459-386A-6B242CBCCC67}"/>
              </a:ext>
            </a:extLst>
          </p:cNvPr>
          <p:cNvSpPr txBox="1"/>
          <p:nvPr/>
        </p:nvSpPr>
        <p:spPr>
          <a:xfrm>
            <a:off x="2209800" y="895519"/>
            <a:ext cx="943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 fine di permettere allo sviluppatore la modifica delle covarianze sul modello e sulla uscita anche le corrispettive matrici vengono caricate dal </a:t>
            </a:r>
            <a:r>
              <a:rPr lang="it-IT" b="1" dirty="0"/>
              <a:t>Parameter – Server</a:t>
            </a:r>
            <a:r>
              <a:rPr lang="it-IT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BDD9D-C18A-3834-5E63-63D0731FCF92}"/>
              </a:ext>
            </a:extLst>
          </p:cNvPr>
          <p:cNvSpPr txBox="1"/>
          <p:nvPr/>
        </p:nvSpPr>
        <p:spPr>
          <a:xfrm>
            <a:off x="2209800" y="1677880"/>
            <a:ext cx="9108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#state covariance matrix</a:t>
            </a:r>
          </a:p>
          <a:p>
            <a:r>
              <a:rPr lang="it-IT" dirty="0">
                <a:latin typeface="Courier New" panose="02070309020205020404" pitchFamily="49" charset="0"/>
              </a:rPr>
              <a:t>V</a:t>
            </a:r>
            <a:r>
              <a:rPr lang="it-IT" sz="1800" dirty="0">
                <a:latin typeface="Courier New" panose="02070309020205020404" pitchFamily="49" charset="0"/>
              </a:rPr>
              <a:t>1 = np.array(rp.get_param("/covariance/V1")) </a:t>
            </a:r>
          </a:p>
          <a:p>
            <a:r>
              <a:rPr lang="pt-BR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#exit variance</a:t>
            </a:r>
            <a:endParaRPr lang="it-IT" dirty="0">
              <a:solidFill>
                <a:srgbClr val="1A8C20"/>
              </a:solidFill>
              <a:latin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</a:rPr>
              <a:t>V2 = rp.get_param("/covariance/V2")</a:t>
            </a:r>
          </a:p>
          <a:p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10073-1736-CBE0-EC38-AF2509ECDD14}"/>
              </a:ext>
            </a:extLst>
          </p:cNvPr>
          <p:cNvSpPr txBox="1"/>
          <p:nvPr/>
        </p:nvSpPr>
        <p:spPr>
          <a:xfrm>
            <a:off x="2209800" y="2968072"/>
            <a:ext cx="910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Costruira l’istanza KalmanFilter , l’esecuzione del codice prosegue con l’invocazione del metodo di istanza </a:t>
            </a:r>
            <a:r>
              <a:rPr lang="it-IT" b="1" dirty="0"/>
              <a:t>setup</a:t>
            </a:r>
            <a:r>
              <a:rPr lang="it-IT" dirty="0"/>
              <a:t>(self)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E5DF0-5B24-D9A5-41DF-061F7A241757}"/>
              </a:ext>
            </a:extLst>
          </p:cNvPr>
          <p:cNvSpPr txBox="1"/>
          <p:nvPr/>
        </p:nvSpPr>
        <p:spPr>
          <a:xfrm>
            <a:off x="2169851" y="3702793"/>
            <a:ext cx="9188388" cy="284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setup(self):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#init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rospy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</a:t>
            </a:r>
            <a:endParaRPr lang="it-IT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rp.init_node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StateExtimation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#define a publisher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self.publisher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rp.Publisher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self.topicName,TwoWheelsState,queue_size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….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#define a subscriber to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self.subscriber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rp.Subscriber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Imu,self.stateExtimation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2797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8039-6EF1-E667-CD40-78A30571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60A8-2D2D-6A69-240B-A87C120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A633-AA97-99D7-3AE3-38D4CF6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49BDD-B8D8-7DE1-654B-126BF9BDA0F3}"/>
              </a:ext>
            </a:extLst>
          </p:cNvPr>
          <p:cNvSpPr txBox="1"/>
          <p:nvPr/>
        </p:nvSpPr>
        <p:spPr>
          <a:xfrm>
            <a:off x="1296139" y="399494"/>
            <a:ext cx="1015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/stateExtimation Topic e /imu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E2AF3-0808-37FC-BCF7-30C65ACA229D}"/>
              </a:ext>
            </a:extLst>
          </p:cNvPr>
          <p:cNvSpPr txBox="1"/>
          <p:nvPr/>
        </p:nvSpPr>
        <p:spPr>
          <a:xfrm>
            <a:off x="1296139" y="967691"/>
            <a:ext cx="1023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Stimato lo stato del sistema , l’instanza KalmanFilter pubblica messaggi di tipo </a:t>
            </a:r>
            <a:r>
              <a:rPr lang="it-IT" b="1" dirty="0"/>
              <a:t>TwoWheelsState</a:t>
            </a:r>
            <a:r>
              <a:rPr lang="it-IT" dirty="0"/>
              <a:t> sul topic </a:t>
            </a:r>
            <a:r>
              <a:rPr lang="it-IT" b="1" dirty="0"/>
              <a:t>/stateExtimation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18F08-0A13-8D18-B9FF-A1A76F0555EA}"/>
              </a:ext>
            </a:extLst>
          </p:cNvPr>
          <p:cNvSpPr txBox="1"/>
          <p:nvPr/>
        </p:nvSpPr>
        <p:spPr>
          <a:xfrm>
            <a:off x="1290960" y="1720554"/>
            <a:ext cx="8185212" cy="185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TwoWheelsState.msg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 x1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 x2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 x3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 x4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502A3-CE15-A446-6C17-183AE8284547}"/>
              </a:ext>
            </a:extLst>
          </p:cNvPr>
          <p:cNvSpPr txBox="1"/>
          <p:nvPr/>
        </p:nvSpPr>
        <p:spPr>
          <a:xfrm>
            <a:off x="1290960" y="3431188"/>
            <a:ext cx="100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Parte del codice saliente della classe KalmanFilter e la seguente dichiarazione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7C057-CFD3-F6FA-8E4F-10C6D6F6915F}"/>
              </a:ext>
            </a:extLst>
          </p:cNvPr>
          <p:cNvSpPr txBox="1"/>
          <p:nvPr/>
        </p:nvSpPr>
        <p:spPr>
          <a:xfrm>
            <a:off x="1290960" y="3925262"/>
            <a:ext cx="9694415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#define a subscriber to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self.subscriber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rp.Subscriber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Imu,self.stateExtimation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E22D5-3461-BAA5-BACC-D5BFB475A136}"/>
              </a:ext>
            </a:extLst>
          </p:cNvPr>
          <p:cNvSpPr txBox="1"/>
          <p:nvPr/>
        </p:nvSpPr>
        <p:spPr>
          <a:xfrm>
            <a:off x="1290960" y="4794635"/>
            <a:ext cx="101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 ogni lettura dalla piattaforma inerziale , si ha l’invocazione del metodo </a:t>
            </a:r>
            <a:r>
              <a:rPr lang="it-IT" b="1" dirty="0"/>
              <a:t>stateExtimation</a:t>
            </a:r>
            <a:r>
              <a:rPr lang="it-IT" dirty="0"/>
              <a:t>(self,...)</a:t>
            </a:r>
          </a:p>
        </p:txBody>
      </p:sp>
    </p:spTree>
    <p:extLst>
      <p:ext uri="{BB962C8B-B14F-4D97-AF65-F5344CB8AC3E}">
        <p14:creationId xmlns:p14="http://schemas.microsoft.com/office/powerpoint/2010/main" val="352820009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6514C-0C4B-1175-7185-AB4B20DF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D92C-4C23-9D36-D7E2-30F15D91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1C990-142D-4447-0454-E5D77F52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9495A-2701-70E3-F79C-06CDC3CE0DD9}"/>
              </a:ext>
            </a:extLst>
          </p:cNvPr>
          <p:cNvSpPr txBox="1"/>
          <p:nvPr/>
        </p:nvSpPr>
        <p:spPr>
          <a:xfrm>
            <a:off x="399495" y="326709"/>
            <a:ext cx="1095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Stima Stato Sistema e Topic /stateExtimation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6586B-D551-7BBE-EE59-65DF663A3651}"/>
              </a:ext>
            </a:extLst>
          </p:cNvPr>
          <p:cNvSpPr txBox="1"/>
          <p:nvPr/>
        </p:nvSpPr>
        <p:spPr>
          <a:xfrm>
            <a:off x="399495" y="887765"/>
            <a:ext cx="10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piattaforma inerziale non restituisce direttamente gli angoli di Eulero (RPY) , ma preferisce</a:t>
            </a:r>
          </a:p>
          <a:p>
            <a:r>
              <a:rPr lang="it-IT" dirty="0"/>
              <a:t>i quaternioni unitari.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4EA65-05ED-51F6-49C4-6DCFBA1F5F6D}"/>
              </a:ext>
            </a:extLst>
          </p:cNvPr>
          <p:cNvSpPr txBox="1"/>
          <p:nvPr/>
        </p:nvSpPr>
        <p:spPr>
          <a:xfrm>
            <a:off x="523783" y="1740023"/>
            <a:ext cx="9925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#quaternion to Euler (Roll Angle)</a:t>
            </a:r>
          </a:p>
          <a:p>
            <a:r>
              <a:rPr lang="it-IT" sz="1800" b="1" dirty="0">
                <a:latin typeface="Courier New" panose="02070309020205020404" pitchFamily="49" charset="0"/>
              </a:rPr>
              <a:t>def</a:t>
            </a:r>
            <a:r>
              <a:rPr lang="it-IT" sz="1800" dirty="0">
                <a:latin typeface="Courier New" panose="02070309020205020404" pitchFamily="49" charset="0"/>
              </a:rPr>
              <a:t> quaternionToEuler(self,msg):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w     = msg.orientation.w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x     = msg.orientation.x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y     = msg.orientation.y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z     = msg.orientation.z</a:t>
            </a:r>
          </a:p>
          <a:p>
            <a:r>
              <a:rPr lang="pl-PL" sz="1800" dirty="0">
                <a:latin typeface="Courier New" panose="02070309020205020404" pitchFamily="49" charset="0"/>
              </a:rPr>
              <a:t>    t0    = 2*(w*x + y*z)</a:t>
            </a:r>
          </a:p>
          <a:p>
            <a:r>
              <a:rPr lang="es-ES" sz="1800" dirty="0">
                <a:latin typeface="Courier New" panose="02070309020205020404" pitchFamily="49" charset="0"/>
              </a:rPr>
              <a:t>    t1    = 1 - 2*(x*x + y*y)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X     = np.arctan2(t0,t1)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return -X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EAFBA-4BED-FC98-2D38-8F3708EE2C27}"/>
                  </a:ext>
                </a:extLst>
              </p:cNvPr>
              <p:cNvSpPr txBox="1"/>
              <p:nvPr/>
            </p:nvSpPr>
            <p:spPr>
              <a:xfrm>
                <a:off x="523783" y="4879344"/>
                <a:ext cx="10511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X</a:t>
                </a:r>
                <a:r>
                  <a:rPr lang="it-IT" dirty="0"/>
                  <a:t> angolo di rollio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del pendolo , al quale è stato sovrapposto un rumore gaussiano a media nulla e varianza </a:t>
                </a:r>
                <a:r>
                  <a:rPr lang="it-IT" b="1" dirty="0"/>
                  <a:t>2,5e-5</a:t>
                </a:r>
                <a:r>
                  <a:rPr lang="it-IT" dirty="0"/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EAFBA-4BED-FC98-2D38-8F3708EE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4879344"/>
                <a:ext cx="10511161" cy="646331"/>
              </a:xfrm>
              <a:prstGeom prst="rect">
                <a:avLst/>
              </a:prstGeom>
              <a:blipFill>
                <a:blip r:embed="rId2"/>
                <a:stretch>
                  <a:fillRect l="-522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7442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8DC5D1-5673-6A80-DC6E-B9B6FFC3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A7EC0A0-720C-10A5-0FEC-F04D1FEB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9E5DE9-0448-1B07-0A79-EA9AC244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77D36-85B1-200F-4268-C59AF50ACEC8}"/>
              </a:ext>
            </a:extLst>
          </p:cNvPr>
          <p:cNvSpPr/>
          <p:nvPr/>
        </p:nvSpPr>
        <p:spPr>
          <a:xfrm>
            <a:off x="452761" y="1202361"/>
            <a:ext cx="11478828" cy="5086843"/>
          </a:xfrm>
          <a:prstGeom prst="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#convert quaternion to Euler Angle (roll - angle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y_misurata = self.quaternionToEuler(sensorMsg)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#evaluate innovation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innovation = y_misurata - self.xkk1[0]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#evaluate filter gain</a:t>
            </a:r>
          </a:p>
          <a:p>
            <a:r>
              <a:rPr lang="it-IT" sz="800" dirty="0">
                <a:solidFill>
                  <a:schemeClr val="tx1"/>
                </a:solidFill>
                <a:latin typeface="Courier New" panose="02070309020205020404" pitchFamily="49" charset="0"/>
              </a:rPr>
              <a:t>distance   = np.sqrt((self.Ko[0] - self.Kok1[0])**2 + (self.Ko[1] - self.Kok1[1])**2 + (self.Ko[2] - self.Kok1[2])**2 + (self.Ko[3] - self.Kok1[3])**2)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#control steady - state condition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#if(distance &gt; 0.01):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#measurement update</a:t>
            </a:r>
          </a:p>
          <a:p>
            <a:r>
              <a:rPr lang="pl-PL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pl-PL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#Po        = (self.I-self.Ko*C)*P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#Po        = (self.I - self.Ko @ C) @ P @ (self.I - self.Ko @ (C.transpose())) + (self.Ko @ self.Ko.transpose())*(self.param[6])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#evaluate Jacobian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#J         = self.evaluateJacobian(self.xkk1[0],self.xkk1[1],self.xkk1[2],self.xkk1[3])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#Riccati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#self.P    = J @ Po @ J.transpose() + self.param[5] 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#update gain filter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#self.Kok1 = self.Ko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    #self.Ko   = self.evaluateGain()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self.Ko        =  np.array([1.  ,       0.68236595 ,1.00165699, 0.20071691])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#correction &amp; prediction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self.xk  = self.xkk1 + (self.Ko * innovation)</a:t>
            </a:r>
          </a:p>
          <a:p>
            <a:r>
              <a:rPr lang="it-IT" sz="1200" dirty="0">
                <a:solidFill>
                  <a:srgbClr val="1A8C20"/>
                </a:solidFill>
                <a:latin typeface="Courier New" panose="02070309020205020404" pitchFamily="49" charset="0"/>
              </a:rPr>
              <a:t>#prediction</a:t>
            </a:r>
          </a:p>
          <a:p>
            <a:r>
              <a:rPr lang="it-IT" sz="1200" dirty="0">
                <a:solidFill>
                  <a:schemeClr val="tx1"/>
                </a:solidFill>
                <a:latin typeface="Courier New" panose="02070309020205020404" pitchFamily="49" charset="0"/>
              </a:rPr>
              <a:t>self.xkk1=self.funzioneGeneratrice(self.xk[0],self.xk[1],self.xk[2],self.xk[3],self.param[0],self.param[1],self.param[2],self.param[3],self.param[7],self.param[4])</a:t>
            </a:r>
          </a:p>
          <a:p>
            <a:endParaRPr lang="it-IT" sz="9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A12EB-2C36-88B8-D8F4-098DF0C2B588}"/>
              </a:ext>
            </a:extLst>
          </p:cNvPr>
          <p:cNvSpPr txBox="1"/>
          <p:nvPr/>
        </p:nvSpPr>
        <p:spPr>
          <a:xfrm>
            <a:off x="452761" y="337351"/>
            <a:ext cx="1099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Stima dello Stato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64EA5-773B-1829-7A4D-BD361915FE99}"/>
              </a:ext>
            </a:extLst>
          </p:cNvPr>
          <p:cNvSpPr txBox="1"/>
          <p:nvPr/>
        </p:nvSpPr>
        <p:spPr>
          <a:xfrm>
            <a:off x="452761" y="833030"/>
            <a:ext cx="1089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ottenuta l’uscita misurata del sistema , il filtro è pronto per stimare lo stato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58731739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D908-9068-4A72-9056-26873694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A8DC-1EDB-43ED-84DD-35D5F4AB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5443-F241-A0B7-26D2-30BE7064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6DE4-F60B-237B-D4F2-773BF1754182}"/>
              </a:ext>
            </a:extLst>
          </p:cNvPr>
          <p:cNvSpPr txBox="1"/>
          <p:nvPr/>
        </p:nvSpPr>
        <p:spPr>
          <a:xfrm>
            <a:off x="1473693" y="775731"/>
            <a:ext cx="958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Pubblicazione Stato Stimato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9562C-705B-DD55-83E3-A0D0C6F90446}"/>
              </a:ext>
            </a:extLst>
          </p:cNvPr>
          <p:cNvSpPr txBox="1"/>
          <p:nvPr/>
        </p:nvSpPr>
        <p:spPr>
          <a:xfrm>
            <a:off x="1473693" y="1265016"/>
            <a:ext cx="990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Stimato lo stato del sistema , il prossimo passo è la defizione di un messaggio di tipo </a:t>
            </a:r>
            <a:r>
              <a:rPr lang="it-IT" b="1" dirty="0"/>
              <a:t>TwoWheelsState</a:t>
            </a:r>
            <a:r>
              <a:rPr lang="it-IT" dirty="0"/>
              <a:t> e pubblicarlo sul topic </a:t>
            </a:r>
            <a:r>
              <a:rPr lang="it-IT" b="1" dirty="0"/>
              <a:t>/stateExtimation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3BED3-0FC1-F281-DED5-8539C29B382D}"/>
              </a:ext>
            </a:extLst>
          </p:cNvPr>
          <p:cNvSpPr txBox="1"/>
          <p:nvPr/>
        </p:nvSpPr>
        <p:spPr>
          <a:xfrm>
            <a:off x="1473693" y="2277818"/>
            <a:ext cx="9117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#state publishing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state    = TwoWheelsState()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state.x1 = </a:t>
            </a:r>
            <a:r>
              <a:rPr lang="en-US" sz="1800" dirty="0" err="1">
                <a:latin typeface="Courier New" panose="02070309020205020404" pitchFamily="49" charset="0"/>
              </a:rPr>
              <a:t>self.xk</a:t>
            </a:r>
            <a:r>
              <a:rPr lang="en-US" sz="1800" dirty="0">
                <a:latin typeface="Courier New" panose="02070309020205020404" pitchFamily="49" charset="0"/>
              </a:rPr>
              <a:t>[0]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state.x2 = </a:t>
            </a:r>
            <a:r>
              <a:rPr lang="en-US" sz="1800" dirty="0" err="1">
                <a:latin typeface="Courier New" panose="02070309020205020404" pitchFamily="49" charset="0"/>
              </a:rPr>
              <a:t>self.xk</a:t>
            </a:r>
            <a:r>
              <a:rPr lang="en-US" sz="1800" dirty="0">
                <a:latin typeface="Courier New" panose="02070309020205020404" pitchFamily="49" charset="0"/>
              </a:rPr>
              <a:t>[1]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state.x3 = </a:t>
            </a:r>
            <a:r>
              <a:rPr lang="en-US" sz="1800" dirty="0" err="1">
                <a:latin typeface="Courier New" panose="02070309020205020404" pitchFamily="49" charset="0"/>
              </a:rPr>
              <a:t>self.xk</a:t>
            </a:r>
            <a:r>
              <a:rPr lang="en-US" sz="1800" dirty="0">
                <a:latin typeface="Courier New" panose="02070309020205020404" pitchFamily="49" charset="0"/>
              </a:rPr>
              <a:t>[2]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state.x4 = </a:t>
            </a:r>
            <a:r>
              <a:rPr lang="en-US" sz="1800" dirty="0" err="1">
                <a:latin typeface="Courier New" panose="02070309020205020404" pitchFamily="49" charset="0"/>
              </a:rPr>
              <a:t>self.xk</a:t>
            </a:r>
            <a:r>
              <a:rPr lang="en-US" sz="1800" dirty="0">
                <a:latin typeface="Courier New" panose="02070309020205020404" pitchFamily="49" charset="0"/>
              </a:rPr>
              <a:t>[3]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self.publisher.publish(state)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26615-D586-6820-7AA9-8749A04F9EAE}"/>
              </a:ext>
            </a:extLst>
          </p:cNvPr>
          <p:cNvSpPr txBox="1"/>
          <p:nvPr/>
        </p:nvSpPr>
        <p:spPr>
          <a:xfrm>
            <a:off x="1473693" y="4946596"/>
            <a:ext cx="92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conclude l’analisi della classe KalmanFilter.py</a:t>
            </a:r>
          </a:p>
        </p:txBody>
      </p:sp>
    </p:spTree>
    <p:extLst>
      <p:ext uri="{BB962C8B-B14F-4D97-AF65-F5344CB8AC3E}">
        <p14:creationId xmlns:p14="http://schemas.microsoft.com/office/powerpoint/2010/main" val="6956894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3743BCA-AF30-791B-3DD7-4BF0A0549EC8}"/>
              </a:ext>
            </a:extLst>
          </p:cNvPr>
          <p:cNvSpPr txBox="1"/>
          <p:nvPr/>
        </p:nvSpPr>
        <p:spPr>
          <a:xfrm>
            <a:off x="1660125" y="870012"/>
            <a:ext cx="82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Tipoligia Progetto Scelta: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4734E-3F9B-58A6-FF3E-A326C3B2693A}"/>
              </a:ext>
            </a:extLst>
          </p:cNvPr>
          <p:cNvSpPr txBox="1"/>
          <p:nvPr/>
        </p:nvSpPr>
        <p:spPr>
          <a:xfrm>
            <a:off x="2112886" y="1814895"/>
            <a:ext cx="602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Tipologia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DFEB0-54EC-0882-BD28-906861677BED}"/>
              </a:ext>
            </a:extLst>
          </p:cNvPr>
          <p:cNvSpPr txBox="1"/>
          <p:nvPr/>
        </p:nvSpPr>
        <p:spPr>
          <a:xfrm>
            <a:off x="2104008" y="3058331"/>
            <a:ext cx="69068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Progettazione e Realizzazione di Un Robot Da Zero:</a:t>
            </a:r>
          </a:p>
          <a:p>
            <a:endParaRPr lang="it-I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2603AC-7D41-6392-1E26-A05416163236}"/>
              </a:ext>
            </a:extLst>
          </p:cNvPr>
          <p:cNvSpPr txBox="1"/>
          <p:nvPr/>
        </p:nvSpPr>
        <p:spPr>
          <a:xfrm>
            <a:off x="2266765" y="3724501"/>
            <a:ext cx="782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Progettazione Modello URDF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Progettazione Sistema di Controllo in ROS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Simulazione su Gazebo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5C3B2-68C3-AA2E-83F7-F970C10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32CC-CA11-0DDC-C382-B06816A2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4941C-B557-DA25-E233-7DE7DE91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DC120-1CBA-3B94-2BCF-E774C98ECC1B}"/>
              </a:ext>
            </a:extLst>
          </p:cNvPr>
          <p:cNvSpPr txBox="1"/>
          <p:nvPr/>
        </p:nvSpPr>
        <p:spPr>
          <a:xfrm>
            <a:off x="3018407" y="355107"/>
            <a:ext cx="867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Classe StateController.py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B906A-9F8B-4DA0-BA9B-5052E529A652}"/>
              </a:ext>
            </a:extLst>
          </p:cNvPr>
          <p:cNvSpPr txBox="1"/>
          <p:nvPr/>
        </p:nvSpPr>
        <p:spPr>
          <a:xfrm>
            <a:off x="3018407" y="816772"/>
            <a:ext cx="85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Stimato lo stato del sistema , obiettivo delle istanze di tale classe è determinare l’azione di controllo.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B725F-F26F-2E82-2428-F1B9131B4576}"/>
              </a:ext>
            </a:extLst>
          </p:cNvPr>
          <p:cNvSpPr txBox="1"/>
          <p:nvPr/>
        </p:nvSpPr>
        <p:spPr>
          <a:xfrm>
            <a:off x="3018407" y="1555436"/>
            <a:ext cx="88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anche lo StateController , carica i suoi parametri (matrice </a:t>
            </a:r>
            <a:r>
              <a:rPr lang="it-IT" b="1" dirty="0"/>
              <a:t>K</a:t>
            </a:r>
            <a:r>
              <a:rPr lang="it-IT" dirty="0"/>
              <a:t>) dal </a:t>
            </a:r>
            <a:r>
              <a:rPr lang="it-IT" b="1" dirty="0"/>
              <a:t>Parameter-Server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A7B75-A5CB-44CC-887B-36F17A3E1C3A}"/>
              </a:ext>
            </a:extLst>
          </p:cNvPr>
          <p:cNvSpPr txBox="1"/>
          <p:nvPr/>
        </p:nvSpPr>
        <p:spPr>
          <a:xfrm>
            <a:off x="3018407" y="2025979"/>
            <a:ext cx="83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#feedback matrix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self.K     = np.array(rp.get_param("/control/K"))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7452F-E619-E05D-D333-98850D7FEEC6}"/>
              </a:ext>
            </a:extLst>
          </p:cNvPr>
          <p:cNvSpPr txBox="1"/>
          <p:nvPr/>
        </p:nvSpPr>
        <p:spPr>
          <a:xfrm>
            <a:off x="3018407" y="3052392"/>
            <a:ext cx="81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parte importante del codice , è la seguente dichiarazione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3176A-A42A-C0E1-C6AC-84C2D5C3EBA0}"/>
              </a:ext>
            </a:extLst>
          </p:cNvPr>
          <p:cNvSpPr txBox="1"/>
          <p:nvPr/>
        </p:nvSpPr>
        <p:spPr>
          <a:xfrm>
            <a:off x="3009897" y="3608234"/>
            <a:ext cx="8202227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#define a subscriber to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TwoWheelsState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self.subscriber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rp.Subscriber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(“/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stateExtimation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”,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TwoWheelsState,self.controlRobot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13584-84DE-000E-D861-6A06D4A9156B}"/>
              </a:ext>
            </a:extLst>
          </p:cNvPr>
          <p:cNvSpPr txBox="1"/>
          <p:nvPr/>
        </p:nvSpPr>
        <p:spPr>
          <a:xfrm>
            <a:off x="3009897" y="4586353"/>
            <a:ext cx="82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 ogni lettura dal topic </a:t>
            </a:r>
            <a:r>
              <a:rPr lang="it-IT" b="1" dirty="0"/>
              <a:t>/stateExtimation </a:t>
            </a:r>
            <a:r>
              <a:rPr lang="it-IT" dirty="0"/>
              <a:t>, si ha l’invocazione del metodo </a:t>
            </a:r>
            <a:r>
              <a:rPr lang="it-IT" b="1" dirty="0"/>
              <a:t>controlRobot</a:t>
            </a:r>
            <a:r>
              <a:rPr lang="it-IT" dirty="0"/>
              <a:t>(self,..) , il quale provvederà alla definizione della azione di controllo da impartire sulle ruote motrici.</a:t>
            </a:r>
          </a:p>
        </p:txBody>
      </p:sp>
    </p:spTree>
    <p:extLst>
      <p:ext uri="{BB962C8B-B14F-4D97-AF65-F5344CB8AC3E}">
        <p14:creationId xmlns:p14="http://schemas.microsoft.com/office/powerpoint/2010/main" val="304024023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C767C12C-67B0-383C-6520-1C522AAA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4BEE91B5-A7C0-9660-BFDE-9F80ACFD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F333441-34D4-081E-D8DC-0F245D03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3E2AD-02DB-D730-BFED-B53DF2179800}"/>
              </a:ext>
            </a:extLst>
          </p:cNvPr>
          <p:cNvSpPr txBox="1"/>
          <p:nvPr/>
        </p:nvSpPr>
        <p:spPr>
          <a:xfrm>
            <a:off x="2015232" y="488272"/>
            <a:ext cx="89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Control 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F1D2A-FB7F-7CB8-72A3-491E74BE4CBF}"/>
              </a:ext>
            </a:extLst>
          </p:cNvPr>
          <p:cNvSpPr txBox="1"/>
          <p:nvPr/>
        </p:nvSpPr>
        <p:spPr>
          <a:xfrm>
            <a:off x="2015232" y="949937"/>
            <a:ext cx="892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determinazione dell’azione di controllo è in realtà una semplice moltiplicazione matriciale.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BCE22-9BEB-7893-0B0B-D94BD168D8A6}"/>
              </a:ext>
            </a:extLst>
          </p:cNvPr>
          <p:cNvSpPr txBox="1"/>
          <p:nvPr/>
        </p:nvSpPr>
        <p:spPr>
          <a:xfrm>
            <a:off x="2015232" y="1690062"/>
            <a:ext cx="8922058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#control action (Force)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controlAction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[0]*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 +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[1]*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+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[2]*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+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[3]*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xk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       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BB9F2E-F40D-A1C9-A6AD-565B7DFE6B45}"/>
              </a:ext>
            </a:extLst>
          </p:cNvPr>
          <p:cNvSpPr txBox="1"/>
          <p:nvPr/>
        </p:nvSpPr>
        <p:spPr>
          <a:xfrm>
            <a:off x="2015232" y="2551277"/>
            <a:ext cx="870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determinata l’azione di controllo , </a:t>
            </a:r>
            <a:r>
              <a:rPr lang="it-IT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 necessario introdurre un meccanismo di attuazione dei vari giunti. 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D0825-FD0A-F2E1-93C7-BF4E057E3FF4}"/>
              </a:ext>
            </a:extLst>
          </p:cNvPr>
          <p:cNvSpPr txBox="1"/>
          <p:nvPr/>
        </p:nvSpPr>
        <p:spPr>
          <a:xfrm>
            <a:off x="2015232" y="3294070"/>
            <a:ext cx="8487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&lt;gazebo&gt;</a:t>
            </a:r>
          </a:p>
          <a:p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&lt;plugin name="differential_drive_controller"      </a:t>
            </a:r>
          </a:p>
          <a:p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filename="libgazebo_ros_diff_drive.so"&gt;</a:t>
            </a:r>
          </a:p>
          <a:p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&lt;commandTopic&gt;cmd_vel&lt;/commandTopic&gt;</a:t>
            </a:r>
          </a:p>
          <a:p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&lt;odometryTopic&gt;odom&lt;/odometryTopic&gt;</a:t>
            </a:r>
          </a:p>
          <a:p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     &lt;odometryFrame&gt;odom&lt;/odometryFrame&gt;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E7EF5CA3-17BA-D23B-A757-0B2ED07F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32" y="5292510"/>
            <a:ext cx="9046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tal proposito si fa uso del </a:t>
            </a:r>
            <a:r>
              <a:rPr kumimoji="0" lang="it-IT" altLang="it-IT" b="1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differential-drive plugin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 che consente il controllo di un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differential-drive mediante messaggi di tipo 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Twist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sul topic 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/cmd_vel.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1917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38BBB26-7AE7-15C4-0916-5FB42588A02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01D2BC-B12B-1EE7-342E-F559A693793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EE5A25-0669-C91B-443B-8744050004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90024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5017A-5CD7-B1CD-4BE9-41876AC15440}"/>
              </a:ext>
            </a:extLst>
          </p:cNvPr>
          <p:cNvSpPr txBox="1"/>
          <p:nvPr/>
        </p:nvSpPr>
        <p:spPr>
          <a:xfrm>
            <a:off x="2095131" y="461639"/>
            <a:ext cx="85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Introduzione Ingresso Esogeno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DA063-A120-665D-838D-D919C3349DCA}"/>
              </a:ext>
            </a:extLst>
          </p:cNvPr>
          <p:cNvSpPr txBox="1"/>
          <p:nvPr/>
        </p:nvSpPr>
        <p:spPr>
          <a:xfrm>
            <a:off x="2095131" y="923304"/>
            <a:ext cx="87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l’espressione della legge di controllo usata fino ad ora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D9B5E4-919D-C400-CA01-D296C6FBB4B2}"/>
                  </a:ext>
                </a:extLst>
              </p:cNvPr>
              <p:cNvSpPr txBox="1"/>
              <p:nvPr/>
            </p:nvSpPr>
            <p:spPr>
              <a:xfrm>
                <a:off x="5381125" y="1464910"/>
                <a:ext cx="1429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D9B5E4-919D-C400-CA01-D296C6FB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125" y="1464910"/>
                <a:ext cx="1429750" cy="276999"/>
              </a:xfrm>
              <a:prstGeom prst="rect">
                <a:avLst/>
              </a:prstGeom>
              <a:blipFill>
                <a:blip r:embed="rId2"/>
                <a:stretch>
                  <a:fillRect l="-1709" r="-5556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90548CA-F80E-9A3B-6A2B-377ECE3A0BBC}"/>
              </a:ext>
            </a:extLst>
          </p:cNvPr>
          <p:cNvSpPr txBox="1"/>
          <p:nvPr/>
        </p:nvSpPr>
        <p:spPr>
          <a:xfrm>
            <a:off x="2095131" y="1937573"/>
            <a:ext cx="85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Stabilizzano l’impianto  , ma non permettono di muoverlo nel piano,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B5996-8CD4-404A-F2F9-11F37BC688E5}"/>
                  </a:ext>
                </a:extLst>
              </p:cNvPr>
              <p:cNvSpPr txBox="1"/>
              <p:nvPr/>
            </p:nvSpPr>
            <p:spPr>
              <a:xfrm>
                <a:off x="5033081" y="2558234"/>
                <a:ext cx="2125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B5996-8CD4-404A-F2F9-11F37BC6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081" y="2558234"/>
                <a:ext cx="2125838" cy="276999"/>
              </a:xfrm>
              <a:prstGeom prst="rect">
                <a:avLst/>
              </a:prstGeom>
              <a:blipFill>
                <a:blip r:embed="rId3"/>
                <a:stretch>
                  <a:fillRect l="-862" t="-2222" r="-3448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C8C67B-E192-349C-A9B3-55E1644C80BC}"/>
              </a:ext>
            </a:extLst>
          </p:cNvPr>
          <p:cNvSpPr txBox="1"/>
          <p:nvPr/>
        </p:nvSpPr>
        <p:spPr>
          <a:xfrm>
            <a:off x="2095131" y="3124263"/>
            <a:ext cx="619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spiegazione di 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F2A19-966A-6DBA-FB87-535F65B07042}"/>
              </a:ext>
            </a:extLst>
          </p:cNvPr>
          <p:cNvSpPr txBox="1"/>
          <p:nvPr/>
        </p:nvSpPr>
        <p:spPr>
          <a:xfrm>
            <a:off x="2065536" y="3652591"/>
            <a:ext cx="859654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#control action (Force)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controlAction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controlAction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self.value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764D7-7FEE-87E8-DF55-DDC747CA111F}"/>
              </a:ext>
            </a:extLst>
          </p:cNvPr>
          <p:cNvSpPr txBox="1"/>
          <p:nvPr/>
        </p:nvSpPr>
        <p:spPr>
          <a:xfrm>
            <a:off x="2095131" y="4683257"/>
            <a:ext cx="803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noti tuttavia però che l’azione di controllo  è una forza (N) , mentre il plug-in gazebo prende in ingresso una velocità</a:t>
            </a:r>
          </a:p>
        </p:txBody>
      </p:sp>
    </p:spTree>
    <p:extLst>
      <p:ext uri="{BB962C8B-B14F-4D97-AF65-F5344CB8AC3E}">
        <p14:creationId xmlns:p14="http://schemas.microsoft.com/office/powerpoint/2010/main" val="201744712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33D2-CB84-15CA-C7E2-592EC697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F194-E3E4-CB82-F2AB-F4D725C3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1D87-5D96-BABC-6E77-E52A996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D3C28-D4CD-4FC1-DFD3-E61F9679CF5D}"/>
              </a:ext>
            </a:extLst>
          </p:cNvPr>
          <p:cNvSpPr txBox="1"/>
          <p:nvPr/>
        </p:nvSpPr>
        <p:spPr>
          <a:xfrm>
            <a:off x="1589103" y="399495"/>
            <a:ext cx="922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Scrittura Di Una Velocità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19646-4033-C301-4C96-00480FB08CE5}"/>
              </a:ext>
            </a:extLst>
          </p:cNvPr>
          <p:cNvSpPr txBox="1"/>
          <p:nvPr/>
        </p:nvSpPr>
        <p:spPr>
          <a:xfrm>
            <a:off x="1589103" y="861186"/>
            <a:ext cx="98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L’azione di controllo è una forza , ma il plug-in di gazebo differential – drive prende in ingresso una velocità.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CA607-A073-6D92-142D-9769B56B4C5A}"/>
              </a:ext>
            </a:extLst>
          </p:cNvPr>
          <p:cNvSpPr txBox="1"/>
          <p:nvPr/>
        </p:nvSpPr>
        <p:spPr>
          <a:xfrm>
            <a:off x="1589103" y="1507517"/>
            <a:ext cx="94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necessario effettuare una conversione.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D629A-2A9F-F171-6A2B-2623DA9914FE}"/>
              </a:ext>
            </a:extLst>
          </p:cNvPr>
          <p:cNvSpPr txBox="1"/>
          <p:nvPr/>
        </p:nvSpPr>
        <p:spPr>
          <a:xfrm>
            <a:off x="1589103" y="1969182"/>
            <a:ext cx="676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Approssimando l’accelerazione 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5173F7-A362-DE11-A2AD-191FE5FAB367}"/>
                  </a:ext>
                </a:extLst>
              </p:cNvPr>
              <p:cNvSpPr txBox="1"/>
              <p:nvPr/>
            </p:nvSpPr>
            <p:spPr>
              <a:xfrm>
                <a:off x="3048740" y="2389882"/>
                <a:ext cx="6094520" cy="711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5173F7-A362-DE11-A2AD-191FE5FAB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40" y="2389882"/>
                <a:ext cx="6094520" cy="711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366355-E8FF-1241-63D3-78D161EB2556}"/>
              </a:ext>
            </a:extLst>
          </p:cNvPr>
          <p:cNvSpPr txBox="1"/>
          <p:nvPr/>
        </p:nvSpPr>
        <p:spPr>
          <a:xfrm>
            <a:off x="1589103" y="324461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dalla legge della dinamica,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146CD5-E70F-50F3-4C8A-57AEA9FDC9DD}"/>
                  </a:ext>
                </a:extLst>
              </p:cNvPr>
              <p:cNvSpPr txBox="1"/>
              <p:nvPr/>
            </p:nvSpPr>
            <p:spPr>
              <a:xfrm>
                <a:off x="3153792" y="3659578"/>
                <a:ext cx="6094520" cy="1103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it-IT" sz="1800" i="1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it-IT" sz="1800" i="1">
                          <a:solidFill>
                            <a:srgbClr val="24292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sz="1800" i="1">
                          <a:solidFill>
                            <a:srgbClr val="24292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sz="1800" i="1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800" dirty="0">
                    <a:solidFill>
                      <a:srgbClr val="24292F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146CD5-E70F-50F3-4C8A-57AEA9FD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92" y="3659578"/>
                <a:ext cx="6094520" cy="1103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D59C67A-F86E-51BA-F174-8B9EE6639490}"/>
              </a:ext>
            </a:extLst>
          </p:cNvPr>
          <p:cNvSpPr txBox="1"/>
          <p:nvPr/>
        </p:nvSpPr>
        <p:spPr>
          <a:xfrm>
            <a:off x="1589102" y="4520040"/>
            <a:ext cx="814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otteniamo l’azione di controllo desiderata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1675E-192A-688F-7AA8-B01DC244233D}"/>
                  </a:ext>
                </a:extLst>
              </p:cNvPr>
              <p:cNvSpPr txBox="1"/>
              <p:nvPr/>
            </p:nvSpPr>
            <p:spPr>
              <a:xfrm>
                <a:off x="3251446" y="4969722"/>
                <a:ext cx="6094520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1675E-192A-688F-7AA8-B01DC244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46" y="4969722"/>
                <a:ext cx="6094520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63790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5F4D2-6BAA-1ED5-3019-94F24562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388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E2A6D-8013-7162-2010-2E0F68B1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39621-B2AC-9781-5EE9-74362F7D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ACAA0-51FF-A9F0-BB50-8047454A7B61}"/>
              </a:ext>
            </a:extLst>
          </p:cNvPr>
          <p:cNvSpPr txBox="1"/>
          <p:nvPr/>
        </p:nvSpPr>
        <p:spPr>
          <a:xfrm>
            <a:off x="2982898" y="461639"/>
            <a:ext cx="854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Pubblicazione Azione Di Controllo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6F4EB-797C-3B8C-D0B1-5910D40C6FD0}"/>
              </a:ext>
            </a:extLst>
          </p:cNvPr>
          <p:cNvSpPr txBox="1"/>
          <p:nvPr/>
        </p:nvSpPr>
        <p:spPr>
          <a:xfrm>
            <a:off x="2982898" y="923304"/>
            <a:ext cx="82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Determinata l’azione di controllo , lo StateController pubblica un messagio di tipo </a:t>
            </a:r>
            <a:r>
              <a:rPr lang="it-IT" b="1" dirty="0"/>
              <a:t>Twist</a:t>
            </a:r>
            <a:r>
              <a:rPr lang="it-IT" dirty="0"/>
              <a:t> sul topic </a:t>
            </a:r>
            <a:r>
              <a:rPr lang="it-IT" b="1" dirty="0"/>
              <a:t>/cmd_vel</a:t>
            </a:r>
            <a:r>
              <a:rPr lang="it-IT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B8CC5-906F-4E96-5C1A-B8189F3F7CC8}"/>
              </a:ext>
            </a:extLst>
          </p:cNvPr>
          <p:cNvSpPr txBox="1"/>
          <p:nvPr/>
        </p:nvSpPr>
        <p:spPr>
          <a:xfrm>
            <a:off x="2982898" y="1674674"/>
            <a:ext cx="804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Courier New" panose="02070309020205020404" pitchFamily="49" charset="0"/>
              </a:rPr>
              <a:t>command = Twist()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command.linear.x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velocity_k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</a:p>
          <a:p>
            <a:r>
              <a:rPr lang="it-IT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#send command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self.publisher.publish(command)</a:t>
            </a:r>
          </a:p>
          <a:p>
            <a:endParaRPr lang="it-IT" sz="1800" dirty="0">
              <a:latin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4A41E-66B0-2572-D2C4-C471ABBC4AF6}"/>
              </a:ext>
            </a:extLst>
          </p:cNvPr>
          <p:cNvSpPr txBox="1"/>
          <p:nvPr/>
        </p:nvSpPr>
        <p:spPr>
          <a:xfrm>
            <a:off x="2982898" y="3107487"/>
            <a:ext cx="7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realtà nello StateController troviamo un altro subscriber , al topic /</a:t>
            </a:r>
            <a:r>
              <a:rPr lang="it-IT" b="1" dirty="0"/>
              <a:t>updateTopic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3CFC5-4331-A271-2637-2795EA2972D7}"/>
              </a:ext>
            </a:extLst>
          </p:cNvPr>
          <p:cNvSpPr txBox="1"/>
          <p:nvPr/>
        </p:nvSpPr>
        <p:spPr>
          <a:xfrm>
            <a:off x="3018408" y="3988563"/>
            <a:ext cx="84692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1A8C20"/>
                </a:solidFill>
                <a:latin typeface="Courier New" panose="02070309020205020404" pitchFamily="49" charset="0"/>
              </a:rPr>
              <a:t>#Subscriber to /updateTopic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self.subscriber1=rp.Subscriber("/updateTopic",UpdateMessage,self.update)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        </a:t>
            </a:r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1A672-87D9-915C-0CD2-F3A9573D076E}"/>
              </a:ext>
            </a:extLst>
          </p:cNvPr>
          <p:cNvSpPr txBox="1"/>
          <p:nvPr/>
        </p:nvSpPr>
        <p:spPr>
          <a:xfrm>
            <a:off x="2982898" y="4792087"/>
            <a:ext cx="846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classe KeyController , presentata di seguito pubblicherà su tale topic al fine di aggiornare il valore value , e di conseguenza permettere al robot di muoversi.</a:t>
            </a:r>
          </a:p>
        </p:txBody>
      </p:sp>
    </p:spTree>
    <p:extLst>
      <p:ext uri="{BB962C8B-B14F-4D97-AF65-F5344CB8AC3E}">
        <p14:creationId xmlns:p14="http://schemas.microsoft.com/office/powerpoint/2010/main" val="283300895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E018F02A-7520-92B4-E8AF-D80E3DF2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6327057A-E2BC-84E9-598A-D8B086D7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6110CC7-F470-9BDB-9431-53E3FCCC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35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4F991-F3C1-3C80-3D68-2D15B8384506}"/>
              </a:ext>
            </a:extLst>
          </p:cNvPr>
          <p:cNvSpPr txBox="1"/>
          <p:nvPr/>
        </p:nvSpPr>
        <p:spPr>
          <a:xfrm>
            <a:off x="1882066" y="62032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Classe KeyController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CCB162-9E65-DC43-784B-875798FBF3E0}"/>
              </a:ext>
            </a:extLst>
          </p:cNvPr>
          <p:cNvSpPr txBox="1"/>
          <p:nvPr/>
        </p:nvSpPr>
        <p:spPr>
          <a:xfrm>
            <a:off x="1893903" y="1081988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Vista la complessità del Robot  e visto il modo in cui viene inviato il segnale di comando , non è stato possibile utilizzare direttamente il modulo di teleoperazione di TurtleBot.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10BA6-CE0A-57BD-53D1-B8BA53D3F8B4}"/>
              </a:ext>
            </a:extLst>
          </p:cNvPr>
          <p:cNvSpPr txBox="1"/>
          <p:nvPr/>
        </p:nvSpPr>
        <p:spPr>
          <a:xfrm>
            <a:off x="1882066" y="1820652"/>
            <a:ext cx="941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Importando la libreria </a:t>
            </a:r>
            <a:r>
              <a:rPr lang="it-IT" b="1" dirty="0">
                <a:solidFill>
                  <a:schemeClr val="bg1"/>
                </a:solidFill>
              </a:rPr>
              <a:t>pynput</a:t>
            </a:r>
            <a:r>
              <a:rPr lang="it-IT" dirty="0">
                <a:solidFill>
                  <a:schemeClr val="bg1"/>
                </a:solidFill>
              </a:rPr>
              <a:t> di python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D84E4C-2E59-512F-5B48-11F8B56284FD}"/>
              </a:ext>
            </a:extLst>
          </p:cNvPr>
          <p:cNvSpPr txBox="1"/>
          <p:nvPr/>
        </p:nvSpPr>
        <p:spPr>
          <a:xfrm>
            <a:off x="1893903" y="2282317"/>
            <a:ext cx="870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7030A0"/>
                </a:solidFill>
                <a:latin typeface="Courier New" panose="02070309020205020404" pitchFamily="49" charset="0"/>
              </a:rPr>
              <a:t>from</a:t>
            </a:r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pynput </a:t>
            </a:r>
            <a:r>
              <a:rPr lang="it-IT" sz="1800" dirty="0">
                <a:solidFill>
                  <a:srgbClr val="7030A0"/>
                </a:solidFill>
                <a:latin typeface="Courier New" panose="02070309020205020404" pitchFamily="49" charset="0"/>
              </a:rPr>
              <a:t>import</a:t>
            </a:r>
            <a:r>
              <a:rPr lang="it-IT" sz="1800" dirty="0">
                <a:solidFill>
                  <a:schemeClr val="bg1"/>
                </a:solidFill>
                <a:latin typeface="Courier New" panose="02070309020205020404" pitchFamily="49" charset="0"/>
              </a:rPr>
              <a:t> keyboard</a:t>
            </a:r>
          </a:p>
          <a:p>
            <a:endParaRPr lang="it-I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8EC6A-E6F1-3C00-D482-6EFF8FD713AD}"/>
              </a:ext>
            </a:extLst>
          </p:cNvPr>
          <p:cNvSpPr txBox="1"/>
          <p:nvPr/>
        </p:nvSpPr>
        <p:spPr>
          <a:xfrm>
            <a:off x="1882066" y="2775323"/>
            <a:ext cx="889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che consente di implementare una sorta di KeyListener di Java, si è scritto un modulo di teleoperazione proprio.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FF737-3734-32DD-F69A-B4A503056ED9}"/>
              </a:ext>
            </a:extLst>
          </p:cNvPr>
          <p:cNvSpPr txBox="1"/>
          <p:nvPr/>
        </p:nvSpPr>
        <p:spPr>
          <a:xfrm>
            <a:off x="1882066" y="3567253"/>
            <a:ext cx="880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classe KeyController , pubblica messaggi di tipo </a:t>
            </a:r>
            <a:r>
              <a:rPr lang="it-IT" b="1" dirty="0">
                <a:solidFill>
                  <a:schemeClr val="bg1"/>
                </a:solidFill>
              </a:rPr>
              <a:t>UpdateMessage</a:t>
            </a:r>
            <a:r>
              <a:rPr lang="it-IT" dirty="0">
                <a:solidFill>
                  <a:schemeClr val="bg1"/>
                </a:solidFill>
              </a:rPr>
              <a:t>  sul topic </a:t>
            </a:r>
            <a:r>
              <a:rPr lang="it-IT" b="1" dirty="0">
                <a:solidFill>
                  <a:schemeClr val="bg1"/>
                </a:solidFill>
              </a:rPr>
              <a:t>/updateTopic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6FBEF6-F2D5-A21F-3B71-03C4B0A6B667}"/>
              </a:ext>
            </a:extLst>
          </p:cNvPr>
          <p:cNvSpPr txBox="1"/>
          <p:nvPr/>
        </p:nvSpPr>
        <p:spPr>
          <a:xfrm>
            <a:off x="1890944" y="4348567"/>
            <a:ext cx="8886548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#UpdateMessage.msg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  value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187669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4563-B23A-57E6-0AF5-0E77F50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5D5F-612A-CE72-F972-1F8C824C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D37B-09D9-3836-43F5-E02087A8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3D4C-7C1A-4058-78E5-C5003B4A10C0}"/>
              </a:ext>
            </a:extLst>
          </p:cNvPr>
          <p:cNvSpPr txBox="1"/>
          <p:nvPr/>
        </p:nvSpPr>
        <p:spPr>
          <a:xfrm>
            <a:off x="1935332" y="275208"/>
            <a:ext cx="932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KeyController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0300B-C803-9E49-24C9-536081AA4E40}"/>
              </a:ext>
            </a:extLst>
          </p:cNvPr>
          <p:cNvSpPr txBox="1"/>
          <p:nvPr/>
        </p:nvSpPr>
        <p:spPr>
          <a:xfrm>
            <a:off x="1935332" y="736873"/>
            <a:ext cx="892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riporta di seguito il metodo keyListener , responsabile della defizione dei comandi da impartire.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08EF3-0814-E0AF-CD62-EF4F9DD791E6}"/>
              </a:ext>
            </a:extLst>
          </p:cNvPr>
          <p:cNvSpPr txBox="1"/>
          <p:nvPr/>
        </p:nvSpPr>
        <p:spPr>
          <a:xfrm>
            <a:off x="1935332" y="1383204"/>
            <a:ext cx="90729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Courier New" panose="02070309020205020404" pitchFamily="49" charset="0"/>
              </a:rPr>
              <a:t>def</a:t>
            </a:r>
            <a:r>
              <a:rPr lang="it-IT" sz="1400" dirty="0">
                <a:latin typeface="Courier New" panose="02070309020205020404" pitchFamily="49" charset="0"/>
              </a:rPr>
              <a:t> keyListener(self,key):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command = UpdateMessage()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if(key == </a:t>
            </a:r>
            <a:r>
              <a:rPr lang="en-US" sz="1400" dirty="0" err="1">
                <a:latin typeface="Courier New" panose="02070309020205020404" pitchFamily="49" charset="0"/>
              </a:rPr>
              <a:t>keyboard.Key.up</a:t>
            </a:r>
            <a:r>
              <a:rPr lang="en-US" sz="1400" dirty="0">
                <a:latin typeface="Courier New" panose="02070309020205020404" pitchFamily="49" charset="0"/>
              </a:rPr>
              <a:t>):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command.value = 0.010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self.publisher.publish(command)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return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if(key == </a:t>
            </a:r>
            <a:r>
              <a:rPr lang="en-US" sz="1400" dirty="0" err="1">
                <a:latin typeface="Courier New" panose="02070309020205020404" pitchFamily="49" charset="0"/>
              </a:rPr>
              <a:t>keyboard.Key.down</a:t>
            </a:r>
            <a:r>
              <a:rPr lang="en-US" sz="1400" dirty="0">
                <a:latin typeface="Courier New" panose="02070309020205020404" pitchFamily="49" charset="0"/>
              </a:rPr>
              <a:t>):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command.value = -0.020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self.publisher.publish(command)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return 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if(key == </a:t>
            </a:r>
            <a:r>
              <a:rPr lang="en-US" sz="1400" dirty="0" err="1">
                <a:latin typeface="Courier New" panose="02070309020205020404" pitchFamily="49" charset="0"/>
              </a:rPr>
              <a:t>keyboard.Key.left</a:t>
            </a:r>
            <a:r>
              <a:rPr lang="en-US" sz="1400" dirty="0">
                <a:latin typeface="Courier New" panose="02070309020205020404" pitchFamily="49" charset="0"/>
              </a:rPr>
              <a:t>):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self.rotateRobot(-0.90)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        if(key == </a:t>
            </a:r>
            <a:r>
              <a:rPr lang="en-US" sz="1400" dirty="0" err="1">
                <a:latin typeface="Courier New" panose="02070309020205020404" pitchFamily="49" charset="0"/>
              </a:rPr>
              <a:t>keyboard.Key.right</a:t>
            </a:r>
            <a:r>
              <a:rPr lang="en-US" sz="1400" dirty="0">
                <a:latin typeface="Courier New" panose="02070309020205020404" pitchFamily="49" charset="0"/>
              </a:rPr>
              <a:t>):</a:t>
            </a:r>
          </a:p>
          <a:p>
            <a:r>
              <a:rPr lang="it-IT" sz="1400" dirty="0">
                <a:latin typeface="Courier New" panose="02070309020205020404" pitchFamily="49" charset="0"/>
              </a:rPr>
              <a:t>            self.rotateRobot(0.90)</a:t>
            </a: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55483-B482-2D4C-ABAD-95DD31578220}"/>
              </a:ext>
            </a:extLst>
          </p:cNvPr>
          <p:cNvSpPr txBox="1"/>
          <p:nvPr/>
        </p:nvSpPr>
        <p:spPr>
          <a:xfrm>
            <a:off x="1935331" y="4669656"/>
            <a:ext cx="975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Quello che succede in realtà è la definizione di un Thread , che invocherà alla pressione di un pulsanto il metodo sopra riportato.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37524-EB20-4495-628E-C457C668D90B}"/>
              </a:ext>
            </a:extLst>
          </p:cNvPr>
          <p:cNvSpPr txBox="1"/>
          <p:nvPr/>
        </p:nvSpPr>
        <p:spPr>
          <a:xfrm>
            <a:off x="2024109" y="5315987"/>
            <a:ext cx="923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1A8C20"/>
                </a:solidFill>
                <a:latin typeface="Courier New" panose="02070309020205020404" pitchFamily="49" charset="0"/>
              </a:rPr>
              <a:t>#define a keyListener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listener = keyboard.Listener(on_press=self.keyListener)</a:t>
            </a:r>
          </a:p>
          <a:p>
            <a:r>
              <a:rPr lang="it-IT" sz="1800" dirty="0">
                <a:latin typeface="Courier New" panose="02070309020205020404" pitchFamily="49" charset="0"/>
              </a:rPr>
              <a:t>listener.start()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359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D178D-504D-2F73-3730-259382C99DA2}"/>
              </a:ext>
            </a:extLst>
          </p:cNvPr>
          <p:cNvSpPr txBox="1"/>
          <p:nvPr/>
        </p:nvSpPr>
        <p:spPr>
          <a:xfrm>
            <a:off x="6096000" y="648070"/>
            <a:ext cx="563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Conclusioni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77904-2AE8-BF5D-F473-1D38E7087C89}"/>
              </a:ext>
            </a:extLst>
          </p:cNvPr>
          <p:cNvSpPr txBox="1"/>
          <p:nvPr/>
        </p:nvSpPr>
        <p:spPr>
          <a:xfrm>
            <a:off x="6232124" y="1784385"/>
            <a:ext cx="5495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Robot così ottenuto , ed in particolare grazie alla videocamera installata sul secondo piatto del pendolo , può essere utilizzato per diversi scopi:</a:t>
            </a:r>
          </a:p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Pattugliamento</a:t>
            </a:r>
          </a:p>
          <a:p>
            <a:pPr marL="342900" indent="-342900">
              <a:buAutoNum type="arabicParenR"/>
            </a:pPr>
            <a:r>
              <a:rPr lang="it-IT" dirty="0"/>
              <a:t>Implementazione di Diversi e Controllo Formazione</a:t>
            </a:r>
          </a:p>
          <a:p>
            <a:endParaRPr lang="it-IT" dirty="0"/>
          </a:p>
          <a:p>
            <a:r>
              <a:rPr lang="it-IT" dirty="0"/>
              <a:t>Una volta definito il modulo di teleoperazione le funzionalità che si potevano implementare erano molteplici , ad esempio</a:t>
            </a:r>
          </a:p>
          <a:p>
            <a:endParaRPr lang="it-IT" dirty="0"/>
          </a:p>
          <a:p>
            <a:r>
              <a:rPr lang="it-IT" dirty="0"/>
              <a:t>«Pianificazione di Un Percorso»   (Path Planning)</a:t>
            </a:r>
          </a:p>
        </p:txBody>
      </p:sp>
    </p:spTree>
    <p:extLst>
      <p:ext uri="{BB962C8B-B14F-4D97-AF65-F5344CB8AC3E}">
        <p14:creationId xmlns:p14="http://schemas.microsoft.com/office/powerpoint/2010/main" val="149876051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CA6B8-FA3C-D5BD-3062-294D03D38C52}"/>
              </a:ext>
            </a:extLst>
          </p:cNvPr>
          <p:cNvSpPr txBox="1"/>
          <p:nvPr/>
        </p:nvSpPr>
        <p:spPr>
          <a:xfrm>
            <a:off x="6258757" y="816758"/>
            <a:ext cx="578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Riferimenti Esterni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94128-B415-0EA8-8C88-5373E69B0079}"/>
              </a:ext>
            </a:extLst>
          </p:cNvPr>
          <p:cNvSpPr txBox="1"/>
          <p:nvPr/>
        </p:nvSpPr>
        <p:spPr>
          <a:xfrm>
            <a:off x="6258757" y="1562470"/>
            <a:ext cx="53354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Appunti Di Teoria Dei Sistemi  (E. Fornasini)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Filtraggio E Identificazione (S. Bittanti)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Advanced &amp; Multivariable Control (R. Scattolini)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Robotica (B. Siciliano)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Two Wheeled Self-Balanced Robot (M. Boumediene)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Learning Ros for Robot Programming (E. Fernandez)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it-IT" dirty="0"/>
              <a:t>Mastering Object-Oriented Python (S. F. Lott)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41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9B8990-E8DC-BCE3-7A71-DFB0A772EEC9}"/>
              </a:ext>
            </a:extLst>
          </p:cNvPr>
          <p:cNvSpPr txBox="1"/>
          <p:nvPr/>
        </p:nvSpPr>
        <p:spPr>
          <a:xfrm>
            <a:off x="2654423" y="692457"/>
            <a:ext cx="858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C00000"/>
                </a:solidFill>
              </a:rPr>
              <a:t>Struttura Fisica Del Robot </a:t>
            </a:r>
          </a:p>
        </p:txBody>
      </p:sp>
      <p:pic>
        <p:nvPicPr>
          <p:cNvPr id="33" name="Immagine 1" descr="Immagine che contiene carretto, trasporto&#10;&#10;Descrizione generata automaticamente">
            <a:extLst>
              <a:ext uri="{FF2B5EF4-FFF2-40B4-BE49-F238E27FC236}">
                <a16:creationId xmlns:a16="http://schemas.microsoft.com/office/drawing/2014/main" id="{52971150-15EE-6D4F-73E7-1F05AB5E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65" y="1963534"/>
            <a:ext cx="3919041" cy="41389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932F77-1195-D4D4-125A-71DA60AC196F}"/>
              </a:ext>
            </a:extLst>
          </p:cNvPr>
          <p:cNvSpPr txBox="1"/>
          <p:nvPr/>
        </p:nvSpPr>
        <p:spPr>
          <a:xfrm>
            <a:off x="2654423" y="1340341"/>
            <a:ext cx="846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Presentiamo il Robot modellato e stabilizzato durante la fase di progettazione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679A5-E0B5-A118-74D0-2152D5134AED}"/>
              </a:ext>
            </a:extLst>
          </p:cNvPr>
          <p:cNvSpPr txBox="1"/>
          <p:nvPr/>
        </p:nvSpPr>
        <p:spPr>
          <a:xfrm>
            <a:off x="6767848" y="2328117"/>
            <a:ext cx="39891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rgbClr val="C00000"/>
                </a:solidFill>
              </a:rPr>
              <a:t>Modello Matematico di Riferimento:</a:t>
            </a:r>
          </a:p>
          <a:p>
            <a:r>
              <a:rPr lang="it-IT" dirty="0"/>
              <a:t>Pendolo Inverso Su Carrello</a:t>
            </a:r>
          </a:p>
          <a:p>
            <a:endParaRPr lang="it-IT" dirty="0">
              <a:solidFill>
                <a:srgbClr val="C00000"/>
              </a:solidFill>
            </a:endParaRPr>
          </a:p>
          <a:p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39A4B7-8493-C9EC-FD5A-6E7085640095}"/>
              </a:ext>
            </a:extLst>
          </p:cNvPr>
          <p:cNvSpPr txBox="1"/>
          <p:nvPr/>
        </p:nvSpPr>
        <p:spPr>
          <a:xfrm>
            <a:off x="6767848" y="3605390"/>
            <a:ext cx="364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Sensoristica Visiva:</a:t>
            </a:r>
          </a:p>
          <a:p>
            <a:endParaRPr lang="it-IT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Videocamera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Piattaforma Inzerziale IMU 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C1467-A8E5-8981-DF30-2852C8242DBA}"/>
              </a:ext>
            </a:extLst>
          </p:cNvPr>
          <p:cNvSpPr txBox="1"/>
          <p:nvPr/>
        </p:nvSpPr>
        <p:spPr>
          <a:xfrm>
            <a:off x="443884" y="417250"/>
            <a:ext cx="823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Modellazione Matematica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F01C0-ABE8-A128-8A2F-7C9B6A38698F}"/>
              </a:ext>
            </a:extLst>
          </p:cNvPr>
          <p:cNvSpPr txBox="1"/>
          <p:nvPr/>
        </p:nvSpPr>
        <p:spPr>
          <a:xfrm>
            <a:off x="443884" y="949347"/>
            <a:ext cx="812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Sistema Fisico Di Riferimento : Pendolo Inverso Su Carrello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DFAB4E-F9E6-A1E5-84FF-15CC6A80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0" y="1783952"/>
            <a:ext cx="4067175" cy="3609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8E258-8980-AD39-B08A-0EB8EDF8F795}"/>
                  </a:ext>
                </a:extLst>
              </p:cNvPr>
              <p:cNvSpPr txBox="1"/>
              <p:nvPr/>
            </p:nvSpPr>
            <p:spPr>
              <a:xfrm>
                <a:off x="4953740" y="1783952"/>
                <a:ext cx="4190260" cy="126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Riformulazione Lagrangiana NSL</a:t>
                </a:r>
              </a:p>
              <a:p>
                <a:endParaRPr lang="it-IT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=1,2 .. 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8E258-8980-AD39-B08A-0EB8EDF8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40" y="1783952"/>
                <a:ext cx="4190260" cy="1268681"/>
              </a:xfrm>
              <a:prstGeom prst="rect">
                <a:avLst/>
              </a:prstGeom>
              <a:blipFill>
                <a:blip r:embed="rId3"/>
                <a:stretch>
                  <a:fillRect l="-1310" t="-2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9DCC61-E9AB-22C7-DD1B-DCBBE659BCEF}"/>
                  </a:ext>
                </a:extLst>
              </p:cNvPr>
              <p:cNvSpPr txBox="1"/>
              <p:nvPr/>
            </p:nvSpPr>
            <p:spPr>
              <a:xfrm>
                <a:off x="4953740" y="3235677"/>
                <a:ext cx="3457159" cy="167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Cinematica Dei Corpi:</a:t>
                </a:r>
              </a:p>
              <a:p>
                <a:endParaRPr lang="it-IT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=                      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    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9DCC61-E9AB-22C7-DD1B-DCBBE659B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40" y="3235677"/>
                <a:ext cx="3457159" cy="1671996"/>
              </a:xfrm>
              <a:prstGeom prst="rect">
                <a:avLst/>
              </a:prstGeom>
              <a:blipFill>
                <a:blip r:embed="rId4"/>
                <a:stretch>
                  <a:fillRect l="-1587" t="-2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508550-C0FC-0D21-1D7F-EF6FDF7FA01C}"/>
                  </a:ext>
                </a:extLst>
              </p:cNvPr>
              <p:cNvSpPr txBox="1"/>
              <p:nvPr/>
            </p:nvSpPr>
            <p:spPr>
              <a:xfrm>
                <a:off x="443884" y="5723533"/>
                <a:ext cx="6502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 Insieme Delle Coordinate Generalizzate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it-IT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508550-C0FC-0D21-1D7F-EF6FDF7F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4" y="5723533"/>
                <a:ext cx="650201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A69DAC-2BD6-D9BF-E95C-62EECC6AD6C4}"/>
              </a:ext>
            </a:extLst>
          </p:cNvPr>
          <p:cNvSpPr txBox="1"/>
          <p:nvPr/>
        </p:nvSpPr>
        <p:spPr>
          <a:xfrm>
            <a:off x="1784411" y="594804"/>
            <a:ext cx="895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</a:rPr>
              <a:t>Modellazione Matematica Del Robot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4DDC6-1945-1417-6D88-CCACCF68AEC5}"/>
              </a:ext>
            </a:extLst>
          </p:cNvPr>
          <p:cNvSpPr txBox="1"/>
          <p:nvPr/>
        </p:nvSpPr>
        <p:spPr>
          <a:xfrm>
            <a:off x="1784411" y="1118639"/>
            <a:ext cx="931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Esprimiamo l’energia cinetica del sistema complessivo in funzione delle coordinate generalizzate.</a:t>
            </a:r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65364-13A9-E9D6-F470-E922B1DE03BC}"/>
                  </a:ext>
                </a:extLst>
              </p:cNvPr>
              <p:cNvSpPr txBox="1"/>
              <p:nvPr/>
            </p:nvSpPr>
            <p:spPr>
              <a:xfrm>
                <a:off x="1252647" y="1983337"/>
                <a:ext cx="10021096" cy="795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65364-13A9-E9D6-F470-E922B1DE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47" y="1983337"/>
                <a:ext cx="10021096" cy="795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E71BA1-CB2A-C162-FD53-5B81E82210D3}"/>
                  </a:ext>
                </a:extLst>
              </p:cNvPr>
              <p:cNvSpPr txBox="1"/>
              <p:nvPr/>
            </p:nvSpPr>
            <p:spPr>
              <a:xfrm>
                <a:off x="1784411" y="2876504"/>
                <a:ext cx="615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Infine , determiniamone le variazioni rispetto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E71BA1-CB2A-C162-FD53-5B81E822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1" y="2876504"/>
                <a:ext cx="6153672" cy="369332"/>
              </a:xfrm>
              <a:prstGeom prst="rect">
                <a:avLst/>
              </a:prstGeom>
              <a:blipFill>
                <a:blip r:embed="rId3"/>
                <a:stretch>
                  <a:fillRect l="-892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B8704-F9F3-58F7-D593-0CB08951B11E}"/>
                  </a:ext>
                </a:extLst>
              </p:cNvPr>
              <p:cNvSpPr txBox="1"/>
              <p:nvPr/>
            </p:nvSpPr>
            <p:spPr>
              <a:xfrm>
                <a:off x="1784411" y="3734531"/>
                <a:ext cx="9871036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fun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B8704-F9F3-58F7-D593-0CB08951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1" y="3734531"/>
                <a:ext cx="9871036" cy="899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1FD233-075A-04DB-7099-B7156F275AE4}"/>
                  </a:ext>
                </a:extLst>
              </p:cNvPr>
              <p:cNvSpPr txBox="1"/>
              <p:nvPr/>
            </p:nvSpPr>
            <p:spPr>
              <a:xfrm>
                <a:off x="1784411" y="4877843"/>
                <a:ext cx="9650591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̈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𝑚𝑔𝑙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1FD233-075A-04DB-7099-B7156F27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1" y="4877843"/>
                <a:ext cx="9650591" cy="899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D943F-66F9-3CF8-99AF-C08564384958}"/>
              </a:ext>
            </a:extLst>
          </p:cNvPr>
          <p:cNvSpPr txBox="1"/>
          <p:nvPr/>
        </p:nvSpPr>
        <p:spPr>
          <a:xfrm>
            <a:off x="2441360" y="665825"/>
            <a:ext cx="902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Individuazione Vettore Di Stato e Linearizzazione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39486-5F57-BF0E-EE1A-CC4615981701}"/>
              </a:ext>
            </a:extLst>
          </p:cNvPr>
          <p:cNvSpPr txBox="1"/>
          <p:nvPr/>
        </p:nvSpPr>
        <p:spPr>
          <a:xfrm>
            <a:off x="2441360" y="1251752"/>
            <a:ext cx="90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Individuiamo come vettore di stato del nostro sistema il vettore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1C3EA6-BA15-0053-8355-5132FC982FC3}"/>
                  </a:ext>
                </a:extLst>
              </p:cNvPr>
              <p:cNvSpPr txBox="1"/>
              <p:nvPr/>
            </p:nvSpPr>
            <p:spPr>
              <a:xfrm>
                <a:off x="3518699" y="1997476"/>
                <a:ext cx="6463501" cy="290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1C3EA6-BA15-0053-8355-5132FC98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99" y="1997476"/>
                <a:ext cx="6463501" cy="290144"/>
              </a:xfrm>
              <a:prstGeom prst="rect">
                <a:avLst/>
              </a:prstGeom>
              <a:blipFill>
                <a:blip r:embed="rId2"/>
                <a:stretch>
                  <a:fillRect t="-12766" r="-848" b="-382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AE9F8D-31C9-3FBF-A630-05492710C54E}"/>
                  </a:ext>
                </a:extLst>
              </p:cNvPr>
              <p:cNvSpPr txBox="1"/>
              <p:nvPr/>
            </p:nvSpPr>
            <p:spPr>
              <a:xfrm>
                <a:off x="2441360" y="2664012"/>
                <a:ext cx="7759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è immediato verificare (per sostituzione diretta) che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 , </m:t>
                    </m:r>
                  </m:oMath>
                </a14:m>
                <a:r>
                  <a:rPr lang="it-IT" dirty="0"/>
                  <a:t>il punto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AE9F8D-31C9-3FBF-A630-05492710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60" y="2664012"/>
                <a:ext cx="7759083" cy="369332"/>
              </a:xfrm>
              <a:prstGeom prst="rect">
                <a:avLst/>
              </a:prstGeom>
              <a:blipFill>
                <a:blip r:embed="rId3"/>
                <a:stretch>
                  <a:fillRect l="-628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6E9AD1-6C3B-53B4-B0CE-D1FB8EC3BE1A}"/>
                  </a:ext>
                </a:extLst>
              </p:cNvPr>
              <p:cNvSpPr txBox="1"/>
              <p:nvPr/>
            </p:nvSpPr>
            <p:spPr>
              <a:xfrm>
                <a:off x="5039557" y="3157720"/>
                <a:ext cx="21128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  [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6E9AD1-6C3B-53B4-B0CE-D1FB8EC3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57" y="3157720"/>
                <a:ext cx="2112886" cy="553998"/>
              </a:xfrm>
              <a:prstGeom prst="rect">
                <a:avLst/>
              </a:prstGeom>
              <a:blipFill>
                <a:blip r:embed="rId4"/>
                <a:stretch>
                  <a:fillRect l="-1445" t="-1099" r="-3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10E5A1D-166A-C0B4-4171-A1C6B438DE87}"/>
              </a:ext>
            </a:extLst>
          </p:cNvPr>
          <p:cNvSpPr txBox="1"/>
          <p:nvPr/>
        </p:nvSpPr>
        <p:spPr>
          <a:xfrm>
            <a:off x="2441360" y="3524346"/>
            <a:ext cx="74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trattasi di un equilibrio instabile del sistema (Lyapunov sul linerarizzato)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ADFBF7-5EDF-4BF4-D4E6-F92756261846}"/>
                  </a:ext>
                </a:extLst>
              </p:cNvPr>
              <p:cNvSpPr txBox="1"/>
              <p:nvPr/>
            </p:nvSpPr>
            <p:spPr>
              <a:xfrm>
                <a:off x="3676010" y="4103120"/>
                <a:ext cx="528978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≈1   ,   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≈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  ,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≈0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ADFBF7-5EDF-4BF4-D4E6-F92756261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10" y="4103120"/>
                <a:ext cx="5289781" cy="566822"/>
              </a:xfrm>
              <a:prstGeom prst="rect">
                <a:avLst/>
              </a:prstGeom>
              <a:blipFill>
                <a:blip r:embed="rId5"/>
                <a:stretch>
                  <a:fillRect l="-115" t="-5376" r="-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A19D03-808D-0D30-BC8F-09BE0D808E64}"/>
                  </a:ext>
                </a:extLst>
              </p:cNvPr>
              <p:cNvSpPr txBox="1"/>
              <p:nvPr/>
            </p:nvSpPr>
            <p:spPr>
              <a:xfrm>
                <a:off x="2456861" y="4982135"/>
                <a:ext cx="7917232" cy="1062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(2,4)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(4,1)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(4,2)</m:t>
                              </m:r>
                            </m:e>
                          </m:mr>
                        </m: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dirty="0"/>
                  <a:t>    ,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  ,  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A19D03-808D-0D30-BC8F-09BE0D80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1" y="4982135"/>
                <a:ext cx="7917232" cy="1062022"/>
              </a:xfrm>
              <a:prstGeom prst="rect">
                <a:avLst/>
              </a:prstGeom>
              <a:blipFill>
                <a:blip r:embed="rId6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6590A39-CB97-EAFC-F55A-6A2786A84B75}"/>
              </a:ext>
            </a:extLst>
          </p:cNvPr>
          <p:cNvSpPr/>
          <p:nvPr/>
        </p:nvSpPr>
        <p:spPr>
          <a:xfrm>
            <a:off x="1251751" y="1429305"/>
            <a:ext cx="10102049" cy="4660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74D869-D302-B5DE-DB90-A5110A81E010}"/>
              </a:ext>
            </a:extLst>
          </p:cNvPr>
          <p:cNvSpPr txBox="1"/>
          <p:nvPr/>
        </p:nvSpPr>
        <p:spPr>
          <a:xfrm>
            <a:off x="275208" y="386741"/>
            <a:ext cx="87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Modellazione Fisica Del Robot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ADA15-E65A-342E-B173-ECDDE5836F7A}"/>
              </a:ext>
            </a:extLst>
          </p:cNvPr>
          <p:cNvSpPr txBox="1"/>
          <p:nvPr/>
        </p:nvSpPr>
        <p:spPr>
          <a:xfrm>
            <a:off x="275208" y="975980"/>
            <a:ext cx="1120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Ricaveremo dapprima un modello su simmechanics il quale verrà fedelmente riprodotto su ROS tramite un file URDF.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DDE4B85-4E3C-4F9A-9A85-F8F193F5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1" y="2075636"/>
            <a:ext cx="4521317" cy="3580827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861723FA-95B9-57CE-B92B-4D1CBFBD7712}"/>
              </a:ext>
            </a:extLst>
          </p:cNvPr>
          <p:cNvSpPr/>
          <p:nvPr/>
        </p:nvSpPr>
        <p:spPr>
          <a:xfrm>
            <a:off x="6096000" y="3728227"/>
            <a:ext cx="1020932" cy="5372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2" name="Immagine 1" descr="Immagine che contiene carretto, trasporto&#10;&#10;Descrizione generata automaticamente">
            <a:extLst>
              <a:ext uri="{FF2B5EF4-FFF2-40B4-BE49-F238E27FC236}">
                <a16:creationId xmlns:a16="http://schemas.microsoft.com/office/drawing/2014/main" id="{48F75405-8546-226E-D7F5-A3321724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86" y="2196025"/>
            <a:ext cx="3919041" cy="41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32986DE-3A78-57DA-4B58-654A4D32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852" y="1830765"/>
            <a:ext cx="3134948" cy="39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42E8F-A6D5-CC26-39AD-6C048A2BA914}"/>
              </a:ext>
            </a:extLst>
          </p:cNvPr>
          <p:cNvSpPr txBox="1"/>
          <p:nvPr/>
        </p:nvSpPr>
        <p:spPr>
          <a:xfrm>
            <a:off x="1753339" y="544555"/>
            <a:ext cx="585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</a:rPr>
              <a:t>Scelta Parametri Del Modello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B96EE-1A0D-FBFB-810E-7F1C2059CB57}"/>
              </a:ext>
            </a:extLst>
          </p:cNvPr>
          <p:cNvSpPr txBox="1"/>
          <p:nvPr/>
        </p:nvSpPr>
        <p:spPr>
          <a:xfrm>
            <a:off x="1753338" y="1067775"/>
            <a:ext cx="685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Alcuni parametri del modello sono liberi , altri invece (ovviamente) funzione dei primi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30C86-2FBA-6C77-F732-D55F3FBEBFE0}"/>
              </a:ext>
            </a:extLst>
          </p:cNvPr>
          <p:cNvSpPr txBox="1"/>
          <p:nvPr/>
        </p:nvSpPr>
        <p:spPr>
          <a:xfrm>
            <a:off x="1753338" y="1874738"/>
            <a:ext cx="6094520" cy="25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parametri modello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    = 1.155;          </a:t>
            </a: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%massa del pendolo (Kg)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    = 0.2;            </a:t>
            </a: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%massa del cart (Kg)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     = 0.104;          </a:t>
            </a: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%distanza CG pendolo (m)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     = 9.81;           </a:t>
            </a: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%gravità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    = 0.0042;         </a:t>
            </a:r>
            <a:r>
              <a:rPr lang="it-IT" sz="1600" dirty="0">
                <a:solidFill>
                  <a:srgbClr val="02800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%momento di inerzia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    = 0.0</a:t>
            </a:r>
            <a:r>
              <a:rPr lang="it-IT" sz="1600" dirty="0">
                <a:solidFill>
                  <a:srgbClr val="1A8C2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%attrito (trascurato)</a:t>
            </a:r>
            <a:endParaRPr lang="it-IT" sz="1200" dirty="0">
              <a:solidFill>
                <a:srgbClr val="1A8C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CFE7C-05E6-C89D-6680-572E246DAF8D}"/>
              </a:ext>
            </a:extLst>
          </p:cNvPr>
          <p:cNvSpPr txBox="1"/>
          <p:nvPr/>
        </p:nvSpPr>
        <p:spPr>
          <a:xfrm>
            <a:off x="1753338" y="4856085"/>
            <a:ext cx="62979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solidFill>
                  <a:srgbClr val="C00000"/>
                </a:solidFill>
              </a:rPr>
              <a:t>Importante!</a:t>
            </a:r>
          </a:p>
          <a:p>
            <a:r>
              <a:rPr lang="it-IT" sz="2000" dirty="0"/>
              <a:t>La scelta delle masse del pendolo è stata fatta in modo che il CG del pendolo cadesse sulla IMU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253</TotalTime>
  <Words>3833</Words>
  <Application>Microsoft Office PowerPoint</Application>
  <PresentationFormat>Widescreen</PresentationFormat>
  <Paragraphs>467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Tenorite</vt:lpstr>
      <vt:lpstr>Monoline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Filtro di Kalman Esteso</vt:lpstr>
      <vt:lpstr>PowerPoint Presentation</vt:lpstr>
      <vt:lpstr>PowerPoint Presentation</vt:lpstr>
      <vt:lpstr>PowerPoint Presentation</vt:lpstr>
      <vt:lpstr>PowerPoint Presentation</vt:lpstr>
      <vt:lpstr>Implementazione su 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COREA</dc:creator>
  <cp:lastModifiedBy>NICOLA COREA</cp:lastModifiedBy>
  <cp:revision>25</cp:revision>
  <dcterms:created xsi:type="dcterms:W3CDTF">2022-06-29T19:25:49Z</dcterms:created>
  <dcterms:modified xsi:type="dcterms:W3CDTF">2022-06-30T09:48:05Z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