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6"/>
  </p:notesMasterIdLst>
  <p:handoutMasterIdLst>
    <p:handoutMasterId r:id="rId17"/>
  </p:handoutMasterIdLst>
  <p:sldIdLst>
    <p:sldId id="314" r:id="rId5"/>
    <p:sldId id="315" r:id="rId6"/>
    <p:sldId id="316" r:id="rId7"/>
    <p:sldId id="317" r:id="rId8"/>
    <p:sldId id="318" r:id="rId9"/>
    <p:sldId id="319" r:id="rId10"/>
    <p:sldId id="320" r:id="rId11"/>
    <p:sldId id="321" r:id="rId12"/>
    <p:sldId id="322" r:id="rId13"/>
    <p:sldId id="324" r:id="rId14"/>
    <p:sldId id="30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5388" autoAdjust="0"/>
  </p:normalViewPr>
  <p:slideViewPr>
    <p:cSldViewPr snapToGrid="0">
      <p:cViewPr varScale="1">
        <p:scale>
          <a:sx n="64" d="100"/>
          <a:sy n="64" d="100"/>
        </p:scale>
        <p:origin x="978" y="78"/>
      </p:cViewPr>
      <p:guideLst>
        <p:guide orient="horz" pos="3360"/>
        <p:guide pos="3840"/>
      </p:guideLst>
    </p:cSldViewPr>
  </p:slideViewPr>
  <p:outlineViewPr>
    <p:cViewPr>
      <p:scale>
        <a:sx n="33" d="100"/>
        <a:sy n="33" d="100"/>
      </p:scale>
      <p:origin x="0" y="-1267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10/16/2024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10/16/2024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1378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2382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9665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9693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5505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0335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2420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4728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1265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2295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565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4.svg"/><Relationship Id="rId4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74996-9779-1D0F-B5C6-7FE85FFF1E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773681"/>
            <a:ext cx="5674360" cy="3200400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6B97173-A601-1D66-1651-4FE0D76A0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454" t="1728"/>
          <a:stretch/>
        </p:blipFill>
        <p:spPr>
          <a:xfrm>
            <a:off x="-1" y="0"/>
            <a:ext cx="8264995" cy="5320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847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BE5D17C7-3503-7305-8191-20863B7388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55824" b="26760"/>
          <a:stretch/>
        </p:blipFill>
        <p:spPr>
          <a:xfrm>
            <a:off x="9229725" y="1835240"/>
            <a:ext cx="2962275" cy="502276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76E1AE6-3E01-1CBD-CAEC-11056D00AD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43413" y="1835240"/>
            <a:ext cx="7000875" cy="42798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90E28F03-2149-7C50-779B-6A2D8D789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60903" r="75060" b="10347"/>
          <a:stretch/>
        </p:blipFill>
        <p:spPr>
          <a:xfrm rot="16200000">
            <a:off x="149650" y="-149653"/>
            <a:ext cx="1672375" cy="1971675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CA4CAE4E-4252-8471-C50B-1DD5AFBFEC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10363202" cy="1603462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493CE42-5465-91AC-A1F4-A4821AE37A9C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3299013" cy="391491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0"/>
            </a:lvl1pPr>
            <a:lvl2pPr>
              <a:spcBef>
                <a:spcPts val="0"/>
              </a:spcBef>
              <a:spcAft>
                <a:spcPts val="1200"/>
              </a:spcAft>
              <a:defRPr sz="1800" b="0"/>
            </a:lvl2pPr>
            <a:lvl3pPr>
              <a:spcBef>
                <a:spcPts val="0"/>
              </a:spcBef>
              <a:spcAft>
                <a:spcPts val="1200"/>
              </a:spcAft>
              <a:defRPr sz="1600" b="0"/>
            </a:lvl3pPr>
            <a:lvl4pPr>
              <a:spcBef>
                <a:spcPts val="0"/>
              </a:spcBef>
              <a:spcAft>
                <a:spcPts val="1200"/>
              </a:spcAft>
              <a:defRPr sz="1400" b="0"/>
            </a:lvl4pPr>
            <a:lvl5pPr>
              <a:spcBef>
                <a:spcPts val="0"/>
              </a:spcBef>
              <a:spcAft>
                <a:spcPts val="1200"/>
              </a:spcAft>
              <a:defRPr sz="1400" b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able Placeholder 12">
            <a:extLst>
              <a:ext uri="{FF2B5EF4-FFF2-40B4-BE49-F238E27FC236}">
                <a16:creationId xmlns:a16="http://schemas.microsoft.com/office/drawing/2014/main" id="{156A00B1-F3E3-B7FF-58F4-61DE3EF07C07}"/>
              </a:ext>
            </a:extLst>
          </p:cNvPr>
          <p:cNvSpPr>
            <a:spLocks noGrp="1"/>
          </p:cNvSpPr>
          <p:nvPr>
            <p:ph type="tbl" sz="quarter" idx="11" hasCustomPrompt="1"/>
          </p:nvPr>
        </p:nvSpPr>
        <p:spPr>
          <a:xfrm>
            <a:off x="4602163" y="2017713"/>
            <a:ext cx="6675437" cy="3932237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icon to insert table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214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13A42171-0D82-07BF-4667-498861CC2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883" t="34408" r="46636" b="1"/>
          <a:stretch/>
        </p:blipFill>
        <p:spPr>
          <a:xfrm flipH="1" flipV="1">
            <a:off x="10506072" y="3984078"/>
            <a:ext cx="1685928" cy="2873921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13C71A0D-EE6D-54C4-71DE-04BE28558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9718" t="47145" r="39389" b="8754"/>
          <a:stretch/>
        </p:blipFill>
        <p:spPr>
          <a:xfrm rot="5400000" flipV="1">
            <a:off x="9781526" y="-311511"/>
            <a:ext cx="2098964" cy="2721985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3F82FA92-501B-5A05-E15F-2FB9BCEBE3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1990" y="434225"/>
            <a:ext cx="9524998" cy="149962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463EEE0-BE31-122C-586C-8BA8D90371E6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6257366" cy="391491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2000" b="0"/>
            </a:lvl1pPr>
            <a:lvl2pPr marL="228600">
              <a:spcBef>
                <a:spcPts val="0"/>
              </a:spcBef>
              <a:spcAft>
                <a:spcPts val="1200"/>
              </a:spcAft>
              <a:defRPr sz="2000" b="0"/>
            </a:lvl2pPr>
            <a:lvl3pPr marL="685800">
              <a:spcBef>
                <a:spcPts val="0"/>
              </a:spcBef>
              <a:spcAft>
                <a:spcPts val="1200"/>
              </a:spcAft>
              <a:defRPr sz="1800" b="0"/>
            </a:lvl3pPr>
            <a:lvl4pPr marL="914400">
              <a:spcBef>
                <a:spcPts val="0"/>
              </a:spcBef>
              <a:spcAft>
                <a:spcPts val="1200"/>
              </a:spcAft>
              <a:defRPr sz="1600" b="0"/>
            </a:lvl4pPr>
            <a:lvl5pPr marL="1143000">
              <a:spcBef>
                <a:spcPts val="0"/>
              </a:spcBef>
              <a:spcAft>
                <a:spcPts val="1200"/>
              </a:spcAft>
              <a:defRPr sz="1600" b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52C157D5-2C68-BA6A-033B-A4CC016CA68F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967475" y="2018119"/>
            <a:ext cx="2449514" cy="3931919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1"/>
            </a:lvl1pPr>
            <a:lvl2pPr marL="411480">
              <a:spcBef>
                <a:spcPts val="0"/>
              </a:spcBef>
              <a:spcAft>
                <a:spcPts val="1200"/>
              </a:spcAft>
              <a:defRPr sz="1800" b="1"/>
            </a:lvl2pPr>
            <a:lvl3pPr marL="502920">
              <a:spcBef>
                <a:spcPts val="0"/>
              </a:spcBef>
              <a:spcAft>
                <a:spcPts val="1200"/>
              </a:spcAft>
              <a:defRPr sz="1600" b="1"/>
            </a:lvl3pPr>
            <a:lvl4pPr marL="594360">
              <a:spcBef>
                <a:spcPts val="0"/>
              </a:spcBef>
              <a:spcAft>
                <a:spcPts val="1200"/>
              </a:spcAft>
              <a:defRPr sz="1400" b="1"/>
            </a:lvl4pPr>
            <a:lvl5pPr marL="685800">
              <a:spcBef>
                <a:spcPts val="0"/>
              </a:spcBef>
              <a:spcAft>
                <a:spcPts val="1200"/>
              </a:spcAft>
              <a:defRPr sz="1400" b="1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8423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15CC9A46-E0E7-B31D-3E27-6F4303A45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883" t="18052" r="46636"/>
          <a:stretch/>
        </p:blipFill>
        <p:spPr>
          <a:xfrm rot="16200000" flipH="1" flipV="1">
            <a:off x="9553763" y="-952310"/>
            <a:ext cx="1685928" cy="3590547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767669DC-4C7F-9B50-FCC0-F2AF5B2A95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3545" y="584477"/>
            <a:ext cx="10354052" cy="1209765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BEF581C2-7562-2E21-E6DD-20AEFC43AABC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23545" y="2009775"/>
            <a:ext cx="10354052" cy="393192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842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3A3E8B6-2BD8-19E0-7F51-7A25EF836F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1515" y="374090"/>
            <a:ext cx="5057104" cy="3624984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1F96043-F6A4-F581-7DB8-96138F0E401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1514" y="4172989"/>
            <a:ext cx="5057103" cy="2519363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000" baseline="0">
                <a:solidFill>
                  <a:schemeClr val="bg1"/>
                </a:solidFill>
              </a:defRPr>
            </a:lvl1pPr>
            <a:lvl2pPr marL="7429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 baseline="0">
                <a:solidFill>
                  <a:schemeClr val="bg1"/>
                </a:solidFill>
              </a:defRPr>
            </a:lvl2pPr>
            <a:lvl3pPr marL="12001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baseline="0">
                <a:solidFill>
                  <a:schemeClr val="bg1"/>
                </a:solidFill>
              </a:defRPr>
            </a:lvl3pPr>
            <a:lvl4pPr marL="16573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400" baseline="0">
                <a:solidFill>
                  <a:schemeClr val="bg1"/>
                </a:solidFill>
              </a:defRPr>
            </a:lvl4pPr>
            <a:lvl5pPr marL="2000250" indent="-1714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C805DE67-EFB0-F6F3-6C08-2FE90284C3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151" r="18577"/>
          <a:stretch/>
        </p:blipFill>
        <p:spPr>
          <a:xfrm flipH="1">
            <a:off x="0" y="0"/>
            <a:ext cx="5181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347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0DFB311A-EAAD-7656-C753-E8C739948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4533" t="18691" r="1" b="-131"/>
          <a:stretch/>
        </p:blipFill>
        <p:spPr>
          <a:xfrm rot="5400000">
            <a:off x="7851419" y="-1244552"/>
            <a:ext cx="3096029" cy="5585137"/>
          </a:xfrm>
          <a:custGeom>
            <a:avLst/>
            <a:gdLst>
              <a:gd name="connsiteX0" fmla="*/ 0 w 1756624"/>
              <a:gd name="connsiteY0" fmla="*/ 0 h 6858000"/>
              <a:gd name="connsiteX1" fmla="*/ 1756624 w 1756624"/>
              <a:gd name="connsiteY1" fmla="*/ 0 h 6858000"/>
              <a:gd name="connsiteX2" fmla="*/ 1756624 w 1756624"/>
              <a:gd name="connsiteY2" fmla="*/ 6858000 h 6858000"/>
              <a:gd name="connsiteX3" fmla="*/ 0 w 175662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56624" h="6858000">
                <a:moveTo>
                  <a:pt x="0" y="0"/>
                </a:moveTo>
                <a:lnTo>
                  <a:pt x="1756624" y="0"/>
                </a:lnTo>
                <a:lnTo>
                  <a:pt x="17566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1612F0DE-D367-10BB-1F71-60AA6527C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151" r="18577"/>
          <a:stretch/>
        </p:blipFill>
        <p:spPr>
          <a:xfrm>
            <a:off x="7010400" y="0"/>
            <a:ext cx="51816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4F5799-FC34-2F2D-D11E-9B472CAF06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315533"/>
            <a:ext cx="5181600" cy="237686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575025C-084B-CD7A-F546-0E13BA13CFEF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400" y="2844800"/>
            <a:ext cx="5181600" cy="31289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2000"/>
            </a:lvl1pPr>
            <a:lvl2pPr>
              <a:lnSpc>
                <a:spcPct val="120000"/>
              </a:lnSpc>
              <a:defRPr sz="1800"/>
            </a:lvl2pPr>
            <a:lvl3pPr>
              <a:lnSpc>
                <a:spcPct val="120000"/>
              </a:lnSpc>
              <a:defRPr sz="16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750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B5DE041D-A3BF-94FF-029C-719D4DADA2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3300" t="13815"/>
          <a:stretch/>
        </p:blipFill>
        <p:spPr>
          <a:xfrm>
            <a:off x="0" y="-1"/>
            <a:ext cx="4239206" cy="377619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E605D-0584-F71C-A97D-B672F13E39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2580640"/>
            <a:ext cx="5181600" cy="3368819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9AF635C-89E6-F6EF-FA6A-417A9A84BF4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85840" y="-10159"/>
            <a:ext cx="6116320" cy="6868160"/>
          </a:xfrm>
          <a:custGeom>
            <a:avLst/>
            <a:gdLst>
              <a:gd name="connsiteX0" fmla="*/ 0 w 6116320"/>
              <a:gd name="connsiteY0" fmla="*/ 0 h 6880225"/>
              <a:gd name="connsiteX1" fmla="*/ 6116320 w 6116320"/>
              <a:gd name="connsiteY1" fmla="*/ 0 h 6880225"/>
              <a:gd name="connsiteX2" fmla="*/ 6116320 w 6116320"/>
              <a:gd name="connsiteY2" fmla="*/ 6880225 h 6880225"/>
              <a:gd name="connsiteX3" fmla="*/ 0 w 6116320"/>
              <a:gd name="connsiteY3" fmla="*/ 6880225 h 6880225"/>
              <a:gd name="connsiteX4" fmla="*/ 0 w 6116320"/>
              <a:gd name="connsiteY4" fmla="*/ 0 h 6880225"/>
              <a:gd name="connsiteX0" fmla="*/ 0 w 6116320"/>
              <a:gd name="connsiteY0" fmla="*/ 0 h 6880225"/>
              <a:gd name="connsiteX1" fmla="*/ 6116320 w 6116320"/>
              <a:gd name="connsiteY1" fmla="*/ 0 h 6880225"/>
              <a:gd name="connsiteX2" fmla="*/ 6116320 w 6116320"/>
              <a:gd name="connsiteY2" fmla="*/ 6880225 h 6880225"/>
              <a:gd name="connsiteX3" fmla="*/ 2052320 w 6116320"/>
              <a:gd name="connsiteY3" fmla="*/ 6880225 h 6880225"/>
              <a:gd name="connsiteX4" fmla="*/ 0 w 6116320"/>
              <a:gd name="connsiteY4" fmla="*/ 0 h 6880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16320" h="6880225">
                <a:moveTo>
                  <a:pt x="0" y="0"/>
                </a:moveTo>
                <a:lnTo>
                  <a:pt x="6116320" y="0"/>
                </a:lnTo>
                <a:lnTo>
                  <a:pt x="6116320" y="6880225"/>
                </a:lnTo>
                <a:lnTo>
                  <a:pt x="2052320" y="6880225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736789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2B74EE53-DB22-C27E-074F-A7129585F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158" t="-5374" b="78533"/>
          <a:stretch/>
        </p:blipFill>
        <p:spPr>
          <a:xfrm rot="10800000">
            <a:off x="6324600" y="0"/>
            <a:ext cx="5867400" cy="16473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8AEF0C-FA4B-8C23-0132-5529EC244F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6480" y="1310639"/>
            <a:ext cx="4805997" cy="2689629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3DD4867-9B0B-647C-1F78-5E50BF30F08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-1016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05384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405384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FF4D65D-965A-5E86-4D91-C72D1D03A8B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26163" y="4172990"/>
            <a:ext cx="4805997" cy="2389736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6365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04C9F686-E069-3B60-9625-01EE6A41D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5239"/>
          <a:stretch/>
        </p:blipFill>
        <p:spPr>
          <a:xfrm flipH="1">
            <a:off x="9135414" y="0"/>
            <a:ext cx="3056586" cy="6858000"/>
          </a:xfrm>
          <a:custGeom>
            <a:avLst/>
            <a:gdLst>
              <a:gd name="connsiteX0" fmla="*/ 4284372 w 4284372"/>
              <a:gd name="connsiteY0" fmla="*/ 0 h 6858000"/>
              <a:gd name="connsiteX1" fmla="*/ 0 w 4284372"/>
              <a:gd name="connsiteY1" fmla="*/ 0 h 6858000"/>
              <a:gd name="connsiteX2" fmla="*/ 0 w 4284372"/>
              <a:gd name="connsiteY2" fmla="*/ 6858000 h 6858000"/>
              <a:gd name="connsiteX3" fmla="*/ 4284372 w 428437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84372" h="6858000">
                <a:moveTo>
                  <a:pt x="4284372" y="0"/>
                </a:moveTo>
                <a:lnTo>
                  <a:pt x="0" y="0"/>
                </a:lnTo>
                <a:lnTo>
                  <a:pt x="0" y="6858000"/>
                </a:lnTo>
                <a:lnTo>
                  <a:pt x="4284372" y="6858000"/>
                </a:lnTo>
                <a:close/>
              </a:path>
            </a:pathLst>
          </a:cu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6D7227F9-50F9-820B-69B7-924C02120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2330"/>
          <a:stretch/>
        </p:blipFill>
        <p:spPr>
          <a:xfrm>
            <a:off x="7810500" y="3025140"/>
            <a:ext cx="4381500" cy="38328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48D1E69-316E-A8E1-7ADA-040A0E4907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7273637" cy="1646555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1069CA0-E0AB-99C6-10DB-13AAC019DD7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11363"/>
            <a:ext cx="7273638" cy="4155757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213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left Imag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4589277D-BC14-E7E0-5822-5575F563E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8039100" y="228600"/>
            <a:ext cx="4381500" cy="3924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DB1BDE-C8F3-ACC0-740B-CBD812877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75285"/>
            <a:ext cx="4896678" cy="3624984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28597A3-47D0-F393-55D9-07FFD951F39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586 w 6096586"/>
              <a:gd name="connsiteY0" fmla="*/ 0 h 6858000"/>
              <a:gd name="connsiteX1" fmla="*/ 4054426 w 6096586"/>
              <a:gd name="connsiteY1" fmla="*/ 0 h 6858000"/>
              <a:gd name="connsiteX2" fmla="*/ 6096586 w 6096586"/>
              <a:gd name="connsiteY2" fmla="*/ 6858000 h 6858000"/>
              <a:gd name="connsiteX3" fmla="*/ 586 w 6096586"/>
              <a:gd name="connsiteY3" fmla="*/ 6858000 h 6858000"/>
              <a:gd name="connsiteX4" fmla="*/ 586 w 6096586"/>
              <a:gd name="connsiteY4" fmla="*/ 3669792 h 6858000"/>
              <a:gd name="connsiteX5" fmla="*/ 586 w 6096586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4053840" y="0"/>
                </a:lnTo>
                <a:lnTo>
                  <a:pt x="6096000" y="6858000"/>
                </a:lnTo>
                <a:lnTo>
                  <a:pt x="950976" y="6858000"/>
                </a:lnTo>
                <a:lnTo>
                  <a:pt x="0" y="3669792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4BF260CE-C6E3-AE7A-DB8E-A72A1CF5B54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096000" y="4172990"/>
            <a:ext cx="4896677" cy="2309726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2000">
                <a:solidFill>
                  <a:schemeClr val="bg1"/>
                </a:solidFill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001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89111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6E20435-B9A5-359D-133D-5D3EED409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55" t="41988" r="53993" b="33420"/>
          <a:stretch/>
        </p:blipFill>
        <p:spPr>
          <a:xfrm rot="10800000">
            <a:off x="9198864" y="-5"/>
            <a:ext cx="2993136" cy="1517907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7B99CAE4-AA9B-52BA-7DE8-8245CE705D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5445" t="24819" r="46503"/>
          <a:stretch/>
        </p:blipFill>
        <p:spPr>
          <a:xfrm rot="16200000">
            <a:off x="961221" y="4525179"/>
            <a:ext cx="1371600" cy="3294042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28DFE681-710B-6FE5-B8E0-3BC9DB9F12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10363201" cy="162960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FE383D3-6A16-1891-FF52-470B26B9404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499270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74B5EB04-CA6E-7417-56DF-A55B21E94B74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284891" y="2022250"/>
            <a:ext cx="499270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792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A783FA55-EF1D-66CF-8FD5-29086D71E6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81" t="40714" r="61027" b="44471"/>
          <a:stretch/>
        </p:blipFill>
        <p:spPr>
          <a:xfrm rot="10800000" flipV="1">
            <a:off x="-26830" y="5950040"/>
            <a:ext cx="2513521" cy="9144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542CEFED-8DE0-0155-A5B6-A44051A6D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8883" t="18052" r="46636"/>
          <a:stretch/>
        </p:blipFill>
        <p:spPr>
          <a:xfrm rot="16200000" flipH="1" flipV="1">
            <a:off x="9553763" y="-952310"/>
            <a:ext cx="1685928" cy="3590547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57FC493E-284F-ADBA-D92D-883CAB13AD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8" y="365125"/>
            <a:ext cx="10439401" cy="161701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B8B2035-4AA9-D25E-9F15-3ED36F734D1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331012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1"/>
            </a:lvl1pPr>
            <a:lvl2pPr>
              <a:spcBef>
                <a:spcPts val="0"/>
              </a:spcBef>
              <a:spcAft>
                <a:spcPts val="1200"/>
              </a:spcAft>
              <a:defRPr sz="1800" b="1"/>
            </a:lvl2pPr>
            <a:lvl3pPr>
              <a:spcBef>
                <a:spcPts val="0"/>
              </a:spcBef>
              <a:spcAft>
                <a:spcPts val="1200"/>
              </a:spcAft>
              <a:defRPr sz="1600" b="1"/>
            </a:lvl3pPr>
            <a:lvl4pPr>
              <a:spcBef>
                <a:spcPts val="0"/>
              </a:spcBef>
              <a:spcAft>
                <a:spcPts val="1200"/>
              </a:spcAft>
              <a:defRPr sz="1400" b="1"/>
            </a:lvl4pPr>
            <a:lvl5pPr>
              <a:spcBef>
                <a:spcPts val="0"/>
              </a:spcBef>
              <a:spcAft>
                <a:spcPts val="1200"/>
              </a:spcAft>
              <a:defRPr sz="1400" b="1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6A694422-6B3E-3D80-AC41-FD1CED52ACAB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602310" y="2018120"/>
            <a:ext cx="675148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813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right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48DBD2A1-633E-7A22-751B-5CEFCA93F2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7703" t="485" b="67543"/>
          <a:stretch/>
        </p:blipFill>
        <p:spPr>
          <a:xfrm rot="5400000">
            <a:off x="-115162" y="115164"/>
            <a:ext cx="1895058" cy="1664735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3E7BF4D0-D641-9859-157D-B9094EF3DA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6385" y="446313"/>
            <a:ext cx="5179615" cy="144874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10">
            <a:extLst>
              <a:ext uri="{FF2B5EF4-FFF2-40B4-BE49-F238E27FC236}">
                <a16:creationId xmlns:a16="http://schemas.microsoft.com/office/drawing/2014/main" id="{115AE488-757F-4C5A-7733-85C1D1EA98D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5181600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0"/>
            </a:lvl1pPr>
            <a:lvl2pPr>
              <a:spcBef>
                <a:spcPts val="0"/>
              </a:spcBef>
              <a:spcAft>
                <a:spcPts val="1200"/>
              </a:spcAft>
              <a:defRPr sz="1800" b="0"/>
            </a:lvl2pPr>
            <a:lvl3pPr>
              <a:spcBef>
                <a:spcPts val="0"/>
              </a:spcBef>
              <a:spcAft>
                <a:spcPts val="1200"/>
              </a:spcAft>
              <a:defRPr sz="1600" b="0"/>
            </a:lvl3pPr>
            <a:lvl4pPr>
              <a:spcBef>
                <a:spcPts val="0"/>
              </a:spcBef>
              <a:spcAft>
                <a:spcPts val="1200"/>
              </a:spcAft>
              <a:defRPr sz="1400" b="0"/>
            </a:lvl4pPr>
            <a:lvl5pPr>
              <a:spcBef>
                <a:spcPts val="0"/>
              </a:spcBef>
              <a:spcAft>
                <a:spcPts val="1200"/>
              </a:spcAft>
              <a:defRPr sz="1400" b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39DD264F-42B5-DBB0-9839-DB4C6827ED7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76950" y="0"/>
            <a:ext cx="6115050" cy="6868886"/>
          </a:xfrm>
          <a:custGeom>
            <a:avLst/>
            <a:gdLst>
              <a:gd name="connsiteX0" fmla="*/ 0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6858000 h 6858000"/>
              <a:gd name="connsiteX3" fmla="*/ 0 w 6115050"/>
              <a:gd name="connsiteY3" fmla="*/ 6858000 h 6858000"/>
              <a:gd name="connsiteX4" fmla="*/ 0 w 6115050"/>
              <a:gd name="connsiteY4" fmla="*/ 0 h 6858000"/>
              <a:gd name="connsiteX0" fmla="*/ 2024742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6858000 h 6858000"/>
              <a:gd name="connsiteX3" fmla="*/ 0 w 6115050"/>
              <a:gd name="connsiteY3" fmla="*/ 6858000 h 6858000"/>
              <a:gd name="connsiteX4" fmla="*/ 2024742 w 6115050"/>
              <a:gd name="connsiteY4" fmla="*/ 0 h 6858000"/>
              <a:gd name="connsiteX0" fmla="*/ 2024742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3603171 h 6858000"/>
              <a:gd name="connsiteX3" fmla="*/ 6115050 w 6115050"/>
              <a:gd name="connsiteY3" fmla="*/ 6858000 h 6858000"/>
              <a:gd name="connsiteX4" fmla="*/ 0 w 6115050"/>
              <a:gd name="connsiteY4" fmla="*/ 6858000 h 6858000"/>
              <a:gd name="connsiteX5" fmla="*/ 2024742 w 6115050"/>
              <a:gd name="connsiteY5" fmla="*/ 0 h 6858000"/>
              <a:gd name="connsiteX0" fmla="*/ 2024742 w 6115050"/>
              <a:gd name="connsiteY0" fmla="*/ 0 h 6868886"/>
              <a:gd name="connsiteX1" fmla="*/ 6115050 w 6115050"/>
              <a:gd name="connsiteY1" fmla="*/ 0 h 6868886"/>
              <a:gd name="connsiteX2" fmla="*/ 6115050 w 6115050"/>
              <a:gd name="connsiteY2" fmla="*/ 3603171 h 6868886"/>
              <a:gd name="connsiteX3" fmla="*/ 5157107 w 6115050"/>
              <a:gd name="connsiteY3" fmla="*/ 6868886 h 6868886"/>
              <a:gd name="connsiteX4" fmla="*/ 0 w 6115050"/>
              <a:gd name="connsiteY4" fmla="*/ 6858000 h 6868886"/>
              <a:gd name="connsiteX5" fmla="*/ 2024742 w 6115050"/>
              <a:gd name="connsiteY5" fmla="*/ 0 h 6868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15050" h="6868886">
                <a:moveTo>
                  <a:pt x="2024742" y="0"/>
                </a:moveTo>
                <a:lnTo>
                  <a:pt x="6115050" y="0"/>
                </a:lnTo>
                <a:lnTo>
                  <a:pt x="6115050" y="3603171"/>
                </a:lnTo>
                <a:lnTo>
                  <a:pt x="5157107" y="6868886"/>
                </a:lnTo>
                <a:lnTo>
                  <a:pt x="0" y="6858000"/>
                </a:lnTo>
                <a:lnTo>
                  <a:pt x="2024742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008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06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40D96-BFFB-05BD-30ED-0352500CD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2773681"/>
            <a:ext cx="5674360" cy="3200400"/>
          </a:xfrm>
        </p:spPr>
        <p:txBody>
          <a:bodyPr/>
          <a:lstStyle/>
          <a:p>
            <a:r>
              <a:rPr lang="en-US" dirty="0"/>
              <a:t>FOOD-STAT</a:t>
            </a:r>
          </a:p>
        </p:txBody>
      </p:sp>
    </p:spTree>
    <p:extLst>
      <p:ext uri="{BB962C8B-B14F-4D97-AF65-F5344CB8AC3E}">
        <p14:creationId xmlns:p14="http://schemas.microsoft.com/office/powerpoint/2010/main" val="2945390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86DBB-D0DC-05D4-788C-E10EEF6B4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1990" y="434225"/>
            <a:ext cx="9524998" cy="1499627"/>
          </a:xfrm>
        </p:spPr>
        <p:txBody>
          <a:bodyPr>
            <a:normAutofit/>
          </a:bodyPr>
          <a:lstStyle/>
          <a:p>
            <a:r>
              <a:rPr lang="en-US" sz="4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Cost Structure</a:t>
            </a:r>
            <a:endParaRPr lang="en-US" sz="7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41F64-E350-1F21-8A57-E740F48F313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398" y="2022249"/>
            <a:ext cx="9368853" cy="4401525"/>
          </a:xfrm>
        </p:spPr>
        <p:txBody>
          <a:bodyPr>
            <a:norm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Technology Infrastructure:</a:t>
            </a: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Cloud hosting, AI/ML processing, and database maintenance.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Marketing &amp; Advertising:</a:t>
            </a: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Digital campaigns, influencer partnerships, and paid advertisements.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R&amp;D:</a:t>
            </a: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Costs for continuously improving the recommendation engine and disease-specific personalization.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Operational Costs:</a:t>
            </a: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Salaries for the development team, nutritionists, and customer support.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Partnership Development:</a:t>
            </a: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Costs associated with retailer and manufacturer partnerships, affiliate programs.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9D2502-F7A7-039F-01A0-59462ADFF6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406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77B52831-0916-294C-0ACB-9774B9805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151" r="18577"/>
          <a:stretch/>
        </p:blipFill>
        <p:spPr>
          <a:xfrm flipH="1">
            <a:off x="0" y="0"/>
            <a:ext cx="5181600" cy="6858000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E82E216E-9EE0-9D3F-D692-083F575A3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1515" y="374090"/>
            <a:ext cx="5057104" cy="3624984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F398FDD-E639-CF6A-B875-443655F2B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6268" y="4202969"/>
            <a:ext cx="5057103" cy="2519363"/>
          </a:xfrm>
        </p:spPr>
        <p:txBody>
          <a:bodyPr>
            <a:normAutofit/>
          </a:bodyPr>
          <a:lstStyle/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r>
              <a:rPr lang="en-US" sz="4000" dirty="0"/>
              <a:t>  -  JAILHOUSE ROCK</a:t>
            </a:r>
          </a:p>
        </p:txBody>
      </p:sp>
    </p:spTree>
    <p:extLst>
      <p:ext uri="{BB962C8B-B14F-4D97-AF65-F5344CB8AC3E}">
        <p14:creationId xmlns:p14="http://schemas.microsoft.com/office/powerpoint/2010/main" val="769932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474D05E-8A36-8D9F-519E-DB514A69D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-1391031"/>
            <a:ext cx="5181600" cy="2376868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6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Customer Segments</a:t>
            </a:r>
            <a:endParaRPr lang="en-US" sz="3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0C1E08-E337-110E-DB8E-41BA4A3341A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399" y="1259174"/>
            <a:ext cx="6115988" cy="5283294"/>
          </a:xfrm>
        </p:spPr>
        <p:txBody>
          <a:bodyPr>
            <a:normAutofit fontScale="92500" lnSpcReduction="10000"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Health-conscious individuals:</a:t>
            </a: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People looking for personalized food recommendations based on weight loss, weight gain, or muscle building.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People with specific dietary needs:</a:t>
            </a: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Users with health conditions such as diabetes, hypertension, anemia, or cardiovascular diseases.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Pregnant mothers &amp; new parents:</a:t>
            </a: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Focus on nutritional advice for expecting mothers and infants, especially baby food recommendations.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Fitness enthusiasts &amp; athletes:</a:t>
            </a: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Target audience seeking tailored diet plans for performance enhancement.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Retail partners/supermarkets:</a:t>
            </a: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Offering personalized product recommendations at the point of sale.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255621-1D81-03E6-507B-CB20E07035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059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6FD5F-786B-1974-5F47-94CA02CFA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9095" y="224852"/>
            <a:ext cx="5181600" cy="672922"/>
          </a:xfrm>
        </p:spPr>
        <p:txBody>
          <a:bodyPr>
            <a:normAutofit/>
          </a:bodyPr>
          <a:lstStyle/>
          <a:p>
            <a:r>
              <a:rPr lang="en-US" sz="36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Value Propositions</a:t>
            </a:r>
            <a:endParaRPr lang="en-US" sz="8000" dirty="0"/>
          </a:p>
        </p:txBody>
      </p:sp>
      <p:pic>
        <p:nvPicPr>
          <p:cNvPr id="14" name="Picture Placeholder 13" descr="A person looking at a piece of paper">
            <a:extLst>
              <a:ext uri="{FF2B5EF4-FFF2-40B4-BE49-F238E27FC236}">
                <a16:creationId xmlns:a16="http://schemas.microsoft.com/office/drawing/2014/main" id="{F28819F3-7D3B-EB42-24FD-3C0BBC5963B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t="119" b="119"/>
          <a:stretch/>
        </p:blipFill>
        <p:spPr>
          <a:xfrm>
            <a:off x="6085840" y="-10159"/>
            <a:ext cx="6116320" cy="6868160"/>
          </a:xfrm>
        </p:spPr>
      </p:pic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65845308-568A-6762-0D0D-91A0B61A50BB}"/>
              </a:ext>
            </a:extLst>
          </p:cNvPr>
          <p:cNvSpPr txBox="1">
            <a:spLocks/>
          </p:cNvSpPr>
          <p:nvPr/>
        </p:nvSpPr>
        <p:spPr>
          <a:xfrm>
            <a:off x="914399" y="1259174"/>
            <a:ext cx="6115988" cy="5283294"/>
          </a:xfrm>
          <a:custGeom>
            <a:avLst/>
            <a:gdLst>
              <a:gd name="connsiteX0" fmla="*/ 0 w 6116320"/>
              <a:gd name="connsiteY0" fmla="*/ 0 h 6880225"/>
              <a:gd name="connsiteX1" fmla="*/ 6116320 w 6116320"/>
              <a:gd name="connsiteY1" fmla="*/ 0 h 6880225"/>
              <a:gd name="connsiteX2" fmla="*/ 6116320 w 6116320"/>
              <a:gd name="connsiteY2" fmla="*/ 6880225 h 6880225"/>
              <a:gd name="connsiteX3" fmla="*/ 0 w 6116320"/>
              <a:gd name="connsiteY3" fmla="*/ 6880225 h 6880225"/>
              <a:gd name="connsiteX4" fmla="*/ 0 w 6116320"/>
              <a:gd name="connsiteY4" fmla="*/ 0 h 6880225"/>
              <a:gd name="connsiteX0" fmla="*/ 0 w 6116320"/>
              <a:gd name="connsiteY0" fmla="*/ 0 h 6880225"/>
              <a:gd name="connsiteX1" fmla="*/ 6116320 w 6116320"/>
              <a:gd name="connsiteY1" fmla="*/ 0 h 6880225"/>
              <a:gd name="connsiteX2" fmla="*/ 6116320 w 6116320"/>
              <a:gd name="connsiteY2" fmla="*/ 6880225 h 6880225"/>
              <a:gd name="connsiteX3" fmla="*/ 2052320 w 6116320"/>
              <a:gd name="connsiteY3" fmla="*/ 6880225 h 6880225"/>
              <a:gd name="connsiteX4" fmla="*/ 0 w 6116320"/>
              <a:gd name="connsiteY4" fmla="*/ 0 h 6880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16320" h="6880225">
                <a:moveTo>
                  <a:pt x="0" y="0"/>
                </a:moveTo>
                <a:lnTo>
                  <a:pt x="6116320" y="0"/>
                </a:lnTo>
                <a:lnTo>
                  <a:pt x="6116320" y="6880225"/>
                </a:lnTo>
                <a:lnTo>
                  <a:pt x="2052320" y="6880225"/>
                </a:lnTo>
                <a:lnTo>
                  <a:pt x="0" y="0"/>
                </a:lnTo>
                <a:close/>
              </a:path>
            </a:pathLst>
          </a:cu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 algn="l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7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Personalized nutrition scores:</a:t>
            </a:r>
            <a:r>
              <a:rPr lang="en-US" sz="17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b="1" kern="100" dirty="0">
                <a:solidFill>
                  <a:srgbClr val="FF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Real-time food scoring based </a:t>
            </a:r>
            <a:r>
              <a:rPr lang="en-US" sz="17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on the user's body metrics, health goals, and specific diseases.</a:t>
            </a:r>
          </a:p>
          <a:p>
            <a:pPr marL="342900" lvl="0" indent="-342900" algn="l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7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Disease-aware recommendations:</a:t>
            </a:r>
            <a:r>
              <a:rPr lang="en-US" sz="17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b="1" kern="100" dirty="0">
                <a:solidFill>
                  <a:srgbClr val="FF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Smart recommendations </a:t>
            </a:r>
            <a:r>
              <a:rPr lang="en-US" sz="17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for users with conditions like diabetes, anemia, hypertension, etc., ensuring health-conscious decisions.</a:t>
            </a:r>
          </a:p>
          <a:p>
            <a:pPr marL="342900" lvl="0" indent="-342900" algn="l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7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Diet and lifestyle integration:</a:t>
            </a:r>
            <a:r>
              <a:rPr lang="en-US" sz="17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The app </a:t>
            </a:r>
            <a:r>
              <a:rPr lang="en-US" sz="1700" b="1" kern="100" dirty="0">
                <a:solidFill>
                  <a:srgbClr val="FF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tailors recommendations </a:t>
            </a:r>
            <a:r>
              <a:rPr lang="en-US" sz="17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based on the user's diet type (Vegan, Veg, Non-Veg), goals, and lifestyle choices.</a:t>
            </a:r>
          </a:p>
          <a:p>
            <a:pPr marL="342900" lvl="0" indent="-342900" algn="l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7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Data-driven insights:</a:t>
            </a:r>
            <a:r>
              <a:rPr lang="en-US" sz="17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Provides </a:t>
            </a:r>
            <a:r>
              <a:rPr lang="en-US" sz="1700" b="1" kern="100" dirty="0">
                <a:solidFill>
                  <a:srgbClr val="FF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detailed data on nutritional content </a:t>
            </a:r>
            <a:r>
              <a:rPr lang="en-US" sz="17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such as energy, protein, sugar, fat, fiber, and sodium.</a:t>
            </a:r>
          </a:p>
          <a:p>
            <a:pPr marL="342900" lvl="0" indent="-342900" algn="l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7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Sustainability and eco-consciousness:</a:t>
            </a:r>
            <a:r>
              <a:rPr lang="en-US" sz="17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Promotes sustainable eating habits by highlighting food sources and environmental impact.</a:t>
            </a:r>
          </a:p>
        </p:txBody>
      </p:sp>
    </p:spTree>
    <p:extLst>
      <p:ext uri="{BB962C8B-B14F-4D97-AF65-F5344CB8AC3E}">
        <p14:creationId xmlns:p14="http://schemas.microsoft.com/office/powerpoint/2010/main" val="4293742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DD59383-E6CD-CF57-B9CF-5820B1CEC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1588" y="550888"/>
            <a:ext cx="4805997" cy="571268"/>
          </a:xfrm>
        </p:spPr>
        <p:txBody>
          <a:bodyPr>
            <a:normAutofit/>
          </a:bodyPr>
          <a:lstStyle/>
          <a:p>
            <a:r>
              <a:rPr lang="en-US" sz="32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Channels</a:t>
            </a:r>
            <a:endParaRPr lang="en-US" sz="7200" dirty="0"/>
          </a:p>
        </p:txBody>
      </p:sp>
      <p:pic>
        <p:nvPicPr>
          <p:cNvPr id="5" name="Picture Placeholder 4" descr="A person smelling a small glass bottle">
            <a:extLst>
              <a:ext uri="{FF2B5EF4-FFF2-40B4-BE49-F238E27FC236}">
                <a16:creationId xmlns:a16="http://schemas.microsoft.com/office/drawing/2014/main" id="{95D91661-037A-ECB3-7904-2C3843A98D95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l="20394" r="20394"/>
          <a:stretch/>
        </p:blipFill>
        <p:spPr>
          <a:xfrm>
            <a:off x="0" y="-10160"/>
            <a:ext cx="6096000" cy="6858000"/>
          </a:xfr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B672BC8-D7EC-066C-9025-5F29713D849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616970" y="1543988"/>
            <a:ext cx="7360171" cy="4946754"/>
          </a:xfrm>
        </p:spPr>
        <p:txBody>
          <a:bodyPr>
            <a:normAutofit fontScale="92500" lnSpcReduction="10000"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Mobile App:</a:t>
            </a: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Primary platform for providing food recommendations, available on iOS and Android.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Web Plugin:</a:t>
            </a: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 web scraping browser extension of the project will allow a broader internet platform to establish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Partnership with Retailers:</a:t>
            </a: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Integration with grocery stores or online platforms for personalized shopping recommendations.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Social Media &amp; Digital Marketing:</a:t>
            </a: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Promote through social media, fitness influencers, and nutrition forums.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Health Professionals:</a:t>
            </a: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Partner with dieticians, gyms, fitness trainers, and medical experts to promote the app to their clients.</a:t>
            </a:r>
          </a:p>
        </p:txBody>
      </p:sp>
    </p:spTree>
    <p:extLst>
      <p:ext uri="{BB962C8B-B14F-4D97-AF65-F5344CB8AC3E}">
        <p14:creationId xmlns:p14="http://schemas.microsoft.com/office/powerpoint/2010/main" val="56176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E4F0B-A6EB-861C-1C34-CAA9BDE47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00" y="-309433"/>
            <a:ext cx="7273637" cy="1646555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4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Revenue Streams</a:t>
            </a:r>
            <a:endParaRPr lang="en-US" sz="4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97739-E0DF-24F3-7886-013A799A52C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399" y="1259768"/>
            <a:ext cx="9248931" cy="5282700"/>
          </a:xfrm>
        </p:spPr>
        <p:txBody>
          <a:bodyPr>
            <a:norm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Freemium Model:</a:t>
            </a: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Basic features are free, with premium options that provide advanced personalization and detailed analytics.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Subscription Plans:</a:t>
            </a: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Monthly/annual subscription for diet tracking, advanced disease-based recommendations, and in-depth analysis.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In-app partnerships:</a:t>
            </a: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Collaborations with food brands and retailers for sponsored products or exclusive deals.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Affiliate Programs:</a:t>
            </a: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Earn commissions from grocery stores or online retailers when users purchase recommended food items.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Data Monetization (optional):</a:t>
            </a: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Aggregate anonymous user data and provide market insights to food manufacturers and retailers.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E0D061-7327-A55C-AF6A-A95C24DD8B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00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08221-C29B-07A3-B569-B8B466B10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2191" y="0"/>
            <a:ext cx="4896678" cy="571269"/>
          </a:xfrm>
        </p:spPr>
        <p:txBody>
          <a:bodyPr>
            <a:normAutofit/>
          </a:bodyPr>
          <a:lstStyle/>
          <a:p>
            <a:r>
              <a:rPr lang="en-US" sz="2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Customer Relationships</a:t>
            </a:r>
            <a:endParaRPr lang="en-US" sz="6600" dirty="0"/>
          </a:p>
        </p:txBody>
      </p:sp>
      <p:pic>
        <p:nvPicPr>
          <p:cNvPr id="5" name="Picture Placeholder 4" descr="A person standing in a greenhouse">
            <a:extLst>
              <a:ext uri="{FF2B5EF4-FFF2-40B4-BE49-F238E27FC236}">
                <a16:creationId xmlns:a16="http://schemas.microsoft.com/office/drawing/2014/main" id="{EE30546E-D63D-6DD8-4DA7-41DD51A44C2F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t="12487" b="12487"/>
          <a:stretch/>
        </p:blipFill>
        <p:spPr>
          <a:xfrm>
            <a:off x="0" y="0"/>
            <a:ext cx="6096000" cy="6858000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BEA7D4-8B96-5A0E-252E-6B8E8B1CF17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946754" y="794479"/>
            <a:ext cx="6565692" cy="5688237"/>
          </a:xfrm>
        </p:spPr>
        <p:txBody>
          <a:bodyPr>
            <a:norm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Personalization:</a:t>
            </a: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Highly </a:t>
            </a:r>
            <a:r>
              <a:rPr lang="en-US" b="1" kern="100" dirty="0">
                <a:solidFill>
                  <a:srgbClr val="FF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personalized interactions </a:t>
            </a: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based on user profiles, food preferences, and health conditions.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Community Engagement:</a:t>
            </a: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Create a user community where people can </a:t>
            </a:r>
            <a:r>
              <a:rPr lang="en-US" b="1" kern="100" dirty="0">
                <a:solidFill>
                  <a:srgbClr val="FF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share experiences</a:t>
            </a: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b="1" kern="100" dirty="0">
                <a:solidFill>
                  <a:srgbClr val="FF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tips</a:t>
            </a: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and </a:t>
            </a:r>
            <a:r>
              <a:rPr lang="en-US" kern="100" dirty="0">
                <a:solidFill>
                  <a:srgbClr val="FF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recommendations</a:t>
            </a: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Automated customer support:</a:t>
            </a: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AI-powered support for users looking to optimize their food intake and health conditions.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Subscription Model:</a:t>
            </a: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Offering premium features like advanced tracking, tailored nutrition plans, and exclusive diet consultations.</a:t>
            </a:r>
          </a:p>
        </p:txBody>
      </p:sp>
    </p:spTree>
    <p:extLst>
      <p:ext uri="{BB962C8B-B14F-4D97-AF65-F5344CB8AC3E}">
        <p14:creationId xmlns:p14="http://schemas.microsoft.com/office/powerpoint/2010/main" val="1760417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2D586-3F7C-3202-E4F4-1F65B9A7D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507" y="-204501"/>
            <a:ext cx="10363201" cy="1629601"/>
          </a:xfrm>
        </p:spPr>
        <p:txBody>
          <a:bodyPr>
            <a:normAutofit/>
          </a:bodyPr>
          <a:lstStyle/>
          <a:p>
            <a:r>
              <a:rPr lang="en-US" sz="40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Key Resources</a:t>
            </a:r>
            <a:endParaRPr lang="en-US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DADF2-8E4D-6C0E-0FA2-C5228AF29C1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399" y="1425100"/>
            <a:ext cx="4992709" cy="4344330"/>
          </a:xfrm>
        </p:spPr>
        <p:txBody>
          <a:bodyPr>
            <a:norm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Technology &amp; Data:</a:t>
            </a:r>
            <a:r>
              <a:rPr lang="en-US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AI/ML models for personalization, food label scanning, and disease-aware recommendations.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Nutrition Database:</a:t>
            </a:r>
            <a:r>
              <a:rPr lang="en-US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Extensive database of food products with detailed nutritional values.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FADA2D-CE7A-511E-45B9-EAF4FA520E3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284891" y="1425100"/>
            <a:ext cx="4992709" cy="4344330"/>
          </a:xfrm>
        </p:spPr>
        <p:txBody>
          <a:bodyPr>
            <a:normAutofit lnSpcReduction="10000"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Partnerships with Retailers:</a:t>
            </a:r>
            <a:r>
              <a:rPr lang="en-US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Collaborating with food manufacturers, grocery stores, and healthcare providers.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Team Expertise:</a:t>
            </a:r>
            <a:r>
              <a:rPr lang="en-US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Skilled team of data scientists, dieticians, software engineers, and marketing professionals.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4FFC83-A1E8-FCEA-2C47-38C5ADAEA1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403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DB0AE-5ADD-1975-6BDD-386089250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8" y="365125"/>
            <a:ext cx="10439401" cy="1617017"/>
          </a:xfrm>
        </p:spPr>
        <p:txBody>
          <a:bodyPr>
            <a:normAutofit/>
          </a:bodyPr>
          <a:lstStyle/>
          <a:p>
            <a:r>
              <a:rPr lang="en-US" sz="66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Key Activities</a:t>
            </a:r>
            <a:endParaRPr lang="en-US" sz="9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4C67C-D286-74AE-086C-3E45FF9D954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399" y="2022250"/>
            <a:ext cx="2833143" cy="3747180"/>
          </a:xfrm>
        </p:spPr>
        <p:txBody>
          <a:bodyPr/>
          <a:lstStyle/>
          <a:p>
            <a:r>
              <a:rPr lang="en-US" dirty="0"/>
              <a:t>Awareness</a:t>
            </a:r>
          </a:p>
          <a:p>
            <a:r>
              <a:rPr lang="en-US" dirty="0"/>
              <a:t>Tested</a:t>
            </a:r>
          </a:p>
          <a:p>
            <a:r>
              <a:rPr lang="en-US" dirty="0"/>
              <a:t>Authentic</a:t>
            </a:r>
          </a:p>
          <a:p>
            <a:r>
              <a:rPr lang="en-US" dirty="0"/>
              <a:t>Exposing the Whole Truth</a:t>
            </a:r>
          </a:p>
          <a:p>
            <a:r>
              <a:rPr lang="en-US" dirty="0"/>
              <a:t>User Friendly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1C2F4A-ABC8-39B2-B7BB-36C02B7A454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747542" y="2018120"/>
            <a:ext cx="7606258" cy="4228134"/>
          </a:xfrm>
        </p:spPr>
        <p:txBody>
          <a:bodyPr>
            <a:normAutofit fontScale="92500" lnSpcReduction="10000"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Data Analysis &amp; Machine Learning:</a:t>
            </a: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Continuously refining personalization algorithms for better accuracy in recommendations.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User Acquisition &amp; Engagement:</a:t>
            </a: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Marketing efforts to grow the user base through promotions, partnerships, and influencers.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Product Development:</a:t>
            </a: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Constantly improving app features and expanding disease-based recommendation capabilities.</a:t>
            </a:r>
          </a:p>
          <a:p>
            <a:r>
              <a:rPr lang="en-US" sz="24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Partnership Development:</a:t>
            </a:r>
            <a:r>
              <a:rPr lang="en-US" sz="24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Building relationships with grocery chains, health professionals, and fitness influencers.</a:t>
            </a:r>
            <a:endParaRPr lang="en-US" sz="2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27E5DB-AFB6-9088-87C9-1F671C0B03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699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EAA13-E02F-EB47-E510-E3F48A95F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7335" y="18153"/>
            <a:ext cx="6522796" cy="1448747"/>
          </a:xfrm>
        </p:spPr>
        <p:txBody>
          <a:bodyPr>
            <a:normAutofit/>
          </a:bodyPr>
          <a:lstStyle/>
          <a:p>
            <a:r>
              <a:rPr lang="en-US" sz="44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Key Partnerships</a:t>
            </a:r>
            <a:endParaRPr lang="en-US" sz="6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26637-007F-EC9E-F644-AAFBA0900F3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64695" y="1334125"/>
            <a:ext cx="6115050" cy="5523875"/>
          </a:xfrm>
        </p:spPr>
        <p:txBody>
          <a:bodyPr>
            <a:normAutofit lnSpcReduction="10000"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Food Manufacturers &amp; Grocery Retailers:</a:t>
            </a: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Integrating product data directly from producers and retailers to ensure real-time updates.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Health &amp; Fitness Experts:</a:t>
            </a: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Collaborations with dieticians, fitness trainers, and medical professionals to expand credibility.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Technology Partners:</a:t>
            </a: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Leveraging APIs for food databases, OCR technology for food scanning, and health tracking data.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Sustainability Organizations:</a:t>
            </a: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Aligning with environmental groups to promote eco-conscious and healthy food choices.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DD930B-FB1B-543D-6828-8C31F30BBD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8" name="Picture Placeholder 17" descr="Two people looking at their phones">
            <a:extLst>
              <a:ext uri="{FF2B5EF4-FFF2-40B4-BE49-F238E27FC236}">
                <a16:creationId xmlns:a16="http://schemas.microsoft.com/office/drawing/2014/main" id="{1609D79A-E8EF-302E-E8CA-07C644CE0E0F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l="81" r="81"/>
          <a:stretch/>
        </p:blipFill>
        <p:spPr>
          <a:xfrm>
            <a:off x="6076950" y="0"/>
            <a:ext cx="6115050" cy="6868886"/>
          </a:xfrm>
        </p:spPr>
      </p:pic>
    </p:spTree>
    <p:extLst>
      <p:ext uri="{BB962C8B-B14F-4D97-AF65-F5344CB8AC3E}">
        <p14:creationId xmlns:p14="http://schemas.microsoft.com/office/powerpoint/2010/main" val="151744706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22318419_win32_SL_V9" id="{8502042B-488E-4F33-AD20-77B40A1BC1AA}" vid="{A90C26AF-23CA-48C5-BFF9-84DC7B1C917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7B39BD0-040C-43BE-B0E4-512B09E8003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22457D9-12AC-4794-A05E-F1B90FCD8DA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B045227-5724-4DBF-9712-031B1BFB2C3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{EF66ED03-3F32-4905-B760-40B8ACB21B66}tf22318419_win32</Template>
  <TotalTime>168</TotalTime>
  <Words>788</Words>
  <Application>Microsoft Office PowerPoint</Application>
  <PresentationFormat>Widescreen</PresentationFormat>
  <Paragraphs>78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Aptos</vt:lpstr>
      <vt:lpstr>Arial</vt:lpstr>
      <vt:lpstr>Calibri</vt:lpstr>
      <vt:lpstr>Symbol</vt:lpstr>
      <vt:lpstr>Tenorite</vt:lpstr>
      <vt:lpstr>Custom</vt:lpstr>
      <vt:lpstr>FOOD-STAT</vt:lpstr>
      <vt:lpstr>Customer Segments</vt:lpstr>
      <vt:lpstr>Value Propositions</vt:lpstr>
      <vt:lpstr>Channels</vt:lpstr>
      <vt:lpstr>Revenue Streams</vt:lpstr>
      <vt:lpstr> Customer Relationships</vt:lpstr>
      <vt:lpstr>Key Resources</vt:lpstr>
      <vt:lpstr>Key Activities</vt:lpstr>
      <vt:lpstr>Key Partnerships</vt:lpstr>
      <vt:lpstr>Cost Structure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shubh22csu165</dc:creator>
  <cp:lastModifiedBy>shubh22csu165</cp:lastModifiedBy>
  <cp:revision>7</cp:revision>
  <dcterms:created xsi:type="dcterms:W3CDTF">2024-10-15T23:43:57Z</dcterms:created>
  <dcterms:modified xsi:type="dcterms:W3CDTF">2024-10-16T02:32:01Z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