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2" r:id="rId6"/>
    <p:sldId id="268" r:id="rId7"/>
    <p:sldId id="261" r:id="rId8"/>
    <p:sldId id="260" r:id="rId9"/>
    <p:sldId id="263" r:id="rId10"/>
    <p:sldId id="257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85D"/>
    <a:srgbClr val="428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0"/>
    <p:restoredTop sz="95122"/>
  </p:normalViewPr>
  <p:slideViewPr>
    <p:cSldViewPr snapToGrid="0">
      <p:cViewPr varScale="1">
        <p:scale>
          <a:sx n="165" d="100"/>
          <a:sy n="165" d="100"/>
        </p:scale>
        <p:origin x="12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81CC2-9F64-4C41-97C5-F57FAEF6D39C}" type="datetimeFigureOut">
              <a:rPr kumimoji="1" lang="zh-CN" altLang="en-US" smtClean="0"/>
              <a:t>2019/5/10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EE0D-1E5A-EE4E-8B4B-E6DDF838F6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76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4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E0D-1E5A-EE4E-8B4B-E6DDF838F64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7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60F8-BCA7-FB4A-868B-81E09D9A8B51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8D81-B883-A34A-9540-CEDC59CBB58B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F07E-3A0C-504B-B876-3D7D1967EA3C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0170"/>
            <a:ext cx="7886700" cy="48167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988-9A29-5E45-8D20-69A04853E7AD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DBA-B680-6A4A-8D1D-1A27589B5E95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D0CC-BA07-D441-9CED-FD41EAC9DAA9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D75F-A3E8-8142-8AF3-3DEE6BCBEE63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B34-1740-CE4E-A318-8FA83AE911A1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8D96-DEF2-6340-A3B7-E54FC6CC2903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D7E1-8531-C34B-AF47-56C48989C843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8B91-33D4-3B46-98A0-1A7911CE6EE5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>
            <a:off x="0" y="0"/>
            <a:ext cx="9144000" cy="1030837"/>
            <a:chOff x="0" y="0"/>
            <a:chExt cx="9144000" cy="1030837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2"/>
              <a:ext cx="9144000" cy="1030835"/>
            </a:xfrm>
            <a:prstGeom prst="rect">
              <a:avLst/>
            </a:prstGeom>
            <a:solidFill>
              <a:srgbClr val="4D88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0"/>
              <a:ext cx="3028950" cy="90585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7341290" y="72306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bg1"/>
                  </a:solidFill>
                </a:rPr>
                <a:t>数学与信息学院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562402" y="1030837"/>
            <a:ext cx="6019196" cy="1030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2077715"/>
            <a:ext cx="7886700" cy="409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B5B8-A118-C145-A611-0AD7F2ACB9C6}" type="datetime11">
              <a:rPr lang="zh-CN" altLang="en-US" smtClean="0"/>
              <a:t>17:39:29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95224"/>
            <a:ext cx="7772400" cy="154615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en-US" b="1" dirty="0" smtClean="0"/>
              <a:t>框架的计算机专业学习资源网站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217375"/>
            <a:ext cx="6858000" cy="925007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201525050420</a:t>
            </a:r>
          </a:p>
          <a:p>
            <a:r>
              <a:rPr lang="zh-CN" altLang="en-US" sz="2000" dirty="0" smtClean="0"/>
              <a:t>网络工程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班 吴伟杰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3666871"/>
            <a:ext cx="6858000" cy="925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指导教师</a:t>
            </a:r>
            <a:endParaRPr lang="en-US" altLang="zh-CN" sz="2800" dirty="0" smtClean="0"/>
          </a:p>
          <a:p>
            <a:r>
              <a:rPr lang="zh-CN" altLang="en-US" sz="2800" dirty="0" smtClean="0"/>
              <a:t>司国东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副教授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0139-B0AB-7948-B662-8E6463EF7FCC}" type="datetime11">
              <a:rPr lang="zh-CN" altLang="en-US" smtClean="0"/>
              <a:t>17:39:29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3439-5E16-0648-BDD8-E0B3303C482E}" type="datetime11">
              <a:rPr lang="zh-CN" altLang="en-US" smtClean="0"/>
              <a:t>17:39:31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系统</a:t>
            </a:r>
            <a:r>
              <a:rPr kumimoji="1" lang="zh-CN" altLang="en-US" dirty="0"/>
              <a:t>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5" y="1030837"/>
            <a:ext cx="8167320" cy="58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3439-5E16-0648-BDD8-E0B3303C482E}" type="datetime11">
              <a:rPr lang="zh-CN" altLang="en-US" smtClean="0"/>
              <a:t>17:39:31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系统</a:t>
            </a:r>
            <a:r>
              <a:rPr kumimoji="1" lang="zh-CN" altLang="en-US" dirty="0"/>
              <a:t>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3" y="1030837"/>
            <a:ext cx="8051534" cy="58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工作总结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实现支持集群、增量抓取数据的网络爬虫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实现针对计算机专业的资源检索功能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实现较健壮、部署难度低的代码评判器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学习资源与编程题目关联，理论结合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需要改进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需要一种算法为没有标签的学习资源打标签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</a:t>
            </a:r>
            <a:r>
              <a:rPr lang="zh-CN" altLang="en-US" dirty="0" smtClean="0"/>
              <a:t>增加评判器所支持的编程语言数量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完善前端界面，优化用户体验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F988-9A29-5E45-8D20-69A04853E7AD}" type="datetime11">
              <a:rPr lang="zh-CN" altLang="en-US" smtClean="0"/>
              <a:t>17:39:31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196" cy="1030837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研究背景与意义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系统功能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系统架构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总结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3600" dirty="0" smtClean="0"/>
              <a:t>致谢</a:t>
            </a:r>
            <a:endParaRPr kumimoji="1" lang="en-US" altLang="zh-CN" sz="3600" dirty="0" smtClean="0"/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zh-CN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48F-AB3D-7D44-9ABE-6BACA1B72509}" type="datetime11">
              <a:rPr lang="zh-CN" altLang="en-US" smtClean="0"/>
              <a:t>17:39:30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69430" cy="10540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研究背景与意义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41" y="1403285"/>
            <a:ext cx="8376202" cy="49530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/>
              <a:t>研究背景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计算机专业热门，人才缺口大，培养不易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课堂</a:t>
            </a:r>
            <a:r>
              <a:rPr lang="zh-CN" altLang="en-US" dirty="0"/>
              <a:t>教学</a:t>
            </a:r>
            <a:r>
              <a:rPr lang="zh-CN" altLang="en-US" dirty="0" smtClean="0"/>
              <a:t>的局限性较大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计算机专业知识</a:t>
            </a:r>
            <a:r>
              <a:rPr lang="zh-CN" altLang="en-US" dirty="0"/>
              <a:t>学习</a:t>
            </a:r>
            <a:r>
              <a:rPr lang="zh-CN" altLang="en-US" dirty="0" smtClean="0"/>
              <a:t>主要通过自学</a:t>
            </a:r>
            <a:r>
              <a:rPr lang="zh-CN" altLang="en-US" dirty="0"/>
              <a:t>、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通用搜索引擎、在线评判网站的</a:t>
            </a:r>
            <a:r>
              <a:rPr lang="zh-CN" altLang="en-US" dirty="0" smtClean="0"/>
              <a:t>局限性较大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/>
              <a:t>目的</a:t>
            </a:r>
            <a:r>
              <a:rPr lang="zh-CN" altLang="en-US" b="1" dirty="0"/>
              <a:t>与意义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dirty="0"/>
              <a:t>有助于提高用户学习（计算机专业知识）效率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为计算机专业人才培养作微不足道的贡献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9441" y="4509200"/>
            <a:ext cx="8376202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8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C176-3ED8-6048-A23F-3E0886988747}" type="datetime11">
              <a:rPr lang="zh-CN" altLang="en-US" smtClean="0"/>
              <a:t>17:39:30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028699"/>
          </a:xfrm>
        </p:spPr>
        <p:txBody>
          <a:bodyPr/>
          <a:lstStyle/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系统功能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4363"/>
            <a:ext cx="7886700" cy="5252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3600" b="1" dirty="0" smtClean="0"/>
              <a:t>学习资源检索</a:t>
            </a:r>
            <a:endParaRPr kumimoji="1" lang="en-US" altLang="zh-CN" sz="2400" b="1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搜索引擎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爬虫集群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站</a:t>
            </a:r>
            <a:r>
              <a:rPr kumimoji="1" lang="zh-CN" altLang="en-US" sz="1800" dirty="0" smtClean="0"/>
              <a:t>内学习资源等基本增删改查</a:t>
            </a:r>
            <a:endParaRPr kumimoji="1"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3600" b="1" dirty="0" smtClean="0"/>
              <a:t>在线编程</a:t>
            </a:r>
            <a:endParaRPr kumimoji="1" lang="en-US" altLang="zh-CN" sz="3600" b="1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代码评判器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en-US" altLang="zh-CN" sz="1800" dirty="0"/>
              <a:t>Web</a:t>
            </a:r>
            <a:r>
              <a:rPr kumimoji="1" lang="zh-CN" altLang="en-US" sz="1800" dirty="0"/>
              <a:t>嵌入代码编辑器</a:t>
            </a:r>
            <a:endParaRPr kumimoji="1" lang="en-US" altLang="zh-CN" sz="1800" dirty="0"/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编程题目、测试用例等基本增删改查</a:t>
            </a:r>
            <a:endParaRPr kumimoji="1"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 smtClean="0"/>
              <a:t>其他</a:t>
            </a:r>
            <a:endParaRPr kumimoji="1" lang="en-US" altLang="zh-CN" dirty="0" smtClean="0"/>
          </a:p>
          <a:p>
            <a:pPr>
              <a:lnSpc>
                <a:spcPct val="100000"/>
              </a:lnSpc>
            </a:pPr>
            <a:r>
              <a:rPr kumimoji="1" lang="en-US" altLang="zh-CN" sz="1800" dirty="0" smtClean="0"/>
              <a:t>RBAC</a:t>
            </a:r>
            <a:r>
              <a:rPr kumimoji="1" lang="zh-CN" altLang="en-US" sz="1800" dirty="0" smtClean="0"/>
              <a:t>（基于角色的用户管理）与相关增删改查</a:t>
            </a:r>
            <a:endParaRPr kumimoji="1"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E2BA-704B-C04E-9043-650619DBAE49}" type="datetime11">
              <a:rPr lang="zh-CN" altLang="en-US" smtClean="0"/>
              <a:t>17:39:30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9A2B-7374-C340-8FD8-C09992C9254A}" type="datetime11">
              <a:rPr lang="zh-CN" altLang="en-US" smtClean="0"/>
              <a:t>17:39:30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r="3988" b="6883"/>
          <a:stretch/>
        </p:blipFill>
        <p:spPr>
          <a:xfrm>
            <a:off x="182301" y="2879670"/>
            <a:ext cx="8779397" cy="18982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4514" r="7025" b="82615"/>
          <a:stretch/>
        </p:blipFill>
        <p:spPr>
          <a:xfrm>
            <a:off x="0" y="1030837"/>
            <a:ext cx="9144000" cy="5984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t="40827" r="8165" b="31472"/>
          <a:stretch/>
        </p:blipFill>
        <p:spPr>
          <a:xfrm>
            <a:off x="1568370" y="1629284"/>
            <a:ext cx="6734296" cy="115829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1970" y="4921597"/>
            <a:ext cx="9112030" cy="1351597"/>
            <a:chOff x="0" y="4835071"/>
            <a:chExt cx="8044405" cy="11932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" t="83872" r="14212" b="-1"/>
            <a:stretch/>
          </p:blipFill>
          <p:spPr>
            <a:xfrm>
              <a:off x="1" y="5675278"/>
              <a:ext cx="8038617" cy="3530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" t="31071" r="14151" b="31089"/>
            <a:stretch/>
          </p:blipFill>
          <p:spPr>
            <a:xfrm>
              <a:off x="0" y="4835071"/>
              <a:ext cx="8044405" cy="828216"/>
            </a:xfrm>
            <a:prstGeom prst="rect">
              <a:avLst/>
            </a:prstGeom>
          </p:spPr>
        </p:pic>
      </p:grpSp>
      <p:cxnSp>
        <p:nvCxnSpPr>
          <p:cNvPr id="23" name="直接连接符 22"/>
          <p:cNvCxnSpPr/>
          <p:nvPr/>
        </p:nvCxnSpPr>
        <p:spPr>
          <a:xfrm>
            <a:off x="0" y="4921597"/>
            <a:ext cx="9137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2787575"/>
            <a:ext cx="9137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9A2B-7374-C340-8FD8-C09992C9254A}" type="datetime11">
              <a:rPr lang="zh-CN" altLang="en-US" smtClean="0"/>
              <a:t>19:02:04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215"/>
          <a:stretch/>
        </p:blipFill>
        <p:spPr>
          <a:xfrm>
            <a:off x="506572" y="1523511"/>
            <a:ext cx="7803891" cy="434016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96820" y="3119378"/>
            <a:ext cx="1729692" cy="561372"/>
          </a:xfrm>
          <a:prstGeom prst="round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005A-8EFB-4B4A-BF7E-783465653614}" type="datetime11">
              <a:rPr lang="zh-CN" altLang="en-US" smtClean="0"/>
              <a:t>17:39:30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0170"/>
            <a:ext cx="7886700" cy="51803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zh-CN" altLang="en-US" sz="3600" dirty="0" smtClean="0"/>
              <a:t>在线编程功能与特点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黑盒测试，可评判 </a:t>
            </a:r>
            <a:r>
              <a:rPr kumimoji="1" lang="en-US" altLang="zh-CN" dirty="0" smtClean="0"/>
              <a:t>Java</a:t>
            </a:r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编译代码时</a:t>
            </a:r>
            <a:r>
              <a:rPr kumimoji="1" lang="zh-CN" altLang="en-US" b="1" dirty="0" smtClean="0"/>
              <a:t>无须创建进程</a:t>
            </a:r>
            <a:r>
              <a:rPr kumimoji="1" lang="zh-CN" altLang="en-US" dirty="0" smtClean="0"/>
              <a:t>，全程线程级操作</a:t>
            </a:r>
            <a:endParaRPr kumimoji="1" lang="en-US" altLang="zh-CN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不涉及文件操作，评判全程</a:t>
            </a:r>
            <a:r>
              <a:rPr kumimoji="1" lang="zh-CN" altLang="en-US" b="1" dirty="0" smtClean="0"/>
              <a:t>使用内存存储</a:t>
            </a:r>
            <a:endParaRPr kumimoji="1" lang="en-US" altLang="zh-CN" b="1" dirty="0" smtClean="0"/>
          </a:p>
          <a:p>
            <a:pPr>
              <a:lnSpc>
                <a:spcPct val="110000"/>
              </a:lnSpc>
            </a:pPr>
            <a:r>
              <a:rPr kumimoji="1" lang="zh-CN" altLang="en-US" dirty="0"/>
              <a:t>评判器</a:t>
            </a:r>
            <a:r>
              <a:rPr kumimoji="1" lang="zh-CN" altLang="en-US" b="1" dirty="0"/>
              <a:t>自动反序列化参数、序列化计算结果</a:t>
            </a:r>
            <a:endParaRPr kumimoji="1" lang="en-US" altLang="zh-CN" b="1" dirty="0"/>
          </a:p>
          <a:p>
            <a:pPr>
              <a:lnSpc>
                <a:spcPct val="110000"/>
              </a:lnSpc>
            </a:pPr>
            <a:r>
              <a:rPr kumimoji="1" lang="zh-CN" altLang="en-US" dirty="0" smtClean="0"/>
              <a:t>充分利用编程语言安全机制，</a:t>
            </a:r>
            <a:r>
              <a:rPr kumimoji="1" lang="zh-CN" altLang="en-US" b="1" dirty="0" smtClean="0"/>
              <a:t>不依赖操作系统</a:t>
            </a:r>
            <a:endParaRPr kumimoji="1" lang="en-US" altLang="zh-CN" b="1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未实现 限制被评判代码内存使用量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68748" y="6540502"/>
            <a:ext cx="775252" cy="317498"/>
          </a:xfrm>
        </p:spPr>
        <p:txBody>
          <a:bodyPr/>
          <a:lstStyle/>
          <a:p>
            <a:fld id="{23551141-8730-254F-86E1-1D9F9D5E3924}" type="datetime11">
              <a:rPr lang="zh-CN" altLang="en-US" smtClean="0"/>
              <a:t>17:39:30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2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系统功能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对比</a:t>
            </a:r>
            <a:r>
              <a:rPr kumimoji="1" lang="en-US" altLang="zh-CN" dirty="0" smtClean="0"/>
              <a:t>SCAU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FD68-7273-B74C-8DEE-A395D4E30DE1}" type="datetime11">
              <a:rPr lang="zh-CN" altLang="en-US" smtClean="0"/>
              <a:t>17:39:31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319</Words>
  <Application>Microsoft Office PowerPoint</Application>
  <PresentationFormat>全屏显示(4:3)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</vt:lpstr>
      <vt:lpstr>等线 Light</vt:lpstr>
      <vt:lpstr>宋体</vt:lpstr>
      <vt:lpstr>Arial</vt:lpstr>
      <vt:lpstr>Calibri</vt:lpstr>
      <vt:lpstr>Calibri Light</vt:lpstr>
      <vt:lpstr>Times New Roman</vt:lpstr>
      <vt:lpstr>Office Theme</vt:lpstr>
      <vt:lpstr>基于Scrapy框架的计算机专业学习资源网站</vt:lpstr>
      <vt:lpstr>目录</vt:lpstr>
      <vt:lpstr>1. 研究背景与意义</vt:lpstr>
      <vt:lpstr>2. 系统功能</vt:lpstr>
      <vt:lpstr>2. 系统功能</vt:lpstr>
      <vt:lpstr>2. 系统功能</vt:lpstr>
      <vt:lpstr>2. 系统功能</vt:lpstr>
      <vt:lpstr>2. 系统功能</vt:lpstr>
      <vt:lpstr>2. 系统功能</vt:lpstr>
      <vt:lpstr>3. 系统架构</vt:lpstr>
      <vt:lpstr>3. 系统架构</vt:lpstr>
      <vt:lpstr>4.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吴伟杰</dc:creator>
  <cp:lastModifiedBy>吴伟杰</cp:lastModifiedBy>
  <cp:revision>128</cp:revision>
  <dcterms:created xsi:type="dcterms:W3CDTF">2019-05-06T08:22:27Z</dcterms:created>
  <dcterms:modified xsi:type="dcterms:W3CDTF">2019-05-10T11:09:43Z</dcterms:modified>
</cp:coreProperties>
</file>