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Lst>
  <p:notesMasterIdLst>
    <p:notesMasterId r:id="rId23"/>
  </p:notesMasterIdLst>
  <p:sldIdLst>
    <p:sldId id="256" r:id="rId2"/>
    <p:sldId id="265" r:id="rId3"/>
    <p:sldId id="273" r:id="rId4"/>
    <p:sldId id="258" r:id="rId5"/>
    <p:sldId id="272" r:id="rId6"/>
    <p:sldId id="259" r:id="rId7"/>
    <p:sldId id="262" r:id="rId8"/>
    <p:sldId id="268" r:id="rId9"/>
    <p:sldId id="261" r:id="rId10"/>
    <p:sldId id="260" r:id="rId11"/>
    <p:sldId id="270" r:id="rId12"/>
    <p:sldId id="269" r:id="rId13"/>
    <p:sldId id="263" r:id="rId14"/>
    <p:sldId id="271" r:id="rId15"/>
    <p:sldId id="257" r:id="rId16"/>
    <p:sldId id="266" r:id="rId17"/>
    <p:sldId id="274" r:id="rId18"/>
    <p:sldId id="267" r:id="rId19"/>
    <p:sldId id="275" r:id="rId20"/>
    <p:sldId id="278" r:id="rId21"/>
    <p:sldId id="27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089E3DF-377C-4140-A41B-7BAA85298A6B}">
          <p14:sldIdLst>
            <p14:sldId id="256"/>
            <p14:sldId id="265"/>
          </p14:sldIdLst>
        </p14:section>
        <p14:section name="1. 研究背景与意义" id="{6EDA486F-6870-4CFC-985E-339DDEAC55E2}">
          <p14:sldIdLst>
            <p14:sldId id="273"/>
            <p14:sldId id="258"/>
          </p14:sldIdLst>
        </p14:section>
        <p14:section name="2. 系统功能" id="{AAA13905-1B92-404C-9B92-5D2F7C582CA4}">
          <p14:sldIdLst>
            <p14:sldId id="272"/>
            <p14:sldId id="259"/>
            <p14:sldId id="262"/>
            <p14:sldId id="268"/>
            <p14:sldId id="261"/>
            <p14:sldId id="260"/>
            <p14:sldId id="270"/>
            <p14:sldId id="269"/>
            <p14:sldId id="263"/>
          </p14:sldIdLst>
        </p14:section>
        <p14:section name="3. 系统架构" id="{AE7E8D06-7F7D-43C3-9FF8-C4BAF55FB491}">
          <p14:sldIdLst>
            <p14:sldId id="271"/>
            <p14:sldId id="257"/>
            <p14:sldId id="266"/>
          </p14:sldIdLst>
        </p14:section>
        <p14:section name="4. 总结" id="{F1678F0E-051C-49D8-B5AD-83692D669538}">
          <p14:sldIdLst>
            <p14:sldId id="274"/>
            <p14:sldId id="267"/>
          </p14:sldIdLst>
        </p14:section>
        <p14:section name="5. 致谢" id="{A452721A-FD26-427C-8D71-328E1DFE4C2A}">
          <p14:sldIdLst>
            <p14:sldId id="275"/>
            <p14:sldId id="278"/>
          </p14:sldIdLst>
        </p14:section>
        <p14:section name="无标题节" id="{D338D84E-2945-4660-9866-6DF6CF7CC889}">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885D"/>
    <a:srgbClr val="4282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5122"/>
  </p:normalViewPr>
  <p:slideViewPr>
    <p:cSldViewPr snapToGrid="0">
      <p:cViewPr varScale="1">
        <p:scale>
          <a:sx n="156" d="100"/>
          <a:sy n="156" d="100"/>
        </p:scale>
        <p:origin x="115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81CC2-9F64-4C41-97C5-F57FAEF6D39C}" type="datetimeFigureOut">
              <a:rPr kumimoji="1" lang="zh-CN" altLang="en-US" smtClean="0"/>
              <a:t>2019/5/10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8EE0D-1E5A-EE4E-8B4B-E6DDF838F640}" type="slidenum">
              <a:rPr kumimoji="1" lang="zh-CN" altLang="en-US" smtClean="0"/>
              <a:t>‹#›</a:t>
            </a:fld>
            <a:endParaRPr kumimoji="1" lang="zh-CN" altLang="en-US"/>
          </a:p>
        </p:txBody>
      </p:sp>
    </p:spTree>
    <p:extLst>
      <p:ext uri="{BB962C8B-B14F-4D97-AF65-F5344CB8AC3E}">
        <p14:creationId xmlns:p14="http://schemas.microsoft.com/office/powerpoint/2010/main" val="1691762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438EE0D-1E5A-EE4E-8B4B-E6DDF838F640}" type="slidenum">
              <a:rPr kumimoji="1" lang="zh-CN" altLang="en-US" smtClean="0"/>
              <a:t>2</a:t>
            </a:fld>
            <a:endParaRPr kumimoji="1" lang="zh-CN" altLang="en-US"/>
          </a:p>
        </p:txBody>
      </p:sp>
    </p:spTree>
    <p:extLst>
      <p:ext uri="{BB962C8B-B14F-4D97-AF65-F5344CB8AC3E}">
        <p14:creationId xmlns:p14="http://schemas.microsoft.com/office/powerpoint/2010/main" val="775641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438EE0D-1E5A-EE4E-8B4B-E6DDF838F640}" type="slidenum">
              <a:rPr kumimoji="1" lang="zh-CN" altLang="en-US" smtClean="0"/>
              <a:t>10</a:t>
            </a:fld>
            <a:endParaRPr kumimoji="1" lang="zh-CN" altLang="en-US"/>
          </a:p>
        </p:txBody>
      </p:sp>
    </p:spTree>
    <p:extLst>
      <p:ext uri="{BB962C8B-B14F-4D97-AF65-F5344CB8AC3E}">
        <p14:creationId xmlns:p14="http://schemas.microsoft.com/office/powerpoint/2010/main" val="181978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import </a:t>
            </a:r>
            <a:r>
              <a:rPr lang="en-US" altLang="zh-CN" dirty="0" err="1" smtClean="0"/>
              <a:t>java.util.Scanner</a:t>
            </a:r>
            <a:r>
              <a:rPr lang="en-US" altLang="zh-CN" dirty="0" smtClean="0"/>
              <a:t>;</a:t>
            </a:r>
          </a:p>
          <a:p>
            <a:r>
              <a:rPr lang="en-US" altLang="zh-CN" dirty="0" smtClean="0"/>
              <a:t>public class Main {</a:t>
            </a:r>
          </a:p>
          <a:p>
            <a:r>
              <a:rPr lang="en-US" altLang="zh-CN" dirty="0" smtClean="0"/>
              <a:t>    public static void main(String[] </a:t>
            </a:r>
            <a:r>
              <a:rPr lang="en-US" altLang="zh-CN" dirty="0" err="1" smtClean="0"/>
              <a:t>args</a:t>
            </a:r>
            <a:r>
              <a:rPr lang="en-US" altLang="zh-CN" dirty="0" smtClean="0"/>
              <a:t>) {</a:t>
            </a:r>
          </a:p>
          <a:p>
            <a:r>
              <a:rPr lang="en-US" altLang="zh-CN" dirty="0" smtClean="0"/>
              <a:t>        int a, b;</a:t>
            </a:r>
          </a:p>
          <a:p>
            <a:r>
              <a:rPr lang="en-US" altLang="zh-CN" dirty="0" smtClean="0"/>
              <a:t>        Scanner input = new Scanner(System.in);</a:t>
            </a:r>
          </a:p>
          <a:p>
            <a:r>
              <a:rPr lang="en-US" altLang="zh-CN" dirty="0" smtClean="0"/>
              <a:t>        a = </a:t>
            </a:r>
            <a:r>
              <a:rPr lang="en-US" altLang="zh-CN" dirty="0" err="1" smtClean="0"/>
              <a:t>input.nextInt</a:t>
            </a:r>
            <a:r>
              <a:rPr lang="en-US" altLang="zh-CN" dirty="0" smtClean="0"/>
              <a:t>();</a:t>
            </a:r>
          </a:p>
          <a:p>
            <a:r>
              <a:rPr lang="en-US" altLang="zh-CN" dirty="0" smtClean="0"/>
              <a:t>        b = </a:t>
            </a:r>
            <a:r>
              <a:rPr lang="en-US" altLang="zh-CN" dirty="0" err="1" smtClean="0"/>
              <a:t>input.nextInt</a:t>
            </a:r>
            <a:r>
              <a:rPr lang="en-US" altLang="zh-CN" dirty="0" smtClean="0"/>
              <a:t>();</a:t>
            </a:r>
          </a:p>
          <a:p>
            <a:r>
              <a:rPr lang="en-US" altLang="zh-CN" dirty="0" smtClean="0"/>
              <a:t>        int c = a + b;</a:t>
            </a:r>
          </a:p>
          <a:p>
            <a:r>
              <a:rPr lang="en-US" altLang="zh-CN" dirty="0" smtClean="0"/>
              <a:t>        </a:t>
            </a:r>
            <a:r>
              <a:rPr lang="en-US" altLang="zh-CN" dirty="0" err="1" smtClean="0"/>
              <a:t>System.out.println</a:t>
            </a:r>
            <a:r>
              <a:rPr lang="en-US" altLang="zh-CN" dirty="0" smtClean="0"/>
              <a:t>(c);</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438EE0D-1E5A-EE4E-8B4B-E6DDF838F640}" type="slidenum">
              <a:rPr kumimoji="1" lang="zh-CN" altLang="en-US" smtClean="0"/>
              <a:t>12</a:t>
            </a:fld>
            <a:endParaRPr kumimoji="1" lang="zh-CN" altLang="en-US"/>
          </a:p>
        </p:txBody>
      </p:sp>
    </p:spTree>
    <p:extLst>
      <p:ext uri="{BB962C8B-B14F-4D97-AF65-F5344CB8AC3E}">
        <p14:creationId xmlns:p14="http://schemas.microsoft.com/office/powerpoint/2010/main" val="73190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ECD60F8-BCA7-FB4A-868B-81E09D9A8B51}" type="datetime11">
              <a:rPr lang="zh-CN" altLang="en-US" smtClean="0"/>
              <a:t>19:09:55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7E88D81-B883-A34A-9540-CEDC59CBB58B}" type="datetime11">
              <a:rPr lang="zh-CN" altLang="en-US" smtClean="0"/>
              <a:t>19:09:55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DF5F07E-3A0C-504B-B876-3D7D1967EA3C}" type="datetime11">
              <a:rPr lang="zh-CN" altLang="en-US" smtClean="0"/>
              <a:t>19:09:55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196" cy="1030837"/>
          </a:xfrm>
        </p:spPr>
        <p:txBody>
          <a:bodyPr/>
          <a:lstStyle>
            <a:lvl1pPr>
              <a:defRPr b="1">
                <a:solidFill>
                  <a:schemeClr val="bg1"/>
                </a:solidFill>
              </a:defRPr>
            </a:lvl1pPr>
          </a:lstStyle>
          <a:p>
            <a:r>
              <a:rPr lang="zh-CN" altLang="en-US" dirty="0" smtClean="0"/>
              <a:t>单击此处编辑母版标题</a:t>
            </a:r>
            <a:endParaRPr lang="en-US" dirty="0"/>
          </a:p>
        </p:txBody>
      </p:sp>
      <p:sp>
        <p:nvSpPr>
          <p:cNvPr id="3" name="Content Placeholder 2"/>
          <p:cNvSpPr>
            <a:spLocks noGrp="1"/>
          </p:cNvSpPr>
          <p:nvPr>
            <p:ph idx="1"/>
          </p:nvPr>
        </p:nvSpPr>
        <p:spPr>
          <a:xfrm>
            <a:off x="628650" y="1360170"/>
            <a:ext cx="7886700" cy="481679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093F988-9A29-5E45-8D20-69A04853E7AD}" type="datetime11">
              <a:rPr lang="zh-CN" altLang="en-US" smtClean="0"/>
              <a:t>19:09:55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173DDBA-B680-6A4A-8D1D-1A27589B5E95}" type="datetime11">
              <a:rPr lang="zh-CN" altLang="en-US" smtClean="0"/>
              <a:t>19:09:55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275D0CC-BA07-D441-9CED-FD41EAC9DAA9}" type="datetime11">
              <a:rPr lang="zh-CN" altLang="en-US" smtClean="0"/>
              <a:t>19:09:55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878D75F-A3E8-8142-8AF3-3DEE6BCBEE63}" type="datetime11">
              <a:rPr lang="zh-CN" altLang="en-US" smtClean="0"/>
              <a:t>19:09:55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959AB34-1740-CE4E-A318-8FA83AE911A1}" type="datetime11">
              <a:rPr lang="zh-CN" altLang="en-US" smtClean="0"/>
              <a:t>19:09:55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C8D96-DEF2-6340-A3B7-E54FC6CC2903}" type="datetime11">
              <a:rPr lang="zh-CN" altLang="en-US" smtClean="0"/>
              <a:t>19:09:55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F0D7E1-8531-C34B-AF47-56C48989C843}" type="datetime11">
              <a:rPr lang="zh-CN" altLang="en-US" smtClean="0"/>
              <a:t>19:09:55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5C8B91-33D4-3B46-98A0-1A7911CE6EE5}" type="datetime11">
              <a:rPr lang="zh-CN" altLang="en-US" smtClean="0"/>
              <a:t>19:09:55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组 11"/>
          <p:cNvGrpSpPr/>
          <p:nvPr userDrawn="1"/>
        </p:nvGrpSpPr>
        <p:grpSpPr>
          <a:xfrm>
            <a:off x="0" y="0"/>
            <a:ext cx="9144000" cy="1030837"/>
            <a:chOff x="0" y="0"/>
            <a:chExt cx="9144000" cy="1030837"/>
          </a:xfrm>
        </p:grpSpPr>
        <p:sp>
          <p:nvSpPr>
            <p:cNvPr id="7" name="矩形 6"/>
            <p:cNvSpPr/>
            <p:nvPr userDrawn="1"/>
          </p:nvSpPr>
          <p:spPr>
            <a:xfrm>
              <a:off x="0" y="2"/>
              <a:ext cx="9144000" cy="1030835"/>
            </a:xfrm>
            <a:prstGeom prst="rect">
              <a:avLst/>
            </a:prstGeom>
            <a:solidFill>
              <a:srgbClr val="4D8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115050" y="0"/>
              <a:ext cx="3028950" cy="905855"/>
            </a:xfrm>
            <a:prstGeom prst="rect">
              <a:avLst/>
            </a:prstGeom>
          </p:spPr>
        </p:pic>
        <p:sp>
          <p:nvSpPr>
            <p:cNvPr id="9" name="文本框 8"/>
            <p:cNvSpPr txBox="1"/>
            <p:nvPr userDrawn="1"/>
          </p:nvSpPr>
          <p:spPr>
            <a:xfrm>
              <a:off x="7341290" y="723060"/>
              <a:ext cx="1441420" cy="307777"/>
            </a:xfrm>
            <a:prstGeom prst="rect">
              <a:avLst/>
            </a:prstGeom>
            <a:noFill/>
          </p:spPr>
          <p:txBody>
            <a:bodyPr wrap="none" rtlCol="0">
              <a:spAutoFit/>
            </a:bodyPr>
            <a:lstStyle/>
            <a:p>
              <a:r>
                <a:rPr kumimoji="1" lang="zh-CN" altLang="en-US" sz="1400" dirty="0" smtClean="0">
                  <a:solidFill>
                    <a:schemeClr val="bg1"/>
                  </a:solidFill>
                </a:rPr>
                <a:t>数学与信息学院</a:t>
              </a:r>
              <a:endParaRPr kumimoji="1" lang="zh-CN" altLang="en-US" sz="1400" dirty="0">
                <a:solidFill>
                  <a:schemeClr val="bg1"/>
                </a:solidFill>
              </a:endParaRPr>
            </a:p>
          </p:txBody>
        </p:sp>
      </p:grpSp>
      <p:sp>
        <p:nvSpPr>
          <p:cNvPr id="2" name="Title Placeholder 1"/>
          <p:cNvSpPr>
            <a:spLocks noGrp="1"/>
          </p:cNvSpPr>
          <p:nvPr userDrawn="1">
            <p:ph type="title"/>
          </p:nvPr>
        </p:nvSpPr>
        <p:spPr>
          <a:xfrm>
            <a:off x="1562402" y="1030837"/>
            <a:ext cx="6019196" cy="1030837"/>
          </a:xfrm>
          <a:prstGeom prst="rect">
            <a:avLst/>
          </a:prstGeom>
          <a:ln>
            <a:noFill/>
          </a:ln>
        </p:spPr>
        <p:txBody>
          <a:bodyPr vert="horz" lIns="91440" tIns="45720" rIns="91440" bIns="45720" rtlCol="0" anchor="ctr">
            <a:normAutofit/>
          </a:bodyPr>
          <a:lstStyle/>
          <a:p>
            <a:r>
              <a:rPr lang="zh-CN" altLang="en-US" dirty="0" smtClean="0"/>
              <a:t>单击此处编辑母版标题</a:t>
            </a:r>
            <a:endParaRPr lang="en-US" dirty="0"/>
          </a:p>
        </p:txBody>
      </p:sp>
      <p:sp>
        <p:nvSpPr>
          <p:cNvPr id="3" name="Text Placeholder 2"/>
          <p:cNvSpPr>
            <a:spLocks noGrp="1"/>
          </p:cNvSpPr>
          <p:nvPr userDrawn="1">
            <p:ph type="body" idx="1"/>
          </p:nvPr>
        </p:nvSpPr>
        <p:spPr>
          <a:xfrm>
            <a:off x="628650" y="2077715"/>
            <a:ext cx="7886700" cy="409924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userDrawn="1">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AB5B8-A118-C145-A611-0AD7F2ACB9C6}" type="datetime11">
              <a:rPr lang="zh-CN" altLang="en-US" smtClean="0"/>
              <a:t>19:09:55</a:t>
            </a:fld>
            <a:endParaRPr lang="zh-CN" altLang="en-US"/>
          </a:p>
        </p:txBody>
      </p:sp>
      <p:sp>
        <p:nvSpPr>
          <p:cNvPr id="5" name="Footer Placeholder 4"/>
          <p:cNvSpPr>
            <a:spLocks noGrp="1"/>
          </p:cNvSpPr>
          <p:nvPr userDrawn="1">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userDrawn="1">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A0C6D-C08A-41A2-9A8B-41588D50CCFE}" type="slidenum">
              <a:rPr lang="zh-CN" altLang="en-US" smtClean="0"/>
              <a:t>‹#›</a:t>
            </a:fld>
            <a:endParaRPr lang="zh-CN" altLang="en-US"/>
          </a:p>
        </p:txBody>
      </p:sp>
    </p:spTree>
    <p:extLst>
      <p:ext uri="{BB962C8B-B14F-4D97-AF65-F5344CB8AC3E}">
        <p14:creationId xmlns:p14="http://schemas.microsoft.com/office/powerpoint/2010/main" val="1560341473"/>
      </p:ext>
    </p:extLst>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95224"/>
            <a:ext cx="7772400" cy="1546150"/>
          </a:xfrm>
        </p:spPr>
        <p:txBody>
          <a:bodyPr>
            <a:normAutofit fontScale="90000"/>
          </a:bodyPr>
          <a:lstStyle/>
          <a:p>
            <a:r>
              <a:rPr lang="zh-CN" altLang="en-US" dirty="0" smtClean="0"/>
              <a:t>基于</a:t>
            </a:r>
            <a:r>
              <a:rPr lang="en-US" altLang="zh-CN" dirty="0" smtClean="0">
                <a:latin typeface="Times New Roman" panose="02020603050405020304" pitchFamily="18" charset="0"/>
                <a:ea typeface="宋体" panose="02010600030101010101" pitchFamily="2" charset="-122"/>
              </a:rPr>
              <a:t>Scrapy</a:t>
            </a:r>
            <a:r>
              <a:rPr lang="zh-CN" altLang="en-US" dirty="0" smtClean="0"/>
              <a:t>框架的计算机专业学习资源网站</a:t>
            </a:r>
            <a:endParaRPr lang="zh-CN" altLang="en-US" dirty="0"/>
          </a:p>
        </p:txBody>
      </p:sp>
      <p:sp>
        <p:nvSpPr>
          <p:cNvPr id="3" name="副标题 2"/>
          <p:cNvSpPr>
            <a:spLocks noGrp="1"/>
          </p:cNvSpPr>
          <p:nvPr>
            <p:ph type="subTitle" idx="1"/>
          </p:nvPr>
        </p:nvSpPr>
        <p:spPr>
          <a:xfrm>
            <a:off x="1143000" y="5217375"/>
            <a:ext cx="6858000" cy="925007"/>
          </a:xfrm>
        </p:spPr>
        <p:txBody>
          <a:bodyPr>
            <a:noAutofit/>
          </a:bodyPr>
          <a:lstStyle/>
          <a:p>
            <a:r>
              <a:rPr lang="en-US" altLang="zh-CN" dirty="0" smtClean="0"/>
              <a:t>201525050420</a:t>
            </a:r>
          </a:p>
          <a:p>
            <a:r>
              <a:rPr lang="zh-CN" altLang="en-US" sz="2000" dirty="0" smtClean="0"/>
              <a:t>网络工程</a:t>
            </a:r>
            <a:r>
              <a:rPr lang="en-US" altLang="zh-CN" sz="2000" dirty="0" smtClean="0"/>
              <a:t>4</a:t>
            </a:r>
            <a:r>
              <a:rPr lang="zh-CN" altLang="en-US" sz="2000" dirty="0" smtClean="0"/>
              <a:t>班 吴伟杰</a:t>
            </a:r>
            <a:endParaRPr lang="zh-CN" altLang="en-US" sz="2000" dirty="0"/>
          </a:p>
        </p:txBody>
      </p:sp>
      <p:sp>
        <p:nvSpPr>
          <p:cNvPr id="4" name="副标题 2"/>
          <p:cNvSpPr txBox="1">
            <a:spLocks/>
          </p:cNvSpPr>
          <p:nvPr/>
        </p:nvSpPr>
        <p:spPr>
          <a:xfrm>
            <a:off x="1143000" y="3666871"/>
            <a:ext cx="6858000" cy="925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smtClean="0"/>
              <a:t>指导教师</a:t>
            </a:r>
            <a:endParaRPr lang="en-US" altLang="zh-CN" sz="2800" dirty="0" smtClean="0"/>
          </a:p>
          <a:p>
            <a:r>
              <a:rPr lang="zh-CN" altLang="en-US" sz="2800" dirty="0" smtClean="0"/>
              <a:t>司国东</a:t>
            </a:r>
            <a:r>
              <a:rPr lang="en-US" altLang="zh-CN" sz="2800" dirty="0" smtClean="0"/>
              <a:t>·</a:t>
            </a:r>
            <a:r>
              <a:rPr lang="zh-CN" altLang="en-US" sz="2800" dirty="0" smtClean="0"/>
              <a:t>副教授</a:t>
            </a:r>
            <a:endParaRPr lang="zh-CN" altLang="en-US" dirty="0"/>
          </a:p>
        </p:txBody>
      </p:sp>
      <p:sp>
        <p:nvSpPr>
          <p:cNvPr id="5" name="日期占位符 4"/>
          <p:cNvSpPr>
            <a:spLocks noGrp="1"/>
          </p:cNvSpPr>
          <p:nvPr>
            <p:ph type="dt" sz="half" idx="10"/>
          </p:nvPr>
        </p:nvSpPr>
        <p:spPr/>
        <p:txBody>
          <a:bodyPr/>
          <a:lstStyle/>
          <a:p>
            <a:fld id="{94E70139-B0AB-7948-B662-8E6463EF7FCC}" type="datetime11">
              <a:rPr lang="zh-CN" altLang="en-US" smtClean="0"/>
              <a:t>19:09:55</a:t>
            </a:fld>
            <a:endParaRPr lang="zh-CN" altLang="en-US"/>
          </a:p>
        </p:txBody>
      </p:sp>
    </p:spTree>
    <p:extLst>
      <p:ext uri="{BB962C8B-B14F-4D97-AF65-F5344CB8AC3E}">
        <p14:creationId xmlns:p14="http://schemas.microsoft.com/office/powerpoint/2010/main" val="3016212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2. </a:t>
            </a:r>
            <a:r>
              <a:rPr kumimoji="1" lang="zh-CN" altLang="en-US" dirty="0"/>
              <a:t>系统功能</a:t>
            </a:r>
          </a:p>
        </p:txBody>
      </p:sp>
      <p:sp>
        <p:nvSpPr>
          <p:cNvPr id="3" name="内容占位符 2"/>
          <p:cNvSpPr>
            <a:spLocks noGrp="1"/>
          </p:cNvSpPr>
          <p:nvPr>
            <p:ph idx="1"/>
          </p:nvPr>
        </p:nvSpPr>
        <p:spPr>
          <a:xfrm>
            <a:off x="628650" y="1360170"/>
            <a:ext cx="7886700" cy="5180332"/>
          </a:xfrm>
        </p:spPr>
        <p:txBody>
          <a:bodyPr>
            <a:normAutofit lnSpcReduction="10000"/>
          </a:bodyPr>
          <a:lstStyle/>
          <a:p>
            <a:pPr marL="0" indent="0">
              <a:lnSpc>
                <a:spcPct val="110000"/>
              </a:lnSpc>
              <a:buNone/>
            </a:pPr>
            <a:r>
              <a:rPr kumimoji="1" lang="zh-CN" altLang="en-US" sz="3600" dirty="0" smtClean="0"/>
              <a:t>在线编程功能与特点</a:t>
            </a:r>
            <a:endParaRPr kumimoji="1" lang="en-US" altLang="zh-CN" dirty="0" smtClean="0"/>
          </a:p>
          <a:p>
            <a:pPr>
              <a:lnSpc>
                <a:spcPct val="110000"/>
              </a:lnSpc>
            </a:pPr>
            <a:r>
              <a:rPr kumimoji="1" lang="zh-CN" altLang="en-US" dirty="0" smtClean="0"/>
              <a:t>黑盒测试，可评判 </a:t>
            </a:r>
            <a:r>
              <a:rPr kumimoji="1" lang="en-US" altLang="zh-CN" dirty="0" smtClean="0"/>
              <a:t>Java</a:t>
            </a:r>
          </a:p>
          <a:p>
            <a:pPr>
              <a:lnSpc>
                <a:spcPct val="110000"/>
              </a:lnSpc>
            </a:pPr>
            <a:r>
              <a:rPr kumimoji="1" lang="zh-CN" altLang="en-US" dirty="0" smtClean="0"/>
              <a:t>编译代码时</a:t>
            </a:r>
            <a:r>
              <a:rPr kumimoji="1" lang="zh-CN" altLang="en-US" b="1" dirty="0" smtClean="0"/>
              <a:t>无须创建进程</a:t>
            </a:r>
            <a:r>
              <a:rPr kumimoji="1" lang="zh-CN" altLang="en-US" dirty="0" smtClean="0"/>
              <a:t>，全程线程级操作</a:t>
            </a:r>
            <a:endParaRPr kumimoji="1" lang="en-US" altLang="zh-CN" dirty="0" smtClean="0"/>
          </a:p>
          <a:p>
            <a:pPr>
              <a:lnSpc>
                <a:spcPct val="110000"/>
              </a:lnSpc>
            </a:pPr>
            <a:r>
              <a:rPr kumimoji="1" lang="zh-CN" altLang="en-US" dirty="0" smtClean="0"/>
              <a:t>不涉及文件操作，评判全程</a:t>
            </a:r>
            <a:r>
              <a:rPr kumimoji="1" lang="zh-CN" altLang="en-US" b="1" dirty="0" smtClean="0"/>
              <a:t>使用内存存储</a:t>
            </a:r>
            <a:endParaRPr kumimoji="1" lang="en-US" altLang="zh-CN" b="1" dirty="0" smtClean="0"/>
          </a:p>
          <a:p>
            <a:pPr>
              <a:lnSpc>
                <a:spcPct val="110000"/>
              </a:lnSpc>
            </a:pPr>
            <a:r>
              <a:rPr kumimoji="1" lang="zh-CN" altLang="en-US" dirty="0"/>
              <a:t>评判器</a:t>
            </a:r>
            <a:r>
              <a:rPr kumimoji="1" lang="zh-CN" altLang="en-US" b="1" dirty="0"/>
              <a:t>自动反序列化参数、序列化计算结果</a:t>
            </a:r>
            <a:endParaRPr kumimoji="1" lang="en-US" altLang="zh-CN" b="1" dirty="0"/>
          </a:p>
          <a:p>
            <a:pPr>
              <a:lnSpc>
                <a:spcPct val="110000"/>
              </a:lnSpc>
            </a:pPr>
            <a:r>
              <a:rPr kumimoji="1" lang="zh-CN" altLang="en-US" dirty="0" smtClean="0"/>
              <a:t>充分利用编程语言安全机制，</a:t>
            </a:r>
            <a:r>
              <a:rPr kumimoji="1" lang="zh-CN" altLang="en-US" b="1" dirty="0" smtClean="0"/>
              <a:t>不依赖操作系统</a:t>
            </a:r>
            <a:endParaRPr kumimoji="1" lang="en-US" altLang="zh-CN" b="1" dirty="0"/>
          </a:p>
          <a:p>
            <a:endParaRPr kumimoji="1" lang="en-US" altLang="zh-CN" dirty="0" smtClean="0"/>
          </a:p>
          <a:p>
            <a:pPr marL="0" indent="0">
              <a:buNone/>
            </a:pPr>
            <a:r>
              <a:rPr kumimoji="1" lang="zh-CN" altLang="en-US" dirty="0" smtClean="0"/>
              <a:t>缺点</a:t>
            </a:r>
            <a:endParaRPr kumimoji="1" lang="en-US" altLang="zh-CN" dirty="0" smtClean="0"/>
          </a:p>
          <a:p>
            <a:r>
              <a:rPr kumimoji="1" lang="zh-CN" altLang="en-US" dirty="0" smtClean="0"/>
              <a:t>未实现 限制被评判代码内存使用量</a:t>
            </a:r>
            <a:endParaRPr kumimoji="1" lang="zh-CN" altLang="en-US" dirty="0"/>
          </a:p>
        </p:txBody>
      </p:sp>
      <p:sp>
        <p:nvSpPr>
          <p:cNvPr id="6" name="日期占位符 5"/>
          <p:cNvSpPr>
            <a:spLocks noGrp="1"/>
          </p:cNvSpPr>
          <p:nvPr>
            <p:ph type="dt" sz="half" idx="10"/>
          </p:nvPr>
        </p:nvSpPr>
        <p:spPr>
          <a:xfrm>
            <a:off x="8368748" y="6540502"/>
            <a:ext cx="775252" cy="317498"/>
          </a:xfrm>
        </p:spPr>
        <p:txBody>
          <a:bodyPr/>
          <a:lstStyle/>
          <a:p>
            <a:fld id="{23551141-8730-254F-86E1-1D9F9D5E3924}" type="datetime11">
              <a:rPr lang="zh-CN" altLang="en-US" smtClean="0"/>
              <a:t>19:09:56</a:t>
            </a:fld>
            <a:endParaRPr lang="zh-CN" altLang="en-US" dirty="0"/>
          </a:p>
        </p:txBody>
      </p:sp>
    </p:spTree>
    <p:extLst>
      <p:ext uri="{BB962C8B-B14F-4D97-AF65-F5344CB8AC3E}">
        <p14:creationId xmlns:p14="http://schemas.microsoft.com/office/powerpoint/2010/main" val="1217229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E4C0FD68-7273-B74C-8DEE-A395D4E30DE1}" type="datetime11">
              <a:rPr lang="zh-CN" altLang="en-US" smtClean="0"/>
              <a:t>19:54:12</a:t>
            </a:fld>
            <a:endParaRPr lang="zh-CN" altLang="en-US"/>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342" t="13441" r="11455"/>
          <a:stretch/>
        </p:blipFill>
        <p:spPr>
          <a:xfrm>
            <a:off x="628650" y="1237426"/>
            <a:ext cx="7882359" cy="4912335"/>
          </a:xfrm>
          <a:prstGeom prst="rect">
            <a:avLst/>
          </a:prstGeom>
        </p:spPr>
      </p:pic>
    </p:spTree>
    <p:extLst>
      <p:ext uri="{BB962C8B-B14F-4D97-AF65-F5344CB8AC3E}">
        <p14:creationId xmlns:p14="http://schemas.microsoft.com/office/powerpoint/2010/main" val="2890550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t>对比</a:t>
            </a:r>
            <a:r>
              <a:rPr kumimoji="1" lang="en-US" altLang="zh-CN" dirty="0" smtClean="0"/>
              <a:t>SCAU</a:t>
            </a:r>
            <a:endParaRPr kumimoji="1" lang="zh-CN" altLang="en-US" dirty="0"/>
          </a:p>
        </p:txBody>
      </p:sp>
      <p:sp>
        <p:nvSpPr>
          <p:cNvPr id="4" name="日期占位符 3"/>
          <p:cNvSpPr>
            <a:spLocks noGrp="1"/>
          </p:cNvSpPr>
          <p:nvPr>
            <p:ph type="dt" sz="half" idx="10"/>
          </p:nvPr>
        </p:nvSpPr>
        <p:spPr/>
        <p:txBody>
          <a:bodyPr/>
          <a:lstStyle/>
          <a:p>
            <a:fld id="{E4C0FD68-7273-B74C-8DEE-A395D4E30DE1}" type="datetime11">
              <a:rPr lang="zh-CN" altLang="en-US" smtClean="0"/>
              <a:t>20:03:09</a:t>
            </a:fld>
            <a:endParaRPr lang="zh-CN" altLang="en-US"/>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21380"/>
          <a:stretch/>
        </p:blipFill>
        <p:spPr>
          <a:xfrm>
            <a:off x="0" y="1030837"/>
            <a:ext cx="9137243" cy="5325514"/>
          </a:xfrm>
          <a:prstGeom prst="rect">
            <a:avLst/>
          </a:prstGeom>
        </p:spPr>
      </p:pic>
    </p:spTree>
    <p:extLst>
      <p:ext uri="{BB962C8B-B14F-4D97-AF65-F5344CB8AC3E}">
        <p14:creationId xmlns:p14="http://schemas.microsoft.com/office/powerpoint/2010/main" val="1462443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E4C0FD68-7273-B74C-8DEE-A395D4E30DE1}" type="datetime11">
              <a:rPr lang="zh-CN" altLang="en-US" smtClean="0"/>
              <a:t>19:09:56</a:t>
            </a:fld>
            <a:endParaRPr lang="zh-CN" altLang="en-US"/>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3971" r="33144"/>
          <a:stretch/>
        </p:blipFill>
        <p:spPr>
          <a:xfrm>
            <a:off x="4056499" y="1030835"/>
            <a:ext cx="5085696" cy="5106077"/>
          </a:xfrm>
          <a:prstGeom prst="rect">
            <a:avLst/>
          </a:prstGeom>
          <a:ln>
            <a:solidFill>
              <a:schemeClr val="tx1"/>
            </a:solidFill>
          </a:ln>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3817" t="1790" r="2902" b="27775"/>
          <a:stretch/>
        </p:blipFill>
        <p:spPr>
          <a:xfrm>
            <a:off x="0" y="1030835"/>
            <a:ext cx="4056499" cy="3252727"/>
          </a:xfrm>
          <a:prstGeom prst="rect">
            <a:avLst/>
          </a:prstGeom>
          <a:ln>
            <a:solidFill>
              <a:schemeClr val="tx1"/>
            </a:solidFill>
          </a:ln>
        </p:spPr>
      </p:pic>
      <p:sp>
        <p:nvSpPr>
          <p:cNvPr id="11" name="矩形 10"/>
          <p:cNvSpPr/>
          <p:nvPr/>
        </p:nvSpPr>
        <p:spPr>
          <a:xfrm>
            <a:off x="1380805" y="3387576"/>
            <a:ext cx="1368531" cy="22092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矩形 12"/>
          <p:cNvSpPr/>
          <p:nvPr/>
        </p:nvSpPr>
        <p:spPr>
          <a:xfrm>
            <a:off x="4750692" y="3736357"/>
            <a:ext cx="3251842" cy="5472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矩形 13"/>
          <p:cNvSpPr/>
          <p:nvPr/>
        </p:nvSpPr>
        <p:spPr>
          <a:xfrm>
            <a:off x="4750692" y="4511107"/>
            <a:ext cx="1842989" cy="168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矩形 11"/>
          <p:cNvSpPr/>
          <p:nvPr/>
        </p:nvSpPr>
        <p:spPr>
          <a:xfrm>
            <a:off x="4750692" y="4305300"/>
            <a:ext cx="1195290" cy="18966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矩形 14"/>
          <p:cNvSpPr/>
          <p:nvPr/>
        </p:nvSpPr>
        <p:spPr>
          <a:xfrm>
            <a:off x="4102993" y="2994814"/>
            <a:ext cx="2070741" cy="1963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626279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8650" y="1752698"/>
            <a:ext cx="7886700" cy="2181064"/>
          </a:xfrm>
        </p:spPr>
        <p:txBody>
          <a:bodyPr/>
          <a:lstStyle/>
          <a:p>
            <a:pPr algn="ctr"/>
            <a:r>
              <a:rPr lang="en-US" altLang="zh-CN" b="1" dirty="0" smtClean="0"/>
              <a:t>3. </a:t>
            </a:r>
            <a:r>
              <a:rPr lang="zh-CN" altLang="en-US" b="1" dirty="0" smtClean="0"/>
              <a:t>系统架构</a:t>
            </a:r>
            <a:endParaRPr lang="zh-CN" altLang="en-US" b="1" dirty="0"/>
          </a:p>
        </p:txBody>
      </p:sp>
      <p:sp>
        <p:nvSpPr>
          <p:cNvPr id="4" name="日期占位符 3"/>
          <p:cNvSpPr>
            <a:spLocks noGrp="1"/>
          </p:cNvSpPr>
          <p:nvPr>
            <p:ph type="dt" sz="half" idx="10"/>
          </p:nvPr>
        </p:nvSpPr>
        <p:spPr/>
        <p:txBody>
          <a:bodyPr/>
          <a:lstStyle/>
          <a:p>
            <a:fld id="{E093F988-9A29-5E45-8D20-69A04853E7AD}" type="datetime11">
              <a:rPr lang="zh-CN" altLang="en-US" smtClean="0"/>
              <a:t>20:20:56</a:t>
            </a:fld>
            <a:endParaRPr lang="zh-CN" altLang="en-US"/>
          </a:p>
        </p:txBody>
      </p:sp>
    </p:spTree>
    <p:extLst>
      <p:ext uri="{BB962C8B-B14F-4D97-AF65-F5344CB8AC3E}">
        <p14:creationId xmlns:p14="http://schemas.microsoft.com/office/powerpoint/2010/main" val="169698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233439-5E16-0648-BDD8-E0B3303C482E}" type="datetime11">
              <a:rPr lang="zh-CN" altLang="en-US" smtClean="0"/>
              <a:t>19:09:56</a:t>
            </a:fld>
            <a:endParaRPr lang="zh-CN" altLang="en-US"/>
          </a:p>
        </p:txBody>
      </p:sp>
      <p:sp>
        <p:nvSpPr>
          <p:cNvPr id="7" name="标题 1"/>
          <p:cNvSpPr>
            <a:spLocks noGrp="1"/>
          </p:cNvSpPr>
          <p:nvPr>
            <p:ph type="title"/>
          </p:nvPr>
        </p:nvSpPr>
        <p:spPr>
          <a:xfrm>
            <a:off x="0" y="0"/>
            <a:ext cx="6019196" cy="1030837"/>
          </a:xfrm>
        </p:spPr>
        <p:txBody>
          <a:bodyPr>
            <a:normAutofit/>
          </a:bodyPr>
          <a:lstStyle/>
          <a:p>
            <a:r>
              <a:rPr kumimoji="1" lang="en-US" altLang="zh-CN" dirty="0"/>
              <a:t>3</a:t>
            </a:r>
            <a:r>
              <a:rPr kumimoji="1" lang="en-US" altLang="zh-CN" dirty="0" smtClean="0"/>
              <a:t>. </a:t>
            </a:r>
            <a:r>
              <a:rPr kumimoji="1" lang="zh-CN" altLang="en-US" dirty="0" smtClean="0"/>
              <a:t>系统</a:t>
            </a:r>
            <a:r>
              <a:rPr kumimoji="1" lang="zh-CN" altLang="en-US" dirty="0"/>
              <a:t>架构</a:t>
            </a:r>
          </a:p>
        </p:txBody>
      </p:sp>
      <p:pic>
        <p:nvPicPr>
          <p:cNvPr id="5" name="图片 4"/>
          <p:cNvPicPr>
            <a:picLocks noChangeAspect="1"/>
          </p:cNvPicPr>
          <p:nvPr/>
        </p:nvPicPr>
        <p:blipFill>
          <a:blip r:embed="rId2"/>
          <a:stretch>
            <a:fillRect/>
          </a:stretch>
        </p:blipFill>
        <p:spPr>
          <a:xfrm>
            <a:off x="473115" y="1030837"/>
            <a:ext cx="8167320" cy="5827163"/>
          </a:xfrm>
          <a:prstGeom prst="rect">
            <a:avLst/>
          </a:prstGeom>
        </p:spPr>
      </p:pic>
    </p:spTree>
    <p:extLst>
      <p:ext uri="{BB962C8B-B14F-4D97-AF65-F5344CB8AC3E}">
        <p14:creationId xmlns:p14="http://schemas.microsoft.com/office/powerpoint/2010/main" val="3722289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233439-5E16-0648-BDD8-E0B3303C482E}" type="datetime11">
              <a:rPr lang="zh-CN" altLang="en-US" smtClean="0"/>
              <a:t>19:09:56</a:t>
            </a:fld>
            <a:endParaRPr lang="zh-CN" altLang="en-US"/>
          </a:p>
        </p:txBody>
      </p:sp>
      <p:sp>
        <p:nvSpPr>
          <p:cNvPr id="4" name="标题 1"/>
          <p:cNvSpPr>
            <a:spLocks noGrp="1"/>
          </p:cNvSpPr>
          <p:nvPr>
            <p:ph type="title"/>
          </p:nvPr>
        </p:nvSpPr>
        <p:spPr>
          <a:xfrm>
            <a:off x="0" y="0"/>
            <a:ext cx="6019196" cy="1030837"/>
          </a:xfrm>
        </p:spPr>
        <p:txBody>
          <a:bodyPr>
            <a:normAutofit/>
          </a:bodyPr>
          <a:lstStyle/>
          <a:p>
            <a:r>
              <a:rPr kumimoji="1" lang="en-US" altLang="zh-CN" dirty="0"/>
              <a:t>3</a:t>
            </a:r>
            <a:r>
              <a:rPr kumimoji="1" lang="en-US" altLang="zh-CN" dirty="0" smtClean="0"/>
              <a:t>. </a:t>
            </a:r>
            <a:r>
              <a:rPr kumimoji="1" lang="zh-CN" altLang="en-US" dirty="0" smtClean="0"/>
              <a:t>系统</a:t>
            </a:r>
            <a:r>
              <a:rPr kumimoji="1" lang="zh-CN" altLang="en-US" dirty="0"/>
              <a:t>架构</a:t>
            </a:r>
          </a:p>
        </p:txBody>
      </p:sp>
      <p:pic>
        <p:nvPicPr>
          <p:cNvPr id="6" name="图片 5"/>
          <p:cNvPicPr>
            <a:picLocks noChangeAspect="1"/>
          </p:cNvPicPr>
          <p:nvPr/>
        </p:nvPicPr>
        <p:blipFill>
          <a:blip r:embed="rId2"/>
          <a:stretch>
            <a:fillRect/>
          </a:stretch>
        </p:blipFill>
        <p:spPr>
          <a:xfrm>
            <a:off x="511043" y="1030837"/>
            <a:ext cx="8051534" cy="5827163"/>
          </a:xfrm>
          <a:prstGeom prst="rect">
            <a:avLst/>
          </a:prstGeom>
        </p:spPr>
      </p:pic>
    </p:spTree>
    <p:extLst>
      <p:ext uri="{BB962C8B-B14F-4D97-AF65-F5344CB8AC3E}">
        <p14:creationId xmlns:p14="http://schemas.microsoft.com/office/powerpoint/2010/main" val="331014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8650" y="1752698"/>
            <a:ext cx="7886700" cy="2181064"/>
          </a:xfrm>
        </p:spPr>
        <p:txBody>
          <a:bodyPr/>
          <a:lstStyle/>
          <a:p>
            <a:pPr algn="ctr"/>
            <a:r>
              <a:rPr lang="en-US" altLang="zh-CN" b="1" dirty="0"/>
              <a:t>4</a:t>
            </a:r>
            <a:r>
              <a:rPr lang="en-US" altLang="zh-CN" b="1" dirty="0" smtClean="0"/>
              <a:t>. </a:t>
            </a:r>
            <a:r>
              <a:rPr lang="zh-CN" altLang="en-US" b="1" dirty="0" smtClean="0"/>
              <a:t>总结</a:t>
            </a:r>
            <a:endParaRPr lang="zh-CN" altLang="en-US" b="1" dirty="0"/>
          </a:p>
        </p:txBody>
      </p:sp>
      <p:sp>
        <p:nvSpPr>
          <p:cNvPr id="4" name="日期占位符 3"/>
          <p:cNvSpPr>
            <a:spLocks noGrp="1"/>
          </p:cNvSpPr>
          <p:nvPr>
            <p:ph type="dt" sz="half" idx="10"/>
          </p:nvPr>
        </p:nvSpPr>
        <p:spPr/>
        <p:txBody>
          <a:bodyPr/>
          <a:lstStyle/>
          <a:p>
            <a:fld id="{E093F988-9A29-5E45-8D20-69A04853E7AD}" type="datetime11">
              <a:rPr lang="zh-CN" altLang="en-US" smtClean="0"/>
              <a:t>20:25:00</a:t>
            </a:fld>
            <a:endParaRPr lang="zh-CN" altLang="en-US"/>
          </a:p>
        </p:txBody>
      </p:sp>
    </p:spTree>
    <p:extLst>
      <p:ext uri="{BB962C8B-B14F-4D97-AF65-F5344CB8AC3E}">
        <p14:creationId xmlns:p14="http://schemas.microsoft.com/office/powerpoint/2010/main" val="222012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总结</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b="1" dirty="0" smtClean="0"/>
              <a:t>工作总结</a:t>
            </a:r>
            <a:endParaRPr lang="en-US" altLang="zh-CN" dirty="0" smtClean="0"/>
          </a:p>
          <a:p>
            <a:pPr marL="514350" indent="-514350">
              <a:buFont typeface="+mj-lt"/>
              <a:buAutoNum type="arabicPeriod"/>
            </a:pPr>
            <a:r>
              <a:rPr lang="zh-CN" altLang="en-US" dirty="0" smtClean="0"/>
              <a:t>实现支持集群、增量抓取数据的网络爬虫</a:t>
            </a:r>
            <a:endParaRPr lang="en-US" altLang="zh-CN" dirty="0" smtClean="0"/>
          </a:p>
          <a:p>
            <a:pPr marL="514350" indent="-514350">
              <a:buFont typeface="+mj-lt"/>
              <a:buAutoNum type="arabicPeriod"/>
            </a:pPr>
            <a:r>
              <a:rPr lang="zh-CN" altLang="en-US" dirty="0" smtClean="0"/>
              <a:t>实现针对计算机专业的资源检索功能</a:t>
            </a:r>
            <a:endParaRPr lang="en-US" altLang="zh-CN" dirty="0" smtClean="0"/>
          </a:p>
          <a:p>
            <a:pPr marL="514350" indent="-514350">
              <a:buFont typeface="+mj-lt"/>
              <a:buAutoNum type="arabicPeriod"/>
            </a:pPr>
            <a:r>
              <a:rPr lang="zh-CN" altLang="en-US" dirty="0" smtClean="0"/>
              <a:t>实现较健壮、部署难度低的代码评判器</a:t>
            </a:r>
            <a:endParaRPr lang="en-US" altLang="zh-CN" dirty="0" smtClean="0"/>
          </a:p>
          <a:p>
            <a:pPr marL="514350" indent="-514350">
              <a:buFont typeface="+mj-lt"/>
              <a:buAutoNum type="arabicPeriod"/>
            </a:pPr>
            <a:r>
              <a:rPr lang="zh-CN" altLang="en-US" dirty="0" smtClean="0"/>
              <a:t>将</a:t>
            </a:r>
            <a:r>
              <a:rPr lang="zh-CN" altLang="en-US" dirty="0"/>
              <a:t>学习资源与编程题目关联，理论结合</a:t>
            </a:r>
            <a:r>
              <a:rPr lang="zh-CN" altLang="en-US" dirty="0" smtClean="0"/>
              <a:t>实践</a:t>
            </a:r>
            <a:endParaRPr lang="en-US" altLang="zh-CN" dirty="0" smtClean="0"/>
          </a:p>
          <a:p>
            <a:pPr marL="0" indent="0">
              <a:buNone/>
            </a:pPr>
            <a:r>
              <a:rPr lang="zh-CN" altLang="en-US" b="1" dirty="0" smtClean="0"/>
              <a:t>需要改进</a:t>
            </a:r>
            <a:endParaRPr lang="en-US" altLang="zh-CN" b="1" dirty="0" smtClean="0"/>
          </a:p>
          <a:p>
            <a:pPr marL="514350" indent="-514350">
              <a:buFont typeface="+mj-lt"/>
              <a:buAutoNum type="arabicPeriod"/>
            </a:pPr>
            <a:r>
              <a:rPr lang="zh-CN" altLang="en-US" dirty="0" smtClean="0"/>
              <a:t>需要一种算法为没有标签的学习资源打标签</a:t>
            </a:r>
            <a:endParaRPr lang="en-US" altLang="zh-CN" dirty="0" smtClean="0"/>
          </a:p>
          <a:p>
            <a:pPr marL="514350" indent="-514350">
              <a:buFont typeface="+mj-lt"/>
              <a:buAutoNum type="arabicPeriod"/>
            </a:pPr>
            <a:r>
              <a:rPr lang="zh-CN" altLang="en-US" dirty="0"/>
              <a:t>需要</a:t>
            </a:r>
            <a:r>
              <a:rPr lang="zh-CN" altLang="en-US" dirty="0" smtClean="0"/>
              <a:t>增加评判器所支持的编程语言数量</a:t>
            </a:r>
            <a:endParaRPr lang="en-US" altLang="zh-CN" dirty="0" smtClean="0"/>
          </a:p>
          <a:p>
            <a:pPr marL="514350" indent="-514350">
              <a:buFont typeface="+mj-lt"/>
              <a:buAutoNum type="arabicPeriod"/>
            </a:pPr>
            <a:r>
              <a:rPr lang="zh-CN" altLang="en-US" dirty="0" smtClean="0"/>
              <a:t>完善前端界面，优化用户体验</a:t>
            </a:r>
            <a:endParaRPr lang="zh-CN" altLang="en-US" dirty="0"/>
          </a:p>
        </p:txBody>
      </p:sp>
      <p:sp>
        <p:nvSpPr>
          <p:cNvPr id="4" name="日期占位符 3"/>
          <p:cNvSpPr>
            <a:spLocks noGrp="1"/>
          </p:cNvSpPr>
          <p:nvPr>
            <p:ph type="dt" sz="half" idx="10"/>
          </p:nvPr>
        </p:nvSpPr>
        <p:spPr/>
        <p:txBody>
          <a:bodyPr/>
          <a:lstStyle/>
          <a:p>
            <a:fld id="{E093F988-9A29-5E45-8D20-69A04853E7AD}" type="datetime11">
              <a:rPr lang="zh-CN" altLang="en-US" smtClean="0"/>
              <a:t>19:09:56</a:t>
            </a:fld>
            <a:endParaRPr lang="zh-CN" altLang="en-US"/>
          </a:p>
        </p:txBody>
      </p:sp>
    </p:spTree>
    <p:extLst>
      <p:ext uri="{BB962C8B-B14F-4D97-AF65-F5344CB8AC3E}">
        <p14:creationId xmlns:p14="http://schemas.microsoft.com/office/powerpoint/2010/main" val="2593667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8650" y="1752698"/>
            <a:ext cx="7886700" cy="2181064"/>
          </a:xfrm>
        </p:spPr>
        <p:txBody>
          <a:bodyPr/>
          <a:lstStyle/>
          <a:p>
            <a:pPr algn="ctr"/>
            <a:r>
              <a:rPr lang="en-US" altLang="zh-CN" b="1" dirty="0" smtClean="0"/>
              <a:t>5. </a:t>
            </a:r>
            <a:r>
              <a:rPr lang="zh-CN" altLang="en-US" b="1" dirty="0"/>
              <a:t>致谢</a:t>
            </a:r>
          </a:p>
        </p:txBody>
      </p:sp>
      <p:sp>
        <p:nvSpPr>
          <p:cNvPr id="4" name="日期占位符 3"/>
          <p:cNvSpPr>
            <a:spLocks noGrp="1"/>
          </p:cNvSpPr>
          <p:nvPr>
            <p:ph type="dt" sz="half" idx="10"/>
          </p:nvPr>
        </p:nvSpPr>
        <p:spPr/>
        <p:txBody>
          <a:bodyPr/>
          <a:lstStyle/>
          <a:p>
            <a:fld id="{E093F988-9A29-5E45-8D20-69A04853E7AD}" type="datetime11">
              <a:rPr lang="zh-CN" altLang="en-US" smtClean="0"/>
              <a:t>20:25:12</a:t>
            </a:fld>
            <a:endParaRPr lang="zh-CN" altLang="en-US"/>
          </a:p>
        </p:txBody>
      </p:sp>
    </p:spTree>
    <p:extLst>
      <p:ext uri="{BB962C8B-B14F-4D97-AF65-F5344CB8AC3E}">
        <p14:creationId xmlns:p14="http://schemas.microsoft.com/office/powerpoint/2010/main" val="66391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019196" cy="1030837"/>
          </a:xfrm>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normAutofit/>
          </a:bodyPr>
          <a:lstStyle/>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研究背景与意义</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系统功能</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系统架构</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总结</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致谢</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endParaRPr kumimoji="1" lang="en-US" altLang="zh-CN" sz="3600" dirty="0" smtClean="0"/>
          </a:p>
        </p:txBody>
      </p:sp>
      <p:sp>
        <p:nvSpPr>
          <p:cNvPr id="4" name="日期占位符 3"/>
          <p:cNvSpPr>
            <a:spLocks noGrp="1"/>
          </p:cNvSpPr>
          <p:nvPr>
            <p:ph type="dt" sz="half" idx="10"/>
          </p:nvPr>
        </p:nvSpPr>
        <p:spPr/>
        <p:txBody>
          <a:bodyPr/>
          <a:lstStyle/>
          <a:p>
            <a:fld id="{6939E48F-AB3D-7D44-9ABE-6BACA1B72509}" type="datetime11">
              <a:rPr lang="zh-CN" altLang="en-US" smtClean="0"/>
              <a:t>19:09:56</a:t>
            </a:fld>
            <a:endParaRPr lang="zh-CN" altLang="en-US"/>
          </a:p>
        </p:txBody>
      </p:sp>
    </p:spTree>
    <p:extLst>
      <p:ext uri="{BB962C8B-B14F-4D97-AF65-F5344CB8AC3E}">
        <p14:creationId xmlns:p14="http://schemas.microsoft.com/office/powerpoint/2010/main" val="275541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5. </a:t>
            </a:r>
            <a:r>
              <a:rPr lang="zh-CN" altLang="en-US" dirty="0" smtClean="0"/>
              <a:t>致谢</a:t>
            </a:r>
            <a:endParaRPr lang="zh-CN" altLang="en-US" dirty="0"/>
          </a:p>
        </p:txBody>
      </p:sp>
      <p:sp>
        <p:nvSpPr>
          <p:cNvPr id="6" name="内容占位符 5"/>
          <p:cNvSpPr>
            <a:spLocks noGrp="1"/>
          </p:cNvSpPr>
          <p:nvPr>
            <p:ph idx="1"/>
          </p:nvPr>
        </p:nvSpPr>
        <p:spPr>
          <a:xfrm>
            <a:off x="386626" y="1184425"/>
            <a:ext cx="8343516" cy="5245569"/>
          </a:xfrm>
        </p:spPr>
        <p:txBody>
          <a:bodyPr>
            <a:noAutofit/>
          </a:bodyPr>
          <a:lstStyle/>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司国东老师在本次毕业设计中给我的指导。他是我计算机专业基础课程的授课教师，我所掌握的计算机基础离不开老师认真、负责地传道授业解惑。在本文研究过程中，有许多关键的技术问题阻碍着我的进度，老师非常耐心地帮助我分析问题的根本原因与设计解决方案，让我能够突破重重障碍，实现我所设计的系统，完成毕业论文。</a:t>
            </a:r>
          </a:p>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在我本科四年期间所有为我授课的老师，我现在所拥有的基础知识与技术积累都离不开每位老师以诲人不倦的态度，在每一堂课上耐心的教导。</a:t>
            </a:r>
          </a:p>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我身边的同学们，在课堂上齐心协力完成课堂任务、课程设计，</a:t>
            </a:r>
            <a:r>
              <a:rPr lang="zh-CN" altLang="en-US" sz="2100" dirty="0" smtClean="0">
                <a:latin typeface="宋体" panose="02010600030101010101" pitchFamily="2" charset="-122"/>
                <a:ea typeface="宋体" panose="02010600030101010101" pitchFamily="2" charset="-122"/>
              </a:rPr>
              <a:t>在日常生活</a:t>
            </a:r>
            <a:r>
              <a:rPr lang="zh-CN" altLang="en-US" sz="2100" dirty="0">
                <a:latin typeface="宋体" panose="02010600030101010101" pitchFamily="2" charset="-122"/>
                <a:ea typeface="宋体" panose="02010600030101010101" pitchFamily="2" charset="-122"/>
              </a:rPr>
              <a:t>中进行技术交流，在遇到难题时大家互相帮助。</a:t>
            </a:r>
          </a:p>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父母多年的养育之恩、对我攻读计算机专业的全力支持。他们在我学习生涯提供了很多物质与精神上的帮助，为我创造了完美的学习条件。</a:t>
            </a:r>
          </a:p>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所有帮助我的人</a:t>
            </a:r>
            <a:r>
              <a:rPr lang="zh-CN" altLang="en-US" sz="2100" dirty="0" smtClean="0">
                <a:latin typeface="宋体" panose="02010600030101010101" pitchFamily="2" charset="-122"/>
                <a:ea typeface="宋体" panose="02010600030101010101" pitchFamily="2" charset="-122"/>
              </a:rPr>
              <a:t>。大家</a:t>
            </a:r>
            <a:r>
              <a:rPr lang="zh-CN" altLang="en-US" sz="2100" dirty="0">
                <a:latin typeface="宋体" panose="02010600030101010101" pitchFamily="2" charset="-122"/>
                <a:ea typeface="宋体" panose="02010600030101010101" pitchFamily="2" charset="-122"/>
              </a:rPr>
              <a:t>的恩情，本人铭记于心。</a:t>
            </a:r>
          </a:p>
          <a:p>
            <a:pPr marL="0" indent="0">
              <a:lnSpc>
                <a:spcPct val="100000"/>
              </a:lnSpc>
              <a:buNone/>
            </a:pPr>
            <a:endParaRPr lang="zh-CN" altLang="en-US" sz="2100" dirty="0">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lstStyle/>
          <a:p>
            <a:fld id="{6173DDBA-B680-6A4A-8D1D-1A27589B5E95}" type="datetime11">
              <a:rPr lang="zh-CN" altLang="en-US" smtClean="0"/>
              <a:t>20:33:53</a:t>
            </a:fld>
            <a:endParaRPr lang="zh-CN" altLang="en-US" dirty="0"/>
          </a:p>
        </p:txBody>
      </p:sp>
    </p:spTree>
    <p:extLst>
      <p:ext uri="{BB962C8B-B14F-4D97-AF65-F5344CB8AC3E}">
        <p14:creationId xmlns:p14="http://schemas.microsoft.com/office/powerpoint/2010/main" val="3010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589460"/>
            <a:ext cx="7886700" cy="4587503"/>
          </a:xfrm>
        </p:spPr>
        <p:txBody>
          <a:bodyPr>
            <a:normAutofit/>
          </a:bodyPr>
          <a:lstStyle/>
          <a:p>
            <a:pPr marL="0" indent="0" algn="ctr">
              <a:buNone/>
            </a:pPr>
            <a:r>
              <a:rPr lang="zh-CN" altLang="en-US" sz="4000" dirty="0" smtClean="0"/>
              <a:t>感谢评委老师</a:t>
            </a:r>
            <a:r>
              <a:rPr lang="zh-CN" altLang="en-US" sz="4000" dirty="0" smtClean="0"/>
              <a:t>聆听本次汇报</a:t>
            </a:r>
            <a:r>
              <a:rPr lang="zh-CN" altLang="en-US" sz="4000" dirty="0" smtClean="0"/>
              <a:t>！</a:t>
            </a:r>
            <a:endParaRPr lang="en-US" altLang="zh-CN" sz="4000" dirty="0" smtClean="0"/>
          </a:p>
          <a:p>
            <a:pPr marL="0" indent="0" algn="ctr">
              <a:buNone/>
            </a:pPr>
            <a:r>
              <a:rPr lang="zh-CN" altLang="en-US" sz="4000" dirty="0" smtClean="0"/>
              <a:t>敬请各位老师批评指正！</a:t>
            </a:r>
            <a:endParaRPr lang="en-US" altLang="zh-CN" sz="4000" dirty="0" smtClean="0"/>
          </a:p>
          <a:p>
            <a:pPr marL="0" indent="0" algn="ctr">
              <a:buNone/>
            </a:pPr>
            <a:endParaRPr lang="en-US" altLang="zh-CN" sz="4000" dirty="0" smtClean="0"/>
          </a:p>
          <a:p>
            <a:pPr marL="0" indent="0" algn="ctr">
              <a:buNone/>
            </a:pPr>
            <a:r>
              <a:rPr lang="zh-CN" altLang="en-US" sz="4000" dirty="0" smtClean="0"/>
              <a:t>请</a:t>
            </a:r>
            <a:r>
              <a:rPr lang="zh-CN" altLang="en-US" sz="4000" dirty="0"/>
              <a:t>您提问</a:t>
            </a:r>
            <a:endParaRPr lang="en-US" altLang="zh-CN" sz="4000" dirty="0" smtClean="0"/>
          </a:p>
          <a:p>
            <a:pPr marL="0" indent="0">
              <a:buNone/>
            </a:pPr>
            <a:endParaRPr lang="zh-CN" altLang="en-US" sz="4000" dirty="0"/>
          </a:p>
        </p:txBody>
      </p:sp>
      <p:sp>
        <p:nvSpPr>
          <p:cNvPr id="4" name="日期占位符 3"/>
          <p:cNvSpPr>
            <a:spLocks noGrp="1"/>
          </p:cNvSpPr>
          <p:nvPr>
            <p:ph type="dt" sz="half" idx="10"/>
          </p:nvPr>
        </p:nvSpPr>
        <p:spPr/>
        <p:txBody>
          <a:bodyPr/>
          <a:lstStyle/>
          <a:p>
            <a:fld id="{E093F988-9A29-5E45-8D20-69A04853E7AD}" type="datetime11">
              <a:rPr lang="zh-CN" altLang="en-US" smtClean="0"/>
              <a:t>20:25:39</a:t>
            </a:fld>
            <a:endParaRPr lang="zh-CN" altLang="en-US"/>
          </a:p>
        </p:txBody>
      </p:sp>
      <p:sp>
        <p:nvSpPr>
          <p:cNvPr id="5" name="标题 4"/>
          <p:cNvSpPr>
            <a:spLocks noGrp="1"/>
          </p:cNvSpPr>
          <p:nvPr>
            <p:ph type="title"/>
          </p:nvPr>
        </p:nvSpPr>
        <p:spPr>
          <a:xfrm>
            <a:off x="0" y="0"/>
            <a:ext cx="6019196" cy="1030837"/>
          </a:xfrm>
        </p:spPr>
        <p:txBody>
          <a:bodyPr/>
          <a:lstStyle/>
          <a:p>
            <a:r>
              <a:rPr lang="zh-CN" altLang="en-US" dirty="0" smtClean="0"/>
              <a:t>汇报完毕</a:t>
            </a:r>
            <a:endParaRPr lang="zh-CN" altLang="en-US" dirty="0"/>
          </a:p>
        </p:txBody>
      </p:sp>
    </p:spTree>
    <p:extLst>
      <p:ext uri="{BB962C8B-B14F-4D97-AF65-F5344CB8AC3E}">
        <p14:creationId xmlns:p14="http://schemas.microsoft.com/office/powerpoint/2010/main" val="2594474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3888" y="1169691"/>
            <a:ext cx="7886700" cy="2852737"/>
          </a:xfrm>
        </p:spPr>
        <p:txBody>
          <a:bodyPr/>
          <a:lstStyle/>
          <a:p>
            <a:pPr algn="ctr"/>
            <a:r>
              <a:rPr lang="en-US" altLang="zh-CN" b="1" dirty="0" smtClean="0"/>
              <a:t>1. </a:t>
            </a:r>
            <a:r>
              <a:rPr lang="zh-CN" altLang="en-US" b="1" dirty="0" smtClean="0"/>
              <a:t>研究背景与意义</a:t>
            </a:r>
            <a:endParaRPr lang="zh-CN" altLang="en-US" b="1" dirty="0"/>
          </a:p>
        </p:txBody>
      </p:sp>
      <p:sp>
        <p:nvSpPr>
          <p:cNvPr id="6" name="文本占位符 5"/>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E093F988-9A29-5E45-8D20-69A04853E7AD}" type="datetime11">
              <a:rPr lang="zh-CN" altLang="en-US" smtClean="0"/>
              <a:t>20:23:02</a:t>
            </a:fld>
            <a:endParaRPr lang="zh-CN" altLang="en-US"/>
          </a:p>
        </p:txBody>
      </p:sp>
    </p:spTree>
    <p:extLst>
      <p:ext uri="{BB962C8B-B14F-4D97-AF65-F5344CB8AC3E}">
        <p14:creationId xmlns:p14="http://schemas.microsoft.com/office/powerpoint/2010/main" val="22819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869430" cy="1054032"/>
          </a:xfrm>
        </p:spPr>
        <p:txBody>
          <a:bodyPr>
            <a:normAutofit/>
          </a:bodyPr>
          <a:lstStyle/>
          <a:p>
            <a:r>
              <a:rPr lang="en-US" altLang="zh-CN" dirty="0" smtClean="0"/>
              <a:t>1.</a:t>
            </a:r>
            <a:r>
              <a:rPr lang="zh-CN" altLang="en-US" dirty="0" smtClean="0"/>
              <a:t> 研究背景与意义</a:t>
            </a:r>
            <a:endParaRPr lang="zh-CN" altLang="en-US" dirty="0"/>
          </a:p>
        </p:txBody>
      </p:sp>
      <p:sp>
        <p:nvSpPr>
          <p:cNvPr id="3" name="内容占位符 2"/>
          <p:cNvSpPr>
            <a:spLocks noGrp="1"/>
          </p:cNvSpPr>
          <p:nvPr>
            <p:ph idx="1"/>
          </p:nvPr>
        </p:nvSpPr>
        <p:spPr>
          <a:xfrm>
            <a:off x="499441" y="1403285"/>
            <a:ext cx="8376202" cy="4953065"/>
          </a:xfrm>
        </p:spPr>
        <p:txBody>
          <a:bodyPr>
            <a:noAutofit/>
          </a:bodyPr>
          <a:lstStyle/>
          <a:p>
            <a:pPr marL="0" indent="0">
              <a:lnSpc>
                <a:spcPct val="100000"/>
              </a:lnSpc>
              <a:buNone/>
            </a:pPr>
            <a:r>
              <a:rPr lang="zh-CN" altLang="en-US" b="1" dirty="0" smtClean="0"/>
              <a:t>研究背景</a:t>
            </a:r>
            <a:endParaRPr lang="en-US" altLang="zh-CN" b="1" dirty="0" smtClean="0"/>
          </a:p>
          <a:p>
            <a:pPr>
              <a:lnSpc>
                <a:spcPct val="100000"/>
              </a:lnSpc>
            </a:pPr>
            <a:r>
              <a:rPr lang="zh-CN" altLang="en-US" dirty="0" smtClean="0"/>
              <a:t>计算机专业热门，人才缺口大，培养不易</a:t>
            </a:r>
            <a:endParaRPr lang="en-US" altLang="zh-CN" dirty="0" smtClean="0"/>
          </a:p>
          <a:p>
            <a:pPr>
              <a:lnSpc>
                <a:spcPct val="100000"/>
              </a:lnSpc>
            </a:pPr>
            <a:r>
              <a:rPr lang="zh-CN" altLang="en-US" dirty="0" smtClean="0"/>
              <a:t>课堂</a:t>
            </a:r>
            <a:r>
              <a:rPr lang="zh-CN" altLang="en-US" dirty="0"/>
              <a:t>教学</a:t>
            </a:r>
            <a:r>
              <a:rPr lang="zh-CN" altLang="en-US" dirty="0" smtClean="0"/>
              <a:t>的局限性较大</a:t>
            </a:r>
            <a:endParaRPr lang="en-US" altLang="zh-CN" dirty="0" smtClean="0"/>
          </a:p>
          <a:p>
            <a:pPr>
              <a:lnSpc>
                <a:spcPct val="100000"/>
              </a:lnSpc>
            </a:pPr>
            <a:r>
              <a:rPr lang="zh-CN" altLang="en-US" dirty="0" smtClean="0"/>
              <a:t>计算机专业知识</a:t>
            </a:r>
            <a:r>
              <a:rPr lang="zh-CN" altLang="en-US" dirty="0"/>
              <a:t>学习</a:t>
            </a:r>
            <a:r>
              <a:rPr lang="zh-CN" altLang="en-US" dirty="0" smtClean="0"/>
              <a:t>主要通过自学</a:t>
            </a:r>
            <a:r>
              <a:rPr lang="zh-CN" altLang="en-US" dirty="0"/>
              <a:t>、</a:t>
            </a:r>
            <a:r>
              <a:rPr lang="zh-CN" altLang="en-US" dirty="0" smtClean="0"/>
              <a:t>实践</a:t>
            </a:r>
            <a:endParaRPr lang="en-US" altLang="zh-CN" dirty="0" smtClean="0"/>
          </a:p>
          <a:p>
            <a:pPr>
              <a:lnSpc>
                <a:spcPct val="100000"/>
              </a:lnSpc>
            </a:pPr>
            <a:r>
              <a:rPr lang="zh-CN" altLang="en-US" dirty="0"/>
              <a:t>通用搜索引擎、在线评判网站的</a:t>
            </a:r>
            <a:r>
              <a:rPr lang="zh-CN" altLang="en-US" dirty="0" smtClean="0"/>
              <a:t>局限性较大</a:t>
            </a:r>
            <a:endParaRPr lang="en-US" altLang="zh-CN" dirty="0" smtClean="0"/>
          </a:p>
          <a:p>
            <a:pPr marL="0" indent="0">
              <a:lnSpc>
                <a:spcPct val="100000"/>
              </a:lnSpc>
              <a:buNone/>
            </a:pPr>
            <a:r>
              <a:rPr lang="zh-CN" altLang="en-US" b="1" dirty="0" smtClean="0"/>
              <a:t>目的</a:t>
            </a:r>
            <a:r>
              <a:rPr lang="zh-CN" altLang="en-US" b="1" dirty="0"/>
              <a:t>与意义</a:t>
            </a:r>
            <a:endParaRPr lang="en-US" altLang="zh-CN" b="1" dirty="0"/>
          </a:p>
          <a:p>
            <a:pPr>
              <a:lnSpc>
                <a:spcPct val="100000"/>
              </a:lnSpc>
            </a:pPr>
            <a:r>
              <a:rPr lang="zh-CN" altLang="en-US" dirty="0" smtClean="0"/>
              <a:t>将理论学习资源与实践结合，有助于</a:t>
            </a:r>
            <a:r>
              <a:rPr lang="zh-CN" altLang="en-US" dirty="0"/>
              <a:t>提高用户学习（计算机专业知识）效率</a:t>
            </a:r>
            <a:endParaRPr lang="en-US" altLang="zh-CN" dirty="0"/>
          </a:p>
          <a:p>
            <a:pPr>
              <a:lnSpc>
                <a:spcPct val="100000"/>
              </a:lnSpc>
            </a:pPr>
            <a:r>
              <a:rPr lang="zh-CN" altLang="en-US" dirty="0"/>
              <a:t>为计算机专业人才培养作微不足道的贡献</a:t>
            </a:r>
            <a:endParaRPr lang="en-US" altLang="zh-CN" dirty="0"/>
          </a:p>
          <a:p>
            <a:pPr marL="0" indent="0">
              <a:lnSpc>
                <a:spcPct val="100000"/>
              </a:lnSpc>
              <a:buNone/>
            </a:pPr>
            <a:endParaRPr lang="en-US" altLang="zh-CN" dirty="0"/>
          </a:p>
          <a:p>
            <a:pPr>
              <a:lnSpc>
                <a:spcPct val="100000"/>
              </a:lnSpc>
            </a:pPr>
            <a:endParaRPr lang="en-US" altLang="zh-CN" dirty="0" smtClean="0"/>
          </a:p>
        </p:txBody>
      </p:sp>
      <p:sp>
        <p:nvSpPr>
          <p:cNvPr id="4" name="内容占位符 2"/>
          <p:cNvSpPr txBox="1">
            <a:spLocks/>
          </p:cNvSpPr>
          <p:nvPr/>
        </p:nvSpPr>
        <p:spPr>
          <a:xfrm>
            <a:off x="499441" y="4509200"/>
            <a:ext cx="8376202" cy="194806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ct val="100000"/>
              </a:lnSpc>
              <a:buNone/>
            </a:pPr>
            <a:endParaRPr lang="en-US" altLang="zh-CN" sz="2800" dirty="0" smtClean="0"/>
          </a:p>
        </p:txBody>
      </p:sp>
      <p:sp>
        <p:nvSpPr>
          <p:cNvPr id="6" name="日期占位符 5"/>
          <p:cNvSpPr>
            <a:spLocks noGrp="1"/>
          </p:cNvSpPr>
          <p:nvPr>
            <p:ph type="dt" sz="half" idx="10"/>
          </p:nvPr>
        </p:nvSpPr>
        <p:spPr/>
        <p:txBody>
          <a:bodyPr/>
          <a:lstStyle/>
          <a:p>
            <a:fld id="{B42AC176-3ED8-6048-A23F-3E0886988747}" type="datetime11">
              <a:rPr lang="zh-CN" altLang="en-US" smtClean="0"/>
              <a:t>19:09:56</a:t>
            </a:fld>
            <a:endParaRPr lang="zh-CN" altLang="en-US"/>
          </a:p>
        </p:txBody>
      </p:sp>
    </p:spTree>
    <p:extLst>
      <p:ext uri="{BB962C8B-B14F-4D97-AF65-F5344CB8AC3E}">
        <p14:creationId xmlns:p14="http://schemas.microsoft.com/office/powerpoint/2010/main" val="1820401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3888" y="1083774"/>
            <a:ext cx="7886700" cy="2852737"/>
          </a:xfrm>
        </p:spPr>
        <p:txBody>
          <a:bodyPr/>
          <a:lstStyle/>
          <a:p>
            <a:pPr algn="ctr"/>
            <a:r>
              <a:rPr lang="en-US" altLang="zh-CN" b="1" dirty="0" smtClean="0"/>
              <a:t>2. </a:t>
            </a:r>
            <a:r>
              <a:rPr lang="zh-CN" altLang="en-US" b="1" dirty="0" smtClean="0"/>
              <a:t>系统功能</a:t>
            </a:r>
            <a:endParaRPr lang="zh-CN" altLang="en-US" b="1" dirty="0"/>
          </a:p>
        </p:txBody>
      </p:sp>
      <p:sp>
        <p:nvSpPr>
          <p:cNvPr id="6" name="文本占位符 5"/>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E093F988-9A29-5E45-8D20-69A04853E7AD}" type="datetime11">
              <a:rPr lang="zh-CN" altLang="en-US" smtClean="0"/>
              <a:t>20:22:27</a:t>
            </a:fld>
            <a:endParaRPr lang="zh-CN" altLang="en-US"/>
          </a:p>
        </p:txBody>
      </p:sp>
    </p:spTree>
    <p:extLst>
      <p:ext uri="{BB962C8B-B14F-4D97-AF65-F5344CB8AC3E}">
        <p14:creationId xmlns:p14="http://schemas.microsoft.com/office/powerpoint/2010/main" val="160840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400800" cy="1028699"/>
          </a:xfrm>
        </p:spPr>
        <p:txBody>
          <a:bodyPr/>
          <a:lstStyle/>
          <a:p>
            <a:r>
              <a:rPr kumimoji="1" lang="en-US" altLang="zh-CN" dirty="0" smtClean="0"/>
              <a:t>2. </a:t>
            </a:r>
            <a:r>
              <a:rPr kumimoji="1" lang="zh-CN" altLang="en-US" dirty="0" smtClean="0"/>
              <a:t>系统功能</a:t>
            </a:r>
            <a:endParaRPr kumimoji="1" lang="zh-CN" altLang="en-US" dirty="0"/>
          </a:p>
        </p:txBody>
      </p:sp>
      <p:sp>
        <p:nvSpPr>
          <p:cNvPr id="3" name="内容占位符 2"/>
          <p:cNvSpPr>
            <a:spLocks noGrp="1"/>
          </p:cNvSpPr>
          <p:nvPr>
            <p:ph idx="1"/>
          </p:nvPr>
        </p:nvSpPr>
        <p:spPr>
          <a:xfrm>
            <a:off x="628650" y="1103616"/>
            <a:ext cx="7886700" cy="5252735"/>
          </a:xfrm>
        </p:spPr>
        <p:txBody>
          <a:bodyPr>
            <a:noAutofit/>
          </a:bodyPr>
          <a:lstStyle/>
          <a:p>
            <a:pPr marL="0" indent="0">
              <a:lnSpc>
                <a:spcPct val="100000"/>
              </a:lnSpc>
              <a:buNone/>
            </a:pPr>
            <a:r>
              <a:rPr kumimoji="1" lang="zh-CN" altLang="en-US" sz="3600" b="1" dirty="0" smtClean="0"/>
              <a:t>学习资源检索</a:t>
            </a:r>
            <a:endParaRPr kumimoji="1" lang="en-US" altLang="zh-CN" sz="2400" b="1" dirty="0" smtClean="0"/>
          </a:p>
          <a:p>
            <a:pPr>
              <a:lnSpc>
                <a:spcPct val="100000"/>
              </a:lnSpc>
            </a:pPr>
            <a:r>
              <a:rPr kumimoji="1" lang="zh-CN" altLang="en-US" sz="2400" b="1" dirty="0" smtClean="0"/>
              <a:t>爬虫</a:t>
            </a:r>
            <a:endParaRPr kumimoji="1" lang="en-US" altLang="zh-CN" sz="2400" b="1" dirty="0" smtClean="0"/>
          </a:p>
          <a:p>
            <a:pPr>
              <a:lnSpc>
                <a:spcPct val="100000"/>
              </a:lnSpc>
            </a:pPr>
            <a:r>
              <a:rPr kumimoji="1" lang="zh-CN" altLang="en-US" sz="2400" b="1" dirty="0"/>
              <a:t>搜索引擎</a:t>
            </a:r>
            <a:endParaRPr kumimoji="1" lang="en-US" altLang="zh-CN" sz="2400" b="1" dirty="0"/>
          </a:p>
          <a:p>
            <a:pPr>
              <a:lnSpc>
                <a:spcPct val="100000"/>
              </a:lnSpc>
            </a:pPr>
            <a:r>
              <a:rPr kumimoji="1" lang="zh-CN" altLang="en-US" sz="1800" dirty="0" smtClean="0"/>
              <a:t>站</a:t>
            </a:r>
            <a:r>
              <a:rPr kumimoji="1" lang="zh-CN" altLang="en-US" sz="1800" dirty="0" smtClean="0"/>
              <a:t>内学习资源等基本增删改查</a:t>
            </a:r>
            <a:endParaRPr kumimoji="1" lang="en-US" altLang="zh-CN" sz="1800" dirty="0" smtClean="0"/>
          </a:p>
          <a:p>
            <a:pPr marL="0" indent="0">
              <a:lnSpc>
                <a:spcPct val="100000"/>
              </a:lnSpc>
              <a:buNone/>
            </a:pPr>
            <a:r>
              <a:rPr kumimoji="1" lang="zh-CN" altLang="en-US" sz="3600" b="1" dirty="0" smtClean="0"/>
              <a:t>在线编程</a:t>
            </a:r>
            <a:endParaRPr kumimoji="1" lang="en-US" altLang="zh-CN" sz="3600" b="1" dirty="0" smtClean="0"/>
          </a:p>
          <a:p>
            <a:pPr>
              <a:lnSpc>
                <a:spcPct val="100000"/>
              </a:lnSpc>
            </a:pPr>
            <a:r>
              <a:rPr kumimoji="1" lang="zh-CN" altLang="en-US" sz="2400" b="1" dirty="0" smtClean="0"/>
              <a:t>代码</a:t>
            </a:r>
            <a:r>
              <a:rPr kumimoji="1" lang="zh-CN" altLang="en-US" sz="2400" b="1" dirty="0" smtClean="0"/>
              <a:t>评判</a:t>
            </a:r>
            <a:endParaRPr kumimoji="1" lang="en-US" altLang="zh-CN" sz="2400" b="1" dirty="0" smtClean="0"/>
          </a:p>
          <a:p>
            <a:pPr>
              <a:lnSpc>
                <a:spcPct val="100000"/>
              </a:lnSpc>
            </a:pPr>
            <a:r>
              <a:rPr kumimoji="1" lang="en-US" altLang="zh-CN" sz="1800" dirty="0"/>
              <a:t>Web</a:t>
            </a:r>
            <a:r>
              <a:rPr kumimoji="1" lang="zh-CN" altLang="en-US" sz="1800" dirty="0"/>
              <a:t>嵌入代码</a:t>
            </a:r>
            <a:r>
              <a:rPr kumimoji="1" lang="zh-CN" altLang="en-US" sz="1800" dirty="0" smtClean="0"/>
              <a:t>编辑器</a:t>
            </a:r>
            <a:r>
              <a:rPr kumimoji="1" lang="zh-CN" altLang="en-US" sz="1800" dirty="0" smtClean="0"/>
              <a:t>（支持自动补全、</a:t>
            </a:r>
            <a:r>
              <a:rPr kumimoji="1" lang="en-US" altLang="zh-CN" sz="1800" dirty="0" smtClean="0"/>
              <a:t>Vim/</a:t>
            </a:r>
            <a:r>
              <a:rPr kumimoji="1" lang="en-US" altLang="zh-CN" sz="1800" dirty="0" err="1" smtClean="0"/>
              <a:t>Emacs</a:t>
            </a:r>
            <a:r>
              <a:rPr kumimoji="1" lang="zh-CN" altLang="en-US" sz="1800" dirty="0"/>
              <a:t>编辑器</a:t>
            </a:r>
            <a:r>
              <a:rPr kumimoji="1" lang="zh-CN" altLang="en-US" sz="1800" dirty="0" smtClean="0"/>
              <a:t>键位等）</a:t>
            </a:r>
            <a:endParaRPr kumimoji="1" lang="en-US" altLang="zh-CN" sz="1800" dirty="0"/>
          </a:p>
          <a:p>
            <a:pPr>
              <a:lnSpc>
                <a:spcPct val="100000"/>
              </a:lnSpc>
            </a:pPr>
            <a:r>
              <a:rPr kumimoji="1" lang="zh-CN" altLang="en-US" sz="1800" dirty="0" smtClean="0"/>
              <a:t>编程题目、测试用例等基本增删改查</a:t>
            </a:r>
            <a:endParaRPr kumimoji="1" lang="en-US" altLang="zh-CN" sz="1800" dirty="0"/>
          </a:p>
          <a:p>
            <a:pPr marL="0" indent="0">
              <a:lnSpc>
                <a:spcPct val="100000"/>
              </a:lnSpc>
              <a:buNone/>
            </a:pPr>
            <a:r>
              <a:rPr kumimoji="1" lang="zh-CN" altLang="en-US" sz="2400" dirty="0" smtClean="0"/>
              <a:t>其他</a:t>
            </a:r>
            <a:endParaRPr kumimoji="1" lang="en-US" altLang="zh-CN" dirty="0" smtClean="0"/>
          </a:p>
          <a:p>
            <a:pPr>
              <a:lnSpc>
                <a:spcPct val="100000"/>
              </a:lnSpc>
            </a:pPr>
            <a:r>
              <a:rPr kumimoji="1" lang="en-US" altLang="zh-CN" sz="1800" dirty="0" smtClean="0"/>
              <a:t>RBAC</a:t>
            </a:r>
            <a:r>
              <a:rPr kumimoji="1" lang="zh-CN" altLang="en-US" sz="1800" dirty="0" smtClean="0"/>
              <a:t>（基于角色的用户管理）与相关增删改</a:t>
            </a:r>
            <a:r>
              <a:rPr kumimoji="1" lang="zh-CN" altLang="en-US" sz="1800" dirty="0" smtClean="0"/>
              <a:t>查</a:t>
            </a:r>
            <a:endParaRPr kumimoji="1" lang="en-US" altLang="zh-CN" sz="1800" dirty="0" smtClean="0"/>
          </a:p>
          <a:p>
            <a:pPr>
              <a:lnSpc>
                <a:spcPct val="100000"/>
              </a:lnSpc>
            </a:pPr>
            <a:r>
              <a:rPr kumimoji="1" lang="zh-CN" altLang="en-US" sz="1800" dirty="0" smtClean="0"/>
              <a:t>用户浏览行为记录</a:t>
            </a:r>
            <a:endParaRPr kumimoji="1" lang="en-US" altLang="zh-CN" sz="1800" dirty="0" smtClean="0"/>
          </a:p>
        </p:txBody>
      </p:sp>
      <p:sp>
        <p:nvSpPr>
          <p:cNvPr id="4" name="日期占位符 3"/>
          <p:cNvSpPr>
            <a:spLocks noGrp="1"/>
          </p:cNvSpPr>
          <p:nvPr>
            <p:ph type="dt" sz="half" idx="10"/>
          </p:nvPr>
        </p:nvSpPr>
        <p:spPr/>
        <p:txBody>
          <a:bodyPr/>
          <a:lstStyle/>
          <a:p>
            <a:fld id="{7551E2BA-704B-C04E-9043-650619DBAE49}" type="datetime11">
              <a:rPr lang="zh-CN" altLang="en-US" smtClean="0"/>
              <a:t>19:38:24</a:t>
            </a:fld>
            <a:endParaRPr lang="zh-CN" altLang="en-US"/>
          </a:p>
        </p:txBody>
      </p:sp>
    </p:spTree>
    <p:extLst>
      <p:ext uri="{BB962C8B-B14F-4D97-AF65-F5344CB8AC3E}">
        <p14:creationId xmlns:p14="http://schemas.microsoft.com/office/powerpoint/2010/main" val="1507621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4D099A2B-7374-C340-8FD8-C09992C9254A}" type="datetime11">
              <a:rPr lang="zh-CN" altLang="en-US" smtClean="0"/>
              <a:t>19:09:56</a:t>
            </a:fld>
            <a:endParaRPr lang="zh-CN" altLang="en-US"/>
          </a:p>
        </p:txBody>
      </p:sp>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4172" r="3988" b="6883"/>
          <a:stretch/>
        </p:blipFill>
        <p:spPr>
          <a:xfrm>
            <a:off x="182301" y="2879670"/>
            <a:ext cx="8779397" cy="1898248"/>
          </a:xfrm>
          <a:prstGeom prst="rect">
            <a:avLst/>
          </a:prstGeom>
          <a:ln>
            <a:noFill/>
          </a:ln>
          <a:effectLst/>
        </p:spPr>
      </p:pic>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l="3038" t="4514" r="7025" b="82615"/>
          <a:stretch/>
        </p:blipFill>
        <p:spPr>
          <a:xfrm>
            <a:off x="0" y="1030837"/>
            <a:ext cx="9144000" cy="598447"/>
          </a:xfrm>
          <a:prstGeom prst="rect">
            <a:avLst/>
          </a:prstGeom>
        </p:spPr>
      </p:pic>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18188" t="40827" r="8165" b="31472"/>
          <a:stretch/>
        </p:blipFill>
        <p:spPr>
          <a:xfrm>
            <a:off x="1568370" y="1629284"/>
            <a:ext cx="6734296" cy="1158291"/>
          </a:xfrm>
          <a:prstGeom prst="rect">
            <a:avLst/>
          </a:prstGeom>
        </p:spPr>
      </p:pic>
      <p:grpSp>
        <p:nvGrpSpPr>
          <p:cNvPr id="19" name="组合 18"/>
          <p:cNvGrpSpPr/>
          <p:nvPr/>
        </p:nvGrpSpPr>
        <p:grpSpPr>
          <a:xfrm>
            <a:off x="31970" y="4921597"/>
            <a:ext cx="9112030" cy="1351597"/>
            <a:chOff x="0" y="4835071"/>
            <a:chExt cx="8044405" cy="1193235"/>
          </a:xfrm>
        </p:grpSpPr>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443" t="83872" r="14212" b="-1"/>
            <a:stretch/>
          </p:blipFill>
          <p:spPr>
            <a:xfrm>
              <a:off x="1" y="5675278"/>
              <a:ext cx="8038617" cy="353028"/>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l="443" t="31071" r="14151" b="31089"/>
            <a:stretch/>
          </p:blipFill>
          <p:spPr>
            <a:xfrm>
              <a:off x="0" y="4835071"/>
              <a:ext cx="8044405" cy="828216"/>
            </a:xfrm>
            <a:prstGeom prst="rect">
              <a:avLst/>
            </a:prstGeom>
          </p:spPr>
        </p:pic>
      </p:grpSp>
      <p:cxnSp>
        <p:nvCxnSpPr>
          <p:cNvPr id="23" name="直接连接符 22"/>
          <p:cNvCxnSpPr/>
          <p:nvPr/>
        </p:nvCxnSpPr>
        <p:spPr>
          <a:xfrm>
            <a:off x="0" y="4921597"/>
            <a:ext cx="9137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0" y="2787575"/>
            <a:ext cx="9137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255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4D099A2B-7374-C340-8FD8-C09992C9254A}" type="datetime11">
              <a:rPr lang="zh-CN" altLang="en-US" smtClean="0"/>
              <a:t>19:09:56</a:t>
            </a:fld>
            <a:endParaRPr lang="zh-CN" altLang="en-US"/>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 r="58215"/>
          <a:stretch/>
        </p:blipFill>
        <p:spPr>
          <a:xfrm>
            <a:off x="506572" y="1523511"/>
            <a:ext cx="7803891" cy="4340166"/>
          </a:xfrm>
          <a:prstGeom prst="rect">
            <a:avLst/>
          </a:prstGeom>
        </p:spPr>
      </p:pic>
      <p:sp>
        <p:nvSpPr>
          <p:cNvPr id="5" name="圆角矩形 4"/>
          <p:cNvSpPr/>
          <p:nvPr/>
        </p:nvSpPr>
        <p:spPr>
          <a:xfrm>
            <a:off x="596820" y="3119378"/>
            <a:ext cx="1729692" cy="561372"/>
          </a:xfrm>
          <a:prstGeom prst="round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375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AFB7005A-8EFB-4B4A-BF7E-783465653614}" type="datetime11">
              <a:rPr lang="zh-CN" altLang="en-US" smtClean="0"/>
              <a:t>19:09:56</a:t>
            </a:fld>
            <a:endParaRPr lang="zh-CN" altLang="en-US"/>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5401" b="10294"/>
          <a:stretch/>
        </p:blipFill>
        <p:spPr>
          <a:xfrm>
            <a:off x="2343197" y="1030837"/>
            <a:ext cx="4155183" cy="5827163"/>
          </a:xfrm>
          <a:prstGeom prst="rect">
            <a:avLst/>
          </a:prstGeom>
        </p:spPr>
      </p:pic>
    </p:spTree>
    <p:extLst>
      <p:ext uri="{BB962C8B-B14F-4D97-AF65-F5344CB8AC3E}">
        <p14:creationId xmlns:p14="http://schemas.microsoft.com/office/powerpoint/2010/main" val="534903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1075</TotalTime>
  <Words>675</Words>
  <Application>Microsoft Office PowerPoint</Application>
  <PresentationFormat>全屏显示(4:3)</PresentationFormat>
  <Paragraphs>112</Paragraphs>
  <Slides>21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vt:lpstr>
      <vt:lpstr>等线 Light</vt:lpstr>
      <vt:lpstr>宋体</vt:lpstr>
      <vt:lpstr>Arial</vt:lpstr>
      <vt:lpstr>Calibri</vt:lpstr>
      <vt:lpstr>Calibri Light</vt:lpstr>
      <vt:lpstr>Times New Roman</vt:lpstr>
      <vt:lpstr>Office Theme</vt:lpstr>
      <vt:lpstr>基于Scrapy框架的计算机专业学习资源网站</vt:lpstr>
      <vt:lpstr>目录</vt:lpstr>
      <vt:lpstr>1. 研究背景与意义</vt:lpstr>
      <vt:lpstr>1. 研究背景与意义</vt:lpstr>
      <vt:lpstr>2. 系统功能</vt:lpstr>
      <vt:lpstr>2. 系统功能</vt:lpstr>
      <vt:lpstr>2. 系统功能</vt:lpstr>
      <vt:lpstr>2. 系统功能</vt:lpstr>
      <vt:lpstr>2. 系统功能</vt:lpstr>
      <vt:lpstr>2. 系统功能</vt:lpstr>
      <vt:lpstr>2. 系统功能</vt:lpstr>
      <vt:lpstr>2. 系统功能</vt:lpstr>
      <vt:lpstr>2. 系统功能</vt:lpstr>
      <vt:lpstr>3. 系统架构</vt:lpstr>
      <vt:lpstr>3. 系统架构</vt:lpstr>
      <vt:lpstr>3. 系统架构</vt:lpstr>
      <vt:lpstr>4. 总结</vt:lpstr>
      <vt:lpstr>4. 总结</vt:lpstr>
      <vt:lpstr>5. 致谢</vt:lpstr>
      <vt:lpstr>5. 致谢</vt:lpstr>
      <vt:lpstr>汇报完毕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吴伟杰</dc:creator>
  <cp:lastModifiedBy>吴伟杰</cp:lastModifiedBy>
  <cp:revision>162</cp:revision>
  <dcterms:created xsi:type="dcterms:W3CDTF">2019-05-06T08:22:27Z</dcterms:created>
  <dcterms:modified xsi:type="dcterms:W3CDTF">2019-05-10T12:41:44Z</dcterms:modified>
</cp:coreProperties>
</file>