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2" r:id="rId4"/>
    <p:sldId id="258"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421697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32DBAD-C785-47EB-B7C2-4DC0EC9F30A3}"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323992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228958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363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388053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2504811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2560687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2612392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359522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2928534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68957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32DBAD-C785-47EB-B7C2-4DC0EC9F30A3}"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199810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32DBAD-C785-47EB-B7C2-4DC0EC9F30A3}"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93348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52244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37668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F32DBAD-C785-47EB-B7C2-4DC0EC9F30A3}" type="datetimeFigureOut">
              <a:rPr lang="en-IN" smtClean="0"/>
              <a:t>22-10-2024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140719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32DBAD-C785-47EB-B7C2-4DC0EC9F30A3}"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057B3A-4739-4208-BB08-F11E3B6311D1}" type="slidenum">
              <a:rPr lang="en-IN" smtClean="0"/>
              <a:t>‹#›</a:t>
            </a:fld>
            <a:endParaRPr lang="en-IN"/>
          </a:p>
        </p:txBody>
      </p:sp>
    </p:spTree>
    <p:extLst>
      <p:ext uri="{BB962C8B-B14F-4D97-AF65-F5344CB8AC3E}">
        <p14:creationId xmlns:p14="http://schemas.microsoft.com/office/powerpoint/2010/main" val="393288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32DBAD-C785-47EB-B7C2-4DC0EC9F30A3}" type="datetimeFigureOut">
              <a:rPr lang="en-IN" smtClean="0"/>
              <a:t>22-10-2024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057B3A-4739-4208-BB08-F11E3B6311D1}" type="slidenum">
              <a:rPr lang="en-IN" smtClean="0"/>
              <a:t>‹#›</a:t>
            </a:fld>
            <a:endParaRPr lang="en-IN"/>
          </a:p>
        </p:txBody>
      </p:sp>
    </p:spTree>
    <p:extLst>
      <p:ext uri="{BB962C8B-B14F-4D97-AF65-F5344CB8AC3E}">
        <p14:creationId xmlns:p14="http://schemas.microsoft.com/office/powerpoint/2010/main" val="3768348840"/>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nternationaltradetalk.blogspot.com/2011/07/"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BD89-0398-E5D2-1567-1CB2B4EBAE23}"/>
              </a:ext>
            </a:extLst>
          </p:cNvPr>
          <p:cNvSpPr>
            <a:spLocks noGrp="1"/>
          </p:cNvSpPr>
          <p:nvPr>
            <p:ph type="ctrTitle"/>
          </p:nvPr>
        </p:nvSpPr>
        <p:spPr>
          <a:xfrm>
            <a:off x="216816" y="851946"/>
            <a:ext cx="8825658" cy="1845644"/>
          </a:xfrm>
        </p:spPr>
        <p:txBody>
          <a:bodyPr/>
          <a:lstStyle/>
          <a:p>
            <a:r>
              <a:rPr lang="en-IN" sz="5400" dirty="0" err="1"/>
              <a:t>BEARING:Mechanism</a:t>
            </a:r>
            <a:r>
              <a:rPr lang="en-IN" sz="5400" dirty="0"/>
              <a:t>  and types.</a:t>
            </a:r>
          </a:p>
        </p:txBody>
      </p:sp>
      <p:pic>
        <p:nvPicPr>
          <p:cNvPr id="5" name="Picture 4">
            <a:extLst>
              <a:ext uri="{FF2B5EF4-FFF2-40B4-BE49-F238E27FC236}">
                <a16:creationId xmlns:a16="http://schemas.microsoft.com/office/drawing/2014/main" id="{5DE58649-8842-F01E-E355-CEB31F4114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29468" y="2094505"/>
            <a:ext cx="4030557" cy="4071917"/>
          </a:xfrm>
          <a:prstGeom prst="rect">
            <a:avLst/>
          </a:prstGeom>
        </p:spPr>
      </p:pic>
      <p:sp>
        <p:nvSpPr>
          <p:cNvPr id="8" name="TextBox 7">
            <a:extLst>
              <a:ext uri="{FF2B5EF4-FFF2-40B4-BE49-F238E27FC236}">
                <a16:creationId xmlns:a16="http://schemas.microsoft.com/office/drawing/2014/main" id="{C83B2C99-0AF9-4B9B-D504-FEA9FB00BE7F}"/>
              </a:ext>
            </a:extLst>
          </p:cNvPr>
          <p:cNvSpPr txBox="1"/>
          <p:nvPr/>
        </p:nvSpPr>
        <p:spPr>
          <a:xfrm>
            <a:off x="304801" y="6043902"/>
            <a:ext cx="6812675" cy="646331"/>
          </a:xfrm>
          <a:prstGeom prst="rect">
            <a:avLst/>
          </a:prstGeom>
          <a:noFill/>
        </p:spPr>
        <p:txBody>
          <a:bodyPr wrap="square" rtlCol="0">
            <a:spAutoFit/>
          </a:bodyPr>
          <a:lstStyle/>
          <a:p>
            <a:r>
              <a:rPr lang="en-IN" dirty="0">
                <a:solidFill>
                  <a:srgbClr val="FF0000"/>
                </a:solidFill>
              </a:rPr>
              <a:t>MAHESH CHANDRA ROUTHU</a:t>
            </a:r>
          </a:p>
          <a:p>
            <a:r>
              <a:rPr lang="en-IN" dirty="0">
                <a:solidFill>
                  <a:srgbClr val="FF0000"/>
                </a:solidFill>
              </a:rPr>
              <a:t>2</a:t>
            </a:r>
            <a:r>
              <a:rPr lang="en-IN" baseline="30000" dirty="0">
                <a:solidFill>
                  <a:srgbClr val="FF0000"/>
                </a:solidFill>
              </a:rPr>
              <a:t>ND</a:t>
            </a:r>
            <a:r>
              <a:rPr lang="en-IN" dirty="0">
                <a:solidFill>
                  <a:srgbClr val="FF0000"/>
                </a:solidFill>
              </a:rPr>
              <a:t> YEAR Mechanical department</a:t>
            </a:r>
          </a:p>
        </p:txBody>
      </p:sp>
    </p:spTree>
    <p:extLst>
      <p:ext uri="{BB962C8B-B14F-4D97-AF65-F5344CB8AC3E}">
        <p14:creationId xmlns:p14="http://schemas.microsoft.com/office/powerpoint/2010/main" val="393555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F125-624A-30C2-0D8A-744EFED4AA87}"/>
              </a:ext>
            </a:extLst>
          </p:cNvPr>
          <p:cNvSpPr>
            <a:spLocks noGrp="1"/>
          </p:cNvSpPr>
          <p:nvPr>
            <p:ph type="title"/>
          </p:nvPr>
        </p:nvSpPr>
        <p:spPr/>
        <p:txBody>
          <a:bodyPr/>
          <a:lstStyle/>
          <a:p>
            <a:r>
              <a:rPr lang="en-IN" dirty="0"/>
              <a:t>Summary:</a:t>
            </a:r>
            <a:br>
              <a:rPr lang="en-IN" dirty="0"/>
            </a:br>
            <a:endParaRPr lang="en-IN" dirty="0"/>
          </a:p>
        </p:txBody>
      </p:sp>
      <p:sp>
        <p:nvSpPr>
          <p:cNvPr id="3" name="Content Placeholder 2">
            <a:extLst>
              <a:ext uri="{FF2B5EF4-FFF2-40B4-BE49-F238E27FC236}">
                <a16:creationId xmlns:a16="http://schemas.microsoft.com/office/drawing/2014/main" id="{45392D9D-44F4-8848-2DA8-227F60D55029}"/>
              </a:ext>
            </a:extLst>
          </p:cNvPr>
          <p:cNvSpPr>
            <a:spLocks noGrp="1"/>
          </p:cNvSpPr>
          <p:nvPr>
            <p:ph idx="1"/>
          </p:nvPr>
        </p:nvSpPr>
        <p:spPr/>
        <p:txBody>
          <a:bodyPr/>
          <a:lstStyle/>
          <a:p>
            <a:r>
              <a:rPr lang="en-IN" dirty="0"/>
              <a:t>Bearings play a crucial role in reducing friction and supporting loads.</a:t>
            </a:r>
          </a:p>
          <a:p>
            <a:r>
              <a:rPr lang="en-IN" dirty="0"/>
              <a:t>Understanding different types bearing mechanism is essential for machine design.</a:t>
            </a:r>
          </a:p>
          <a:p>
            <a:r>
              <a:rPr lang="en-IN" dirty="0"/>
              <a:t>There are different types components in bearing mechanism like inner and outer </a:t>
            </a:r>
            <a:r>
              <a:rPr lang="en-IN" dirty="0" err="1"/>
              <a:t>ring,rolling</a:t>
            </a:r>
            <a:r>
              <a:rPr lang="en-IN" dirty="0"/>
              <a:t> </a:t>
            </a:r>
            <a:r>
              <a:rPr lang="en-IN" dirty="0" err="1"/>
              <a:t>elements,cage,lubrication</a:t>
            </a:r>
            <a:r>
              <a:rPr lang="en-IN" dirty="0"/>
              <a:t>.</a:t>
            </a:r>
          </a:p>
          <a:p>
            <a:r>
              <a:rPr lang="en-IN" dirty="0"/>
              <a:t>Different types of bearings includes  </a:t>
            </a:r>
            <a:r>
              <a:rPr lang="en-IN" dirty="0" err="1"/>
              <a:t>ball,roller,plain,tapered</a:t>
            </a:r>
            <a:r>
              <a:rPr lang="en-IN" dirty="0"/>
              <a:t> and thrust bearings. </a:t>
            </a:r>
          </a:p>
        </p:txBody>
      </p:sp>
    </p:spTree>
    <p:extLst>
      <p:ext uri="{BB962C8B-B14F-4D97-AF65-F5344CB8AC3E}">
        <p14:creationId xmlns:p14="http://schemas.microsoft.com/office/powerpoint/2010/main" val="124219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F1D4-7F7E-27A1-CFD1-5923D1271004}"/>
              </a:ext>
            </a:extLst>
          </p:cNvPr>
          <p:cNvSpPr>
            <a:spLocks noGrp="1"/>
          </p:cNvSpPr>
          <p:nvPr>
            <p:ph type="title"/>
          </p:nvPr>
        </p:nvSpPr>
        <p:spPr/>
        <p:txBody>
          <a:bodyPr/>
          <a:lstStyle/>
          <a:p>
            <a:r>
              <a:rPr lang="en-IN" sz="4000" dirty="0"/>
              <a:t>what are bearings?</a:t>
            </a:r>
          </a:p>
        </p:txBody>
      </p:sp>
      <p:sp>
        <p:nvSpPr>
          <p:cNvPr id="3" name="Content Placeholder 2">
            <a:extLst>
              <a:ext uri="{FF2B5EF4-FFF2-40B4-BE49-F238E27FC236}">
                <a16:creationId xmlns:a16="http://schemas.microsoft.com/office/drawing/2014/main" id="{C8A50C0A-7B7A-B48C-299E-28A2BDB9942E}"/>
              </a:ext>
            </a:extLst>
          </p:cNvPr>
          <p:cNvSpPr>
            <a:spLocks noGrp="1"/>
          </p:cNvSpPr>
          <p:nvPr>
            <p:ph idx="1"/>
          </p:nvPr>
        </p:nvSpPr>
        <p:spPr>
          <a:xfrm>
            <a:off x="773374" y="1732407"/>
            <a:ext cx="8946541" cy="4195481"/>
          </a:xfrm>
        </p:spPr>
        <p:txBody>
          <a:bodyPr/>
          <a:lstStyle/>
          <a:p>
            <a:pPr>
              <a:buFont typeface="Wingdings" panose="05000000000000000000" pitchFamily="2" charset="2"/>
              <a:buChar char="Ø"/>
            </a:pPr>
            <a:r>
              <a:rPr lang="en-US" sz="2400" dirty="0"/>
              <a:t>A bearing is a machine element that constrains relative motion to only the desired motion and reduces friction between moving parts.</a:t>
            </a:r>
          </a:p>
          <a:p>
            <a:pPr>
              <a:buFont typeface="Wingdings" panose="05000000000000000000" pitchFamily="2" charset="2"/>
              <a:buChar char="Ø"/>
            </a:pPr>
            <a:r>
              <a:rPr lang="en-US" sz="2400" dirty="0"/>
              <a:t>Imagine a bicycle without smooth rotating wheels or a noisy ceiling </a:t>
            </a:r>
            <a:r>
              <a:rPr lang="en-US" sz="2400" dirty="0" err="1"/>
              <a:t>fan.Bearings</a:t>
            </a:r>
            <a:r>
              <a:rPr lang="en-US" sz="2400" dirty="0"/>
              <a:t> are small components that make these machines work </a:t>
            </a:r>
            <a:r>
              <a:rPr lang="en-US" sz="2400" dirty="0" err="1"/>
              <a:t>quietlyand</a:t>
            </a:r>
            <a:r>
              <a:rPr lang="en-US" sz="2400" dirty="0"/>
              <a:t> smoothly.</a:t>
            </a:r>
          </a:p>
          <a:p>
            <a:pPr>
              <a:buFont typeface="Wingdings" panose="05000000000000000000" pitchFamily="2" charset="2"/>
              <a:buChar char="Ø"/>
            </a:pPr>
            <a:r>
              <a:rPr lang="en-IN" sz="2400" dirty="0"/>
              <a:t>Bearings reduce friction between moving </a:t>
            </a:r>
            <a:r>
              <a:rPr lang="en-IN" sz="2400" dirty="0" err="1"/>
              <a:t>parts,allowing</a:t>
            </a:r>
            <a:r>
              <a:rPr lang="en-IN" sz="2400" dirty="0"/>
              <a:t> everything from car engines fans to operate more efficiently.</a:t>
            </a:r>
          </a:p>
          <a:p>
            <a:pPr marL="0" indent="0">
              <a:buNone/>
            </a:pPr>
            <a:endParaRPr lang="en-US" sz="2400" dirty="0"/>
          </a:p>
        </p:txBody>
      </p:sp>
    </p:spTree>
    <p:extLst>
      <p:ext uri="{BB962C8B-B14F-4D97-AF65-F5344CB8AC3E}">
        <p14:creationId xmlns:p14="http://schemas.microsoft.com/office/powerpoint/2010/main" val="153414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6075-0BF4-55AB-1541-3554E0D8AF05}"/>
              </a:ext>
            </a:extLst>
          </p:cNvPr>
          <p:cNvSpPr>
            <a:spLocks noGrp="1"/>
          </p:cNvSpPr>
          <p:nvPr>
            <p:ph type="title"/>
          </p:nvPr>
        </p:nvSpPr>
        <p:spPr/>
        <p:txBody>
          <a:bodyPr/>
          <a:lstStyle/>
          <a:p>
            <a:r>
              <a:rPr lang="en-IN" dirty="0"/>
              <a:t>Mechanism of Bearings</a:t>
            </a:r>
          </a:p>
        </p:txBody>
      </p:sp>
      <p:sp>
        <p:nvSpPr>
          <p:cNvPr id="3" name="Content Placeholder 2">
            <a:extLst>
              <a:ext uri="{FF2B5EF4-FFF2-40B4-BE49-F238E27FC236}">
                <a16:creationId xmlns:a16="http://schemas.microsoft.com/office/drawing/2014/main" id="{2E04C124-354C-EDC8-14D7-0CF5B7334784}"/>
              </a:ext>
            </a:extLst>
          </p:cNvPr>
          <p:cNvSpPr>
            <a:spLocks noGrp="1"/>
          </p:cNvSpPr>
          <p:nvPr>
            <p:ph idx="1"/>
          </p:nvPr>
        </p:nvSpPr>
        <p:spPr>
          <a:xfrm>
            <a:off x="433633" y="1498862"/>
            <a:ext cx="9276855" cy="4429025"/>
          </a:xfrm>
        </p:spPr>
        <p:txBody>
          <a:bodyPr>
            <a:normAutofit/>
          </a:bodyPr>
          <a:lstStyle/>
          <a:p>
            <a:pPr lvl="1">
              <a:buFont typeface="Wingdings" panose="05000000000000000000" pitchFamily="2" charset="2"/>
              <a:buChar char="Ø"/>
            </a:pPr>
            <a:r>
              <a:rPr lang="en-IN" sz="2400" dirty="0"/>
              <a:t>The mechanism of bearings is </a:t>
            </a:r>
            <a:r>
              <a:rPr lang="en-IN" sz="2400" dirty="0" err="1"/>
              <a:t>centered</a:t>
            </a:r>
            <a:r>
              <a:rPr lang="en-IN" sz="2400" dirty="0"/>
              <a:t> around reducing friction between  two moving </a:t>
            </a:r>
            <a:r>
              <a:rPr lang="en-IN" sz="2400" dirty="0" err="1"/>
              <a:t>parts,typically</a:t>
            </a:r>
            <a:r>
              <a:rPr lang="en-IN" sz="2400" dirty="0"/>
              <a:t> a shaft and </a:t>
            </a:r>
            <a:r>
              <a:rPr lang="en-IN" sz="2400" dirty="0" err="1"/>
              <a:t>housing,by</a:t>
            </a:r>
            <a:r>
              <a:rPr lang="en-IN" sz="2400" dirty="0"/>
              <a:t> using rolling elements such as balls or rollers.</a:t>
            </a:r>
          </a:p>
          <a:p>
            <a:pPr lvl="1">
              <a:buFont typeface="Wingdings" panose="05000000000000000000" pitchFamily="2" charset="2"/>
              <a:buChar char="Ø"/>
            </a:pPr>
            <a:r>
              <a:rPr lang="en-IN" sz="2400" dirty="0"/>
              <a:t>Bearings allow for smooth and efficient </a:t>
            </a:r>
            <a:r>
              <a:rPr lang="en-IN" sz="2400" dirty="0" err="1"/>
              <a:t>movement,whether</a:t>
            </a:r>
            <a:r>
              <a:rPr lang="en-IN" sz="2400" dirty="0"/>
              <a:t> rotational or </a:t>
            </a:r>
            <a:r>
              <a:rPr lang="en-IN" sz="2400" dirty="0" err="1"/>
              <a:t>linear,by</a:t>
            </a:r>
            <a:r>
              <a:rPr lang="en-IN" sz="2400" dirty="0"/>
              <a:t> transferring loads.</a:t>
            </a:r>
          </a:p>
          <a:p>
            <a:pPr lvl="1">
              <a:buFont typeface="Wingdings" panose="05000000000000000000" pitchFamily="2" charset="2"/>
              <a:buChar char="Ø"/>
            </a:pPr>
            <a:r>
              <a:rPr lang="en-IN" sz="2400" dirty="0"/>
              <a:t>There are different types of components like inner and outer </a:t>
            </a:r>
            <a:r>
              <a:rPr lang="en-IN" sz="2400" dirty="0" err="1"/>
              <a:t>rings,rolling</a:t>
            </a:r>
            <a:r>
              <a:rPr lang="en-IN" sz="2400" dirty="0"/>
              <a:t> </a:t>
            </a:r>
            <a:r>
              <a:rPr lang="en-IN" sz="2400" dirty="0" err="1"/>
              <a:t>elements,cage,and</a:t>
            </a:r>
            <a:r>
              <a:rPr lang="en-IN" sz="2400" dirty="0"/>
              <a:t> lubrication.</a:t>
            </a:r>
          </a:p>
          <a:p>
            <a:pPr lvl="1"/>
            <a:endParaRPr lang="en-IN" sz="2400" dirty="0"/>
          </a:p>
        </p:txBody>
      </p:sp>
    </p:spTree>
    <p:extLst>
      <p:ext uri="{BB962C8B-B14F-4D97-AF65-F5344CB8AC3E}">
        <p14:creationId xmlns:p14="http://schemas.microsoft.com/office/powerpoint/2010/main" val="71509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BEFC-781B-B1ED-F304-40CB0375729F}"/>
              </a:ext>
            </a:extLst>
          </p:cNvPr>
          <p:cNvSpPr>
            <a:spLocks noGrp="1"/>
          </p:cNvSpPr>
          <p:nvPr>
            <p:ph type="title"/>
          </p:nvPr>
        </p:nvSpPr>
        <p:spPr>
          <a:xfrm>
            <a:off x="551843" y="697815"/>
            <a:ext cx="9404723" cy="1400530"/>
          </a:xfrm>
        </p:spPr>
        <p:txBody>
          <a:bodyPr/>
          <a:lstStyle/>
          <a:p>
            <a:r>
              <a:rPr lang="en-IN" dirty="0"/>
              <a:t>Components of bearings</a:t>
            </a:r>
          </a:p>
        </p:txBody>
      </p:sp>
      <p:sp>
        <p:nvSpPr>
          <p:cNvPr id="3" name="Content Placeholder 2">
            <a:extLst>
              <a:ext uri="{FF2B5EF4-FFF2-40B4-BE49-F238E27FC236}">
                <a16:creationId xmlns:a16="http://schemas.microsoft.com/office/drawing/2014/main" id="{2B4B69DC-1436-5ED5-F4F2-8074BF4587CA}"/>
              </a:ext>
            </a:extLst>
          </p:cNvPr>
          <p:cNvSpPr>
            <a:spLocks noGrp="1"/>
          </p:cNvSpPr>
          <p:nvPr>
            <p:ph idx="1"/>
          </p:nvPr>
        </p:nvSpPr>
        <p:spPr>
          <a:xfrm>
            <a:off x="646111" y="2098345"/>
            <a:ext cx="6896313" cy="4647414"/>
          </a:xfrm>
        </p:spPr>
        <p:txBody>
          <a:bodyPr>
            <a:normAutofit/>
          </a:bodyPr>
          <a:lstStyle/>
          <a:p>
            <a:pPr marL="0" indent="0">
              <a:buNone/>
            </a:pPr>
            <a:r>
              <a:rPr lang="en-IN" sz="3200" dirty="0"/>
              <a:t>Inner/Outer Ring:</a:t>
            </a:r>
          </a:p>
          <a:p>
            <a:pPr marL="0" indent="0">
              <a:buNone/>
            </a:pPr>
            <a:r>
              <a:rPr lang="en-US" sz="2400" dirty="0"/>
              <a:t>The inner and outer ring are usually made from a special high-purity, chrome alloy steel. This material has the necessary hardness and purity – both important factors for a high load rating and a long service life.</a:t>
            </a:r>
            <a:endParaRPr lang="en-IN" sz="2400" dirty="0"/>
          </a:p>
          <a:p>
            <a:pPr marL="0" indent="0">
              <a:buNone/>
            </a:pPr>
            <a:endParaRPr lang="en-IN" sz="2400" dirty="0"/>
          </a:p>
        </p:txBody>
      </p:sp>
      <p:pic>
        <p:nvPicPr>
          <p:cNvPr id="5" name="Picture 4">
            <a:extLst>
              <a:ext uri="{FF2B5EF4-FFF2-40B4-BE49-F238E27FC236}">
                <a16:creationId xmlns:a16="http://schemas.microsoft.com/office/drawing/2014/main" id="{0A3C59B7-D858-6485-DBB4-7B1ED00CB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942" y="2098345"/>
            <a:ext cx="3384224" cy="3384224"/>
          </a:xfrm>
          <a:prstGeom prst="rect">
            <a:avLst/>
          </a:prstGeom>
        </p:spPr>
      </p:pic>
    </p:spTree>
    <p:extLst>
      <p:ext uri="{BB962C8B-B14F-4D97-AF65-F5344CB8AC3E}">
        <p14:creationId xmlns:p14="http://schemas.microsoft.com/office/powerpoint/2010/main" val="196502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1299-3159-EFAC-127A-0A0BF3312027}"/>
              </a:ext>
            </a:extLst>
          </p:cNvPr>
          <p:cNvSpPr>
            <a:spLocks noGrp="1"/>
          </p:cNvSpPr>
          <p:nvPr>
            <p:ph type="title"/>
          </p:nvPr>
        </p:nvSpPr>
        <p:spPr>
          <a:xfrm>
            <a:off x="499623" y="320511"/>
            <a:ext cx="9551212" cy="1532737"/>
          </a:xfrm>
        </p:spPr>
        <p:txBody>
          <a:bodyPr/>
          <a:lstStyle/>
          <a:p>
            <a:r>
              <a:rPr lang="en-IN" sz="3600" dirty="0"/>
              <a:t>Rolling elements:</a:t>
            </a:r>
            <a:br>
              <a:rPr lang="en-IN" sz="3600" dirty="0"/>
            </a:br>
            <a:endParaRPr lang="en-IN" sz="3600" dirty="0"/>
          </a:p>
        </p:txBody>
      </p:sp>
      <p:sp>
        <p:nvSpPr>
          <p:cNvPr id="3" name="Content Placeholder 2">
            <a:extLst>
              <a:ext uri="{FF2B5EF4-FFF2-40B4-BE49-F238E27FC236}">
                <a16:creationId xmlns:a16="http://schemas.microsoft.com/office/drawing/2014/main" id="{082AD135-FAC5-4A7D-5B38-6A93F1323160}"/>
              </a:ext>
            </a:extLst>
          </p:cNvPr>
          <p:cNvSpPr>
            <a:spLocks noGrp="1"/>
          </p:cNvSpPr>
          <p:nvPr>
            <p:ph idx="1"/>
          </p:nvPr>
        </p:nvSpPr>
        <p:spPr>
          <a:xfrm>
            <a:off x="502464" y="1319752"/>
            <a:ext cx="8358732" cy="5043341"/>
          </a:xfrm>
        </p:spPr>
        <p:txBody>
          <a:bodyPr>
            <a:normAutofit/>
          </a:bodyPr>
          <a:lstStyle/>
          <a:p>
            <a:pPr>
              <a:buFont typeface="Wingdings" panose="05000000000000000000" pitchFamily="2" charset="2"/>
              <a:buChar char="Ø"/>
            </a:pPr>
            <a:r>
              <a:rPr lang="en-US" sz="2400" dirty="0"/>
              <a:t>Rolling elements are either balls, rollers, cones, spheres or needles. They are usually made from a special high-purity, chrome alloy steel. Special materials such as ceramic and plastics are also used.</a:t>
            </a:r>
          </a:p>
          <a:p>
            <a:pPr marL="0" indent="0">
              <a:buNone/>
            </a:pPr>
            <a:endParaRPr lang="en-US" sz="2400" dirty="0"/>
          </a:p>
          <a:p>
            <a:pPr>
              <a:buFont typeface="Wingdings" panose="05000000000000000000" pitchFamily="2" charset="2"/>
              <a:buChar char="Ø"/>
            </a:pPr>
            <a:r>
              <a:rPr lang="en-US" sz="2400" dirty="0"/>
              <a:t>The rolling elements roll on the specially formed raceways of the rings or discs and are kept apart and guided by the cage.</a:t>
            </a:r>
          </a:p>
          <a:p>
            <a:pPr marL="0" indent="0">
              <a:buNone/>
            </a:pPr>
            <a:endParaRPr lang="en-US" sz="2400" dirty="0"/>
          </a:p>
          <a:p>
            <a:pPr>
              <a:buFont typeface="Wingdings" panose="05000000000000000000" pitchFamily="2" charset="2"/>
              <a:buChar char="Ø"/>
            </a:pPr>
            <a:r>
              <a:rPr lang="en-US" sz="2400" dirty="0"/>
              <a:t>Rolling elements carry the load without much friction as the sliding friction is replaced with rolling friction. Rolling </a:t>
            </a:r>
            <a:endParaRPr lang="en-IN" sz="2400" dirty="0"/>
          </a:p>
        </p:txBody>
      </p:sp>
      <p:pic>
        <p:nvPicPr>
          <p:cNvPr id="5" name="Picture 4">
            <a:extLst>
              <a:ext uri="{FF2B5EF4-FFF2-40B4-BE49-F238E27FC236}">
                <a16:creationId xmlns:a16="http://schemas.microsoft.com/office/drawing/2014/main" id="{FCE940C2-FC24-51D9-7EFD-E4D07A909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1876" y="3019076"/>
            <a:ext cx="2746769" cy="2178188"/>
          </a:xfrm>
          <a:prstGeom prst="rect">
            <a:avLst/>
          </a:prstGeom>
        </p:spPr>
      </p:pic>
    </p:spTree>
    <p:extLst>
      <p:ext uri="{BB962C8B-B14F-4D97-AF65-F5344CB8AC3E}">
        <p14:creationId xmlns:p14="http://schemas.microsoft.com/office/powerpoint/2010/main" val="401049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1BBE-AE23-474B-3131-54935D0A238B}"/>
              </a:ext>
            </a:extLst>
          </p:cNvPr>
          <p:cNvSpPr>
            <a:spLocks noGrp="1"/>
          </p:cNvSpPr>
          <p:nvPr>
            <p:ph type="title"/>
          </p:nvPr>
        </p:nvSpPr>
        <p:spPr>
          <a:xfrm>
            <a:off x="645130" y="301658"/>
            <a:ext cx="9404723" cy="1708473"/>
          </a:xfrm>
        </p:spPr>
        <p:txBody>
          <a:bodyPr/>
          <a:lstStyle/>
          <a:p>
            <a:r>
              <a:rPr lang="en-IN" dirty="0"/>
              <a:t>Cage:</a:t>
            </a:r>
          </a:p>
        </p:txBody>
      </p:sp>
      <p:sp>
        <p:nvSpPr>
          <p:cNvPr id="3" name="Content Placeholder 2">
            <a:extLst>
              <a:ext uri="{FF2B5EF4-FFF2-40B4-BE49-F238E27FC236}">
                <a16:creationId xmlns:a16="http://schemas.microsoft.com/office/drawing/2014/main" id="{89491D0E-CF4F-68FF-A957-660AD7BBA424}"/>
              </a:ext>
            </a:extLst>
          </p:cNvPr>
          <p:cNvSpPr>
            <a:spLocks noGrp="1"/>
          </p:cNvSpPr>
          <p:nvPr>
            <p:ph idx="1"/>
          </p:nvPr>
        </p:nvSpPr>
        <p:spPr>
          <a:xfrm>
            <a:off x="645130" y="1902089"/>
            <a:ext cx="8946541" cy="4195481"/>
          </a:xfrm>
        </p:spPr>
        <p:txBody>
          <a:bodyPr>
            <a:normAutofit/>
          </a:bodyPr>
          <a:lstStyle/>
          <a:p>
            <a:pPr marL="0" indent="0">
              <a:buNone/>
            </a:pPr>
            <a:r>
              <a:rPr lang="en-US" sz="2400" dirty="0"/>
              <a:t>The cage is responsible for keeping the rolling elements apart and guiding them. The materials used include steel, brass and plastic. Solid metal cages can be produced using machining techniques, while pressed cages are made from sheet metal. Similarly, plastic cages can be machined from solid plastic or injection </a:t>
            </a:r>
            <a:r>
              <a:rPr lang="en-US" sz="2400" dirty="0" err="1"/>
              <a:t>moulded</a:t>
            </a:r>
            <a:r>
              <a:rPr lang="en-US" sz="2400" dirty="0"/>
              <a:t>.</a:t>
            </a:r>
            <a:endParaRPr lang="en-IN" sz="2400" dirty="0"/>
          </a:p>
        </p:txBody>
      </p:sp>
      <p:pic>
        <p:nvPicPr>
          <p:cNvPr id="5" name="Picture 4">
            <a:extLst>
              <a:ext uri="{FF2B5EF4-FFF2-40B4-BE49-F238E27FC236}">
                <a16:creationId xmlns:a16="http://schemas.microsoft.com/office/drawing/2014/main" id="{939B4021-4F7F-60E6-F893-32E521ED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041" y="4399041"/>
            <a:ext cx="3950719" cy="2157301"/>
          </a:xfrm>
          <a:prstGeom prst="rect">
            <a:avLst/>
          </a:prstGeom>
        </p:spPr>
      </p:pic>
    </p:spTree>
    <p:extLst>
      <p:ext uri="{BB962C8B-B14F-4D97-AF65-F5344CB8AC3E}">
        <p14:creationId xmlns:p14="http://schemas.microsoft.com/office/powerpoint/2010/main" val="374445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7EF7-8D76-9FC5-E7F0-5A291321E098}"/>
              </a:ext>
            </a:extLst>
          </p:cNvPr>
          <p:cNvSpPr>
            <a:spLocks noGrp="1"/>
          </p:cNvSpPr>
          <p:nvPr>
            <p:ph type="title"/>
          </p:nvPr>
        </p:nvSpPr>
        <p:spPr>
          <a:xfrm>
            <a:off x="424206" y="292231"/>
            <a:ext cx="9625647" cy="1760687"/>
          </a:xfrm>
        </p:spPr>
        <p:txBody>
          <a:bodyPr/>
          <a:lstStyle/>
          <a:p>
            <a:r>
              <a:rPr lang="en-IN" dirty="0"/>
              <a:t>Lubrication:</a:t>
            </a:r>
          </a:p>
        </p:txBody>
      </p:sp>
      <p:sp>
        <p:nvSpPr>
          <p:cNvPr id="3" name="Content Placeholder 2">
            <a:extLst>
              <a:ext uri="{FF2B5EF4-FFF2-40B4-BE49-F238E27FC236}">
                <a16:creationId xmlns:a16="http://schemas.microsoft.com/office/drawing/2014/main" id="{3F99763D-BC94-27A7-C1F9-58B74D0C6BC4}"/>
              </a:ext>
            </a:extLst>
          </p:cNvPr>
          <p:cNvSpPr>
            <a:spLocks noGrp="1"/>
          </p:cNvSpPr>
          <p:nvPr>
            <p:ph idx="1"/>
          </p:nvPr>
        </p:nvSpPr>
        <p:spPr>
          <a:xfrm>
            <a:off x="301658" y="1263192"/>
            <a:ext cx="9748195" cy="5594808"/>
          </a:xfrm>
        </p:spPr>
        <p:txBody>
          <a:bodyPr/>
          <a:lstStyle/>
          <a:p>
            <a:r>
              <a:rPr lang="en-US" sz="2400" dirty="0"/>
              <a:t>Lubrication is a key part of keeping bearings running smoothly and efficiently. It helps reduce friction and wear between moving parts, which can be especially important in high-speed applications. By creating a protective film, lubrication prevents metal surfaces from grinding against each other, helping to keep things cool and extending the life of the bearing. We often use oils for fast-moving parts because they flow easily and dissipate heat well.</a:t>
            </a:r>
          </a:p>
          <a:p>
            <a:r>
              <a:rPr lang="en-US" sz="2400" dirty="0"/>
              <a:t> Greases, on the other hand, are great for slower applications where they can stay put and provide lasting protection. Regular checks on the lubricant are essential—if it gets dirty or runs low, it can lead to increased friction and overheating, ultimately causing the bearing to fail. So, taking care of lubrication is vital for keeping machinery </a:t>
            </a:r>
            <a:r>
              <a:rPr lang="en-US" dirty="0"/>
              <a:t>in top shape!</a:t>
            </a:r>
            <a:endParaRPr lang="en-IN" dirty="0"/>
          </a:p>
        </p:txBody>
      </p:sp>
    </p:spTree>
    <p:extLst>
      <p:ext uri="{BB962C8B-B14F-4D97-AF65-F5344CB8AC3E}">
        <p14:creationId xmlns:p14="http://schemas.microsoft.com/office/powerpoint/2010/main" val="279277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22DB-2FD4-F543-ED65-631B2BAA7EE2}"/>
              </a:ext>
            </a:extLst>
          </p:cNvPr>
          <p:cNvSpPr>
            <a:spLocks noGrp="1"/>
          </p:cNvSpPr>
          <p:nvPr>
            <p:ph type="title"/>
          </p:nvPr>
        </p:nvSpPr>
        <p:spPr>
          <a:xfrm>
            <a:off x="414779" y="235670"/>
            <a:ext cx="9636055" cy="1617578"/>
          </a:xfrm>
        </p:spPr>
        <p:txBody>
          <a:bodyPr/>
          <a:lstStyle/>
          <a:p>
            <a:r>
              <a:rPr lang="en-IN" dirty="0"/>
              <a:t>Types of bearings:</a:t>
            </a:r>
          </a:p>
        </p:txBody>
      </p:sp>
      <p:sp>
        <p:nvSpPr>
          <p:cNvPr id="3" name="Content Placeholder 2">
            <a:extLst>
              <a:ext uri="{FF2B5EF4-FFF2-40B4-BE49-F238E27FC236}">
                <a16:creationId xmlns:a16="http://schemas.microsoft.com/office/drawing/2014/main" id="{EEDED7CD-ECBD-5E18-41EA-F2E197D17305}"/>
              </a:ext>
            </a:extLst>
          </p:cNvPr>
          <p:cNvSpPr>
            <a:spLocks noGrp="1"/>
          </p:cNvSpPr>
          <p:nvPr>
            <p:ph idx="1"/>
          </p:nvPr>
        </p:nvSpPr>
        <p:spPr>
          <a:xfrm>
            <a:off x="574053" y="1244340"/>
            <a:ext cx="8965873" cy="5377990"/>
          </a:xfrm>
        </p:spPr>
        <p:txBody>
          <a:bodyPr>
            <a:normAutofit lnSpcReduction="10000"/>
          </a:bodyPr>
          <a:lstStyle/>
          <a:p>
            <a:pPr marL="0" indent="0">
              <a:buNone/>
            </a:pPr>
            <a:r>
              <a:rPr lang="en-US" sz="2400" dirty="0"/>
              <a:t>1. Ball Bearings</a:t>
            </a:r>
          </a:p>
          <a:p>
            <a:r>
              <a:rPr lang="en-US" dirty="0"/>
              <a:t>Ball bearings are among the most common types. They consist of a series of balls that fit between two rings, known as the inner and outer races. This design allows for smooth rotation and minimal friction, making them ideal for high-speed applications like electric motors and bicycles. They’re versatile and can handle both radial and axial loads, which makes them a popular choice in many industries.</a:t>
            </a:r>
          </a:p>
          <a:p>
            <a:endParaRPr lang="en-US" dirty="0"/>
          </a:p>
          <a:p>
            <a:pPr marL="0" indent="0">
              <a:buNone/>
            </a:pPr>
            <a:r>
              <a:rPr lang="en-US" sz="2400" dirty="0"/>
              <a:t>2. Roller Bearings</a:t>
            </a:r>
          </a:p>
          <a:p>
            <a:r>
              <a:rPr lang="en-US" dirty="0"/>
              <a:t>Roller bearings use cylindrical rollers instead of balls, which increases their load-carrying capacity. They can handle heavier loads compared to ball bearings, making them suitable for applications like construction machinery and automotive components. The design allows for good stability and durability, especially under heavy pressure. However, they may not perform as well at very high speeds.</a:t>
            </a:r>
            <a:endParaRPr lang="en-IN" dirty="0"/>
          </a:p>
        </p:txBody>
      </p:sp>
      <p:pic>
        <p:nvPicPr>
          <p:cNvPr id="7" name="Picture 6">
            <a:extLst>
              <a:ext uri="{FF2B5EF4-FFF2-40B4-BE49-F238E27FC236}">
                <a16:creationId xmlns:a16="http://schemas.microsoft.com/office/drawing/2014/main" id="{DFF9A573-41B7-DA28-E284-927E2C6C8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26" y="4215212"/>
            <a:ext cx="2407118" cy="2407118"/>
          </a:xfrm>
          <a:prstGeom prst="rect">
            <a:avLst/>
          </a:prstGeom>
        </p:spPr>
      </p:pic>
      <p:pic>
        <p:nvPicPr>
          <p:cNvPr id="9" name="Picture 8">
            <a:extLst>
              <a:ext uri="{FF2B5EF4-FFF2-40B4-BE49-F238E27FC236}">
                <a16:creationId xmlns:a16="http://schemas.microsoft.com/office/drawing/2014/main" id="{D1A840F5-5177-163D-888C-399E7558D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26" y="1590275"/>
            <a:ext cx="2171700" cy="2105025"/>
          </a:xfrm>
          <a:prstGeom prst="rect">
            <a:avLst/>
          </a:prstGeom>
        </p:spPr>
      </p:pic>
    </p:spTree>
    <p:extLst>
      <p:ext uri="{BB962C8B-B14F-4D97-AF65-F5344CB8AC3E}">
        <p14:creationId xmlns:p14="http://schemas.microsoft.com/office/powerpoint/2010/main" val="112302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88728-D09F-8008-BF25-EE8D7A407AEB}"/>
              </a:ext>
            </a:extLst>
          </p:cNvPr>
          <p:cNvSpPr txBox="1"/>
          <p:nvPr/>
        </p:nvSpPr>
        <p:spPr>
          <a:xfrm>
            <a:off x="141402" y="0"/>
            <a:ext cx="8839985" cy="2215991"/>
          </a:xfrm>
          <a:prstGeom prst="rect">
            <a:avLst/>
          </a:prstGeom>
          <a:noFill/>
        </p:spPr>
        <p:txBody>
          <a:bodyPr wrap="square">
            <a:spAutoFit/>
          </a:bodyPr>
          <a:lstStyle/>
          <a:p>
            <a:r>
              <a:rPr lang="en-IN" sz="2400" dirty="0"/>
              <a:t>3. Thrust Bearings</a:t>
            </a:r>
          </a:p>
          <a:p>
            <a:endParaRPr lang="en-IN" sz="2400" dirty="0"/>
          </a:p>
          <a:p>
            <a:pPr marL="285750" indent="-285750">
              <a:buFont typeface="Wingdings" panose="05000000000000000000" pitchFamily="2" charset="2"/>
              <a:buChar char="Ø"/>
            </a:pPr>
            <a:r>
              <a:rPr lang="en-IN" dirty="0"/>
              <a:t>Thrust bearings are designed to support axial loads, which are forces that act parallel to the shaft. They typically feature flat plates with rolling elements, such as balls or rollers, to accommodate these loads. You’ll often find them in applications like automotive clutches and turbine engines, where they help keep components aligned and functioning properly.</a:t>
            </a:r>
          </a:p>
        </p:txBody>
      </p:sp>
      <p:sp>
        <p:nvSpPr>
          <p:cNvPr id="5" name="TextBox 4">
            <a:extLst>
              <a:ext uri="{FF2B5EF4-FFF2-40B4-BE49-F238E27FC236}">
                <a16:creationId xmlns:a16="http://schemas.microsoft.com/office/drawing/2014/main" id="{99098B74-0DB6-78A3-07B3-5724A8590BF8}"/>
              </a:ext>
            </a:extLst>
          </p:cNvPr>
          <p:cNvSpPr txBox="1"/>
          <p:nvPr/>
        </p:nvSpPr>
        <p:spPr>
          <a:xfrm>
            <a:off x="259406" y="2747180"/>
            <a:ext cx="8839985" cy="1846659"/>
          </a:xfrm>
          <a:prstGeom prst="rect">
            <a:avLst/>
          </a:prstGeom>
          <a:noFill/>
        </p:spPr>
        <p:txBody>
          <a:bodyPr wrap="square">
            <a:spAutoFit/>
          </a:bodyPr>
          <a:lstStyle/>
          <a:p>
            <a:endParaRPr lang="en-IN" sz="2400" dirty="0"/>
          </a:p>
          <a:p>
            <a:pPr marL="285750" indent="-285750">
              <a:buFont typeface="Wingdings" panose="05000000000000000000" pitchFamily="2" charset="2"/>
              <a:buChar char="Ø"/>
            </a:pPr>
            <a:r>
              <a:rPr lang="en-IN" dirty="0"/>
              <a:t>Plain bearings are the simplest type, consisting of a smooth surface that allows for sliding motion. They don't have moving parts, making them low-cost and easy to maintain. Commonly used in applications like heavy machinery and automotive engines, they excel in environments where space is limited and where simplicity is key.</a:t>
            </a:r>
          </a:p>
        </p:txBody>
      </p:sp>
      <p:sp>
        <p:nvSpPr>
          <p:cNvPr id="7" name="TextBox 6">
            <a:extLst>
              <a:ext uri="{FF2B5EF4-FFF2-40B4-BE49-F238E27FC236}">
                <a16:creationId xmlns:a16="http://schemas.microsoft.com/office/drawing/2014/main" id="{A15F3416-C0D5-8439-68DA-A38EA4E7F846}"/>
              </a:ext>
            </a:extLst>
          </p:cNvPr>
          <p:cNvSpPr txBox="1"/>
          <p:nvPr/>
        </p:nvSpPr>
        <p:spPr>
          <a:xfrm>
            <a:off x="226244" y="2468375"/>
            <a:ext cx="6094428" cy="461665"/>
          </a:xfrm>
          <a:prstGeom prst="rect">
            <a:avLst/>
          </a:prstGeom>
          <a:noFill/>
        </p:spPr>
        <p:txBody>
          <a:bodyPr wrap="square">
            <a:spAutoFit/>
          </a:bodyPr>
          <a:lstStyle/>
          <a:p>
            <a:r>
              <a:rPr lang="en-IN" sz="2400" dirty="0"/>
              <a:t>4. Plain Bearings</a:t>
            </a:r>
          </a:p>
        </p:txBody>
      </p:sp>
      <p:sp>
        <p:nvSpPr>
          <p:cNvPr id="9" name="TextBox 8">
            <a:extLst>
              <a:ext uri="{FF2B5EF4-FFF2-40B4-BE49-F238E27FC236}">
                <a16:creationId xmlns:a16="http://schemas.microsoft.com/office/drawing/2014/main" id="{C77EDC04-0326-8649-EAB0-D6B8ED2E803B}"/>
              </a:ext>
            </a:extLst>
          </p:cNvPr>
          <p:cNvSpPr txBox="1"/>
          <p:nvPr/>
        </p:nvSpPr>
        <p:spPr>
          <a:xfrm>
            <a:off x="226244" y="5379218"/>
            <a:ext cx="9728462" cy="1200329"/>
          </a:xfrm>
          <a:prstGeom prst="rect">
            <a:avLst/>
          </a:prstGeom>
          <a:noFill/>
        </p:spPr>
        <p:txBody>
          <a:bodyPr wrap="square">
            <a:spAutoFit/>
          </a:bodyPr>
          <a:lstStyle/>
          <a:p>
            <a:pPr marL="285750" indent="-285750">
              <a:buFont typeface="Wingdings" panose="05000000000000000000" pitchFamily="2" charset="2"/>
              <a:buChar char="Ø"/>
            </a:pPr>
            <a:r>
              <a:rPr lang="en-IN" dirty="0"/>
              <a:t>Tapered roller bearings handle both radial and axial loads, featuring conical rollers between tapered races. This design allows for efficient load distribution and reduced friction, making them ideal for applications like automotive wheel hubs.</a:t>
            </a:r>
          </a:p>
          <a:p>
            <a:endParaRPr lang="en-IN" dirty="0"/>
          </a:p>
        </p:txBody>
      </p:sp>
      <p:sp>
        <p:nvSpPr>
          <p:cNvPr id="11" name="TextBox 10">
            <a:extLst>
              <a:ext uri="{FF2B5EF4-FFF2-40B4-BE49-F238E27FC236}">
                <a16:creationId xmlns:a16="http://schemas.microsoft.com/office/drawing/2014/main" id="{50F49A55-3725-5FDD-E05D-CA3D99C1B253}"/>
              </a:ext>
            </a:extLst>
          </p:cNvPr>
          <p:cNvSpPr txBox="1"/>
          <p:nvPr/>
        </p:nvSpPr>
        <p:spPr>
          <a:xfrm>
            <a:off x="377071" y="4755696"/>
            <a:ext cx="6094428" cy="461665"/>
          </a:xfrm>
          <a:prstGeom prst="rect">
            <a:avLst/>
          </a:prstGeom>
          <a:noFill/>
        </p:spPr>
        <p:txBody>
          <a:bodyPr wrap="square">
            <a:spAutoFit/>
          </a:bodyPr>
          <a:lstStyle/>
          <a:p>
            <a:r>
              <a:rPr lang="en-IN" sz="2400" dirty="0"/>
              <a:t>5.Tapered Bearings</a:t>
            </a:r>
          </a:p>
        </p:txBody>
      </p:sp>
      <p:pic>
        <p:nvPicPr>
          <p:cNvPr id="13" name="Picture 12">
            <a:extLst>
              <a:ext uri="{FF2B5EF4-FFF2-40B4-BE49-F238E27FC236}">
                <a16:creationId xmlns:a16="http://schemas.microsoft.com/office/drawing/2014/main" id="{351FB18F-3413-8557-E747-1E7BE0319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936" y="5202597"/>
            <a:ext cx="2360064" cy="1640639"/>
          </a:xfrm>
          <a:prstGeom prst="rect">
            <a:avLst/>
          </a:prstGeom>
        </p:spPr>
      </p:pic>
      <p:pic>
        <p:nvPicPr>
          <p:cNvPr id="15" name="Picture 14">
            <a:extLst>
              <a:ext uri="{FF2B5EF4-FFF2-40B4-BE49-F238E27FC236}">
                <a16:creationId xmlns:a16="http://schemas.microsoft.com/office/drawing/2014/main" id="{CA440177-BE79-108B-1DE5-44A5D3D24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5636" y="2930040"/>
            <a:ext cx="2360064" cy="1846659"/>
          </a:xfrm>
          <a:prstGeom prst="rect">
            <a:avLst/>
          </a:prstGeom>
        </p:spPr>
      </p:pic>
      <p:pic>
        <p:nvPicPr>
          <p:cNvPr id="17" name="Picture 16">
            <a:extLst>
              <a:ext uri="{FF2B5EF4-FFF2-40B4-BE49-F238E27FC236}">
                <a16:creationId xmlns:a16="http://schemas.microsoft.com/office/drawing/2014/main" id="{1566824F-BACD-C768-AA67-EFA447E62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5811" y="394225"/>
            <a:ext cx="2143125" cy="2143125"/>
          </a:xfrm>
          <a:prstGeom prst="rect">
            <a:avLst/>
          </a:prstGeom>
        </p:spPr>
      </p:pic>
    </p:spTree>
    <p:extLst>
      <p:ext uri="{BB962C8B-B14F-4D97-AF65-F5344CB8AC3E}">
        <p14:creationId xmlns:p14="http://schemas.microsoft.com/office/powerpoint/2010/main" val="2091411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TotalTime>
  <Words>874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Wingdings</vt:lpstr>
      <vt:lpstr>Wingdings 3</vt:lpstr>
      <vt:lpstr>Ion</vt:lpstr>
      <vt:lpstr>BEARING:Mechanism  and types.</vt:lpstr>
      <vt:lpstr>what are bearings?</vt:lpstr>
      <vt:lpstr>Mechanism of Bearings</vt:lpstr>
      <vt:lpstr>Components of bearings</vt:lpstr>
      <vt:lpstr>Rolling elements: </vt:lpstr>
      <vt:lpstr>Cage:</vt:lpstr>
      <vt:lpstr>Lubrication:</vt:lpstr>
      <vt:lpstr>Types of bearings:</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Pranav mani</dc:creator>
  <cp:lastModifiedBy>Pranav mani</cp:lastModifiedBy>
  <cp:revision>2</cp:revision>
  <dcterms:created xsi:type="dcterms:W3CDTF">2024-10-22T16:26:06Z</dcterms:created>
  <dcterms:modified xsi:type="dcterms:W3CDTF">2024-10-22T19:02:06Z</dcterms:modified>
</cp:coreProperties>
</file>