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nva Sans" panose="020B0604020202020204" charset="0"/>
      <p:regular r:id="rId9"/>
    </p:embeddedFont>
    <p:embeddedFont>
      <p:font typeface="Canva Sans Bold" panose="020B0604020202020204" charset="0"/>
      <p:regular r:id="rId10"/>
    </p:embeddedFont>
    <p:embeddedFont>
      <p:font typeface="Lato Bold"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A6A6A6">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000000"/>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315860" y="4313476"/>
            <a:ext cx="9656280" cy="1120763"/>
          </a:xfrm>
          <a:prstGeom prst="rect">
            <a:avLst/>
          </a:prstGeom>
        </p:spPr>
        <p:txBody>
          <a:bodyPr lIns="0" tIns="0" rIns="0" bIns="0" rtlCol="0" anchor="t">
            <a:spAutoFit/>
          </a:bodyPr>
          <a:lstStyle/>
          <a:p>
            <a:pPr algn="ctr">
              <a:lnSpc>
                <a:spcPts val="9100"/>
              </a:lnSpc>
            </a:pPr>
            <a:r>
              <a:rPr lang="en-US" sz="6500" b="1">
                <a:solidFill>
                  <a:srgbClr val="2E2E2E"/>
                </a:solidFill>
                <a:latin typeface="Lato Bold"/>
                <a:ea typeface="Lato Bold"/>
                <a:cs typeface="Lato Bold"/>
                <a:sym typeface="Lato Bold"/>
              </a:rPr>
              <a:t>Speedometer in EV’s</a:t>
            </a:r>
          </a:p>
        </p:txBody>
      </p:sp>
      <p:grpSp>
        <p:nvGrpSpPr>
          <p:cNvPr id="6" name="Group 6"/>
          <p:cNvGrpSpPr/>
          <p:nvPr/>
        </p:nvGrpSpPr>
        <p:grpSpPr>
          <a:xfrm rot="-5400000">
            <a:off x="5043934" y="-4722198"/>
            <a:ext cx="331261" cy="9775657"/>
            <a:chOff x="0" y="0"/>
            <a:chExt cx="87246" cy="2574659"/>
          </a:xfrm>
        </p:grpSpPr>
        <p:sp>
          <p:nvSpPr>
            <p:cNvPr id="7" name="Freeform 7"/>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000000"/>
            </a:solidFill>
          </p:spPr>
        </p:sp>
        <p:sp>
          <p:nvSpPr>
            <p:cNvPr id="8" name="TextBox 8"/>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0" y="0"/>
            <a:ext cx="331261" cy="4857241"/>
            <a:chOff x="0" y="0"/>
            <a:chExt cx="87246" cy="1279273"/>
          </a:xfrm>
        </p:grpSpPr>
        <p:sp>
          <p:nvSpPr>
            <p:cNvPr id="10" name="Freeform 10"/>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000000"/>
            </a:solidFill>
          </p:spPr>
        </p:sp>
        <p:sp>
          <p:nvSpPr>
            <p:cNvPr id="11" name="TextBox 11"/>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0" y="4786371"/>
            <a:ext cx="331261" cy="5524484"/>
            <a:chOff x="0" y="0"/>
            <a:chExt cx="87246" cy="1455008"/>
          </a:xfrm>
        </p:grpSpPr>
        <p:sp>
          <p:nvSpPr>
            <p:cNvPr id="13" name="Freeform 13"/>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000000"/>
            </a:solidFill>
          </p:spPr>
        </p:sp>
        <p:sp>
          <p:nvSpPr>
            <p:cNvPr id="14" name="TextBox 14"/>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rot="-5400000">
            <a:off x="14027066" y="-3929673"/>
            <a:ext cx="331261" cy="8190607"/>
            <a:chOff x="0" y="0"/>
            <a:chExt cx="87246" cy="2157197"/>
          </a:xfrm>
        </p:grpSpPr>
        <p:sp>
          <p:nvSpPr>
            <p:cNvPr id="16" name="Freeform 16"/>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000000"/>
            </a:solidFill>
          </p:spPr>
        </p:sp>
        <p:sp>
          <p:nvSpPr>
            <p:cNvPr id="17" name="TextBox 17"/>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8" name="Group 18"/>
          <p:cNvGrpSpPr/>
          <p:nvPr/>
        </p:nvGrpSpPr>
        <p:grpSpPr>
          <a:xfrm>
            <a:off x="17956739" y="0"/>
            <a:ext cx="331261" cy="3012480"/>
            <a:chOff x="0" y="0"/>
            <a:chExt cx="87246" cy="793410"/>
          </a:xfrm>
        </p:grpSpPr>
        <p:sp>
          <p:nvSpPr>
            <p:cNvPr id="19" name="Freeform 19"/>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000000"/>
            </a:solidFill>
          </p:spPr>
        </p:sp>
        <p:sp>
          <p:nvSpPr>
            <p:cNvPr id="20" name="TextBox 20"/>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1" name="Group 21"/>
          <p:cNvGrpSpPr/>
          <p:nvPr/>
        </p:nvGrpSpPr>
        <p:grpSpPr>
          <a:xfrm rot="-5400000">
            <a:off x="17610603" y="9775233"/>
            <a:ext cx="331261" cy="692272"/>
            <a:chOff x="0" y="0"/>
            <a:chExt cx="87246" cy="182327"/>
          </a:xfrm>
        </p:grpSpPr>
        <p:sp>
          <p:nvSpPr>
            <p:cNvPr id="22" name="Freeform 22"/>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000000"/>
            </a:solidFill>
          </p:spPr>
        </p:sp>
        <p:sp>
          <p:nvSpPr>
            <p:cNvPr id="23" name="TextBox 23"/>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4" name="Group 24"/>
          <p:cNvGrpSpPr/>
          <p:nvPr/>
        </p:nvGrpSpPr>
        <p:grpSpPr>
          <a:xfrm rot="-5400000">
            <a:off x="1637154" y="8484216"/>
            <a:ext cx="331261" cy="3274307"/>
            <a:chOff x="0" y="0"/>
            <a:chExt cx="87246" cy="862369"/>
          </a:xfrm>
        </p:grpSpPr>
        <p:sp>
          <p:nvSpPr>
            <p:cNvPr id="25" name="Freeform 25"/>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000000"/>
            </a:solidFill>
          </p:spPr>
        </p:sp>
        <p:sp>
          <p:nvSpPr>
            <p:cNvPr id="26" name="TextBox 26"/>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7" name="Group 27"/>
          <p:cNvGrpSpPr/>
          <p:nvPr/>
        </p:nvGrpSpPr>
        <p:grpSpPr>
          <a:xfrm rot="-5400000">
            <a:off x="10235886" y="3037756"/>
            <a:ext cx="331261" cy="14167228"/>
            <a:chOff x="0" y="0"/>
            <a:chExt cx="87246" cy="3731286"/>
          </a:xfrm>
        </p:grpSpPr>
        <p:sp>
          <p:nvSpPr>
            <p:cNvPr id="28" name="Freeform 28"/>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000000"/>
            </a:solidFill>
          </p:spPr>
        </p:sp>
        <p:sp>
          <p:nvSpPr>
            <p:cNvPr id="29" name="TextBox 29"/>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30" name="AutoShape 30"/>
          <p:cNvSpPr/>
          <p:nvPr/>
        </p:nvSpPr>
        <p:spPr>
          <a:xfrm>
            <a:off x="8911345" y="5942027"/>
            <a:ext cx="465310" cy="0"/>
          </a:xfrm>
          <a:prstGeom prst="line">
            <a:avLst/>
          </a:prstGeom>
          <a:ln w="38100" cap="flat">
            <a:solidFill>
              <a:srgbClr val="000000"/>
            </a:solidFill>
            <a:prstDash val="solid"/>
            <a:headEnd type="none" w="sm" len="sm"/>
            <a:tailEnd type="none" w="sm" len="sm"/>
          </a:ln>
        </p:spPr>
      </p:sp>
      <p:sp>
        <p:nvSpPr>
          <p:cNvPr id="31" name="AutoShape 31"/>
          <p:cNvSpPr/>
          <p:nvPr/>
        </p:nvSpPr>
        <p:spPr>
          <a:xfrm>
            <a:off x="8911345" y="3942001"/>
            <a:ext cx="465310"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A6A6A6">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8896316" y="2905961"/>
            <a:ext cx="8613255" cy="5146620"/>
          </a:xfrm>
          <a:custGeom>
            <a:avLst/>
            <a:gdLst/>
            <a:ahLst/>
            <a:cxnLst/>
            <a:rect l="l" t="t" r="r" b="b"/>
            <a:pathLst>
              <a:path w="8613255" h="5146620">
                <a:moveTo>
                  <a:pt x="0" y="0"/>
                </a:moveTo>
                <a:lnTo>
                  <a:pt x="8613255" y="0"/>
                </a:lnTo>
                <a:lnTo>
                  <a:pt x="8613255" y="5146620"/>
                </a:lnTo>
                <a:lnTo>
                  <a:pt x="0" y="5146620"/>
                </a:lnTo>
                <a:lnTo>
                  <a:pt x="0" y="0"/>
                </a:lnTo>
                <a:close/>
              </a:path>
            </a:pathLst>
          </a:custGeom>
          <a:blipFill>
            <a:blip r:embed="rId2"/>
            <a:stretch>
              <a:fillRect/>
            </a:stretch>
          </a:blipFill>
        </p:spPr>
      </p:sp>
      <p:sp>
        <p:nvSpPr>
          <p:cNvPr id="3" name="TextBox 3"/>
          <p:cNvSpPr txBox="1"/>
          <p:nvPr/>
        </p:nvSpPr>
        <p:spPr>
          <a:xfrm>
            <a:off x="756194" y="2122680"/>
            <a:ext cx="7168653" cy="7489995"/>
          </a:xfrm>
          <a:prstGeom prst="rect">
            <a:avLst/>
          </a:prstGeom>
        </p:spPr>
        <p:txBody>
          <a:bodyPr lIns="0" tIns="0" rIns="0" bIns="0" rtlCol="0" anchor="t">
            <a:spAutoFit/>
          </a:bodyPr>
          <a:lstStyle/>
          <a:p>
            <a:pPr algn="ctr">
              <a:lnSpc>
                <a:spcPts val="3997"/>
              </a:lnSpc>
              <a:spcBef>
                <a:spcPct val="0"/>
              </a:spcBef>
            </a:pPr>
            <a:r>
              <a:rPr lang="en-US" sz="2855">
                <a:solidFill>
                  <a:srgbClr val="000000"/>
                </a:solidFill>
                <a:latin typeface="Canva Sans"/>
                <a:ea typeface="Canva Sans"/>
                <a:cs typeface="Canva Sans"/>
                <a:sym typeface="Canva Sans"/>
              </a:rPr>
              <a:t>A speedometer is an instrument used to measure and display the speed of a vehicle, typically in miles per hour (mph) or kilometers per hour (km/h). It works by receiving data from the vehicle's transmission through a speed sensor or cable that measures the rotational speed of the wheels. In modern vehicles, electronic speedometers are common, which rely on a digital sensor to send signals to the speedometer, where the data is processed and displayed. Speedometers also often have an odometer function that tracks the total distance traveled by the vehicle.</a:t>
            </a:r>
          </a:p>
        </p:txBody>
      </p:sp>
      <p:sp>
        <p:nvSpPr>
          <p:cNvPr id="4" name="TextBox 4"/>
          <p:cNvSpPr txBox="1"/>
          <p:nvPr/>
        </p:nvSpPr>
        <p:spPr>
          <a:xfrm>
            <a:off x="5014938" y="159703"/>
            <a:ext cx="8091462" cy="1545295"/>
          </a:xfrm>
          <a:prstGeom prst="rect">
            <a:avLst/>
          </a:prstGeom>
        </p:spPr>
        <p:txBody>
          <a:bodyPr wrap="square"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Speedometer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A6A6A6">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2478190" y="1904852"/>
            <a:ext cx="5809810" cy="8187248"/>
          </a:xfrm>
          <a:custGeom>
            <a:avLst/>
            <a:gdLst/>
            <a:ahLst/>
            <a:cxnLst/>
            <a:rect l="l" t="t" r="r" b="b"/>
            <a:pathLst>
              <a:path w="5809810" h="8187248">
                <a:moveTo>
                  <a:pt x="0" y="0"/>
                </a:moveTo>
                <a:lnTo>
                  <a:pt x="5809810" y="0"/>
                </a:lnTo>
                <a:lnTo>
                  <a:pt x="5809810" y="8187248"/>
                </a:lnTo>
                <a:lnTo>
                  <a:pt x="0" y="8187248"/>
                </a:lnTo>
                <a:lnTo>
                  <a:pt x="0" y="0"/>
                </a:lnTo>
                <a:close/>
              </a:path>
            </a:pathLst>
          </a:custGeom>
          <a:blipFill>
            <a:blip r:embed="rId2"/>
            <a:stretch>
              <a:fillRect l="-2371" t="-10671" b="-10671"/>
            </a:stretch>
          </a:blipFill>
        </p:spPr>
      </p:sp>
      <p:sp>
        <p:nvSpPr>
          <p:cNvPr id="3" name="TextBox 3"/>
          <p:cNvSpPr txBox="1"/>
          <p:nvPr/>
        </p:nvSpPr>
        <p:spPr>
          <a:xfrm>
            <a:off x="2385317" y="338308"/>
            <a:ext cx="14378683" cy="1566544"/>
          </a:xfrm>
          <a:prstGeom prst="rect">
            <a:avLst/>
          </a:prstGeom>
        </p:spPr>
        <p:txBody>
          <a:bodyPr wrap="square"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Wiring of Speedometer</a:t>
            </a:r>
          </a:p>
        </p:txBody>
      </p:sp>
      <p:sp>
        <p:nvSpPr>
          <p:cNvPr id="4" name="TextBox 4"/>
          <p:cNvSpPr txBox="1"/>
          <p:nvPr/>
        </p:nvSpPr>
        <p:spPr>
          <a:xfrm>
            <a:off x="363342" y="2834835"/>
            <a:ext cx="11477335" cy="4713406"/>
          </a:xfrm>
          <a:prstGeom prst="rect">
            <a:avLst/>
          </a:prstGeom>
        </p:spPr>
        <p:txBody>
          <a:bodyPr lIns="0" tIns="0" rIns="0" bIns="0" rtlCol="0" anchor="t">
            <a:spAutoFit/>
          </a:bodyPr>
          <a:lstStyle/>
          <a:p>
            <a:pPr algn="ctr">
              <a:lnSpc>
                <a:spcPts val="3686"/>
              </a:lnSpc>
            </a:pPr>
            <a:r>
              <a:rPr lang="en-US" sz="2633" b="1" dirty="0">
                <a:solidFill>
                  <a:srgbClr val="000000"/>
                </a:solidFill>
                <a:latin typeface="Canva Sans Bold"/>
                <a:ea typeface="Canva Sans Bold"/>
                <a:cs typeface="Canva Sans Bold"/>
                <a:sym typeface="Canva Sans Bold"/>
              </a:rPr>
              <a:t>Here’s typical wiring colors in an e-rickshaw’s speedometer system:</a:t>
            </a:r>
          </a:p>
          <a:p>
            <a:pPr algn="ctr">
              <a:lnSpc>
                <a:spcPts val="3686"/>
              </a:lnSpc>
            </a:pPr>
            <a:r>
              <a:rPr lang="en-US" sz="2633" b="1" dirty="0">
                <a:solidFill>
                  <a:srgbClr val="000000"/>
                </a:solidFill>
                <a:latin typeface="Canva Sans Bold"/>
                <a:ea typeface="Canva Sans Bold"/>
                <a:cs typeface="Canva Sans Bold"/>
                <a:sym typeface="Canva Sans Bold"/>
              </a:rPr>
              <a:t>Red: Power supply to the speedometer</a:t>
            </a:r>
          </a:p>
          <a:p>
            <a:pPr algn="ctr">
              <a:lnSpc>
                <a:spcPts val="3686"/>
              </a:lnSpc>
            </a:pPr>
            <a:r>
              <a:rPr lang="en-US" sz="2633" b="1" dirty="0">
                <a:solidFill>
                  <a:srgbClr val="000000"/>
                </a:solidFill>
                <a:latin typeface="Canva Sans Bold"/>
                <a:ea typeface="Canva Sans Bold"/>
                <a:cs typeface="Canva Sans Bold"/>
                <a:sym typeface="Canva Sans Bold"/>
              </a:rPr>
              <a:t>Black: Ground (earth connection)</a:t>
            </a:r>
          </a:p>
          <a:p>
            <a:pPr algn="ctr">
              <a:lnSpc>
                <a:spcPts val="3686"/>
              </a:lnSpc>
            </a:pPr>
            <a:r>
              <a:rPr lang="en-US" sz="2633" b="1" dirty="0">
                <a:solidFill>
                  <a:srgbClr val="000000"/>
                </a:solidFill>
                <a:latin typeface="Canva Sans Bold"/>
                <a:ea typeface="Canva Sans Bold"/>
                <a:cs typeface="Canva Sans Bold"/>
                <a:sym typeface="Canva Sans Bold"/>
              </a:rPr>
              <a:t>Orange: Left indicator signal</a:t>
            </a:r>
          </a:p>
          <a:p>
            <a:pPr algn="ctr">
              <a:lnSpc>
                <a:spcPts val="3686"/>
              </a:lnSpc>
            </a:pPr>
            <a:r>
              <a:rPr lang="en-US" sz="2633" b="1" dirty="0">
                <a:solidFill>
                  <a:srgbClr val="000000"/>
                </a:solidFill>
                <a:latin typeface="Canva Sans Bold"/>
                <a:ea typeface="Canva Sans Bold"/>
                <a:cs typeface="Canva Sans Bold"/>
                <a:sym typeface="Canva Sans Bold"/>
              </a:rPr>
              <a:t>-Blue: Right indicator signal</a:t>
            </a:r>
          </a:p>
          <a:p>
            <a:pPr algn="ctr">
              <a:lnSpc>
                <a:spcPts val="3686"/>
              </a:lnSpc>
            </a:pPr>
            <a:r>
              <a:rPr lang="en-US" sz="2633" b="1" dirty="0">
                <a:solidFill>
                  <a:srgbClr val="000000"/>
                </a:solidFill>
                <a:latin typeface="Canva Sans Bold"/>
                <a:ea typeface="Canva Sans Bold"/>
                <a:cs typeface="Canva Sans Bold"/>
                <a:sym typeface="Canva Sans Bold"/>
              </a:rPr>
              <a:t>Brown: Headlight connection</a:t>
            </a:r>
          </a:p>
          <a:p>
            <a:pPr algn="ctr">
              <a:lnSpc>
                <a:spcPts val="3686"/>
              </a:lnSpc>
            </a:pPr>
            <a:r>
              <a:rPr lang="en-US" sz="2633" b="1" dirty="0">
                <a:solidFill>
                  <a:srgbClr val="000000"/>
                </a:solidFill>
                <a:latin typeface="Canva Sans Bold"/>
                <a:ea typeface="Canva Sans Bold"/>
                <a:cs typeface="Canva Sans Bold"/>
                <a:sym typeface="Canva Sans Bold"/>
              </a:rPr>
              <a:t>Purple: Connection to motor speed sensor (for speed data)</a:t>
            </a:r>
          </a:p>
          <a:p>
            <a:pPr algn="ctr">
              <a:lnSpc>
                <a:spcPts val="3686"/>
              </a:lnSpc>
            </a:pPr>
            <a:r>
              <a:rPr lang="en-US" sz="2633" b="1" dirty="0">
                <a:solidFill>
                  <a:srgbClr val="000000"/>
                </a:solidFill>
                <a:latin typeface="Canva Sans Bold"/>
                <a:ea typeface="Canva Sans Bold"/>
                <a:cs typeface="Canva Sans Bold"/>
                <a:sym typeface="Canva Sans Bold"/>
              </a:rPr>
              <a:t>  </a:t>
            </a:r>
          </a:p>
          <a:p>
            <a:pPr algn="ctr">
              <a:lnSpc>
                <a:spcPts val="3686"/>
              </a:lnSpc>
              <a:spcBef>
                <a:spcPct val="0"/>
              </a:spcBef>
            </a:pPr>
            <a:r>
              <a:rPr lang="en-US" sz="2633" b="1" dirty="0">
                <a:solidFill>
                  <a:srgbClr val="000000"/>
                </a:solidFill>
                <a:latin typeface="Canva Sans Bold"/>
                <a:ea typeface="Canva Sans Bold"/>
                <a:cs typeface="Canva Sans Bold"/>
                <a:sym typeface="Canva Sans Bold"/>
              </a:rPr>
              <a:t>Actual color coding may vary depending on the manufacturer and model of the e-rickshaw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A6A6A6">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0" y="2188664"/>
            <a:ext cx="18059716" cy="6895029"/>
          </a:xfrm>
          <a:prstGeom prst="rect">
            <a:avLst/>
          </a:prstGeom>
        </p:spPr>
        <p:txBody>
          <a:bodyPr lIns="0" tIns="0" rIns="0" bIns="0" rtlCol="0" anchor="t">
            <a:spAutoFit/>
          </a:bodyPr>
          <a:lstStyle/>
          <a:p>
            <a:pPr algn="ctr">
              <a:lnSpc>
                <a:spcPts val="3616"/>
              </a:lnSpc>
            </a:pPr>
            <a:endParaRPr dirty="0"/>
          </a:p>
          <a:p>
            <a:pPr algn="ctr">
              <a:lnSpc>
                <a:spcPts val="3616"/>
              </a:lnSpc>
            </a:pPr>
            <a:endParaRPr dirty="0"/>
          </a:p>
          <a:p>
            <a:pPr algn="ctr">
              <a:lnSpc>
                <a:spcPts val="3616"/>
              </a:lnSpc>
            </a:pPr>
            <a:r>
              <a:rPr lang="en-US" sz="2582" b="1" dirty="0">
                <a:solidFill>
                  <a:srgbClr val="000000"/>
                </a:solidFill>
                <a:latin typeface="Canva Sans Bold"/>
                <a:ea typeface="Canva Sans Bold"/>
                <a:cs typeface="Canva Sans Bold"/>
                <a:sym typeface="Canva Sans Bold"/>
              </a:rPr>
              <a:t>1. Turn Off Vehicle Power: Ensure the vehicle is off before testing.</a:t>
            </a:r>
          </a:p>
          <a:p>
            <a:pPr algn="ctr">
              <a:lnSpc>
                <a:spcPts val="3616"/>
              </a:lnSpc>
            </a:pPr>
            <a:endParaRPr lang="en-US" sz="2582" b="1" dirty="0">
              <a:solidFill>
                <a:srgbClr val="000000"/>
              </a:solidFill>
              <a:latin typeface="Canva Sans Bold"/>
              <a:ea typeface="Canva Sans Bold"/>
              <a:cs typeface="Canva Sans Bold"/>
              <a:sym typeface="Canva Sans Bold"/>
            </a:endParaRPr>
          </a:p>
          <a:p>
            <a:pPr algn="ctr">
              <a:lnSpc>
                <a:spcPts val="3616"/>
              </a:lnSpc>
            </a:pPr>
            <a:r>
              <a:rPr lang="en-US" sz="2582" b="1" dirty="0">
                <a:solidFill>
                  <a:srgbClr val="000000"/>
                </a:solidFill>
                <a:latin typeface="Canva Sans Bold"/>
                <a:ea typeface="Canva Sans Bold"/>
                <a:cs typeface="Canva Sans Bold"/>
                <a:sym typeface="Canva Sans Bold"/>
              </a:rPr>
              <a:t>2. Use a DC Power Source: Use a power supply or the vehicle’s battery (12V/24V/48V).</a:t>
            </a:r>
          </a:p>
          <a:p>
            <a:pPr algn="ctr">
              <a:lnSpc>
                <a:spcPts val="3616"/>
              </a:lnSpc>
            </a:pPr>
            <a:endParaRPr lang="en-US" sz="2582" b="1" dirty="0">
              <a:solidFill>
                <a:srgbClr val="000000"/>
              </a:solidFill>
              <a:latin typeface="Canva Sans Bold"/>
              <a:ea typeface="Canva Sans Bold"/>
              <a:cs typeface="Canva Sans Bold"/>
              <a:sym typeface="Canva Sans Bold"/>
            </a:endParaRPr>
          </a:p>
          <a:p>
            <a:pPr algn="ctr">
              <a:lnSpc>
                <a:spcPts val="3616"/>
              </a:lnSpc>
            </a:pPr>
            <a:r>
              <a:rPr lang="en-US" sz="2582" b="1" dirty="0">
                <a:solidFill>
                  <a:srgbClr val="000000"/>
                </a:solidFill>
                <a:latin typeface="Canva Sans Bold"/>
                <a:ea typeface="Canva Sans Bold"/>
                <a:cs typeface="Canva Sans Bold"/>
                <a:sym typeface="Canva Sans Bold"/>
              </a:rPr>
              <a:t>3. Test Each Wire:</a:t>
            </a:r>
          </a:p>
          <a:p>
            <a:pPr algn="ctr">
              <a:lnSpc>
                <a:spcPts val="3616"/>
              </a:lnSpc>
            </a:pPr>
            <a:r>
              <a:rPr lang="en-US" sz="2582" b="1" dirty="0">
                <a:solidFill>
                  <a:srgbClr val="000000"/>
                </a:solidFill>
                <a:latin typeface="Canva Sans Bold"/>
                <a:ea typeface="Canva Sans Bold"/>
                <a:cs typeface="Canva Sans Bold"/>
                <a:sym typeface="Canva Sans Bold"/>
              </a:rPr>
              <a:t>   Red (Power): Apply power to check if the speedometer turns on.</a:t>
            </a:r>
          </a:p>
          <a:p>
            <a:pPr algn="ctr">
              <a:lnSpc>
                <a:spcPts val="3616"/>
              </a:lnSpc>
            </a:pPr>
            <a:r>
              <a:rPr lang="en-US" sz="2582" b="1" dirty="0">
                <a:solidFill>
                  <a:srgbClr val="000000"/>
                </a:solidFill>
                <a:latin typeface="Canva Sans Bold"/>
                <a:ea typeface="Canva Sans Bold"/>
                <a:cs typeface="Canva Sans Bold"/>
                <a:sym typeface="Canva Sans Bold"/>
              </a:rPr>
              <a:t>   Black (Ground): Connect the negative terminal to check for proper grounding.</a:t>
            </a:r>
          </a:p>
          <a:p>
            <a:pPr algn="ctr">
              <a:lnSpc>
                <a:spcPts val="3616"/>
              </a:lnSpc>
            </a:pPr>
            <a:r>
              <a:rPr lang="en-US" sz="2582" b="1" dirty="0">
                <a:solidFill>
                  <a:srgbClr val="000000"/>
                </a:solidFill>
                <a:latin typeface="Canva Sans Bold"/>
                <a:ea typeface="Canva Sans Bold"/>
                <a:cs typeface="Canva Sans Bold"/>
                <a:sym typeface="Canva Sans Bold"/>
              </a:rPr>
              <a:t>   Orange/Blue (Indicators): Apply power to each wire to test left/right indicators.</a:t>
            </a:r>
          </a:p>
          <a:p>
            <a:pPr algn="ctr">
              <a:lnSpc>
                <a:spcPts val="3616"/>
              </a:lnSpc>
            </a:pPr>
            <a:r>
              <a:rPr lang="en-US" sz="2582" b="1" dirty="0">
                <a:solidFill>
                  <a:srgbClr val="000000"/>
                </a:solidFill>
                <a:latin typeface="Canva Sans Bold"/>
                <a:ea typeface="Canva Sans Bold"/>
                <a:cs typeface="Canva Sans Bold"/>
                <a:sym typeface="Canva Sans Bold"/>
              </a:rPr>
              <a:t>   Brown (Headlight): Apply voltage to check if the headlight turns on.</a:t>
            </a:r>
          </a:p>
          <a:p>
            <a:pPr algn="ctr">
              <a:lnSpc>
                <a:spcPts val="3616"/>
              </a:lnSpc>
            </a:pPr>
            <a:r>
              <a:rPr lang="en-US" sz="2582" b="1" dirty="0">
                <a:solidFill>
                  <a:srgbClr val="000000"/>
                </a:solidFill>
                <a:latin typeface="Canva Sans Bold"/>
                <a:ea typeface="Canva Sans Bold"/>
                <a:cs typeface="Canva Sans Bold"/>
                <a:sym typeface="Canva Sans Bold"/>
              </a:rPr>
              <a:t>   -Purple (Speed Sensor): Do not apply power directly; check using a multimeter.</a:t>
            </a:r>
          </a:p>
          <a:p>
            <a:pPr algn="ctr">
              <a:lnSpc>
                <a:spcPts val="3616"/>
              </a:lnSpc>
            </a:pPr>
            <a:endParaRPr lang="en-US" sz="2582" b="1" dirty="0">
              <a:solidFill>
                <a:srgbClr val="000000"/>
              </a:solidFill>
              <a:latin typeface="Canva Sans Bold"/>
              <a:ea typeface="Canva Sans Bold"/>
              <a:cs typeface="Canva Sans Bold"/>
              <a:sym typeface="Canva Sans Bold"/>
            </a:endParaRPr>
          </a:p>
          <a:p>
            <a:pPr algn="ctr">
              <a:lnSpc>
                <a:spcPts val="3616"/>
              </a:lnSpc>
            </a:pPr>
            <a:r>
              <a:rPr lang="en-US" sz="2582" b="1" dirty="0">
                <a:solidFill>
                  <a:srgbClr val="000000"/>
                </a:solidFill>
                <a:latin typeface="Canva Sans Bold"/>
                <a:ea typeface="Canva Sans Bold"/>
                <a:cs typeface="Canva Sans Bold"/>
                <a:sym typeface="Canva Sans Bold"/>
              </a:rPr>
              <a:t>4. Observe the meter: Ensure each component functions properly when power is applied.</a:t>
            </a:r>
          </a:p>
          <a:p>
            <a:pPr algn="ctr">
              <a:lnSpc>
                <a:spcPts val="3616"/>
              </a:lnSpc>
              <a:spcBef>
                <a:spcPct val="0"/>
              </a:spcBef>
            </a:pPr>
            <a:endParaRPr lang="en-US" sz="2582" b="1" dirty="0">
              <a:solidFill>
                <a:srgbClr val="000000"/>
              </a:solidFill>
              <a:latin typeface="Canva Sans Bold"/>
              <a:ea typeface="Canva Sans Bold"/>
              <a:cs typeface="Canva Sans Bold"/>
              <a:sym typeface="Canva Sans Bold"/>
            </a:endParaRPr>
          </a:p>
        </p:txBody>
      </p:sp>
      <p:sp>
        <p:nvSpPr>
          <p:cNvPr id="3" name="TextBox 3"/>
          <p:cNvSpPr txBox="1"/>
          <p:nvPr/>
        </p:nvSpPr>
        <p:spPr>
          <a:xfrm>
            <a:off x="4379008" y="159703"/>
            <a:ext cx="11394392" cy="1566544"/>
          </a:xfrm>
          <a:prstGeom prst="rect">
            <a:avLst/>
          </a:prstGeom>
        </p:spPr>
        <p:txBody>
          <a:bodyPr wrap="square"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Steps to test wires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A6A6A6">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164953" y="2680969"/>
            <a:ext cx="13996029" cy="2462531"/>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In a BLDC motor, Hall-effect sensors detect the rotor's magnetic poles as it spins. These sensors generate pulses that indicate the rotor's position. The motor controller uses the frequency of these pulses to calculate the motor's speed (RPM). This data helps the controller adjust power and maintain smooth, efficient operation.</a:t>
            </a:r>
          </a:p>
        </p:txBody>
      </p:sp>
      <p:sp>
        <p:nvSpPr>
          <p:cNvPr id="3" name="TextBox 3"/>
          <p:cNvSpPr txBox="1"/>
          <p:nvPr/>
        </p:nvSpPr>
        <p:spPr>
          <a:xfrm>
            <a:off x="1164953" y="1387627"/>
            <a:ext cx="5845447" cy="891662"/>
          </a:xfrm>
          <a:prstGeom prst="rect">
            <a:avLst/>
          </a:prstGeom>
        </p:spPr>
        <p:txBody>
          <a:bodyPr wrap="square" lIns="0" tIns="0" rIns="0" bIns="0" rtlCol="0" anchor="t">
            <a:spAutoFit/>
          </a:bodyPr>
          <a:lstStyle/>
          <a:p>
            <a:pPr algn="ctr">
              <a:lnSpc>
                <a:spcPts val="7352"/>
              </a:lnSpc>
            </a:pPr>
            <a:r>
              <a:rPr lang="en-US" sz="5251" b="1" dirty="0">
                <a:solidFill>
                  <a:srgbClr val="000000"/>
                </a:solidFill>
                <a:latin typeface="Canva Sans Bold"/>
                <a:ea typeface="Canva Sans Bold"/>
                <a:cs typeface="Canva Sans Bold"/>
                <a:sym typeface="Canva Sans Bold"/>
              </a:rPr>
              <a:t>Speed sensor</a:t>
            </a:r>
          </a:p>
        </p:txBody>
      </p:sp>
      <p:sp>
        <p:nvSpPr>
          <p:cNvPr id="4" name="TextBox 4"/>
          <p:cNvSpPr txBox="1"/>
          <p:nvPr/>
        </p:nvSpPr>
        <p:spPr>
          <a:xfrm>
            <a:off x="1355017" y="5505450"/>
            <a:ext cx="3387998" cy="908960"/>
          </a:xfrm>
          <a:prstGeom prst="rect">
            <a:avLst/>
          </a:prstGeom>
        </p:spPr>
        <p:txBody>
          <a:bodyPr lIns="0" tIns="0" rIns="0" bIns="0" rtlCol="0" anchor="t">
            <a:spAutoFit/>
          </a:bodyPr>
          <a:lstStyle/>
          <a:p>
            <a:pPr algn="ctr">
              <a:lnSpc>
                <a:spcPts val="7481"/>
              </a:lnSpc>
            </a:pPr>
            <a:r>
              <a:rPr lang="en-US" sz="5343" b="1">
                <a:solidFill>
                  <a:srgbClr val="000000"/>
                </a:solidFill>
                <a:latin typeface="Canva Sans Bold"/>
                <a:ea typeface="Canva Sans Bold"/>
                <a:cs typeface="Canva Sans Bold"/>
                <a:sym typeface="Canva Sans Bold"/>
              </a:rPr>
              <a:t>Odometer</a:t>
            </a:r>
          </a:p>
        </p:txBody>
      </p:sp>
      <p:sp>
        <p:nvSpPr>
          <p:cNvPr id="5" name="TextBox 5"/>
          <p:cNvSpPr txBox="1"/>
          <p:nvPr/>
        </p:nvSpPr>
        <p:spPr>
          <a:xfrm>
            <a:off x="1164953" y="7109679"/>
            <a:ext cx="13996029" cy="2183614"/>
          </a:xfrm>
          <a:prstGeom prst="rect">
            <a:avLst/>
          </a:prstGeom>
        </p:spPr>
        <p:txBody>
          <a:bodyPr lIns="0" tIns="0" rIns="0" bIns="0" rtlCol="0" anchor="t">
            <a:spAutoFit/>
          </a:bodyPr>
          <a:lstStyle/>
          <a:p>
            <a:pPr algn="ctr">
              <a:lnSpc>
                <a:spcPts val="2168"/>
              </a:lnSpc>
            </a:pPr>
            <a:endParaRPr/>
          </a:p>
          <a:p>
            <a:pPr algn="ctr">
              <a:lnSpc>
                <a:spcPts val="3867"/>
              </a:lnSpc>
              <a:spcBef>
                <a:spcPct val="0"/>
              </a:spcBef>
            </a:pPr>
            <a:r>
              <a:rPr lang="en-US" sz="2762" b="1">
                <a:solidFill>
                  <a:srgbClr val="000000"/>
                </a:solidFill>
                <a:latin typeface="Canva Sans Bold"/>
                <a:ea typeface="Canva Sans Bold"/>
                <a:cs typeface="Canva Sans Bold"/>
                <a:sym typeface="Canva Sans Bold"/>
              </a:rPr>
              <a:t>Distance measurement in a BLDC motor system is achieved by calculating the wheel's circumference and using speed data from the Hall-effect sensors to determine how far the motor has driven the wheels based on the number of revolutions made.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A6A6A6">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028700" y="3603971"/>
            <a:ext cx="15381268" cy="1819911"/>
          </a:xfrm>
          <a:prstGeom prst="rect">
            <a:avLst/>
          </a:prstGeom>
        </p:spPr>
        <p:txBody>
          <a:bodyPr lIns="0" tIns="0" rIns="0" bIns="0" rtlCol="0" anchor="t">
            <a:spAutoFit/>
          </a:bodyPr>
          <a:lstStyle/>
          <a:p>
            <a:pPr algn="ctr">
              <a:lnSpc>
                <a:spcPts val="3639"/>
              </a:lnSpc>
              <a:spcBef>
                <a:spcPct val="0"/>
              </a:spcBef>
            </a:pPr>
            <a:r>
              <a:rPr lang="en-US" sz="2599" b="1">
                <a:solidFill>
                  <a:srgbClr val="000000"/>
                </a:solidFill>
                <a:latin typeface="Canva Sans Bold"/>
                <a:ea typeface="Canva Sans Bold"/>
                <a:cs typeface="Canva Sans Bold"/>
                <a:sym typeface="Canva Sans Bold"/>
              </a:rPr>
              <a:t>Voltage measurement is a useful method for estimating the State of Charge (SoC) of a battery. By understanding the voltage-to-SoC relationship and accounting for factors like temperature and load, this method can provide a reasonably accurate indication of the battery's charge level. </a:t>
            </a:r>
          </a:p>
        </p:txBody>
      </p:sp>
      <p:sp>
        <p:nvSpPr>
          <p:cNvPr id="3" name="TextBox 3"/>
          <p:cNvSpPr txBox="1"/>
          <p:nvPr/>
        </p:nvSpPr>
        <p:spPr>
          <a:xfrm>
            <a:off x="-3360909" y="2130685"/>
            <a:ext cx="13928771" cy="895084"/>
          </a:xfrm>
          <a:prstGeom prst="rect">
            <a:avLst/>
          </a:prstGeom>
        </p:spPr>
        <p:txBody>
          <a:bodyPr lIns="0" tIns="0" rIns="0" bIns="0" rtlCol="0" anchor="t">
            <a:spAutoFit/>
          </a:bodyPr>
          <a:lstStyle/>
          <a:p>
            <a:pPr algn="ctr">
              <a:lnSpc>
                <a:spcPts val="7364"/>
              </a:lnSpc>
            </a:pPr>
            <a:r>
              <a:rPr lang="en-US" sz="5260" b="1">
                <a:solidFill>
                  <a:srgbClr val="000000"/>
                </a:solidFill>
                <a:latin typeface="Canva Sans Bold"/>
                <a:ea typeface="Canva Sans Bold"/>
                <a:cs typeface="Canva Sans Bold"/>
                <a:sym typeface="Canva Sans Bold"/>
              </a:rPr>
              <a:t>State of charge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A6A6A6">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4953001" y="3848100"/>
            <a:ext cx="8001000" cy="3199594"/>
          </a:xfrm>
          <a:prstGeom prst="rect">
            <a:avLst/>
          </a:prstGeom>
        </p:spPr>
        <p:txBody>
          <a:bodyPr wrap="square"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Thank You</a:t>
            </a:r>
          </a:p>
          <a:p>
            <a:pPr algn="ctr">
              <a:lnSpc>
                <a:spcPts val="12880"/>
              </a:lnSpc>
            </a:pPr>
            <a:endParaRPr lang="en-US" sz="9200" b="1" dirty="0">
              <a:solidFill>
                <a:srgbClr val="000000"/>
              </a:solidFill>
              <a:latin typeface="Canva Sans Bold"/>
              <a:ea typeface="Canva Sans Bold"/>
              <a:cs typeface="Canva Sans Bold"/>
              <a:sym typeface="Canva Sans Bold"/>
            </a:endParaRPr>
          </a:p>
        </p:txBody>
      </p:sp>
      <p:sp>
        <p:nvSpPr>
          <p:cNvPr id="3" name="AutoShape 31">
            <a:extLst>
              <a:ext uri="{FF2B5EF4-FFF2-40B4-BE49-F238E27FC236}">
                <a16:creationId xmlns:a16="http://schemas.microsoft.com/office/drawing/2014/main" id="{2D44FDA3-8F57-7A88-E2B3-5B314CC0D224}"/>
              </a:ext>
            </a:extLst>
          </p:cNvPr>
          <p:cNvSpPr/>
          <p:nvPr/>
        </p:nvSpPr>
        <p:spPr>
          <a:xfrm>
            <a:off x="8911345" y="3390900"/>
            <a:ext cx="465310" cy="0"/>
          </a:xfrm>
          <a:prstGeom prst="line">
            <a:avLst/>
          </a:prstGeom>
          <a:ln w="38100" cap="flat">
            <a:solidFill>
              <a:srgbClr val="000000"/>
            </a:solidFill>
            <a:prstDash val="solid"/>
            <a:headEnd type="none" w="sm" len="sm"/>
            <a:tailEnd type="none" w="sm" len="sm"/>
          </a:ln>
        </p:spPr>
      </p:sp>
      <p:sp>
        <p:nvSpPr>
          <p:cNvPr id="4" name="AutoShape 31">
            <a:extLst>
              <a:ext uri="{FF2B5EF4-FFF2-40B4-BE49-F238E27FC236}">
                <a16:creationId xmlns:a16="http://schemas.microsoft.com/office/drawing/2014/main" id="{948BDD0D-7F8A-B3A7-4B0E-4F9CFFE4F9D7}"/>
              </a:ext>
            </a:extLst>
          </p:cNvPr>
          <p:cNvSpPr/>
          <p:nvPr/>
        </p:nvSpPr>
        <p:spPr>
          <a:xfrm>
            <a:off x="8911345" y="6057900"/>
            <a:ext cx="465310" cy="0"/>
          </a:xfrm>
          <a:prstGeom prst="line">
            <a:avLst/>
          </a:prstGeom>
          <a:ln w="38100" cap="flat">
            <a:solidFill>
              <a:srgbClr val="000000"/>
            </a:solidFill>
            <a:prstDash val="solid"/>
            <a:headEnd type="none" w="sm" len="sm"/>
            <a:tailEnd type="none" w="sm" len="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475</Words>
  <Application>Microsoft Office PowerPoint</Application>
  <PresentationFormat>Custom</PresentationFormat>
  <Paragraphs>36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Lato Bold</vt:lpstr>
      <vt:lpstr>Calibri</vt:lpstr>
      <vt:lpstr>Canva Sans Bold</vt:lpstr>
      <vt:lpstr>Canva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Speedometer in EV’s</dc:title>
  <cp:lastModifiedBy>aniket bohra</cp:lastModifiedBy>
  <cp:revision>3</cp:revision>
  <dcterms:created xsi:type="dcterms:W3CDTF">2006-08-16T00:00:00Z</dcterms:created>
  <dcterms:modified xsi:type="dcterms:W3CDTF">2024-10-23T14:50:32Z</dcterms:modified>
  <dc:identifier>DAGUZXQ5i5I</dc:identifier>
</cp:coreProperties>
</file>