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t>10/26/2024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t>10/26/2024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t>10/26/2024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t>10/26/2024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t>10/26/2024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t>10/26/2024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t>10/26/2024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t>10/26/2024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64160" y="0"/>
            <a:ext cx="11721363" cy="923330"/>
          </a:xfrm>
          <a:prstGeom prst="rect">
            <a:avLst/>
          </a:prstGeom>
          <a:noFill/>
        </p:spPr>
        <p:txBody>
          <a:bodyPr wrap="square" lIns="91440" tIns="45720" rIns="91440" bIns="45720">
            <a:spAutoFit/>
          </a:bodyPr>
          <a:lstStyle/>
          <a:p>
            <a:pPr algn="ctr"/>
            <a:r>
              <a:rPr lang="en-US" sz="5400" b="0" cap="none" spc="0" dirty="0">
                <a:ln w="0"/>
                <a:solidFill>
                  <a:schemeClr val="accent6"/>
                </a:solidFill>
                <a:effectLst>
                  <a:outerShdw blurRad="38100" dist="25400" dir="5400000" algn="ctr" rotWithShape="0">
                    <a:srgbClr val="6E747A">
                      <a:alpha val="43000"/>
                    </a:srgbClr>
                  </a:outerShdw>
                </a:effectLst>
              </a:rPr>
              <a:t>Differential</a:t>
            </a:r>
          </a:p>
        </p:txBody>
      </p:sp>
      <p:sp>
        <p:nvSpPr>
          <p:cNvPr id="12" name="Rectangle 11"/>
          <p:cNvSpPr/>
          <p:nvPr/>
        </p:nvSpPr>
        <p:spPr>
          <a:xfrm>
            <a:off x="363795" y="993058"/>
            <a:ext cx="8563895" cy="5062924"/>
          </a:xfrm>
          <a:prstGeom prst="rect">
            <a:avLst/>
          </a:prstGeom>
          <a:noFill/>
        </p:spPr>
        <p:txBody>
          <a:bodyPr wrap="square" lIns="91440" tIns="45720" rIns="91440" bIns="45720">
            <a:spAutoFit/>
          </a:bodyPr>
          <a:lstStyle/>
          <a:p>
            <a:r>
              <a:rPr lang="en-US" sz="2300" dirty="0">
                <a:latin typeface="Comic Sans MS" panose="030F0702030302020204" pitchFamily="66" charset="0"/>
              </a:rPr>
              <a:t>A </a:t>
            </a:r>
            <a:r>
              <a:rPr lang="en-US" sz="2300" b="1" dirty="0">
                <a:latin typeface="Comic Sans MS" panose="030F0702030302020204" pitchFamily="66" charset="0"/>
              </a:rPr>
              <a:t>differential</a:t>
            </a:r>
            <a:r>
              <a:rPr lang="en-US" sz="2300" dirty="0">
                <a:latin typeface="Comic Sans MS" panose="030F0702030302020204" pitchFamily="66" charset="0"/>
              </a:rPr>
              <a:t> is a crucial part of a vehicle's drivetrain, allowing the wheels to rotate at different speeds, especially when turning. This is important because, during a turn, the wheels on the outside of the turn travel a greater distance than the wheels on the inside, so they need to rotate at different speeds to avoid slipping or skidding.</a:t>
            </a:r>
          </a:p>
          <a:p>
            <a:endParaRPr lang="en-US" sz="2300" dirty="0">
              <a:latin typeface="Comic Sans MS" panose="030F0702030302020204" pitchFamily="66" charset="0"/>
            </a:endParaRPr>
          </a:p>
          <a:p>
            <a:r>
              <a:rPr lang="en-US" sz="2300" b="1" dirty="0"/>
              <a:t>How a Differential Works:</a:t>
            </a:r>
          </a:p>
          <a:p>
            <a:pPr>
              <a:buFont typeface="Arial" panose="020B0604020202020204" pitchFamily="34" charset="0"/>
              <a:buChar char="•"/>
            </a:pPr>
            <a:r>
              <a:rPr lang="en-US" sz="2300" dirty="0">
                <a:latin typeface="Comic Sans MS" panose="030F0702030302020204" pitchFamily="66" charset="0"/>
              </a:rPr>
              <a:t>When driving straight, the differential ensures equal power is delivered to both wheels.</a:t>
            </a:r>
          </a:p>
          <a:p>
            <a:pPr>
              <a:buFont typeface="Arial" panose="020B0604020202020204" pitchFamily="34" charset="0"/>
              <a:buChar char="•"/>
            </a:pPr>
            <a:r>
              <a:rPr lang="en-US" sz="2300" dirty="0">
                <a:latin typeface="Comic Sans MS" panose="030F0702030302020204" pitchFamily="66" charset="0"/>
              </a:rPr>
              <a:t>When turning, it allows the outer wheel to rotate faster than the inner wheel, preventing skidding or dragging of tires.</a:t>
            </a:r>
          </a:p>
          <a:p>
            <a:endParaRPr lang="en-US" sz="24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p:txBody>
      </p:sp>
      <p:sp>
        <p:nvSpPr>
          <p:cNvPr id="14" name="Rectangle 13"/>
          <p:cNvSpPr/>
          <p:nvPr/>
        </p:nvSpPr>
        <p:spPr>
          <a:xfrm>
            <a:off x="9370142" y="993058"/>
            <a:ext cx="2713703" cy="3908762"/>
          </a:xfrm>
          <a:prstGeom prst="rect">
            <a:avLst/>
          </a:prstGeom>
          <a:noFill/>
        </p:spPr>
        <p:txBody>
          <a:bodyPr wrap="square" lIns="91440" tIns="45720" rIns="91440" bIns="45720">
            <a:spAutoFit/>
          </a:bodyPr>
          <a:lstStyle/>
          <a:p>
            <a:pPr algn="ctr"/>
            <a:endParaRPr lang="en-IN" sz="1600" dirty="0">
              <a:ln w="0"/>
              <a:effectLst>
                <a:outerShdw blurRad="38100" dist="19050" dir="2700000" algn="tl" rotWithShape="0">
                  <a:schemeClr val="dk1">
                    <a:alpha val="40000"/>
                  </a:schemeClr>
                </a:outerShdw>
              </a:effectLst>
            </a:endParaRPr>
          </a:p>
          <a:p>
            <a:endParaRPr lang="en-IN" sz="1600" b="0" cap="none" spc="0" dirty="0">
              <a:ln w="0"/>
              <a:solidFill>
                <a:schemeClr val="tx1"/>
              </a:solidFill>
              <a:effectLst>
                <a:outerShdw blurRad="38100" dist="19050" dir="2700000" algn="tl" rotWithShape="0">
                  <a:schemeClr val="dk1">
                    <a:alpha val="40000"/>
                  </a:schemeClr>
                </a:outerShdw>
              </a:effectLst>
            </a:endParaRPr>
          </a:p>
          <a:p>
            <a:endParaRPr lang="en-IN" sz="1600" dirty="0">
              <a:ln w="0"/>
              <a:effectLst>
                <a:outerShdw blurRad="38100" dist="19050" dir="2700000" algn="tl" rotWithShape="0">
                  <a:schemeClr val="dk1">
                    <a:alpha val="40000"/>
                  </a:schemeClr>
                </a:outerShdw>
              </a:effectLst>
            </a:endParaRPr>
          </a:p>
          <a:p>
            <a:endParaRPr lang="en-IN" sz="1600" b="0" cap="none" spc="0" dirty="0">
              <a:ln w="0"/>
              <a:solidFill>
                <a:schemeClr val="tx1"/>
              </a:solidFill>
              <a:effectLst>
                <a:outerShdw blurRad="38100" dist="19050" dir="2700000" algn="tl" rotWithShape="0">
                  <a:schemeClr val="dk1">
                    <a:alpha val="40000"/>
                  </a:schemeClr>
                </a:outerShdw>
              </a:effectLst>
            </a:endParaRPr>
          </a:p>
          <a:p>
            <a:endParaRPr lang="en-IN" sz="1600" dirty="0">
              <a:ln w="0"/>
              <a:effectLst>
                <a:outerShdw blurRad="38100" dist="19050" dir="2700000" algn="tl" rotWithShape="0">
                  <a:schemeClr val="dk1">
                    <a:alpha val="40000"/>
                  </a:schemeClr>
                </a:outerShdw>
              </a:effectLst>
            </a:endParaRPr>
          </a:p>
          <a:p>
            <a:endParaRPr lang="en-IN" sz="1600" b="0" cap="none" spc="0" dirty="0">
              <a:ln w="0"/>
              <a:solidFill>
                <a:schemeClr val="tx1"/>
              </a:solidFill>
              <a:effectLst>
                <a:outerShdw blurRad="38100" dist="19050" dir="2700000" algn="tl" rotWithShape="0">
                  <a:schemeClr val="dk1">
                    <a:alpha val="40000"/>
                  </a:schemeClr>
                </a:outerShdw>
              </a:effectLst>
            </a:endParaRPr>
          </a:p>
          <a:p>
            <a:endParaRPr lang="en-IN" sz="1600" dirty="0">
              <a:ln w="0"/>
              <a:effectLst>
                <a:outerShdw blurRad="38100" dist="19050" dir="2700000" algn="tl" rotWithShape="0">
                  <a:schemeClr val="dk1">
                    <a:alpha val="40000"/>
                  </a:schemeClr>
                </a:outerShdw>
              </a:effectLst>
            </a:endParaRPr>
          </a:p>
          <a:p>
            <a:endParaRPr lang="en-IN" sz="1600" b="0" cap="none" spc="0" dirty="0">
              <a:ln w="0"/>
              <a:solidFill>
                <a:schemeClr val="tx1"/>
              </a:solidFill>
              <a:effectLst>
                <a:outerShdw blurRad="38100" dist="19050" dir="2700000" algn="tl" rotWithShape="0">
                  <a:schemeClr val="dk1">
                    <a:alpha val="40000"/>
                  </a:schemeClr>
                </a:outerShdw>
              </a:effectLst>
            </a:endParaRPr>
          </a:p>
          <a:p>
            <a:endParaRPr lang="en-IN" sz="1600" dirty="0">
              <a:ln w="0"/>
              <a:effectLst>
                <a:outerShdw blurRad="38100" dist="19050" dir="2700000" algn="tl" rotWithShape="0">
                  <a:schemeClr val="dk1">
                    <a:alpha val="40000"/>
                  </a:schemeClr>
                </a:outerShdw>
              </a:effectLst>
            </a:endParaRPr>
          </a:p>
          <a:p>
            <a:endParaRPr lang="en-IN" sz="1600" b="0" cap="none" spc="0" dirty="0">
              <a:ln w="0"/>
              <a:solidFill>
                <a:schemeClr val="tx1"/>
              </a:solidFill>
              <a:effectLst>
                <a:outerShdw blurRad="38100" dist="19050" dir="2700000" algn="tl" rotWithShape="0">
                  <a:schemeClr val="dk1">
                    <a:alpha val="40000"/>
                  </a:schemeClr>
                </a:outerShdw>
              </a:effectLst>
            </a:endParaRPr>
          </a:p>
          <a:p>
            <a:endParaRPr lang="en-IN" sz="1600" dirty="0">
              <a:ln w="0"/>
              <a:effectLst>
                <a:outerShdw blurRad="38100" dist="19050" dir="2700000" algn="tl" rotWithShape="0">
                  <a:schemeClr val="dk1">
                    <a:alpha val="40000"/>
                  </a:schemeClr>
                </a:outerShdw>
              </a:effectLst>
            </a:endParaRPr>
          </a:p>
          <a:p>
            <a:endParaRPr lang="en-IN" sz="1600" b="0" cap="none" spc="0" dirty="0">
              <a:ln w="0"/>
              <a:solidFill>
                <a:schemeClr val="tx1"/>
              </a:solidFill>
              <a:effectLst>
                <a:outerShdw blurRad="38100" dist="19050" dir="2700000" algn="tl" rotWithShape="0">
                  <a:schemeClr val="dk1">
                    <a:alpha val="40000"/>
                  </a:schemeClr>
                </a:outerShdw>
              </a:effectLst>
            </a:endParaRPr>
          </a:p>
          <a:p>
            <a:endParaRPr lang="en-IN" sz="1600" dirty="0">
              <a:ln w="0"/>
              <a:effectLst>
                <a:outerShdw blurRad="38100" dist="19050" dir="2700000" algn="tl" rotWithShape="0">
                  <a:schemeClr val="dk1">
                    <a:alpha val="40000"/>
                  </a:schemeClr>
                </a:outerShdw>
              </a:effectLst>
            </a:endParaRPr>
          </a:p>
          <a:p>
            <a:endParaRPr lang="en-IN" sz="1600" b="0" cap="none" spc="0" dirty="0">
              <a:ln w="0"/>
              <a:solidFill>
                <a:schemeClr val="tx1"/>
              </a:solidFill>
              <a:effectLst>
                <a:outerShdw blurRad="38100" dist="19050" dir="2700000" algn="tl" rotWithShape="0">
                  <a:schemeClr val="dk1">
                    <a:alpha val="40000"/>
                  </a:schemeClr>
                </a:outerShdw>
              </a:effectLst>
            </a:endParaRPr>
          </a:p>
          <a:p>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16" name="Picture 15"/>
          <p:cNvPicPr>
            <a:picLocks noChangeAspect="1"/>
          </p:cNvPicPr>
          <p:nvPr/>
        </p:nvPicPr>
        <p:blipFill>
          <a:blip r:embed="rId2"/>
          <a:stretch>
            <a:fillRect/>
          </a:stretch>
        </p:blipFill>
        <p:spPr>
          <a:xfrm>
            <a:off x="9370142" y="1111170"/>
            <a:ext cx="2615381" cy="46393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00" y="0"/>
            <a:ext cx="11897360" cy="923330"/>
          </a:xfrm>
          <a:prstGeom prst="rect">
            <a:avLst/>
          </a:prstGeom>
          <a:noFill/>
        </p:spPr>
        <p:txBody>
          <a:bodyPr wrap="square" lIns="91440" tIns="45720" rIns="91440" bIns="45720">
            <a:spAutoFit/>
          </a:bodyPr>
          <a:lstStyle/>
          <a:p>
            <a:pPr algn="ctr"/>
            <a:r>
              <a:rPr lang="en-US" sz="5400" b="0" cap="none" spc="0" dirty="0">
                <a:ln w="0"/>
                <a:solidFill>
                  <a:schemeClr val="accent6"/>
                </a:solidFill>
                <a:effectLst>
                  <a:outerShdw blurRad="38100" dist="25400" dir="5400000" algn="ctr" rotWithShape="0">
                    <a:srgbClr val="6E747A">
                      <a:alpha val="43000"/>
                    </a:srgbClr>
                  </a:outerShdw>
                </a:effectLst>
              </a:rPr>
              <a:t>Chain and Sprocket</a:t>
            </a:r>
          </a:p>
        </p:txBody>
      </p:sp>
      <p:sp>
        <p:nvSpPr>
          <p:cNvPr id="7" name="Rectangle 6"/>
          <p:cNvSpPr/>
          <p:nvPr/>
        </p:nvSpPr>
        <p:spPr>
          <a:xfrm>
            <a:off x="196769" y="1134319"/>
            <a:ext cx="8565265" cy="4985980"/>
          </a:xfrm>
          <a:prstGeom prst="rect">
            <a:avLst/>
          </a:prstGeom>
          <a:noFill/>
        </p:spPr>
        <p:txBody>
          <a:bodyPr wrap="square" lIns="91440" tIns="45720" rIns="91440" bIns="45720">
            <a:spAutoFit/>
          </a:bodyPr>
          <a:lstStyle/>
          <a:p>
            <a:r>
              <a:rPr lang="en-US" sz="2100" dirty="0">
                <a:latin typeface="Comic Sans MS" panose="030F0702030302020204" pitchFamily="66" charset="0"/>
              </a:rPr>
              <a:t>A </a:t>
            </a:r>
            <a:r>
              <a:rPr lang="en-US" sz="2100" b="1" dirty="0">
                <a:latin typeface="Comic Sans MS" panose="030F0702030302020204" pitchFamily="66" charset="0"/>
              </a:rPr>
              <a:t>chain and sprocket</a:t>
            </a:r>
            <a:r>
              <a:rPr lang="en-US" sz="2100" dirty="0">
                <a:latin typeface="Comic Sans MS" panose="030F0702030302020204" pitchFamily="66" charset="0"/>
              </a:rPr>
              <a:t> system is a mechanism used to transmit power and motion between rotating shafts, commonly seen in bicycles, motorcycles, and various machinery.</a:t>
            </a:r>
          </a:p>
          <a:p>
            <a:endParaRPr lang="en-US" sz="2100" dirty="0">
              <a:latin typeface="Comic Sans MS" panose="030F0702030302020204" pitchFamily="66" charset="0"/>
            </a:endParaRPr>
          </a:p>
          <a:p>
            <a:r>
              <a:rPr lang="en-US" sz="2100" b="1" dirty="0">
                <a:latin typeface="Comic Sans MS" panose="030F0702030302020204" pitchFamily="66" charset="0"/>
              </a:rPr>
              <a:t>How a Chain and Sprocket System Works:</a:t>
            </a:r>
          </a:p>
          <a:p>
            <a:pPr>
              <a:buFont typeface="Arial" panose="020B0604020202020204" pitchFamily="34" charset="0"/>
              <a:buChar char="•"/>
            </a:pPr>
            <a:r>
              <a:rPr lang="en-US" sz="2100" b="1" dirty="0">
                <a:latin typeface="Comic Sans MS" panose="030F0702030302020204" pitchFamily="66" charset="0"/>
              </a:rPr>
              <a:t>Power Transmission:</a:t>
            </a:r>
            <a:r>
              <a:rPr lang="en-US" sz="2100" dirty="0">
                <a:latin typeface="Comic Sans MS" panose="030F0702030302020204" pitchFamily="66" charset="0"/>
              </a:rPr>
              <a:t> The driving sprocket is attached to a power source, such as a motor or pedals. As this sprocket rotates, it pulls the chain, which wraps around the driven sprocket, causing it to rotate.</a:t>
            </a:r>
          </a:p>
          <a:p>
            <a:pPr>
              <a:buFont typeface="Arial" panose="020B0604020202020204" pitchFamily="34" charset="0"/>
              <a:buChar char="•"/>
            </a:pPr>
            <a:r>
              <a:rPr lang="en-US" sz="2100" b="1" dirty="0">
                <a:latin typeface="Comic Sans MS" panose="030F0702030302020204" pitchFamily="66" charset="0"/>
              </a:rPr>
              <a:t>Speed and Torque:</a:t>
            </a:r>
            <a:r>
              <a:rPr lang="en-US" sz="2100" dirty="0">
                <a:latin typeface="Comic Sans MS" panose="030F0702030302020204" pitchFamily="66" charset="0"/>
              </a:rPr>
              <a:t> The gear ratio between the driving and driven sprockets determines the relationship between speed and torque. If the driving sprocket has fewer teeth than the driven sprocket, it will increase torque but reduce speed. If the driving sprocket has more teeth, it will increase speed but reduce torque.</a:t>
            </a:r>
          </a:p>
          <a:p>
            <a:endParaRPr lang="en-US" sz="24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p:txBody>
      </p:sp>
      <p:pic>
        <p:nvPicPr>
          <p:cNvPr id="9" name="Picture 8"/>
          <p:cNvPicPr>
            <a:picLocks noChangeAspect="1"/>
          </p:cNvPicPr>
          <p:nvPr/>
        </p:nvPicPr>
        <p:blipFill>
          <a:blip r:embed="rId2"/>
          <a:stretch>
            <a:fillRect/>
          </a:stretch>
        </p:blipFill>
        <p:spPr>
          <a:xfrm>
            <a:off x="9479280" y="1076445"/>
            <a:ext cx="2428240" cy="46436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89280" y="-90825"/>
            <a:ext cx="10718800" cy="923330"/>
          </a:xfrm>
          <a:prstGeom prst="rect">
            <a:avLst/>
          </a:prstGeom>
          <a:noFill/>
        </p:spPr>
        <p:txBody>
          <a:bodyPr wrap="square" lIns="91440" tIns="45720" rIns="91440" bIns="45720">
            <a:spAutoFit/>
          </a:bodyPr>
          <a:lstStyle/>
          <a:p>
            <a:pPr algn="ctr"/>
            <a:r>
              <a:rPr lang="en-US" sz="5400" b="0" cap="none" spc="0" dirty="0">
                <a:ln w="0"/>
                <a:solidFill>
                  <a:schemeClr val="accent6"/>
                </a:solidFill>
                <a:effectLst>
                  <a:outerShdw blurRad="38100" dist="19050" dir="2700000" algn="tl" rotWithShape="0">
                    <a:schemeClr val="dk1">
                      <a:alpha val="40000"/>
                    </a:schemeClr>
                  </a:outerShdw>
                </a:effectLst>
              </a:rPr>
              <a:t>What did we use?</a:t>
            </a:r>
          </a:p>
        </p:txBody>
      </p:sp>
      <p:sp>
        <p:nvSpPr>
          <p:cNvPr id="8" name="Rectangle 7"/>
          <p:cNvSpPr/>
          <p:nvPr/>
        </p:nvSpPr>
        <p:spPr>
          <a:xfrm>
            <a:off x="119944" y="1026775"/>
            <a:ext cx="8759896" cy="6370975"/>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We used differential because although chain and sprocket allows the transmission of power from the motor to the wheels but it doesn’t has the ability of providing different torques to different wheels which may lead to sliding and skidding when in turns or curved roads.</a:t>
            </a:r>
          </a:p>
          <a:p>
            <a:endParaRPr lang="en-US" sz="2400" dirty="0">
              <a:ln w="0"/>
              <a:effectLst>
                <a:outerShdw blurRad="38100" dist="19050" dir="2700000" algn="tl" rotWithShape="0">
                  <a:schemeClr val="dk1">
                    <a:alpha val="40000"/>
                  </a:schemeClr>
                </a:outerShdw>
              </a:effectLst>
              <a:latin typeface="Comic Sans MS" panose="030F0702030302020204" pitchFamily="66" charset="0"/>
            </a:endParaRPr>
          </a:p>
          <a:p>
            <a:endParaRPr lang="en-US" sz="24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endParaRPr lang="en-US" sz="2400" dirty="0">
              <a:ln w="0"/>
              <a:effectLst>
                <a:outerShdw blurRad="38100" dist="19050" dir="2700000" algn="tl" rotWithShape="0">
                  <a:schemeClr val="dk1">
                    <a:alpha val="40000"/>
                  </a:schemeClr>
                </a:outerShdw>
              </a:effectLst>
              <a:latin typeface="Comic Sans MS" panose="030F0702030302020204" pitchFamily="66" charset="0"/>
            </a:endParaRPr>
          </a:p>
          <a:p>
            <a:endParaRPr lang="en-US" sz="24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endParaRPr lang="en-US" sz="2400" dirty="0">
              <a:ln w="0"/>
              <a:effectLst>
                <a:outerShdw blurRad="38100" dist="19050" dir="2700000" algn="tl" rotWithShape="0">
                  <a:schemeClr val="dk1">
                    <a:alpha val="40000"/>
                  </a:schemeClr>
                </a:outerShdw>
              </a:effectLst>
              <a:latin typeface="Comic Sans MS" panose="030F0702030302020204" pitchFamily="66" charset="0"/>
            </a:endParaRPr>
          </a:p>
          <a:p>
            <a:endParaRPr lang="en-US" sz="24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endParaRPr lang="en-US" sz="2400" dirty="0">
              <a:ln w="0"/>
              <a:effectLst>
                <a:outerShdw blurRad="38100" dist="19050" dir="2700000" algn="tl" rotWithShape="0">
                  <a:schemeClr val="dk1">
                    <a:alpha val="40000"/>
                  </a:schemeClr>
                </a:outerShdw>
              </a:effectLst>
              <a:latin typeface="Comic Sans MS" panose="030F0702030302020204" pitchFamily="66" charset="0"/>
            </a:endParaRPr>
          </a:p>
          <a:p>
            <a:endParaRPr lang="en-US" sz="24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endParaRPr lang="en-US" sz="2400" dirty="0">
              <a:ln w="0"/>
              <a:effectLst>
                <a:outerShdw blurRad="38100" dist="19050" dir="2700000" algn="tl" rotWithShape="0">
                  <a:schemeClr val="dk1">
                    <a:alpha val="40000"/>
                  </a:schemeClr>
                </a:outerShdw>
              </a:effectLst>
              <a:latin typeface="Comic Sans MS" panose="030F0702030302020204" pitchFamily="66" charset="0"/>
            </a:endParaRPr>
          </a:p>
          <a:p>
            <a:endParaRPr lang="en-US" sz="24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endParaRPr lang="en-US" sz="2400" dirty="0">
              <a:ln w="0"/>
              <a:effectLst>
                <a:outerShdw blurRad="38100" dist="19050" dir="2700000" algn="tl" rotWithShape="0">
                  <a:schemeClr val="dk1">
                    <a:alpha val="40000"/>
                  </a:schemeClr>
                </a:outerShdw>
              </a:effectLst>
              <a:latin typeface="Comic Sans MS" panose="030F0702030302020204" pitchFamily="66" charset="0"/>
            </a:endParaRPr>
          </a:p>
          <a:p>
            <a:endParaRPr lang="en-US" sz="24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p:txBody>
      </p:sp>
      <p:pic>
        <p:nvPicPr>
          <p:cNvPr id="10" name="Picture 9"/>
          <p:cNvPicPr>
            <a:picLocks noChangeAspect="1"/>
          </p:cNvPicPr>
          <p:nvPr/>
        </p:nvPicPr>
        <p:blipFill>
          <a:blip r:embed="rId2"/>
          <a:stretch>
            <a:fillRect/>
          </a:stretch>
        </p:blipFill>
        <p:spPr>
          <a:xfrm>
            <a:off x="965200" y="3047999"/>
            <a:ext cx="7203441" cy="27832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5040" y="-142240"/>
            <a:ext cx="10281920" cy="923330"/>
          </a:xfrm>
          <a:prstGeom prst="rect">
            <a:avLst/>
          </a:prstGeom>
          <a:noFill/>
        </p:spPr>
        <p:txBody>
          <a:bodyPr wrap="square" lIns="91440" tIns="45720" rIns="91440" bIns="45720">
            <a:spAutoFit/>
          </a:bodyPr>
          <a:lstStyle/>
          <a:p>
            <a:pPr algn="ctr"/>
            <a:r>
              <a:rPr lang="en-US" sz="5400" b="0" cap="none" spc="0" dirty="0">
                <a:ln w="0"/>
                <a:solidFill>
                  <a:schemeClr val="accent6"/>
                </a:solidFill>
                <a:effectLst>
                  <a:outerShdw blurRad="38100" dist="19050" dir="2700000" algn="tl" rotWithShape="0">
                    <a:schemeClr val="dk1">
                      <a:alpha val="40000"/>
                    </a:schemeClr>
                  </a:outerShdw>
                </a:effectLst>
              </a:rPr>
              <a:t>Steering</a:t>
            </a:r>
          </a:p>
        </p:txBody>
      </p:sp>
      <p:sp>
        <p:nvSpPr>
          <p:cNvPr id="5" name="Rectangle 4"/>
          <p:cNvSpPr/>
          <p:nvPr/>
        </p:nvSpPr>
        <p:spPr>
          <a:xfrm>
            <a:off x="109784" y="1067415"/>
            <a:ext cx="8475416" cy="4308872"/>
          </a:xfrm>
          <a:prstGeom prst="rect">
            <a:avLst/>
          </a:prstGeom>
          <a:noFill/>
        </p:spPr>
        <p:txBody>
          <a:bodyPr wrap="square" lIns="91440" tIns="45720" rIns="91440" bIns="45720">
            <a:spAutoFit/>
          </a:bodyPr>
          <a:lstStyle/>
          <a:p>
            <a:r>
              <a:rPr lang="en-US" sz="2200" b="1" dirty="0">
                <a:latin typeface="Comic Sans MS" panose="030F0702030302020204" pitchFamily="66" charset="0"/>
              </a:rPr>
              <a:t>Rack and Pinion Steering</a:t>
            </a:r>
          </a:p>
          <a:p>
            <a:pPr>
              <a:buFont typeface="Arial" panose="020B0604020202020204" pitchFamily="34" charset="0"/>
              <a:buChar char="•"/>
            </a:pPr>
            <a:r>
              <a:rPr lang="en-US" sz="2200" b="1" dirty="0">
                <a:latin typeface="Comic Sans MS" panose="030F0702030302020204" pitchFamily="66" charset="0"/>
              </a:rPr>
              <a:t>Description:</a:t>
            </a:r>
            <a:r>
              <a:rPr lang="en-US" sz="2200" dirty="0">
                <a:latin typeface="Comic Sans MS" panose="030F0702030302020204" pitchFamily="66" charset="0"/>
              </a:rPr>
              <a:t> This is the most common type of steering mechanism, used in most modern passenger cars and small vehicles. It consists of a </a:t>
            </a:r>
            <a:r>
              <a:rPr lang="en-US" sz="2200" b="1" dirty="0">
                <a:latin typeface="Comic Sans MS" panose="030F0702030302020204" pitchFamily="66" charset="0"/>
              </a:rPr>
              <a:t>pinion gear</a:t>
            </a:r>
            <a:r>
              <a:rPr lang="en-US" sz="2200" dirty="0">
                <a:latin typeface="Comic Sans MS" panose="030F0702030302020204" pitchFamily="66" charset="0"/>
              </a:rPr>
              <a:t> attached to the steering shaft (connected to the steering wheel) and a </a:t>
            </a:r>
            <a:r>
              <a:rPr lang="en-US" sz="2200" b="1" dirty="0">
                <a:latin typeface="Comic Sans MS" panose="030F0702030302020204" pitchFamily="66" charset="0"/>
              </a:rPr>
              <a:t>rack gear</a:t>
            </a:r>
            <a:r>
              <a:rPr lang="en-US" sz="2200" dirty="0">
                <a:latin typeface="Comic Sans MS" panose="030F0702030302020204" pitchFamily="66" charset="0"/>
              </a:rPr>
              <a:t> that moves left or right as the pinion rotates.</a:t>
            </a:r>
          </a:p>
          <a:p>
            <a:pPr>
              <a:buFont typeface="Arial" panose="020B0604020202020204" pitchFamily="34" charset="0"/>
              <a:buChar char="•"/>
            </a:pPr>
            <a:r>
              <a:rPr lang="en-US" sz="2200" b="1" dirty="0">
                <a:latin typeface="Comic Sans MS" panose="030F0702030302020204" pitchFamily="66" charset="0"/>
              </a:rPr>
              <a:t>How It Works:</a:t>
            </a:r>
            <a:r>
              <a:rPr lang="en-US" sz="2200" dirty="0">
                <a:latin typeface="Comic Sans MS" panose="030F0702030302020204" pitchFamily="66" charset="0"/>
              </a:rPr>
              <a:t> When the driver turns the steering wheel, the pinion gear rotates, causing the rack to move linearly. This linear motion is transferred to the tie rods, which in turn move the wheels.</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2"/>
          <a:stretch>
            <a:fillRect/>
          </a:stretch>
        </p:blipFill>
        <p:spPr>
          <a:xfrm>
            <a:off x="2433320" y="4091939"/>
            <a:ext cx="3982720" cy="1924427"/>
          </a:xfrm>
          <a:prstGeom prst="rect">
            <a:avLst/>
          </a:prstGeom>
        </p:spPr>
      </p:pic>
      <p:sp>
        <p:nvSpPr>
          <p:cNvPr id="6" name="Rectangle 5"/>
          <p:cNvSpPr/>
          <p:nvPr/>
        </p:nvSpPr>
        <p:spPr>
          <a:xfrm>
            <a:off x="9357360" y="965815"/>
            <a:ext cx="2834640" cy="9325630"/>
          </a:xfrm>
          <a:prstGeom prst="rect">
            <a:avLst/>
          </a:prstGeom>
          <a:no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Other types of steering:</a:t>
            </a:r>
          </a:p>
          <a:p>
            <a:endParaRPr lang="en-US" sz="2000" dirty="0">
              <a:ln w="0"/>
              <a:effectLst>
                <a:outerShdw blurRad="38100" dist="19050" dir="2700000" algn="tl" rotWithShape="0">
                  <a:schemeClr val="dk1">
                    <a:alpha val="40000"/>
                  </a:schemeClr>
                </a:outerShdw>
              </a:effectLst>
              <a:latin typeface="Comic Sans MS" panose="030F0702030302020204" pitchFamily="66" charset="0"/>
            </a:endParaRPr>
          </a:p>
          <a:p>
            <a:pPr marL="342900" indent="-342900">
              <a:buFont typeface="Wingdings" panose="05000000000000000000" pitchFamily="2" charset="2"/>
              <a:buChar char="§"/>
            </a:pPr>
            <a:r>
              <a:rPr lang="en-US" sz="20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Recirculating Ball Steering (Worm and Sector)</a:t>
            </a:r>
          </a:p>
          <a:p>
            <a:endParaRPr lang="en-US" sz="20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marL="342900" indent="-342900">
              <a:buFont typeface="Wingdings" panose="05000000000000000000" pitchFamily="2" charset="2"/>
              <a:buChar char="§"/>
            </a:pPr>
            <a:r>
              <a:rPr lang="en-US" sz="20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 Hydraulic Power Steering (HPS)</a:t>
            </a:r>
          </a:p>
          <a:p>
            <a:pPr marL="342900" indent="-342900">
              <a:buFont typeface="Wingdings" panose="05000000000000000000" pitchFamily="2" charset="2"/>
              <a:buChar char="§"/>
            </a:pPr>
            <a:endParaRPr lang="en-US" sz="2000" dirty="0">
              <a:ln w="0"/>
              <a:effectLst>
                <a:outerShdw blurRad="38100" dist="19050" dir="2700000" algn="tl" rotWithShape="0">
                  <a:schemeClr val="dk1">
                    <a:alpha val="40000"/>
                  </a:schemeClr>
                </a:outerShdw>
              </a:effectLst>
              <a:latin typeface="Comic Sans MS" panose="030F0702030302020204" pitchFamily="66" charset="0"/>
            </a:endParaRPr>
          </a:p>
          <a:p>
            <a:pPr marL="342900" indent="-342900">
              <a:buFont typeface="Wingdings" panose="05000000000000000000" pitchFamily="2" charset="2"/>
              <a:buChar char="§"/>
            </a:pPr>
            <a:r>
              <a:rPr lang="en-US" sz="20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Electric Power Steering (EPS)</a:t>
            </a:r>
          </a:p>
          <a:p>
            <a:pPr marL="342900" indent="-342900">
              <a:buFont typeface="Wingdings" panose="05000000000000000000" pitchFamily="2" charset="2"/>
              <a:buChar char="§"/>
            </a:pPr>
            <a:endParaRPr lang="en-US" sz="2000" dirty="0">
              <a:ln w="0"/>
              <a:effectLst>
                <a:outerShdw blurRad="38100" dist="19050" dir="2700000" algn="tl" rotWithShape="0">
                  <a:schemeClr val="dk1">
                    <a:alpha val="40000"/>
                  </a:schemeClr>
                </a:outerShdw>
              </a:effectLst>
              <a:latin typeface="Comic Sans MS" panose="030F0702030302020204" pitchFamily="66" charset="0"/>
            </a:endParaRPr>
          </a:p>
          <a:p>
            <a:pPr marL="342900" indent="-342900">
              <a:buFont typeface="Wingdings" panose="05000000000000000000" pitchFamily="2" charset="2"/>
              <a:buChar char="§"/>
            </a:pPr>
            <a:r>
              <a:rPr lang="en-US" sz="20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Four-Wheel Steering (4WS)</a:t>
            </a:r>
          </a:p>
          <a:p>
            <a:pPr marL="342900" indent="-342900">
              <a:buFont typeface="Wingdings" panose="05000000000000000000" pitchFamily="2" charset="2"/>
              <a:buChar char="§"/>
            </a:pPr>
            <a:endParaRPr lang="en-US" sz="20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algn="ctr"/>
            <a:endParaRPr lang="en-US" sz="2000" dirty="0">
              <a:ln w="0"/>
              <a:effectLst>
                <a:outerShdw blurRad="38100" dist="19050" dir="2700000" algn="tl" rotWithShape="0">
                  <a:schemeClr val="dk1">
                    <a:alpha val="40000"/>
                  </a:schemeClr>
                </a:outerShdw>
              </a:effectLst>
              <a:latin typeface="Comic Sans MS" panose="030F0702030302020204" pitchFamily="66" charset="0"/>
            </a:endParaRPr>
          </a:p>
          <a:p>
            <a:pPr algn="ctr"/>
            <a:endParaRPr lang="en-US" sz="20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algn="ctr"/>
            <a:endParaRPr lang="en-US" sz="2000" dirty="0">
              <a:ln w="0"/>
              <a:effectLst>
                <a:outerShdw blurRad="38100" dist="19050" dir="2700000" algn="tl" rotWithShape="0">
                  <a:schemeClr val="dk1">
                    <a:alpha val="40000"/>
                  </a:schemeClr>
                </a:outerShdw>
              </a:effectLst>
              <a:latin typeface="Comic Sans MS" panose="030F0702030302020204" pitchFamily="66" charset="0"/>
            </a:endParaRPr>
          </a:p>
          <a:p>
            <a:pPr algn="ctr"/>
            <a:endParaRPr lang="en-US" sz="20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algn="ctr"/>
            <a:endParaRPr lang="en-US" sz="2000" dirty="0">
              <a:ln w="0"/>
              <a:effectLst>
                <a:outerShdw blurRad="38100" dist="19050" dir="2700000" algn="tl" rotWithShape="0">
                  <a:schemeClr val="dk1">
                    <a:alpha val="40000"/>
                  </a:schemeClr>
                </a:outerShdw>
              </a:effectLst>
              <a:latin typeface="Comic Sans MS" panose="030F0702030302020204" pitchFamily="66" charset="0"/>
            </a:endParaRPr>
          </a:p>
          <a:p>
            <a:pPr algn="ctr"/>
            <a:endParaRPr lang="en-US" sz="20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algn="ctr"/>
            <a:endParaRPr lang="en-US" sz="2000" dirty="0">
              <a:ln w="0"/>
              <a:effectLst>
                <a:outerShdw blurRad="38100" dist="19050" dir="2700000" algn="tl" rotWithShape="0">
                  <a:schemeClr val="dk1">
                    <a:alpha val="40000"/>
                  </a:schemeClr>
                </a:outerShdw>
              </a:effectLst>
              <a:latin typeface="Comic Sans MS" panose="030F0702030302020204" pitchFamily="66" charset="0"/>
            </a:endParaRPr>
          </a:p>
          <a:p>
            <a:pPr algn="ctr"/>
            <a:endParaRPr lang="en-US" sz="20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algn="ctr"/>
            <a:endParaRPr lang="en-US" sz="2000" dirty="0">
              <a:ln w="0"/>
              <a:effectLst>
                <a:outerShdw blurRad="38100" dist="19050" dir="2700000" algn="tl" rotWithShape="0">
                  <a:schemeClr val="dk1">
                    <a:alpha val="40000"/>
                  </a:schemeClr>
                </a:outerShdw>
              </a:effectLst>
              <a:latin typeface="Comic Sans MS" panose="030F0702030302020204" pitchFamily="66" charset="0"/>
            </a:endParaRPr>
          </a:p>
          <a:p>
            <a:pPr algn="ctr"/>
            <a:endParaRPr lang="en-US" sz="20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algn="ctr"/>
            <a:endParaRPr lang="en-US" sz="2000" dirty="0">
              <a:ln w="0"/>
              <a:effectLst>
                <a:outerShdw blurRad="38100" dist="19050" dir="2700000" algn="tl" rotWithShape="0">
                  <a:schemeClr val="dk1">
                    <a:alpha val="40000"/>
                  </a:schemeClr>
                </a:outerShdw>
              </a:effectLst>
              <a:latin typeface="Comic Sans MS" panose="030F0702030302020204" pitchFamily="66" charset="0"/>
            </a:endParaRPr>
          </a:p>
          <a:p>
            <a:pPr algn="ctr"/>
            <a:endParaRPr lang="en-US" sz="20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algn="ctr"/>
            <a:endParaRPr lang="en-US" sz="2000" dirty="0">
              <a:ln w="0"/>
              <a:effectLst>
                <a:outerShdw blurRad="38100" dist="19050" dir="2700000" algn="tl" rotWithShape="0">
                  <a:schemeClr val="dk1">
                    <a:alpha val="40000"/>
                  </a:schemeClr>
                </a:outerShdw>
              </a:effectLst>
              <a:latin typeface="Comic Sans MS" panose="030F0702030302020204" pitchFamily="66" charset="0"/>
            </a:endParaRPr>
          </a:p>
          <a:p>
            <a:pPr algn="ctr"/>
            <a:endParaRPr lang="en-US" sz="20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9839" y="-123105"/>
            <a:ext cx="11088546" cy="923330"/>
          </a:xfrm>
          <a:prstGeom prst="rect">
            <a:avLst/>
          </a:prstGeom>
          <a:noFill/>
        </p:spPr>
        <p:txBody>
          <a:bodyPr wrap="square" lIns="91440" tIns="45720" rIns="91440" bIns="45720">
            <a:spAutoFit/>
          </a:bodyPr>
          <a:lstStyle/>
          <a:p>
            <a:pPr algn="ctr"/>
            <a:r>
              <a:rPr lang="en-US" sz="5400" b="0" cap="none" spc="0" dirty="0">
                <a:ln w="0"/>
                <a:solidFill>
                  <a:schemeClr val="accent6"/>
                </a:solidFill>
                <a:effectLst>
                  <a:outerShdw blurRad="38100" dist="19050" dir="2700000" algn="tl" rotWithShape="0">
                    <a:schemeClr val="dk1">
                      <a:alpha val="40000"/>
                    </a:schemeClr>
                  </a:outerShdw>
                </a:effectLst>
              </a:rPr>
              <a:t>Ackermann Steering Mechanism</a:t>
            </a:r>
          </a:p>
        </p:txBody>
      </p:sp>
      <p:sp>
        <p:nvSpPr>
          <p:cNvPr id="5" name="Rectangle 4"/>
          <p:cNvSpPr/>
          <p:nvPr/>
        </p:nvSpPr>
        <p:spPr>
          <a:xfrm>
            <a:off x="171257" y="918616"/>
            <a:ext cx="8683375" cy="8710077"/>
          </a:xfrm>
          <a:prstGeom prst="rect">
            <a:avLst/>
          </a:prstGeom>
          <a:noFill/>
        </p:spPr>
        <p:txBody>
          <a:bodyPr wrap="square" lIns="91440" tIns="45720" rIns="91440" bIns="45720">
            <a:spAutoFit/>
          </a:bodyPr>
          <a:lstStyle/>
          <a:p>
            <a:r>
              <a:rPr lang="en-US" sz="2200" dirty="0">
                <a:ln w="0"/>
                <a:effectLst>
                  <a:outerShdw blurRad="38100" dist="19050" dir="2700000" algn="tl" rotWithShape="0">
                    <a:schemeClr val="dk1">
                      <a:alpha val="40000"/>
                    </a:schemeClr>
                  </a:outerShdw>
                </a:effectLst>
                <a:latin typeface="Comic Sans MS" panose="030F0702030302020204" pitchFamily="66" charset="0"/>
              </a:rPr>
              <a:t>T</a:t>
            </a:r>
            <a:r>
              <a:rPr lang="en-US" sz="22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he Ackermann steering linkage also known as the Four bar mechanism is a type of mechanical linkage that ensures proper steering geometry, especially during turns. It is based on a simple four-bar linkage system and is widely used in most cars, trucks, and light vehicles.</a:t>
            </a:r>
          </a:p>
          <a:p>
            <a:endParaRPr lang="en-US" sz="2200" dirty="0">
              <a:ln w="0"/>
              <a:effectLst>
                <a:outerShdw blurRad="38100" dist="19050" dir="2700000" algn="tl" rotWithShape="0">
                  <a:schemeClr val="dk1">
                    <a:alpha val="40000"/>
                  </a:schemeClr>
                </a:outerShdw>
              </a:effectLst>
              <a:latin typeface="Comic Sans MS" panose="030F0702030302020204" pitchFamily="66" charset="0"/>
            </a:endParaRPr>
          </a:p>
          <a:p>
            <a:r>
              <a:rPr lang="en-US" sz="26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How It Works:</a:t>
            </a:r>
          </a:p>
          <a:p>
            <a:r>
              <a:rPr lang="en-US" sz="22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The four-bar mechanism ensures that when a vehicle turns, the inside wheel turns at a sharper angle than the outside wheel. This is necessary because the inside wheel has to follow a smaller radius than the outside wheel during a turn. Without this adjustment, the tires would skid or scrub, causing uneven wear and making the steering less effective.</a:t>
            </a:r>
          </a:p>
          <a:p>
            <a:pPr algn="ctr"/>
            <a:endParaRPr lang="en-US" sz="5400" dirty="0">
              <a:ln w="0"/>
              <a:effectLst>
                <a:outerShdw blurRad="38100" dist="19050" dir="2700000" algn="tl" rotWithShape="0">
                  <a:schemeClr val="dk1">
                    <a:alpha val="40000"/>
                  </a:schemeClr>
                </a:outerShdw>
              </a:effectLst>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a:p>
            <a:pPr algn="ctr"/>
            <a:endParaRPr lang="en-US" sz="5400" dirty="0">
              <a:ln w="0"/>
              <a:effectLst>
                <a:outerShdw blurRad="38100" dist="19050" dir="2700000" algn="tl" rotWithShape="0">
                  <a:schemeClr val="dk1">
                    <a:alpha val="40000"/>
                  </a:schemeClr>
                </a:outerShdw>
              </a:effectLst>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2"/>
          <a:stretch>
            <a:fillRect/>
          </a:stretch>
        </p:blipFill>
        <p:spPr>
          <a:xfrm>
            <a:off x="9456516" y="1122745"/>
            <a:ext cx="2453833" cy="45141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7680" y="-132080"/>
            <a:ext cx="11216640" cy="923330"/>
          </a:xfrm>
          <a:prstGeom prst="rect">
            <a:avLst/>
          </a:prstGeom>
          <a:noFill/>
        </p:spPr>
        <p:txBody>
          <a:bodyPr wrap="square" lIns="91440" tIns="45720" rIns="91440" bIns="45720">
            <a:spAutoFit/>
          </a:bodyPr>
          <a:lstStyle/>
          <a:p>
            <a:pPr algn="ctr"/>
            <a:r>
              <a:rPr lang="en-US" sz="5400" b="0" cap="none" spc="0" dirty="0">
                <a:ln w="0"/>
                <a:solidFill>
                  <a:schemeClr val="accent6"/>
                </a:solidFill>
                <a:effectLst>
                  <a:outerShdw blurRad="38100" dist="19050" dir="2700000" algn="tl" rotWithShape="0">
                    <a:schemeClr val="dk1">
                      <a:alpha val="40000"/>
                    </a:schemeClr>
                  </a:outerShdw>
                </a:effectLst>
              </a:rPr>
              <a:t>Toe IN and OUT</a:t>
            </a:r>
          </a:p>
        </p:txBody>
      </p:sp>
      <p:sp>
        <p:nvSpPr>
          <p:cNvPr id="5" name="Rectangle 4"/>
          <p:cNvSpPr/>
          <p:nvPr/>
        </p:nvSpPr>
        <p:spPr>
          <a:xfrm>
            <a:off x="282504" y="894695"/>
            <a:ext cx="8505896" cy="9756517"/>
          </a:xfrm>
          <a:prstGeom prst="rect">
            <a:avLst/>
          </a:prstGeom>
          <a:noFill/>
        </p:spPr>
        <p:txBody>
          <a:bodyPr wrap="square" lIns="91440" tIns="45720" rIns="91440" bIns="45720">
            <a:spAutoFit/>
          </a:bodyPr>
          <a:lstStyle/>
          <a:p>
            <a:r>
              <a:rPr lang="en-US" sz="2400" b="1" dirty="0">
                <a:latin typeface="Comic Sans MS" panose="030F0702030302020204" pitchFamily="66" charset="0"/>
              </a:rPr>
              <a:t>Toe-in</a:t>
            </a:r>
            <a:r>
              <a:rPr lang="en-US" sz="2400" dirty="0">
                <a:latin typeface="Comic Sans MS" panose="030F0702030302020204" pitchFamily="66" charset="0"/>
              </a:rPr>
              <a:t> and </a:t>
            </a:r>
            <a:r>
              <a:rPr lang="en-US" sz="2400" b="1" dirty="0">
                <a:latin typeface="Comic Sans MS" panose="030F0702030302020204" pitchFamily="66" charset="0"/>
              </a:rPr>
              <a:t>toe-out</a:t>
            </a:r>
            <a:r>
              <a:rPr lang="en-US" sz="2400" dirty="0">
                <a:latin typeface="Comic Sans MS" panose="030F0702030302020204" pitchFamily="66" charset="0"/>
              </a:rPr>
              <a:t> refer to the alignment of the front (or sometimes rear) wheels of a vehicle when viewed from above. They describe the angle of the wheels in relation to the centerline of the vehicle and are critical for ensuring proper handling, tire wear, and stability.</a:t>
            </a:r>
          </a:p>
          <a:p>
            <a:endParaRPr lang="en-US" sz="24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r>
              <a:rPr lang="en-US" sz="2200" b="1" dirty="0">
                <a:latin typeface="Comic Sans MS" panose="030F0702030302020204" pitchFamily="66" charset="0"/>
              </a:rPr>
              <a:t>What is Toe?</a:t>
            </a:r>
          </a:p>
          <a:p>
            <a:pPr>
              <a:buFont typeface="Arial" panose="020B0604020202020204" pitchFamily="34" charset="0"/>
              <a:buChar char="•"/>
            </a:pPr>
            <a:r>
              <a:rPr lang="en-US" sz="2200" b="1" dirty="0">
                <a:latin typeface="Comic Sans MS" panose="030F0702030302020204" pitchFamily="66" charset="0"/>
              </a:rPr>
              <a:t>Toe</a:t>
            </a:r>
            <a:r>
              <a:rPr lang="en-US" sz="2200" dirty="0">
                <a:latin typeface="Comic Sans MS" panose="030F0702030302020204" pitchFamily="66" charset="0"/>
              </a:rPr>
              <a:t> is the angle at which the wheels point relative to each other when looking at the vehicle from above.</a:t>
            </a:r>
          </a:p>
          <a:p>
            <a:pPr marL="742950" lvl="1" indent="-285750">
              <a:buFont typeface="Arial" panose="020B0604020202020204" pitchFamily="34" charset="0"/>
              <a:buChar char="•"/>
            </a:pPr>
            <a:r>
              <a:rPr lang="en-US" sz="2200" dirty="0">
                <a:latin typeface="Comic Sans MS" panose="030F0702030302020204" pitchFamily="66" charset="0"/>
              </a:rPr>
              <a:t>If the front of the wheels point </a:t>
            </a:r>
            <a:r>
              <a:rPr lang="en-US" sz="2200" b="1" dirty="0">
                <a:latin typeface="Comic Sans MS" panose="030F0702030302020204" pitchFamily="66" charset="0"/>
              </a:rPr>
              <a:t>inwards</a:t>
            </a:r>
            <a:r>
              <a:rPr lang="en-US" sz="2200" dirty="0">
                <a:latin typeface="Comic Sans MS" panose="030F0702030302020204" pitchFamily="66" charset="0"/>
              </a:rPr>
              <a:t> towards the center of the vehicle, it's called </a:t>
            </a:r>
            <a:r>
              <a:rPr lang="en-US" sz="2200" b="1" dirty="0">
                <a:latin typeface="Comic Sans MS" panose="030F0702030302020204" pitchFamily="66" charset="0"/>
              </a:rPr>
              <a:t>toe-in</a:t>
            </a:r>
            <a:r>
              <a:rPr lang="en-US" sz="2200" dirty="0">
                <a:latin typeface="Comic Sans MS" panose="030F0702030302020204" pitchFamily="66" charset="0"/>
              </a:rPr>
              <a:t>.</a:t>
            </a:r>
          </a:p>
          <a:p>
            <a:pPr marL="742950" lvl="1" indent="-285750">
              <a:buFont typeface="Arial" panose="020B0604020202020204" pitchFamily="34" charset="0"/>
              <a:buChar char="•"/>
            </a:pPr>
            <a:r>
              <a:rPr lang="en-US" sz="2200" dirty="0">
                <a:latin typeface="Comic Sans MS" panose="030F0702030302020204" pitchFamily="66" charset="0"/>
              </a:rPr>
              <a:t>If the front of the wheels point </a:t>
            </a:r>
            <a:r>
              <a:rPr lang="en-US" sz="2200" b="1" dirty="0">
                <a:latin typeface="Comic Sans MS" panose="030F0702030302020204" pitchFamily="66" charset="0"/>
              </a:rPr>
              <a:t>outwards</a:t>
            </a:r>
            <a:r>
              <a:rPr lang="en-US" sz="2200" dirty="0">
                <a:latin typeface="Comic Sans MS" panose="030F0702030302020204" pitchFamily="66" charset="0"/>
              </a:rPr>
              <a:t> away from the center of the vehicle, it's called </a:t>
            </a:r>
            <a:r>
              <a:rPr lang="en-US" sz="2200" b="1" dirty="0">
                <a:latin typeface="Comic Sans MS" panose="030F0702030302020204" pitchFamily="66" charset="0"/>
              </a:rPr>
              <a:t>toe-out</a:t>
            </a:r>
            <a:r>
              <a:rPr lang="en-US" sz="2200" dirty="0">
                <a:latin typeface="Comic Sans MS" panose="030F0702030302020204" pitchFamily="66" charset="0"/>
              </a:rPr>
              <a:t>.</a:t>
            </a:r>
          </a:p>
          <a:p>
            <a:endParaRPr lang="en-US" sz="22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algn="ctr"/>
            <a:endParaRPr lang="en-US" sz="2200" dirty="0">
              <a:ln w="0"/>
              <a:effectLst>
                <a:outerShdw blurRad="38100" dist="19050" dir="2700000" algn="tl" rotWithShape="0">
                  <a:schemeClr val="dk1">
                    <a:alpha val="40000"/>
                  </a:schemeClr>
                </a:outerShdw>
              </a:effectLst>
              <a:latin typeface="Comic Sans MS" panose="030F0702030302020204" pitchFamily="66" charset="0"/>
            </a:endParaRPr>
          </a:p>
          <a:p>
            <a:pPr algn="ctr"/>
            <a:endParaRPr lang="en-US" sz="22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algn="ctr"/>
            <a:endParaRPr lang="en-US" sz="2200" dirty="0">
              <a:ln w="0"/>
              <a:effectLst>
                <a:outerShdw blurRad="38100" dist="19050" dir="2700000" algn="tl" rotWithShape="0">
                  <a:schemeClr val="dk1">
                    <a:alpha val="40000"/>
                  </a:schemeClr>
                </a:outerShdw>
              </a:effectLst>
              <a:latin typeface="Comic Sans MS" panose="030F0702030302020204" pitchFamily="66" charset="0"/>
            </a:endParaRPr>
          </a:p>
          <a:p>
            <a:pPr algn="ctr"/>
            <a:endParaRPr lang="en-US" sz="22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algn="ctr"/>
            <a:endParaRPr lang="en-US" sz="2200" dirty="0">
              <a:ln w="0"/>
              <a:effectLst>
                <a:outerShdw blurRad="38100" dist="19050" dir="2700000" algn="tl" rotWithShape="0">
                  <a:schemeClr val="dk1">
                    <a:alpha val="40000"/>
                  </a:schemeClr>
                </a:outerShdw>
              </a:effectLst>
              <a:latin typeface="Comic Sans MS" panose="030F0702030302020204" pitchFamily="66" charset="0"/>
            </a:endParaRPr>
          </a:p>
          <a:p>
            <a:pPr algn="ctr"/>
            <a:endParaRPr lang="en-US" sz="22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algn="ctr"/>
            <a:endParaRPr lang="en-US" sz="2200" dirty="0">
              <a:ln w="0"/>
              <a:effectLst>
                <a:outerShdw blurRad="38100" dist="19050" dir="2700000" algn="tl" rotWithShape="0">
                  <a:schemeClr val="dk1">
                    <a:alpha val="40000"/>
                  </a:schemeClr>
                </a:outerShdw>
              </a:effectLst>
              <a:latin typeface="Comic Sans MS" panose="030F0702030302020204" pitchFamily="66" charset="0"/>
            </a:endParaRPr>
          </a:p>
          <a:p>
            <a:pPr algn="ctr"/>
            <a:endParaRPr lang="en-US" sz="22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algn="ctr"/>
            <a:endParaRPr lang="en-US" sz="2200" dirty="0">
              <a:ln w="0"/>
              <a:effectLst>
                <a:outerShdw blurRad="38100" dist="19050" dir="2700000" algn="tl" rotWithShape="0">
                  <a:schemeClr val="dk1">
                    <a:alpha val="40000"/>
                  </a:schemeClr>
                </a:outerShdw>
              </a:effectLst>
              <a:latin typeface="Comic Sans MS" panose="030F0702030302020204" pitchFamily="66" charset="0"/>
            </a:endParaRPr>
          </a:p>
          <a:p>
            <a:pPr algn="ctr"/>
            <a:endParaRPr lang="en-US" sz="22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algn="ctr"/>
            <a:endParaRPr lang="en-US" sz="2200" dirty="0">
              <a:ln w="0"/>
              <a:effectLst>
                <a:outerShdw blurRad="38100" dist="19050" dir="2700000" algn="tl" rotWithShape="0">
                  <a:schemeClr val="dk1">
                    <a:alpha val="40000"/>
                  </a:schemeClr>
                </a:outerShdw>
              </a:effectLst>
              <a:latin typeface="Comic Sans MS" panose="030F0702030302020204" pitchFamily="66" charset="0"/>
            </a:endParaRPr>
          </a:p>
          <a:p>
            <a:pPr algn="ctr"/>
            <a:endParaRPr lang="en-US" sz="22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algn="ctr"/>
            <a:endParaRPr lang="en-US" sz="2200" dirty="0">
              <a:ln w="0"/>
              <a:effectLst>
                <a:outerShdw blurRad="38100" dist="19050" dir="2700000" algn="tl" rotWithShape="0">
                  <a:schemeClr val="dk1">
                    <a:alpha val="40000"/>
                  </a:schemeClr>
                </a:outerShdw>
              </a:effectLst>
              <a:latin typeface="Comic Sans MS" panose="030F0702030302020204" pitchFamily="66" charset="0"/>
            </a:endParaRPr>
          </a:p>
          <a:p>
            <a:pPr algn="ctr"/>
            <a:endParaRPr lang="en-US" sz="22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p:txBody>
      </p:sp>
      <p:pic>
        <p:nvPicPr>
          <p:cNvPr id="9" name="Picture 8"/>
          <p:cNvPicPr>
            <a:picLocks noChangeAspect="1"/>
          </p:cNvPicPr>
          <p:nvPr/>
        </p:nvPicPr>
        <p:blipFill>
          <a:blip r:embed="rId2"/>
          <a:stretch>
            <a:fillRect/>
          </a:stretch>
        </p:blipFill>
        <p:spPr>
          <a:xfrm>
            <a:off x="9389805" y="1563329"/>
            <a:ext cx="2654711" cy="38395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1110" y="-90497"/>
            <a:ext cx="10982632" cy="923330"/>
          </a:xfrm>
          <a:prstGeom prst="rect">
            <a:avLst/>
          </a:prstGeom>
          <a:noFill/>
        </p:spPr>
        <p:txBody>
          <a:bodyPr wrap="square" lIns="91440" tIns="45720" rIns="91440" bIns="45720">
            <a:spAutoFit/>
          </a:bodyPr>
          <a:lstStyle/>
          <a:p>
            <a:pPr algn="ctr"/>
            <a:r>
              <a:rPr lang="en-US" sz="5400" b="0" cap="none" spc="0" dirty="0">
                <a:ln w="0"/>
                <a:solidFill>
                  <a:schemeClr val="accent6"/>
                </a:solidFill>
                <a:effectLst>
                  <a:outerShdw blurRad="38100" dist="19050" dir="2700000" algn="tl" rotWithShape="0">
                    <a:schemeClr val="dk1">
                      <a:alpha val="40000"/>
                    </a:schemeClr>
                  </a:outerShdw>
                </a:effectLst>
              </a:rPr>
              <a:t>Caster and Camber</a:t>
            </a:r>
          </a:p>
        </p:txBody>
      </p:sp>
      <p:sp>
        <p:nvSpPr>
          <p:cNvPr id="5" name="Rectangle 4"/>
          <p:cNvSpPr/>
          <p:nvPr/>
        </p:nvSpPr>
        <p:spPr>
          <a:xfrm>
            <a:off x="205484" y="1096297"/>
            <a:ext cx="8623883" cy="430887"/>
          </a:xfrm>
          <a:prstGeom prst="rect">
            <a:avLst/>
          </a:prstGeom>
          <a:noFill/>
        </p:spPr>
        <p:txBody>
          <a:bodyPr wrap="square" lIns="91440" tIns="45720" rIns="91440" bIns="45720">
            <a:spAutoFit/>
          </a:bodyPr>
          <a:lstStyle/>
          <a:p>
            <a:pPr algn="ctr"/>
            <a:endParaRPr lang="en-US" sz="22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p:txBody>
      </p:sp>
      <p:sp>
        <p:nvSpPr>
          <p:cNvPr id="6" name="Rectangle 5"/>
          <p:cNvSpPr/>
          <p:nvPr/>
        </p:nvSpPr>
        <p:spPr>
          <a:xfrm>
            <a:off x="307233" y="850075"/>
            <a:ext cx="8522134" cy="7540526"/>
          </a:xfrm>
          <a:prstGeom prst="rect">
            <a:avLst/>
          </a:prstGeom>
          <a:noFill/>
        </p:spPr>
        <p:txBody>
          <a:bodyPr wrap="square" lIns="91440" tIns="45720" rIns="91440" bIns="45720">
            <a:spAutoFit/>
          </a:bodyPr>
          <a:lstStyle/>
          <a:p>
            <a:r>
              <a:rPr lang="en-US" sz="2200" b="1" dirty="0">
                <a:latin typeface="Comic Sans MS" panose="030F0702030302020204" pitchFamily="66" charset="0"/>
              </a:rPr>
              <a:t>Caster</a:t>
            </a:r>
            <a:r>
              <a:rPr lang="en-US" sz="2200" dirty="0">
                <a:latin typeface="Comic Sans MS" panose="030F0702030302020204" pitchFamily="66" charset="0"/>
              </a:rPr>
              <a:t> is the angle of the steering axis when viewed from the side of the vehicle. It refers to the tilt of the steering pivot point (usually located at the top of the strut or spindle) either forward or backward from vertical.</a:t>
            </a:r>
          </a:p>
          <a:p>
            <a:r>
              <a:rPr lang="en-US" sz="2200" b="1" dirty="0">
                <a:latin typeface="Comic Sans MS" panose="030F0702030302020204" pitchFamily="66" charset="0"/>
              </a:rPr>
              <a:t>Camber</a:t>
            </a:r>
            <a:r>
              <a:rPr lang="en-US" sz="2200" dirty="0">
                <a:latin typeface="Comic Sans MS" panose="030F0702030302020204" pitchFamily="66" charset="0"/>
              </a:rPr>
              <a:t> is the angle of the wheel when viewed from the front of the vehicle. It refers to the tilt of the wheel relative to the vertical axis.</a:t>
            </a:r>
          </a:p>
          <a:p>
            <a:endParaRPr lang="en-US" sz="2200" dirty="0">
              <a:latin typeface="Comic Sans MS" panose="030F0702030302020204" pitchFamily="66" charset="0"/>
            </a:endParaRPr>
          </a:p>
          <a:p>
            <a:r>
              <a:rPr lang="en-US" dirty="0"/>
              <a:t> </a:t>
            </a:r>
            <a:r>
              <a:rPr lang="en-US" sz="2200" b="1" dirty="0"/>
              <a:t>Causes of Caster and Camber Problems:</a:t>
            </a:r>
          </a:p>
          <a:p>
            <a:endParaRPr lang="en-US" sz="2200" b="1" dirty="0"/>
          </a:p>
          <a:p>
            <a:pPr marL="457200" indent="-457200">
              <a:buAutoNum type="alphaUcPeriod"/>
            </a:pPr>
            <a:r>
              <a:rPr lang="en-US" sz="2200" dirty="0">
                <a:latin typeface="Comic Sans MS" panose="030F0702030302020204" pitchFamily="66" charset="0"/>
              </a:rPr>
              <a:t> Impact Damage</a:t>
            </a:r>
          </a:p>
          <a:p>
            <a:pPr marL="457200" indent="-457200">
              <a:buAutoNum type="alphaUcPeriod"/>
            </a:pPr>
            <a:r>
              <a:rPr lang="en-US" sz="2200" dirty="0">
                <a:latin typeface="Comic Sans MS" panose="030F0702030302020204" pitchFamily="66" charset="0"/>
              </a:rPr>
              <a:t> Wear and Tear</a:t>
            </a:r>
          </a:p>
          <a:p>
            <a:pPr marL="457200" indent="-457200">
              <a:buAutoNum type="alphaUcPeriod"/>
            </a:pPr>
            <a:r>
              <a:rPr lang="en-US" sz="2200" dirty="0">
                <a:latin typeface="Comic Sans MS" panose="030F0702030302020204" pitchFamily="66" charset="0"/>
              </a:rPr>
              <a:t> Suspension Modifications</a:t>
            </a:r>
          </a:p>
          <a:p>
            <a:pPr marL="457200" indent="-457200">
              <a:buAutoNum type="alphaUcPeriod"/>
            </a:pPr>
            <a:r>
              <a:rPr lang="en-US" sz="2200" dirty="0">
                <a:latin typeface="Comic Sans MS" panose="030F0702030302020204" pitchFamily="66" charset="0"/>
              </a:rPr>
              <a:t> Worn Suspension Components</a:t>
            </a:r>
          </a:p>
          <a:p>
            <a:pPr marL="457200" indent="-457200">
              <a:buAutoNum type="alphaUcPeriod"/>
            </a:pPr>
            <a:r>
              <a:rPr lang="en-US" sz="2200" dirty="0">
                <a:latin typeface="Comic Sans MS" panose="030F0702030302020204" pitchFamily="66" charset="0"/>
              </a:rPr>
              <a:t>Adjustments and Modifications</a:t>
            </a:r>
          </a:p>
          <a:p>
            <a:endParaRPr lang="en-US" sz="22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endParaRPr lang="en-US" sz="2200" dirty="0">
              <a:ln w="0"/>
              <a:effectLst>
                <a:outerShdw blurRad="38100" dist="19050" dir="2700000" algn="tl" rotWithShape="0">
                  <a:schemeClr val="dk1">
                    <a:alpha val="40000"/>
                  </a:schemeClr>
                </a:outerShdw>
              </a:effectLst>
              <a:latin typeface="Comic Sans MS" panose="030F0702030302020204" pitchFamily="66" charset="0"/>
            </a:endParaRPr>
          </a:p>
          <a:p>
            <a:endParaRPr lang="en-US" sz="22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endParaRPr lang="en-US" sz="2200" dirty="0">
              <a:ln w="0"/>
              <a:effectLst>
                <a:outerShdw blurRad="38100" dist="19050" dir="2700000" algn="tl" rotWithShape="0">
                  <a:schemeClr val="dk1">
                    <a:alpha val="40000"/>
                  </a:schemeClr>
                </a:outerShdw>
              </a:effectLst>
              <a:latin typeface="Comic Sans MS" panose="030F0702030302020204" pitchFamily="66" charset="0"/>
            </a:endParaRPr>
          </a:p>
          <a:p>
            <a:endParaRPr lang="en-US" sz="22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endParaRPr lang="en-US" sz="2200" dirty="0">
              <a:ln w="0"/>
              <a:effectLst>
                <a:outerShdw blurRad="38100" dist="19050" dir="2700000" algn="tl" rotWithShape="0">
                  <a:schemeClr val="dk1">
                    <a:alpha val="40000"/>
                  </a:schemeClr>
                </a:outerShdw>
              </a:effectLst>
              <a:latin typeface="Comic Sans MS" panose="030F0702030302020204" pitchFamily="66" charset="0"/>
            </a:endParaRPr>
          </a:p>
          <a:p>
            <a:endParaRPr lang="en-US" sz="22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p:txBody>
      </p:sp>
      <p:pic>
        <p:nvPicPr>
          <p:cNvPr id="12" name="Picture 11"/>
          <p:cNvPicPr>
            <a:picLocks noChangeAspect="1"/>
          </p:cNvPicPr>
          <p:nvPr/>
        </p:nvPicPr>
        <p:blipFill>
          <a:blip r:embed="rId2"/>
          <a:stretch>
            <a:fillRect/>
          </a:stretch>
        </p:blipFill>
        <p:spPr>
          <a:xfrm>
            <a:off x="9390705" y="3303639"/>
            <a:ext cx="2494062" cy="2560381"/>
          </a:xfrm>
          <a:prstGeom prst="rect">
            <a:avLst/>
          </a:prstGeom>
        </p:spPr>
      </p:pic>
      <p:pic>
        <p:nvPicPr>
          <p:cNvPr id="14" name="Picture 13"/>
          <p:cNvPicPr>
            <a:picLocks noChangeAspect="1"/>
          </p:cNvPicPr>
          <p:nvPr/>
        </p:nvPicPr>
        <p:blipFill>
          <a:blip r:embed="rId3"/>
          <a:stretch>
            <a:fillRect/>
          </a:stretch>
        </p:blipFill>
        <p:spPr>
          <a:xfrm>
            <a:off x="9390705" y="1170038"/>
            <a:ext cx="2595811" cy="16419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1110" y="-90497"/>
            <a:ext cx="10982632" cy="922020"/>
          </a:xfrm>
          <a:prstGeom prst="rect">
            <a:avLst/>
          </a:prstGeom>
          <a:noFill/>
        </p:spPr>
        <p:txBody>
          <a:bodyPr wrap="square" lIns="91440" tIns="45720" rIns="91440" bIns="45720">
            <a:spAutoFit/>
          </a:bodyPr>
          <a:lstStyle/>
          <a:p>
            <a:pPr algn="ctr"/>
            <a:endParaRPr lang="en-US" sz="5400" b="0" cap="none" spc="0" dirty="0">
              <a:ln w="0"/>
              <a:solidFill>
                <a:schemeClr val="accent6"/>
              </a:solidFill>
              <a:effectLst>
                <a:outerShdw blurRad="38100" dist="19050" dir="2700000" algn="tl" rotWithShape="0">
                  <a:schemeClr val="dk1">
                    <a:alpha val="40000"/>
                  </a:schemeClr>
                </a:outerShdw>
              </a:effectLst>
            </a:endParaRPr>
          </a:p>
        </p:txBody>
      </p:sp>
      <p:sp>
        <p:nvSpPr>
          <p:cNvPr id="5" name="Rectangle 4"/>
          <p:cNvSpPr/>
          <p:nvPr/>
        </p:nvSpPr>
        <p:spPr>
          <a:xfrm>
            <a:off x="205484" y="1096297"/>
            <a:ext cx="8623883" cy="430887"/>
          </a:xfrm>
          <a:prstGeom prst="rect">
            <a:avLst/>
          </a:prstGeom>
          <a:noFill/>
        </p:spPr>
        <p:txBody>
          <a:bodyPr wrap="square" lIns="91440" tIns="45720" rIns="91440" bIns="45720">
            <a:spAutoFit/>
          </a:bodyPr>
          <a:lstStyle/>
          <a:p>
            <a:pPr algn="ctr"/>
            <a:endParaRPr lang="en-US" sz="22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p:txBody>
      </p:sp>
      <p:sp>
        <p:nvSpPr>
          <p:cNvPr id="2" name="Text Box 1"/>
          <p:cNvSpPr txBox="1"/>
          <p:nvPr/>
        </p:nvSpPr>
        <p:spPr>
          <a:xfrm>
            <a:off x="142240" y="1058545"/>
            <a:ext cx="8752205" cy="2501265"/>
          </a:xfrm>
          <a:prstGeom prst="rect">
            <a:avLst/>
          </a:prstGeom>
          <a:noFill/>
        </p:spPr>
        <p:txBody>
          <a:bodyPr wrap="square" rtlCol="0" anchor="t">
            <a:noAutofit/>
          </a:bodyPr>
          <a:lstStyle/>
          <a:p>
            <a:r>
              <a:rPr lang="en-US" sz="2000">
                <a:latin typeface="Comic Sans MS" panose="030F0702030302020204" pitchFamily="66" charset="0"/>
                <a:cs typeface="Comic Sans MS" panose="030F0702030302020204" pitchFamily="66" charset="0"/>
                <a:sym typeface="+mn-ea"/>
              </a:rPr>
              <a:t>Suspension refers to the system of components (like springs, shock absorbers, and linkages) that connect a vehicle to its wheels, allowing it to absorb shocks from the road and maintain stability, handling, and comfort. It helps in smoothening out bumps and keeping the tires in contact with the ground for better control and safety.</a:t>
            </a:r>
          </a:p>
        </p:txBody>
      </p:sp>
      <p:sp>
        <p:nvSpPr>
          <p:cNvPr id="3" name="Text Box 2"/>
          <p:cNvSpPr txBox="1"/>
          <p:nvPr/>
        </p:nvSpPr>
        <p:spPr>
          <a:xfrm>
            <a:off x="3048000" y="111125"/>
            <a:ext cx="6096000" cy="645160"/>
          </a:xfrm>
          <a:prstGeom prst="rect">
            <a:avLst/>
          </a:prstGeom>
          <a:noFill/>
        </p:spPr>
        <p:txBody>
          <a:bodyPr wrap="square" rtlCol="0" anchor="t">
            <a:spAutoFit/>
          </a:bodyPr>
          <a:lstStyle/>
          <a:p>
            <a:pPr algn="ctr"/>
            <a:r>
              <a:rPr lang="en-US" sz="3600" b="1" u="sng">
                <a:solidFill>
                  <a:srgbClr val="C00000"/>
                </a:solidFill>
                <a:sym typeface="+mn-ea"/>
              </a:rPr>
              <a:t>SUSPENSION</a:t>
            </a:r>
          </a:p>
        </p:txBody>
      </p:sp>
      <p:sp>
        <p:nvSpPr>
          <p:cNvPr id="7" name="Text Box 6"/>
          <p:cNvSpPr txBox="1"/>
          <p:nvPr/>
        </p:nvSpPr>
        <p:spPr>
          <a:xfrm>
            <a:off x="1892935" y="2811780"/>
            <a:ext cx="6096000" cy="460375"/>
          </a:xfrm>
          <a:prstGeom prst="rect">
            <a:avLst/>
          </a:prstGeom>
          <a:noFill/>
        </p:spPr>
        <p:txBody>
          <a:bodyPr wrap="square" rtlCol="0" anchor="t">
            <a:spAutoFit/>
          </a:bodyPr>
          <a:lstStyle/>
          <a:p>
            <a:pPr algn="ctr"/>
            <a:r>
              <a:rPr lang="en-US" sz="2400" b="1" u="sng">
                <a:solidFill>
                  <a:srgbClr val="C00000"/>
                </a:solidFill>
                <a:sym typeface="+mn-ea"/>
              </a:rPr>
              <a:t>Types of Suspension</a:t>
            </a:r>
          </a:p>
        </p:txBody>
      </p:sp>
      <p:sp>
        <p:nvSpPr>
          <p:cNvPr id="8" name="Text Box 7"/>
          <p:cNvSpPr txBox="1"/>
          <p:nvPr/>
        </p:nvSpPr>
        <p:spPr>
          <a:xfrm>
            <a:off x="72390" y="3272155"/>
            <a:ext cx="8822690" cy="922020"/>
          </a:xfrm>
          <a:prstGeom prst="rect">
            <a:avLst/>
          </a:prstGeom>
          <a:noFill/>
        </p:spPr>
        <p:txBody>
          <a:bodyPr wrap="square" rtlCol="0" anchor="t">
            <a:spAutoFit/>
          </a:bodyPr>
          <a:lstStyle/>
          <a:p>
            <a:r>
              <a:rPr lang="en-US" b="1">
                <a:latin typeface="Comic Sans MS" panose="030F0702030302020204" pitchFamily="66" charset="0"/>
                <a:cs typeface="Comic Sans MS" panose="030F0702030302020204" pitchFamily="66" charset="0"/>
              </a:rPr>
              <a:t>There are two main types of suspension systems used in vehicles, each with different subtypes:</a:t>
            </a:r>
          </a:p>
          <a:p>
            <a:endParaRPr lang="en-US" b="1">
              <a:latin typeface="Comic Sans MS" panose="030F0702030302020204" pitchFamily="66" charset="0"/>
              <a:cs typeface="Comic Sans MS" panose="030F0702030302020204" pitchFamily="66" charset="0"/>
            </a:endParaRPr>
          </a:p>
        </p:txBody>
      </p:sp>
      <p:sp>
        <p:nvSpPr>
          <p:cNvPr id="9" name="Text Box 8"/>
          <p:cNvSpPr txBox="1"/>
          <p:nvPr/>
        </p:nvSpPr>
        <p:spPr>
          <a:xfrm>
            <a:off x="141605" y="4050030"/>
            <a:ext cx="8752840" cy="2046605"/>
          </a:xfrm>
          <a:prstGeom prst="rect">
            <a:avLst/>
          </a:prstGeom>
          <a:noFill/>
        </p:spPr>
        <p:txBody>
          <a:bodyPr wrap="square" rtlCol="0" anchor="t">
            <a:noAutofit/>
          </a:bodyPr>
          <a:lstStyle/>
          <a:p>
            <a:r>
              <a:rPr lang="en-US"/>
              <a:t>1. </a:t>
            </a:r>
            <a:r>
              <a:rPr lang="en-US" b="1">
                <a:latin typeface="Comic Sans MS" panose="030F0702030302020204" pitchFamily="66" charset="0"/>
                <a:cs typeface="Comic Sans MS" panose="030F0702030302020204" pitchFamily="66" charset="0"/>
              </a:rPr>
              <a:t>Dependent Suspension:-</a:t>
            </a:r>
          </a:p>
          <a:p>
            <a:r>
              <a:rPr lang="en-US">
                <a:latin typeface="Comic Sans MS" panose="030F0702030302020204" pitchFamily="66" charset="0"/>
                <a:cs typeface="Comic Sans MS" panose="030F0702030302020204" pitchFamily="66" charset="0"/>
              </a:rPr>
              <a:t>In this type, the wheels on opposite sides of the vehicle are connected, meaning the movement of one wheel affects the other. It is commonly used in heavy-duty vehicles like trucks. e.g </a:t>
            </a:r>
            <a:r>
              <a:rPr lang="en-US"/>
              <a:t>:- </a:t>
            </a:r>
            <a:r>
              <a:rPr lang="en-US" b="1"/>
              <a:t>Solid Axle Suspension, Leaf Spring Suspension</a:t>
            </a:r>
          </a:p>
        </p:txBody>
      </p:sp>
      <p:sp>
        <p:nvSpPr>
          <p:cNvPr id="10" name="Text Box 9"/>
          <p:cNvSpPr txBox="1"/>
          <p:nvPr/>
        </p:nvSpPr>
        <p:spPr>
          <a:xfrm>
            <a:off x="0" y="4956175"/>
            <a:ext cx="9070975" cy="1021715"/>
          </a:xfrm>
          <a:prstGeom prst="rect">
            <a:avLst/>
          </a:prstGeom>
          <a:noFill/>
        </p:spPr>
        <p:txBody>
          <a:bodyPr wrap="square" rtlCol="0" anchor="t">
            <a:noAutofit/>
          </a:bodyPr>
          <a:lstStyle/>
          <a:p>
            <a:r>
              <a:rPr lang="en-US"/>
              <a:t> </a:t>
            </a:r>
          </a:p>
        </p:txBody>
      </p:sp>
      <p:pic>
        <p:nvPicPr>
          <p:cNvPr id="11" name="Picture 10" descr="R"/>
          <p:cNvPicPr>
            <a:picLocks noChangeAspect="1"/>
          </p:cNvPicPr>
          <p:nvPr/>
        </p:nvPicPr>
        <p:blipFill>
          <a:blip r:embed="rId2"/>
          <a:stretch>
            <a:fillRect/>
          </a:stretch>
        </p:blipFill>
        <p:spPr>
          <a:xfrm>
            <a:off x="9144000" y="767080"/>
            <a:ext cx="3037205" cy="2569210"/>
          </a:xfrm>
          <a:prstGeom prst="rect">
            <a:avLst/>
          </a:prstGeom>
        </p:spPr>
      </p:pic>
      <p:pic>
        <p:nvPicPr>
          <p:cNvPr id="13" name="Picture 12" descr="Leaf Springs"/>
          <p:cNvPicPr>
            <a:picLocks noChangeAspect="1"/>
          </p:cNvPicPr>
          <p:nvPr/>
        </p:nvPicPr>
        <p:blipFill>
          <a:blip r:embed="rId3"/>
          <a:stretch>
            <a:fillRect/>
          </a:stretch>
        </p:blipFill>
        <p:spPr>
          <a:xfrm>
            <a:off x="9143365" y="3512820"/>
            <a:ext cx="3048000" cy="25838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1110" y="-90497"/>
            <a:ext cx="10982632" cy="922020"/>
          </a:xfrm>
          <a:prstGeom prst="rect">
            <a:avLst/>
          </a:prstGeom>
          <a:noFill/>
        </p:spPr>
        <p:txBody>
          <a:bodyPr wrap="square" lIns="91440" tIns="45720" rIns="91440" bIns="45720">
            <a:spAutoFit/>
          </a:bodyPr>
          <a:lstStyle/>
          <a:p>
            <a:pPr algn="ctr"/>
            <a:endParaRPr lang="en-US" sz="5400" b="0" cap="none" spc="0" dirty="0">
              <a:ln w="0"/>
              <a:solidFill>
                <a:schemeClr val="accent6"/>
              </a:solidFill>
              <a:effectLst>
                <a:outerShdw blurRad="38100" dist="19050" dir="2700000" algn="tl" rotWithShape="0">
                  <a:schemeClr val="dk1">
                    <a:alpha val="40000"/>
                  </a:schemeClr>
                </a:outerShdw>
              </a:effectLst>
            </a:endParaRPr>
          </a:p>
        </p:txBody>
      </p:sp>
      <p:sp>
        <p:nvSpPr>
          <p:cNvPr id="5" name="Rectangle 4"/>
          <p:cNvSpPr/>
          <p:nvPr/>
        </p:nvSpPr>
        <p:spPr>
          <a:xfrm>
            <a:off x="205484" y="1096297"/>
            <a:ext cx="8623883" cy="430887"/>
          </a:xfrm>
          <a:prstGeom prst="rect">
            <a:avLst/>
          </a:prstGeom>
          <a:noFill/>
        </p:spPr>
        <p:txBody>
          <a:bodyPr wrap="square" lIns="91440" tIns="45720" rIns="91440" bIns="45720">
            <a:spAutoFit/>
          </a:bodyPr>
          <a:lstStyle/>
          <a:p>
            <a:pPr algn="ctr"/>
            <a:endParaRPr lang="en-US" sz="2200" b="0" cap="none" spc="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p:txBody>
      </p:sp>
      <p:sp>
        <p:nvSpPr>
          <p:cNvPr id="3" name="Text Box 2"/>
          <p:cNvSpPr txBox="1"/>
          <p:nvPr/>
        </p:nvSpPr>
        <p:spPr>
          <a:xfrm>
            <a:off x="3048000" y="111125"/>
            <a:ext cx="6096000" cy="645160"/>
          </a:xfrm>
          <a:prstGeom prst="rect">
            <a:avLst/>
          </a:prstGeom>
          <a:noFill/>
        </p:spPr>
        <p:txBody>
          <a:bodyPr wrap="square" rtlCol="0" anchor="t">
            <a:spAutoFit/>
          </a:bodyPr>
          <a:lstStyle/>
          <a:p>
            <a:pPr algn="ctr"/>
            <a:r>
              <a:rPr lang="en-US" sz="3600" b="1" u="sng">
                <a:solidFill>
                  <a:srgbClr val="C00000"/>
                </a:solidFill>
                <a:sym typeface="+mn-ea"/>
              </a:rPr>
              <a:t>SUSPENSION</a:t>
            </a:r>
          </a:p>
        </p:txBody>
      </p:sp>
      <p:sp>
        <p:nvSpPr>
          <p:cNvPr id="8" name="Text Box 7"/>
          <p:cNvSpPr txBox="1"/>
          <p:nvPr/>
        </p:nvSpPr>
        <p:spPr>
          <a:xfrm>
            <a:off x="6985" y="767080"/>
            <a:ext cx="8822690" cy="922020"/>
          </a:xfrm>
          <a:prstGeom prst="rect">
            <a:avLst/>
          </a:prstGeom>
          <a:noFill/>
        </p:spPr>
        <p:txBody>
          <a:bodyPr wrap="square" rtlCol="0" anchor="t">
            <a:spAutoFit/>
          </a:bodyPr>
          <a:lstStyle/>
          <a:p>
            <a:r>
              <a:rPr lang="en-US" b="1">
                <a:latin typeface="Comic Sans MS" panose="030F0702030302020204" pitchFamily="66" charset="0"/>
                <a:cs typeface="Comic Sans MS" panose="030F0702030302020204" pitchFamily="66" charset="0"/>
              </a:rPr>
              <a:t>There are two main types of suspension systems used in vehicles, each with different subtypes:</a:t>
            </a:r>
          </a:p>
          <a:p>
            <a:endParaRPr lang="en-US" b="1">
              <a:latin typeface="Comic Sans MS" panose="030F0702030302020204" pitchFamily="66" charset="0"/>
              <a:cs typeface="Comic Sans MS" panose="030F0702030302020204" pitchFamily="66" charset="0"/>
            </a:endParaRPr>
          </a:p>
        </p:txBody>
      </p:sp>
      <p:sp>
        <p:nvSpPr>
          <p:cNvPr id="9" name="Text Box 8"/>
          <p:cNvSpPr txBox="1"/>
          <p:nvPr/>
        </p:nvSpPr>
        <p:spPr>
          <a:xfrm>
            <a:off x="76835" y="1382395"/>
            <a:ext cx="8752840" cy="2046605"/>
          </a:xfrm>
          <a:prstGeom prst="rect">
            <a:avLst/>
          </a:prstGeom>
          <a:noFill/>
        </p:spPr>
        <p:txBody>
          <a:bodyPr wrap="square" rtlCol="0" anchor="t">
            <a:noAutofit/>
          </a:bodyPr>
          <a:lstStyle/>
          <a:p>
            <a:r>
              <a:rPr lang="en-US" b="1">
                <a:latin typeface="Comic Sans MS" panose="030F0702030302020204" pitchFamily="66" charset="0"/>
                <a:cs typeface="Comic Sans MS" panose="030F0702030302020204" pitchFamily="66" charset="0"/>
              </a:rPr>
              <a:t>2. Independent Suspension</a:t>
            </a:r>
          </a:p>
          <a:p>
            <a:r>
              <a:rPr lang="en-US" b="1"/>
              <a:t>I</a:t>
            </a:r>
            <a:r>
              <a:rPr lang="en-US">
                <a:latin typeface="Comic Sans MS" panose="030F0702030302020204" pitchFamily="66" charset="0"/>
                <a:cs typeface="Comic Sans MS" panose="030F0702030302020204" pitchFamily="66" charset="0"/>
              </a:rPr>
              <a:t>n an independent system, the wheels on opposite sides move independently of each other, improving ride comfort and handling. </a:t>
            </a:r>
          </a:p>
          <a:p>
            <a:endParaRPr lang="en-US">
              <a:latin typeface="Comic Sans MS" panose="030F0702030302020204" pitchFamily="66" charset="0"/>
              <a:cs typeface="Comic Sans MS" panose="030F0702030302020204" pitchFamily="66" charset="0"/>
            </a:endParaRPr>
          </a:p>
        </p:txBody>
      </p:sp>
      <p:sp>
        <p:nvSpPr>
          <p:cNvPr id="10" name="Text Box 9"/>
          <p:cNvSpPr txBox="1"/>
          <p:nvPr/>
        </p:nvSpPr>
        <p:spPr>
          <a:xfrm>
            <a:off x="6985" y="4251960"/>
            <a:ext cx="9030970" cy="1064895"/>
          </a:xfrm>
          <a:prstGeom prst="rect">
            <a:avLst/>
          </a:prstGeom>
          <a:noFill/>
        </p:spPr>
        <p:txBody>
          <a:bodyPr wrap="square" rtlCol="0" anchor="t">
            <a:noAutofit/>
          </a:bodyPr>
          <a:lstStyle/>
          <a:p>
            <a:r>
              <a:rPr lang="en-US" b="1"/>
              <a:t>Other Specialized Suspension Types</a:t>
            </a:r>
          </a:p>
          <a:p>
            <a:r>
              <a:rPr lang="en-US" b="1"/>
              <a:t>Air Suspension: </a:t>
            </a:r>
            <a:r>
              <a:rPr lang="en-US">
                <a:latin typeface="Comic Sans MS" panose="030F0702030302020204" pitchFamily="66" charset="0"/>
                <a:cs typeface="Comic Sans MS" panose="030F0702030302020204" pitchFamily="66" charset="0"/>
              </a:rPr>
              <a:t>Uses air-filled bags instead of traditional springs, allowing for height adjustment and a smoother ride.</a:t>
            </a:r>
          </a:p>
          <a:p>
            <a:r>
              <a:rPr lang="en-US" b="1">
                <a:latin typeface="Comic Sans MS" panose="030F0702030302020204" pitchFamily="66" charset="0"/>
                <a:cs typeface="Comic Sans MS" panose="030F0702030302020204" pitchFamily="66" charset="0"/>
              </a:rPr>
              <a:t>Hydraulic Suspension:</a:t>
            </a:r>
            <a:r>
              <a:rPr lang="en-US">
                <a:latin typeface="Comic Sans MS" panose="030F0702030302020204" pitchFamily="66" charset="0"/>
                <a:cs typeface="Comic Sans MS" panose="030F0702030302020204" pitchFamily="66" charset="0"/>
              </a:rPr>
              <a:t> Uses hydraulic fluid to control the suspension movement, providing a highly adjustable and smooth ride, often seen in luxury cars and low-riders.</a:t>
            </a:r>
          </a:p>
        </p:txBody>
      </p:sp>
      <p:sp>
        <p:nvSpPr>
          <p:cNvPr id="6" name="Text Box 5"/>
          <p:cNvSpPr txBox="1"/>
          <p:nvPr/>
        </p:nvSpPr>
        <p:spPr>
          <a:xfrm>
            <a:off x="76835" y="2221865"/>
            <a:ext cx="8623935" cy="2030095"/>
          </a:xfrm>
          <a:prstGeom prst="rect">
            <a:avLst/>
          </a:prstGeom>
          <a:noFill/>
        </p:spPr>
        <p:txBody>
          <a:bodyPr wrap="square" rtlCol="0" anchor="t">
            <a:spAutoFit/>
          </a:bodyPr>
          <a:lstStyle/>
          <a:p>
            <a:r>
              <a:rPr lang="en-US" b="1">
                <a:latin typeface="Comic Sans MS" panose="030F0702030302020204" pitchFamily="66" charset="0"/>
                <a:cs typeface="Comic Sans MS" panose="030F0702030302020204" pitchFamily="66" charset="0"/>
              </a:rPr>
              <a:t>MacPherson Strut:</a:t>
            </a:r>
            <a:r>
              <a:rPr lang="en-US">
                <a:latin typeface="Comic Sans MS" panose="030F0702030302020204" pitchFamily="66" charset="0"/>
                <a:cs typeface="Comic Sans MS" panose="030F0702030302020204" pitchFamily="66" charset="0"/>
              </a:rPr>
              <a:t> A commonly used suspension for front wheels in many modern cars. It combines a shock absorber and a coil spring into a single unit, offering a compact design.</a:t>
            </a:r>
          </a:p>
          <a:p>
            <a:endParaRPr lang="en-US">
              <a:latin typeface="Comic Sans MS" panose="030F0702030302020204" pitchFamily="66" charset="0"/>
              <a:cs typeface="Comic Sans MS" panose="030F0702030302020204" pitchFamily="66" charset="0"/>
            </a:endParaRPr>
          </a:p>
          <a:p>
            <a:r>
              <a:rPr lang="en-US" b="1">
                <a:latin typeface="Comic Sans MS" panose="030F0702030302020204" pitchFamily="66" charset="0"/>
                <a:cs typeface="Comic Sans MS" panose="030F0702030302020204" pitchFamily="66" charset="0"/>
              </a:rPr>
              <a:t>Double Wishbone:</a:t>
            </a:r>
            <a:r>
              <a:rPr lang="en-US">
                <a:latin typeface="Comic Sans MS" panose="030F0702030302020204" pitchFamily="66" charset="0"/>
                <a:cs typeface="Comic Sans MS" panose="030F0702030302020204" pitchFamily="66" charset="0"/>
              </a:rPr>
              <a:t> Uses two control arms (upper and lower) to allow each wheel to move up and down independently. It provides better control over handling and ride quality.</a:t>
            </a:r>
          </a:p>
        </p:txBody>
      </p:sp>
      <p:pic>
        <p:nvPicPr>
          <p:cNvPr id="12" name="Picture 11" descr="fibh466k"/>
          <p:cNvPicPr>
            <a:picLocks noChangeAspect="1"/>
          </p:cNvPicPr>
          <p:nvPr/>
        </p:nvPicPr>
        <p:blipFill>
          <a:blip r:embed="rId2"/>
          <a:stretch>
            <a:fillRect/>
          </a:stretch>
        </p:blipFill>
        <p:spPr>
          <a:xfrm>
            <a:off x="9144000" y="755650"/>
            <a:ext cx="2910205" cy="2958465"/>
          </a:xfrm>
          <a:prstGeom prst="rect">
            <a:avLst/>
          </a:prstGeom>
        </p:spPr>
      </p:pic>
      <p:pic>
        <p:nvPicPr>
          <p:cNvPr id="14" name="Picture 13" descr="um7lwgzl"/>
          <p:cNvPicPr>
            <a:picLocks noChangeAspect="1"/>
          </p:cNvPicPr>
          <p:nvPr/>
        </p:nvPicPr>
        <p:blipFill>
          <a:blip r:embed="rId3"/>
          <a:stretch>
            <a:fillRect/>
          </a:stretch>
        </p:blipFill>
        <p:spPr>
          <a:xfrm>
            <a:off x="9158605" y="3679825"/>
            <a:ext cx="2895600" cy="3173095"/>
          </a:xfrm>
          <a:prstGeom prst="rect">
            <a:avLst/>
          </a:prstGeom>
        </p:spPr>
      </p:pic>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0</TotalTime>
  <Words>1075</Words>
  <Application>Microsoft Office PowerPoint</Application>
  <PresentationFormat>Widescreen</PresentationFormat>
  <Paragraphs>124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Comic Sans MS</vt:lpstr>
      <vt:lpstr>Corbel</vt:lpstr>
      <vt:lpstr>Wingdings</vt:lpstr>
      <vt:lpstr>Wingdings 2</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Gupta</dc:creator>
  <cp:lastModifiedBy>Microsoft account</cp:lastModifiedBy>
  <cp:revision>2</cp:revision>
  <dcterms:created xsi:type="dcterms:W3CDTF">2024-10-17T16:46:00Z</dcterms:created>
  <dcterms:modified xsi:type="dcterms:W3CDTF">2024-10-26T11:30:48Z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A89A64A74E144A638404BA320C82FCFA_12</vt:lpwstr>
  </property>
  <property fmtid="{D5CDD505-2E9C-101B-9397-08002B2CF9AE}" pid="3" name="KSOProductBuildVer">
    <vt:lpwstr>1033-12.2.0.13472</vt:lpwstr>
  </property>
</Properties>
</file>