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CA5"/>
    <a:srgbClr val="7B516C"/>
    <a:srgbClr val="8B4172"/>
    <a:srgbClr val="733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4" autoAdjust="0"/>
    <p:restoredTop sz="94162" autoAdjust="0"/>
  </p:normalViewPr>
  <p:slideViewPr>
    <p:cSldViewPr snapToGrid="0">
      <p:cViewPr varScale="1">
        <p:scale>
          <a:sx n="104" d="100"/>
          <a:sy n="104" d="100"/>
        </p:scale>
        <p:origin x="8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E5B7-C7E4-4610-9759-C970315B3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C"/>
          </a:p>
        </p:txBody>
      </p:sp>
      <p:sp>
        <p:nvSpPr>
          <p:cNvPr id="3" name="Subtitle 2">
            <a:extLst>
              <a:ext uri="{FF2B5EF4-FFF2-40B4-BE49-F238E27FC236}">
                <a16:creationId xmlns:a16="http://schemas.microsoft.com/office/drawing/2014/main" id="{621E68F3-0A84-421C-8733-DD150DA01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C"/>
          </a:p>
        </p:txBody>
      </p:sp>
      <p:sp>
        <p:nvSpPr>
          <p:cNvPr id="4" name="Date Placeholder 3">
            <a:extLst>
              <a:ext uri="{FF2B5EF4-FFF2-40B4-BE49-F238E27FC236}">
                <a16:creationId xmlns:a16="http://schemas.microsoft.com/office/drawing/2014/main" id="{29D16BE8-6490-49B9-A76D-06FB7C5B3890}"/>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4C4334B0-F2B1-47C8-90BE-0314CB7FFF52}"/>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48D9010-89D7-4942-BFB1-6160FFBF6793}"/>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31631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1CC-83CA-4076-8A58-87B49B49AA52}"/>
              </a:ext>
            </a:extLst>
          </p:cNvPr>
          <p:cNvSpPr>
            <a:spLocks noGrp="1"/>
          </p:cNvSpPr>
          <p:nvPr>
            <p:ph type="title"/>
          </p:nvPr>
        </p:nvSpPr>
        <p:spPr/>
        <p:txBody>
          <a:bodyPr/>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BBA7C0A3-9FB3-4A0E-A336-6FF81B252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376FC1C7-6414-4127-8F7C-629A7250F29D}"/>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9CC70094-EB28-4C05-8CE9-9ABEB34A5741}"/>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2D1DE4D6-F8ED-4B2E-B16A-3BA658A9FF97}"/>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47289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EF9F4-99D7-460C-B8B2-1E97AE81E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65E0EB6F-FFE6-432A-A7CA-BF0845E38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685EE98F-4BC3-4933-B837-BC21D8F2DBC7}"/>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D03C174D-E552-46EC-9FDD-41C97359F386}"/>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F7DC1F6E-6CC2-4510-95E9-2AF0CA475D02}"/>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7051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3E37-D69A-4E68-8446-41C2683E5CE4}"/>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344B35C1-87B9-4777-8ED2-07186EC77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7D208824-4CC5-40C4-A550-BE944E396ACB}"/>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B994798B-3CDF-44CE-92CB-0686E684A122}"/>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7A4AB7D8-19FD-4A57-BC57-62B810E73D51}"/>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418550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A0F1-3B78-4123-8553-4303D4468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C"/>
          </a:p>
        </p:txBody>
      </p:sp>
      <p:sp>
        <p:nvSpPr>
          <p:cNvPr id="3" name="Text Placeholder 2">
            <a:extLst>
              <a:ext uri="{FF2B5EF4-FFF2-40B4-BE49-F238E27FC236}">
                <a16:creationId xmlns:a16="http://schemas.microsoft.com/office/drawing/2014/main" id="{D006F72D-2AA3-4B1B-BDAD-BDE13F9B1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37261-BFE3-4B45-A23C-49DE29B0A216}"/>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DAE21559-7723-4226-B95C-2E6DAD3F6A40}"/>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A9817D30-0847-4561-9C4D-F0DD714EA9CD}"/>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223517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22C5-790B-45D6-862C-B51821834B23}"/>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6FFBAFA0-7A83-4681-9019-FE8617591C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Content Placeholder 3">
            <a:extLst>
              <a:ext uri="{FF2B5EF4-FFF2-40B4-BE49-F238E27FC236}">
                <a16:creationId xmlns:a16="http://schemas.microsoft.com/office/drawing/2014/main" id="{F3027164-A84C-40E0-8206-E6B489EFE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Date Placeholder 4">
            <a:extLst>
              <a:ext uri="{FF2B5EF4-FFF2-40B4-BE49-F238E27FC236}">
                <a16:creationId xmlns:a16="http://schemas.microsoft.com/office/drawing/2014/main" id="{30571EB8-976D-445F-8EA1-6D107519C1A7}"/>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6" name="Footer Placeholder 5">
            <a:extLst>
              <a:ext uri="{FF2B5EF4-FFF2-40B4-BE49-F238E27FC236}">
                <a16:creationId xmlns:a16="http://schemas.microsoft.com/office/drawing/2014/main" id="{B9497D3F-BA26-4C3E-9FBC-39D2FCB69157}"/>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67E5ED62-478A-454D-86AD-BEE457A76DF3}"/>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67665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1992-9411-4E6E-93BF-D169E1E2C18E}"/>
              </a:ext>
            </a:extLst>
          </p:cNvPr>
          <p:cNvSpPr>
            <a:spLocks noGrp="1"/>
          </p:cNvSpPr>
          <p:nvPr>
            <p:ph type="title"/>
          </p:nvPr>
        </p:nvSpPr>
        <p:spPr>
          <a:xfrm>
            <a:off x="839788" y="365125"/>
            <a:ext cx="10515600" cy="1325563"/>
          </a:xfrm>
        </p:spPr>
        <p:txBody>
          <a:bodyPr/>
          <a:lstStyle/>
          <a:p>
            <a:r>
              <a:rPr lang="en-US"/>
              <a:t>Click to edit Master title style</a:t>
            </a:r>
            <a:endParaRPr lang="en-VC"/>
          </a:p>
        </p:txBody>
      </p:sp>
      <p:sp>
        <p:nvSpPr>
          <p:cNvPr id="3" name="Text Placeholder 2">
            <a:extLst>
              <a:ext uri="{FF2B5EF4-FFF2-40B4-BE49-F238E27FC236}">
                <a16:creationId xmlns:a16="http://schemas.microsoft.com/office/drawing/2014/main" id="{5B49F1CA-9CAA-41DE-BABF-4DCD0A720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1C4B7-D13E-481C-9EEF-EB9FD4C2A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Text Placeholder 4">
            <a:extLst>
              <a:ext uri="{FF2B5EF4-FFF2-40B4-BE49-F238E27FC236}">
                <a16:creationId xmlns:a16="http://schemas.microsoft.com/office/drawing/2014/main" id="{8C19C572-4632-4493-8C9E-18B954BE7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202BB-3A0E-4609-B714-5ED23533B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7" name="Date Placeholder 6">
            <a:extLst>
              <a:ext uri="{FF2B5EF4-FFF2-40B4-BE49-F238E27FC236}">
                <a16:creationId xmlns:a16="http://schemas.microsoft.com/office/drawing/2014/main" id="{55FB7986-2721-48DE-B891-BBD0A3DAC736}"/>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8" name="Footer Placeholder 7">
            <a:extLst>
              <a:ext uri="{FF2B5EF4-FFF2-40B4-BE49-F238E27FC236}">
                <a16:creationId xmlns:a16="http://schemas.microsoft.com/office/drawing/2014/main" id="{1B91556D-9888-44D3-9700-02A97B7D580E}"/>
              </a:ext>
            </a:extLst>
          </p:cNvPr>
          <p:cNvSpPr>
            <a:spLocks noGrp="1"/>
          </p:cNvSpPr>
          <p:nvPr>
            <p:ph type="ftr" sz="quarter" idx="11"/>
          </p:nvPr>
        </p:nvSpPr>
        <p:spPr/>
        <p:txBody>
          <a:bodyPr/>
          <a:lstStyle/>
          <a:p>
            <a:endParaRPr lang="en-VC"/>
          </a:p>
        </p:txBody>
      </p:sp>
      <p:sp>
        <p:nvSpPr>
          <p:cNvPr id="9" name="Slide Number Placeholder 8">
            <a:extLst>
              <a:ext uri="{FF2B5EF4-FFF2-40B4-BE49-F238E27FC236}">
                <a16:creationId xmlns:a16="http://schemas.microsoft.com/office/drawing/2014/main" id="{B6EA60E9-5699-4898-B039-D31A5E5F56A4}"/>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6019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0EA0-E254-423E-A289-31AE25A5ACEC}"/>
              </a:ext>
            </a:extLst>
          </p:cNvPr>
          <p:cNvSpPr>
            <a:spLocks noGrp="1"/>
          </p:cNvSpPr>
          <p:nvPr>
            <p:ph type="title"/>
          </p:nvPr>
        </p:nvSpPr>
        <p:spPr/>
        <p:txBody>
          <a:bodyPr/>
          <a:lstStyle/>
          <a:p>
            <a:r>
              <a:rPr lang="en-US"/>
              <a:t>Click to edit Master title style</a:t>
            </a:r>
            <a:endParaRPr lang="en-VC"/>
          </a:p>
        </p:txBody>
      </p:sp>
      <p:sp>
        <p:nvSpPr>
          <p:cNvPr id="3" name="Date Placeholder 2">
            <a:extLst>
              <a:ext uri="{FF2B5EF4-FFF2-40B4-BE49-F238E27FC236}">
                <a16:creationId xmlns:a16="http://schemas.microsoft.com/office/drawing/2014/main" id="{CF59EA98-2033-4210-BFC7-E50B3919ECC5}"/>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4" name="Footer Placeholder 3">
            <a:extLst>
              <a:ext uri="{FF2B5EF4-FFF2-40B4-BE49-F238E27FC236}">
                <a16:creationId xmlns:a16="http://schemas.microsoft.com/office/drawing/2014/main" id="{8A7A2F3C-C604-4C47-8E27-74A2C8CC22BE}"/>
              </a:ext>
            </a:extLst>
          </p:cNvPr>
          <p:cNvSpPr>
            <a:spLocks noGrp="1"/>
          </p:cNvSpPr>
          <p:nvPr>
            <p:ph type="ftr" sz="quarter" idx="11"/>
          </p:nvPr>
        </p:nvSpPr>
        <p:spPr/>
        <p:txBody>
          <a:bodyPr/>
          <a:lstStyle/>
          <a:p>
            <a:endParaRPr lang="en-VC"/>
          </a:p>
        </p:txBody>
      </p:sp>
      <p:sp>
        <p:nvSpPr>
          <p:cNvPr id="5" name="Slide Number Placeholder 4">
            <a:extLst>
              <a:ext uri="{FF2B5EF4-FFF2-40B4-BE49-F238E27FC236}">
                <a16:creationId xmlns:a16="http://schemas.microsoft.com/office/drawing/2014/main" id="{2196CF7B-99A8-4EB1-97DF-B9428CA323D8}"/>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7779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7C34A-AC34-473E-90A8-0E76391E123F}"/>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3" name="Footer Placeholder 2">
            <a:extLst>
              <a:ext uri="{FF2B5EF4-FFF2-40B4-BE49-F238E27FC236}">
                <a16:creationId xmlns:a16="http://schemas.microsoft.com/office/drawing/2014/main" id="{1782DAFB-ED7D-4651-9C66-2517F7A0310C}"/>
              </a:ext>
            </a:extLst>
          </p:cNvPr>
          <p:cNvSpPr>
            <a:spLocks noGrp="1"/>
          </p:cNvSpPr>
          <p:nvPr>
            <p:ph type="ftr" sz="quarter" idx="11"/>
          </p:nvPr>
        </p:nvSpPr>
        <p:spPr/>
        <p:txBody>
          <a:bodyPr/>
          <a:lstStyle/>
          <a:p>
            <a:endParaRPr lang="en-VC"/>
          </a:p>
        </p:txBody>
      </p:sp>
      <p:sp>
        <p:nvSpPr>
          <p:cNvPr id="4" name="Slide Number Placeholder 3">
            <a:extLst>
              <a:ext uri="{FF2B5EF4-FFF2-40B4-BE49-F238E27FC236}">
                <a16:creationId xmlns:a16="http://schemas.microsoft.com/office/drawing/2014/main" id="{37728998-412B-427E-936B-C13A45482BD9}"/>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82218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0CD2-10D3-4F34-A5EE-B1854477A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Content Placeholder 2">
            <a:extLst>
              <a:ext uri="{FF2B5EF4-FFF2-40B4-BE49-F238E27FC236}">
                <a16:creationId xmlns:a16="http://schemas.microsoft.com/office/drawing/2014/main" id="{72586B83-D956-418D-95B7-788BF8857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Text Placeholder 3">
            <a:extLst>
              <a:ext uri="{FF2B5EF4-FFF2-40B4-BE49-F238E27FC236}">
                <a16:creationId xmlns:a16="http://schemas.microsoft.com/office/drawing/2014/main" id="{7F2CBDDE-F210-4DF0-A4D5-946B5C9DC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298BC-E5FF-488F-BF8A-9C08E7915BE5}"/>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6" name="Footer Placeholder 5">
            <a:extLst>
              <a:ext uri="{FF2B5EF4-FFF2-40B4-BE49-F238E27FC236}">
                <a16:creationId xmlns:a16="http://schemas.microsoft.com/office/drawing/2014/main" id="{B43D904D-6C54-4412-81DC-6F676070F007}"/>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8E14E664-BE05-4AB2-90A9-08C2E6A3562A}"/>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40829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0E35-7D7A-415B-BE57-0429146F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Picture Placeholder 2">
            <a:extLst>
              <a:ext uri="{FF2B5EF4-FFF2-40B4-BE49-F238E27FC236}">
                <a16:creationId xmlns:a16="http://schemas.microsoft.com/office/drawing/2014/main" id="{44051AC8-CD3B-4EA3-87D8-35934736F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C"/>
          </a:p>
        </p:txBody>
      </p:sp>
      <p:sp>
        <p:nvSpPr>
          <p:cNvPr id="4" name="Text Placeholder 3">
            <a:extLst>
              <a:ext uri="{FF2B5EF4-FFF2-40B4-BE49-F238E27FC236}">
                <a16:creationId xmlns:a16="http://schemas.microsoft.com/office/drawing/2014/main" id="{84B9D2F3-3FB4-47D3-92FB-DF3A59117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0608E-FA0E-45AA-8AB0-7C35F5C41626}"/>
              </a:ext>
            </a:extLst>
          </p:cNvPr>
          <p:cNvSpPr>
            <a:spLocks noGrp="1"/>
          </p:cNvSpPr>
          <p:nvPr>
            <p:ph type="dt" sz="half" idx="10"/>
          </p:nvPr>
        </p:nvSpPr>
        <p:spPr/>
        <p:txBody>
          <a:bodyPr/>
          <a:lstStyle/>
          <a:p>
            <a:fld id="{FD00E65F-F280-4040-BDCF-AD5C18D4D0F2}" type="datetimeFigureOut">
              <a:rPr lang="en-VC" smtClean="0"/>
              <a:t>09/09/2024</a:t>
            </a:fld>
            <a:endParaRPr lang="en-VC"/>
          </a:p>
        </p:txBody>
      </p:sp>
      <p:sp>
        <p:nvSpPr>
          <p:cNvPr id="6" name="Footer Placeholder 5">
            <a:extLst>
              <a:ext uri="{FF2B5EF4-FFF2-40B4-BE49-F238E27FC236}">
                <a16:creationId xmlns:a16="http://schemas.microsoft.com/office/drawing/2014/main" id="{1E704EB7-570B-43B1-8424-9FCA63CD6BD8}"/>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F8E42A17-718D-46BB-A2F5-23DAC7048D24}"/>
              </a:ext>
            </a:extLst>
          </p:cNvPr>
          <p:cNvSpPr>
            <a:spLocks noGrp="1"/>
          </p:cNvSpPr>
          <p:nvPr>
            <p:ph type="sldNum" sz="quarter" idx="12"/>
          </p:nvPr>
        </p:nvSpPr>
        <p:spPr/>
        <p:txBody>
          <a:bodyPr/>
          <a:lstStyle/>
          <a:p>
            <a:fld id="{678871F1-02E3-4CEB-83A1-EF75B477F109}" type="slidenum">
              <a:rPr lang="en-VC" smtClean="0"/>
              <a:t>‹#›</a:t>
            </a:fld>
            <a:endParaRPr lang="en-VC"/>
          </a:p>
        </p:txBody>
      </p:sp>
    </p:spTree>
    <p:extLst>
      <p:ext uri="{BB962C8B-B14F-4D97-AF65-F5344CB8AC3E}">
        <p14:creationId xmlns:p14="http://schemas.microsoft.com/office/powerpoint/2010/main" val="361364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F8605-DD1D-48E2-A846-3B4F04339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C"/>
          </a:p>
        </p:txBody>
      </p:sp>
      <p:sp>
        <p:nvSpPr>
          <p:cNvPr id="3" name="Text Placeholder 2">
            <a:extLst>
              <a:ext uri="{FF2B5EF4-FFF2-40B4-BE49-F238E27FC236}">
                <a16:creationId xmlns:a16="http://schemas.microsoft.com/office/drawing/2014/main" id="{A6BFDC71-2D50-48E1-8D60-A3BE9A3D9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8C27DB81-917B-4101-91FB-9CAC0591F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0E65F-F280-4040-BDCF-AD5C18D4D0F2}" type="datetimeFigureOut">
              <a:rPr lang="en-VC" smtClean="0"/>
              <a:t>09/09/2024</a:t>
            </a:fld>
            <a:endParaRPr lang="en-VC"/>
          </a:p>
        </p:txBody>
      </p:sp>
      <p:sp>
        <p:nvSpPr>
          <p:cNvPr id="5" name="Footer Placeholder 4">
            <a:extLst>
              <a:ext uri="{FF2B5EF4-FFF2-40B4-BE49-F238E27FC236}">
                <a16:creationId xmlns:a16="http://schemas.microsoft.com/office/drawing/2014/main" id="{F303FC33-DCC3-4E83-85BB-8D97A939B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C"/>
          </a:p>
        </p:txBody>
      </p:sp>
      <p:sp>
        <p:nvSpPr>
          <p:cNvPr id="6" name="Slide Number Placeholder 5">
            <a:extLst>
              <a:ext uri="{FF2B5EF4-FFF2-40B4-BE49-F238E27FC236}">
                <a16:creationId xmlns:a16="http://schemas.microsoft.com/office/drawing/2014/main" id="{D81AD34F-428A-40A8-B279-28AF492FA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871F1-02E3-4CEB-83A1-EF75B477F109}" type="slidenum">
              <a:rPr lang="en-VC" smtClean="0"/>
              <a:t>‹#›</a:t>
            </a:fld>
            <a:endParaRPr lang="en-VC"/>
          </a:p>
        </p:txBody>
      </p:sp>
    </p:spTree>
    <p:extLst>
      <p:ext uri="{BB962C8B-B14F-4D97-AF65-F5344CB8AC3E}">
        <p14:creationId xmlns:p14="http://schemas.microsoft.com/office/powerpoint/2010/main" val="2435819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file:///F:\Sterling%20E-Commerce%20Data--.xlsx!Pivot%20Charts!R41C4:R43C5" TargetMode="External"/><Relationship Id="rId13" Type="http://schemas.openxmlformats.org/officeDocument/2006/relationships/image" Target="../media/image7.emf"/><Relationship Id="rId18" Type="http://schemas.openxmlformats.org/officeDocument/2006/relationships/oleObject" Target="file:///F:\Sterling%20E-Commerce%20Data--.xlsx!Pivot%20Charts!R23C11:R36C18" TargetMode="External"/><Relationship Id="rId26" Type="http://schemas.openxmlformats.org/officeDocument/2006/relationships/image" Target="../media/image15.png"/><Relationship Id="rId3" Type="http://schemas.openxmlformats.org/officeDocument/2006/relationships/image" Target="../media/image2.emf"/><Relationship Id="rId21" Type="http://schemas.openxmlformats.org/officeDocument/2006/relationships/image" Target="../media/image11.emf"/><Relationship Id="rId7" Type="http://schemas.openxmlformats.org/officeDocument/2006/relationships/image" Target="../media/image4.emf"/><Relationship Id="rId12" Type="http://schemas.openxmlformats.org/officeDocument/2006/relationships/oleObject" Target="file:///F:\Sterling%20E-Commerce%20Data--.xlsx!Pivot%20Charts!R28C1:R30C3" TargetMode="External"/><Relationship Id="rId17" Type="http://schemas.openxmlformats.org/officeDocument/2006/relationships/image" Target="../media/image9.emf"/><Relationship Id="rId25" Type="http://schemas.openxmlformats.org/officeDocument/2006/relationships/image" Target="../media/image14.svg"/><Relationship Id="rId2" Type="http://schemas.openxmlformats.org/officeDocument/2006/relationships/oleObject" Target="file:///F:\Sterling%20E-Commerce%20Data--.xlsx!Pivot%20Charts!R1C8:R17C16" TargetMode="External"/><Relationship Id="rId16" Type="http://schemas.openxmlformats.org/officeDocument/2006/relationships/oleObject" Target="file:///F:\Sterling%20E-Commerce%20Data--.xlsx!Pivot%20Charts!R1C1:R21C8" TargetMode="External"/><Relationship Id="rId20" Type="http://schemas.openxmlformats.org/officeDocument/2006/relationships/oleObject" Target="file:///F:\Sterling%20E-Commerce%20Data--.xlsx!Pivot%20Charts!R20C20:R36C25" TargetMode="External"/><Relationship Id="rId29"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oleObject" Target="file:///F:\Sterling%20E-Commerce%20Data--.xlsx!Pivot%20Charts!R34C1:R36C3" TargetMode="External"/><Relationship Id="rId11" Type="http://schemas.openxmlformats.org/officeDocument/2006/relationships/image" Target="../media/image6.emf"/><Relationship Id="rId24" Type="http://schemas.openxmlformats.org/officeDocument/2006/relationships/image" Target="../media/image13.png"/><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28" Type="http://schemas.openxmlformats.org/officeDocument/2006/relationships/image" Target="../media/image17.png"/><Relationship Id="rId10" Type="http://schemas.openxmlformats.org/officeDocument/2006/relationships/oleObject" Target="file:///F:\Sterling%20E-Commerce%20Data--.xlsx!Pivot%20Charts!R49C1:R51C3" TargetMode="External"/><Relationship Id="rId19" Type="http://schemas.openxmlformats.org/officeDocument/2006/relationships/image" Target="../media/image10.emf"/><Relationship Id="rId31" Type="http://schemas.openxmlformats.org/officeDocument/2006/relationships/image" Target="../media/image20.svg"/><Relationship Id="rId4" Type="http://schemas.openxmlformats.org/officeDocument/2006/relationships/oleObject" Target="file:///F:\Sterling%20E-Commerce%20Data--.xlsx!Pivot%20Charts!R1C19:R18C25" TargetMode="External"/><Relationship Id="rId9" Type="http://schemas.openxmlformats.org/officeDocument/2006/relationships/image" Target="../media/image5.emf"/><Relationship Id="rId14" Type="http://schemas.openxmlformats.org/officeDocument/2006/relationships/oleObject" Target="file:///F:\Sterling%20E-Commerce%20Data--.xlsx!Pivot%20Charts!R52C11:R58C12" TargetMode="External"/><Relationship Id="rId22" Type="http://schemas.openxmlformats.org/officeDocument/2006/relationships/oleObject" Target="file:///F:\Sterling%20E-Commerce%20Data--.xlsx!Pivot%20Charts!R40C20:R50C25" TargetMode="External"/><Relationship Id="rId27" Type="http://schemas.openxmlformats.org/officeDocument/2006/relationships/image" Target="../media/image16.svg"/><Relationship Id="rId30"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oleObject" Target="file:///F:\Sterling%20E-Commerce%20Data--.xlsx!Pivot%20Charts!R1C29:R19C36" TargetMode="External"/><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file:///F:\Sterling%20E-Commerce%20Data--.xlsx!Pivot%20Charts!R21C27:R38C37" TargetMode="External"/><Relationship Id="rId1" Type="http://schemas.openxmlformats.org/officeDocument/2006/relationships/slideLayout" Target="../slideLayouts/slideLayout6.xml"/><Relationship Id="rId6" Type="http://schemas.openxmlformats.org/officeDocument/2006/relationships/oleObject" Target="file:///F:\Sterling%20E-Commerce%20Data--.xlsx!Pivot%20Charts!R51C7:R52C7" TargetMode="External"/><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file:///F:\Sterling%20E-Commerce%20Data--.xlsx!Pivot%20Charts!R4C41:R27C49" TargetMode="External"/><Relationship Id="rId4" Type="http://schemas.openxmlformats.org/officeDocument/2006/relationships/oleObject" Target="file:///F:\Sterling%20E-Commerce%20Data--.xlsx!Pivot%20Charts!R45C7:R46C7" TargetMode="External"/><Relationship Id="rId9"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D0DCFB-6F54-4A2D-9F7B-270705C24777}"/>
              </a:ext>
            </a:extLst>
          </p:cNvPr>
          <p:cNvSpPr>
            <a:spLocks noGrp="1"/>
          </p:cNvSpPr>
          <p:nvPr>
            <p:ph type="title"/>
          </p:nvPr>
        </p:nvSpPr>
        <p:spPr>
          <a:xfrm>
            <a:off x="285751" y="325437"/>
            <a:ext cx="11068050" cy="6207125"/>
          </a:xfrm>
        </p:spPr>
        <p:txBody>
          <a:bodyPr>
            <a:normAutofit/>
          </a:bodyPr>
          <a:lstStyle/>
          <a:p>
            <a:r>
              <a:rPr lang="en-US" sz="3200" b="1" dirty="0">
                <a:latin typeface="Times New Roman" panose="02020603050405020304" pitchFamily="18" charset="0"/>
                <a:cs typeface="Times New Roman" panose="02020603050405020304" pitchFamily="18" charset="0"/>
              </a:rPr>
              <a:t>Sterling E Commerce Performance Analysis</a:t>
            </a:r>
            <a:br>
              <a:rPr lang="en-US" sz="3600" dirty="0"/>
            </a:br>
            <a:endParaRPr lang="en-VC" sz="3600" dirty="0"/>
          </a:p>
        </p:txBody>
      </p:sp>
      <p:pic>
        <p:nvPicPr>
          <p:cNvPr id="3" name="Picture 2">
            <a:extLst>
              <a:ext uri="{FF2B5EF4-FFF2-40B4-BE49-F238E27FC236}">
                <a16:creationId xmlns:a16="http://schemas.microsoft.com/office/drawing/2014/main" id="{61C4AC87-6883-414F-81A5-790DDC89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628650"/>
            <a:ext cx="3676649" cy="5357813"/>
          </a:xfrm>
          <a:prstGeom prst="rect">
            <a:avLst/>
          </a:prstGeom>
        </p:spPr>
      </p:pic>
    </p:spTree>
    <p:extLst>
      <p:ext uri="{BB962C8B-B14F-4D97-AF65-F5344CB8AC3E}">
        <p14:creationId xmlns:p14="http://schemas.microsoft.com/office/powerpoint/2010/main" val="263766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3424-9869-4196-B48E-A83C17B2A8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 of Payment</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E3B466-FB35-4851-AD45-3AF546FF78F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cod payment method stands out as the most favored option, representing the highest transaction method with 101,750 instances , followed by easypay with 68,915 instances.</a:t>
            </a:r>
            <a:endParaRPr lang="en-VC"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95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F5A9-AC65-44C3-90EC-4E490AD6D56A}"/>
              </a:ext>
            </a:extLst>
          </p:cNvPr>
          <p:cNvSpPr>
            <a:spLocks noGrp="1"/>
          </p:cNvSpPr>
          <p:nvPr>
            <p:ph type="title"/>
          </p:nvPr>
        </p:nvSpPr>
        <p:spPr>
          <a:xfrm>
            <a:off x="838200" y="106217"/>
            <a:ext cx="10515600" cy="1149639"/>
          </a:xfrm>
        </p:spPr>
        <p:txBody>
          <a:bodyPr/>
          <a:lstStyle/>
          <a:p>
            <a:r>
              <a:rPr lang="en-US" dirty="0">
                <a:latin typeface="Times New Roman" panose="02020603050405020304" pitchFamily="18" charset="0"/>
                <a:cs typeface="Times New Roman" panose="02020603050405020304" pitchFamily="18" charset="0"/>
              </a:rPr>
              <a:t>Recommendation</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5FBB30-037A-4F21-8189-362D618268D2}"/>
              </a:ext>
            </a:extLst>
          </p:cNvPr>
          <p:cNvSpPr>
            <a:spLocks noGrp="1"/>
          </p:cNvSpPr>
          <p:nvPr>
            <p:ph idx="1"/>
          </p:nvPr>
        </p:nvSpPr>
        <p:spPr>
          <a:xfrm>
            <a:off x="607290" y="1255856"/>
            <a:ext cx="10515600" cy="5369502"/>
          </a:xfrm>
        </p:spPr>
        <p:txBody>
          <a:bodyPr>
            <a:noAutofit/>
          </a:bodyPr>
          <a:lstStyle/>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The company should leverage the success from December, the highest sales month in 2021, by analyzing the key factors behind this performance. Allocate resources and marketing strategies to replicate these factors throughout the year.</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Increase focus on selling products in the South and Midwest regions, where demand has been stronger.</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Implement more sales incentives nationwide to boost overall sales performance.</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Reduce stock levels for underperforming products to free up capital for higher-demand items, ensuring healthier cash flow.</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Prioritize stocking top-performing categories, as they have consistently driven sales and possibly revenue.</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Introduce loyalty programs or exclusive incentives to reward top customers to encourage repeat purchases.</a:t>
            </a:r>
          </a:p>
          <a:p>
            <a:pPr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Study the reasons behind the low patronage outside the South and Midwest regions to improve performance in other areas.</a:t>
            </a:r>
          </a:p>
        </p:txBody>
      </p:sp>
    </p:spTree>
    <p:extLst>
      <p:ext uri="{BB962C8B-B14F-4D97-AF65-F5344CB8AC3E}">
        <p14:creationId xmlns:p14="http://schemas.microsoft.com/office/powerpoint/2010/main" val="111760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B83F1-EB51-4F8E-AF63-6CEA80F92A93}"/>
              </a:ext>
            </a:extLst>
          </p:cNvPr>
          <p:cNvSpPr>
            <a:spLocks noGrp="1"/>
          </p:cNvSpPr>
          <p:nvPr>
            <p:ph type="title"/>
          </p:nvPr>
        </p:nvSpPr>
        <p:spPr>
          <a:xfrm>
            <a:off x="838200" y="216692"/>
            <a:ext cx="10515600" cy="928689"/>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br>
              <a:rPr lang="en-US" dirty="0"/>
            </a:br>
            <a:endParaRPr lang="en-VC" dirty="0"/>
          </a:p>
        </p:txBody>
      </p:sp>
      <p:sp>
        <p:nvSpPr>
          <p:cNvPr id="4" name="Content Placeholder 3">
            <a:extLst>
              <a:ext uri="{FF2B5EF4-FFF2-40B4-BE49-F238E27FC236}">
                <a16:creationId xmlns:a16="http://schemas.microsoft.com/office/drawing/2014/main" id="{CD7FF856-939A-48F2-AAE6-123EFF86F37F}"/>
              </a:ext>
            </a:extLst>
          </p:cNvPr>
          <p:cNvSpPr>
            <a:spLocks noGrp="1"/>
          </p:cNvSpPr>
          <p:nvPr>
            <p:ph idx="1"/>
          </p:nvPr>
        </p:nvSpPr>
        <p:spPr>
          <a:xfrm>
            <a:off x="838200" y="1143001"/>
            <a:ext cx="10515600" cy="3835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Sterling E-Commerce is a one-stop online shopping destination for a wide range of high-quality products whose mission is to provide their customers with the best shopping experience possible and focus on quality, affordability, and convenience of their clients.</a:t>
            </a:r>
          </a:p>
          <a:p>
            <a:pPr marL="0" indent="0">
              <a:buNone/>
            </a:pPr>
            <a:r>
              <a:rPr lang="en-US" sz="2400" dirty="0">
                <a:latin typeface="Times New Roman" panose="02020603050405020304" pitchFamily="18" charset="0"/>
                <a:cs typeface="Times New Roman" panose="02020603050405020304" pitchFamily="18" charset="0"/>
              </a:rPr>
              <a:t>From the data gather ( Oct 2021 – Sept 2022), we provided valuable Insights into customer’s Interactions with company’s products across the country using a meticulous data evaluation process, which involve data cleaning and visualization.</a:t>
            </a:r>
            <a:endParaRPr lang="en-V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85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0A3F3-F2CF-4CE5-B046-8A28F4DCBAF2}"/>
              </a:ext>
            </a:extLst>
          </p:cNvPr>
          <p:cNvSpPr>
            <a:spLocks noGrp="1"/>
          </p:cNvSpPr>
          <p:nvPr>
            <p:ph type="title"/>
          </p:nvPr>
        </p:nvSpPr>
        <p:spPr>
          <a:xfrm>
            <a:off x="112059" y="147918"/>
            <a:ext cx="11788588" cy="6562164"/>
          </a:xfrm>
        </p:spPr>
        <p:txBody>
          <a:bodyPr/>
          <a:lstStyle/>
          <a:p>
            <a:endParaRPr lang="en-VC" dirty="0"/>
          </a:p>
        </p:txBody>
      </p:sp>
      <p:grpSp>
        <p:nvGrpSpPr>
          <p:cNvPr id="48" name="Group 47">
            <a:extLst>
              <a:ext uri="{FF2B5EF4-FFF2-40B4-BE49-F238E27FC236}">
                <a16:creationId xmlns:a16="http://schemas.microsoft.com/office/drawing/2014/main" id="{3729C721-65CE-43BA-AFC2-B472200F2E47}"/>
              </a:ext>
            </a:extLst>
          </p:cNvPr>
          <p:cNvGrpSpPr/>
          <p:nvPr/>
        </p:nvGrpSpPr>
        <p:grpSpPr>
          <a:xfrm>
            <a:off x="112059" y="107209"/>
            <a:ext cx="11967882" cy="6602873"/>
            <a:chOff x="112059" y="107209"/>
            <a:chExt cx="11967882" cy="6602873"/>
          </a:xfrm>
        </p:grpSpPr>
        <p:sp>
          <p:nvSpPr>
            <p:cNvPr id="8" name="Rectangle 7">
              <a:extLst>
                <a:ext uri="{FF2B5EF4-FFF2-40B4-BE49-F238E27FC236}">
                  <a16:creationId xmlns:a16="http://schemas.microsoft.com/office/drawing/2014/main" id="{63E2DF62-8D6C-4749-8F6D-5D391CDB6AC0}"/>
                </a:ext>
              </a:extLst>
            </p:cNvPr>
            <p:cNvSpPr/>
            <p:nvPr/>
          </p:nvSpPr>
          <p:spPr>
            <a:xfrm>
              <a:off x="112059" y="107209"/>
              <a:ext cx="11967882" cy="660287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9" name="Rectangle: Rounded Corners 8">
              <a:extLst>
                <a:ext uri="{FF2B5EF4-FFF2-40B4-BE49-F238E27FC236}">
                  <a16:creationId xmlns:a16="http://schemas.microsoft.com/office/drawing/2014/main" id="{31C700C9-CDFE-4B29-A531-4BC8B1F0F01C}"/>
                </a:ext>
              </a:extLst>
            </p:cNvPr>
            <p:cNvSpPr/>
            <p:nvPr/>
          </p:nvSpPr>
          <p:spPr>
            <a:xfrm>
              <a:off x="291353" y="267494"/>
              <a:ext cx="11609294" cy="6323012"/>
            </a:xfrm>
            <a:prstGeom prst="roundRect">
              <a:avLst>
                <a:gd name="adj" fmla="val 49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10" name="Rectangle 9">
            <a:extLst>
              <a:ext uri="{FF2B5EF4-FFF2-40B4-BE49-F238E27FC236}">
                <a16:creationId xmlns:a16="http://schemas.microsoft.com/office/drawing/2014/main" id="{70459EF8-8B72-479D-9B7C-155B670DFF08}"/>
              </a:ext>
            </a:extLst>
          </p:cNvPr>
          <p:cNvSpPr/>
          <p:nvPr/>
        </p:nvSpPr>
        <p:spPr>
          <a:xfrm>
            <a:off x="430305" y="929528"/>
            <a:ext cx="1178673"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1" name="Rectangle 10">
            <a:extLst>
              <a:ext uri="{FF2B5EF4-FFF2-40B4-BE49-F238E27FC236}">
                <a16:creationId xmlns:a16="http://schemas.microsoft.com/office/drawing/2014/main" id="{D10238EF-4868-4500-B1CE-43BD3BF7EF98}"/>
              </a:ext>
            </a:extLst>
          </p:cNvPr>
          <p:cNvSpPr/>
          <p:nvPr/>
        </p:nvSpPr>
        <p:spPr>
          <a:xfrm>
            <a:off x="430306" y="403413"/>
            <a:ext cx="3415553" cy="49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STERLING E-COMMERCE</a:t>
            </a:r>
            <a:endParaRPr lang="en-VC" sz="2400" dirty="0">
              <a:solidFill>
                <a:schemeClr val="tx1"/>
              </a:solidFill>
              <a:latin typeface="Abadi" panose="020B0604020104020204" pitchFamily="34" charset="0"/>
            </a:endParaRPr>
          </a:p>
        </p:txBody>
      </p:sp>
      <p:sp>
        <p:nvSpPr>
          <p:cNvPr id="14" name="Rectangle 13">
            <a:extLst>
              <a:ext uri="{FF2B5EF4-FFF2-40B4-BE49-F238E27FC236}">
                <a16:creationId xmlns:a16="http://schemas.microsoft.com/office/drawing/2014/main" id="{89D96CDB-F727-43F6-A6E2-AF22C8427C32}"/>
              </a:ext>
            </a:extLst>
          </p:cNvPr>
          <p:cNvSpPr/>
          <p:nvPr/>
        </p:nvSpPr>
        <p:spPr>
          <a:xfrm>
            <a:off x="5960519" y="886713"/>
            <a:ext cx="3347647" cy="1173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6" name="Rectangle 15">
            <a:extLst>
              <a:ext uri="{FF2B5EF4-FFF2-40B4-BE49-F238E27FC236}">
                <a16:creationId xmlns:a16="http://schemas.microsoft.com/office/drawing/2014/main" id="{815B7E36-BA53-4252-A36D-748E66153283}"/>
              </a:ext>
            </a:extLst>
          </p:cNvPr>
          <p:cNvSpPr/>
          <p:nvPr/>
        </p:nvSpPr>
        <p:spPr>
          <a:xfrm>
            <a:off x="430306" y="2208484"/>
            <a:ext cx="3236259" cy="1996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7" name="Rectangle 16">
            <a:extLst>
              <a:ext uri="{FF2B5EF4-FFF2-40B4-BE49-F238E27FC236}">
                <a16:creationId xmlns:a16="http://schemas.microsoft.com/office/drawing/2014/main" id="{9398DAEF-31A1-4C62-B4F1-B1A5DD054224}"/>
              </a:ext>
            </a:extLst>
          </p:cNvPr>
          <p:cNvSpPr/>
          <p:nvPr/>
        </p:nvSpPr>
        <p:spPr>
          <a:xfrm>
            <a:off x="430306" y="4387101"/>
            <a:ext cx="6553200" cy="1963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8" name="Rectangle 17">
            <a:extLst>
              <a:ext uri="{FF2B5EF4-FFF2-40B4-BE49-F238E27FC236}">
                <a16:creationId xmlns:a16="http://schemas.microsoft.com/office/drawing/2014/main" id="{6A07DE6A-84BE-446F-AE52-47F711625A8A}"/>
              </a:ext>
            </a:extLst>
          </p:cNvPr>
          <p:cNvSpPr/>
          <p:nvPr/>
        </p:nvSpPr>
        <p:spPr>
          <a:xfrm>
            <a:off x="7162800" y="2187858"/>
            <a:ext cx="4598894" cy="2017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9" name="Rectangle 18">
            <a:extLst>
              <a:ext uri="{FF2B5EF4-FFF2-40B4-BE49-F238E27FC236}">
                <a16:creationId xmlns:a16="http://schemas.microsoft.com/office/drawing/2014/main" id="{01755D43-9E24-4040-B40D-58006AAF105A}"/>
              </a:ext>
            </a:extLst>
          </p:cNvPr>
          <p:cNvSpPr/>
          <p:nvPr/>
        </p:nvSpPr>
        <p:spPr>
          <a:xfrm>
            <a:off x="7162800" y="4387101"/>
            <a:ext cx="4598894" cy="1963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22" name="Rectangle 21">
            <a:extLst>
              <a:ext uri="{FF2B5EF4-FFF2-40B4-BE49-F238E27FC236}">
                <a16:creationId xmlns:a16="http://schemas.microsoft.com/office/drawing/2014/main" id="{812AB6CB-6CAB-4F7D-A377-821A449485ED}"/>
              </a:ext>
            </a:extLst>
          </p:cNvPr>
          <p:cNvSpPr/>
          <p:nvPr/>
        </p:nvSpPr>
        <p:spPr>
          <a:xfrm>
            <a:off x="3787587" y="2206622"/>
            <a:ext cx="3236259" cy="201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23" name="TextBox 22">
            <a:extLst>
              <a:ext uri="{FF2B5EF4-FFF2-40B4-BE49-F238E27FC236}">
                <a16:creationId xmlns:a16="http://schemas.microsoft.com/office/drawing/2014/main" id="{780B6EB2-4DA9-43C7-99FF-1914F6585F4C}"/>
              </a:ext>
            </a:extLst>
          </p:cNvPr>
          <p:cNvSpPr txBox="1"/>
          <p:nvPr/>
        </p:nvSpPr>
        <p:spPr>
          <a:xfrm>
            <a:off x="5573805" y="2971800"/>
            <a:ext cx="914400" cy="914400"/>
          </a:xfrm>
          <a:prstGeom prst="rect">
            <a:avLst/>
          </a:prstGeom>
          <a:noFill/>
        </p:spPr>
        <p:txBody>
          <a:bodyPr wrap="square" rtlCol="0">
            <a:spAutoFit/>
          </a:bodyPr>
          <a:lstStyle/>
          <a:p>
            <a:endParaRPr lang="en-VC" dirty="0"/>
          </a:p>
        </p:txBody>
      </p:sp>
      <p:graphicFrame>
        <p:nvGraphicFramePr>
          <p:cNvPr id="21" name="Object 20">
            <a:extLst>
              <a:ext uri="{FF2B5EF4-FFF2-40B4-BE49-F238E27FC236}">
                <a16:creationId xmlns:a16="http://schemas.microsoft.com/office/drawing/2014/main" id="{8131223D-F493-46D3-B4C0-BF7289E34619}"/>
              </a:ext>
            </a:extLst>
          </p:cNvPr>
          <p:cNvGraphicFramePr>
            <a:graphicFrameLocks noChangeAspect="1"/>
          </p:cNvGraphicFramePr>
          <p:nvPr>
            <p:extLst>
              <p:ext uri="{D42A27DB-BD31-4B8C-83A1-F6EECF244321}">
                <p14:modId xmlns:p14="http://schemas.microsoft.com/office/powerpoint/2010/main" val="2179194749"/>
              </p:ext>
            </p:extLst>
          </p:nvPr>
        </p:nvGraphicFramePr>
        <p:xfrm>
          <a:off x="6609557" y="4439124"/>
          <a:ext cx="4583112" cy="1939925"/>
        </p:xfrm>
        <a:graphic>
          <a:graphicData uri="http://schemas.openxmlformats.org/presentationml/2006/ole">
            <mc:AlternateContent xmlns:mc="http://schemas.openxmlformats.org/markup-compatibility/2006">
              <mc:Choice xmlns:v="urn:schemas-microsoft-com:vml" Requires="v">
                <p:oleObj name="Worksheet" r:id="rId2" imgW="5477030" imgH="2762250" progId="Excel.Sheet.12">
                  <p:link updateAutomatic="1"/>
                </p:oleObj>
              </mc:Choice>
              <mc:Fallback>
                <p:oleObj name="Worksheet" r:id="rId2" imgW="5477030" imgH="2762250" progId="Excel.Sheet.12">
                  <p:link updateAutomatic="1"/>
                  <p:pic>
                    <p:nvPicPr>
                      <p:cNvPr id="21" name="Object 20">
                        <a:extLst>
                          <a:ext uri="{FF2B5EF4-FFF2-40B4-BE49-F238E27FC236}">
                            <a16:creationId xmlns:a16="http://schemas.microsoft.com/office/drawing/2014/main" id="{8131223D-F493-46D3-B4C0-BF7289E34619}"/>
                          </a:ext>
                        </a:extLst>
                      </p:cNvPr>
                      <p:cNvPicPr/>
                      <p:nvPr/>
                    </p:nvPicPr>
                    <p:blipFill>
                      <a:blip r:embed="rId3"/>
                      <a:stretch>
                        <a:fillRect/>
                      </a:stretch>
                    </p:blipFill>
                    <p:spPr>
                      <a:xfrm>
                        <a:off x="6609557" y="4439124"/>
                        <a:ext cx="4583112" cy="1939925"/>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43A7650-9CB6-4C66-9897-4C0962483BB5}"/>
              </a:ext>
            </a:extLst>
          </p:cNvPr>
          <p:cNvGraphicFramePr>
            <a:graphicFrameLocks noChangeAspect="1"/>
          </p:cNvGraphicFramePr>
          <p:nvPr>
            <p:extLst>
              <p:ext uri="{D42A27DB-BD31-4B8C-83A1-F6EECF244321}">
                <p14:modId xmlns:p14="http://schemas.microsoft.com/office/powerpoint/2010/main" val="2732397954"/>
              </p:ext>
            </p:extLst>
          </p:nvPr>
        </p:nvGraphicFramePr>
        <p:xfrm>
          <a:off x="7144868" y="2206623"/>
          <a:ext cx="4616826" cy="1998290"/>
        </p:xfrm>
        <a:graphic>
          <a:graphicData uri="http://schemas.openxmlformats.org/presentationml/2006/ole">
            <mc:AlternateContent xmlns:mc="http://schemas.openxmlformats.org/markup-compatibility/2006">
              <mc:Choice xmlns:v="urn:schemas-microsoft-com:vml" Requires="v">
                <p:oleObj name="Worksheet" r:id="rId4" imgW="4276685" imgH="2924348" progId="Excel.Sheet.12">
                  <p:link updateAutomatic="1"/>
                </p:oleObj>
              </mc:Choice>
              <mc:Fallback>
                <p:oleObj name="Worksheet" r:id="rId4" imgW="4276685" imgH="2924348" progId="Excel.Sheet.12">
                  <p:link updateAutomatic="1"/>
                  <p:pic>
                    <p:nvPicPr>
                      <p:cNvPr id="31" name="Object 30">
                        <a:extLst>
                          <a:ext uri="{FF2B5EF4-FFF2-40B4-BE49-F238E27FC236}">
                            <a16:creationId xmlns:a16="http://schemas.microsoft.com/office/drawing/2014/main" id="{D43A7650-9CB6-4C66-9897-4C0962483BB5}"/>
                          </a:ext>
                        </a:extLst>
                      </p:cNvPr>
                      <p:cNvPicPr/>
                      <p:nvPr/>
                    </p:nvPicPr>
                    <p:blipFill>
                      <a:blip r:embed="rId5"/>
                      <a:stretch>
                        <a:fillRect/>
                      </a:stretch>
                    </p:blipFill>
                    <p:spPr>
                      <a:xfrm>
                        <a:off x="7144868" y="2206623"/>
                        <a:ext cx="4616826" cy="199829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6FDB2BDE-2927-495B-8EBC-F914872F8440}"/>
              </a:ext>
            </a:extLst>
          </p:cNvPr>
          <p:cNvGraphicFramePr>
            <a:graphicFrameLocks noChangeAspect="1"/>
          </p:cNvGraphicFramePr>
          <p:nvPr>
            <p:extLst>
              <p:ext uri="{D42A27DB-BD31-4B8C-83A1-F6EECF244321}">
                <p14:modId xmlns:p14="http://schemas.microsoft.com/office/powerpoint/2010/main" val="3959010767"/>
              </p:ext>
            </p:extLst>
          </p:nvPr>
        </p:nvGraphicFramePr>
        <p:xfrm>
          <a:off x="452905" y="888717"/>
          <a:ext cx="1182687" cy="1123950"/>
        </p:xfrm>
        <a:graphic>
          <a:graphicData uri="http://schemas.openxmlformats.org/presentationml/2006/ole">
            <mc:AlternateContent xmlns:mc="http://schemas.openxmlformats.org/markup-compatibility/2006">
              <mc:Choice xmlns:v="urn:schemas-microsoft-com:vml" Requires="v">
                <p:oleObj name="Worksheet" r:id="rId6" imgW="2000228" imgH="647700" progId="Excel.Sheet.12">
                  <p:link updateAutomatic="1"/>
                </p:oleObj>
              </mc:Choice>
              <mc:Fallback>
                <p:oleObj name="Worksheet" r:id="rId6" imgW="2000228" imgH="647700" progId="Excel.Sheet.12">
                  <p:link updateAutomatic="1"/>
                  <p:pic>
                    <p:nvPicPr>
                      <p:cNvPr id="38" name="Object 37">
                        <a:extLst>
                          <a:ext uri="{FF2B5EF4-FFF2-40B4-BE49-F238E27FC236}">
                            <a16:creationId xmlns:a16="http://schemas.microsoft.com/office/drawing/2014/main" id="{6FDB2BDE-2927-495B-8EBC-F914872F8440}"/>
                          </a:ext>
                        </a:extLst>
                      </p:cNvPr>
                      <p:cNvPicPr/>
                      <p:nvPr/>
                    </p:nvPicPr>
                    <p:blipFill>
                      <a:blip r:embed="rId7"/>
                      <a:stretch>
                        <a:fillRect/>
                      </a:stretch>
                    </p:blipFill>
                    <p:spPr>
                      <a:xfrm>
                        <a:off x="452905" y="888717"/>
                        <a:ext cx="1182687" cy="1123950"/>
                      </a:xfrm>
                      <a:prstGeom prst="rect">
                        <a:avLst/>
                      </a:prstGeom>
                    </p:spPr>
                  </p:pic>
                </p:oleObj>
              </mc:Fallback>
            </mc:AlternateContent>
          </a:graphicData>
        </a:graphic>
      </p:graphicFrame>
      <p:sp>
        <p:nvSpPr>
          <p:cNvPr id="44" name="Rectangle 43">
            <a:extLst>
              <a:ext uri="{FF2B5EF4-FFF2-40B4-BE49-F238E27FC236}">
                <a16:creationId xmlns:a16="http://schemas.microsoft.com/office/drawing/2014/main" id="{8E8A0D21-5ECF-4286-81DB-32973FAE6B81}"/>
              </a:ext>
            </a:extLst>
          </p:cNvPr>
          <p:cNvSpPr/>
          <p:nvPr/>
        </p:nvSpPr>
        <p:spPr>
          <a:xfrm>
            <a:off x="1711221" y="937747"/>
            <a:ext cx="1264797"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40" name="Object 39">
            <a:extLst>
              <a:ext uri="{FF2B5EF4-FFF2-40B4-BE49-F238E27FC236}">
                <a16:creationId xmlns:a16="http://schemas.microsoft.com/office/drawing/2014/main" id="{A3604BD8-7694-4597-8203-F38B1D366512}"/>
              </a:ext>
            </a:extLst>
          </p:cNvPr>
          <p:cNvGraphicFramePr>
            <a:graphicFrameLocks noChangeAspect="1"/>
          </p:cNvGraphicFramePr>
          <p:nvPr>
            <p:extLst>
              <p:ext uri="{D42A27DB-BD31-4B8C-83A1-F6EECF244321}">
                <p14:modId xmlns:p14="http://schemas.microsoft.com/office/powerpoint/2010/main" val="472296531"/>
              </p:ext>
            </p:extLst>
          </p:nvPr>
        </p:nvGraphicFramePr>
        <p:xfrm>
          <a:off x="1795463" y="925513"/>
          <a:ext cx="1247775" cy="1133475"/>
        </p:xfrm>
        <a:graphic>
          <a:graphicData uri="http://schemas.openxmlformats.org/presentationml/2006/ole">
            <mc:AlternateContent xmlns:mc="http://schemas.openxmlformats.org/markup-compatibility/2006">
              <mc:Choice xmlns:v="urn:schemas-microsoft-com:vml" Requires="v">
                <p:oleObj name="Worksheet" r:id="rId8" imgW="1581027" imgH="647700" progId="Excel.Sheet.12">
                  <p:link updateAutomatic="1"/>
                </p:oleObj>
              </mc:Choice>
              <mc:Fallback>
                <p:oleObj name="Worksheet" r:id="rId8" imgW="1581027" imgH="647700" progId="Excel.Sheet.12">
                  <p:link updateAutomatic="1"/>
                  <p:pic>
                    <p:nvPicPr>
                      <p:cNvPr id="40" name="Object 39">
                        <a:extLst>
                          <a:ext uri="{FF2B5EF4-FFF2-40B4-BE49-F238E27FC236}">
                            <a16:creationId xmlns:a16="http://schemas.microsoft.com/office/drawing/2014/main" id="{A3604BD8-7694-4597-8203-F38B1D366512}"/>
                          </a:ext>
                        </a:extLst>
                      </p:cNvPr>
                      <p:cNvPicPr/>
                      <p:nvPr/>
                    </p:nvPicPr>
                    <p:blipFill>
                      <a:blip r:embed="rId9"/>
                      <a:stretch>
                        <a:fillRect/>
                      </a:stretch>
                    </p:blipFill>
                    <p:spPr>
                      <a:xfrm>
                        <a:off x="1795463" y="925513"/>
                        <a:ext cx="1247775" cy="1133475"/>
                      </a:xfrm>
                      <a:prstGeom prst="rect">
                        <a:avLst/>
                      </a:prstGeom>
                    </p:spPr>
                  </p:pic>
                </p:oleObj>
              </mc:Fallback>
            </mc:AlternateContent>
          </a:graphicData>
        </a:graphic>
      </p:graphicFrame>
      <p:sp>
        <p:nvSpPr>
          <p:cNvPr id="46" name="Rectangle 45">
            <a:extLst>
              <a:ext uri="{FF2B5EF4-FFF2-40B4-BE49-F238E27FC236}">
                <a16:creationId xmlns:a16="http://schemas.microsoft.com/office/drawing/2014/main" id="{E9830DDE-FC5A-40C8-884D-AEA1FB9D1937}"/>
              </a:ext>
            </a:extLst>
          </p:cNvPr>
          <p:cNvSpPr/>
          <p:nvPr/>
        </p:nvSpPr>
        <p:spPr>
          <a:xfrm>
            <a:off x="4532475" y="889419"/>
            <a:ext cx="1291455" cy="1181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42" name="Object 41">
            <a:extLst>
              <a:ext uri="{FF2B5EF4-FFF2-40B4-BE49-F238E27FC236}">
                <a16:creationId xmlns:a16="http://schemas.microsoft.com/office/drawing/2014/main" id="{C9897ECA-E69C-4C52-A77F-B00905E038E0}"/>
              </a:ext>
            </a:extLst>
          </p:cNvPr>
          <p:cNvGraphicFramePr>
            <a:graphicFrameLocks noChangeAspect="1"/>
          </p:cNvGraphicFramePr>
          <p:nvPr>
            <p:extLst>
              <p:ext uri="{D42A27DB-BD31-4B8C-83A1-F6EECF244321}">
                <p14:modId xmlns:p14="http://schemas.microsoft.com/office/powerpoint/2010/main" val="3685614086"/>
              </p:ext>
            </p:extLst>
          </p:nvPr>
        </p:nvGraphicFramePr>
        <p:xfrm>
          <a:off x="4495193" y="988680"/>
          <a:ext cx="1328737" cy="996950"/>
        </p:xfrm>
        <a:graphic>
          <a:graphicData uri="http://schemas.openxmlformats.org/presentationml/2006/ole">
            <mc:AlternateContent xmlns:mc="http://schemas.openxmlformats.org/markup-compatibility/2006">
              <mc:Choice xmlns:v="urn:schemas-microsoft-com:vml" Requires="v">
                <p:oleObj name="Worksheet" r:id="rId10" imgW="2000228" imgH="600248" progId="Excel.Sheet.12">
                  <p:link updateAutomatic="1"/>
                </p:oleObj>
              </mc:Choice>
              <mc:Fallback>
                <p:oleObj name="Worksheet" r:id="rId10" imgW="2000228" imgH="600248" progId="Excel.Sheet.12">
                  <p:link updateAutomatic="1"/>
                  <p:pic>
                    <p:nvPicPr>
                      <p:cNvPr id="42" name="Object 41">
                        <a:extLst>
                          <a:ext uri="{FF2B5EF4-FFF2-40B4-BE49-F238E27FC236}">
                            <a16:creationId xmlns:a16="http://schemas.microsoft.com/office/drawing/2014/main" id="{C9897ECA-E69C-4C52-A77F-B00905E038E0}"/>
                          </a:ext>
                        </a:extLst>
                      </p:cNvPr>
                      <p:cNvPicPr/>
                      <p:nvPr/>
                    </p:nvPicPr>
                    <p:blipFill>
                      <a:blip r:embed="rId11"/>
                      <a:stretch>
                        <a:fillRect/>
                      </a:stretch>
                    </p:blipFill>
                    <p:spPr>
                      <a:xfrm>
                        <a:off x="4495193" y="988680"/>
                        <a:ext cx="1328737" cy="996950"/>
                      </a:xfrm>
                      <a:prstGeom prst="rect">
                        <a:avLst/>
                      </a:prstGeom>
                    </p:spPr>
                  </p:pic>
                </p:oleObj>
              </mc:Fallback>
            </mc:AlternateContent>
          </a:graphicData>
        </a:graphic>
      </p:graphicFrame>
      <p:sp>
        <p:nvSpPr>
          <p:cNvPr id="47" name="Rectangle 46">
            <a:extLst>
              <a:ext uri="{FF2B5EF4-FFF2-40B4-BE49-F238E27FC236}">
                <a16:creationId xmlns:a16="http://schemas.microsoft.com/office/drawing/2014/main" id="{1AB57AF6-76CE-4D78-A1DA-C4D3FE1131C8}"/>
              </a:ext>
            </a:extLst>
          </p:cNvPr>
          <p:cNvSpPr/>
          <p:nvPr/>
        </p:nvSpPr>
        <p:spPr>
          <a:xfrm>
            <a:off x="3104431" y="900953"/>
            <a:ext cx="1291455" cy="118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highlight>
                <a:srgbClr val="B01CA5"/>
              </a:highlight>
            </a:endParaRPr>
          </a:p>
        </p:txBody>
      </p:sp>
      <p:graphicFrame>
        <p:nvGraphicFramePr>
          <p:cNvPr id="49" name="Object 48">
            <a:extLst>
              <a:ext uri="{FF2B5EF4-FFF2-40B4-BE49-F238E27FC236}">
                <a16:creationId xmlns:a16="http://schemas.microsoft.com/office/drawing/2014/main" id="{4AC5FC5E-6379-45A0-B9B3-FC1724D5375B}"/>
              </a:ext>
            </a:extLst>
          </p:cNvPr>
          <p:cNvGraphicFramePr>
            <a:graphicFrameLocks noChangeAspect="1"/>
          </p:cNvGraphicFramePr>
          <p:nvPr>
            <p:extLst>
              <p:ext uri="{D42A27DB-BD31-4B8C-83A1-F6EECF244321}">
                <p14:modId xmlns:p14="http://schemas.microsoft.com/office/powerpoint/2010/main" val="2734652849"/>
              </p:ext>
            </p:extLst>
          </p:nvPr>
        </p:nvGraphicFramePr>
        <p:xfrm>
          <a:off x="3107274" y="918227"/>
          <a:ext cx="1365373" cy="1100309"/>
        </p:xfrm>
        <a:graphic>
          <a:graphicData uri="http://schemas.openxmlformats.org/presentationml/2006/ole">
            <mc:AlternateContent xmlns:mc="http://schemas.openxmlformats.org/markup-compatibility/2006">
              <mc:Choice xmlns:v="urn:schemas-microsoft-com:vml" Requires="v">
                <p:oleObj name="Worksheet" r:id="rId12" imgW="2000228" imgH="647700" progId="Excel.Sheet.12">
                  <p:link updateAutomatic="1"/>
                </p:oleObj>
              </mc:Choice>
              <mc:Fallback>
                <p:oleObj name="Worksheet" r:id="rId12" imgW="2000228" imgH="647700" progId="Excel.Sheet.12">
                  <p:link updateAutomatic="1"/>
                  <p:pic>
                    <p:nvPicPr>
                      <p:cNvPr id="49" name="Object 48">
                        <a:extLst>
                          <a:ext uri="{FF2B5EF4-FFF2-40B4-BE49-F238E27FC236}">
                            <a16:creationId xmlns:a16="http://schemas.microsoft.com/office/drawing/2014/main" id="{4AC5FC5E-6379-45A0-B9B3-FC1724D5375B}"/>
                          </a:ext>
                        </a:extLst>
                      </p:cNvPr>
                      <p:cNvPicPr/>
                      <p:nvPr/>
                    </p:nvPicPr>
                    <p:blipFill>
                      <a:blip r:embed="rId13"/>
                      <a:stretch>
                        <a:fillRect/>
                      </a:stretch>
                    </p:blipFill>
                    <p:spPr>
                      <a:xfrm>
                        <a:off x="3107274" y="918227"/>
                        <a:ext cx="1365373" cy="1100309"/>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19043ABA-8294-45AB-9322-C19D333FC420}"/>
              </a:ext>
            </a:extLst>
          </p:cNvPr>
          <p:cNvGraphicFramePr>
            <a:graphicFrameLocks noChangeAspect="1"/>
          </p:cNvGraphicFramePr>
          <p:nvPr>
            <p:extLst>
              <p:ext uri="{D42A27DB-BD31-4B8C-83A1-F6EECF244321}">
                <p14:modId xmlns:p14="http://schemas.microsoft.com/office/powerpoint/2010/main" val="1613016833"/>
              </p:ext>
            </p:extLst>
          </p:nvPr>
        </p:nvGraphicFramePr>
        <p:xfrm>
          <a:off x="8097838" y="125413"/>
          <a:ext cx="1228725" cy="738187"/>
        </p:xfrm>
        <a:graphic>
          <a:graphicData uri="http://schemas.openxmlformats.org/presentationml/2006/ole">
            <mc:AlternateContent xmlns:mc="http://schemas.openxmlformats.org/markup-compatibility/2006">
              <mc:Choice xmlns:v="urn:schemas-microsoft-com:vml" Requires="v">
                <p:oleObj name="Worksheet" r:id="rId14" imgW="1228801" imgH="1219200" progId="Excel.Sheet.12">
                  <p:link updateAutomatic="1"/>
                </p:oleObj>
              </mc:Choice>
              <mc:Fallback>
                <p:oleObj name="Worksheet" r:id="rId14" imgW="1228801" imgH="1219200" progId="Excel.Sheet.12">
                  <p:link updateAutomatic="1"/>
                  <p:pic>
                    <p:nvPicPr>
                      <p:cNvPr id="51" name="Object 50">
                        <a:extLst>
                          <a:ext uri="{FF2B5EF4-FFF2-40B4-BE49-F238E27FC236}">
                            <a16:creationId xmlns:a16="http://schemas.microsoft.com/office/drawing/2014/main" id="{19043ABA-8294-45AB-9322-C19D333FC420}"/>
                          </a:ext>
                        </a:extLst>
                      </p:cNvPr>
                      <p:cNvPicPr/>
                      <p:nvPr/>
                    </p:nvPicPr>
                    <p:blipFill>
                      <a:blip r:embed="rId15"/>
                      <a:stretch>
                        <a:fillRect/>
                      </a:stretch>
                    </p:blipFill>
                    <p:spPr>
                      <a:xfrm>
                        <a:off x="8097838" y="125413"/>
                        <a:ext cx="1228725" cy="73818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B0B7EFB-3F5F-46CD-8A27-170347D3FC08}"/>
              </a:ext>
            </a:extLst>
          </p:cNvPr>
          <p:cNvGraphicFramePr>
            <a:graphicFrameLocks noChangeAspect="1"/>
          </p:cNvGraphicFramePr>
          <p:nvPr>
            <p:extLst>
              <p:ext uri="{D42A27DB-BD31-4B8C-83A1-F6EECF244321}">
                <p14:modId xmlns:p14="http://schemas.microsoft.com/office/powerpoint/2010/main" val="1381041465"/>
              </p:ext>
            </p:extLst>
          </p:nvPr>
        </p:nvGraphicFramePr>
        <p:xfrm>
          <a:off x="331788" y="2255838"/>
          <a:ext cx="3460750" cy="2063750"/>
        </p:xfrm>
        <a:graphic>
          <a:graphicData uri="http://schemas.openxmlformats.org/presentationml/2006/ole">
            <mc:AlternateContent xmlns:mc="http://schemas.openxmlformats.org/markup-compatibility/2006">
              <mc:Choice xmlns:v="urn:schemas-microsoft-com:vml" Requires="v">
                <p:oleObj name="Worksheet" r:id="rId16" imgW="5381600" imgH="3409950" progId="Excel.Sheet.12">
                  <p:link updateAutomatic="1"/>
                </p:oleObj>
              </mc:Choice>
              <mc:Fallback>
                <p:oleObj name="Worksheet" r:id="rId16" imgW="5381600" imgH="3409950" progId="Excel.Sheet.12">
                  <p:link updateAutomatic="1"/>
                  <p:pic>
                    <p:nvPicPr>
                      <p:cNvPr id="0" name=""/>
                      <p:cNvPicPr/>
                      <p:nvPr/>
                    </p:nvPicPr>
                    <p:blipFill>
                      <a:blip r:embed="rId17"/>
                      <a:stretch>
                        <a:fillRect/>
                      </a:stretch>
                    </p:blipFill>
                    <p:spPr>
                      <a:xfrm>
                        <a:off x="331788" y="2255838"/>
                        <a:ext cx="3460750" cy="2063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E0C4D2B-0AAC-4D19-80EC-E3291FB8076B}"/>
              </a:ext>
            </a:extLst>
          </p:cNvPr>
          <p:cNvGraphicFramePr>
            <a:graphicFrameLocks noChangeAspect="1"/>
          </p:cNvGraphicFramePr>
          <p:nvPr>
            <p:extLst>
              <p:ext uri="{D42A27DB-BD31-4B8C-83A1-F6EECF244321}">
                <p14:modId xmlns:p14="http://schemas.microsoft.com/office/powerpoint/2010/main" val="4232807100"/>
              </p:ext>
            </p:extLst>
          </p:nvPr>
        </p:nvGraphicFramePr>
        <p:xfrm>
          <a:off x="430306" y="4402201"/>
          <a:ext cx="6553200" cy="1988880"/>
        </p:xfrm>
        <a:graphic>
          <a:graphicData uri="http://schemas.openxmlformats.org/presentationml/2006/ole">
            <mc:AlternateContent xmlns:mc="http://schemas.openxmlformats.org/markup-compatibility/2006">
              <mc:Choice xmlns:v="urn:schemas-microsoft-com:vml" Requires="v">
                <p:oleObj name="Worksheet" r:id="rId18" imgW="4886401" imgH="2581448" progId="Excel.Sheet.12">
                  <p:link updateAutomatic="1"/>
                </p:oleObj>
              </mc:Choice>
              <mc:Fallback>
                <p:oleObj name="Worksheet" r:id="rId18" imgW="4886401" imgH="2581448" progId="Excel.Sheet.12">
                  <p:link updateAutomatic="1"/>
                  <p:pic>
                    <p:nvPicPr>
                      <p:cNvPr id="0" name=""/>
                      <p:cNvPicPr/>
                      <p:nvPr/>
                    </p:nvPicPr>
                    <p:blipFill>
                      <a:blip r:embed="rId19"/>
                      <a:stretch>
                        <a:fillRect/>
                      </a:stretch>
                    </p:blipFill>
                    <p:spPr>
                      <a:xfrm>
                        <a:off x="430306" y="4402201"/>
                        <a:ext cx="6553200" cy="198888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CFDC093-D582-4CB3-A101-533BA531FEC9}"/>
              </a:ext>
            </a:extLst>
          </p:cNvPr>
          <p:cNvGraphicFramePr>
            <a:graphicFrameLocks noChangeAspect="1"/>
          </p:cNvGraphicFramePr>
          <p:nvPr>
            <p:extLst>
              <p:ext uri="{D42A27DB-BD31-4B8C-83A1-F6EECF244321}">
                <p14:modId xmlns:p14="http://schemas.microsoft.com/office/powerpoint/2010/main" val="2162337519"/>
              </p:ext>
            </p:extLst>
          </p:nvPr>
        </p:nvGraphicFramePr>
        <p:xfrm>
          <a:off x="3832974" y="2171700"/>
          <a:ext cx="3128198" cy="2088899"/>
        </p:xfrm>
        <a:graphic>
          <a:graphicData uri="http://schemas.openxmlformats.org/presentationml/2006/ole">
            <mc:AlternateContent xmlns:mc="http://schemas.openxmlformats.org/markup-compatibility/2006">
              <mc:Choice xmlns:v="urn:schemas-microsoft-com:vml" Requires="v">
                <p:oleObj name="Worksheet" r:id="rId20" imgW="3666970" imgH="3067050" progId="Excel.Sheet.12">
                  <p:link updateAutomatic="1"/>
                </p:oleObj>
              </mc:Choice>
              <mc:Fallback>
                <p:oleObj name="Worksheet" r:id="rId20" imgW="3666970" imgH="3067050" progId="Excel.Sheet.12">
                  <p:link updateAutomatic="1"/>
                  <p:pic>
                    <p:nvPicPr>
                      <p:cNvPr id="0" name=""/>
                      <p:cNvPicPr/>
                      <p:nvPr/>
                    </p:nvPicPr>
                    <p:blipFill>
                      <a:blip r:embed="rId21"/>
                      <a:stretch>
                        <a:fillRect/>
                      </a:stretch>
                    </p:blipFill>
                    <p:spPr>
                      <a:xfrm>
                        <a:off x="3832974" y="2171700"/>
                        <a:ext cx="3128198" cy="2088899"/>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AD924B09-581B-4ADC-9CFB-710315105E90}"/>
              </a:ext>
            </a:extLst>
          </p:cNvPr>
          <p:cNvGraphicFramePr>
            <a:graphicFrameLocks noChangeAspect="1"/>
          </p:cNvGraphicFramePr>
          <p:nvPr>
            <p:extLst>
              <p:ext uri="{D42A27DB-BD31-4B8C-83A1-F6EECF244321}">
                <p14:modId xmlns:p14="http://schemas.microsoft.com/office/powerpoint/2010/main" val="1518422795"/>
              </p:ext>
            </p:extLst>
          </p:nvPr>
        </p:nvGraphicFramePr>
        <p:xfrm>
          <a:off x="5933858" y="863600"/>
          <a:ext cx="3347647" cy="1247110"/>
        </p:xfrm>
        <a:graphic>
          <a:graphicData uri="http://schemas.openxmlformats.org/presentationml/2006/ole">
            <mc:AlternateContent xmlns:mc="http://schemas.openxmlformats.org/markup-compatibility/2006">
              <mc:Choice xmlns:v="urn:schemas-microsoft-com:vml" Requires="v">
                <p:oleObj name="Worksheet" r:id="rId22" imgW="3666970" imgH="2247900" progId="Excel.Sheet.12">
                  <p:link updateAutomatic="1"/>
                </p:oleObj>
              </mc:Choice>
              <mc:Fallback>
                <p:oleObj name="Worksheet" r:id="rId22" imgW="3666970" imgH="2247900" progId="Excel.Sheet.12">
                  <p:link updateAutomatic="1"/>
                  <p:pic>
                    <p:nvPicPr>
                      <p:cNvPr id="0" name=""/>
                      <p:cNvPicPr/>
                      <p:nvPr/>
                    </p:nvPicPr>
                    <p:blipFill>
                      <a:blip r:embed="rId23"/>
                      <a:stretch>
                        <a:fillRect/>
                      </a:stretch>
                    </p:blipFill>
                    <p:spPr>
                      <a:xfrm>
                        <a:off x="5933858" y="863600"/>
                        <a:ext cx="3347647" cy="1247110"/>
                      </a:xfrm>
                      <a:prstGeom prst="rect">
                        <a:avLst/>
                      </a:prstGeom>
                    </p:spPr>
                  </p:pic>
                </p:oleObj>
              </mc:Fallback>
            </mc:AlternateContent>
          </a:graphicData>
        </a:graphic>
      </p:graphicFrame>
      <p:pic>
        <p:nvPicPr>
          <p:cNvPr id="3" name="Graphic 2">
            <a:extLst>
              <a:ext uri="{FF2B5EF4-FFF2-40B4-BE49-F238E27FC236}">
                <a16:creationId xmlns:a16="http://schemas.microsoft.com/office/drawing/2014/main" id="{8F39F8FB-49E5-3D5B-FA10-0828532661C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602912" y="269252"/>
            <a:ext cx="1228726" cy="1812626"/>
          </a:xfrm>
          <a:prstGeom prst="rect">
            <a:avLst/>
          </a:prstGeom>
        </p:spPr>
      </p:pic>
      <p:pic>
        <p:nvPicPr>
          <p:cNvPr id="5" name="Graphic 4">
            <a:extLst>
              <a:ext uri="{FF2B5EF4-FFF2-40B4-BE49-F238E27FC236}">
                <a16:creationId xmlns:a16="http://schemas.microsoft.com/office/drawing/2014/main" id="{308B390D-D228-277F-5436-663E0116C6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394405" y="274421"/>
            <a:ext cx="1163449" cy="1812626"/>
          </a:xfrm>
          <a:prstGeom prst="rect">
            <a:avLst/>
          </a:prstGeom>
        </p:spPr>
      </p:pic>
      <p:pic>
        <p:nvPicPr>
          <p:cNvPr id="24" name="Graphic 23">
            <a:extLst>
              <a:ext uri="{FF2B5EF4-FFF2-40B4-BE49-F238E27FC236}">
                <a16:creationId xmlns:a16="http://schemas.microsoft.com/office/drawing/2014/main" id="{2B4F6787-04F7-31A0-3206-CED69C0C116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272445" y="267494"/>
            <a:ext cx="1095375" cy="567429"/>
          </a:xfrm>
          <a:prstGeom prst="rect">
            <a:avLst/>
          </a:prstGeom>
        </p:spPr>
      </p:pic>
      <p:pic>
        <p:nvPicPr>
          <p:cNvPr id="26" name="Graphic 25">
            <a:extLst>
              <a:ext uri="{FF2B5EF4-FFF2-40B4-BE49-F238E27FC236}">
                <a16:creationId xmlns:a16="http://schemas.microsoft.com/office/drawing/2014/main" id="{A990E1BB-77EE-25C3-73DD-10C5958527E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030716" y="269974"/>
            <a:ext cx="1219200" cy="573272"/>
          </a:xfrm>
          <a:prstGeom prst="rect">
            <a:avLst/>
          </a:prstGeom>
        </p:spPr>
      </p:pic>
    </p:spTree>
    <p:extLst>
      <p:ext uri="{BB962C8B-B14F-4D97-AF65-F5344CB8AC3E}">
        <p14:creationId xmlns:p14="http://schemas.microsoft.com/office/powerpoint/2010/main" val="422988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7406-9255-423E-BAE3-D875ADF92670}"/>
              </a:ext>
            </a:extLst>
          </p:cNvPr>
          <p:cNvSpPr>
            <a:spLocks noGrp="1"/>
          </p:cNvSpPr>
          <p:nvPr>
            <p:ph type="title"/>
          </p:nvPr>
        </p:nvSpPr>
        <p:spPr>
          <a:xfrm>
            <a:off x="157938" y="161365"/>
            <a:ext cx="11806517" cy="6508375"/>
          </a:xfrm>
        </p:spPr>
        <p:txBody>
          <a:bodyPr/>
          <a:lstStyle/>
          <a:p>
            <a:endParaRPr lang="en-VC"/>
          </a:p>
        </p:txBody>
      </p:sp>
      <p:sp>
        <p:nvSpPr>
          <p:cNvPr id="4" name="Rectangle: Rounded Corners 3">
            <a:extLst>
              <a:ext uri="{FF2B5EF4-FFF2-40B4-BE49-F238E27FC236}">
                <a16:creationId xmlns:a16="http://schemas.microsoft.com/office/drawing/2014/main" id="{73CF524C-75D1-4441-9F2E-682A89C9B816}"/>
              </a:ext>
            </a:extLst>
          </p:cNvPr>
          <p:cNvSpPr/>
          <p:nvPr/>
        </p:nvSpPr>
        <p:spPr>
          <a:xfrm>
            <a:off x="968188" y="94129"/>
            <a:ext cx="45719" cy="8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pSp>
        <p:nvGrpSpPr>
          <p:cNvPr id="29" name="Group 28">
            <a:extLst>
              <a:ext uri="{FF2B5EF4-FFF2-40B4-BE49-F238E27FC236}">
                <a16:creationId xmlns:a16="http://schemas.microsoft.com/office/drawing/2014/main" id="{D5AFC605-6B70-48A7-9B56-0644FC239C88}"/>
              </a:ext>
            </a:extLst>
          </p:cNvPr>
          <p:cNvGrpSpPr/>
          <p:nvPr/>
        </p:nvGrpSpPr>
        <p:grpSpPr>
          <a:xfrm>
            <a:off x="157938" y="109938"/>
            <a:ext cx="11876124" cy="6573249"/>
            <a:chOff x="148582" y="109938"/>
            <a:chExt cx="11876124" cy="6573249"/>
          </a:xfrm>
        </p:grpSpPr>
        <p:sp>
          <p:nvSpPr>
            <p:cNvPr id="3" name="Rectangle 2">
              <a:extLst>
                <a:ext uri="{FF2B5EF4-FFF2-40B4-BE49-F238E27FC236}">
                  <a16:creationId xmlns:a16="http://schemas.microsoft.com/office/drawing/2014/main" id="{DD1A03DC-B4E8-4D9C-B6F9-15D62F6CF414}"/>
                </a:ext>
              </a:extLst>
            </p:cNvPr>
            <p:cNvSpPr/>
            <p:nvPr/>
          </p:nvSpPr>
          <p:spPr>
            <a:xfrm>
              <a:off x="148582" y="109938"/>
              <a:ext cx="11876124" cy="6573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5" name="Rectangle: Rounded Corners 4">
              <a:extLst>
                <a:ext uri="{FF2B5EF4-FFF2-40B4-BE49-F238E27FC236}">
                  <a16:creationId xmlns:a16="http://schemas.microsoft.com/office/drawing/2014/main" id="{05321A8F-45CD-40DE-8F95-BAECD5F466D2}"/>
                </a:ext>
              </a:extLst>
            </p:cNvPr>
            <p:cNvSpPr/>
            <p:nvPr/>
          </p:nvSpPr>
          <p:spPr>
            <a:xfrm>
              <a:off x="371841" y="239686"/>
              <a:ext cx="11479110" cy="6318277"/>
            </a:xfrm>
            <a:prstGeom prst="roundRect">
              <a:avLst>
                <a:gd name="adj" fmla="val 93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6" name="Rectangle 5">
            <a:extLst>
              <a:ext uri="{FF2B5EF4-FFF2-40B4-BE49-F238E27FC236}">
                <a16:creationId xmlns:a16="http://schemas.microsoft.com/office/drawing/2014/main" id="{B2A9CF6F-DCFF-4162-AAB4-625C2E3ED317}"/>
              </a:ext>
            </a:extLst>
          </p:cNvPr>
          <p:cNvSpPr/>
          <p:nvPr/>
        </p:nvSpPr>
        <p:spPr>
          <a:xfrm>
            <a:off x="6825570" y="1046509"/>
            <a:ext cx="4888549" cy="5354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7" name="Rectangle 6">
            <a:extLst>
              <a:ext uri="{FF2B5EF4-FFF2-40B4-BE49-F238E27FC236}">
                <a16:creationId xmlns:a16="http://schemas.microsoft.com/office/drawing/2014/main" id="{D18642BB-1F4E-4779-A4C5-1752480F0996}"/>
              </a:ext>
            </a:extLst>
          </p:cNvPr>
          <p:cNvSpPr/>
          <p:nvPr/>
        </p:nvSpPr>
        <p:spPr>
          <a:xfrm>
            <a:off x="462132" y="403416"/>
            <a:ext cx="3652668" cy="578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STERLING E-COMMERCE</a:t>
            </a:r>
            <a:endParaRPr lang="en-VC" sz="2400" dirty="0">
              <a:solidFill>
                <a:schemeClr val="tx1"/>
              </a:solidFill>
              <a:latin typeface="Abadi" panose="020B0604020104020204" pitchFamily="34" charset="0"/>
            </a:endParaRPr>
          </a:p>
        </p:txBody>
      </p:sp>
      <p:sp>
        <p:nvSpPr>
          <p:cNvPr id="13" name="Rectangle 12">
            <a:extLst>
              <a:ext uri="{FF2B5EF4-FFF2-40B4-BE49-F238E27FC236}">
                <a16:creationId xmlns:a16="http://schemas.microsoft.com/office/drawing/2014/main" id="{CB187A2A-A942-4812-89F4-F84FE1FCE5F6}"/>
              </a:ext>
            </a:extLst>
          </p:cNvPr>
          <p:cNvSpPr/>
          <p:nvPr/>
        </p:nvSpPr>
        <p:spPr>
          <a:xfrm>
            <a:off x="564540" y="1046509"/>
            <a:ext cx="6093435" cy="274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6" name="Title 1">
            <a:extLst>
              <a:ext uri="{FF2B5EF4-FFF2-40B4-BE49-F238E27FC236}">
                <a16:creationId xmlns:a16="http://schemas.microsoft.com/office/drawing/2014/main" id="{EADE10BC-0F92-4741-AC65-08D3FAE2C717}"/>
              </a:ext>
            </a:extLst>
          </p:cNvPr>
          <p:cNvSpPr txBox="1">
            <a:spLocks/>
          </p:cNvSpPr>
          <p:nvPr/>
        </p:nvSpPr>
        <p:spPr>
          <a:xfrm>
            <a:off x="192741" y="174812"/>
            <a:ext cx="11806517" cy="650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VC"/>
          </a:p>
        </p:txBody>
      </p:sp>
      <p:sp>
        <p:nvSpPr>
          <p:cNvPr id="21" name="Rectangle 20">
            <a:extLst>
              <a:ext uri="{FF2B5EF4-FFF2-40B4-BE49-F238E27FC236}">
                <a16:creationId xmlns:a16="http://schemas.microsoft.com/office/drawing/2014/main" id="{4AED5E1B-0AAB-4231-8CE8-B466FA2FF5D5}"/>
              </a:ext>
            </a:extLst>
          </p:cNvPr>
          <p:cNvSpPr/>
          <p:nvPr/>
        </p:nvSpPr>
        <p:spPr>
          <a:xfrm>
            <a:off x="564540" y="4057651"/>
            <a:ext cx="6093435" cy="2343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graphicFrame>
        <p:nvGraphicFramePr>
          <p:cNvPr id="26" name="Object 25">
            <a:extLst>
              <a:ext uri="{FF2B5EF4-FFF2-40B4-BE49-F238E27FC236}">
                <a16:creationId xmlns:a16="http://schemas.microsoft.com/office/drawing/2014/main" id="{FD2A365E-21C8-4564-8AA2-AD3BAEC899F4}"/>
              </a:ext>
            </a:extLst>
          </p:cNvPr>
          <p:cNvGraphicFramePr>
            <a:graphicFrameLocks noChangeAspect="1"/>
          </p:cNvGraphicFramePr>
          <p:nvPr>
            <p:extLst>
              <p:ext uri="{D42A27DB-BD31-4B8C-83A1-F6EECF244321}">
                <p14:modId xmlns:p14="http://schemas.microsoft.com/office/powerpoint/2010/main" val="3444294786"/>
              </p:ext>
            </p:extLst>
          </p:nvPr>
        </p:nvGraphicFramePr>
        <p:xfrm>
          <a:off x="564541" y="1072063"/>
          <a:ext cx="6123440" cy="2765391"/>
        </p:xfrm>
        <a:graphic>
          <a:graphicData uri="http://schemas.openxmlformats.org/presentationml/2006/ole">
            <mc:AlternateContent xmlns:mc="http://schemas.openxmlformats.org/markup-compatibility/2006">
              <mc:Choice xmlns:v="urn:schemas-microsoft-com:vml" Requires="v">
                <p:oleObj name="Worksheet" r:id="rId2" imgW="6715201" imgH="3229148" progId="Excel.Sheet.12">
                  <p:link updateAutomatic="1"/>
                </p:oleObj>
              </mc:Choice>
              <mc:Fallback>
                <p:oleObj name="Worksheet" r:id="rId2" imgW="6715201" imgH="3229148" progId="Excel.Sheet.12">
                  <p:link updateAutomatic="1"/>
                  <p:pic>
                    <p:nvPicPr>
                      <p:cNvPr id="26" name="Object 25">
                        <a:extLst>
                          <a:ext uri="{FF2B5EF4-FFF2-40B4-BE49-F238E27FC236}">
                            <a16:creationId xmlns:a16="http://schemas.microsoft.com/office/drawing/2014/main" id="{FD2A365E-21C8-4564-8AA2-AD3BAEC899F4}"/>
                          </a:ext>
                        </a:extLst>
                      </p:cNvPr>
                      <p:cNvPicPr/>
                      <p:nvPr/>
                    </p:nvPicPr>
                    <p:blipFill>
                      <a:blip r:embed="rId3"/>
                      <a:stretch>
                        <a:fillRect/>
                      </a:stretch>
                    </p:blipFill>
                    <p:spPr>
                      <a:xfrm>
                        <a:off x="564541" y="1072063"/>
                        <a:ext cx="6123440" cy="27653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5A542E07-1939-4ED9-8B93-F0576458C1C0}"/>
              </a:ext>
            </a:extLst>
          </p:cNvPr>
          <p:cNvSpPr/>
          <p:nvPr/>
        </p:nvSpPr>
        <p:spPr>
          <a:xfrm>
            <a:off x="6825570" y="256573"/>
            <a:ext cx="1571625" cy="681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7" name="Rectangle 16">
            <a:extLst>
              <a:ext uri="{FF2B5EF4-FFF2-40B4-BE49-F238E27FC236}">
                <a16:creationId xmlns:a16="http://schemas.microsoft.com/office/drawing/2014/main" id="{7EF9B4C0-81E3-4702-9F52-A956899BEB13}"/>
              </a:ext>
            </a:extLst>
          </p:cNvPr>
          <p:cNvSpPr/>
          <p:nvPr/>
        </p:nvSpPr>
        <p:spPr>
          <a:xfrm>
            <a:off x="8565000" y="252371"/>
            <a:ext cx="1571625" cy="681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a:p>
        </p:txBody>
      </p:sp>
      <p:sp>
        <p:nvSpPr>
          <p:cNvPr id="11" name="TextBox 10">
            <a:extLst>
              <a:ext uri="{FF2B5EF4-FFF2-40B4-BE49-F238E27FC236}">
                <a16:creationId xmlns:a16="http://schemas.microsoft.com/office/drawing/2014/main" id="{376EC8A7-B460-4CA9-9EC7-0F8DD012FD1B}"/>
              </a:ext>
            </a:extLst>
          </p:cNvPr>
          <p:cNvSpPr txBox="1"/>
          <p:nvPr/>
        </p:nvSpPr>
        <p:spPr>
          <a:xfrm>
            <a:off x="7037922" y="238924"/>
            <a:ext cx="1340853" cy="338554"/>
          </a:xfrm>
          <a:prstGeom prst="rect">
            <a:avLst/>
          </a:prstGeom>
          <a:noFill/>
        </p:spPr>
        <p:txBody>
          <a:bodyPr wrap="square" rtlCol="0">
            <a:spAutoFit/>
          </a:bodyPr>
          <a:lstStyle/>
          <a:p>
            <a:r>
              <a:rPr lang="en-US" sz="1600" dirty="0"/>
              <a:t>Total Male</a:t>
            </a:r>
            <a:endParaRPr lang="en-VC" sz="1600" dirty="0"/>
          </a:p>
        </p:txBody>
      </p:sp>
      <p:sp>
        <p:nvSpPr>
          <p:cNvPr id="22" name="TextBox 21">
            <a:extLst>
              <a:ext uri="{FF2B5EF4-FFF2-40B4-BE49-F238E27FC236}">
                <a16:creationId xmlns:a16="http://schemas.microsoft.com/office/drawing/2014/main" id="{B514389C-9FD8-43BF-ADFC-3B6C91D37EC0}"/>
              </a:ext>
            </a:extLst>
          </p:cNvPr>
          <p:cNvSpPr txBox="1"/>
          <p:nvPr/>
        </p:nvSpPr>
        <p:spPr>
          <a:xfrm>
            <a:off x="8672512" y="238924"/>
            <a:ext cx="1340853" cy="338554"/>
          </a:xfrm>
          <a:prstGeom prst="rect">
            <a:avLst/>
          </a:prstGeom>
          <a:noFill/>
        </p:spPr>
        <p:txBody>
          <a:bodyPr wrap="square" rtlCol="0">
            <a:spAutoFit/>
          </a:bodyPr>
          <a:lstStyle/>
          <a:p>
            <a:r>
              <a:rPr lang="en-US" sz="1600" dirty="0"/>
              <a:t>Total Female</a:t>
            </a:r>
            <a:endParaRPr lang="en-VC" sz="1600" dirty="0"/>
          </a:p>
        </p:txBody>
      </p:sp>
      <p:graphicFrame>
        <p:nvGraphicFramePr>
          <p:cNvPr id="14" name="Object 13">
            <a:extLst>
              <a:ext uri="{FF2B5EF4-FFF2-40B4-BE49-F238E27FC236}">
                <a16:creationId xmlns:a16="http://schemas.microsoft.com/office/drawing/2014/main" id="{15E13071-9BAD-4AA2-B38B-BA6369A9BC6E}"/>
              </a:ext>
            </a:extLst>
          </p:cNvPr>
          <p:cNvGraphicFramePr>
            <a:graphicFrameLocks noChangeAspect="1"/>
          </p:cNvGraphicFramePr>
          <p:nvPr>
            <p:extLst>
              <p:ext uri="{D42A27DB-BD31-4B8C-83A1-F6EECF244321}">
                <p14:modId xmlns:p14="http://schemas.microsoft.com/office/powerpoint/2010/main" val="3026991784"/>
              </p:ext>
            </p:extLst>
          </p:nvPr>
        </p:nvGraphicFramePr>
        <p:xfrm>
          <a:off x="8672512" y="403417"/>
          <a:ext cx="985838" cy="455878"/>
        </p:xfrm>
        <a:graphic>
          <a:graphicData uri="http://schemas.openxmlformats.org/presentationml/2006/ole">
            <mc:AlternateContent xmlns:mc="http://schemas.openxmlformats.org/markup-compatibility/2006">
              <mc:Choice xmlns:v="urn:schemas-microsoft-com:vml" Requires="v">
                <p:oleObj name="Worksheet" r:id="rId4" imgW="619085" imgH="409748" progId="Excel.Sheet.12">
                  <p:link updateAutomatic="1"/>
                </p:oleObj>
              </mc:Choice>
              <mc:Fallback>
                <p:oleObj name="Worksheet" r:id="rId4" imgW="619085" imgH="409748" progId="Excel.Sheet.12">
                  <p:link updateAutomatic="1"/>
                  <p:pic>
                    <p:nvPicPr>
                      <p:cNvPr id="0" name=""/>
                      <p:cNvPicPr/>
                      <p:nvPr/>
                    </p:nvPicPr>
                    <p:blipFill>
                      <a:blip r:embed="rId5"/>
                      <a:stretch>
                        <a:fillRect/>
                      </a:stretch>
                    </p:blipFill>
                    <p:spPr>
                      <a:xfrm>
                        <a:off x="8672512" y="403417"/>
                        <a:ext cx="985838" cy="4558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6087B44-0327-4083-8AB0-73307D17EFA5}"/>
              </a:ext>
            </a:extLst>
          </p:cNvPr>
          <p:cNvGraphicFramePr>
            <a:graphicFrameLocks noChangeAspect="1"/>
          </p:cNvGraphicFramePr>
          <p:nvPr>
            <p:extLst>
              <p:ext uri="{D42A27DB-BD31-4B8C-83A1-F6EECF244321}">
                <p14:modId xmlns:p14="http://schemas.microsoft.com/office/powerpoint/2010/main" val="785583316"/>
              </p:ext>
            </p:extLst>
          </p:nvPr>
        </p:nvGraphicFramePr>
        <p:xfrm>
          <a:off x="7040830" y="375899"/>
          <a:ext cx="900112" cy="483396"/>
        </p:xfrm>
        <a:graphic>
          <a:graphicData uri="http://schemas.openxmlformats.org/presentationml/2006/ole">
            <mc:AlternateContent xmlns:mc="http://schemas.openxmlformats.org/markup-compatibility/2006">
              <mc:Choice xmlns:v="urn:schemas-microsoft-com:vml" Requires="v">
                <p:oleObj name="Worksheet" r:id="rId6" imgW="619085" imgH="438150" progId="Excel.Sheet.12">
                  <p:link updateAutomatic="1"/>
                </p:oleObj>
              </mc:Choice>
              <mc:Fallback>
                <p:oleObj name="Worksheet" r:id="rId6" imgW="619085" imgH="438150" progId="Excel.Sheet.12">
                  <p:link updateAutomatic="1"/>
                  <p:pic>
                    <p:nvPicPr>
                      <p:cNvPr id="0" name=""/>
                      <p:cNvPicPr/>
                      <p:nvPr/>
                    </p:nvPicPr>
                    <p:blipFill>
                      <a:blip r:embed="rId7"/>
                      <a:stretch>
                        <a:fillRect/>
                      </a:stretch>
                    </p:blipFill>
                    <p:spPr>
                      <a:xfrm>
                        <a:off x="7040830" y="375899"/>
                        <a:ext cx="900112" cy="483396"/>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493346C-7E06-4A8C-BCD9-F780A533D420}"/>
              </a:ext>
            </a:extLst>
          </p:cNvPr>
          <p:cNvGraphicFramePr>
            <a:graphicFrameLocks noChangeAspect="1"/>
          </p:cNvGraphicFramePr>
          <p:nvPr>
            <p:extLst>
              <p:ext uri="{D42A27DB-BD31-4B8C-83A1-F6EECF244321}">
                <p14:modId xmlns:p14="http://schemas.microsoft.com/office/powerpoint/2010/main" val="342537173"/>
              </p:ext>
            </p:extLst>
          </p:nvPr>
        </p:nvGraphicFramePr>
        <p:xfrm>
          <a:off x="564540" y="4057650"/>
          <a:ext cx="6093435" cy="2356597"/>
        </p:xfrm>
        <a:graphic>
          <a:graphicData uri="http://schemas.openxmlformats.org/presentationml/2006/ole">
            <mc:AlternateContent xmlns:mc="http://schemas.openxmlformats.org/markup-compatibility/2006">
              <mc:Choice xmlns:v="urn:schemas-microsoft-com:vml" Requires="v">
                <p:oleObj name="Worksheet" r:id="rId8" imgW="4886401" imgH="3086100" progId="Excel.Sheet.12">
                  <p:link updateAutomatic="1"/>
                </p:oleObj>
              </mc:Choice>
              <mc:Fallback>
                <p:oleObj name="Worksheet" r:id="rId8" imgW="4886401" imgH="3086100" progId="Excel.Sheet.12">
                  <p:link updateAutomatic="1"/>
                  <p:pic>
                    <p:nvPicPr>
                      <p:cNvPr id="0" name=""/>
                      <p:cNvPicPr/>
                      <p:nvPr/>
                    </p:nvPicPr>
                    <p:blipFill>
                      <a:blip r:embed="rId9"/>
                      <a:stretch>
                        <a:fillRect/>
                      </a:stretch>
                    </p:blipFill>
                    <p:spPr>
                      <a:xfrm>
                        <a:off x="564540" y="4057650"/>
                        <a:ext cx="6093435" cy="2356597"/>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A020327B-0638-4D72-B037-D62BCD69B18D}"/>
              </a:ext>
            </a:extLst>
          </p:cNvPr>
          <p:cNvGraphicFramePr>
            <a:graphicFrameLocks noChangeAspect="1"/>
          </p:cNvGraphicFramePr>
          <p:nvPr>
            <p:extLst>
              <p:ext uri="{D42A27DB-BD31-4B8C-83A1-F6EECF244321}">
                <p14:modId xmlns:p14="http://schemas.microsoft.com/office/powerpoint/2010/main" val="3784820121"/>
              </p:ext>
            </p:extLst>
          </p:nvPr>
        </p:nvGraphicFramePr>
        <p:xfrm>
          <a:off x="6871325" y="1085015"/>
          <a:ext cx="4842794" cy="5315785"/>
        </p:xfrm>
        <a:graphic>
          <a:graphicData uri="http://schemas.openxmlformats.org/presentationml/2006/ole">
            <mc:AlternateContent xmlns:mc="http://schemas.openxmlformats.org/markup-compatibility/2006">
              <mc:Choice xmlns:v="urn:schemas-microsoft-com:vml" Requires="v">
                <p:oleObj name="Worksheet" r:id="rId10" imgW="5495770" imgH="3895898" progId="Excel.Sheet.12">
                  <p:link updateAutomatic="1"/>
                </p:oleObj>
              </mc:Choice>
              <mc:Fallback>
                <p:oleObj name="Worksheet" r:id="rId10" imgW="5495770" imgH="3895898" progId="Excel.Sheet.12">
                  <p:link updateAutomatic="1"/>
                  <p:pic>
                    <p:nvPicPr>
                      <p:cNvPr id="0" name=""/>
                      <p:cNvPicPr/>
                      <p:nvPr/>
                    </p:nvPicPr>
                    <p:blipFill>
                      <a:blip r:embed="rId11"/>
                      <a:stretch>
                        <a:fillRect/>
                      </a:stretch>
                    </p:blipFill>
                    <p:spPr>
                      <a:xfrm>
                        <a:off x="6871325" y="1085015"/>
                        <a:ext cx="4842794" cy="5315785"/>
                      </a:xfrm>
                      <a:prstGeom prst="rect">
                        <a:avLst/>
                      </a:prstGeom>
                    </p:spPr>
                  </p:pic>
                </p:oleObj>
              </mc:Fallback>
            </mc:AlternateContent>
          </a:graphicData>
        </a:graphic>
      </p:graphicFrame>
    </p:spTree>
    <p:extLst>
      <p:ext uri="{BB962C8B-B14F-4D97-AF65-F5344CB8AC3E}">
        <p14:creationId xmlns:p14="http://schemas.microsoft.com/office/powerpoint/2010/main" val="402142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C2D7E-16C2-48AC-8900-6B4A5490F8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Revenue Trend For The Period In View</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3170521-015C-4688-836D-5242DA3D83ED}"/>
              </a:ext>
            </a:extLst>
          </p:cNvPr>
          <p:cNvSpPr>
            <a:spLocks noGrp="1"/>
          </p:cNvSpPr>
          <p:nvPr>
            <p:ph sz="half" idx="1"/>
          </p:nvPr>
        </p:nvSpPr>
        <p:spPr/>
        <p:txBody>
          <a:bodyPr>
            <a:normAutofit/>
          </a:bodyPr>
          <a:lstStyle/>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Total Number of Qty ordered 851,577.</a:t>
            </a:r>
          </a:p>
          <a:p>
            <a:pPr>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Total Revenue $ 2,310,611,039.</a:t>
            </a:r>
          </a:p>
          <a:p>
            <a:pPr>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Dec 2021 stood out to have the highest Revenue &amp; Qty of Order.</a:t>
            </a:r>
          </a:p>
          <a:p>
            <a:pPr>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Notably, Feb 2022 recorded the Lowest Revenue.</a:t>
            </a:r>
          </a:p>
          <a:p>
            <a:pPr>
              <a:buFont typeface="Wingdings" panose="05000000000000000000" pitchFamily="2" charset="2"/>
              <a:buChar char="§"/>
            </a:pPr>
            <a:endParaRPr lang="en-VC" dirty="0"/>
          </a:p>
        </p:txBody>
      </p:sp>
      <p:sp>
        <p:nvSpPr>
          <p:cNvPr id="12" name="Content Placeholder 11">
            <a:extLst>
              <a:ext uri="{FF2B5EF4-FFF2-40B4-BE49-F238E27FC236}">
                <a16:creationId xmlns:a16="http://schemas.microsoft.com/office/drawing/2014/main" id="{C8E93460-F489-4FD4-82BA-D2BC68F6B912}"/>
              </a:ext>
            </a:extLst>
          </p:cNvPr>
          <p:cNvSpPr>
            <a:spLocks noGrp="1"/>
          </p:cNvSpPr>
          <p:nvPr>
            <p:ph sz="half" idx="2"/>
          </p:nvPr>
        </p:nvSpPr>
        <p:spPr>
          <a:xfrm>
            <a:off x="6172200" y="1825625"/>
            <a:ext cx="5181600" cy="4560888"/>
          </a:xfrm>
        </p:spPr>
        <p:txBody>
          <a:bodyPr>
            <a:normAutofit/>
          </a:bodyPr>
          <a:lstStyle/>
          <a:p>
            <a:r>
              <a:rPr lang="en-US" sz="2200" dirty="0">
                <a:latin typeface="Times New Roman" panose="02020603050405020304" pitchFamily="18" charset="0"/>
                <a:cs typeface="Times New Roman" panose="02020603050405020304" pitchFamily="18" charset="0"/>
              </a:rPr>
              <a:t>If The current business trend of E-commerce persists , the average sales projection for the next 3 months in 2022 ranges between $ 17,826,937 and $17,892,050,36.</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However , it is important to recognize that projection might undergo adjustments due to factors beyond our control.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Of all the forecast approach been used the Simple linear Regression has the highest accuracy of 99.70%.</a:t>
            </a:r>
          </a:p>
          <a:p>
            <a:endParaRPr lang="en-US" dirty="0"/>
          </a:p>
          <a:p>
            <a:endParaRPr lang="en-VC" dirty="0"/>
          </a:p>
        </p:txBody>
      </p:sp>
      <p:cxnSp>
        <p:nvCxnSpPr>
          <p:cNvPr id="14" name="Straight Connector 13">
            <a:extLst>
              <a:ext uri="{FF2B5EF4-FFF2-40B4-BE49-F238E27FC236}">
                <a16:creationId xmlns:a16="http://schemas.microsoft.com/office/drawing/2014/main" id="{FDFF674E-8D9B-4204-B27D-DA424F32FEF8}"/>
              </a:ext>
            </a:extLst>
          </p:cNvPr>
          <p:cNvCxnSpPr>
            <a:cxnSpLocks/>
          </p:cNvCxnSpPr>
          <p:nvPr/>
        </p:nvCxnSpPr>
        <p:spPr>
          <a:xfrm>
            <a:off x="6019800" y="1690688"/>
            <a:ext cx="0" cy="46958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313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CFDE78-7989-4552-9F62-4C7C06DDFF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Yearly Performance</a:t>
            </a:r>
            <a:endParaRPr lang="en-VC"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042969D-D692-4A30-A1C6-DEA0B9D4F3DE}"/>
              </a:ext>
            </a:extLst>
          </p:cNvPr>
          <p:cNvSpPr>
            <a:spLocks noGrp="1"/>
          </p:cNvSpPr>
          <p:nvPr>
            <p:ph sz="half" idx="1"/>
          </p:nvPr>
        </p:nvSpPr>
        <p:spPr/>
        <p:txBody>
          <a:bodyPr/>
          <a:lstStyle/>
          <a:p>
            <a:r>
              <a:rPr lang="en-US" sz="2000" dirty="0">
                <a:latin typeface="Times New Roman" panose="02020603050405020304" pitchFamily="18" charset="0"/>
                <a:cs typeface="Times New Roman" panose="02020603050405020304" pitchFamily="18" charset="0"/>
              </a:rPr>
              <a:t>In 2021, the revenue amounted to $ 73,583,702 and the Qty ordered was 249,620.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2022, a revenue of $157,477,335 has been recorded and the Qty ordered is 601,957.</a:t>
            </a:r>
          </a:p>
          <a:p>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A8C6BCEA-5461-4E52-A3E0-E3C0637897C9}"/>
              </a:ext>
            </a:extLst>
          </p:cNvPr>
          <p:cNvSpPr>
            <a:spLocks noGrp="1"/>
          </p:cNvSpPr>
          <p:nvPr>
            <p:ph sz="half" idx="2"/>
          </p:nvPr>
        </p:nvSpPr>
        <p:spPr>
          <a:xfrm>
            <a:off x="6172200" y="1825625"/>
            <a:ext cx="5410200" cy="4351338"/>
          </a:xfrm>
        </p:spPr>
        <p:txBody>
          <a:bodyPr>
            <a:normAutofit/>
          </a:bodyPr>
          <a:lstStyle/>
          <a:p>
            <a:r>
              <a:rPr lang="en-US" sz="2000" dirty="0">
                <a:latin typeface="Times New Roman" panose="02020603050405020304" pitchFamily="18" charset="0"/>
                <a:cs typeface="Times New Roman" panose="02020603050405020304" pitchFamily="18" charset="0"/>
              </a:rPr>
              <a:t>The quarterly performance could not be explored because we have just 3months record from 2021, hence can’t compare with 2022.</a:t>
            </a:r>
            <a:endParaRPr lang="en-VC" sz="20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A89907B-79A5-419F-97D6-F65120149B3C}"/>
              </a:ext>
            </a:extLst>
          </p:cNvPr>
          <p:cNvCxnSpPr>
            <a:cxnSpLocks/>
          </p:cNvCxnSpPr>
          <p:nvPr/>
        </p:nvCxnSpPr>
        <p:spPr>
          <a:xfrm>
            <a:off x="6172200" y="1690688"/>
            <a:ext cx="0" cy="49815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141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4A9BA9-B233-4D34-9398-8A29F28EB4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Category Performance</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D48E90B-04D1-4A9E-879C-6883F202E09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Mobile and Tablets is the most bought products among all the 15 categories of product , with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718,356 qty order and revenue of </a:t>
            </a:r>
            <a:r>
              <a:rPr lang="en-VC" sz="2000" b="0" i="0" u="none" strike="noStrike" dirty="0">
                <a:solidFill>
                  <a:srgbClr val="000000"/>
                </a:solidFill>
                <a:effectLst/>
                <a:latin typeface="Times New Roman" panose="02020603050405020304" pitchFamily="18" charset="0"/>
                <a:cs typeface="Times New Roman" panose="02020603050405020304" pitchFamily="18" charset="0"/>
              </a:rPr>
              <a:t>$128,600,063</a:t>
            </a:r>
            <a:r>
              <a:rPr lang="en-CA"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VC" sz="2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Appliances follows closely  with</a:t>
            </a:r>
            <a:r>
              <a:rPr lang="en-VC"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769,889 qty ordered and </a:t>
            </a:r>
            <a:r>
              <a:rPr lang="en-VC" sz="2000" b="0" i="0" u="none" strike="noStrike" dirty="0">
                <a:solidFill>
                  <a:srgbClr val="000000"/>
                </a:solidFill>
                <a:effectLst/>
                <a:latin typeface="Times New Roman" panose="02020603050405020304" pitchFamily="18" charset="0"/>
                <a:cs typeface="Times New Roman" panose="02020603050405020304" pitchFamily="18" charset="0"/>
              </a:rPr>
              <a:t>$  29,805,770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generated.</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Books recorded the lowest revenue of </a:t>
            </a:r>
            <a:r>
              <a:rPr lang="en-VC" sz="2000" b="0" i="0" u="none" strike="noStrike" dirty="0">
                <a:solidFill>
                  <a:srgbClr val="000000"/>
                </a:solidFill>
                <a:effectLst/>
                <a:latin typeface="Times New Roman" panose="02020603050405020304" pitchFamily="18" charset="0"/>
                <a:cs typeface="Times New Roman" panose="02020603050405020304" pitchFamily="18" charset="0"/>
              </a:rPr>
              <a:t>$ 32,247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but qty ordered was 849,446.</a:t>
            </a:r>
          </a:p>
          <a:p>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VC" dirty="0"/>
          </a:p>
        </p:txBody>
      </p:sp>
    </p:spTree>
    <p:extLst>
      <p:ext uri="{BB962C8B-B14F-4D97-AF65-F5344CB8AC3E}">
        <p14:creationId xmlns:p14="http://schemas.microsoft.com/office/powerpoint/2010/main" val="43645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4FC09-7F72-4B8D-AEEC-F64011882B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Customer’s Behavior</a:t>
            </a:r>
            <a:endParaRPr lang="en-VC"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1CD7EA1-BD2E-4143-B812-0127B5B708B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Based on our analysis , we identified 63,646 unique customers. Among these are 51% male and 49% female.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accessing the impact of each customers by revenue generated from their order, the highest revenue was made from Dobbins Everette followed by Cobb Joleen but in terms of qty ordered Gonzalex Joel placed the highest orders.</a:t>
            </a:r>
            <a:endParaRPr lang="en-VC"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7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3F1E-4C25-4BC7-B353-57FBC42D8CA3}"/>
              </a:ext>
            </a:extLst>
          </p:cNvPr>
          <p:cNvSpPr>
            <a:spLocks noGrp="1"/>
          </p:cNvSpPr>
          <p:nvPr>
            <p:ph type="title"/>
          </p:nvPr>
        </p:nvSpPr>
        <p:spPr>
          <a:xfrm>
            <a:off x="838200" y="336550"/>
            <a:ext cx="10515600" cy="1325563"/>
          </a:xfrm>
        </p:spPr>
        <p:txBody>
          <a:bodyPr/>
          <a:lstStyle/>
          <a:p>
            <a:r>
              <a:rPr lang="en-US" dirty="0">
                <a:latin typeface="Times New Roman" panose="02020603050405020304" pitchFamily="18" charset="0"/>
                <a:cs typeface="Times New Roman" panose="02020603050405020304" pitchFamily="18" charset="0"/>
              </a:rPr>
              <a:t>Region</a:t>
            </a:r>
            <a:endParaRPr lang="en-V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D083D-489F-4C28-BDB0-9781BFA6AF1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observed that across the country , South generated the highest revenue , follow by Midwest . And in terms of categories, Mobiles and Tablets were most purchased.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revenue generated by customers in South and Midwest are 38.80% and 27.23% respectively, hence, amounting to 66.03% . indicating their substantial contribution to our financial performance compared to other regions.</a:t>
            </a:r>
            <a:endParaRPr lang="en-VC"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800</TotalTime>
  <Words>613</Words>
  <Application>Microsoft Office PowerPoint</Application>
  <PresentationFormat>Widescreen</PresentationFormat>
  <Paragraphs>52</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11</vt:i4>
      </vt:variant>
    </vt:vector>
  </HeadingPairs>
  <TitlesOfParts>
    <vt:vector size="34" baseType="lpstr">
      <vt:lpstr>Abadi</vt:lpstr>
      <vt:lpstr>Arial</vt:lpstr>
      <vt:lpstr>Calibri</vt:lpstr>
      <vt:lpstr>Calibri Light</vt:lpstr>
      <vt:lpstr>Times New Roman</vt:lpstr>
      <vt:lpstr>Wingdings</vt:lpstr>
      <vt:lpstr>Office Theme</vt:lpstr>
      <vt:lpstr>file:///F:\Sterling%20E-Commerce%20Data--.xlsx!Pivot%20Charts!R1C8:R17C16</vt:lpstr>
      <vt:lpstr>file:///F:\Sterling%20E-Commerce%20Data--.xlsx!Pivot%20Charts!R1C19:R18C25</vt:lpstr>
      <vt:lpstr>file:///F:\Sterling%20E-Commerce%20Data--.xlsx!Pivot%20Charts!R34C1:R36C3</vt:lpstr>
      <vt:lpstr>file:///F:\Sterling%20E-Commerce%20Data--.xlsx!Pivot%20Charts!R41C4:R43C5</vt:lpstr>
      <vt:lpstr>file:///F:\Sterling%20E-Commerce%20Data--.xlsx!Pivot%20Charts!R49C1:R51C3</vt:lpstr>
      <vt:lpstr>file:///F:\Sterling%20E-Commerce%20Data--.xlsx!Pivot%20Charts!R28C1:R30C3</vt:lpstr>
      <vt:lpstr>file:///F:\Sterling%20E-Commerce%20Data--.xlsx!Pivot%20Charts!R52C11:R58C12</vt:lpstr>
      <vt:lpstr>file:///F:\Sterling%20E-Commerce%20Data--.xlsx!Pivot%20Charts!R1C1:R21C8</vt:lpstr>
      <vt:lpstr>file:///F:\Sterling%20E-Commerce%20Data--.xlsx!Pivot%20Charts!R23C11:R36C18</vt:lpstr>
      <vt:lpstr>file:///F:\Sterling%20E-Commerce%20Data--.xlsx!Pivot%20Charts!R20C20:R36C25</vt:lpstr>
      <vt:lpstr>file:///F:\Sterling%20E-Commerce%20Data--.xlsx!Pivot%20Charts!R40C20:R50C25</vt:lpstr>
      <vt:lpstr>file:///F:\Sterling%20E-Commerce%20Data--.xlsx!Pivot%20Charts!R21C27:R38C37</vt:lpstr>
      <vt:lpstr>file:///F:\Sterling%20E-Commerce%20Data--.xlsx!Pivot%20Charts!R45C7:R46C7</vt:lpstr>
      <vt:lpstr>file:///F:\Sterling%20E-Commerce%20Data--.xlsx!Pivot%20Charts!R51C7:R52C7</vt:lpstr>
      <vt:lpstr>file:///F:\Sterling%20E-Commerce%20Data--.xlsx!Pivot%20Charts!R1C29:R19C36</vt:lpstr>
      <vt:lpstr>file:///F:\Sterling%20E-Commerce%20Data--.xlsx!Pivot%20Charts!R4C41:R27C49</vt:lpstr>
      <vt:lpstr>Sterling E Commerce Performance Analysis </vt:lpstr>
      <vt:lpstr>Introduction </vt:lpstr>
      <vt:lpstr>PowerPoint Presentation</vt:lpstr>
      <vt:lpstr>PowerPoint Presentation</vt:lpstr>
      <vt:lpstr>Revenue Trend For The Period In View</vt:lpstr>
      <vt:lpstr>Yearly Performance</vt:lpstr>
      <vt:lpstr>Category Performance</vt:lpstr>
      <vt:lpstr>Customer’s Behavior</vt:lpstr>
      <vt:lpstr>Region</vt:lpstr>
      <vt:lpstr>Mode of Payment</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Sterling E Commerce Performance Analysis</dc:title>
  <dc:creator>Adedeji kaothar</dc:creator>
  <cp:lastModifiedBy>Tesleem Oduola</cp:lastModifiedBy>
  <cp:revision>50</cp:revision>
  <dcterms:created xsi:type="dcterms:W3CDTF">2024-02-12T23:27:46Z</dcterms:created>
  <dcterms:modified xsi:type="dcterms:W3CDTF">2024-09-09T21:11:51Z</dcterms:modified>
</cp:coreProperties>
</file>