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6" r:id="rId5"/>
    <p:sldId id="283" r:id="rId6"/>
    <p:sldId id="284" r:id="rId7"/>
    <p:sldId id="269" r:id="rId8"/>
    <p:sldId id="261" r:id="rId9"/>
    <p:sldId id="270" r:id="rId10"/>
    <p:sldId id="271" r:id="rId11"/>
    <p:sldId id="272" r:id="rId12"/>
    <p:sldId id="263" r:id="rId13"/>
    <p:sldId id="273" r:id="rId14"/>
    <p:sldId id="274" r:id="rId15"/>
    <p:sldId id="264" r:id="rId16"/>
    <p:sldId id="275" r:id="rId17"/>
    <p:sldId id="276" r:id="rId18"/>
    <p:sldId id="265" r:id="rId19"/>
    <p:sldId id="277" r:id="rId20"/>
    <p:sldId id="278" r:id="rId21"/>
    <p:sldId id="281" r:id="rId22"/>
    <p:sldId id="282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105B8-FA74-BFE4-E87B-952F8C9E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0CAB61-2CE4-1544-7C29-56035B106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F0F132-0A38-0910-9F59-FD05608FD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0EB495D4-165D-1D97-941A-DF6328D1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EC3CAC6-583F-07D1-4F38-5C4AFAA6D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A8EE820E-E5BD-B48E-CD48-33690FF1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0757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uk-UA"/>
              <a:t>Вставлення таблиці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68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BC515DB-7B1C-3370-8F50-08B8416E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0D15194A-4B0C-6147-8FF2-BB4E50EC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08052E-C579-D93A-9B03-CA08D7460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id="{F2EC93D7-B6B6-D315-CBAC-F2062C65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B6AD51-A029-8ED4-DB6D-6563C25C9280}"/>
              </a:ext>
            </a:extLst>
          </p:cNvPr>
          <p:cNvSpPr/>
          <p:nvPr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1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40BB4C-6B8F-357F-ED6F-F587D1FE7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EC29CEAF-3197-2C9C-F10A-BC9C1D5E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90D998F-6A53-4D78-E05B-B6F861387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323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00F4D10-3ADA-D113-BD21-4AB95DE7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id="{BDBCB359-3984-96FE-AB0E-B34306907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E68A3D6-C483-F214-27BA-8B35BF73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FBD89-DA8F-ADF1-13DC-2B2C87C3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B2F8D782-06EC-940C-F17F-0CED2CF68886}"/>
              </a:ext>
            </a:extLst>
          </p:cNvPr>
          <p:cNvSpPr/>
          <p:nvPr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144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2392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755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FCA30-0D2C-4512-ABCC-851CCFEAA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LID4096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A507590-A825-459A-8E1F-A013C8576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LID4096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25948A1-506F-44D4-B314-43572415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7029E-D221-461D-93C2-C381E0CE3190}" type="datetimeFigureOut">
              <a:rPr lang="LID4096" smtClean="0"/>
              <a:t>04/20/2025</a:t>
            </a:fld>
            <a:endParaRPr lang="LID4096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B2A5EAE-6975-4BD0-BB8E-91ECF506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04689A1-00F9-4268-8E22-47279734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105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CC860-7AD2-181E-8740-F1A23EEF8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81C8DE-1CE0-D1C2-FDF9-18B9C3D69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F2CFC212-BD96-550A-AC95-A514C6417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F99AEEAC-FF4A-0E33-26A8-2D963A6B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B9B4C44-DD5A-5344-2D5C-F08BAC8BD011}"/>
              </a:ext>
            </a:extLst>
          </p:cNvPr>
          <p:cNvSpPr/>
          <p:nvPr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86F694-E877-CFAD-29E0-B4E6CBEFF61F}"/>
              </a:ext>
            </a:extLst>
          </p:cNvPr>
          <p:cNvSpPr/>
          <p:nvPr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A99838A-BAEC-33DF-F234-3BE9E19D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7F68367-2C07-B98F-1312-DE9F5297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A4CF3B8-63C6-A7E6-1A16-A517CF15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30E2D33-308E-4256-37BE-DE3B6C518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071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9461A55-24E1-7568-7BA9-8A3093369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BAAB243-57F0-D7E3-BD79-EDEAFC03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49DBD24-5A22-C1C0-861E-4CDC352F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394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118CD2E6-847D-7319-53AD-33D7B5F4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ABDF0DF-C2C4-90E3-5019-F4F9496B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6063E2-8FA6-3FA8-50F0-710C2DAB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6DA7FCDE-54E0-5546-8AC9-AC281A474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BE4E254-2D24-97F7-EBB1-212D2F9D9A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315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27CF34-9469-9733-919F-E9312CF5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D009256-DF45-9756-82A0-864EE4B56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595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F43DDC4-8BB2-AA02-91FD-EAE7DEAA2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E19359-DD62-C6C3-FEF4-EEA0F835B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439C7FB7-7536-309C-3DB4-92ECAE60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5CECFB8-0CE3-408B-9CC5-1A38ADFC8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B44AE87-6B2D-BEFC-BB5E-B20A5A75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199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uk-UA"/>
              <a:t>Вставлення таблиці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4834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97309-2E1F-F812-D384-402EC7900D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472358-E6A8-49E9-A6DB-3E55D50E82E5}" type="slidenum">
              <a:rPr lang="LID4096" smtClean="0"/>
              <a:t>‹№›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5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4.jpg"/><Relationship Id="rId7" Type="http://schemas.openxmlformats.org/officeDocument/2006/relationships/image" Target="../media/image27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g"/><Relationship Id="rId5" Type="http://schemas.openxmlformats.org/officeDocument/2006/relationships/image" Target="../media/image22.jpg"/><Relationship Id="rId4" Type="http://schemas.openxmlformats.org/officeDocument/2006/relationships/image" Target="../media/image25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2067C-15F1-4F6E-957A-B47616760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Проект: </a:t>
            </a:r>
            <a:r>
              <a:rPr lang="ru-RU" b="0" dirty="0" err="1"/>
              <a:t>Застосунок-навігатор</a:t>
            </a:r>
            <a:r>
              <a:rPr lang="ru-RU" b="0" dirty="0"/>
              <a:t> для “</a:t>
            </a:r>
            <a:r>
              <a:rPr lang="ru-RU" b="0" dirty="0" err="1"/>
              <a:t>Днів</a:t>
            </a:r>
            <a:r>
              <a:rPr lang="ru-RU" b="0" dirty="0"/>
              <a:t> </a:t>
            </a:r>
            <a:r>
              <a:rPr lang="ru-RU" b="0" dirty="0" err="1"/>
              <a:t>відкритих</a:t>
            </a:r>
            <a:r>
              <a:rPr lang="ru-RU" b="0" dirty="0"/>
              <a:t> дверей”</a:t>
            </a:r>
            <a:endParaRPr lang="LID4096" u="sng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F9B6A50-BDF6-40E2-935E-9581BCE7E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Над презентацією працювала: Столярчук Софія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8781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>
                <a:solidFill>
                  <a:schemeClr val="dk1"/>
                </a:solidFill>
              </a:rPr>
              <a:t>Семенко І.В.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29" y="1974235"/>
            <a:ext cx="10528142" cy="4212997"/>
          </a:xfrm>
        </p:spPr>
        <p:txBody>
          <a:bodyPr/>
          <a:lstStyle/>
          <a:p>
            <a:pPr algn="ctr"/>
            <a:r>
              <a:rPr lang="uk-UA" dirty="0"/>
              <a:t>Написання функціональної специфікації на етапі планування</a:t>
            </a:r>
          </a:p>
          <a:p>
            <a:pPr algn="ctr"/>
            <a:r>
              <a:rPr lang="uk-UA" dirty="0"/>
              <a:t>Написання сценаріїв використання (7 екземплярів) для функціональної специфікації на етапі розробки</a:t>
            </a:r>
          </a:p>
        </p:txBody>
      </p:sp>
    </p:spTree>
    <p:extLst>
      <p:ext uri="{BB962C8B-B14F-4D97-AF65-F5344CB8AC3E}">
        <p14:creationId xmlns:p14="http://schemas.microsoft.com/office/powerpoint/2010/main" val="151016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err="1">
                <a:solidFill>
                  <a:schemeClr val="dk1"/>
                </a:solidFill>
              </a:rPr>
              <a:t>Ткачик</a:t>
            </a:r>
            <a:r>
              <a:rPr lang="ru-RU" b="0" dirty="0">
                <a:solidFill>
                  <a:schemeClr val="dk1"/>
                </a:solidFill>
              </a:rPr>
              <a:t> Т.Я.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79042" y="1984249"/>
            <a:ext cx="9833916" cy="3988349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uk-UA" dirty="0"/>
              <a:t>Написання функціональної специфікації на етапі планування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uk-UA" dirty="0"/>
              <a:t>Написання </a:t>
            </a:r>
            <a:r>
              <a:rPr lang="uk-UA" dirty="0" err="1"/>
              <a:t>протокола</a:t>
            </a:r>
            <a:r>
              <a:rPr lang="uk-UA" dirty="0"/>
              <a:t> наради (1 екземпляр)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3974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8280"/>
            <a:ext cx="11430000" cy="3720737"/>
          </a:xfrm>
        </p:spPr>
        <p:txBody>
          <a:bodyPr anchor="ctr"/>
          <a:lstStyle/>
          <a:p>
            <a:r>
              <a:rPr lang="uk-UA" b="0" dirty="0" err="1">
                <a:solidFill>
                  <a:schemeClr val="dk1"/>
                </a:solidFill>
              </a:rPr>
              <a:t>Тестувальник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Test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4166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Попович І.І.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92104" y="1984249"/>
            <a:ext cx="9807791" cy="3988349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uk-UA" dirty="0"/>
              <a:t>Планування методів тестування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dirty="0" err="1"/>
              <a:t>Специфікація</a:t>
            </a:r>
            <a:r>
              <a:rPr lang="ru-RU" dirty="0"/>
              <a:t> та </a:t>
            </a:r>
            <a:r>
              <a:rPr lang="ru-RU" dirty="0" err="1"/>
              <a:t>сценарії</a:t>
            </a:r>
            <a:r>
              <a:rPr lang="ru-RU" dirty="0"/>
              <a:t> тесту. </a:t>
            </a:r>
            <a:r>
              <a:rPr lang="ru-RU" dirty="0" err="1"/>
              <a:t>Опис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  <a:p>
            <a:pPr marL="342900" indent="-342900" algn="ctr">
              <a:buFont typeface="+mj-lt"/>
              <a:buAutoNum type="arabicPeriod"/>
            </a:pPr>
            <a:r>
              <a:rPr lang="ru-RU" dirty="0" err="1"/>
              <a:t>Тестування</a:t>
            </a:r>
            <a:r>
              <a:rPr lang="ru-RU" dirty="0"/>
              <a:t> і </a:t>
            </a:r>
            <a:r>
              <a:rPr lang="ru-RU" dirty="0" err="1"/>
              <a:t>звіт</a:t>
            </a:r>
            <a:r>
              <a:rPr lang="ru-RU" dirty="0"/>
              <a:t> про </a:t>
            </a:r>
            <a:r>
              <a:rPr lang="ru-RU" dirty="0" err="1"/>
              <a:t>помилки</a:t>
            </a:r>
            <a:endParaRPr lang="ru-RU" dirty="0"/>
          </a:p>
          <a:p>
            <a:pPr marL="342900" indent="-342900" algn="ctr">
              <a:buFont typeface="+mj-lt"/>
              <a:buAutoNum type="arabicPeriod"/>
            </a:pP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 проекту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uk-UA" dirty="0"/>
              <a:t>Написання сценаріїв використання (1 екземпляр)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500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Степаненко М.А.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443" y="1984249"/>
            <a:ext cx="9483114" cy="3988349"/>
          </a:xfrm>
        </p:spPr>
        <p:txBody>
          <a:bodyPr/>
          <a:lstStyle/>
          <a:p>
            <a:pPr algn="ctr"/>
            <a:r>
              <a:rPr lang="uk-UA" dirty="0"/>
              <a:t>Написання функціональної специфікації на етапі планування</a:t>
            </a:r>
          </a:p>
          <a:p>
            <a:pPr algn="ctr"/>
            <a:r>
              <a:rPr lang="uk-UA" dirty="0" err="1"/>
              <a:t>Постпроектний</a:t>
            </a:r>
            <a:r>
              <a:rPr lang="uk-UA" dirty="0"/>
              <a:t> аналіз</a:t>
            </a:r>
          </a:p>
          <a:p>
            <a:pPr algn="ctr"/>
            <a:r>
              <a:rPr lang="ru-RU" dirty="0" err="1"/>
              <a:t>Написання</a:t>
            </a:r>
            <a:r>
              <a:rPr lang="ru-RU" dirty="0"/>
              <a:t> протокола </a:t>
            </a:r>
            <a:r>
              <a:rPr lang="ru-RU" dirty="0" err="1"/>
              <a:t>наради</a:t>
            </a:r>
            <a:r>
              <a:rPr lang="ru-RU" dirty="0"/>
              <a:t> (1 </a:t>
            </a:r>
            <a:r>
              <a:rPr lang="ru-RU" dirty="0" err="1"/>
              <a:t>екземпляр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947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8280"/>
            <a:ext cx="11430000" cy="3720737"/>
          </a:xfrm>
        </p:spPr>
        <p:txBody>
          <a:bodyPr anchor="ctr"/>
          <a:lstStyle/>
          <a:p>
            <a:r>
              <a:rPr lang="en-US" b="0" dirty="0">
                <a:solidFill>
                  <a:schemeClr val="dk1"/>
                </a:solidFill>
              </a:rPr>
              <a:t>UX-</a:t>
            </a:r>
            <a:r>
              <a:rPr lang="uk-UA" b="0" dirty="0">
                <a:solidFill>
                  <a:schemeClr val="dk1"/>
                </a:solidFill>
              </a:rPr>
              <a:t>спеціаліст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User Experience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5476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Соколов А.А.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44207" y="1984249"/>
            <a:ext cx="9903585" cy="3988349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uk-UA" dirty="0"/>
              <a:t>Формування питань для інтерв’ю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 та </a:t>
            </a:r>
            <a:r>
              <a:rPr lang="ru-RU" dirty="0" err="1"/>
              <a:t>структури</a:t>
            </a:r>
            <a:r>
              <a:rPr lang="ru-RU" dirty="0"/>
              <a:t> проекту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uk-UA" dirty="0"/>
              <a:t>Формування плану керування ризиками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довідки</a:t>
            </a:r>
            <a:r>
              <a:rPr lang="ru-RU" dirty="0"/>
              <a:t> з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LID4096" dirty="0"/>
          </a:p>
          <a:p>
            <a:pPr marL="342900" indent="-342900" algn="ctr">
              <a:buFont typeface="+mj-lt"/>
              <a:buAutoNum type="arabicPeriod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9159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Поташкіна</a:t>
            </a:r>
            <a:r>
              <a:rPr lang="uk-UA" dirty="0"/>
              <a:t> А.Є.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092" y="2208897"/>
            <a:ext cx="6757331" cy="3988349"/>
          </a:xfrm>
        </p:spPr>
        <p:txBody>
          <a:bodyPr/>
          <a:lstStyle/>
          <a:p>
            <a:r>
              <a:rPr lang="uk-UA" dirty="0"/>
              <a:t>Створення прототипу інтерфейсу користувача на етапі планування</a:t>
            </a:r>
            <a:endParaRPr lang="LID4096" dirty="0"/>
          </a:p>
          <a:p>
            <a:endParaRPr lang="LID4096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AAD083A5-AB7A-4B58-AB71-ED3F2E5741D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88" y="1297577"/>
            <a:ext cx="3167871" cy="5252429"/>
          </a:xfrm>
        </p:spPr>
      </p:pic>
    </p:spTree>
    <p:extLst>
      <p:ext uri="{BB962C8B-B14F-4D97-AF65-F5344CB8AC3E}">
        <p14:creationId xmlns:p14="http://schemas.microsoft.com/office/powerpoint/2010/main" val="3013238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8280"/>
            <a:ext cx="11430000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dk1"/>
                </a:solidFill>
              </a:rPr>
              <a:t>Спеціаліст з розгортання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Release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7572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Пономаренко Р.О.</a:t>
            </a:r>
            <a:endParaRPr lang="LID4096" dirty="0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52767" y="1984249"/>
            <a:ext cx="10086465" cy="3988349"/>
          </a:xfrm>
        </p:spPr>
        <p:txBody>
          <a:bodyPr>
            <a:norm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концепції</a:t>
            </a:r>
            <a:r>
              <a:rPr lang="ru-RU" dirty="0"/>
              <a:t> та </a:t>
            </a:r>
            <a:r>
              <a:rPr lang="ru-RU" dirty="0" err="1"/>
              <a:t>структури</a:t>
            </a:r>
            <a:r>
              <a:rPr lang="ru-RU" dirty="0"/>
              <a:t> проекту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довідки</a:t>
            </a:r>
            <a:r>
              <a:rPr lang="ru-RU" dirty="0"/>
              <a:t> з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endParaRPr lang="ru-RU" dirty="0"/>
          </a:p>
          <a:p>
            <a:pPr marL="342900" indent="-342900" algn="ctr">
              <a:buFont typeface="+mj-lt"/>
              <a:buAutoNum type="arabicPeriod"/>
            </a:pPr>
            <a:r>
              <a:rPr lang="uk-UA" dirty="0"/>
              <a:t>Створення анкети відгуку (3 екземпляра)</a:t>
            </a:r>
            <a:endParaRPr lang="LID4096" dirty="0"/>
          </a:p>
          <a:p>
            <a:pPr marL="342900" indent="-342900" algn="ctr">
              <a:buFont typeface="+mj-lt"/>
              <a:buAutoNum type="arabicPeriod"/>
            </a:pPr>
            <a:r>
              <a:rPr lang="uk-UA" dirty="0"/>
              <a:t>Звіт про пілотне впровадження</a:t>
            </a:r>
          </a:p>
        </p:txBody>
      </p:sp>
    </p:spTree>
    <p:extLst>
      <p:ext uri="{BB962C8B-B14F-4D97-AF65-F5344CB8AC3E}">
        <p14:creationId xmlns:p14="http://schemas.microsoft.com/office/powerpoint/2010/main" val="1002218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691D6C-D61E-409F-A7D2-764AB8F1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Команда</a:t>
            </a:r>
            <a:endParaRPr lang="LID4096" dirty="0"/>
          </a:p>
        </p:txBody>
      </p:sp>
      <p:graphicFrame>
        <p:nvGraphicFramePr>
          <p:cNvPr id="4" name="Таблиця 4">
            <a:extLst>
              <a:ext uri="{FF2B5EF4-FFF2-40B4-BE49-F238E27FC236}">
                <a16:creationId xmlns:a16="http://schemas.microsoft.com/office/drawing/2014/main" id="{2B2DA70D-9481-47C3-907F-C55B29EF2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243983"/>
              </p:ext>
            </p:extLst>
          </p:nvPr>
        </p:nvGraphicFramePr>
        <p:xfrm>
          <a:off x="1201783" y="1811383"/>
          <a:ext cx="9796416" cy="3988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1869079445"/>
                    </a:ext>
                  </a:extLst>
                </a:gridCol>
                <a:gridCol w="2882537">
                  <a:extLst>
                    <a:ext uri="{9D8B030D-6E8A-4147-A177-3AD203B41FA5}">
                      <a16:colId xmlns:a16="http://schemas.microsoft.com/office/drawing/2014/main" val="34581807"/>
                    </a:ext>
                  </a:extLst>
                </a:gridCol>
                <a:gridCol w="4083593">
                  <a:extLst>
                    <a:ext uri="{9D8B030D-6E8A-4147-A177-3AD203B41FA5}">
                      <a16:colId xmlns:a16="http://schemas.microsoft.com/office/drawing/2014/main" val="1138100524"/>
                    </a:ext>
                  </a:extLst>
                </a:gridCol>
              </a:tblGrid>
              <a:tr h="530186"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Роль в проекті</a:t>
                      </a:r>
                      <a:endParaRPr lang="LID4096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b="1" dirty="0">
                          <a:effectLst/>
                        </a:rPr>
                        <a:t>Оригінальна назва ролі</a:t>
                      </a:r>
                    </a:p>
                  </a:txBody>
                  <a:tcPr marL="123825" marR="123825" marT="57150" marB="5715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Прізвище, ініціали</a:t>
                      </a:r>
                      <a:endParaRPr lang="ru-UA" b="1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23247"/>
                  </a:ext>
                </a:extLst>
              </a:tr>
              <a:tr h="530186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Менеджер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програми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Program Management</a:t>
                      </a:r>
                    </a:p>
                  </a:txBody>
                  <a:tcPr marL="123825" marR="123825" marT="57150" marB="5715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Тесленко П.П.,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Столярчук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С.А.</a:t>
                      </a:r>
                      <a:endParaRPr lang="ru-UA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693799"/>
                  </a:ext>
                </a:extLst>
              </a:tr>
              <a:tr h="904435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Менеджер продукту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Product Management</a:t>
                      </a:r>
                    </a:p>
                  </a:txBody>
                  <a:tcPr marL="123825" marR="123825" marT="57150" marB="5715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Марущак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Д.В., Семенко І.В.,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Ткачик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Т.Я.,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Столярчук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С.А.</a:t>
                      </a:r>
                      <a:endParaRPr lang="ru-UA" dirty="0"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734543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Розробник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Тесленко П.П.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459337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Тестувальник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Попович І.І., Степаненко М.А.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74367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UX-</a:t>
                      </a:r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спеціаліст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Соколов А.А.,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Поташкіна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А.Є.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93003"/>
                  </a:ext>
                </a:extLst>
              </a:tr>
              <a:tr h="505929">
                <a:tc>
                  <a:txBody>
                    <a:bodyPr/>
                    <a:lstStyle/>
                    <a:p>
                      <a:pPr algn="ctr"/>
                      <a:r>
                        <a:rPr lang="uk-U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Спеціаліст з розгортання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 Management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Пономаренко Р.О.,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Триль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О.М.</a:t>
                      </a:r>
                      <a:endParaRPr lang="LID4096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248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897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Триль</a:t>
            </a:r>
            <a:r>
              <a:rPr lang="uk-UA" dirty="0"/>
              <a:t> О.М.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923" y="1984249"/>
            <a:ext cx="9422154" cy="3988349"/>
          </a:xfrm>
        </p:spPr>
        <p:txBody>
          <a:bodyPr/>
          <a:lstStyle/>
          <a:p>
            <a:pPr algn="ctr"/>
            <a:r>
              <a:rPr lang="uk-UA" dirty="0"/>
              <a:t>Написання функціональної специфікації на етапі планування</a:t>
            </a:r>
          </a:p>
          <a:p>
            <a:pPr algn="ctr"/>
            <a:r>
              <a:rPr lang="ru-RU" dirty="0" err="1"/>
              <a:t>Написання</a:t>
            </a:r>
            <a:r>
              <a:rPr lang="ru-RU" dirty="0"/>
              <a:t> протокола </a:t>
            </a:r>
            <a:r>
              <a:rPr lang="ru-RU" dirty="0" err="1"/>
              <a:t>наради</a:t>
            </a:r>
            <a:r>
              <a:rPr lang="ru-RU" dirty="0"/>
              <a:t> (1 </a:t>
            </a:r>
            <a:r>
              <a:rPr lang="ru-RU" dirty="0" err="1"/>
              <a:t>екземпляр</a:t>
            </a:r>
            <a:r>
              <a:rPr lang="ru-RU" dirty="0"/>
              <a:t>)</a:t>
            </a:r>
            <a:endParaRPr lang="uk-UA" dirty="0"/>
          </a:p>
          <a:p>
            <a:pPr algn="ctr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38344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C390E-6AF3-468A-924F-B3E4C055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в нас вийшло</a:t>
            </a:r>
            <a:endParaRPr lang="LID4096" dirty="0"/>
          </a:p>
        </p:txBody>
      </p:sp>
      <p:pic>
        <p:nvPicPr>
          <p:cNvPr id="6" name="Місце для зображення 5">
            <a:extLst>
              <a:ext uri="{FF2B5EF4-FFF2-40B4-BE49-F238E27FC236}">
                <a16:creationId xmlns:a16="http://schemas.microsoft.com/office/drawing/2014/main" id="{9358EF95-D038-4B8D-A779-F02A23415A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7" b="23477"/>
          <a:stretch>
            <a:fillRect/>
          </a:stretch>
        </p:blipFill>
        <p:spPr>
          <a:xfrm>
            <a:off x="958680" y="888652"/>
            <a:ext cx="4846320" cy="4846320"/>
          </a:xfrm>
        </p:spPr>
      </p:pic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3E9B0B5-B2EF-4669-A4B1-679988BB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Давайте глянемо на практиці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47951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02116A-6BE6-4A3A-871F-39D525111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9" y="0"/>
            <a:ext cx="2452446" cy="4636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769625-85A8-44DF-B291-8537C8096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25" y="0"/>
            <a:ext cx="2144656" cy="40669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3416FA-C859-4FFE-B53F-39A994E79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0" y="3231806"/>
            <a:ext cx="1912251" cy="362619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DDCC9A-FA7A-474A-91CF-A0038C6878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4" y="2121727"/>
            <a:ext cx="2530070" cy="476949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56544D1-13C1-4935-AC9E-4E60599309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410" y="0"/>
            <a:ext cx="2264280" cy="42434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960242A-FD9B-4CB9-8B7B-B999C7B6B2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72" y="2908663"/>
            <a:ext cx="2252637" cy="398256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6AB76F2-29E6-4A96-86E0-B41A1C0C18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32" y="0"/>
            <a:ext cx="2567668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6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2F311-E38E-4065-A990-B8B0BF55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78" y="2659613"/>
            <a:ext cx="10874443" cy="1538774"/>
          </a:xfrm>
        </p:spPr>
        <p:txBody>
          <a:bodyPr anchor="ctr"/>
          <a:lstStyle/>
          <a:p>
            <a:pPr algn="ctr"/>
            <a:r>
              <a:rPr lang="uk-UA" dirty="0"/>
              <a:t>Чи є до нас якісь питання?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8584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A33BB-2FBA-47FB-B195-604C91EB9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39" y="2973452"/>
            <a:ext cx="10199121" cy="911095"/>
          </a:xfrm>
        </p:spPr>
        <p:txBody>
          <a:bodyPr/>
          <a:lstStyle/>
          <a:p>
            <a:pPr algn="ctr"/>
            <a:r>
              <a:rPr lang="uk-UA" dirty="0"/>
              <a:t>Дякуємо за увагу!😊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9526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8280"/>
            <a:ext cx="11430000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tx1"/>
                </a:solidFill>
              </a:rPr>
              <a:t>Менеджер</a:t>
            </a:r>
            <a:r>
              <a:rPr lang="uk-UA" b="0" dirty="0">
                <a:solidFill>
                  <a:schemeClr val="dk1"/>
                </a:solidFill>
              </a:rPr>
              <a:t> програми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Program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Та розробник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en-GB" b="0" dirty="0">
                <a:solidFill>
                  <a:schemeClr val="dk1"/>
                </a:solidFill>
              </a:rPr>
              <a:t>(Development)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3087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Тесленко П.П.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35" y="1715590"/>
            <a:ext cx="9500530" cy="442940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uk-UA" dirty="0"/>
              <a:t>Розподіл ролей</a:t>
            </a:r>
          </a:p>
          <a:p>
            <a:pPr algn="ctr"/>
            <a:r>
              <a:rPr lang="uk-UA" dirty="0"/>
              <a:t>Інструктаж з охорони праці</a:t>
            </a:r>
          </a:p>
          <a:p>
            <a:pPr algn="ctr"/>
            <a:r>
              <a:rPr lang="uk-UA" dirty="0"/>
              <a:t>Чернетка календарного плану</a:t>
            </a:r>
          </a:p>
          <a:p>
            <a:pPr algn="ctr"/>
            <a:r>
              <a:rPr lang="uk-UA" dirty="0"/>
              <a:t>Формування питань для інтерв’ю</a:t>
            </a:r>
          </a:p>
          <a:p>
            <a:pPr algn="ctr"/>
            <a:r>
              <a:rPr lang="uk-UA" dirty="0"/>
              <a:t>Проведення інтерв’ю та оформлення протоколу</a:t>
            </a:r>
          </a:p>
          <a:p>
            <a:pPr algn="ctr"/>
            <a:r>
              <a:rPr lang="uk-UA" dirty="0"/>
              <a:t>Розробка концепції та структури проекту</a:t>
            </a:r>
          </a:p>
          <a:p>
            <a:pPr algn="ctr"/>
            <a:r>
              <a:rPr lang="uk-UA" dirty="0"/>
              <a:t>Побудова діаграми прецедентів</a:t>
            </a:r>
          </a:p>
          <a:p>
            <a:pPr algn="ctr"/>
            <a:r>
              <a:rPr lang="uk-UA" dirty="0"/>
              <a:t>Аналіз ризиків в проекті</a:t>
            </a:r>
          </a:p>
          <a:p>
            <a:pPr algn="ctr"/>
            <a:r>
              <a:rPr lang="uk-UA" dirty="0"/>
              <a:t>Вибір моделі розробки</a:t>
            </a:r>
          </a:p>
          <a:p>
            <a:pPr algn="ctr"/>
            <a:r>
              <a:rPr lang="uk-UA" dirty="0"/>
              <a:t>Побудова діаграми класів</a:t>
            </a:r>
          </a:p>
          <a:p>
            <a:pPr algn="ctr"/>
            <a:r>
              <a:rPr lang="uk-UA" dirty="0"/>
              <a:t>Формування плану керування ризиками</a:t>
            </a:r>
          </a:p>
        </p:txBody>
      </p:sp>
    </p:spTree>
    <p:extLst>
      <p:ext uri="{BB962C8B-B14F-4D97-AF65-F5344CB8AC3E}">
        <p14:creationId xmlns:p14="http://schemas.microsoft.com/office/powerpoint/2010/main" val="381177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F51A9-364D-D268-4ED6-2A861BCB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51266-6533-325B-FF0A-F72B2433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Тесленко П.П.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4FED0F9-789D-1D7E-0530-DFF81A5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735" y="1715590"/>
            <a:ext cx="9500530" cy="44294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1500" dirty="0"/>
              <a:t>12. </a:t>
            </a:r>
            <a:r>
              <a:rPr lang="uk-UA" sz="1500" dirty="0"/>
              <a:t>Діаграма послідовності</a:t>
            </a:r>
          </a:p>
          <a:p>
            <a:pPr marL="0" indent="0" algn="ctr">
              <a:buNone/>
            </a:pPr>
            <a:r>
              <a:rPr lang="uk-UA" sz="1500" dirty="0"/>
              <a:t>13. Функціональна специфікація на етапі планування</a:t>
            </a:r>
          </a:p>
          <a:p>
            <a:pPr marL="0" indent="0" algn="ctr">
              <a:buNone/>
            </a:pPr>
            <a:r>
              <a:rPr lang="uk-UA" sz="1500" dirty="0"/>
              <a:t>14. Зведений план проекту</a:t>
            </a:r>
          </a:p>
          <a:p>
            <a:pPr marL="0" indent="0" algn="ctr">
              <a:buNone/>
            </a:pPr>
            <a:r>
              <a:rPr lang="uk-UA" sz="1500" dirty="0"/>
              <a:t>15. Програмний код проекту</a:t>
            </a:r>
          </a:p>
          <a:p>
            <a:pPr marL="0" indent="0" algn="ctr">
              <a:buNone/>
            </a:pPr>
            <a:r>
              <a:rPr lang="uk-UA" sz="1500" dirty="0"/>
              <a:t>16. </a:t>
            </a:r>
            <a:r>
              <a:rPr lang="ru-RU" sz="1500" dirty="0" err="1"/>
              <a:t>Функціональна</a:t>
            </a:r>
            <a:r>
              <a:rPr lang="ru-RU" sz="1500" dirty="0"/>
              <a:t> </a:t>
            </a:r>
            <a:r>
              <a:rPr lang="ru-RU" sz="1500" dirty="0" err="1"/>
              <a:t>специфікація</a:t>
            </a:r>
            <a:r>
              <a:rPr lang="ru-RU" sz="1500" dirty="0"/>
              <a:t> на </a:t>
            </a:r>
            <a:r>
              <a:rPr lang="ru-RU" sz="1500" dirty="0" err="1"/>
              <a:t>етапі</a:t>
            </a:r>
            <a:r>
              <a:rPr lang="ru-RU" sz="1500" dirty="0"/>
              <a:t> </a:t>
            </a:r>
            <a:r>
              <a:rPr lang="ru-RU" sz="1500" dirty="0" err="1"/>
              <a:t>розробки</a:t>
            </a:r>
            <a:endParaRPr lang="ru-RU" sz="1500" dirty="0"/>
          </a:p>
          <a:p>
            <a:pPr marL="0" indent="0" algn="ctr">
              <a:buNone/>
            </a:pPr>
            <a:r>
              <a:rPr lang="ru-RU" sz="1500" dirty="0"/>
              <a:t>17. </a:t>
            </a:r>
            <a:r>
              <a:rPr lang="ru-RU" sz="1500" dirty="0" err="1"/>
              <a:t>Довідка</a:t>
            </a:r>
            <a:r>
              <a:rPr lang="ru-RU" sz="1500" dirty="0"/>
              <a:t> з </a:t>
            </a:r>
            <a:r>
              <a:rPr lang="ru-RU" sz="1500" dirty="0" err="1"/>
              <a:t>використання</a:t>
            </a:r>
            <a:r>
              <a:rPr lang="ru-RU" sz="1500" dirty="0"/>
              <a:t> продукту</a:t>
            </a:r>
          </a:p>
          <a:p>
            <a:pPr marL="0" indent="0" algn="ctr">
              <a:buNone/>
            </a:pPr>
            <a:r>
              <a:rPr lang="ru-RU" sz="1500" dirty="0"/>
              <a:t>18. </a:t>
            </a:r>
            <a:r>
              <a:rPr lang="ru-RU" sz="1500" dirty="0" err="1"/>
              <a:t>Діаграми</a:t>
            </a:r>
            <a:r>
              <a:rPr lang="ru-RU" sz="1500" dirty="0"/>
              <a:t> </a:t>
            </a:r>
            <a:r>
              <a:rPr lang="ru-RU" sz="1500" dirty="0" err="1"/>
              <a:t>компонентів</a:t>
            </a:r>
            <a:r>
              <a:rPr lang="ru-RU" sz="1500" dirty="0"/>
              <a:t>/</a:t>
            </a:r>
            <a:r>
              <a:rPr lang="ru-RU" sz="1500" dirty="0" err="1"/>
              <a:t>розгортання</a:t>
            </a:r>
            <a:r>
              <a:rPr lang="ru-RU" sz="1500" dirty="0"/>
              <a:t>/</a:t>
            </a:r>
            <a:r>
              <a:rPr lang="ru-RU" sz="1500" dirty="0" err="1"/>
              <a:t>пакетів</a:t>
            </a:r>
            <a:endParaRPr lang="ru-RU" sz="1500" dirty="0"/>
          </a:p>
          <a:p>
            <a:pPr marL="0" indent="0" algn="ctr">
              <a:buNone/>
            </a:pPr>
            <a:r>
              <a:rPr lang="ru-RU" sz="1500" dirty="0"/>
              <a:t>19. </a:t>
            </a:r>
            <a:r>
              <a:rPr lang="ru-RU" sz="1500" dirty="0" err="1"/>
              <a:t>Документація</a:t>
            </a:r>
            <a:r>
              <a:rPr lang="ru-RU" sz="1500" dirty="0"/>
              <a:t> по </a:t>
            </a:r>
            <a:r>
              <a:rPr lang="en-GB" sz="1500" dirty="0"/>
              <a:t>Unit-</a:t>
            </a:r>
            <a:r>
              <a:rPr lang="ru-RU" sz="1500" dirty="0" err="1"/>
              <a:t>тестуванню</a:t>
            </a:r>
            <a:endParaRPr lang="ru-RU" sz="1500" dirty="0"/>
          </a:p>
          <a:p>
            <a:pPr marL="0" indent="0" algn="ctr">
              <a:buNone/>
            </a:pPr>
            <a:r>
              <a:rPr lang="ru-RU" sz="1500" dirty="0"/>
              <a:t>20. </a:t>
            </a:r>
            <a:r>
              <a:rPr lang="ru-RU" sz="1500" dirty="0" err="1"/>
              <a:t>Звіт</a:t>
            </a:r>
            <a:r>
              <a:rPr lang="ru-RU" sz="1500" dirty="0"/>
              <a:t> про </a:t>
            </a:r>
            <a:r>
              <a:rPr lang="ru-RU" sz="1500" dirty="0" err="1"/>
              <a:t>завершення</a:t>
            </a:r>
            <a:r>
              <a:rPr lang="ru-RU" sz="1500" dirty="0"/>
              <a:t> проекту</a:t>
            </a:r>
          </a:p>
          <a:p>
            <a:pPr marL="0" indent="0" algn="ctr">
              <a:buNone/>
            </a:pPr>
            <a:r>
              <a:rPr lang="ru-RU" sz="1500" dirty="0"/>
              <a:t>21. </a:t>
            </a:r>
            <a:r>
              <a:rPr lang="ru-RU" sz="1500" dirty="0" err="1"/>
              <a:t>Протоколи</a:t>
            </a:r>
            <a:r>
              <a:rPr lang="ru-RU" sz="1500" dirty="0"/>
              <a:t> </a:t>
            </a:r>
            <a:r>
              <a:rPr lang="ru-RU" sz="1500" dirty="0" err="1"/>
              <a:t>наради</a:t>
            </a:r>
            <a:r>
              <a:rPr lang="ru-RU" sz="1500" dirty="0"/>
              <a:t> (2 </a:t>
            </a:r>
            <a:r>
              <a:rPr lang="ru-RU" sz="1500" dirty="0" err="1"/>
              <a:t>екземпляра</a:t>
            </a:r>
            <a:r>
              <a:rPr lang="ru-RU" sz="1500" dirty="0"/>
              <a:t>)</a:t>
            </a:r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668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9B76F-6A0C-9EDA-1F94-D30E859D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47F45-1A5E-D888-951A-0EA5288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8280"/>
            <a:ext cx="11430000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tx1"/>
                </a:solidFill>
              </a:rPr>
              <a:t>Менеджер</a:t>
            </a:r>
            <a:r>
              <a:rPr lang="uk-UA" b="0" dirty="0">
                <a:solidFill>
                  <a:schemeClr val="dk1"/>
                </a:solidFill>
              </a:rPr>
              <a:t> програми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Program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Та Менеджер продукту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en-GB" b="0" dirty="0">
                <a:solidFill>
                  <a:schemeClr val="dk1"/>
                </a:solidFill>
              </a:rPr>
              <a:t>(Product Management)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19341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Столярчук С.А.</a:t>
            </a:r>
            <a:endParaRPr lang="LID4096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FB4B175-EC9B-43DD-98DE-B8616315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Формування питань для інтерв’ю</a:t>
            </a:r>
          </a:p>
          <a:p>
            <a:r>
              <a:rPr lang="uk-UA" dirty="0"/>
              <a:t>Розробка концепції та структури проекту</a:t>
            </a:r>
          </a:p>
          <a:p>
            <a:r>
              <a:rPr lang="uk-UA" dirty="0"/>
              <a:t>Написання функціональної специфікації на етапі планування</a:t>
            </a:r>
          </a:p>
          <a:p>
            <a:r>
              <a:rPr lang="uk-UA" dirty="0"/>
              <a:t>Створення інтерфейсу користувача на етапі розробки</a:t>
            </a:r>
          </a:p>
          <a:p>
            <a:r>
              <a:rPr lang="uk-UA" dirty="0"/>
              <a:t>Презентація проекту/продукту/команди</a:t>
            </a:r>
          </a:p>
          <a:p>
            <a:r>
              <a:rPr lang="uk-UA" dirty="0" err="1"/>
              <a:t>Постпроектний</a:t>
            </a:r>
            <a:r>
              <a:rPr lang="uk-UA" dirty="0"/>
              <a:t> аналіз</a:t>
            </a:r>
            <a:endParaRPr lang="LID4096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D609FE7A-873A-47D1-8E9C-5999900FE57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981958" y="1984249"/>
            <a:ext cx="3803974" cy="42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58769-1AF9-41F0-B924-6AF13B43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8280"/>
            <a:ext cx="11430000" cy="3720737"/>
          </a:xfrm>
        </p:spPr>
        <p:txBody>
          <a:bodyPr anchor="ctr"/>
          <a:lstStyle/>
          <a:p>
            <a:r>
              <a:rPr lang="uk-UA" b="0" dirty="0">
                <a:solidFill>
                  <a:schemeClr val="dk1"/>
                </a:solidFill>
              </a:rPr>
              <a:t>Менеджер продукту</a:t>
            </a:r>
            <a:br>
              <a:rPr lang="uk-UA" b="0" dirty="0">
                <a:solidFill>
                  <a:schemeClr val="dk1"/>
                </a:solidFill>
              </a:rPr>
            </a:br>
            <a:r>
              <a:rPr lang="uk-UA" b="0" dirty="0">
                <a:solidFill>
                  <a:schemeClr val="dk1"/>
                </a:solidFill>
              </a:rPr>
              <a:t>(</a:t>
            </a:r>
            <a:r>
              <a:rPr lang="en-US" b="0" dirty="0">
                <a:solidFill>
                  <a:schemeClr val="dk1"/>
                </a:solidFill>
              </a:rPr>
              <a:t>Product Management</a:t>
            </a:r>
            <a:r>
              <a:rPr lang="uk-UA" b="0" dirty="0">
                <a:solidFill>
                  <a:schemeClr val="dk1"/>
                </a:solidFill>
              </a:rPr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4118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4494F-9989-4803-B434-A895DE90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err="1">
                <a:solidFill>
                  <a:schemeClr val="dk1"/>
                </a:solidFill>
              </a:rPr>
              <a:t>Марущак</a:t>
            </a:r>
            <a:r>
              <a:rPr lang="ru-RU" b="0" dirty="0">
                <a:solidFill>
                  <a:schemeClr val="dk1"/>
                </a:solidFill>
              </a:rPr>
              <a:t> Д.В.</a:t>
            </a:r>
            <a:endParaRPr lang="LID4096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60BDEBB-6BD7-49CA-AF40-09CC17A0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501" y="1632099"/>
            <a:ext cx="4080814" cy="4809342"/>
          </a:xfrm>
          <a:prstGeom prst="rect">
            <a:avLst/>
          </a:prstGeom>
        </p:spPr>
      </p:pic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A0701D-77ED-495A-BED5-664D9D905FC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анкети</a:t>
            </a:r>
            <a:r>
              <a:rPr lang="ru-RU" dirty="0"/>
              <a:t> та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990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Берлін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10" id="{EDA0DED9-7866-43C7-AAE0-FF2BF7894006}" vid="{392D8875-CB51-4401-81BF-DCAE09DF28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Blush botanicals marketing meeting</Template>
  <TotalTime>1426</TotalTime>
  <Words>516</Words>
  <Application>Microsoft Office PowerPoint</Application>
  <PresentationFormat>Широкий екран</PresentationFormat>
  <Paragraphs>98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7" baseType="lpstr">
      <vt:lpstr>Arial</vt:lpstr>
      <vt:lpstr>Trebuchet MS</vt:lpstr>
      <vt:lpstr>Берлін</vt:lpstr>
      <vt:lpstr>Проект: Застосунок-навігатор для “Днів відкритих дверей”</vt:lpstr>
      <vt:lpstr>Команда</vt:lpstr>
      <vt:lpstr>Менеджер програми (Program Management) Та розробник (Development)</vt:lpstr>
      <vt:lpstr>Тесленко П.П.</vt:lpstr>
      <vt:lpstr>Тесленко П.П.</vt:lpstr>
      <vt:lpstr>Менеджер програми (Program Management) Та Менеджер продукту (Product Management)</vt:lpstr>
      <vt:lpstr>Столярчук С.А.</vt:lpstr>
      <vt:lpstr>Менеджер продукту (Product Management)</vt:lpstr>
      <vt:lpstr>Марущак Д.В.</vt:lpstr>
      <vt:lpstr>Семенко І.В.</vt:lpstr>
      <vt:lpstr>Ткачик Т.Я.</vt:lpstr>
      <vt:lpstr>Тестувальник (Test)</vt:lpstr>
      <vt:lpstr>Попович І.І.</vt:lpstr>
      <vt:lpstr>Степаненко М.А.</vt:lpstr>
      <vt:lpstr>UX-спеціаліст (User Experience)</vt:lpstr>
      <vt:lpstr>Соколов А.А.</vt:lpstr>
      <vt:lpstr>Поташкіна А.Є.</vt:lpstr>
      <vt:lpstr>Спеціаліст з розгортання (Release Management)</vt:lpstr>
      <vt:lpstr>Пономаренко Р.О.</vt:lpstr>
      <vt:lpstr>Триль О.М.</vt:lpstr>
      <vt:lpstr>Що в нас вийшло</vt:lpstr>
      <vt:lpstr>Презентація PowerPoint</vt:lpstr>
      <vt:lpstr>Чи є до нас якісь питання?</vt:lpstr>
      <vt:lpstr>Дякуємо за увагу!😊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Cinderella</dc:creator>
  <cp:lastModifiedBy>BLIZZARD</cp:lastModifiedBy>
  <cp:revision>30</cp:revision>
  <dcterms:created xsi:type="dcterms:W3CDTF">2025-04-15T07:52:56Z</dcterms:created>
  <dcterms:modified xsi:type="dcterms:W3CDTF">2025-04-20T06:18:26Z</dcterms:modified>
</cp:coreProperties>
</file>