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56" r:id="rId3"/>
    <p:sldId id="260" r:id="rId4"/>
    <p:sldId id="257" r:id="rId5"/>
    <p:sldId id="266" r:id="rId6"/>
    <p:sldId id="283" r:id="rId7"/>
    <p:sldId id="284" r:id="rId8"/>
    <p:sldId id="269" r:id="rId9"/>
    <p:sldId id="261" r:id="rId10"/>
    <p:sldId id="270" r:id="rId11"/>
    <p:sldId id="271" r:id="rId12"/>
    <p:sldId id="272" r:id="rId13"/>
    <p:sldId id="263" r:id="rId14"/>
    <p:sldId id="273" r:id="rId15"/>
    <p:sldId id="274" r:id="rId16"/>
    <p:sldId id="264" r:id="rId17"/>
    <p:sldId id="275" r:id="rId18"/>
    <p:sldId id="276" r:id="rId19"/>
    <p:sldId id="265" r:id="rId20"/>
    <p:sldId id="277" r:id="rId21"/>
    <p:sldId id="278" r:id="rId22"/>
    <p:sldId id="281" r:id="rId23"/>
    <p:sldId id="285" r:id="rId24"/>
    <p:sldId id="280" r:id="rId2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9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917" y="4652964"/>
            <a:ext cx="3937000" cy="14700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00751" y="476251"/>
            <a:ext cx="5949949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3534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58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97434" y="1268414"/>
            <a:ext cx="2760133" cy="5400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4918" y="1268414"/>
            <a:ext cx="8079316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5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397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226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783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96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14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F9772-BB72-41C5-B222-56AE093FB0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494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AED3-981E-4BDD-9E1A-A80C77F479E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8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B8CE4-1E07-4C75-9081-84ED37410D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9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392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36C7A-3B1C-4212-97E3-BB9F9403527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989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D3F92-3383-451D-B074-C2FD6B2B5DC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0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FD629-1600-4441-B087-DE3E3157D15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987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00852-4C02-49A6-AFBC-2A9A022FCBD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697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DFB10-2E66-4168-9CD5-DE4F68001B6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59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4A839-FD04-42C6-9512-90412A4BBF5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332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306A4-1D5A-4B88-B0EA-CECC706884D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9768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13EBA-2E8A-4ADA-8099-64214B8D4C5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5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4917" y="2565400"/>
            <a:ext cx="5418667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36785" y="2565400"/>
            <a:ext cx="5420783" cy="410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84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23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71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1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10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41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1268413"/>
            <a:ext cx="758613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2565400"/>
            <a:ext cx="11042649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0107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4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A789041-2D11-4BA6-90CD-ED17EB8793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2067C-15F1-4F6E-957A-B4761676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2" y="4698360"/>
            <a:ext cx="5012987" cy="1470025"/>
          </a:xfrm>
        </p:spPr>
        <p:txBody>
          <a:bodyPr>
            <a:normAutofit fontScale="90000"/>
          </a:bodyPr>
          <a:lstStyle/>
          <a:p>
            <a:r>
              <a:rPr lang="uk-UA" b="0" noProof="0" dirty="0"/>
              <a:t>  ЗАСТОСУНОК-НАВІГАТОР</a:t>
            </a:r>
            <a:r>
              <a:rPr lang="uk-UA" noProof="0" dirty="0"/>
              <a:t>  </a:t>
            </a:r>
            <a:br>
              <a:rPr lang="uk-UA" noProof="0" dirty="0"/>
            </a:br>
            <a:r>
              <a:rPr lang="uk-UA" noProof="0" dirty="0"/>
              <a:t>  		</a:t>
            </a:r>
            <a:r>
              <a:rPr lang="uk-UA" b="0" noProof="0" dirty="0"/>
              <a:t>ДЛЯ </a:t>
            </a:r>
            <a:br>
              <a:rPr lang="uk-UA" b="0" noProof="0" dirty="0"/>
            </a:br>
            <a:r>
              <a:rPr lang="uk-UA" b="0" noProof="0" dirty="0"/>
              <a:t>“ДНІВ ВІДКРИТИХ ДВЕРЕЙ”</a:t>
            </a:r>
            <a:endParaRPr lang="uk-UA" u="sng" noProof="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F9B6A50-BDF6-40E2-935E-9581BCE7E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2051" y="6549553"/>
            <a:ext cx="5949949" cy="308447"/>
          </a:xfrm>
        </p:spPr>
        <p:txBody>
          <a:bodyPr/>
          <a:lstStyle/>
          <a:p>
            <a:pPr algn="r"/>
            <a:r>
              <a:rPr lang="uk-UA" sz="1400" dirty="0"/>
              <a:t>Над презентацією працювала: Столярчук Софія</a:t>
            </a:r>
            <a:endParaRPr lang="LID4096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BB5184-355E-578A-8DDA-DD3208A34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02"/>
            <a:ext cx="1477103" cy="12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820CCCC-73D4-8D57-B6BE-A48D29CE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4" y="135198"/>
            <a:ext cx="1108833" cy="110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1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868"/>
            <a:ext cx="9228306" cy="1941577"/>
          </a:xfrm>
        </p:spPr>
        <p:txBody>
          <a:bodyPr/>
          <a:lstStyle/>
          <a:p>
            <a:r>
              <a:rPr lang="ru-RU" dirty="0"/>
              <a:t>Семенко І.В.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16" y="2525469"/>
            <a:ext cx="9596122" cy="4212997"/>
          </a:xfrm>
        </p:spPr>
        <p:txBody>
          <a:bodyPr>
            <a:normAutofit/>
          </a:bodyPr>
          <a:lstStyle/>
          <a:p>
            <a:r>
              <a:rPr lang="uk-UA" sz="2800" dirty="0"/>
              <a:t>Написання функціональної специфікації на етапі планування</a:t>
            </a:r>
          </a:p>
          <a:p>
            <a:r>
              <a:rPr lang="uk-UA" sz="2800" dirty="0"/>
              <a:t>Написання сценаріїв використання (7) для функціональної специфікації на етапі розробки</a:t>
            </a:r>
          </a:p>
        </p:txBody>
      </p:sp>
    </p:spTree>
    <p:extLst>
      <p:ext uri="{BB962C8B-B14F-4D97-AF65-F5344CB8AC3E}">
        <p14:creationId xmlns:p14="http://schemas.microsoft.com/office/powerpoint/2010/main" val="15101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353"/>
            <a:ext cx="9241277" cy="1941577"/>
          </a:xfrm>
        </p:spPr>
        <p:txBody>
          <a:bodyPr/>
          <a:lstStyle/>
          <a:p>
            <a:r>
              <a:rPr lang="ru-RU" dirty="0" err="1"/>
              <a:t>Ткачик</a:t>
            </a:r>
            <a:r>
              <a:rPr lang="ru-RU" dirty="0"/>
              <a:t> Т.Я.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1968"/>
            <a:ext cx="9617413" cy="39883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800" dirty="0"/>
              <a:t>Написання функціональної специфікації на етапі планування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800" dirty="0"/>
              <a:t>Написання протоколу наради (1)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3397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897"/>
            <a:ext cx="12192000" cy="3720737"/>
          </a:xfrm>
        </p:spPr>
        <p:txBody>
          <a:bodyPr anchor="ctr"/>
          <a:lstStyle/>
          <a:p>
            <a:r>
              <a:rPr lang="uk-UA" b="0" dirty="0" err="1">
                <a:solidFill>
                  <a:schemeClr val="dk1"/>
                </a:solidFill>
              </a:rPr>
              <a:t>Тестувальник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Test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941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809"/>
            <a:ext cx="9260732" cy="1941577"/>
          </a:xfrm>
        </p:spPr>
        <p:txBody>
          <a:bodyPr/>
          <a:lstStyle/>
          <a:p>
            <a:r>
              <a:rPr lang="uk-UA" dirty="0"/>
              <a:t>Попович І.І.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3440"/>
            <a:ext cx="9807791" cy="39883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3200" dirty="0"/>
              <a:t>Планування методів тестування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err="1"/>
              <a:t>Специфікація</a:t>
            </a:r>
            <a:r>
              <a:rPr lang="ru-RU" sz="3200" dirty="0"/>
              <a:t> та </a:t>
            </a:r>
            <a:r>
              <a:rPr lang="ru-RU" sz="3200" dirty="0" err="1"/>
              <a:t>сценарії</a:t>
            </a:r>
            <a:r>
              <a:rPr lang="ru-RU" sz="3200" dirty="0"/>
              <a:t> тесту. </a:t>
            </a:r>
            <a:br>
              <a:rPr lang="ru-RU" sz="3200" dirty="0"/>
            </a:br>
            <a:r>
              <a:rPr lang="ru-RU" sz="3200" dirty="0" err="1"/>
              <a:t>Опис</a:t>
            </a:r>
            <a:r>
              <a:rPr lang="ru-RU" sz="3200" dirty="0"/>
              <a:t> </a:t>
            </a:r>
            <a:r>
              <a:rPr lang="ru-RU" sz="3200" dirty="0" err="1"/>
              <a:t>методів</a:t>
            </a:r>
            <a:r>
              <a:rPr lang="ru-RU" sz="3200" dirty="0"/>
              <a:t> </a:t>
            </a:r>
            <a:r>
              <a:rPr lang="ru-RU" sz="3200" dirty="0" err="1"/>
              <a:t>тестування</a:t>
            </a:r>
            <a:endParaRPr lang="ru-RU" sz="3200" dirty="0"/>
          </a:p>
          <a:p>
            <a:pPr marL="342900" indent="-342900">
              <a:buFont typeface="+mj-lt"/>
              <a:buAutoNum type="arabicPeriod"/>
            </a:pPr>
            <a:r>
              <a:rPr lang="ru-RU" sz="3200" dirty="0" err="1"/>
              <a:t>Тестування</a:t>
            </a:r>
            <a:r>
              <a:rPr lang="ru-RU" sz="3200" dirty="0"/>
              <a:t> і </a:t>
            </a:r>
            <a:r>
              <a:rPr lang="ru-RU" sz="3200" dirty="0" err="1"/>
              <a:t>звіт</a:t>
            </a:r>
            <a:r>
              <a:rPr lang="ru-RU" sz="3200" dirty="0"/>
              <a:t> про </a:t>
            </a:r>
            <a:r>
              <a:rPr lang="ru-RU" sz="3200" dirty="0" err="1"/>
              <a:t>помилки</a:t>
            </a:r>
            <a:endParaRPr lang="ru-RU" sz="3200" dirty="0"/>
          </a:p>
          <a:p>
            <a:pPr marL="342900" indent="-342900">
              <a:buFont typeface="+mj-lt"/>
              <a:buAutoNum type="arabicPeriod"/>
            </a:pPr>
            <a:r>
              <a:rPr lang="ru-RU" sz="3200" dirty="0" err="1"/>
              <a:t>Написання</a:t>
            </a:r>
            <a:r>
              <a:rPr lang="ru-RU" sz="3200" dirty="0"/>
              <a:t> </a:t>
            </a:r>
            <a:r>
              <a:rPr lang="ru-RU" sz="3200" dirty="0" err="1"/>
              <a:t>концепції</a:t>
            </a:r>
            <a:r>
              <a:rPr lang="ru-RU" sz="3200" dirty="0"/>
              <a:t> проекту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/>
              <a:t>Написання сценаріїв використання (1)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1250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928"/>
            <a:ext cx="9273702" cy="1941577"/>
          </a:xfrm>
        </p:spPr>
        <p:txBody>
          <a:bodyPr/>
          <a:lstStyle/>
          <a:p>
            <a:r>
              <a:rPr lang="uk-UA" dirty="0"/>
              <a:t>Степаненко М.А.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55321"/>
            <a:ext cx="9483114" cy="3988349"/>
          </a:xfrm>
        </p:spPr>
        <p:txBody>
          <a:bodyPr>
            <a:normAutofit/>
          </a:bodyPr>
          <a:lstStyle/>
          <a:p>
            <a:r>
              <a:rPr lang="uk-UA" sz="3200" dirty="0"/>
              <a:t>Написання функціональної специфікації на етапі планування</a:t>
            </a:r>
          </a:p>
          <a:p>
            <a:r>
              <a:rPr lang="uk-UA" sz="3200" dirty="0" err="1"/>
              <a:t>Постпроектний</a:t>
            </a:r>
            <a:r>
              <a:rPr lang="uk-UA" sz="3200" dirty="0"/>
              <a:t> аналіз</a:t>
            </a:r>
          </a:p>
          <a:p>
            <a:r>
              <a:rPr lang="ru-RU" sz="3200" dirty="0" err="1"/>
              <a:t>Написання</a:t>
            </a:r>
            <a:r>
              <a:rPr lang="ru-RU" sz="3200" dirty="0"/>
              <a:t> протоколу </a:t>
            </a:r>
            <a:r>
              <a:rPr lang="ru-RU" sz="3200" dirty="0" err="1"/>
              <a:t>наради</a:t>
            </a:r>
            <a:r>
              <a:rPr lang="ru-RU" sz="3200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171947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897"/>
            <a:ext cx="12192000" cy="3720737"/>
          </a:xfrm>
        </p:spPr>
        <p:txBody>
          <a:bodyPr anchor="ctr"/>
          <a:lstStyle/>
          <a:p>
            <a:r>
              <a:rPr lang="en-US" b="0" dirty="0">
                <a:solidFill>
                  <a:schemeClr val="dk1"/>
                </a:solidFill>
              </a:rPr>
              <a:t>UX-</a:t>
            </a:r>
            <a:r>
              <a:rPr lang="uk-UA" b="0" dirty="0">
                <a:solidFill>
                  <a:schemeClr val="dk1"/>
                </a:solidFill>
              </a:rPr>
              <a:t>спеціаліст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User Experience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5476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6927"/>
            <a:ext cx="9221821" cy="1941577"/>
          </a:xfrm>
        </p:spPr>
        <p:txBody>
          <a:bodyPr/>
          <a:lstStyle/>
          <a:p>
            <a:r>
              <a:rPr lang="uk-UA" dirty="0"/>
              <a:t>Соколов А.А.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4" y="2555322"/>
            <a:ext cx="9903585" cy="39883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3200" dirty="0"/>
              <a:t>Формування питань для інтерв’ю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err="1"/>
              <a:t>Розробка</a:t>
            </a:r>
            <a:r>
              <a:rPr lang="ru-RU" sz="3200" dirty="0"/>
              <a:t> </a:t>
            </a:r>
            <a:r>
              <a:rPr lang="ru-RU" sz="3200" dirty="0" err="1"/>
              <a:t>концепції</a:t>
            </a:r>
            <a:r>
              <a:rPr lang="ru-RU" sz="3200" dirty="0"/>
              <a:t> та </a:t>
            </a:r>
            <a:r>
              <a:rPr lang="ru-RU" sz="3200" dirty="0" err="1"/>
              <a:t>структури</a:t>
            </a:r>
            <a:r>
              <a:rPr lang="ru-RU" sz="3200" dirty="0"/>
              <a:t> проекту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/>
              <a:t>Формування плану керування ризиками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 err="1"/>
              <a:t>Написання</a:t>
            </a:r>
            <a:r>
              <a:rPr lang="ru-RU" sz="3200" dirty="0"/>
              <a:t> </a:t>
            </a:r>
            <a:r>
              <a:rPr lang="ru-RU" sz="3200" dirty="0" err="1"/>
              <a:t>довідки</a:t>
            </a:r>
            <a:r>
              <a:rPr lang="ru-RU" sz="3200" dirty="0"/>
              <a:t> з </a:t>
            </a:r>
            <a:r>
              <a:rPr lang="ru-RU" sz="3200" dirty="0" err="1"/>
              <a:t>використання</a:t>
            </a:r>
            <a:r>
              <a:rPr lang="ru-RU" sz="3200" dirty="0"/>
              <a:t> </a:t>
            </a:r>
            <a:r>
              <a:rPr lang="ru-RU" sz="3200" dirty="0" err="1"/>
              <a:t>програми</a:t>
            </a:r>
            <a:endParaRPr lang="LID4096" sz="3200" dirty="0"/>
          </a:p>
          <a:p>
            <a:pPr marL="342900" indent="-342900">
              <a:buFont typeface="+mj-lt"/>
              <a:buAutoNum type="arabicPeriod"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3915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898"/>
            <a:ext cx="8923506" cy="1941577"/>
          </a:xfrm>
        </p:spPr>
        <p:txBody>
          <a:bodyPr/>
          <a:lstStyle/>
          <a:p>
            <a:r>
              <a:rPr lang="uk-UA" dirty="0" err="1"/>
              <a:t>Поташкіна</a:t>
            </a:r>
            <a:r>
              <a:rPr lang="uk-UA" dirty="0"/>
              <a:t> А.Є.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334" y="2587583"/>
            <a:ext cx="6757331" cy="3988349"/>
          </a:xfrm>
        </p:spPr>
        <p:txBody>
          <a:bodyPr>
            <a:normAutofit/>
          </a:bodyPr>
          <a:lstStyle/>
          <a:p>
            <a:r>
              <a:rPr lang="uk-UA" sz="2800" dirty="0"/>
              <a:t>Створення прототипу інтерфейсу користувача на етапі планування</a:t>
            </a:r>
            <a:endParaRPr lang="LID4096" sz="2800" dirty="0"/>
          </a:p>
          <a:p>
            <a:endParaRPr lang="LID4096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5E33-2F49-AD18-8C9F-628B8071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0" y="2587583"/>
            <a:ext cx="2515073" cy="41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3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897"/>
            <a:ext cx="12192000" cy="3720737"/>
          </a:xfrm>
        </p:spPr>
        <p:txBody>
          <a:bodyPr anchor="ctr"/>
          <a:lstStyle/>
          <a:p>
            <a:r>
              <a:rPr lang="uk-UA" b="0" dirty="0">
                <a:solidFill>
                  <a:schemeClr val="dk1"/>
                </a:solidFill>
              </a:rPr>
              <a:t>Спеціаліст з розгортання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Release Management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757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442"/>
            <a:ext cx="9254247" cy="1941577"/>
          </a:xfrm>
        </p:spPr>
        <p:txBody>
          <a:bodyPr/>
          <a:lstStyle/>
          <a:p>
            <a:r>
              <a:rPr lang="uk-UA" dirty="0"/>
              <a:t>Пономаренко Р.О.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6" y="2509209"/>
            <a:ext cx="10086465" cy="39883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err="1"/>
              <a:t>Розробка</a:t>
            </a:r>
            <a:r>
              <a:rPr lang="ru-RU" sz="2800" dirty="0"/>
              <a:t> </a:t>
            </a:r>
            <a:r>
              <a:rPr lang="ru-RU" sz="2800" dirty="0" err="1"/>
              <a:t>концепції</a:t>
            </a:r>
            <a:r>
              <a:rPr lang="ru-RU" sz="2800" dirty="0"/>
              <a:t> та </a:t>
            </a:r>
            <a:r>
              <a:rPr lang="ru-RU" sz="2800" dirty="0" err="1"/>
              <a:t>структури</a:t>
            </a:r>
            <a:r>
              <a:rPr lang="ru-RU" sz="2800" dirty="0"/>
              <a:t> проекту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err="1"/>
              <a:t>Написання</a:t>
            </a:r>
            <a:r>
              <a:rPr lang="ru-RU" sz="2800" dirty="0"/>
              <a:t> </a:t>
            </a:r>
            <a:r>
              <a:rPr lang="ru-RU" sz="2800" dirty="0" err="1"/>
              <a:t>довідки</a:t>
            </a:r>
            <a:r>
              <a:rPr lang="ru-RU" sz="2800" dirty="0"/>
              <a:t> з </a:t>
            </a:r>
            <a:r>
              <a:rPr lang="ru-RU" sz="2800" dirty="0" err="1"/>
              <a:t>використання</a:t>
            </a:r>
            <a:r>
              <a:rPr lang="ru-RU" sz="2800" dirty="0"/>
              <a:t> </a:t>
            </a:r>
            <a:r>
              <a:rPr lang="ru-RU" sz="2800" dirty="0" err="1"/>
              <a:t>програми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uk-UA" sz="2800" dirty="0"/>
              <a:t>Створення анкети відгуку (2)</a:t>
            </a:r>
            <a:endParaRPr lang="LID4096" sz="2800" dirty="0"/>
          </a:p>
          <a:p>
            <a:pPr marL="342900" indent="-342900">
              <a:buFont typeface="+mj-lt"/>
              <a:buAutoNum type="arabicPeriod"/>
            </a:pPr>
            <a:r>
              <a:rPr lang="uk-UA" sz="2800" dirty="0"/>
              <a:t>Звіт про пілотне впровадження</a:t>
            </a:r>
          </a:p>
        </p:txBody>
      </p:sp>
    </p:spTree>
    <p:extLst>
      <p:ext uri="{BB962C8B-B14F-4D97-AF65-F5344CB8AC3E}">
        <p14:creationId xmlns:p14="http://schemas.microsoft.com/office/powerpoint/2010/main" val="10022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91D6C-D61E-409F-A7D2-764AB8F1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412"/>
            <a:ext cx="9623897" cy="1822315"/>
          </a:xfrm>
        </p:spPr>
        <p:txBody>
          <a:bodyPr/>
          <a:lstStyle/>
          <a:p>
            <a:r>
              <a:rPr lang="ru-RU" dirty="0"/>
              <a:t>К</a:t>
            </a:r>
            <a:r>
              <a:rPr lang="uk-UA" dirty="0" err="1"/>
              <a:t>оманда</a:t>
            </a:r>
            <a:r>
              <a:rPr lang="uk-UA" dirty="0"/>
              <a:t> </a:t>
            </a:r>
            <a:r>
              <a:rPr lang="en-US" dirty="0"/>
              <a:t>"</a:t>
            </a:r>
            <a:r>
              <a:rPr lang="en-US" dirty="0" err="1"/>
              <a:t>CodeLegion</a:t>
            </a:r>
            <a:r>
              <a:rPr lang="en-US" dirty="0"/>
              <a:t>"</a:t>
            </a:r>
            <a:endParaRPr lang="LID4096" dirty="0"/>
          </a:p>
        </p:txBody>
      </p:sp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2B2DA70D-9481-47C3-907F-C55B29EF2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662568"/>
              </p:ext>
            </p:extLst>
          </p:nvPr>
        </p:nvGraphicFramePr>
        <p:xfrm>
          <a:off x="144711" y="2589595"/>
          <a:ext cx="9479186" cy="412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34">
                  <a:extLst>
                    <a:ext uri="{9D8B030D-6E8A-4147-A177-3AD203B41FA5}">
                      <a16:colId xmlns:a16="http://schemas.microsoft.com/office/drawing/2014/main" val="1869079445"/>
                    </a:ext>
                  </a:extLst>
                </a:gridCol>
                <a:gridCol w="2948795">
                  <a:extLst>
                    <a:ext uri="{9D8B030D-6E8A-4147-A177-3AD203B41FA5}">
                      <a16:colId xmlns:a16="http://schemas.microsoft.com/office/drawing/2014/main" val="34581807"/>
                    </a:ext>
                  </a:extLst>
                </a:gridCol>
                <a:gridCol w="3951357">
                  <a:extLst>
                    <a:ext uri="{9D8B030D-6E8A-4147-A177-3AD203B41FA5}">
                      <a16:colId xmlns:a16="http://schemas.microsoft.com/office/drawing/2014/main" val="1138100524"/>
                    </a:ext>
                  </a:extLst>
                </a:gridCol>
              </a:tblGrid>
              <a:tr h="530186"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Роль в проекті</a:t>
                      </a:r>
                      <a:endParaRPr lang="LID4096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effectLst/>
                        </a:rPr>
                        <a:t>Оригінальна назва ролі</a:t>
                      </a: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Прізвище, ініціали</a:t>
                      </a:r>
                      <a:endParaRPr lang="ru-UA" b="1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23247"/>
                  </a:ext>
                </a:extLst>
              </a:tr>
              <a:tr h="530186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Менеджер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програми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Program Management</a:t>
                      </a:r>
                    </a:p>
                  </a:txBody>
                  <a:tcPr marL="123825" marR="123825" marT="57150" marB="57150"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Тесленко П.П.,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Столярчук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С.А.</a:t>
                      </a:r>
                      <a:endParaRPr lang="ru-UA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3799"/>
                  </a:ext>
                </a:extLst>
              </a:tr>
              <a:tr h="904435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Менеджер продукту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Product Management</a:t>
                      </a:r>
                    </a:p>
                  </a:txBody>
                  <a:tcPr marL="123825" marR="123825" marT="57150" marB="57150"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Марущак Д.В., Семенко І.В., </a:t>
                      </a:r>
                      <a:b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Ткачик Т.Я.,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Столярчук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С.А.</a:t>
                      </a:r>
                      <a:endParaRPr lang="ru-UA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34543"/>
                  </a:ext>
                </a:extLst>
              </a:tr>
              <a:tr h="505929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Розробник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Тесленко П.П.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59337"/>
                  </a:ext>
                </a:extLst>
              </a:tr>
              <a:tr h="505929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Тестувальник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Попович І.І., Степаненко М.А.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74367"/>
                  </a:ext>
                </a:extLst>
              </a:tr>
              <a:tr h="50592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UX-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спеціаліст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Experience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Соколов А.А.,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Поташкіна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А.Є.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93003"/>
                  </a:ext>
                </a:extLst>
              </a:tr>
              <a:tr h="505929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Спеціаліст з розгортання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Management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Пономаренко Р.О.,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Триль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О.М.</a:t>
                      </a:r>
                      <a:endParaRPr lang="LID4096" dirty="0"/>
                    </a:p>
                  </a:txBody>
                  <a:tcPr anchor="ctr">
                    <a:solidFill>
                      <a:srgbClr val="FBF3CF">
                        <a:alpha val="3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4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8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897"/>
            <a:ext cx="9273702" cy="1941577"/>
          </a:xfrm>
        </p:spPr>
        <p:txBody>
          <a:bodyPr/>
          <a:lstStyle/>
          <a:p>
            <a:r>
              <a:rPr lang="uk-UA" dirty="0" err="1"/>
              <a:t>Триль</a:t>
            </a:r>
            <a:r>
              <a:rPr lang="uk-UA" dirty="0"/>
              <a:t> О.М.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2352"/>
            <a:ext cx="9422154" cy="3988349"/>
          </a:xfrm>
        </p:spPr>
        <p:txBody>
          <a:bodyPr>
            <a:normAutofit/>
          </a:bodyPr>
          <a:lstStyle/>
          <a:p>
            <a:r>
              <a:rPr lang="uk-UA" sz="3200" dirty="0"/>
              <a:t>Написання функціональної специфікації на етапі планування</a:t>
            </a:r>
          </a:p>
          <a:p>
            <a:r>
              <a:rPr lang="ru-RU" sz="3200" dirty="0" err="1"/>
              <a:t>Написання</a:t>
            </a:r>
            <a:r>
              <a:rPr lang="ru-RU" sz="3200" dirty="0"/>
              <a:t> протоколу </a:t>
            </a:r>
            <a:r>
              <a:rPr lang="ru-RU" sz="3200" dirty="0" err="1"/>
              <a:t>наради</a:t>
            </a:r>
            <a:r>
              <a:rPr lang="ru-RU" sz="3200" dirty="0"/>
              <a:t> (1)</a:t>
            </a:r>
            <a:endParaRPr lang="uk-UA" sz="3200" dirty="0"/>
          </a:p>
          <a:p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3383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3">
            <a:extLst>
              <a:ext uri="{FF2B5EF4-FFF2-40B4-BE49-F238E27FC236}">
                <a16:creationId xmlns:a16="http://schemas.microsoft.com/office/drawing/2014/main" id="{3F748A38-ECED-90D2-F85A-DDBA69261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09" y="2614430"/>
            <a:ext cx="1802363" cy="3377781"/>
          </a:xfrm>
          <a:prstGeom prst="rect">
            <a:avLst/>
          </a:prstGeom>
        </p:spPr>
      </p:pic>
      <p:pic>
        <p:nvPicPr>
          <p:cNvPr id="6" name="Місце для зображення 5">
            <a:extLst>
              <a:ext uri="{FF2B5EF4-FFF2-40B4-BE49-F238E27FC236}">
                <a16:creationId xmlns:a16="http://schemas.microsoft.com/office/drawing/2014/main" id="{9358EF95-D038-4B8D-A779-F02A23415A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7" b="23477"/>
          <a:stretch>
            <a:fillRect/>
          </a:stretch>
        </p:blipFill>
        <p:spPr>
          <a:xfrm>
            <a:off x="12424348" y="1556425"/>
            <a:ext cx="4021882" cy="4021882"/>
          </a:xfrm>
        </p:spPr>
      </p:pic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3E9B0B5-B2EF-4669-A4B1-679988BB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4153"/>
            <a:ext cx="9234791" cy="1504545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ДЕМО</a:t>
            </a:r>
            <a:endParaRPr lang="LID4096" sz="5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ED317-2892-AAAF-E61A-A88E5E7024D5}"/>
              </a:ext>
            </a:extLst>
          </p:cNvPr>
          <p:cNvSpPr txBox="1"/>
          <p:nvPr/>
        </p:nvSpPr>
        <p:spPr>
          <a:xfrm>
            <a:off x="7210322" y="64410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6666"/>
                </a:solidFill>
                <a:latin typeface="+mn-lt"/>
              </a:rPr>
              <a:t>https://teslenkopavlo.github.io/SE-practice/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2AABF0-9816-CD67-A54D-58AC48BB9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767" y="2525948"/>
            <a:ext cx="3527899" cy="3527899"/>
          </a:xfrm>
          <a:prstGeom prst="rect">
            <a:avLst/>
          </a:prstGeom>
        </p:spPr>
      </p:pic>
      <p:pic>
        <p:nvPicPr>
          <p:cNvPr id="14" name="Рисунок 7">
            <a:extLst>
              <a:ext uri="{FF2B5EF4-FFF2-40B4-BE49-F238E27FC236}">
                <a16:creationId xmlns:a16="http://schemas.microsoft.com/office/drawing/2014/main" id="{7A68B61E-E173-90B4-489C-359DC8B62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40" y="3143656"/>
            <a:ext cx="1781252" cy="3377782"/>
          </a:xfrm>
          <a:prstGeom prst="rect">
            <a:avLst/>
          </a:prstGeom>
        </p:spPr>
      </p:pic>
      <p:pic>
        <p:nvPicPr>
          <p:cNvPr id="18" name="Рисунок 15">
            <a:extLst>
              <a:ext uri="{FF2B5EF4-FFF2-40B4-BE49-F238E27FC236}">
                <a16:creationId xmlns:a16="http://schemas.microsoft.com/office/drawing/2014/main" id="{F3EA8350-899B-EECF-C7A7-AFB5A0076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23" y="3143656"/>
            <a:ext cx="1877177" cy="3377781"/>
          </a:xfrm>
          <a:prstGeom prst="rect">
            <a:avLst/>
          </a:prstGeom>
        </p:spPr>
      </p:pic>
      <p:pic>
        <p:nvPicPr>
          <p:cNvPr id="19" name="Рисунок 17">
            <a:extLst>
              <a:ext uri="{FF2B5EF4-FFF2-40B4-BE49-F238E27FC236}">
                <a16:creationId xmlns:a16="http://schemas.microsoft.com/office/drawing/2014/main" id="{C2BC9CB9-42E8-7940-1B83-1DD6AE41AB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92" y="2614430"/>
            <a:ext cx="1659863" cy="3377781"/>
          </a:xfrm>
          <a:prstGeom prst="rect">
            <a:avLst/>
          </a:prstGeom>
        </p:spPr>
      </p:pic>
      <p:pic>
        <p:nvPicPr>
          <p:cNvPr id="13" name="Рисунок 5">
            <a:extLst>
              <a:ext uri="{FF2B5EF4-FFF2-40B4-BE49-F238E27FC236}">
                <a16:creationId xmlns:a16="http://schemas.microsoft.com/office/drawing/2014/main" id="{B27B692B-AE6C-A75F-BBF0-139FE3E75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" y="2626468"/>
            <a:ext cx="1780163" cy="33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06F0C0-B8D5-8ABA-E56D-5512ECA8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62173"/>
            <a:ext cx="5129719" cy="1470025"/>
          </a:xfrm>
        </p:spPr>
        <p:txBody>
          <a:bodyPr/>
          <a:lstStyle/>
          <a:p>
            <a:pPr algn="ctr"/>
            <a:r>
              <a:rPr lang="uk-UA" sz="5400" dirty="0"/>
              <a:t>Є ПИТАННЯ?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8F6726E-6544-9A35-A184-74E4E8FD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9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A33BB-2FBA-47FB-B195-604C91EB9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484" y="3784090"/>
            <a:ext cx="12198484" cy="911095"/>
          </a:xfrm>
        </p:spPr>
        <p:txBody>
          <a:bodyPr>
            <a:noAutofit/>
          </a:bodyPr>
          <a:lstStyle/>
          <a:p>
            <a:pPr algn="ctr"/>
            <a:r>
              <a:rPr lang="uk-UA" sz="8000" b="0" dirty="0">
                <a:solidFill>
                  <a:schemeClr val="dk1"/>
                </a:solidFill>
              </a:rPr>
              <a:t>Дякуємо за увагу!</a:t>
            </a:r>
            <a:r>
              <a:rPr lang="uk-UA" sz="6000" dirty="0">
                <a:solidFill>
                  <a:schemeClr val="bg2"/>
                </a:solidFill>
              </a:rPr>
              <a:t>😊</a:t>
            </a:r>
            <a:endParaRPr lang="LID4096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321"/>
            <a:ext cx="12192000" cy="3720737"/>
          </a:xfrm>
        </p:spPr>
        <p:txBody>
          <a:bodyPr anchor="ctr"/>
          <a:lstStyle/>
          <a:p>
            <a:r>
              <a:rPr lang="uk-UA" b="0" dirty="0">
                <a:solidFill>
                  <a:schemeClr val="tx1"/>
                </a:solidFill>
              </a:rPr>
              <a:t>Менеджер</a:t>
            </a:r>
            <a:r>
              <a:rPr lang="uk-UA" b="0" dirty="0">
                <a:solidFill>
                  <a:schemeClr val="dk1"/>
                </a:solidFill>
              </a:rPr>
              <a:t> програми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Program Management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та розробник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en-GB" b="0" dirty="0">
                <a:solidFill>
                  <a:schemeClr val="dk1"/>
                </a:solidFill>
              </a:rPr>
              <a:t>(Development)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0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3957"/>
            <a:ext cx="9599578" cy="1941577"/>
          </a:xfrm>
        </p:spPr>
        <p:txBody>
          <a:bodyPr/>
          <a:lstStyle/>
          <a:p>
            <a:r>
              <a:rPr lang="uk-UA" dirty="0"/>
              <a:t>Тесленко П.П.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6" y="2503251"/>
            <a:ext cx="9500530" cy="4354749"/>
          </a:xfrm>
        </p:spPr>
        <p:txBody>
          <a:bodyPr numCol="2" spcCol="182880">
            <a:noAutofit/>
          </a:bodyPr>
          <a:lstStyle/>
          <a:p>
            <a:r>
              <a:rPr lang="uk-UA" sz="2300" dirty="0"/>
              <a:t>Розподіл ролей</a:t>
            </a:r>
          </a:p>
          <a:p>
            <a:r>
              <a:rPr lang="uk-UA" sz="2300" dirty="0"/>
              <a:t>Інструктаж з охорони праці</a:t>
            </a:r>
          </a:p>
          <a:p>
            <a:r>
              <a:rPr lang="uk-UA" sz="2300" dirty="0"/>
              <a:t>Чернетка календарного плану</a:t>
            </a:r>
          </a:p>
          <a:p>
            <a:r>
              <a:rPr lang="uk-UA" sz="2300" dirty="0"/>
              <a:t>Формування питань для інтерв’ю</a:t>
            </a:r>
          </a:p>
          <a:p>
            <a:r>
              <a:rPr lang="uk-UA" sz="2300" dirty="0"/>
              <a:t>Проведення інтерв’ю та оформлення протоколу</a:t>
            </a:r>
          </a:p>
          <a:p>
            <a:r>
              <a:rPr lang="uk-UA" sz="2300" dirty="0"/>
              <a:t>Розробка концепції та структури проекту</a:t>
            </a:r>
          </a:p>
          <a:p>
            <a:r>
              <a:rPr lang="uk-UA" sz="2300" dirty="0"/>
              <a:t>Побудова діаграми прецедентів</a:t>
            </a:r>
          </a:p>
          <a:p>
            <a:r>
              <a:rPr lang="uk-UA" sz="2300" dirty="0"/>
              <a:t>Аналіз ризиків в проекті</a:t>
            </a:r>
          </a:p>
          <a:p>
            <a:r>
              <a:rPr lang="uk-UA" sz="2300" dirty="0"/>
              <a:t>Вибір моделі розробки</a:t>
            </a:r>
          </a:p>
          <a:p>
            <a:r>
              <a:rPr lang="uk-UA" sz="2300" dirty="0"/>
              <a:t>Побудова діаграми класів</a:t>
            </a:r>
          </a:p>
          <a:p>
            <a:r>
              <a:rPr lang="uk-UA" sz="2300" dirty="0"/>
              <a:t>Формування плану керування ризиками</a:t>
            </a:r>
          </a:p>
        </p:txBody>
      </p:sp>
    </p:spTree>
    <p:extLst>
      <p:ext uri="{BB962C8B-B14F-4D97-AF65-F5344CB8AC3E}">
        <p14:creationId xmlns:p14="http://schemas.microsoft.com/office/powerpoint/2010/main" val="38117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F51A9-364D-D268-4ED6-2A861BCB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51266-6533-325B-FF0A-F72B2433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867"/>
            <a:ext cx="9221821" cy="1941577"/>
          </a:xfrm>
        </p:spPr>
        <p:txBody>
          <a:bodyPr/>
          <a:lstStyle/>
          <a:p>
            <a:r>
              <a:rPr lang="uk-UA" dirty="0"/>
              <a:t>Тесленко П.П.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FED0F9-789D-1D7E-0530-DFF81A5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4" y="2493803"/>
            <a:ext cx="9500530" cy="4296103"/>
          </a:xfrm>
        </p:spPr>
        <p:txBody>
          <a:bodyPr numCol="2" spcCol="182880">
            <a:noAutofit/>
          </a:bodyPr>
          <a:lstStyle/>
          <a:p>
            <a:pPr marL="0" indent="0">
              <a:buNone/>
            </a:pPr>
            <a:r>
              <a:rPr lang="en-GB" sz="2500" dirty="0"/>
              <a:t>12. </a:t>
            </a:r>
            <a:r>
              <a:rPr lang="uk-UA" sz="2500" dirty="0"/>
              <a:t>Діаграма послідовностей</a:t>
            </a:r>
          </a:p>
          <a:p>
            <a:pPr marL="0" indent="0">
              <a:buNone/>
            </a:pPr>
            <a:r>
              <a:rPr lang="uk-UA" sz="2500" dirty="0"/>
              <a:t>13. Функціональна специфікація на етапі планування</a:t>
            </a:r>
          </a:p>
          <a:p>
            <a:pPr marL="0" indent="0">
              <a:buNone/>
            </a:pPr>
            <a:r>
              <a:rPr lang="uk-UA" sz="2500" dirty="0"/>
              <a:t>14. Зведений план проекту</a:t>
            </a:r>
          </a:p>
          <a:p>
            <a:pPr marL="0" indent="0">
              <a:buNone/>
            </a:pPr>
            <a:r>
              <a:rPr lang="uk-UA" sz="2500" dirty="0"/>
              <a:t>15. Програмний код проекту</a:t>
            </a:r>
          </a:p>
          <a:p>
            <a:pPr marL="0" indent="0">
              <a:buNone/>
            </a:pPr>
            <a:r>
              <a:rPr lang="uk-UA" sz="2500" dirty="0"/>
              <a:t>16. </a:t>
            </a:r>
            <a:r>
              <a:rPr lang="ru-RU" sz="2500" dirty="0" err="1"/>
              <a:t>Функціональна</a:t>
            </a:r>
            <a:r>
              <a:rPr lang="ru-RU" sz="2500" dirty="0"/>
              <a:t> </a:t>
            </a:r>
            <a:r>
              <a:rPr lang="ru-RU" sz="2500" dirty="0" err="1"/>
              <a:t>специфікація</a:t>
            </a:r>
            <a:r>
              <a:rPr lang="ru-RU" sz="2500" dirty="0"/>
              <a:t> на </a:t>
            </a:r>
            <a:r>
              <a:rPr lang="ru-RU" sz="2500" dirty="0" err="1"/>
              <a:t>етапі</a:t>
            </a:r>
            <a:r>
              <a:rPr lang="ru-RU" sz="2500" dirty="0"/>
              <a:t> </a:t>
            </a:r>
            <a:r>
              <a:rPr lang="ru-RU" sz="2500" dirty="0" err="1"/>
              <a:t>розробки</a:t>
            </a:r>
            <a:endParaRPr lang="ru-RU" sz="2500" dirty="0"/>
          </a:p>
          <a:p>
            <a:pPr marL="0" indent="0">
              <a:buNone/>
            </a:pPr>
            <a:r>
              <a:rPr lang="ru-RU" sz="2500" dirty="0"/>
              <a:t>17. </a:t>
            </a:r>
            <a:r>
              <a:rPr lang="ru-RU" sz="2500" dirty="0" err="1"/>
              <a:t>Довідка</a:t>
            </a:r>
            <a:r>
              <a:rPr lang="ru-RU" sz="2500" dirty="0"/>
              <a:t> з </a:t>
            </a:r>
            <a:r>
              <a:rPr lang="ru-RU" sz="2500" dirty="0" err="1"/>
              <a:t>використання</a:t>
            </a:r>
            <a:endParaRPr lang="ru-RU" sz="2500" dirty="0"/>
          </a:p>
          <a:p>
            <a:pPr marL="0" indent="0">
              <a:buNone/>
            </a:pPr>
            <a:r>
              <a:rPr lang="ru-RU" sz="2500" dirty="0"/>
              <a:t>18. </a:t>
            </a:r>
            <a:r>
              <a:rPr lang="ru-RU" sz="2500" dirty="0" err="1"/>
              <a:t>Діаграми</a:t>
            </a:r>
            <a:r>
              <a:rPr lang="ru-RU" sz="2500" dirty="0"/>
              <a:t> </a:t>
            </a:r>
            <a:r>
              <a:rPr lang="ru-RU" sz="2500" dirty="0" err="1"/>
              <a:t>компонентів</a:t>
            </a:r>
            <a:r>
              <a:rPr lang="ru-RU" sz="2500" dirty="0"/>
              <a:t>/</a:t>
            </a:r>
            <a:r>
              <a:rPr lang="ru-RU" sz="2500" dirty="0" err="1"/>
              <a:t>розгортання</a:t>
            </a:r>
            <a:r>
              <a:rPr lang="ru-RU" sz="2500" dirty="0"/>
              <a:t>/</a:t>
            </a:r>
            <a:br>
              <a:rPr lang="uk-UA" sz="2500" dirty="0"/>
            </a:br>
            <a:r>
              <a:rPr lang="ru-RU" sz="2500" dirty="0" err="1"/>
              <a:t>пакетів</a:t>
            </a:r>
            <a:endParaRPr lang="ru-RU" sz="2500" dirty="0"/>
          </a:p>
          <a:p>
            <a:pPr marL="0" indent="0">
              <a:buNone/>
            </a:pPr>
            <a:r>
              <a:rPr lang="ru-RU" sz="2500" dirty="0"/>
              <a:t>19. </a:t>
            </a:r>
            <a:r>
              <a:rPr lang="ru-RU" sz="2500" dirty="0" err="1"/>
              <a:t>Документація</a:t>
            </a:r>
            <a:r>
              <a:rPr lang="ru-RU" sz="2500" dirty="0"/>
              <a:t> з </a:t>
            </a:r>
            <a:br>
              <a:rPr lang="ru-RU" sz="2500" dirty="0"/>
            </a:br>
            <a:r>
              <a:rPr lang="en-GB" sz="2500" dirty="0"/>
              <a:t>Unit-</a:t>
            </a:r>
            <a:r>
              <a:rPr lang="ru-RU" sz="2500" dirty="0" err="1"/>
              <a:t>тестування</a:t>
            </a:r>
            <a:endParaRPr lang="ru-RU" sz="2500" dirty="0"/>
          </a:p>
          <a:p>
            <a:pPr marL="0" indent="0">
              <a:buNone/>
            </a:pPr>
            <a:r>
              <a:rPr lang="ru-RU" sz="2500" dirty="0"/>
              <a:t>20. </a:t>
            </a:r>
            <a:r>
              <a:rPr lang="ru-RU" sz="2500" dirty="0" err="1"/>
              <a:t>Звіт</a:t>
            </a:r>
            <a:r>
              <a:rPr lang="ru-RU" sz="2500" dirty="0"/>
              <a:t> про </a:t>
            </a:r>
            <a:r>
              <a:rPr lang="ru-RU" sz="2500" dirty="0" err="1"/>
              <a:t>завершення</a:t>
            </a:r>
            <a:r>
              <a:rPr lang="ru-RU" sz="2500" dirty="0"/>
              <a:t> проекту</a:t>
            </a:r>
          </a:p>
          <a:p>
            <a:pPr marL="0" indent="0">
              <a:buNone/>
            </a:pPr>
            <a:r>
              <a:rPr lang="ru-RU" sz="2500" dirty="0"/>
              <a:t>21. </a:t>
            </a:r>
            <a:r>
              <a:rPr lang="ru-RU" sz="2500" dirty="0" err="1"/>
              <a:t>Протоколи</a:t>
            </a:r>
            <a:r>
              <a:rPr lang="ru-RU" sz="2500" dirty="0"/>
              <a:t> </a:t>
            </a:r>
            <a:r>
              <a:rPr lang="ru-RU" sz="2500" dirty="0" err="1"/>
              <a:t>наради</a:t>
            </a:r>
            <a:r>
              <a:rPr lang="ru-RU" sz="2500" dirty="0"/>
              <a:t> (2)</a:t>
            </a:r>
            <a:endParaRPr lang="uk-UA" sz="2500" dirty="0"/>
          </a:p>
        </p:txBody>
      </p:sp>
    </p:spTree>
    <p:extLst>
      <p:ext uri="{BB962C8B-B14F-4D97-AF65-F5344CB8AC3E}">
        <p14:creationId xmlns:p14="http://schemas.microsoft.com/office/powerpoint/2010/main" val="11166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9B76F-6A0C-9EDA-1F94-D30E859D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47F45-1A5E-D888-951A-0EA5288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6" y="2554807"/>
            <a:ext cx="12109314" cy="3720737"/>
          </a:xfrm>
        </p:spPr>
        <p:txBody>
          <a:bodyPr anchor="ctr"/>
          <a:lstStyle/>
          <a:p>
            <a:r>
              <a:rPr lang="uk-UA" b="0" dirty="0">
                <a:solidFill>
                  <a:schemeClr val="tx1"/>
                </a:solidFill>
              </a:rPr>
              <a:t>Менеджер</a:t>
            </a:r>
            <a:r>
              <a:rPr lang="uk-UA" b="0" dirty="0">
                <a:solidFill>
                  <a:schemeClr val="dk1"/>
                </a:solidFill>
              </a:rPr>
              <a:t> програми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Program Management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dirty="0">
                <a:solidFill>
                  <a:schemeClr val="dk1"/>
                </a:solidFill>
              </a:rPr>
              <a:t>т</a:t>
            </a:r>
            <a:r>
              <a:rPr lang="uk-UA" b="0" dirty="0">
                <a:solidFill>
                  <a:schemeClr val="dk1"/>
                </a:solidFill>
              </a:rPr>
              <a:t>а Менеджер продукту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en-GB" b="0" dirty="0">
                <a:solidFill>
                  <a:schemeClr val="dk1"/>
                </a:solidFill>
              </a:rPr>
              <a:t>(Product Management)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193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352"/>
            <a:ext cx="9033753" cy="1941577"/>
          </a:xfrm>
        </p:spPr>
        <p:txBody>
          <a:bodyPr/>
          <a:lstStyle/>
          <a:p>
            <a:r>
              <a:rPr lang="uk-UA" dirty="0"/>
              <a:t>Столярчук С.А.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5" y="2522897"/>
            <a:ext cx="8195079" cy="3988349"/>
          </a:xfrm>
        </p:spPr>
        <p:txBody>
          <a:bodyPr numCol="2">
            <a:normAutofit/>
          </a:bodyPr>
          <a:lstStyle/>
          <a:p>
            <a:r>
              <a:rPr lang="uk-UA" sz="2400" dirty="0"/>
              <a:t>Формування питань для інтерв’ю</a:t>
            </a:r>
          </a:p>
          <a:p>
            <a:r>
              <a:rPr lang="uk-UA" sz="2400" dirty="0"/>
              <a:t>Розробка концепції та структури проекту</a:t>
            </a:r>
          </a:p>
          <a:p>
            <a:r>
              <a:rPr lang="uk-UA" sz="2400" dirty="0"/>
              <a:t>Написання функціональної специфікації на етапі планування</a:t>
            </a:r>
          </a:p>
          <a:p>
            <a:r>
              <a:rPr lang="uk-UA" sz="2400" dirty="0"/>
              <a:t>Створення інтерфейсу користувача на етапі розробки</a:t>
            </a:r>
          </a:p>
          <a:p>
            <a:r>
              <a:rPr lang="uk-UA" sz="2400" dirty="0"/>
              <a:t>Презентація проекту/продукту/</a:t>
            </a:r>
            <a:br>
              <a:rPr lang="uk-UA" sz="2400" dirty="0"/>
            </a:br>
            <a:r>
              <a:rPr lang="uk-UA" sz="2400" dirty="0"/>
              <a:t>команди</a:t>
            </a:r>
          </a:p>
          <a:p>
            <a:r>
              <a:rPr lang="uk-UA" sz="2400" dirty="0" err="1"/>
              <a:t>Постпроектний</a:t>
            </a:r>
            <a:r>
              <a:rPr lang="uk-UA" sz="2400" dirty="0"/>
              <a:t> аналіз</a:t>
            </a:r>
            <a:endParaRPr lang="LID4096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28B2B-7B6D-565F-F6C5-5E9794D9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93" y="2548267"/>
            <a:ext cx="3893971" cy="43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2927"/>
            <a:ext cx="12192000" cy="3720737"/>
          </a:xfrm>
        </p:spPr>
        <p:txBody>
          <a:bodyPr anchor="ctr"/>
          <a:lstStyle/>
          <a:p>
            <a:r>
              <a:rPr lang="uk-UA" b="0" dirty="0">
                <a:solidFill>
                  <a:schemeClr val="dk1"/>
                </a:solidFill>
              </a:rPr>
              <a:t>Менеджер продукту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Product Management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11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9353"/>
            <a:ext cx="9111574" cy="1941577"/>
          </a:xfrm>
        </p:spPr>
        <p:txBody>
          <a:bodyPr/>
          <a:lstStyle/>
          <a:p>
            <a:r>
              <a:rPr lang="ru-RU" dirty="0" err="1"/>
              <a:t>Марущак</a:t>
            </a:r>
            <a:r>
              <a:rPr lang="ru-RU" dirty="0"/>
              <a:t> Д.В.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738607" y="2617831"/>
            <a:ext cx="5911231" cy="398834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 err="1"/>
              <a:t>Розробка</a:t>
            </a:r>
            <a:r>
              <a:rPr lang="ru-RU" sz="3200" dirty="0"/>
              <a:t> </a:t>
            </a:r>
            <a:r>
              <a:rPr lang="ru-RU" sz="3200" dirty="0" err="1"/>
              <a:t>анкети</a:t>
            </a:r>
            <a:r>
              <a:rPr lang="ru-RU" sz="3200" dirty="0"/>
              <a:t> для </a:t>
            </a:r>
            <a:r>
              <a:rPr lang="ru-RU" sz="3200" dirty="0" err="1"/>
              <a:t>замовника</a:t>
            </a:r>
            <a:r>
              <a:rPr lang="ru-RU" sz="3200" dirty="0"/>
              <a:t> та </a:t>
            </a: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результатів</a:t>
            </a:r>
            <a:endParaRPr lang="LID4096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8D9E7-B40E-85E2-A25B-6180A7A5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133"/>
            <a:ext cx="3548645" cy="41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1474</TotalTime>
  <Words>522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Dosis</vt:lpstr>
      <vt:lpstr>template</vt:lpstr>
      <vt:lpstr>Custom Design</vt:lpstr>
      <vt:lpstr>  ЗАСТОСУНОК-НАВІГАТОР       ДЛЯ  “ДНІВ ВІДКРИТИХ ДВЕРЕЙ”</vt:lpstr>
      <vt:lpstr>Команда "CodeLegion"</vt:lpstr>
      <vt:lpstr>Менеджер програми (Program Management) та розробник (Development)</vt:lpstr>
      <vt:lpstr>Тесленко П.П.</vt:lpstr>
      <vt:lpstr>Тесленко П.П.</vt:lpstr>
      <vt:lpstr>Менеджер програми (Program Management) та Менеджер продукту (Product Management)</vt:lpstr>
      <vt:lpstr>Столярчук С.А.</vt:lpstr>
      <vt:lpstr>Менеджер продукту (Product Management)</vt:lpstr>
      <vt:lpstr>Марущак Д.В.</vt:lpstr>
      <vt:lpstr>Семенко І.В.</vt:lpstr>
      <vt:lpstr>Ткачик Т.Я.</vt:lpstr>
      <vt:lpstr>Тестувальник (Test)</vt:lpstr>
      <vt:lpstr>Попович І.І.</vt:lpstr>
      <vt:lpstr>Степаненко М.А.</vt:lpstr>
      <vt:lpstr>UX-спеціаліст (User Experience)</vt:lpstr>
      <vt:lpstr>Соколов А.А.</vt:lpstr>
      <vt:lpstr>Поташкіна А.Є.</vt:lpstr>
      <vt:lpstr>Спеціаліст з розгортання (Release Management)</vt:lpstr>
      <vt:lpstr>Пономаренко Р.О.</vt:lpstr>
      <vt:lpstr>Триль О.М.</vt:lpstr>
      <vt:lpstr>PowerPoint Presentation</vt:lpstr>
      <vt:lpstr>Є ПИТАННЯ?</vt:lpstr>
      <vt:lpstr>Дякуємо за увагу!😊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Cinderella</dc:creator>
  <cp:lastModifiedBy>Alexander Babich</cp:lastModifiedBy>
  <cp:revision>32</cp:revision>
  <dcterms:created xsi:type="dcterms:W3CDTF">2025-04-15T07:52:56Z</dcterms:created>
  <dcterms:modified xsi:type="dcterms:W3CDTF">2025-04-21T11:12:32Z</dcterms:modified>
</cp:coreProperties>
</file>