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88" r:id="rId21"/>
    <p:sldId id="275" r:id="rId22"/>
    <p:sldId id="295" r:id="rId23"/>
    <p:sldId id="276" r:id="rId24"/>
    <p:sldId id="287" r:id="rId25"/>
    <p:sldId id="277" r:id="rId26"/>
    <p:sldId id="278" r:id="rId27"/>
    <p:sldId id="279" r:id="rId28"/>
    <p:sldId id="280" r:id="rId29"/>
    <p:sldId id="281" r:id="rId30"/>
    <p:sldId id="282" r:id="rId31"/>
    <p:sldId id="289" r:id="rId32"/>
    <p:sldId id="283" r:id="rId33"/>
    <p:sldId id="284" r:id="rId34"/>
    <p:sldId id="285" r:id="rId35"/>
    <p:sldId id="286" r:id="rId36"/>
    <p:sldId id="291" r:id="rId37"/>
    <p:sldId id="290" r:id="rId38"/>
    <p:sldId id="292" r:id="rId39"/>
    <p:sldId id="293" r:id="rId40"/>
    <p:sldId id="294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1F8022-CBB3-1550-0B76-866C74CDF7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F05ADCA-8ADA-A166-D552-ACA415E3EC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E4FC54F-2ABE-206E-7291-C2573DE0D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75913-A774-4D75-97C0-9D8F02F2098F}" type="datetimeFigureOut">
              <a:rPr lang="ru-RU" smtClean="0"/>
              <a:t>05.11.2024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B25CA28-07F0-7B81-04B1-943A9F012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B8141C-53C1-8106-B6D7-1A5047E31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31A7E-7172-4E5B-ACDF-E9E1CF624A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6646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2291D9-E0C9-8AD2-F74E-74896E936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1C01180-E383-5284-2804-B73DC248E8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56F2900-0B8E-B6D4-8DA4-BC893D49E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75913-A774-4D75-97C0-9D8F02F2098F}" type="datetimeFigureOut">
              <a:rPr lang="ru-RU" smtClean="0"/>
              <a:t>05.11.2024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0CC9AD3-92AF-B305-E087-3C0F981A8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6DB8096-EE5C-EE10-570A-3D37166E1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31A7E-7172-4E5B-ACDF-E9E1CF624A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827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99DE58B-1DE4-ECA0-7C53-7D2BE6D0CC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C08B55C-56D3-6223-AB95-0D9F59D55A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3B73094-CC53-000F-50A2-09B00DCBD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75913-A774-4D75-97C0-9D8F02F2098F}" type="datetimeFigureOut">
              <a:rPr lang="ru-RU" smtClean="0"/>
              <a:t>05.11.2024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E724B6-582B-FAD4-A720-6F81DFDA2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DBD76CF-FF82-BB9E-8E85-71D38C764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31A7E-7172-4E5B-ACDF-E9E1CF624A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9212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471892-26F6-B2B2-99D6-2C190E052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EC3A6E-E6EF-4140-CE5E-692CAFD01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2DB4D3-33F7-52B9-CBA9-3F47057C4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75913-A774-4D75-97C0-9D8F02F2098F}" type="datetimeFigureOut">
              <a:rPr lang="ru-RU" smtClean="0"/>
              <a:t>05.11.2024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98B7918-7501-F525-C148-4B23C63D0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3D7CA8F-E458-D235-EF0B-27FABF719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31A7E-7172-4E5B-ACDF-E9E1CF624A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8232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55130E-30A7-B091-2669-9E96EAE9E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BC092A3-6151-A65B-EE3F-432C44A5C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BB6E65B-F3C2-39F7-4416-A27743B8A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75913-A774-4D75-97C0-9D8F02F2098F}" type="datetimeFigureOut">
              <a:rPr lang="ru-RU" smtClean="0"/>
              <a:t>05.11.2024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3099280-C06D-0152-21E8-BC372E128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F3365D0-07EE-A938-DB03-7E1DAFDD3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31A7E-7172-4E5B-ACDF-E9E1CF624A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8652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E94246-1095-AC0C-2FB5-8A17B87F1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468323-AF4C-D561-C24E-140FC464D0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2B91776-D045-02A7-6FE6-B9A7E5C85A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CAB6066-75D9-CB5D-A3B3-FDEBCB5C2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75913-A774-4D75-97C0-9D8F02F2098F}" type="datetimeFigureOut">
              <a:rPr lang="ru-RU" smtClean="0"/>
              <a:t>05.11.2024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61BDB98-41AE-760E-CF9C-BDBCE1B29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A417591-3446-8C78-E215-CDE6A9C3F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31A7E-7172-4E5B-ACDF-E9E1CF624A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1886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31D308-FDA3-DB12-5C86-152BCCCD1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091C6A8-ED6B-4391-149C-36B84D31CA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0AB8A00-92DA-DD14-0ABC-6B3DF2DF8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8D1F194-51B1-DCAB-3F91-DBAEE6715E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E6B4A82-B6C8-4F03-20A5-0D4601205B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0095048-A845-1EA2-CDDA-241092736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75913-A774-4D75-97C0-9D8F02F2098F}" type="datetimeFigureOut">
              <a:rPr lang="ru-RU" smtClean="0"/>
              <a:t>05.11.2024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1DBFBFD-9A7D-7D58-5A38-66C492A39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DF3DED1-2E9A-8EA2-9CF9-A86793474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31A7E-7172-4E5B-ACDF-E9E1CF624A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8762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381AAF-5825-86F7-564D-9BA7AB4CE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92EA586-949A-5977-3AC2-44BE1B499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75913-A774-4D75-97C0-9D8F02F2098F}" type="datetimeFigureOut">
              <a:rPr lang="ru-RU" smtClean="0"/>
              <a:t>05.11.2024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8E48915-9D31-BFA3-63B0-55DEB86F1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133C21C-9452-3203-E216-FF0716853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31A7E-7172-4E5B-ACDF-E9E1CF624A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1591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972EA02-C505-4A44-9471-E2862C4F9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75913-A774-4D75-97C0-9D8F02F2098F}" type="datetimeFigureOut">
              <a:rPr lang="ru-RU" smtClean="0"/>
              <a:t>05.11.2024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97F25EF-588E-F48A-CCCB-D10B3D514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F98B511-4D9E-74F1-E529-7AD785257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31A7E-7172-4E5B-ACDF-E9E1CF624A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9835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385C14-BEC6-D948-A35F-E58189528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4A543E-29CD-C9BD-C58C-32BDAF138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88698A9-F072-5AC1-F3EB-F5C41A906A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CBF0806-56DA-4DBC-A412-15EFC33DA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75913-A774-4D75-97C0-9D8F02F2098F}" type="datetimeFigureOut">
              <a:rPr lang="ru-RU" smtClean="0"/>
              <a:t>05.11.2024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1B45C6A-401E-2421-DC76-8A57E4DDD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BC5BC0A-E5DC-6184-D57A-625294BB7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31A7E-7172-4E5B-ACDF-E9E1CF624A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2907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0C3416-7BBE-FCC9-4E20-3D1E97D47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548B1D6-B63D-47C1-3139-148402C243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51BC66A-6BE1-BD7D-823C-A55A798B4F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864FC78-FA9C-2447-1208-DF671C196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75913-A774-4D75-97C0-9D8F02F2098F}" type="datetimeFigureOut">
              <a:rPr lang="ru-RU" smtClean="0"/>
              <a:t>05.11.2024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F69C619-A0A8-996B-7C95-F6656EB1A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E15FFCA-487B-61C1-4081-B7625EE75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31A7E-7172-4E5B-ACDF-E9E1CF624A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2989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55667A-2E89-24A0-DFF1-E50129F83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C53619E-D873-E600-83FF-3D9CBECE3A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98CC2FC-518B-8F58-B80A-7F870B85ED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75913-A774-4D75-97C0-9D8F02F2098F}" type="datetimeFigureOut">
              <a:rPr lang="ru-RU" smtClean="0"/>
              <a:t>05.11.2024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C876EF4-D2F0-C102-4FEE-F2D4CA5346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86F769-9F17-C1A9-6A33-F45ED5A75E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31A7E-7172-4E5B-ACDF-E9E1CF624A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0873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0B2994-89CF-C8D0-0C2E-D4A3CA67DC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2F47D1C-1219-96B0-48F1-85BA9921D3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808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43D894-5292-F51E-969D-DC363C55D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A5A97D0-E945-A0F0-BFFD-F297DCBE56D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3139519"/>
            <a:ext cx="5253041" cy="1723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int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[]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array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 =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new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int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[] {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var(--code-font-family)"/>
              </a:rPr>
              <a:t>1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,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var(--code-font-family)"/>
              </a:rPr>
              <a:t>2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,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var(--code-font-family)"/>
              </a:rPr>
              <a:t>3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,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var(--code-font-family)"/>
              </a:rPr>
              <a:t>4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,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var(--code-font-family)"/>
              </a:rPr>
              <a:t>5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};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for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(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int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i =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var(--code-font-family)"/>
              </a:rPr>
              <a:t>0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; i &lt;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array.length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; i++){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System.out.println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(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array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[i]);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}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8839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6DE4CB-A5FF-AF10-A8EF-99E3D9EF2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EB8572B-2EC9-9958-70C0-0147AF2FA7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924076"/>
            <a:ext cx="5253041" cy="2154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int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[]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array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 =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new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int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[] {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var(--code-font-family)"/>
              </a:rPr>
              <a:t>1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,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var(--code-font-family)"/>
              </a:rPr>
              <a:t>2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,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var(--code-font-family)"/>
              </a:rPr>
              <a:t>3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,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var(--code-font-family)"/>
              </a:rPr>
              <a:t>4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,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var(--code-font-family)"/>
              </a:rPr>
              <a:t>5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};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for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(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int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i :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array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){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        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 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System.out.println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(i);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}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443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2DE9AFC3-768C-7140-C3DD-72891FBDA69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200528"/>
            <a:ext cx="5902578" cy="5601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int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[][]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nums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 =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new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int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[][] 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{ 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{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var(--code-font-family)"/>
              </a:rPr>
              <a:t>1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,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var(--code-font-family)"/>
              </a:rPr>
              <a:t>2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,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var(--code-font-family)"/>
              </a:rPr>
              <a:t>3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},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{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var(--code-font-family)"/>
              </a:rPr>
              <a:t>4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,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var(--code-font-family)"/>
              </a:rPr>
              <a:t>5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,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var(--code-font-family)"/>
              </a:rPr>
              <a:t>6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},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{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var(--code-font-family)"/>
              </a:rPr>
              <a:t>7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,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var(--code-font-family)"/>
              </a:rPr>
              <a:t>8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,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var(--code-font-family)"/>
              </a:rPr>
              <a:t>9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}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};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for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(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int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i =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var(--code-font-family)"/>
              </a:rPr>
              <a:t>0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; i &lt;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nums.length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; i++){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for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(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int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j=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var(--code-font-family)"/>
              </a:rPr>
              <a:t>0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; j &lt;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nums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[i].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length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; j++){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        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 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    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System.out.printf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("%d ",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nums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[i][j]);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}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System.out.println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();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}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0797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056CBC9A-DDD3-BF5C-0608-CA2C6CD7590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46588" y="1256467"/>
            <a:ext cx="6841553" cy="5601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public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class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Program{     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 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public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static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void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main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 (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String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args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[]){         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 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     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hello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();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     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welcome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();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     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welcome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();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}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static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void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hello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(){        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 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    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System.out.println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("Hello");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}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static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void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welcome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(){        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 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    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System.out.println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("Welcome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to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 Java 10");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}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}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8CF9B52F-8FD3-FF44-62F3-D694447F5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432" y="0"/>
            <a:ext cx="10515600" cy="1325563"/>
          </a:xfrm>
        </p:spPr>
        <p:txBody>
          <a:bodyPr/>
          <a:lstStyle/>
          <a:p>
            <a:r>
              <a:rPr lang="ru-RU" b="1" i="0" dirty="0">
                <a:solidFill>
                  <a:srgbClr val="000000"/>
                </a:solidFill>
                <a:effectLst/>
                <a:latin typeface="-apple-system"/>
              </a:rPr>
              <a:t>Методы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66825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4EE0B8-1F59-378E-626C-4D3907FB5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1BBE510-A9C1-6DE8-068A-6AC5825C9D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901521"/>
            <a:ext cx="3932872" cy="2154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static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void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sum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(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int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x,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int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y){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    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 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int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z = x + y;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System.out.println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(z);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}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16F3D42-0281-0417-5B17-27300336A8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5214421"/>
            <a:ext cx="1732847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sum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(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var(--code-font-family)"/>
              </a:rPr>
              <a:t>5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, 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var(--code-font-family)"/>
              </a:rPr>
              <a:t>23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);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18949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C5E4F204-B4DC-C572-AB42-A7A54B09720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0884" y="628233"/>
            <a:ext cx="7482305" cy="5601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public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class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Program{     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 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public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static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void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main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 (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String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args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[]){         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 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    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sum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(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code-font-family)"/>
              </a:rPr>
              <a:t>"Welcome!"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,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var(--code-font-family)"/>
              </a:rPr>
              <a:t>1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,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var(--code-font-family)"/>
              </a:rPr>
              <a:t>2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,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var(--code-font-family)"/>
              </a:rPr>
              <a:t>3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);          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    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sum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(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code-font-family)"/>
              </a:rPr>
              <a:t>"Welcome!"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,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var(--code-font-family)"/>
              </a:rPr>
              <a:t>1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,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var(--code-font-family)"/>
              </a:rPr>
              <a:t>2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,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var(--code-font-family)"/>
              </a:rPr>
              <a:t>3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,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var(--code-font-family)"/>
              </a:rPr>
              <a:t>4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,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var(--code-font-family)"/>
              </a:rPr>
              <a:t>5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);     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    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sum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(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code-font-family)"/>
              </a:rPr>
              <a:t>"Welcome!"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);                  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}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static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void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sum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(</a:t>
            </a:r>
            <a:r>
              <a:rPr lang="en-US" b="0" i="0" dirty="0">
                <a:solidFill>
                  <a:srgbClr val="000000"/>
                </a:solidFill>
                <a:effectLst/>
                <a:latin typeface="SFMono-Regular"/>
              </a:rPr>
              <a:t>String message,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int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...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nums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){        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 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    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int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result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 =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var(--code-font-family)"/>
              </a:rPr>
              <a:t>0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;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    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for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(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int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n: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nums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)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        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result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 += n;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    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System.out.println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(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result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);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}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}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05C8A9C-B95C-9F8D-9481-E1AA60A6F9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82640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BE7E55BF-D8C2-B8FF-7D99-C28A56D29CA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3400" y="218167"/>
            <a:ext cx="5744393" cy="6032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public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class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Program{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 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 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public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static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void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main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 (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String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args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[]){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     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 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    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int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x =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sum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(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var(--code-font-family)"/>
              </a:rPr>
              <a:t>1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,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var(--code-font-family)"/>
              </a:rPr>
              <a:t>2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,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var(--code-font-family)"/>
              </a:rPr>
              <a:t>3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);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    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int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y =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sum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(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var(--code-font-family)"/>
              </a:rPr>
              <a:t>1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,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var(--code-font-family)"/>
              </a:rPr>
              <a:t>4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,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var(--code-font-family)"/>
              </a:rPr>
              <a:t>9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);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    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System.out.println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(x);  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    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System.out.println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(y);  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}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static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int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sum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(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int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a,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int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b,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int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c){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    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 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    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return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a + b + c;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}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}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40349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1E0961-EAB6-BCAD-A868-30C534242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542" y="0"/>
            <a:ext cx="10515600" cy="421456"/>
          </a:xfrm>
        </p:spPr>
        <p:txBody>
          <a:bodyPr>
            <a:normAutofit fontScale="90000"/>
          </a:bodyPr>
          <a:lstStyle/>
          <a:p>
            <a:r>
              <a:rPr lang="ru-RU" b="1" i="0" dirty="0">
                <a:solidFill>
                  <a:srgbClr val="000000"/>
                </a:solidFill>
                <a:effectLst/>
                <a:latin typeface="-apple-system"/>
              </a:rPr>
              <a:t>Перегрузка методов</a:t>
            </a:r>
            <a:endParaRPr lang="ru-RU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0DE5EAB-FD4E-EA20-D3FA-179FAEA6BF9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59542" y="699946"/>
            <a:ext cx="6977359" cy="6032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public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class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Program{     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 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public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static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void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main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(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String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[]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args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) {        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 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    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System.out.println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(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sum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(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var(--code-font-family)"/>
              </a:rPr>
              <a:t>2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,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var(--code-font-family)"/>
              </a:rPr>
              <a:t>3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));          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    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System.out.println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(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sum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(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var(--code-font-family)"/>
              </a:rPr>
              <a:t>4.5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,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var(--code-font-family)"/>
              </a:rPr>
              <a:t>3.2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));      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    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System.out.println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(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sum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(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var(--code-font-family)"/>
              </a:rPr>
              <a:t>4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,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var(--code-font-family)"/>
              </a:rPr>
              <a:t>3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,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var(--code-font-family)"/>
              </a:rPr>
              <a:t>7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));       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}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static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int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sum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(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int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x,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int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y){            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 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    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return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x + y;    }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static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double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sum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(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double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x,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double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y){            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 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    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return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x + y;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}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static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int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sum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(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int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x,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int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y,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int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z){            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 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    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return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x + y + z;    }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}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83181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7B69AD-1DC7-993B-A69F-4F2495392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0" dirty="0">
                <a:solidFill>
                  <a:srgbClr val="000000"/>
                </a:solidFill>
                <a:effectLst/>
                <a:latin typeface="-apple-system"/>
              </a:rPr>
              <a:t>Рекурсивные функции</a:t>
            </a:r>
            <a:endParaRPr lang="ru-RU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332EAF1-C5D4-6B0C-50E1-AB528DB766E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277745"/>
            <a:ext cx="3945439" cy="3447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static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int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factorial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(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int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x){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 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if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(x ==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var(--code-font-family)"/>
              </a:rPr>
              <a:t>1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){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 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    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return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var(--code-font-family)"/>
              </a:rPr>
              <a:t>1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;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}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return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x *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factorial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(x -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var(--code-font-family)"/>
              </a:rPr>
              <a:t>1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);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}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88168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3F4EF1-273C-B96E-D6E6-E5FC0BE2C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98968AB-D182-58C8-4D2D-68F773F5C51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277745"/>
            <a:ext cx="3678636" cy="3447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static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int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factorial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(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int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x){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int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result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=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var(--code-font-family)"/>
              </a:rPr>
              <a:t>1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;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for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(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int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i =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var(--code-font-family)"/>
              </a:rPr>
              <a:t>1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; i &lt;= x; i++)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{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    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result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 *= i;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}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return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 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result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;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}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2385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AD5F19-1D86-46DE-1A0D-5B70DD0C9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0" dirty="0">
                <a:solidFill>
                  <a:srgbClr val="000000"/>
                </a:solidFill>
                <a:effectLst/>
                <a:latin typeface="-apple-system"/>
              </a:rPr>
              <a:t>Тернарная операция</a:t>
            </a:r>
            <a:endParaRPr lang="ru-RU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AE3BFDD-2E69-1FB8-11CE-5C3882458D5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3016410"/>
            <a:ext cx="3909147" cy="1969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3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int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x=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var(--code-font-family)"/>
              </a:rPr>
              <a:t>3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;</a:t>
            </a:r>
            <a:endParaRPr kumimoji="0" lang="ru-RU" altLang="ru-RU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3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int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y=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var(--code-font-family)"/>
              </a:rPr>
              <a:t>2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;</a:t>
            </a:r>
            <a:endParaRPr kumimoji="0" lang="ru-RU" altLang="ru-RU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3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int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z = x&lt;y? (</a:t>
            </a:r>
            <a:r>
              <a:rPr kumimoji="0" lang="ru-RU" altLang="ru-RU" sz="3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x+y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) : (x-y);</a:t>
            </a:r>
            <a:endParaRPr kumimoji="0" lang="ru-RU" altLang="ru-RU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3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System.out.println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(z);</a:t>
            </a:r>
            <a:endParaRPr kumimoji="0" lang="ru-RU" altLang="ru-RU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50114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02DD92-76C0-26A9-F336-57ACE81D6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29695B7-01C5-2A1D-7FBC-5080C7D73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91221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CD796C-B35C-A68E-7CA7-06D00C396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87" y="1"/>
            <a:ext cx="10515600" cy="393289"/>
          </a:xfrm>
        </p:spPr>
        <p:txBody>
          <a:bodyPr>
            <a:normAutofit fontScale="90000"/>
          </a:bodyPr>
          <a:lstStyle/>
          <a:p>
            <a:r>
              <a:rPr lang="ru-RU" b="1" i="0" dirty="0">
                <a:solidFill>
                  <a:srgbClr val="000000"/>
                </a:solidFill>
                <a:effectLst/>
                <a:latin typeface="-apple-system"/>
              </a:rPr>
              <a:t>Классы и объекты</a:t>
            </a:r>
            <a:endParaRPr lang="ru-RU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8E8A2DE-7585-7C37-3B71-98C92246EC2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39877" y="532524"/>
            <a:ext cx="8759642" cy="6463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public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class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Program{     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 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public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static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void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main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(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String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[]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args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) {        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 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    	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Person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tom</a:t>
            </a:r>
            <a:r>
              <a:rPr lang="ru-RU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ru-RU" kern="1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ru-RU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Person</a:t>
            </a:r>
            <a:r>
              <a:rPr lang="ru-RU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(); // создание объекта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ru-RU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tom.name = "Tom"; </a:t>
            </a:r>
            <a:endParaRPr lang="ru-RU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ru-RU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tom.age</a:t>
            </a: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34;</a:t>
            </a:r>
            <a:endParaRPr lang="ru-RU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ru-RU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tom.displayInfo</a:t>
            </a:r>
            <a:r>
              <a:rPr lang="ru-RU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ru-RU" altLang="ru-RU" dirty="0">
                <a:solidFill>
                  <a:srgbClr val="000000"/>
                </a:solidFill>
                <a:latin typeface="var(--code-font-family)"/>
              </a:rPr>
              <a:t>	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}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}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var(--code-font-family)"/>
              </a:rPr>
              <a:t>class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Person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{    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 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String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name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;    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int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age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;        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void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displayInfo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(){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    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System.out.printf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("Name: %s \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tAge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: %d\n",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name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,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age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);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}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}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45142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D3B66A-DBF5-A6ED-B55D-A024A379B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D57B2D-57BD-2C63-8AB8-C2477A08B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68078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352F1707-991F-D7A8-4506-CC85BD9AFA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90716" y="197346"/>
            <a:ext cx="8759642" cy="6463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public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class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Program{     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 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public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static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void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main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(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String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[]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args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) {               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 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    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Person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sam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 =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var(--code-font-family)"/>
              </a:rPr>
              <a:t>new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Person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("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Sam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",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var(--code-font-family)"/>
              </a:rPr>
              <a:t>25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); 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    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sam.displayInfo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();    }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}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class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Person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{    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 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String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name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;   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int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age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;       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var(--code-font-family)"/>
              </a:rPr>
              <a:t>Person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var(--code-font-family)"/>
              </a:rPr>
              <a:t>(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var(--code-font-family)"/>
              </a:rPr>
              <a:t>String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var(--code-font-family)"/>
              </a:rPr>
              <a:t> n,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var(--code-font-family)"/>
              </a:rPr>
              <a:t>int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FMono-Regular"/>
              </a:rPr>
              <a:t>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var(--code-font-family)"/>
              </a:rPr>
              <a:t>a)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code-font-family)"/>
              </a:rPr>
              <a:t>{</a:t>
            </a:r>
            <a:endParaRPr kumimoji="0" lang="ru-RU" altLang="ru-RU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    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name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 = n;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    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age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 = a;    }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void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displayInfo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(){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    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System.out.printf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("Name: %s \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tAge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: %d\n",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name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,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age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);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}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}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9625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91638866-5BC5-1E35-708A-FB6D88E64F1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79207" y="414199"/>
            <a:ext cx="7762702" cy="6278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class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Person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{    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 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String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name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;    // имя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int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age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;        // возраст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Person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(){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    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this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("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Undefined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",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var(--code-font-family)"/>
              </a:rPr>
              <a:t>18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);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400" dirty="0">
                <a:solidFill>
                  <a:srgbClr val="000000"/>
                </a:solidFill>
                <a:latin typeface="var(--code-font-family)"/>
              </a:rPr>
              <a:t>   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}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Person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(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String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name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){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    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this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(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name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,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var(--code-font-family)"/>
              </a:rPr>
              <a:t>18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);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400" dirty="0">
                <a:solidFill>
                  <a:srgbClr val="000000"/>
                </a:solidFill>
                <a:latin typeface="var(--code-font-family)"/>
              </a:rPr>
              <a:t>   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}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Person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(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String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name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,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int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age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)    {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    this.name =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name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;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    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this.age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 =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age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}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void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displayInfo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(){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    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System.out.printf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("Name: %s \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tAge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: %d\n",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name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,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age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);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    }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}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176902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4BAC49-F45C-98D0-D094-841CA7513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74" y="22970"/>
            <a:ext cx="10515600" cy="450952"/>
          </a:xfrm>
        </p:spPr>
        <p:txBody>
          <a:bodyPr>
            <a:normAutofit fontScale="90000"/>
          </a:bodyPr>
          <a:lstStyle/>
          <a:p>
            <a:r>
              <a:rPr lang="ru-RU" b="1" i="0" dirty="0">
                <a:solidFill>
                  <a:srgbClr val="000000"/>
                </a:solidFill>
                <a:effectLst/>
                <a:latin typeface="-apple-system"/>
              </a:rPr>
              <a:t>Инициализаторы</a:t>
            </a:r>
            <a:endParaRPr lang="ru-RU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7072655-E037-437E-A744-431D821F2D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371722"/>
            <a:ext cx="5699317" cy="6463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class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Person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{    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 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String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name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;    // имя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int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age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;        // возраст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 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/*начало блока инициализатора*/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var(--code-font-family)"/>
              </a:rPr>
              <a:t>{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var(--code-font-family)"/>
              </a:rPr>
              <a:t>        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var(--code-font-family)"/>
              </a:rPr>
              <a:t>name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var(--code-font-family)"/>
              </a:rPr>
              <a:t> = "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var(--code-font-family)"/>
              </a:rPr>
              <a:t>Undefined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var(--code-font-family)"/>
              </a:rPr>
              <a:t>";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var(--code-font-family)"/>
              </a:rPr>
              <a:t>        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var(--code-font-family)"/>
              </a:rPr>
              <a:t>age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var(--code-font-family)"/>
              </a:rPr>
              <a:t> = 18;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var(--code-font-family)"/>
              </a:rPr>
              <a:t>    }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/*конец блока инициализатора*/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Person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(){        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 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}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Person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(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String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 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name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){        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 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    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var(--code-font-family)"/>
              </a:rPr>
              <a:t>this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.name = 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name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;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}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ar(--code-font-family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}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5263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D11924-6CF8-3A9A-81FC-3094FE76B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43CE82-7DEE-4A79-1D76-DEFDCC996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36364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0AF63F-DB8A-547D-1960-F57DA9975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0" dirty="0">
                <a:solidFill>
                  <a:srgbClr val="000000"/>
                </a:solidFill>
                <a:effectLst/>
                <a:latin typeface="-apple-system"/>
              </a:rPr>
              <a:t>Модификаторы доступа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50D7E5-F2F4-0B4A-0662-9DC9D1B41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 err="1">
                <a:solidFill>
                  <a:srgbClr val="000000"/>
                </a:solidFill>
                <a:effectLst/>
                <a:latin typeface="-apple-system"/>
              </a:rPr>
              <a:t>public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: публичный, общедоступный класс или член класса. Поля и методы, объявленные с модификатором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-apple-system"/>
              </a:rPr>
              <a:t>public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, видны другим классам из текущего пакета и из внешних пакетов.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 err="1">
                <a:solidFill>
                  <a:srgbClr val="000000"/>
                </a:solidFill>
                <a:effectLst/>
                <a:latin typeface="-apple-system"/>
              </a:rPr>
              <a:t>private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: закрытый класс или член класса, противоположность модификатору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-apple-system"/>
              </a:rPr>
              <a:t>public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. Закрытый класс или член класса доступен только из кода в том же классе.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 err="1">
                <a:solidFill>
                  <a:srgbClr val="000000"/>
                </a:solidFill>
                <a:effectLst/>
                <a:latin typeface="-apple-system"/>
              </a:rPr>
              <a:t>protected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: такой класс или член класса доступен из любого места в текущем классе или пакете или в производных классах, даже если они находятся в других пакетах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rgbClr val="000000"/>
                </a:solidFill>
                <a:effectLst/>
                <a:latin typeface="-apple-system"/>
              </a:rPr>
              <a:t>Модификатор по умолчанию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. Отсутствие модификатора у поля или метода класса предполагает применение к нему модификатора по умолчанию. Такие поля или методы видны всем классам в текущем пакете.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87231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8E86F76E-0916-E407-A7AE-FABE69143D6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18535" y="-36195"/>
            <a:ext cx="5385642" cy="6894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class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Person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{    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 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private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String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name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;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private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int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age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 =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var(--code-font-family)"/>
              </a:rPr>
              <a:t>1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;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 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    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public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String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getName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(){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    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return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this.name;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}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public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void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var(--code-font-family)"/>
              </a:rPr>
              <a:t>setName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(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String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name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){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    this.name =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name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;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}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public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int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var(--code-font-family)"/>
              </a:rPr>
              <a:t>getAge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(){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    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return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this.age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;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}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public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void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setAge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(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int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age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){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    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if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(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age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 &gt;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var(--code-font-family)"/>
              </a:rPr>
              <a:t>0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&amp;&amp;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age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 &lt;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var(--code-font-family)"/>
              </a:rPr>
              <a:t>110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)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        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this.age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 =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age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;    }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}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3151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0BBAC7-8071-A8CF-1D9B-4DDB0CF32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i="0" dirty="0">
                <a:solidFill>
                  <a:srgbClr val="000000"/>
                </a:solidFill>
                <a:effectLst/>
                <a:latin typeface="-apple-system"/>
              </a:rPr>
              <a:t>Пакеты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EA2F26-A4B9-C9B7-6AE6-5DBCAB470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25" y="1825625"/>
            <a:ext cx="11867535" cy="4351338"/>
          </a:xfrm>
        </p:spPr>
        <p:txBody>
          <a:bodyPr/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 Java классы объединяются в пакеты</a:t>
            </a:r>
          </a:p>
          <a:p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java.lang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, 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java.util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, 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java.io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 и т.д.</a:t>
            </a:r>
          </a:p>
          <a:p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Как правило, названия пакетов соответствуют физической структуре проекта</a:t>
            </a:r>
          </a:p>
          <a:p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var(--code-font-family)"/>
              </a:rPr>
              <a:t>java.util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.Scanner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in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 =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code-font-family)"/>
              </a:rPr>
              <a:t>new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var(--code-font-family)"/>
              </a:rPr>
              <a:t>java.util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.Scanner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(System.in);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code-font-family)"/>
              </a:rPr>
              <a:t>import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java.util.Scanner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;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latin typeface="var(--code-font-family)"/>
              </a:rPr>
              <a:t>import</a:t>
            </a:r>
            <a:r>
              <a:rPr lang="ru-RU" altLang="ru-RU" dirty="0">
                <a:latin typeface="var(--code-font-family)"/>
              </a:rPr>
              <a:t> </a:t>
            </a:r>
            <a:r>
              <a:rPr lang="ru-RU" altLang="ru-RU" dirty="0" err="1">
                <a:solidFill>
                  <a:srgbClr val="FF0000"/>
                </a:solidFill>
                <a:latin typeface="var(--code-font-family)"/>
              </a:rPr>
              <a:t>static</a:t>
            </a:r>
            <a:r>
              <a:rPr lang="ru-RU" altLang="ru-RU" dirty="0">
                <a:latin typeface="var(--code-font-family)"/>
              </a:rPr>
              <a:t> </a:t>
            </a:r>
            <a:r>
              <a:rPr lang="ru-RU" altLang="ru-RU" dirty="0" err="1">
                <a:latin typeface="var(--code-font-family)"/>
              </a:rPr>
              <a:t>java.lang.Math</a:t>
            </a:r>
            <a:r>
              <a:rPr lang="ru-RU" altLang="ru-RU" dirty="0">
                <a:latin typeface="var(--code-font-family)"/>
              </a:rPr>
              <a:t>.*;</a:t>
            </a:r>
          </a:p>
          <a:p>
            <a:endParaRPr kumimoji="0" lang="ru-RU" altLang="ru-RU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ru-RU" b="0" i="0" dirty="0">
              <a:solidFill>
                <a:srgbClr val="000000"/>
              </a:solidFill>
              <a:effectLst/>
              <a:latin typeface="-apple-system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2171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0DA36A-B06E-FBCC-0BD9-4DD956FB2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0" dirty="0">
                <a:solidFill>
                  <a:srgbClr val="000000"/>
                </a:solidFill>
                <a:effectLst/>
                <a:latin typeface="-apple-system"/>
              </a:rPr>
              <a:t>Цикл </a:t>
            </a:r>
            <a:r>
              <a:rPr lang="en-US" b="1" i="0" dirty="0">
                <a:solidFill>
                  <a:srgbClr val="000000"/>
                </a:solidFill>
                <a:effectLst/>
                <a:latin typeface="-apple-system"/>
              </a:rPr>
              <a:t>for</a:t>
            </a:r>
            <a:endParaRPr lang="ru-RU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61DF57B-AA7B-8274-6ACF-80C85C4E8EC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9029010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for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(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int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i =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var(--code-font-family)"/>
              </a:rPr>
              <a:t>1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; i &lt;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var(--code-font-family)"/>
              </a:rPr>
              <a:t>9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; i++){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System.out.printf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("Квадрат числа %d равен %d \n", i, i * i);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}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210C0A4-B54E-05B4-5933-43D0906C60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647625"/>
            <a:ext cx="9029010" cy="2154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int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i = 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var(--code-font-family)"/>
              </a:rPr>
              <a:t>1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;</a:t>
            </a: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for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(; i&lt;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var(--code-font-family)"/>
              </a:rPr>
              <a:t>9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;){</a:t>
            </a: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System.out.printf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("Квадрат числа %d равен %d \n", i, i * i);</a:t>
            </a: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i++;</a:t>
            </a: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}</a:t>
            </a: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0179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A54D3F0B-B838-1BE3-FA58-F73B2A07810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59542" y="297693"/>
            <a:ext cx="5541902" cy="6463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Статические методы и поля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dirty="0">
              <a:solidFill>
                <a:srgbClr val="000000"/>
              </a:solidFill>
              <a:latin typeface="var(--code-font-family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class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Person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{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 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private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int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id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;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var(--code-font-family)"/>
              </a:rPr>
              <a:t>static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int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counter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=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var(--code-font-family)"/>
              </a:rPr>
              <a:t>1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;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 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Person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(){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    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id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 =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counter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++;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}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public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void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displayId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(){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 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    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System.out.printf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("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Id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: %d \n",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id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);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}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}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245582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737DF055-A045-1E12-D630-B1A0944C52F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05013"/>
            <a:ext cx="7403180" cy="6647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public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class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Program{     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 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public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static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void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main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(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String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[]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args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) {            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 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    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System.out.println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(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Operation.sum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(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var(--code-font-family)"/>
              </a:rPr>
              <a:t>45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,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var(--code-font-family)"/>
              </a:rPr>
              <a:t>23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));          // 68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    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System.out.println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(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Operation.subtract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(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var(--code-font-family)"/>
              </a:rPr>
              <a:t>45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,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var(--code-font-family)"/>
              </a:rPr>
              <a:t>23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));     // 22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    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System.out.println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(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Operation.multiply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(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var(--code-font-family)"/>
              </a:rPr>
              <a:t>4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,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var(--code-font-family)"/>
              </a:rPr>
              <a:t>23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));      // 92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}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}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class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Operation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{    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 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static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int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sum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(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int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x,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int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y){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    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return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x + y;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}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static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int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subtract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(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int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x,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int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y){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    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return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x - y;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}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static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int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multiply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(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int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x,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int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y){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    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return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x * y;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}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}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861968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7E57F8-566D-C3AA-A78C-435DA7733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471948"/>
          </a:xfrm>
        </p:spPr>
        <p:txBody>
          <a:bodyPr>
            <a:normAutofit fontScale="90000"/>
          </a:bodyPr>
          <a:lstStyle/>
          <a:p>
            <a:r>
              <a:rPr lang="ru-RU" dirty="0"/>
              <a:t>Статический инициализатор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DA108B0-0035-D509-AF8B-0E31AFE17AA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29622" y="579357"/>
            <a:ext cx="5266378" cy="6278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class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Person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{    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 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private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int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id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;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static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int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counter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;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 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var(--code-font-family)"/>
              </a:rPr>
              <a:t>static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{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    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counter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 =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var(--code-font-family)"/>
              </a:rPr>
              <a:t>105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;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    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System.out.println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("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Static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initializer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");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}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Person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(){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    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id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=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counter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++;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    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System.out.println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("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Constructor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");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}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public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void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displayId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(){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 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    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System.out.printf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("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Id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: %d \n",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id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);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}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}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8132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F9A064-2F81-D1A9-FB73-553D99C3F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490281"/>
          </a:xfrm>
        </p:spPr>
        <p:txBody>
          <a:bodyPr>
            <a:normAutofit fontScale="90000"/>
          </a:bodyPr>
          <a:lstStyle/>
          <a:p>
            <a:r>
              <a:rPr lang="ru-RU" b="1" i="0" dirty="0">
                <a:solidFill>
                  <a:srgbClr val="000000"/>
                </a:solidFill>
                <a:effectLst/>
                <a:latin typeface="-apple-system"/>
              </a:rPr>
              <a:t>Объекты как параметры методов</a:t>
            </a:r>
            <a:endParaRPr lang="ru-RU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7F33C5D-445F-FF44-4FD1-3B08F5A3AB3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200528"/>
            <a:ext cx="6250494" cy="5601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public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class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Program{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 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 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public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var(--code-font-family)"/>
              </a:rPr>
              <a:t>static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void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main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(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String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[]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args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) {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        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 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    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Person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kate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 =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new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Person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("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Kate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");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    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System.out.println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(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kate.getName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());    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    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changeName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(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kate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);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    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System.out.println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(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kate.getName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());    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}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var(--code-font-family)"/>
              </a:rPr>
              <a:t>static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void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changeName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(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Person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 p){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    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p.setName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("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Alice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");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}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}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046260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020DC5-D4E2-491D-DB36-32D141989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213" y="0"/>
            <a:ext cx="10515600" cy="401791"/>
          </a:xfrm>
        </p:spPr>
        <p:txBody>
          <a:bodyPr>
            <a:normAutofit fontScale="90000"/>
          </a:bodyPr>
          <a:lstStyle/>
          <a:p>
            <a:r>
              <a:rPr lang="ru-RU" b="1" i="0" dirty="0">
                <a:solidFill>
                  <a:srgbClr val="000000"/>
                </a:solidFill>
                <a:effectLst/>
                <a:latin typeface="-apple-system"/>
              </a:rPr>
              <a:t>Внутренние и вложенные классы</a:t>
            </a:r>
            <a:endParaRPr lang="ru-RU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71BA95E-2ED4-5558-F9F0-6AF9A1A7AA4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08703" y="456246"/>
            <a:ext cx="9847248" cy="615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class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Person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{    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 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private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String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name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;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Account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account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;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 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Person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String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name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,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String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password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){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    this.name =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name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;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    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account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 =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new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Account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password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);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}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public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void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displayPerson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(){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    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System.out.printf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("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Person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 \t Name: %s \t Password: %s \n",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name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,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account.password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);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}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 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var(--code-font-family)"/>
              </a:rPr>
              <a:t>public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FMono-Regular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var(--code-font-family)"/>
              </a:rPr>
              <a:t>class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FMono-Regular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var(--code-font-family)"/>
              </a:rPr>
              <a:t>Account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{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    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private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String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password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;        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 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    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Account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String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pass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){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        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this.password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 =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pass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;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    }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    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void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displayAccount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(){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        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System.out.printf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("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Account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Login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: %s \t Password: %s \n",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var(--code-font-family)"/>
              </a:rPr>
              <a:t>Person.this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.name,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password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);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    }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}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}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88946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04FA1691-3E02-4773-E435-FBCE147DF34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062301"/>
            <a:ext cx="7074373" cy="3877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public</a:t>
            </a: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class</a:t>
            </a: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Program{</a:t>
            </a:r>
            <a:endParaRPr kumimoji="0" lang="ru-RU" altLang="ru-RU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 </a:t>
            </a: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 </a:t>
            </a:r>
            <a:endParaRPr kumimoji="0" lang="ru-RU" altLang="ru-RU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public</a:t>
            </a: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static</a:t>
            </a: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void</a:t>
            </a: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main(String[] args) {</a:t>
            </a:r>
            <a:endParaRPr kumimoji="0" lang="ru-RU" altLang="ru-RU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        </a:t>
            </a: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 </a:t>
            </a:r>
            <a:endParaRPr kumimoji="0" lang="ru-RU" altLang="ru-RU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    Person tom = new</a:t>
            </a: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Person("Tom", "qwerty");</a:t>
            </a:r>
            <a:endParaRPr kumimoji="0" lang="ru-RU" altLang="ru-RU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    tom.displayPerson();</a:t>
            </a:r>
            <a:endParaRPr kumimoji="0" lang="ru-RU" altLang="ru-RU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    tom.account.displayAccount();</a:t>
            </a:r>
            <a:endParaRPr kumimoji="0" lang="ru-RU" altLang="ru-RU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}</a:t>
            </a:r>
            <a:endParaRPr kumimoji="0" lang="ru-RU" altLang="ru-RU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}</a:t>
            </a:r>
            <a:endParaRPr kumimoji="0" lang="ru-RU" altLang="ru-RU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48951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17EA80-4F86-3DED-FE6F-E1623AA84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7430"/>
          </a:xfrm>
        </p:spPr>
        <p:txBody>
          <a:bodyPr>
            <a:normAutofit fontScale="90000"/>
          </a:bodyPr>
          <a:lstStyle/>
          <a:p>
            <a:r>
              <a:rPr lang="ru-RU" b="1" i="0" dirty="0">
                <a:solidFill>
                  <a:srgbClr val="000000"/>
                </a:solidFill>
                <a:effectLst/>
                <a:latin typeface="-apple-system"/>
              </a:rPr>
              <a:t>Статические вложенные классы</a:t>
            </a:r>
            <a:endParaRPr lang="ru-RU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63A202E-48B1-8FCC-C330-9CEBCB29AD3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3077964"/>
            <a:ext cx="11051039" cy="184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public</a:t>
            </a:r>
            <a:r>
              <a:rPr kumimoji="0" lang="ru-RU" altLang="ru-RU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static</a:t>
            </a:r>
            <a:r>
              <a:rPr kumimoji="0" lang="ru-RU" altLang="ru-RU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void</a:t>
            </a:r>
            <a:r>
              <a:rPr kumimoji="0" lang="ru-RU" altLang="ru-RU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main(String[] args) {</a:t>
            </a:r>
            <a:endParaRPr kumimoji="0" lang="ru-RU" altLang="ru-R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    </a:t>
            </a:r>
            <a:r>
              <a:rPr kumimoji="0" lang="ru-RU" altLang="ru-RU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 </a:t>
            </a:r>
            <a:endParaRPr kumimoji="0" lang="ru-RU" altLang="ru-R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Math.Factorial fact = Math.getFactorial(</a:t>
            </a:r>
            <a:r>
              <a:rPr kumimoji="0" lang="ru-RU" altLang="ru-RU" sz="2400" b="0" i="0" u="none" strike="noStrike" cap="none" normalizeH="0" baseline="0">
                <a:ln>
                  <a:noFill/>
                </a:ln>
                <a:solidFill>
                  <a:srgbClr val="009900"/>
                </a:solidFill>
                <a:effectLst/>
                <a:latin typeface="var(--code-font-family)"/>
              </a:rPr>
              <a:t>6</a:t>
            </a:r>
            <a:r>
              <a:rPr kumimoji="0" lang="ru-RU" altLang="ru-RU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);</a:t>
            </a:r>
            <a:endParaRPr kumimoji="0" lang="ru-RU" altLang="ru-R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System.out.printf("Факториал числа %d равен %d \n", fact.getKey(), fact.getResult());</a:t>
            </a:r>
            <a:endParaRPr kumimoji="0" lang="ru-RU" altLang="ru-R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}</a:t>
            </a:r>
            <a:endParaRPr kumimoji="0" lang="ru-RU" altLang="ru-R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535789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CB25E622-A63E-1216-3BC9-FBFC174C132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76980" y="86916"/>
            <a:ext cx="10950677" cy="6771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class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Math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{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 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public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static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class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Factorial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{    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 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    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private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int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result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;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    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private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int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key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;        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 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    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public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Factorial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int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number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,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int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x){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 </a:t>
            </a:r>
            <a:r>
              <a:rPr lang="ru-RU" altLang="ru-RU" sz="2000" dirty="0"/>
              <a:t>      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result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=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number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;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        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key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 = x;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    }        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 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    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public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int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getResult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(){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        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return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result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;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    }        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 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    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public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int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getKey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(){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        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return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key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;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    }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}    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 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public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static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Factorial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getFactorial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int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x){    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 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    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int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result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=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var(--code-font-family)"/>
              </a:rPr>
              <a:t>1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;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    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for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int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i =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var(--code-font-family)"/>
              </a:rPr>
              <a:t>1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; i &lt;= x; i++){        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 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        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result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 *= i;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    }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    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return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new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Factorial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result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, x);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}}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965812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026644-B3BE-2EBB-BDAD-096302B0F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9107"/>
          </a:xfrm>
        </p:spPr>
        <p:txBody>
          <a:bodyPr>
            <a:normAutofit fontScale="90000"/>
          </a:bodyPr>
          <a:lstStyle/>
          <a:p>
            <a:r>
              <a:rPr lang="ru-RU" b="1" i="0" dirty="0">
                <a:solidFill>
                  <a:srgbClr val="000000"/>
                </a:solidFill>
                <a:effectLst/>
                <a:latin typeface="-apple-system"/>
              </a:rPr>
              <a:t>Наследование</a:t>
            </a:r>
            <a:endParaRPr lang="ru-RU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9F45868-10FF-055E-4E64-B4B39C1E217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846856"/>
            <a:ext cx="6491842" cy="4308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class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Person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 {     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 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String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name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;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public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String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getName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(){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return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name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; }    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 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public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var(--code-font-family)"/>
              </a:rPr>
              <a:t>Person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(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String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name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){     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 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    this.name=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name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;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}  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 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public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void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display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(){         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 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    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System.out.println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("Name: "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+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name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);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}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}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892194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061D901A-DD97-5E9D-B577-90BFCDDCCFC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708632"/>
            <a:ext cx="10109691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class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Employee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var(--code-font-family)"/>
              </a:rPr>
              <a:t>extends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Person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{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public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Employee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(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String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name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){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    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var(--code-font-family)"/>
              </a:rPr>
              <a:t>super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(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name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);    // если базовый класс определяет конструктор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                    //  то производный класс должен его вызвать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}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} 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09891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A2BC24-C5F4-F9F6-CFB7-3FF62B0CF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0" dirty="0">
                <a:solidFill>
                  <a:srgbClr val="000000"/>
                </a:solidFill>
                <a:effectLst/>
                <a:latin typeface="-apple-system"/>
              </a:rPr>
              <a:t>Цикл </a:t>
            </a:r>
            <a:r>
              <a:rPr lang="en-US" b="1" i="0" dirty="0">
                <a:solidFill>
                  <a:srgbClr val="000000"/>
                </a:solidFill>
                <a:effectLst/>
                <a:latin typeface="-apple-system"/>
              </a:rPr>
              <a:t>while</a:t>
            </a:r>
            <a:endParaRPr lang="ru-RU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DE7DCF3-0C9F-8988-B470-C4D90D52678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708632"/>
            <a:ext cx="3430555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int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j =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var(--code-font-family)"/>
              </a:rPr>
              <a:t>6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;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while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(j &gt;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var(--code-font-family)"/>
              </a:rPr>
              <a:t>0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){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 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System.out.println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(j);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j--;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}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012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55D44D4C-72E2-620F-7703-E9326ECDC56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846858"/>
            <a:ext cx="6474658" cy="4308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public</a:t>
            </a: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class</a:t>
            </a: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Program{</a:t>
            </a:r>
            <a:endParaRPr kumimoji="0" lang="ru-RU" altLang="ru-RU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 </a:t>
            </a: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 </a:t>
            </a:r>
            <a:endParaRPr kumimoji="0" lang="ru-RU" altLang="ru-RU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public</a:t>
            </a: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static</a:t>
            </a: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void</a:t>
            </a: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main(String[] args) {</a:t>
            </a:r>
            <a:endParaRPr kumimoji="0" lang="ru-RU" altLang="ru-RU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        </a:t>
            </a: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 </a:t>
            </a:r>
            <a:endParaRPr kumimoji="0" lang="ru-RU" altLang="ru-RU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    Person tom = new</a:t>
            </a: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Person("Tom");</a:t>
            </a:r>
            <a:endParaRPr kumimoji="0" lang="ru-RU" altLang="ru-RU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    tom.display();</a:t>
            </a:r>
            <a:endParaRPr kumimoji="0" lang="ru-RU" altLang="ru-RU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    Employee sam = new</a:t>
            </a: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Employee("Sam");</a:t>
            </a:r>
            <a:endParaRPr kumimoji="0" lang="ru-RU" altLang="ru-RU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    sam.display();</a:t>
            </a:r>
            <a:endParaRPr kumimoji="0" lang="ru-RU" altLang="ru-RU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}</a:t>
            </a:r>
            <a:endParaRPr kumimoji="0" lang="ru-RU" altLang="ru-RU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}</a:t>
            </a:r>
            <a:endParaRPr kumimoji="0" lang="ru-RU" altLang="ru-RU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116555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D85522FE-2975-887B-2681-A5BC425DDB5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48032" y="439186"/>
            <a:ext cx="7774858" cy="6278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class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Person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 {     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 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String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name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;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public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String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getName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(){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return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name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; }     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 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public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Person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(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String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name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){     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 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    this.name=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name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;    }  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 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public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void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var(--code-font-family)"/>
              </a:rPr>
              <a:t>display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(){         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 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    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System.out.println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("Name: "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+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name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);    }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}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class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Employee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extends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Person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{ 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 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String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company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;     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 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public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Employee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(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String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name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,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String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company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) {     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 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    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super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(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name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);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    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this.company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=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company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;    }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var(--code-font-family)"/>
              </a:rPr>
              <a:t>@Override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public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void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var(--code-font-family)"/>
              </a:rPr>
              <a:t>display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(){         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 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    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System.out.printf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("Name: %s \n",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getName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());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    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System.out.printf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("Works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in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 %s \n",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company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);    }}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552299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376A03EA-EF4C-728D-E285-E539823141F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3400" y="512574"/>
            <a:ext cx="3638304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public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var(--code-font-family)"/>
              </a:rPr>
              <a:t>final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class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Person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 {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}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56F1DC0-D6E5-AFA8-F24C-5590E0C35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063755"/>
            <a:ext cx="5937844" cy="1723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public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var(--code-font-family)"/>
              </a:rPr>
              <a:t>final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void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display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(){</a:t>
            </a: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    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 </a:t>
            </a: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    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System.out.println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("Имя: "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+ 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name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);</a:t>
            </a: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}</a:t>
            </a: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162071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6AFA31-C088-EF8D-8B31-7A065C20C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39443"/>
          </a:xfrm>
        </p:spPr>
        <p:txBody>
          <a:bodyPr>
            <a:normAutofit fontScale="90000"/>
          </a:bodyPr>
          <a:lstStyle/>
          <a:p>
            <a:r>
              <a:rPr lang="ru-RU" b="1" i="0" dirty="0">
                <a:solidFill>
                  <a:srgbClr val="000000"/>
                </a:solidFill>
                <a:effectLst/>
                <a:latin typeface="-apple-system"/>
              </a:rPr>
              <a:t>Абстрактные классы</a:t>
            </a:r>
            <a:endParaRPr lang="ru-RU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7BAA639-2C32-14E1-E1EB-2902953681E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572714"/>
            <a:ext cx="6164829" cy="3447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public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var(--code-font-family)"/>
              </a:rPr>
              <a:t>abstract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class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Human{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 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private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String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name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;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 </a:t>
            </a:r>
          </a:p>
          <a:p>
            <a:pPr marL="0" indent="0">
              <a:lnSpc>
                <a:spcPct val="100000"/>
              </a:lnSpc>
              <a:buNone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code-font-family)"/>
              </a:rPr>
              <a:t>    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code-font-family)"/>
              </a:rPr>
              <a:t>public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var(--code-font-family)"/>
              </a:rPr>
              <a:t>abstract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code-font-family)"/>
              </a:rPr>
              <a:t>void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display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();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lang="ru-RU" altLang="ru-RU" dirty="0">
              <a:solidFill>
                <a:srgbClr val="000000"/>
              </a:solidFill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public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String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getName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() {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return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name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; }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}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3670178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4E1F33-4827-D46A-1F07-27B6EC889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9443"/>
          </a:xfrm>
        </p:spPr>
        <p:txBody>
          <a:bodyPr>
            <a:normAutofit fontScale="90000"/>
          </a:bodyPr>
          <a:lstStyle/>
          <a:p>
            <a:r>
              <a:rPr lang="ru-RU" b="1" i="0" dirty="0">
                <a:solidFill>
                  <a:srgbClr val="000000"/>
                </a:solidFill>
                <a:effectLst/>
                <a:latin typeface="-apple-system"/>
              </a:rPr>
              <a:t>Интерфейсы</a:t>
            </a:r>
            <a:endParaRPr lang="ru-RU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C087D9F-C26D-5905-D818-33553E1D747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3139519"/>
            <a:ext cx="2799421" cy="1723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var(--code-font-family)"/>
              </a:rPr>
              <a:t>interface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Printable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{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 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void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print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();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}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164768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273CCE61-C096-6267-CFB0-244955D3536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18535" y="0"/>
            <a:ext cx="8315738" cy="6647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public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class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Program{     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 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public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static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void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main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(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String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[]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args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) {            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 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    Book b1 =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new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Book("Java.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Complete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Referense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.", "H.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Shildt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");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    b1.print();    }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}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var(--code-font-family)"/>
              </a:rPr>
              <a:t>interface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Printable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{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 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void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print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();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}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class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Book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var(--code-font-family)"/>
              </a:rPr>
              <a:t>implements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Printable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{ 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 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String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name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;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String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author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; 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 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Book(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String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name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,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String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author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){         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 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    this.name =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name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;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    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this.author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 =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author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;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}     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 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public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void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print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() {     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 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    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System.out.printf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("%s (%s) \n",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name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,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author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);    }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}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04688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46959A19-FA57-0712-AB2C-EDB9F87A81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846859"/>
            <a:ext cx="6879191" cy="4308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Начиная с </a:t>
            </a:r>
            <a:r>
              <a:rPr kumimoji="0" lang="en-US" altLang="ru-RU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JDK8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ar(--code-font-family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dirty="0">
              <a:solidFill>
                <a:srgbClr val="000000"/>
              </a:solidFill>
              <a:latin typeface="var(--code-font-family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interface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Printable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 {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 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var(--code-font-family)"/>
              </a:rPr>
              <a:t>default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void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print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(){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    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 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    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System.out.println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("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Undefined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printable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");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}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}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706685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E8F8A42C-E241-931B-E5BB-47AD3C16B1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08917" y="163238"/>
            <a:ext cx="6076151" cy="3877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interface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Printable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 {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 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void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print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();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 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var(--code-font-family)"/>
              </a:rPr>
              <a:t>static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void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read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(){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    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 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    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System.out.println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("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Read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printable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");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}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}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2747DE8-4CF4-B4DE-2F01-06E9176CA8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917" y="5134451"/>
            <a:ext cx="5417380" cy="1723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public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static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void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main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(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String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[] 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args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) {</a:t>
            </a: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    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 </a:t>
            </a: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var(--code-font-family)"/>
              </a:rPr>
              <a:t>Printable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.read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();</a:t>
            </a: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}</a:t>
            </a: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0042760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465326-A9C0-D328-27CD-B9575CE4D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77094"/>
          </a:xfrm>
        </p:spPr>
        <p:txBody>
          <a:bodyPr>
            <a:normAutofit fontScale="90000"/>
          </a:bodyPr>
          <a:lstStyle/>
          <a:p>
            <a:r>
              <a:rPr lang="ru-RU" b="1" i="0" dirty="0">
                <a:solidFill>
                  <a:srgbClr val="000000"/>
                </a:solidFill>
                <a:effectLst/>
                <a:latin typeface="-apple-system"/>
              </a:rPr>
              <a:t>Константы в интерфейсах</a:t>
            </a:r>
            <a:endParaRPr lang="ru-RU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B80CEA9-0E9C-43E1-1AAF-E34F0A7E828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07026" y="831538"/>
            <a:ext cx="3445751" cy="3016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interface</a:t>
            </a: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Stateable{</a:t>
            </a:r>
            <a:endParaRPr kumimoji="0" lang="ru-RU" altLang="ru-RU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 </a:t>
            </a:r>
            <a:endParaRPr kumimoji="0" lang="ru-RU" altLang="ru-RU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int</a:t>
            </a: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OPEN = </a:t>
            </a: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009900"/>
                </a:solidFill>
                <a:effectLst/>
                <a:latin typeface="var(--code-font-family)"/>
              </a:rPr>
              <a:t>1</a:t>
            </a: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;</a:t>
            </a:r>
            <a:endParaRPr kumimoji="0" lang="ru-RU" altLang="ru-RU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int</a:t>
            </a: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CLOSED = </a:t>
            </a: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009900"/>
                </a:solidFill>
                <a:effectLst/>
                <a:latin typeface="var(--code-font-family)"/>
              </a:rPr>
              <a:t>0</a:t>
            </a: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;</a:t>
            </a:r>
            <a:endParaRPr kumimoji="0" lang="ru-RU" altLang="ru-RU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</a:t>
            </a: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 </a:t>
            </a:r>
            <a:endParaRPr kumimoji="0" lang="ru-RU" altLang="ru-RU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void</a:t>
            </a: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printState(int</a:t>
            </a: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n);</a:t>
            </a:r>
            <a:endParaRPr kumimoji="0" lang="ru-RU" altLang="ru-RU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}</a:t>
            </a:r>
            <a:endParaRPr kumimoji="0" lang="ru-RU" altLang="ru-RU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16D5D0-4AC5-0683-6FDE-CD150DC05B70}"/>
              </a:ext>
            </a:extLst>
          </p:cNvPr>
          <p:cNvSpPr txBox="1"/>
          <p:nvPr/>
        </p:nvSpPr>
        <p:spPr>
          <a:xfrm>
            <a:off x="907026" y="5178831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public static final</a:t>
            </a:r>
            <a:endParaRPr lang="ru-RU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20742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31A66A-3644-4522-2223-1EFDFCE71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202F53-EA59-59A2-9D25-F2D79A738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9331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26E4D4-43F2-5FE1-BA29-DFC6C6B76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0" dirty="0">
                <a:solidFill>
                  <a:srgbClr val="000000"/>
                </a:solidFill>
                <a:effectLst/>
                <a:latin typeface="-apple-system"/>
              </a:rPr>
              <a:t>Цикл </a:t>
            </a:r>
            <a:r>
              <a:rPr lang="en-US" b="1" i="0" dirty="0">
                <a:solidFill>
                  <a:srgbClr val="000000"/>
                </a:solidFill>
                <a:effectLst/>
                <a:latin typeface="-apple-system"/>
              </a:rPr>
              <a:t>do</a:t>
            </a:r>
            <a:endParaRPr lang="ru-RU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BCE7888-9056-FFC2-AA48-48CB56E4FF4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708632"/>
            <a:ext cx="3430555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int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j =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var(--code-font-family)"/>
              </a:rPr>
              <a:t>7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;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do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{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System.out.println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(j);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j--;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}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while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(j &gt;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var(--code-font-family)"/>
              </a:rPr>
              <a:t>0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);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144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97E3D7-415F-331C-0DBE-5A667437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0" dirty="0">
                <a:solidFill>
                  <a:srgbClr val="000000"/>
                </a:solidFill>
                <a:effectLst/>
                <a:latin typeface="-apple-system"/>
              </a:rPr>
              <a:t>Операторы </a:t>
            </a:r>
            <a:r>
              <a:rPr lang="en-US" b="1" i="0" dirty="0">
                <a:solidFill>
                  <a:srgbClr val="000000"/>
                </a:solidFill>
                <a:effectLst/>
                <a:latin typeface="-apple-system"/>
              </a:rPr>
              <a:t>continue </a:t>
            </a:r>
            <a:r>
              <a:rPr lang="ru-RU" b="1" i="0" dirty="0">
                <a:solidFill>
                  <a:srgbClr val="000000"/>
                </a:solidFill>
                <a:effectLst/>
                <a:latin typeface="-apple-system"/>
              </a:rPr>
              <a:t>и </a:t>
            </a:r>
            <a:r>
              <a:rPr lang="en-US" b="1" i="0" dirty="0">
                <a:solidFill>
                  <a:srgbClr val="000000"/>
                </a:solidFill>
                <a:effectLst/>
                <a:latin typeface="-apple-system"/>
              </a:rPr>
              <a:t>break</a:t>
            </a:r>
            <a:endParaRPr lang="ru-RU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D45A8BC-9705-0B2F-8420-8D73A9A2242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59541" y="1537727"/>
            <a:ext cx="3494290" cy="2154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for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(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int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i =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var(--code-font-family)"/>
              </a:rPr>
              <a:t>0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; i &lt;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var(--code-font-family)"/>
              </a:rPr>
              <a:t>10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; i++){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if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(i ==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var(--code-font-family)"/>
              </a:rPr>
              <a:t>5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)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    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break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;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System.out.println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(i);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}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EC22CCC-80F5-EC9A-C41A-DE17296CAA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541" y="4578788"/>
            <a:ext cx="3494290" cy="2154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for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(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int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i = 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var(--code-font-family)"/>
              </a:rPr>
              <a:t>0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; i &lt; 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var(--code-font-family)"/>
              </a:rPr>
              <a:t>10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; i++){</a:t>
            </a: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if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(i == 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var(--code-font-family)"/>
              </a:rPr>
              <a:t>5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)</a:t>
            </a: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    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continue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;</a:t>
            </a: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System.out.println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(i);</a:t>
            </a: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}</a:t>
            </a: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441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2B8D72-B61A-6511-A62D-F1F9864C4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0" dirty="0">
                <a:solidFill>
                  <a:srgbClr val="000000"/>
                </a:solidFill>
                <a:effectLst/>
                <a:latin typeface="-apple-system"/>
              </a:rPr>
              <a:t>Массивы</a:t>
            </a:r>
            <a:endParaRPr lang="ru-RU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1EC88E7-D7A6-AB93-EA9A-3250F3A5EA8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00549" y="1466304"/>
            <a:ext cx="1775999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int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nums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[];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int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[] nums2;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FE6E404-E727-1015-4D08-02E57D52D3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549" y="2360980"/>
            <a:ext cx="2840265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nums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 = 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code-font-family)"/>
              </a:rPr>
              <a:t>new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code-font-family)"/>
              </a:rPr>
              <a:t>int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[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var(--code-font-family)"/>
              </a:rPr>
              <a:t>4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];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D7989F31-7C05-DAFB-9202-DDAE4F2A3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549" y="2971878"/>
            <a:ext cx="4964116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int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[] 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nums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 = 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new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int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[] { 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var(--code-font-family)"/>
              </a:rPr>
              <a:t>1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, 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var(--code-font-family)"/>
              </a:rPr>
              <a:t>2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, 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var(--code-font-family)"/>
              </a:rPr>
              <a:t>3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, 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var(--code-font-family)"/>
              </a:rPr>
              <a:t>5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};</a:t>
            </a: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 </a:t>
            </a: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int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[] nums2 = { 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var(--code-font-family)"/>
              </a:rPr>
              <a:t>1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, 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var(--code-font-family)"/>
              </a:rPr>
              <a:t>2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, 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var(--code-font-family)"/>
              </a:rPr>
              <a:t>3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, 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var(--code-font-family)"/>
              </a:rPr>
              <a:t>5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};</a:t>
            </a: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3556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04331D-C033-01F5-4ED3-3CB68916E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0" dirty="0">
                <a:solidFill>
                  <a:srgbClr val="000000"/>
                </a:solidFill>
                <a:effectLst/>
                <a:latin typeface="-apple-system"/>
              </a:rPr>
              <a:t>Массивы</a:t>
            </a:r>
            <a:endParaRPr lang="ru-RU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36966037-4560-9A64-BB67-E49EA4F2CEC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493189"/>
            <a:ext cx="4216219" cy="3016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nums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[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var(--code-font-family)"/>
              </a:rPr>
              <a:t>0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] = 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var(--code-font-family)"/>
              </a:rPr>
              <a:t>1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;</a:t>
            </a: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nums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[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var(--code-font-family)"/>
              </a:rPr>
              <a:t>1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] = 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var(--code-font-family)"/>
              </a:rPr>
              <a:t>2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;</a:t>
            </a: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nums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[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var(--code-font-family)"/>
              </a:rPr>
              <a:t>2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] = 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var(--code-font-family)"/>
              </a:rPr>
              <a:t>4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;</a:t>
            </a: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nums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[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var(--code-font-family)"/>
              </a:rPr>
              <a:t>3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] = 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var(--code-font-family)"/>
              </a:rPr>
              <a:t>100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;</a:t>
            </a: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    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 </a:t>
            </a: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System.out.println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(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nums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[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var(--code-font-family)"/>
              </a:rPr>
              <a:t>2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]);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EC58348-6C95-DC3F-DE8A-0E09E80ED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5509399"/>
            <a:ext cx="3748014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code-font-family)"/>
              </a:rPr>
              <a:t>int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length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 = 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nums.length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;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354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9F1B6E-93D1-5324-49F0-37AF9AC7E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0" dirty="0">
                <a:solidFill>
                  <a:srgbClr val="000000"/>
                </a:solidFill>
                <a:effectLst/>
                <a:latin typeface="-apple-system"/>
              </a:rPr>
              <a:t>Многомерные массивы</a:t>
            </a:r>
            <a:endParaRPr lang="ru-RU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4C04031-A923-821A-3B39-8E9C9FBF585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3354963"/>
            <a:ext cx="5855385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int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[] nums1 =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new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int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[] {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var(--code-font-family)"/>
              </a:rPr>
              <a:t>0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,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var(--code-font-family)"/>
              </a:rPr>
              <a:t>1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,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var(--code-font-family)"/>
              </a:rPr>
              <a:t>2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,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var(--code-font-family)"/>
              </a:rPr>
              <a:t>3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,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var(--code-font-family)"/>
              </a:rPr>
              <a:t>4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,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var(--code-font-family)"/>
              </a:rPr>
              <a:t>5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};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 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int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[][] nums2 = { {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var(--code-font-family)"/>
              </a:rPr>
              <a:t>0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,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var(--code-font-family)"/>
              </a:rPr>
              <a:t>1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,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var(--code-font-family)"/>
              </a:rPr>
              <a:t>2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}, {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var(--code-font-family)"/>
              </a:rPr>
              <a:t>3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,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var(--code-font-family)"/>
              </a:rPr>
              <a:t>4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,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var(--code-font-family)"/>
              </a:rPr>
              <a:t>5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} };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D2D0D08-C100-FA96-CEC0-443BA710C3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998111"/>
            <a:ext cx="4964116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code-font-family)"/>
              </a:rPr>
              <a:t>int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[][][] nums3 = 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code-font-family)"/>
              </a:rPr>
              <a:t>new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code-font-family)"/>
              </a:rPr>
              <a:t>int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[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var(--code-font-family)"/>
              </a:rPr>
              <a:t>2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][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var(--code-font-family)"/>
              </a:rPr>
              <a:t>3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][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var(--code-font-family)"/>
              </a:rPr>
              <a:t>4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];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18763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2466</TotalTime>
  <Words>2876</Words>
  <Application>Microsoft Office PowerPoint</Application>
  <PresentationFormat>Широкоэкранный</PresentationFormat>
  <Paragraphs>490</Paragraphs>
  <Slides>49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49</vt:i4>
      </vt:variant>
    </vt:vector>
  </HeadingPairs>
  <TitlesOfParts>
    <vt:vector size="57" baseType="lpstr">
      <vt:lpstr>-apple-system</vt:lpstr>
      <vt:lpstr>Arial</vt:lpstr>
      <vt:lpstr>Calibri</vt:lpstr>
      <vt:lpstr>Calibri Light</vt:lpstr>
      <vt:lpstr>Courier New</vt:lpstr>
      <vt:lpstr>SFMono-Regular</vt:lpstr>
      <vt:lpstr>var(--code-font-family)</vt:lpstr>
      <vt:lpstr>Тема Office</vt:lpstr>
      <vt:lpstr>Презентация PowerPoint</vt:lpstr>
      <vt:lpstr>Тернарная операция</vt:lpstr>
      <vt:lpstr>Цикл for</vt:lpstr>
      <vt:lpstr>Цикл while</vt:lpstr>
      <vt:lpstr>Цикл do</vt:lpstr>
      <vt:lpstr>Операторы continue и break</vt:lpstr>
      <vt:lpstr>Массивы</vt:lpstr>
      <vt:lpstr>Массивы</vt:lpstr>
      <vt:lpstr>Многомерные массивы</vt:lpstr>
      <vt:lpstr>Презентация PowerPoint</vt:lpstr>
      <vt:lpstr>Презентация PowerPoint</vt:lpstr>
      <vt:lpstr>Презентация PowerPoint</vt:lpstr>
      <vt:lpstr>Методы</vt:lpstr>
      <vt:lpstr>Презентация PowerPoint</vt:lpstr>
      <vt:lpstr>Презентация PowerPoint</vt:lpstr>
      <vt:lpstr>Презентация PowerPoint</vt:lpstr>
      <vt:lpstr>Перегрузка методов</vt:lpstr>
      <vt:lpstr>Рекурсивные функции</vt:lpstr>
      <vt:lpstr>Презентация PowerPoint</vt:lpstr>
      <vt:lpstr>Презентация PowerPoint</vt:lpstr>
      <vt:lpstr>Классы и объекты</vt:lpstr>
      <vt:lpstr>Презентация PowerPoint</vt:lpstr>
      <vt:lpstr>Презентация PowerPoint</vt:lpstr>
      <vt:lpstr>Презентация PowerPoint</vt:lpstr>
      <vt:lpstr>Инициализаторы</vt:lpstr>
      <vt:lpstr>Презентация PowerPoint</vt:lpstr>
      <vt:lpstr>Модификаторы доступа</vt:lpstr>
      <vt:lpstr>Презентация PowerPoint</vt:lpstr>
      <vt:lpstr>Пакеты</vt:lpstr>
      <vt:lpstr>Презентация PowerPoint</vt:lpstr>
      <vt:lpstr>Презентация PowerPoint</vt:lpstr>
      <vt:lpstr>Статический инициализатор</vt:lpstr>
      <vt:lpstr>Объекты как параметры методов</vt:lpstr>
      <vt:lpstr>Внутренние и вложенные классы</vt:lpstr>
      <vt:lpstr>Презентация PowerPoint</vt:lpstr>
      <vt:lpstr>Статические вложенные классы</vt:lpstr>
      <vt:lpstr>Презентация PowerPoint</vt:lpstr>
      <vt:lpstr>Наследование</vt:lpstr>
      <vt:lpstr>Презентация PowerPoint</vt:lpstr>
      <vt:lpstr>Презентация PowerPoint</vt:lpstr>
      <vt:lpstr>Презентация PowerPoint</vt:lpstr>
      <vt:lpstr>Презентация PowerPoint</vt:lpstr>
      <vt:lpstr>Абстрактные классы</vt:lpstr>
      <vt:lpstr>Интерфейсы</vt:lpstr>
      <vt:lpstr>Презентация PowerPoint</vt:lpstr>
      <vt:lpstr>Презентация PowerPoint</vt:lpstr>
      <vt:lpstr>Презентация PowerPoint</vt:lpstr>
      <vt:lpstr>Константы в интерфейсах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angelina200017@outlook.com</dc:creator>
  <cp:lastModifiedBy>Борис Морозов</cp:lastModifiedBy>
  <cp:revision>5</cp:revision>
  <dcterms:created xsi:type="dcterms:W3CDTF">2024-10-08T18:41:01Z</dcterms:created>
  <dcterms:modified xsi:type="dcterms:W3CDTF">2024-11-06T08:49:02Z</dcterms:modified>
</cp:coreProperties>
</file>