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2" r:id="rId4"/>
  </p:sldMasterIdLst>
  <p:notesMasterIdLst>
    <p:notesMasterId r:id="rId15"/>
  </p:notesMasterIdLst>
  <p:handoutMasterIdLst>
    <p:handoutMasterId r:id="rId16"/>
  </p:handoutMasterIdLst>
  <p:sldIdLst>
    <p:sldId id="256" r:id="rId5"/>
    <p:sldId id="269" r:id="rId6"/>
    <p:sldId id="268" r:id="rId7"/>
    <p:sldId id="270" r:id="rId8"/>
    <p:sldId id="275" r:id="rId9"/>
    <p:sldId id="279" r:id="rId10"/>
    <p:sldId id="273" r:id="rId11"/>
    <p:sldId id="274" r:id="rId12"/>
    <p:sldId id="276"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5B428D-858E-43DF-84CD-6589BDC6E111}" v="17" dt="2022-11-04T02:57:46.101"/>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291" autoAdjust="0"/>
  </p:normalViewPr>
  <p:slideViewPr>
    <p:cSldViewPr snapToGrid="0" showGuides="1">
      <p:cViewPr varScale="1">
        <p:scale>
          <a:sx n="72" d="100"/>
          <a:sy n="72" d="100"/>
        </p:scale>
        <p:origin x="618" y="66"/>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03.11.2022</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03.11.2022</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24425CD-0A81-4F34-97D3-97E7F2F9FFF1}"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90D6E-BE91-4B90-BBD7-C0C16F53FABC}" type="slidenum">
              <a:rPr lang="en-US" smtClean="0"/>
              <a:t>‹#›</a:t>
            </a:fld>
            <a:endParaRPr lang="en-US"/>
          </a:p>
        </p:txBody>
      </p:sp>
      <p:sp>
        <p:nvSpPr>
          <p:cNvPr id="7"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320739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133057266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426225712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1343723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708089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4425CD-0A81-4F34-97D3-97E7F2F9FFF1}"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7"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8"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9"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699216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425CD-0A81-4F34-97D3-97E7F2F9FFF1}"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
        <p:nvSpPr>
          <p:cNvPr id="7"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80017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4425CD-0A81-4F34-97D3-97E7F2F9FFF1}"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8"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9"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0"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1"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2"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68028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4425CD-0A81-4F34-97D3-97E7F2F9FFF1}"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10"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1"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2"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3"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186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4425CD-0A81-4F34-97D3-97E7F2F9FFF1}"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6"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7"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8"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9"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0"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21673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425CD-0A81-4F34-97D3-97E7F2F9FFF1}"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5"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6"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7"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8"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750300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4425CD-0A81-4F34-97D3-97E7F2F9FFF1}"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8"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9"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0"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1"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2"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69907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4425CD-0A81-4F34-97D3-97E7F2F9FFF1}"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sp>
        <p:nvSpPr>
          <p:cNvPr id="8"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406080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ru-RU"/>
              <a:t>MM.DD.20XX</a:t>
            </a:r>
            <a:endParaRPr lang="ru-R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ru-R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5E168-DA5E-4888-8D8A-92B118324C14}" type="slidenum">
              <a:rPr lang="ru-RU" smtClean="0"/>
              <a:pPr/>
              <a:t>‹#›</a:t>
            </a:fld>
            <a:endParaRPr lang="ru-RU" dirty="0"/>
          </a:p>
        </p:txBody>
      </p:sp>
      <p:sp>
        <p:nvSpPr>
          <p:cNvPr id="7" name="MSIPCMContentMarking" descr="{&quot;HashCode&quot;:-54214931,&quot;Placement&quot;:&quot;Footer&quot;,&quot;Top&quot;:522.862549,&quot;Left&quot;:0.0,&quot;SlideWidth&quot;:960,&quot;SlideHeight&quot;:540}"/>
          <p:cNvSpPr txBox="1"/>
          <p:nvPr userDrawn="1"/>
        </p:nvSpPr>
        <p:spPr>
          <a:xfrm>
            <a:off x="0" y="6640354"/>
            <a:ext cx="744382" cy="217646"/>
          </a:xfrm>
          <a:prstGeom prst="rect">
            <a:avLst/>
          </a:prstGeom>
          <a:noFill/>
        </p:spPr>
        <p:txBody>
          <a:bodyPr vert="horz" wrap="square" lIns="0" tIns="0" rIns="0" bIns="0" rtlCol="0" anchor="ctr" anchorCtr="1">
            <a:spAutoFit/>
          </a:bodyPr>
          <a:lstStyle/>
          <a:p>
            <a:pPr algn="l">
              <a:spcBef>
                <a:spcPts val="0"/>
              </a:spcBef>
              <a:spcAft>
                <a:spcPts val="0"/>
              </a:spcAft>
            </a:pPr>
            <a:r>
              <a:rPr lang="en-US" sz="800">
                <a:solidFill>
                  <a:srgbClr val="000000"/>
                </a:solidFill>
                <a:latin typeface="Arial" panose="020B0604020202020204" pitchFamily="34" charset="0"/>
              </a:rPr>
              <a:t>INTERNAL</a:t>
            </a:r>
          </a:p>
        </p:txBody>
      </p:sp>
    </p:spTree>
    <p:extLst>
      <p:ext uri="{BB962C8B-B14F-4D97-AF65-F5344CB8AC3E}">
        <p14:creationId xmlns:p14="http://schemas.microsoft.com/office/powerpoint/2010/main" val="279216339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6" r:id="rId13"/>
    <p:sldLayoutId id="2147483693" r:id="rId14"/>
    <p:sldLayoutId id="2147483694" r:id="rId15"/>
    <p:sldLayoutId id="2147483697" r:id="rId16"/>
    <p:sldLayoutId id="2147483698" r:id="rId17"/>
    <p:sldLayoutId id="2147483699" r:id="rId18"/>
    <p:sldLayoutId id="2147483701" r:id="rId19"/>
    <p:sldLayoutId id="2147483700" r:id="rId20"/>
    <p:sldLayoutId id="2147483687" r:id="rId21"/>
    <p:sldLayoutId id="2147483696" r:id="rId22"/>
    <p:sldLayoutId id="2147483688" r:id="rId2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indoor, electronics&#10;&#10;Description automatically generated">
            <a:extLst>
              <a:ext uri="{FF2B5EF4-FFF2-40B4-BE49-F238E27FC236}">
                <a16:creationId xmlns:a16="http://schemas.microsoft.com/office/drawing/2014/main" id="{E296585F-9923-8F8E-57F4-9CCFFD7FC32C}"/>
              </a:ext>
            </a:extLst>
          </p:cNvPr>
          <p:cNvPicPr>
            <a:picLocks noChangeAspect="1"/>
          </p:cNvPicPr>
          <p:nvPr/>
        </p:nvPicPr>
        <p:blipFill>
          <a:blip r:embed="rId2"/>
          <a:stretch>
            <a:fillRect/>
          </a:stretch>
        </p:blipFill>
        <p:spPr>
          <a:xfrm>
            <a:off x="3578578" y="0"/>
            <a:ext cx="8613422" cy="6858000"/>
          </a:xfrm>
          <a:prstGeom prst="rect">
            <a:avLst/>
          </a:prstGeom>
        </p:spPr>
      </p:pic>
      <p:sp>
        <p:nvSpPr>
          <p:cNvPr id="7" name="Text Placeholder 2">
            <a:extLst>
              <a:ext uri="{FF2B5EF4-FFF2-40B4-BE49-F238E27FC236}">
                <a16:creationId xmlns:a16="http://schemas.microsoft.com/office/drawing/2014/main" id="{753EAFD6-00FC-58C7-B094-74D8D395E5E3}"/>
              </a:ext>
            </a:extLst>
          </p:cNvPr>
          <p:cNvSpPr txBox="1">
            <a:spLocks/>
          </p:cNvSpPr>
          <p:nvPr/>
        </p:nvSpPr>
        <p:spPr>
          <a:xfrm>
            <a:off x="0" y="3477469"/>
            <a:ext cx="6025398" cy="122850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5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b="1" dirty="0">
                <a:solidFill>
                  <a:srgbClr val="000000"/>
                </a:solidFill>
                <a:latin typeface="Helvetica Neue"/>
              </a:rPr>
              <a:t>Credit / Home Loans</a:t>
            </a:r>
          </a:p>
        </p:txBody>
      </p:sp>
      <p:sp>
        <p:nvSpPr>
          <p:cNvPr id="10" name="Text Placeholder 4">
            <a:extLst>
              <a:ext uri="{FF2B5EF4-FFF2-40B4-BE49-F238E27FC236}">
                <a16:creationId xmlns:a16="http://schemas.microsoft.com/office/drawing/2014/main" id="{40CD0164-FC2E-83A6-A590-E042E3EE2377}"/>
              </a:ext>
            </a:extLst>
          </p:cNvPr>
          <p:cNvSpPr txBox="1">
            <a:spLocks/>
          </p:cNvSpPr>
          <p:nvPr/>
        </p:nvSpPr>
        <p:spPr>
          <a:xfrm>
            <a:off x="154775" y="4895845"/>
            <a:ext cx="4496246" cy="4397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200" b="0" i="0" kern="1200">
                <a:solidFill>
                  <a:schemeClr val="bg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solidFill>
                  <a:schemeClr val="tx1"/>
                </a:solidFill>
              </a:rPr>
              <a:t>Presented by: Theresa Ofili</a:t>
            </a:r>
            <a:endParaRPr lang="ru-RU" sz="2800" dirty="0">
              <a:solidFill>
                <a:schemeClr val="tx1"/>
              </a:solidFill>
            </a:endParaRPr>
          </a:p>
        </p:txBody>
      </p:sp>
      <p:sp>
        <p:nvSpPr>
          <p:cNvPr id="11" name="Text Placeholder 4">
            <a:extLst>
              <a:ext uri="{FF2B5EF4-FFF2-40B4-BE49-F238E27FC236}">
                <a16:creationId xmlns:a16="http://schemas.microsoft.com/office/drawing/2014/main" id="{13786159-92FF-1583-7795-FD99F470746D}"/>
              </a:ext>
            </a:extLst>
          </p:cNvPr>
          <p:cNvSpPr txBox="1">
            <a:spLocks/>
          </p:cNvSpPr>
          <p:nvPr/>
        </p:nvSpPr>
        <p:spPr>
          <a:xfrm>
            <a:off x="154775" y="5410720"/>
            <a:ext cx="4367531" cy="32441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200" b="0" i="0" kern="1200">
                <a:solidFill>
                  <a:schemeClr val="bg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0000" indent="-180000" fontAlgn="base">
              <a:spcBef>
                <a:spcPts val="600"/>
              </a:spcBef>
              <a:buClr>
                <a:schemeClr val="bg2"/>
              </a:buClr>
              <a:buFont typeface="Wingdings" panose="05000000000000000000" pitchFamily="2" charset="2"/>
              <a:buChar char="§"/>
            </a:pPr>
            <a:r>
              <a:rPr lang="en-US" sz="2000" dirty="0">
                <a:solidFill>
                  <a:schemeClr val="tx1"/>
                </a:solidFill>
              </a:rPr>
              <a:t>Last Updated: 3rd November 2022</a:t>
            </a:r>
            <a:endParaRPr lang="ru-RU" sz="2000" dirty="0">
              <a:solidFill>
                <a:schemeClr val="tx1"/>
              </a:solidFill>
            </a:endParaRPr>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10</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088539" y="2782957"/>
            <a:ext cx="9483151" cy="3710608"/>
          </a:xfrm>
        </p:spPr>
        <p:txBody>
          <a:bodyPr>
            <a:noAutofit/>
          </a:bodyPr>
          <a:lstStyle/>
          <a:p>
            <a:pPr fontAlgn="base"/>
            <a:r>
              <a:rPr lang="en-US" sz="2000" dirty="0">
                <a:solidFill>
                  <a:schemeClr val="tx1"/>
                </a:solidFill>
              </a:rPr>
              <a:t>When it comes to an applicant's loan credibility, the importance of the applicant and co-applicant income has been demonstrated to be at the top of the list..</a:t>
            </a:r>
          </a:p>
          <a:p>
            <a:pPr fontAlgn="base"/>
            <a:r>
              <a:rPr lang="en-US" sz="2000" dirty="0">
                <a:solidFill>
                  <a:schemeClr val="tx1"/>
                </a:solidFill>
              </a:rPr>
              <a:t>Prior to loan distribution, the applicant's dependents must also be carefully taken into account.</a:t>
            </a:r>
          </a:p>
          <a:p>
            <a:pPr fontAlgn="base"/>
            <a:r>
              <a:rPr lang="en-US" sz="2000" dirty="0">
                <a:solidFill>
                  <a:schemeClr val="tx1"/>
                </a:solidFill>
              </a:rPr>
              <a:t>From the process of using the CRISP-DM(Cross-Industry Standard Process for Data Mining), we were able to draw up a conclusion on the top five(5) features that can be used to evaluate an applicant’s credibility worthiness.</a:t>
            </a:r>
          </a:p>
          <a:p>
            <a:pPr fontAlgn="base"/>
            <a:endParaRPr lang="en-US" sz="2000" dirty="0">
              <a:solidFill>
                <a:schemeClr val="tx1"/>
              </a:solidFill>
            </a:endParaRPr>
          </a:p>
          <a:p>
            <a:pPr marL="0" indent="0">
              <a:buNone/>
            </a:pPr>
            <a:endParaRPr lang="en-US" sz="2400" dirty="0">
              <a:solidFill>
                <a:schemeClr val="tx1"/>
              </a:solidFill>
            </a:endParaRPr>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2033910"/>
            <a:ext cx="4421856" cy="749047"/>
          </a:xfrm>
        </p:spPr>
        <p:txBody>
          <a:bodyPr>
            <a:normAutofit/>
          </a:bodyPr>
          <a:lstStyle/>
          <a:p>
            <a:r>
              <a:rPr lang="en-US" sz="3200" dirty="0"/>
              <a:t>Recommendations</a:t>
            </a:r>
            <a:endParaRPr lang="ru-RU" sz="3200" dirty="0"/>
          </a:p>
        </p:txBody>
      </p:sp>
    </p:spTree>
    <p:extLst>
      <p:ext uri="{BB962C8B-B14F-4D97-AF65-F5344CB8AC3E}">
        <p14:creationId xmlns:p14="http://schemas.microsoft.com/office/powerpoint/2010/main" val="398683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pPr fontAlgn="base"/>
            <a:r>
              <a:rPr lang="en-US" sz="2000" dirty="0">
                <a:solidFill>
                  <a:schemeClr val="tx1"/>
                </a:solidFill>
              </a:rPr>
              <a:t>Data Science Lifecycle​</a:t>
            </a:r>
          </a:p>
          <a:p>
            <a:pPr fontAlgn="base"/>
            <a:r>
              <a:rPr lang="en-US" sz="2000" dirty="0">
                <a:solidFill>
                  <a:schemeClr val="tx1"/>
                </a:solidFill>
              </a:rPr>
              <a:t>Business Understanding</a:t>
            </a:r>
          </a:p>
          <a:p>
            <a:pPr fontAlgn="base"/>
            <a:r>
              <a:rPr lang="en-US" sz="2000" dirty="0">
                <a:solidFill>
                  <a:schemeClr val="tx1"/>
                </a:solidFill>
              </a:rPr>
              <a:t>Data Understanding</a:t>
            </a:r>
          </a:p>
          <a:p>
            <a:pPr fontAlgn="base"/>
            <a:r>
              <a:rPr lang="en-US" sz="2000" dirty="0">
                <a:solidFill>
                  <a:schemeClr val="tx1"/>
                </a:solidFill>
              </a:rPr>
              <a:t>Data Preparation</a:t>
            </a:r>
          </a:p>
          <a:p>
            <a:pPr fontAlgn="base"/>
            <a:r>
              <a:rPr lang="en-US" sz="2000" dirty="0">
                <a:solidFill>
                  <a:schemeClr val="tx1"/>
                </a:solidFill>
              </a:rPr>
              <a:t>Modelling</a:t>
            </a:r>
          </a:p>
          <a:p>
            <a:pPr fontAlgn="base"/>
            <a:r>
              <a:rPr lang="en-US" sz="2000" dirty="0">
                <a:solidFill>
                  <a:schemeClr val="tx1"/>
                </a:solidFill>
              </a:rPr>
              <a:t>Model Evaluation</a:t>
            </a:r>
          </a:p>
          <a:p>
            <a:pPr fontAlgn="base"/>
            <a:r>
              <a:rPr lang="en-US" sz="2000" dirty="0">
                <a:solidFill>
                  <a:schemeClr val="tx1"/>
                </a:solidFill>
              </a:rPr>
              <a:t>Recommendations</a:t>
            </a:r>
          </a:p>
          <a:p>
            <a:endParaRPr lang="en-US" sz="18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Agenda</a:t>
            </a:r>
            <a:endParaRPr lang="ru-RU" sz="3200" dirty="0"/>
          </a:p>
        </p:txBody>
      </p:sp>
      <p:sp>
        <p:nvSpPr>
          <p:cNvPr id="3" name="Text Placeholder 2">
            <a:extLst>
              <a:ext uri="{FF2B5EF4-FFF2-40B4-BE49-F238E27FC236}">
                <a16:creationId xmlns:a16="http://schemas.microsoft.com/office/drawing/2014/main" id="{630EA026-3BDD-2FA8-CCD0-1E8DAA138E25}"/>
              </a:ext>
            </a:extLst>
          </p:cNvPr>
          <p:cNvSpPr txBox="1">
            <a:spLocks/>
          </p:cNvSpPr>
          <p:nvPr/>
        </p:nvSpPr>
        <p:spPr>
          <a:xfrm>
            <a:off x="336489" y="1374305"/>
            <a:ext cx="6025398" cy="122850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5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b="1" dirty="0">
                <a:solidFill>
                  <a:srgbClr val="000000"/>
                </a:solidFill>
                <a:latin typeface="Helvetica Neue"/>
              </a:rPr>
              <a:t>Credit / Home Loans</a:t>
            </a:r>
          </a:p>
        </p:txBody>
      </p:sp>
    </p:spTree>
    <p:extLst>
      <p:ext uri="{BB962C8B-B14F-4D97-AF65-F5344CB8AC3E}">
        <p14:creationId xmlns:p14="http://schemas.microsoft.com/office/powerpoint/2010/main" val="195479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Data Science Lifecycle</a:t>
            </a:r>
            <a:endParaRPr lang="ru-RU" sz="3200" dirty="0"/>
          </a:p>
        </p:txBody>
      </p:sp>
      <p:pic>
        <p:nvPicPr>
          <p:cNvPr id="7" name="Picture 6" descr="Diagram&#10;&#10;Description automatically generated">
            <a:extLst>
              <a:ext uri="{FF2B5EF4-FFF2-40B4-BE49-F238E27FC236}">
                <a16:creationId xmlns:a16="http://schemas.microsoft.com/office/drawing/2014/main" id="{9ADC4978-CB2E-8FEC-FC2A-15522B3338C1}"/>
              </a:ext>
            </a:extLst>
          </p:cNvPr>
          <p:cNvPicPr>
            <a:picLocks noChangeAspect="1"/>
          </p:cNvPicPr>
          <p:nvPr/>
        </p:nvPicPr>
        <p:blipFill>
          <a:blip r:embed="rId2"/>
          <a:stretch>
            <a:fillRect/>
          </a:stretch>
        </p:blipFill>
        <p:spPr>
          <a:xfrm>
            <a:off x="4520459" y="1605354"/>
            <a:ext cx="7569942" cy="4556415"/>
          </a:xfrm>
          <a:prstGeom prst="rect">
            <a:avLst/>
          </a:prstGeom>
        </p:spPr>
      </p:pic>
      <p:sp>
        <p:nvSpPr>
          <p:cNvPr id="9" name="Text Placeholder 8">
            <a:extLst>
              <a:ext uri="{FF2B5EF4-FFF2-40B4-BE49-F238E27FC236}">
                <a16:creationId xmlns:a16="http://schemas.microsoft.com/office/drawing/2014/main" id="{ECEB0BB3-4E76-97BB-B885-3426D679330E}"/>
              </a:ext>
            </a:extLst>
          </p:cNvPr>
          <p:cNvSpPr>
            <a:spLocks noGrp="1"/>
          </p:cNvSpPr>
          <p:nvPr>
            <p:ph type="body" sz="quarter" idx="15"/>
          </p:nvPr>
        </p:nvSpPr>
        <p:spPr>
          <a:xfrm>
            <a:off x="101599" y="3597257"/>
            <a:ext cx="4418860" cy="1445360"/>
          </a:xfrm>
        </p:spPr>
        <p:txBody>
          <a:bodyPr>
            <a:noAutofit/>
          </a:bodyPr>
          <a:lstStyle/>
          <a:p>
            <a:pPr marL="0" indent="0">
              <a:buNone/>
            </a:pPr>
            <a:r>
              <a:rPr lang="en-US" sz="2000" dirty="0">
                <a:solidFill>
                  <a:schemeClr val="tx1"/>
                </a:solidFill>
              </a:rPr>
              <a:t>The data science lifecycle, CRISP-DM(Cross-Industry Standard Process for Data Mining) will be used to analyze the credit /home loan of a bank</a:t>
            </a:r>
          </a:p>
        </p:txBody>
      </p:sp>
      <p:sp>
        <p:nvSpPr>
          <p:cNvPr id="10" name="Text Placeholder 8">
            <a:extLst>
              <a:ext uri="{FF2B5EF4-FFF2-40B4-BE49-F238E27FC236}">
                <a16:creationId xmlns:a16="http://schemas.microsoft.com/office/drawing/2014/main" id="{3F44FA91-48E1-F30A-888A-10FAFC000205}"/>
              </a:ext>
            </a:extLst>
          </p:cNvPr>
          <p:cNvSpPr txBox="1">
            <a:spLocks/>
          </p:cNvSpPr>
          <p:nvPr/>
        </p:nvSpPr>
        <p:spPr>
          <a:xfrm>
            <a:off x="8963378" y="6161769"/>
            <a:ext cx="3714044" cy="386238"/>
          </a:xfrm>
          <a:prstGeom prst="rect">
            <a:avLst/>
          </a:prstGeom>
        </p:spPr>
        <p:txBody>
          <a:bodyPr vert="horz" lIns="0" tIns="45720" rIns="91440" bIns="45720" rtlCol="0">
            <a:normAutofit/>
          </a:bodyPr>
          <a:lstStyle>
            <a:lvl1pPr marL="180000" indent="-180000" algn="l" defTabSz="914400" rtl="0" eaLnBrk="1" latinLnBrk="0" hangingPunct="1">
              <a:lnSpc>
                <a:spcPct val="90000"/>
              </a:lnSpc>
              <a:spcBef>
                <a:spcPts val="600"/>
              </a:spcBef>
              <a:buClr>
                <a:schemeClr val="bg2"/>
              </a:buClr>
              <a:buFont typeface="Wingdings" panose="05000000000000000000" pitchFamily="2" charset="2"/>
              <a:buChar char="§"/>
              <a:defRPr sz="1400" b="0" i="0" kern="1200">
                <a:solidFill>
                  <a:schemeClr val="bg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1">
                    <a:lumMod val="95000"/>
                    <a:lumOff val="5000"/>
                  </a:schemeClr>
                </a:solidFill>
              </a:rPr>
              <a:t>CRISP-DM CHART </a:t>
            </a:r>
          </a:p>
        </p:txBody>
      </p:sp>
    </p:spTree>
    <p:extLst>
      <p:ext uri="{BB962C8B-B14F-4D97-AF65-F5344CB8AC3E}">
        <p14:creationId xmlns:p14="http://schemas.microsoft.com/office/powerpoint/2010/main" val="2052464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Business Understanding</a:t>
            </a:r>
            <a:endParaRPr lang="ru-RU" sz="3200" dirty="0"/>
          </a:p>
        </p:txBody>
      </p:sp>
      <p:pic>
        <p:nvPicPr>
          <p:cNvPr id="7" name="Picture 6" descr="A picture containing electronics, indoor, keyboard, computer&#10;&#10;Description automatically generated">
            <a:extLst>
              <a:ext uri="{FF2B5EF4-FFF2-40B4-BE49-F238E27FC236}">
                <a16:creationId xmlns:a16="http://schemas.microsoft.com/office/drawing/2014/main" id="{21A085BA-BE6F-038C-A54F-D77426FBED95}"/>
              </a:ext>
            </a:extLst>
          </p:cNvPr>
          <p:cNvPicPr>
            <a:picLocks noChangeAspect="1"/>
          </p:cNvPicPr>
          <p:nvPr/>
        </p:nvPicPr>
        <p:blipFill>
          <a:blip r:embed="rId2"/>
          <a:stretch>
            <a:fillRect/>
          </a:stretch>
        </p:blipFill>
        <p:spPr>
          <a:xfrm>
            <a:off x="8610600" y="0"/>
            <a:ext cx="3581399" cy="6858000"/>
          </a:xfrm>
          <a:prstGeom prst="rect">
            <a:avLst/>
          </a:prstGeom>
        </p:spPr>
      </p:pic>
      <p:sp>
        <p:nvSpPr>
          <p:cNvPr id="8" name="Text Placeholder 3">
            <a:extLst>
              <a:ext uri="{FF2B5EF4-FFF2-40B4-BE49-F238E27FC236}">
                <a16:creationId xmlns:a16="http://schemas.microsoft.com/office/drawing/2014/main" id="{6095C6E1-2D91-C84C-BAE0-9851FBA22D58}"/>
              </a:ext>
            </a:extLst>
          </p:cNvPr>
          <p:cNvSpPr txBox="1">
            <a:spLocks/>
          </p:cNvSpPr>
          <p:nvPr/>
        </p:nvSpPr>
        <p:spPr>
          <a:xfrm>
            <a:off x="0" y="2859274"/>
            <a:ext cx="8610600" cy="3557765"/>
          </a:xfrm>
          <a:prstGeom prst="rect">
            <a:avLst/>
          </a:prstGeom>
        </p:spPr>
        <p:txBody>
          <a:bodyPr vert="horz" lIns="0" tIns="45720" rIns="91440" bIns="45720" rtlCol="0">
            <a:noAutofit/>
          </a:bodyPr>
          <a:lstStyle>
            <a:lvl1pPr marL="180000" indent="-180000" algn="l" defTabSz="914400" rtl="0" eaLnBrk="1" latinLnBrk="0" hangingPunct="1">
              <a:lnSpc>
                <a:spcPct val="90000"/>
              </a:lnSpc>
              <a:spcBef>
                <a:spcPts val="600"/>
              </a:spcBef>
              <a:buClr>
                <a:schemeClr val="bg2"/>
              </a:buClr>
              <a:buFont typeface="Wingdings" panose="05000000000000000000" pitchFamily="2" charset="2"/>
              <a:buChar char="§"/>
              <a:defRPr sz="1400" b="0" i="0" kern="1200">
                <a:solidFill>
                  <a:schemeClr val="bg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000" b="1" dirty="0">
                <a:solidFill>
                  <a:schemeClr val="tx1"/>
                </a:solidFill>
              </a:rPr>
              <a:t>Problem</a:t>
            </a:r>
            <a:r>
              <a:rPr lang="en-US" sz="2000" dirty="0">
                <a:solidFill>
                  <a:schemeClr val="tx1"/>
                </a:solidFill>
              </a:rPr>
              <a:t>: Slow response times to grant loans to potentially credible bank customers due to poorly defined assessment parameters</a:t>
            </a:r>
          </a:p>
          <a:p>
            <a:pPr fontAlgn="base"/>
            <a:endParaRPr lang="en-US" sz="2000" dirty="0">
              <a:solidFill>
                <a:schemeClr val="tx1"/>
              </a:solidFill>
            </a:endParaRPr>
          </a:p>
          <a:p>
            <a:pPr fontAlgn="base"/>
            <a:r>
              <a:rPr lang="en-US" sz="2000" b="1" dirty="0">
                <a:solidFill>
                  <a:schemeClr val="tx1"/>
                </a:solidFill>
              </a:rPr>
              <a:t>Objective</a:t>
            </a:r>
            <a:r>
              <a:rPr lang="en-US" sz="2000" dirty="0">
                <a:solidFill>
                  <a:schemeClr val="tx1"/>
                </a:solidFill>
              </a:rPr>
              <a:t>: To build and deploy a model that quickly assesses an applicant’s credibility to enable fast decision-making regarding loan disbursements</a:t>
            </a:r>
          </a:p>
          <a:p>
            <a:pPr fontAlgn="base"/>
            <a:endParaRPr lang="en-US" sz="2000" dirty="0">
              <a:solidFill>
                <a:schemeClr val="tx1"/>
              </a:solidFill>
            </a:endParaRPr>
          </a:p>
          <a:p>
            <a:pPr fontAlgn="base"/>
            <a:r>
              <a:rPr lang="en-US" sz="2000" b="1" dirty="0">
                <a:solidFill>
                  <a:schemeClr val="tx1"/>
                </a:solidFill>
              </a:rPr>
              <a:t>Hypothesis</a:t>
            </a:r>
            <a:r>
              <a:rPr lang="en-US" sz="2000" dirty="0">
                <a:solidFill>
                  <a:schemeClr val="tx1"/>
                </a:solidFill>
              </a:rPr>
              <a:t>: Defined applicant features would be important to quickly and sufficiently evaluate customer credibility</a:t>
            </a:r>
          </a:p>
          <a:p>
            <a:pPr marL="0" indent="0">
              <a:buFont typeface="Wingdings" panose="05000000000000000000" pitchFamily="2" charset="2"/>
              <a:buNone/>
            </a:pPr>
            <a:endParaRPr lang="en-US" sz="2400" dirty="0">
              <a:solidFill>
                <a:schemeClr val="tx1"/>
              </a:solidFill>
            </a:endParaRPr>
          </a:p>
        </p:txBody>
      </p:sp>
    </p:spTree>
    <p:extLst>
      <p:ext uri="{BB962C8B-B14F-4D97-AF65-F5344CB8AC3E}">
        <p14:creationId xmlns:p14="http://schemas.microsoft.com/office/powerpoint/2010/main" val="54045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5</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pPr marL="0" indent="0">
              <a:buNone/>
            </a:pPr>
            <a:endParaRPr lang="en-US" sz="2400" dirty="0">
              <a:solidFill>
                <a:schemeClr val="tx1"/>
              </a:solidFill>
            </a:endParaRPr>
          </a:p>
          <a:p>
            <a:pPr marL="0" indent="0">
              <a:buNone/>
            </a:pPr>
            <a:endParaRPr lang="en-US" sz="2400" dirty="0">
              <a:solidFill>
                <a:schemeClr val="tx1"/>
              </a:solidFill>
            </a:endParaRPr>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926432" y="2940200"/>
            <a:ext cx="4421856" cy="3781275"/>
          </a:xfrm>
        </p:spPr>
        <p:txBody>
          <a:bodyPr>
            <a:normAutofit/>
          </a:bodyPr>
          <a:lstStyle/>
          <a:p>
            <a:pPr marL="180000" indent="-180000" fontAlgn="base">
              <a:spcBef>
                <a:spcPts val="600"/>
              </a:spcBef>
              <a:buClr>
                <a:schemeClr val="bg2"/>
              </a:buClr>
              <a:buFont typeface="Wingdings" panose="05000000000000000000" pitchFamily="2" charset="2"/>
              <a:buChar char="§"/>
            </a:pPr>
            <a:r>
              <a:rPr lang="en-US" sz="2000" dirty="0">
                <a:solidFill>
                  <a:schemeClr val="tx1"/>
                </a:solidFill>
              </a:rPr>
              <a:t>The data has thirteen(13) columns and nine hundred and eighty-one(981) rows.</a:t>
            </a:r>
          </a:p>
          <a:p>
            <a:pPr marL="180000" indent="-180000" fontAlgn="base">
              <a:spcBef>
                <a:spcPts val="600"/>
              </a:spcBef>
              <a:buClr>
                <a:schemeClr val="bg2"/>
              </a:buClr>
              <a:buFont typeface="Wingdings" panose="05000000000000000000" pitchFamily="2" charset="2"/>
              <a:buChar char="§"/>
            </a:pPr>
            <a:r>
              <a:rPr lang="en-US" sz="2000" dirty="0">
                <a:solidFill>
                  <a:schemeClr val="tx1"/>
                </a:solidFill>
              </a:rPr>
              <a:t>The columns consists of several  information about the applicant  from income earned, loan applied to marriage status and dependent.</a:t>
            </a:r>
          </a:p>
          <a:p>
            <a:pPr marL="180000" indent="-180000" fontAlgn="base">
              <a:spcBef>
                <a:spcPts val="600"/>
              </a:spcBef>
              <a:buClr>
                <a:schemeClr val="bg2"/>
              </a:buClr>
              <a:buFont typeface="Wingdings" panose="05000000000000000000" pitchFamily="2" charset="2"/>
              <a:buChar char="§"/>
            </a:pPr>
            <a:r>
              <a:rPr lang="en-US" sz="2000" dirty="0">
                <a:solidFill>
                  <a:schemeClr val="tx1"/>
                </a:solidFill>
              </a:rPr>
              <a:t>The data provided had lots of missing information</a:t>
            </a:r>
          </a:p>
          <a:p>
            <a:pPr marL="342900" indent="-342900">
              <a:buFont typeface="Arial" panose="020B0604020202020204" pitchFamily="34" charset="0"/>
              <a:buChar char="•"/>
            </a:pPr>
            <a:endParaRPr lang="ru-RU" sz="3200" dirty="0"/>
          </a:p>
        </p:txBody>
      </p:sp>
      <p:pic>
        <p:nvPicPr>
          <p:cNvPr id="7" name="Picture 6">
            <a:extLst>
              <a:ext uri="{FF2B5EF4-FFF2-40B4-BE49-F238E27FC236}">
                <a16:creationId xmlns:a16="http://schemas.microsoft.com/office/drawing/2014/main" id="{F8ABD76F-63B6-9D21-D877-EDD51103456F}"/>
              </a:ext>
            </a:extLst>
          </p:cNvPr>
          <p:cNvPicPr>
            <a:picLocks noChangeAspect="1"/>
          </p:cNvPicPr>
          <p:nvPr/>
        </p:nvPicPr>
        <p:blipFill>
          <a:blip r:embed="rId2"/>
          <a:stretch>
            <a:fillRect/>
          </a:stretch>
        </p:blipFill>
        <p:spPr>
          <a:xfrm>
            <a:off x="6096000" y="2038819"/>
            <a:ext cx="5934075" cy="3562999"/>
          </a:xfrm>
          <a:prstGeom prst="rect">
            <a:avLst/>
          </a:prstGeom>
        </p:spPr>
      </p:pic>
      <p:sp>
        <p:nvSpPr>
          <p:cNvPr id="8" name="Text Placeholder 5">
            <a:extLst>
              <a:ext uri="{FF2B5EF4-FFF2-40B4-BE49-F238E27FC236}">
                <a16:creationId xmlns:a16="http://schemas.microsoft.com/office/drawing/2014/main" id="{526B971D-3914-3F20-24FD-062ECFEE2216}"/>
              </a:ext>
            </a:extLst>
          </p:cNvPr>
          <p:cNvSpPr txBox="1">
            <a:spLocks/>
          </p:cNvSpPr>
          <p:nvPr/>
        </p:nvSpPr>
        <p:spPr>
          <a:xfrm>
            <a:off x="6250787" y="1256182"/>
            <a:ext cx="4421856" cy="7826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Statistics of the data</a:t>
            </a:r>
            <a:endParaRPr lang="ru-RU" sz="2400" dirty="0"/>
          </a:p>
        </p:txBody>
      </p:sp>
      <p:sp>
        <p:nvSpPr>
          <p:cNvPr id="9" name="Text Placeholder 5">
            <a:extLst>
              <a:ext uri="{FF2B5EF4-FFF2-40B4-BE49-F238E27FC236}">
                <a16:creationId xmlns:a16="http://schemas.microsoft.com/office/drawing/2014/main" id="{13690913-071D-A86B-27D1-1BD0CC602027}"/>
              </a:ext>
            </a:extLst>
          </p:cNvPr>
          <p:cNvSpPr txBox="1">
            <a:spLocks/>
          </p:cNvSpPr>
          <p:nvPr/>
        </p:nvSpPr>
        <p:spPr>
          <a:xfrm>
            <a:off x="926432" y="2377792"/>
            <a:ext cx="4421856" cy="74904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Data Preparation</a:t>
            </a:r>
            <a:endParaRPr lang="ru-RU" sz="2400" dirty="0"/>
          </a:p>
        </p:txBody>
      </p:sp>
      <p:sp>
        <p:nvSpPr>
          <p:cNvPr id="15" name="Text Placeholder 5">
            <a:extLst>
              <a:ext uri="{FF2B5EF4-FFF2-40B4-BE49-F238E27FC236}">
                <a16:creationId xmlns:a16="http://schemas.microsoft.com/office/drawing/2014/main" id="{D7498E4B-BD1E-8AFE-DA28-B20F5BD29B31}"/>
              </a:ext>
            </a:extLst>
          </p:cNvPr>
          <p:cNvSpPr txBox="1">
            <a:spLocks/>
          </p:cNvSpPr>
          <p:nvPr/>
        </p:nvSpPr>
        <p:spPr>
          <a:xfrm>
            <a:off x="1078831" y="371062"/>
            <a:ext cx="4117057" cy="490329"/>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Data Understanding</a:t>
            </a:r>
            <a:endParaRPr lang="ru-RU" sz="3200" dirty="0"/>
          </a:p>
        </p:txBody>
      </p:sp>
    </p:spTree>
    <p:extLst>
      <p:ext uri="{BB962C8B-B14F-4D97-AF65-F5344CB8AC3E}">
        <p14:creationId xmlns:p14="http://schemas.microsoft.com/office/powerpoint/2010/main" val="145024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pPr marL="0" indent="0">
              <a:buNone/>
            </a:pPr>
            <a:endParaRPr lang="en-US" sz="2400" dirty="0">
              <a:solidFill>
                <a:schemeClr val="tx1"/>
              </a:solidFill>
            </a:endParaRPr>
          </a:p>
          <a:p>
            <a:pPr marL="0" indent="0">
              <a:buNone/>
            </a:pPr>
            <a:endParaRPr lang="en-US" sz="2400" dirty="0">
              <a:solidFill>
                <a:schemeClr val="tx1"/>
              </a:solidFill>
            </a:endParaRPr>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6697756" y="752679"/>
            <a:ext cx="5361542" cy="1271721"/>
          </a:xfrm>
        </p:spPr>
        <p:txBody>
          <a:bodyPr>
            <a:normAutofit fontScale="25000" lnSpcReduction="20000"/>
          </a:bodyPr>
          <a:lstStyle/>
          <a:p>
            <a:r>
              <a:rPr lang="en-US" sz="9600" dirty="0"/>
              <a:t>Data Trend</a:t>
            </a:r>
          </a:p>
          <a:p>
            <a:pPr marL="180000" indent="-180000" fontAlgn="base">
              <a:lnSpc>
                <a:spcPct val="100000"/>
              </a:lnSpc>
              <a:spcBef>
                <a:spcPts val="600"/>
              </a:spcBef>
              <a:buClr>
                <a:schemeClr val="bg2"/>
              </a:buClr>
              <a:buFont typeface="Wingdings" panose="05000000000000000000" pitchFamily="2" charset="2"/>
              <a:buChar char="§"/>
            </a:pPr>
            <a:r>
              <a:rPr lang="en-US" sz="8000" dirty="0">
                <a:solidFill>
                  <a:schemeClr val="tx1"/>
                </a:solidFill>
              </a:rPr>
              <a:t>The number of dependents has a significant effect on loan performance for applicants, as seen in the chart below</a:t>
            </a:r>
          </a:p>
          <a:p>
            <a:pPr marL="342900" indent="-342900">
              <a:buFont typeface="Arial" panose="020B0604020202020204" pitchFamily="34" charset="0"/>
              <a:buChar char="•"/>
            </a:pPr>
            <a:endParaRPr lang="ru-RU" sz="3200" dirty="0"/>
          </a:p>
        </p:txBody>
      </p:sp>
      <p:sp>
        <p:nvSpPr>
          <p:cNvPr id="10" name="Text Placeholder 5">
            <a:extLst>
              <a:ext uri="{FF2B5EF4-FFF2-40B4-BE49-F238E27FC236}">
                <a16:creationId xmlns:a16="http://schemas.microsoft.com/office/drawing/2014/main" id="{F3A22E47-324D-D26B-C0FB-8983400068DD}"/>
              </a:ext>
            </a:extLst>
          </p:cNvPr>
          <p:cNvSpPr txBox="1">
            <a:spLocks/>
          </p:cNvSpPr>
          <p:nvPr/>
        </p:nvSpPr>
        <p:spPr>
          <a:xfrm>
            <a:off x="59450" y="752678"/>
            <a:ext cx="5136438" cy="117188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Data Correlation</a:t>
            </a:r>
          </a:p>
          <a:p>
            <a:pPr marL="180000" indent="-180000" fontAlgn="base">
              <a:lnSpc>
                <a:spcPct val="100000"/>
              </a:lnSpc>
              <a:spcBef>
                <a:spcPts val="600"/>
              </a:spcBef>
              <a:buClr>
                <a:schemeClr val="bg2"/>
              </a:buClr>
              <a:buFont typeface="Wingdings" panose="05000000000000000000" pitchFamily="2" charset="2"/>
              <a:buChar char="§"/>
            </a:pPr>
            <a:r>
              <a:rPr lang="en-US" dirty="0">
                <a:solidFill>
                  <a:schemeClr val="tx1"/>
                </a:solidFill>
              </a:rPr>
              <a:t>The applicant’s income has a positive correlation to the loan approved</a:t>
            </a:r>
          </a:p>
          <a:p>
            <a:endParaRPr lang="ru-RU" sz="3200" dirty="0"/>
          </a:p>
        </p:txBody>
      </p:sp>
      <p:sp>
        <p:nvSpPr>
          <p:cNvPr id="13" name="Arrow: Right 12">
            <a:extLst>
              <a:ext uri="{FF2B5EF4-FFF2-40B4-BE49-F238E27FC236}">
                <a16:creationId xmlns:a16="http://schemas.microsoft.com/office/drawing/2014/main" id="{B591977B-4CA1-1265-65AA-17E8EB167778}"/>
              </a:ext>
            </a:extLst>
          </p:cNvPr>
          <p:cNvSpPr/>
          <p:nvPr/>
        </p:nvSpPr>
        <p:spPr>
          <a:xfrm>
            <a:off x="161729" y="2570921"/>
            <a:ext cx="556591" cy="225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53450E77-1047-9AB4-E021-52E88D2CF519}"/>
              </a:ext>
            </a:extLst>
          </p:cNvPr>
          <p:cNvSpPr/>
          <p:nvPr/>
        </p:nvSpPr>
        <p:spPr>
          <a:xfrm rot="16200000">
            <a:off x="3190462" y="6147973"/>
            <a:ext cx="556591" cy="225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FDAC16A-B189-5AFA-0F7C-40E8F2E0D3A5}"/>
              </a:ext>
            </a:extLst>
          </p:cNvPr>
          <p:cNvPicPr>
            <a:picLocks noChangeAspect="1"/>
          </p:cNvPicPr>
          <p:nvPr/>
        </p:nvPicPr>
        <p:blipFill>
          <a:blip r:embed="rId2"/>
          <a:stretch>
            <a:fillRect/>
          </a:stretch>
        </p:blipFill>
        <p:spPr>
          <a:xfrm>
            <a:off x="6830458" y="1924564"/>
            <a:ext cx="5361542" cy="4593812"/>
          </a:xfrm>
          <a:prstGeom prst="rect">
            <a:avLst/>
          </a:prstGeom>
        </p:spPr>
      </p:pic>
      <p:pic>
        <p:nvPicPr>
          <p:cNvPr id="18" name="Picture 17">
            <a:extLst>
              <a:ext uri="{FF2B5EF4-FFF2-40B4-BE49-F238E27FC236}">
                <a16:creationId xmlns:a16="http://schemas.microsoft.com/office/drawing/2014/main" id="{7515C6B3-1163-1562-0FA7-B249C826B6DA}"/>
              </a:ext>
            </a:extLst>
          </p:cNvPr>
          <p:cNvPicPr>
            <a:picLocks noChangeAspect="1"/>
          </p:cNvPicPr>
          <p:nvPr/>
        </p:nvPicPr>
        <p:blipFill>
          <a:blip r:embed="rId3"/>
          <a:stretch>
            <a:fillRect/>
          </a:stretch>
        </p:blipFill>
        <p:spPr>
          <a:xfrm>
            <a:off x="718320" y="2169930"/>
            <a:ext cx="5247861" cy="3834335"/>
          </a:xfrm>
          <a:prstGeom prst="rect">
            <a:avLst/>
          </a:prstGeom>
        </p:spPr>
      </p:pic>
      <p:sp>
        <p:nvSpPr>
          <p:cNvPr id="22" name="Text Placeholder 5">
            <a:extLst>
              <a:ext uri="{FF2B5EF4-FFF2-40B4-BE49-F238E27FC236}">
                <a16:creationId xmlns:a16="http://schemas.microsoft.com/office/drawing/2014/main" id="{F14384FB-930F-6C78-EDA5-67280B0AA4C7}"/>
              </a:ext>
            </a:extLst>
          </p:cNvPr>
          <p:cNvSpPr txBox="1">
            <a:spLocks/>
          </p:cNvSpPr>
          <p:nvPr/>
        </p:nvSpPr>
        <p:spPr>
          <a:xfrm>
            <a:off x="4844636" y="103468"/>
            <a:ext cx="4421856" cy="74904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3000" dirty="0"/>
              <a:t>Data</a:t>
            </a:r>
            <a:r>
              <a:rPr lang="en-US" sz="3200" dirty="0">
                <a:solidFill>
                  <a:schemeClr val="tx1"/>
                </a:solidFill>
              </a:rPr>
              <a:t> </a:t>
            </a:r>
            <a:r>
              <a:rPr lang="en-US" sz="3000" dirty="0"/>
              <a:t>Preparation</a:t>
            </a:r>
          </a:p>
        </p:txBody>
      </p:sp>
    </p:spTree>
    <p:extLst>
      <p:ext uri="{BB962C8B-B14F-4D97-AF65-F5344CB8AC3E}">
        <p14:creationId xmlns:p14="http://schemas.microsoft.com/office/powerpoint/2010/main" val="18636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pPr marL="0" indent="0">
              <a:buNone/>
            </a:pPr>
            <a:endParaRPr lang="en-US" sz="2400"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1073017" y="2137745"/>
            <a:ext cx="4421856" cy="749047"/>
          </a:xfrm>
        </p:spPr>
        <p:txBody>
          <a:bodyPr>
            <a:normAutofit/>
          </a:bodyPr>
          <a:lstStyle/>
          <a:p>
            <a:r>
              <a:rPr lang="en-US" sz="2400" dirty="0"/>
              <a:t>Data Cleaning</a:t>
            </a:r>
            <a:endParaRPr lang="ru-RU" sz="2400" dirty="0"/>
          </a:p>
        </p:txBody>
      </p:sp>
      <p:pic>
        <p:nvPicPr>
          <p:cNvPr id="7" name="Picture 6">
            <a:extLst>
              <a:ext uri="{FF2B5EF4-FFF2-40B4-BE49-F238E27FC236}">
                <a16:creationId xmlns:a16="http://schemas.microsoft.com/office/drawing/2014/main" id="{1BD18624-ACDF-625C-F5A2-C00C3EE8D352}"/>
              </a:ext>
            </a:extLst>
          </p:cNvPr>
          <p:cNvPicPr>
            <a:picLocks noChangeAspect="1"/>
          </p:cNvPicPr>
          <p:nvPr/>
        </p:nvPicPr>
        <p:blipFill>
          <a:blip r:embed="rId2"/>
          <a:stretch>
            <a:fillRect/>
          </a:stretch>
        </p:blipFill>
        <p:spPr>
          <a:xfrm>
            <a:off x="1073222" y="3384447"/>
            <a:ext cx="4122665" cy="2941958"/>
          </a:xfrm>
          <a:prstGeom prst="rect">
            <a:avLst/>
          </a:prstGeom>
        </p:spPr>
      </p:pic>
      <p:sp>
        <p:nvSpPr>
          <p:cNvPr id="8" name="Text Placeholder 5">
            <a:extLst>
              <a:ext uri="{FF2B5EF4-FFF2-40B4-BE49-F238E27FC236}">
                <a16:creationId xmlns:a16="http://schemas.microsoft.com/office/drawing/2014/main" id="{5C726454-96DB-E1A5-8EA0-5D7FAB0AC492}"/>
              </a:ext>
            </a:extLst>
          </p:cNvPr>
          <p:cNvSpPr txBox="1">
            <a:spLocks/>
          </p:cNvSpPr>
          <p:nvPr/>
        </p:nvSpPr>
        <p:spPr>
          <a:xfrm>
            <a:off x="993810" y="2936837"/>
            <a:ext cx="4281487" cy="39756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Number of Missing Data</a:t>
            </a:r>
            <a:endParaRPr lang="ru-RU" sz="2400" dirty="0"/>
          </a:p>
        </p:txBody>
      </p:sp>
      <p:sp>
        <p:nvSpPr>
          <p:cNvPr id="9" name="Text Placeholder 5">
            <a:extLst>
              <a:ext uri="{FF2B5EF4-FFF2-40B4-BE49-F238E27FC236}">
                <a16:creationId xmlns:a16="http://schemas.microsoft.com/office/drawing/2014/main" id="{A5191310-BD65-E9A0-93AE-4334CB19578C}"/>
              </a:ext>
            </a:extLst>
          </p:cNvPr>
          <p:cNvSpPr txBox="1">
            <a:spLocks/>
          </p:cNvSpPr>
          <p:nvPr/>
        </p:nvSpPr>
        <p:spPr>
          <a:xfrm>
            <a:off x="6797956" y="2936837"/>
            <a:ext cx="5208513" cy="3132659"/>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The mean was used to fill in the missing values for numerical values, and the most common values for each column were used to fill in the gaps for categorical values.</a:t>
            </a:r>
          </a:p>
          <a:p>
            <a:pPr marL="342900" indent="-342900">
              <a:buFont typeface="Arial" panose="020B0604020202020204" pitchFamily="34" charset="0"/>
              <a:buChar char="•"/>
            </a:pPr>
            <a:r>
              <a:rPr lang="en-US" sz="2400" dirty="0"/>
              <a:t>The arrow denotes the numerical values with incomplete data, others are category values with missing data.</a:t>
            </a:r>
          </a:p>
          <a:p>
            <a:endParaRPr lang="en-US" sz="2400" dirty="0"/>
          </a:p>
          <a:p>
            <a:endParaRPr lang="ru-RU" sz="2400" dirty="0"/>
          </a:p>
        </p:txBody>
      </p:sp>
      <p:sp>
        <p:nvSpPr>
          <p:cNvPr id="10" name="Arrow: Right 9">
            <a:extLst>
              <a:ext uri="{FF2B5EF4-FFF2-40B4-BE49-F238E27FC236}">
                <a16:creationId xmlns:a16="http://schemas.microsoft.com/office/drawing/2014/main" id="{CA3D2BA4-E756-6259-5FBF-78AAB8C200CF}"/>
              </a:ext>
            </a:extLst>
          </p:cNvPr>
          <p:cNvSpPr/>
          <p:nvPr/>
        </p:nvSpPr>
        <p:spPr>
          <a:xfrm rot="10800000">
            <a:off x="4516669" y="3990053"/>
            <a:ext cx="978408" cy="211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B69414EE-6F44-2F01-6F16-AF92530693F1}"/>
              </a:ext>
            </a:extLst>
          </p:cNvPr>
          <p:cNvSpPr/>
          <p:nvPr/>
        </p:nvSpPr>
        <p:spPr>
          <a:xfrm rot="10800000">
            <a:off x="4551850" y="4595659"/>
            <a:ext cx="978408" cy="211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5">
            <a:extLst>
              <a:ext uri="{FF2B5EF4-FFF2-40B4-BE49-F238E27FC236}">
                <a16:creationId xmlns:a16="http://schemas.microsoft.com/office/drawing/2014/main" id="{E1E95DA6-4EDC-BF7C-2E47-1751C311027C}"/>
              </a:ext>
            </a:extLst>
          </p:cNvPr>
          <p:cNvSpPr txBox="1">
            <a:spLocks/>
          </p:cNvSpPr>
          <p:nvPr/>
        </p:nvSpPr>
        <p:spPr>
          <a:xfrm>
            <a:off x="129993" y="445787"/>
            <a:ext cx="4421856" cy="74904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3200" dirty="0"/>
              <a:t>Data</a:t>
            </a:r>
            <a:r>
              <a:rPr lang="en-US" sz="3600" dirty="0">
                <a:solidFill>
                  <a:schemeClr val="tx1"/>
                </a:solidFill>
              </a:rPr>
              <a:t> </a:t>
            </a:r>
            <a:r>
              <a:rPr lang="en-US" sz="3200" dirty="0"/>
              <a:t>Preparation</a:t>
            </a:r>
          </a:p>
        </p:txBody>
      </p:sp>
    </p:spTree>
    <p:extLst>
      <p:ext uri="{BB962C8B-B14F-4D97-AF65-F5344CB8AC3E}">
        <p14:creationId xmlns:p14="http://schemas.microsoft.com/office/powerpoint/2010/main" val="223283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48672" y="2870482"/>
            <a:ext cx="5456998" cy="1581358"/>
          </a:xfrm>
        </p:spPr>
        <p:txBody>
          <a:bodyPr>
            <a:noAutofit/>
          </a:bodyPr>
          <a:lstStyle/>
          <a:p>
            <a:pPr fontAlgn="base"/>
            <a:r>
              <a:rPr lang="en-US" sz="2000" dirty="0">
                <a:solidFill>
                  <a:schemeClr val="tx1"/>
                </a:solidFill>
              </a:rPr>
              <a:t>After applying the train and tested data to the various models, </a:t>
            </a:r>
            <a:r>
              <a:rPr lang="en-US" sz="2000" dirty="0" err="1">
                <a:solidFill>
                  <a:schemeClr val="tx1"/>
                </a:solidFill>
              </a:rPr>
              <a:t>decisiontreeclassifier</a:t>
            </a:r>
            <a:r>
              <a:rPr lang="en-US" sz="2000" dirty="0">
                <a:solidFill>
                  <a:schemeClr val="tx1"/>
                </a:solidFill>
              </a:rPr>
              <a:t> and logistic regression have the highest accuracy score.</a:t>
            </a:r>
          </a:p>
        </p:txBody>
      </p:sp>
      <p:sp>
        <p:nvSpPr>
          <p:cNvPr id="7" name="TextBox 6">
            <a:extLst>
              <a:ext uri="{FF2B5EF4-FFF2-40B4-BE49-F238E27FC236}">
                <a16:creationId xmlns:a16="http://schemas.microsoft.com/office/drawing/2014/main" id="{D8425E35-AF9C-1080-4EA5-6E1DD4D7BD42}"/>
              </a:ext>
            </a:extLst>
          </p:cNvPr>
          <p:cNvSpPr txBox="1"/>
          <p:nvPr/>
        </p:nvSpPr>
        <p:spPr>
          <a:xfrm>
            <a:off x="247447" y="740358"/>
            <a:ext cx="6109252" cy="584775"/>
          </a:xfrm>
          <a:prstGeom prst="rect">
            <a:avLst/>
          </a:prstGeom>
          <a:noFill/>
        </p:spPr>
        <p:txBody>
          <a:bodyPr wrap="square">
            <a:spAutoFit/>
          </a:bodyPr>
          <a:lstStyle/>
          <a:p>
            <a:pPr fontAlgn="base"/>
            <a:r>
              <a:rPr lang="en-US" sz="3200" dirty="0">
                <a:solidFill>
                  <a:schemeClr val="tx2"/>
                </a:solidFill>
              </a:rPr>
              <a:t>Modelling</a:t>
            </a:r>
          </a:p>
        </p:txBody>
      </p:sp>
      <p:pic>
        <p:nvPicPr>
          <p:cNvPr id="9" name="Picture 8">
            <a:extLst>
              <a:ext uri="{FF2B5EF4-FFF2-40B4-BE49-F238E27FC236}">
                <a16:creationId xmlns:a16="http://schemas.microsoft.com/office/drawing/2014/main" id="{74C87BAA-BF79-2014-DB64-C622A7276B63}"/>
              </a:ext>
            </a:extLst>
          </p:cNvPr>
          <p:cNvPicPr>
            <a:picLocks noChangeAspect="1"/>
          </p:cNvPicPr>
          <p:nvPr/>
        </p:nvPicPr>
        <p:blipFill>
          <a:blip r:embed="rId2"/>
          <a:stretch>
            <a:fillRect/>
          </a:stretch>
        </p:blipFill>
        <p:spPr>
          <a:xfrm>
            <a:off x="7331351" y="1647825"/>
            <a:ext cx="4552950" cy="1781175"/>
          </a:xfrm>
          <a:prstGeom prst="rect">
            <a:avLst/>
          </a:prstGeom>
        </p:spPr>
      </p:pic>
      <p:pic>
        <p:nvPicPr>
          <p:cNvPr id="12" name="Picture 11">
            <a:extLst>
              <a:ext uri="{FF2B5EF4-FFF2-40B4-BE49-F238E27FC236}">
                <a16:creationId xmlns:a16="http://schemas.microsoft.com/office/drawing/2014/main" id="{84694F64-89D8-4EF2-7DD3-B7B19A471562}"/>
              </a:ext>
            </a:extLst>
          </p:cNvPr>
          <p:cNvPicPr>
            <a:picLocks noChangeAspect="1"/>
          </p:cNvPicPr>
          <p:nvPr/>
        </p:nvPicPr>
        <p:blipFill>
          <a:blip r:embed="rId3"/>
          <a:stretch>
            <a:fillRect/>
          </a:stretch>
        </p:blipFill>
        <p:spPr>
          <a:xfrm>
            <a:off x="7490378" y="4451839"/>
            <a:ext cx="4552950" cy="1809750"/>
          </a:xfrm>
          <a:prstGeom prst="rect">
            <a:avLst/>
          </a:prstGeom>
        </p:spPr>
      </p:pic>
    </p:spTree>
    <p:extLst>
      <p:ext uri="{BB962C8B-B14F-4D97-AF65-F5344CB8AC3E}">
        <p14:creationId xmlns:p14="http://schemas.microsoft.com/office/powerpoint/2010/main" val="2314690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9</a:t>
            </a:fld>
            <a:endParaRPr lang="ru-RU" dirty="0"/>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151180" y="1032746"/>
            <a:ext cx="4421856" cy="749047"/>
          </a:xfrm>
        </p:spPr>
        <p:txBody>
          <a:bodyPr>
            <a:normAutofit/>
          </a:bodyPr>
          <a:lstStyle/>
          <a:p>
            <a:pPr fontAlgn="base"/>
            <a:r>
              <a:rPr lang="en-US" sz="3200" dirty="0"/>
              <a:t>Model Evaluation</a:t>
            </a:r>
          </a:p>
        </p:txBody>
      </p:sp>
      <p:pic>
        <p:nvPicPr>
          <p:cNvPr id="7" name="Picture 6">
            <a:extLst>
              <a:ext uri="{FF2B5EF4-FFF2-40B4-BE49-F238E27FC236}">
                <a16:creationId xmlns:a16="http://schemas.microsoft.com/office/drawing/2014/main" id="{57D500C3-FC32-FD7C-8A82-1F41161EE041}"/>
              </a:ext>
            </a:extLst>
          </p:cNvPr>
          <p:cNvPicPr>
            <a:picLocks noChangeAspect="1"/>
          </p:cNvPicPr>
          <p:nvPr/>
        </p:nvPicPr>
        <p:blipFill>
          <a:blip r:embed="rId2"/>
          <a:stretch>
            <a:fillRect/>
          </a:stretch>
        </p:blipFill>
        <p:spPr>
          <a:xfrm>
            <a:off x="2199861" y="2301185"/>
            <a:ext cx="7898296" cy="4055165"/>
          </a:xfrm>
          <a:prstGeom prst="rect">
            <a:avLst/>
          </a:prstGeom>
        </p:spPr>
      </p:pic>
    </p:spTree>
    <p:extLst>
      <p:ext uri="{BB962C8B-B14F-4D97-AF65-F5344CB8AC3E}">
        <p14:creationId xmlns:p14="http://schemas.microsoft.com/office/powerpoint/2010/main" val="1483608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2.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410</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Helvetica Neue</vt:lpstr>
      <vt:lpstr>Wingdings</vt:lpstr>
      <vt:lpstr>Office Theme</vt:lpstr>
      <vt:lpstr>PowerPoint Presentation</vt:lpstr>
      <vt:lpstr>TEXT LAYOUT 1</vt:lpstr>
      <vt:lpstr>TEXT LAYOUT 1</vt:lpstr>
      <vt:lpstr>TEXT LAYOUT 1</vt:lpstr>
      <vt:lpstr>PowerPoint Presentation</vt:lpstr>
      <vt:lpstr>PowerPoint Presentation</vt:lpstr>
      <vt:lpstr>TEXT LAYOUT 1</vt:lpstr>
      <vt:lpstr>PowerPoint Presentation</vt:lpstr>
      <vt:lpstr>TEXT LAYOUT 1</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2022-05-18T22:38:45Z</dcterms:created>
  <dcterms:modified xsi:type="dcterms:W3CDTF">2022-11-04T03:53:32Z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MSIP_Label_b1c9b508-7c6e-42bd-bedf-808292653d6c_Enabled">
    <vt:lpwstr>true</vt:lpwstr>
  </property>
  <property fmtid="{D5CDD505-2E9C-101B-9397-08002B2CF9AE}" pid="4" name="MSIP_Label_b1c9b508-7c6e-42bd-bedf-808292653d6c_SetDate">
    <vt:lpwstr>2022-05-19T01:22:06Z</vt:lpwstr>
  </property>
  <property fmtid="{D5CDD505-2E9C-101B-9397-08002B2CF9AE}" pid="5" name="MSIP_Label_b1c9b508-7c6e-42bd-bedf-808292653d6c_Method">
    <vt:lpwstr>Standard</vt:lpwstr>
  </property>
  <property fmtid="{D5CDD505-2E9C-101B-9397-08002B2CF9AE}" pid="6" name="MSIP_Label_b1c9b508-7c6e-42bd-bedf-808292653d6c_Name">
    <vt:lpwstr>b1c9b508-7c6e-42bd-bedf-808292653d6c</vt:lpwstr>
  </property>
  <property fmtid="{D5CDD505-2E9C-101B-9397-08002B2CF9AE}" pid="7" name="MSIP_Label_b1c9b508-7c6e-42bd-bedf-808292653d6c_SiteId">
    <vt:lpwstr>2882be50-2012-4d88-ac86-544124e120c8</vt:lpwstr>
  </property>
  <property fmtid="{D5CDD505-2E9C-101B-9397-08002B2CF9AE}" pid="8" name="MSIP_Label_b1c9b508-7c6e-42bd-bedf-808292653d6c_ActionId">
    <vt:lpwstr>c3df17d2-40a2-4bd4-9a6b-f03faab2d8c2</vt:lpwstr>
  </property>
  <property fmtid="{D5CDD505-2E9C-101B-9397-08002B2CF9AE}" pid="9" name="MSIP_Label_b1c9b508-7c6e-42bd-bedf-808292653d6c_ContentBits">
    <vt:lpwstr>3</vt:lpwstr>
  </property>
</Properties>
</file>