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3"/>
  </p:notesMasterIdLst>
  <p:handoutMasterIdLst>
    <p:handoutMasterId r:id="rId44"/>
  </p:handoutMasterIdLst>
  <p:sldIdLst>
    <p:sldId id="256" r:id="rId5"/>
    <p:sldId id="257" r:id="rId6"/>
    <p:sldId id="261" r:id="rId7"/>
    <p:sldId id="262" r:id="rId8"/>
    <p:sldId id="264" r:id="rId9"/>
    <p:sldId id="270" r:id="rId10"/>
    <p:sldId id="265" r:id="rId11"/>
    <p:sldId id="271" r:id="rId12"/>
    <p:sldId id="272" r:id="rId13"/>
    <p:sldId id="278" r:id="rId14"/>
    <p:sldId id="277" r:id="rId15"/>
    <p:sldId id="276" r:id="rId16"/>
    <p:sldId id="275" r:id="rId17"/>
    <p:sldId id="274" r:id="rId18"/>
    <p:sldId id="263" r:id="rId19"/>
    <p:sldId id="279" r:id="rId20"/>
    <p:sldId id="266" r:id="rId21"/>
    <p:sldId id="280" r:id="rId22"/>
    <p:sldId id="283" r:id="rId23"/>
    <p:sldId id="286" r:id="rId24"/>
    <p:sldId id="285" r:id="rId25"/>
    <p:sldId id="287" r:id="rId26"/>
    <p:sldId id="284" r:id="rId27"/>
    <p:sldId id="282" r:id="rId28"/>
    <p:sldId id="281" r:id="rId29"/>
    <p:sldId id="288" r:id="rId30"/>
    <p:sldId id="289" r:id="rId31"/>
    <p:sldId id="290" r:id="rId32"/>
    <p:sldId id="291" r:id="rId33"/>
    <p:sldId id="293" r:id="rId34"/>
    <p:sldId id="292" r:id="rId35"/>
    <p:sldId id="294" r:id="rId36"/>
    <p:sldId id="296" r:id="rId37"/>
    <p:sldId id="295" r:id="rId38"/>
    <p:sldId id="298" r:id="rId39"/>
    <p:sldId id="297" r:id="rId40"/>
    <p:sldId id="299" r:id="rId41"/>
    <p:sldId id="26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20A098-BC27-CFC0-DAA9-F3112F957B41}" v="410" dt="2024-08-13T03:05:41.3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744" autoAdjust="0"/>
  </p:normalViewPr>
  <p:slideViewPr>
    <p:cSldViewPr snapToGrid="0">
      <p:cViewPr>
        <p:scale>
          <a:sx n="100" d="100"/>
          <a:sy n="100" d="100"/>
        </p:scale>
        <p:origin x="-106" y="-54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19"/>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90D19F-9EE3-43D8-9670-6A58E05C31A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0D55E1F-C225-46B0-8D02-A7F01D1EEC6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26D841-7B3C-47AF-987F-072B4B4DB2FC}" type="datetimeFigureOut">
              <a:rPr lang="en-US" smtClean="0"/>
              <a:t>8/12/2024</a:t>
            </a:fld>
            <a:endParaRPr lang="en-US" dirty="0"/>
          </a:p>
        </p:txBody>
      </p:sp>
      <p:sp>
        <p:nvSpPr>
          <p:cNvPr id="4" name="Footer Placeholder 3">
            <a:extLst>
              <a:ext uri="{FF2B5EF4-FFF2-40B4-BE49-F238E27FC236}">
                <a16:creationId xmlns:a16="http://schemas.microsoft.com/office/drawing/2014/main" id="{52CF677B-DDC3-4004-9B1B-95E07E15D2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AD43975-40E2-4F98-BE43-D14876F362E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BC8066-2EF6-4176-9ACB-F71BDAE9FFED}" type="slidenum">
              <a:rPr lang="en-US" smtClean="0"/>
              <a:t>‹#›</a:t>
            </a:fld>
            <a:endParaRPr lang="en-US" dirty="0"/>
          </a:p>
        </p:txBody>
      </p:sp>
    </p:spTree>
    <p:extLst>
      <p:ext uri="{BB962C8B-B14F-4D97-AF65-F5344CB8AC3E}">
        <p14:creationId xmlns:p14="http://schemas.microsoft.com/office/powerpoint/2010/main" val="25140328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E7DBF-46FE-4FD5-AC56-18193FB86556}" type="datetimeFigureOut">
              <a:rPr lang="en-US" noProof="0" smtClean="0"/>
              <a:t>8/12/2024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A54082-0EDA-40C0-B23E-AB88047B2438}" type="slidenum">
              <a:rPr lang="en-US" noProof="0" smtClean="0"/>
              <a:t>‹#›</a:t>
            </a:fld>
            <a:endParaRPr lang="en-US" noProof="0" dirty="0"/>
          </a:p>
        </p:txBody>
      </p:sp>
    </p:spTree>
    <p:extLst>
      <p:ext uri="{BB962C8B-B14F-4D97-AF65-F5344CB8AC3E}">
        <p14:creationId xmlns:p14="http://schemas.microsoft.com/office/powerpoint/2010/main" val="2625093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A54082-0EDA-40C0-B23E-AB88047B2438}" type="slidenum">
              <a:rPr lang="en-US" smtClean="0"/>
              <a:t>1</a:t>
            </a:fld>
            <a:endParaRPr lang="en-US" dirty="0"/>
          </a:p>
        </p:txBody>
      </p:sp>
    </p:spTree>
    <p:extLst>
      <p:ext uri="{BB962C8B-B14F-4D97-AF65-F5344CB8AC3E}">
        <p14:creationId xmlns:p14="http://schemas.microsoft.com/office/powerpoint/2010/main" val="3861114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A54082-0EDA-40C0-B23E-AB88047B2438}" type="slidenum">
              <a:rPr lang="en-US" smtClean="0"/>
              <a:t>8</a:t>
            </a:fld>
            <a:endParaRPr lang="en-US" dirty="0"/>
          </a:p>
        </p:txBody>
      </p:sp>
    </p:spTree>
    <p:extLst>
      <p:ext uri="{BB962C8B-B14F-4D97-AF65-F5344CB8AC3E}">
        <p14:creationId xmlns:p14="http://schemas.microsoft.com/office/powerpoint/2010/main" val="3801221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A54082-0EDA-40C0-B23E-AB88047B2438}" type="slidenum">
              <a:rPr lang="en-US" smtClean="0"/>
              <a:t>8</a:t>
            </a:fld>
            <a:endParaRPr lang="en-US" dirty="0"/>
          </a:p>
        </p:txBody>
      </p:sp>
    </p:spTree>
    <p:extLst>
      <p:ext uri="{BB962C8B-B14F-4D97-AF65-F5344CB8AC3E}">
        <p14:creationId xmlns:p14="http://schemas.microsoft.com/office/powerpoint/2010/main" val="3358804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A54082-0EDA-40C0-B23E-AB88047B2438}" type="slidenum">
              <a:rPr lang="en-US" smtClean="0"/>
              <a:t>8</a:t>
            </a:fld>
            <a:endParaRPr lang="en-US" dirty="0"/>
          </a:p>
        </p:txBody>
      </p:sp>
    </p:spTree>
    <p:extLst>
      <p:ext uri="{BB962C8B-B14F-4D97-AF65-F5344CB8AC3E}">
        <p14:creationId xmlns:p14="http://schemas.microsoft.com/office/powerpoint/2010/main" val="1995290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A54082-0EDA-40C0-B23E-AB88047B2438}" type="slidenum">
              <a:rPr lang="en-US" smtClean="0"/>
              <a:t>8</a:t>
            </a:fld>
            <a:endParaRPr lang="en-US" dirty="0"/>
          </a:p>
        </p:txBody>
      </p:sp>
    </p:spTree>
    <p:extLst>
      <p:ext uri="{BB962C8B-B14F-4D97-AF65-F5344CB8AC3E}">
        <p14:creationId xmlns:p14="http://schemas.microsoft.com/office/powerpoint/2010/main" val="503643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A54082-0EDA-40C0-B23E-AB88047B2438}" type="slidenum">
              <a:rPr lang="en-US" smtClean="0"/>
              <a:t>5</a:t>
            </a:fld>
            <a:endParaRPr lang="en-US" dirty="0"/>
          </a:p>
        </p:txBody>
      </p:sp>
    </p:spTree>
    <p:extLst>
      <p:ext uri="{BB962C8B-B14F-4D97-AF65-F5344CB8AC3E}">
        <p14:creationId xmlns:p14="http://schemas.microsoft.com/office/powerpoint/2010/main" val="621482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A54082-0EDA-40C0-B23E-AB88047B2438}" type="slidenum">
              <a:rPr lang="en-US" smtClean="0"/>
              <a:t>15</a:t>
            </a:fld>
            <a:endParaRPr lang="en-US" dirty="0"/>
          </a:p>
        </p:txBody>
      </p:sp>
    </p:spTree>
    <p:extLst>
      <p:ext uri="{BB962C8B-B14F-4D97-AF65-F5344CB8AC3E}">
        <p14:creationId xmlns:p14="http://schemas.microsoft.com/office/powerpoint/2010/main" val="1757556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A54082-0EDA-40C0-B23E-AB88047B2438}" type="slidenum">
              <a:rPr lang="en-US" smtClean="0"/>
              <a:t>2</a:t>
            </a:fld>
            <a:endParaRPr lang="en-US" dirty="0"/>
          </a:p>
        </p:txBody>
      </p:sp>
    </p:spTree>
    <p:extLst>
      <p:ext uri="{BB962C8B-B14F-4D97-AF65-F5344CB8AC3E}">
        <p14:creationId xmlns:p14="http://schemas.microsoft.com/office/powerpoint/2010/main" val="2422518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A54082-0EDA-40C0-B23E-AB88047B2438}" type="slidenum">
              <a:rPr lang="en-US" smtClean="0"/>
              <a:t>3</a:t>
            </a:fld>
            <a:endParaRPr lang="en-US" dirty="0"/>
          </a:p>
        </p:txBody>
      </p:sp>
    </p:spTree>
    <p:extLst>
      <p:ext uri="{BB962C8B-B14F-4D97-AF65-F5344CB8AC3E}">
        <p14:creationId xmlns:p14="http://schemas.microsoft.com/office/powerpoint/2010/main" val="2174381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A54082-0EDA-40C0-B23E-AB88047B2438}" type="slidenum">
              <a:rPr lang="en-US" smtClean="0"/>
              <a:t>4</a:t>
            </a:fld>
            <a:endParaRPr lang="en-US" dirty="0"/>
          </a:p>
        </p:txBody>
      </p:sp>
    </p:spTree>
    <p:extLst>
      <p:ext uri="{BB962C8B-B14F-4D97-AF65-F5344CB8AC3E}">
        <p14:creationId xmlns:p14="http://schemas.microsoft.com/office/powerpoint/2010/main" val="3795937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A54082-0EDA-40C0-B23E-AB88047B2438}" type="slidenum">
              <a:rPr lang="en-US" smtClean="0"/>
              <a:t>6</a:t>
            </a:fld>
            <a:endParaRPr lang="en-US" dirty="0"/>
          </a:p>
        </p:txBody>
      </p:sp>
    </p:spTree>
    <p:extLst>
      <p:ext uri="{BB962C8B-B14F-4D97-AF65-F5344CB8AC3E}">
        <p14:creationId xmlns:p14="http://schemas.microsoft.com/office/powerpoint/2010/main" val="1470962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A54082-0EDA-40C0-B23E-AB88047B2438}" type="slidenum">
              <a:rPr lang="en-US" smtClean="0"/>
              <a:t>5</a:t>
            </a:fld>
            <a:endParaRPr lang="en-US" dirty="0"/>
          </a:p>
        </p:txBody>
      </p:sp>
    </p:spTree>
    <p:extLst>
      <p:ext uri="{BB962C8B-B14F-4D97-AF65-F5344CB8AC3E}">
        <p14:creationId xmlns:p14="http://schemas.microsoft.com/office/powerpoint/2010/main" val="3954268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A54082-0EDA-40C0-B23E-AB88047B2438}" type="slidenum">
              <a:rPr lang="en-US" smtClean="0"/>
              <a:t>6</a:t>
            </a:fld>
            <a:endParaRPr lang="en-US" dirty="0"/>
          </a:p>
        </p:txBody>
      </p:sp>
    </p:spTree>
    <p:extLst>
      <p:ext uri="{BB962C8B-B14F-4D97-AF65-F5344CB8AC3E}">
        <p14:creationId xmlns:p14="http://schemas.microsoft.com/office/powerpoint/2010/main" val="2929531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A54082-0EDA-40C0-B23E-AB88047B2438}" type="slidenum">
              <a:rPr lang="en-US" smtClean="0"/>
              <a:t>7</a:t>
            </a:fld>
            <a:endParaRPr lang="en-US" dirty="0"/>
          </a:p>
        </p:txBody>
      </p:sp>
    </p:spTree>
    <p:extLst>
      <p:ext uri="{BB962C8B-B14F-4D97-AF65-F5344CB8AC3E}">
        <p14:creationId xmlns:p14="http://schemas.microsoft.com/office/powerpoint/2010/main" val="1399133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A54082-0EDA-40C0-B23E-AB88047B2438}" type="slidenum">
              <a:rPr lang="en-US" smtClean="0"/>
              <a:t>8</a:t>
            </a:fld>
            <a:endParaRPr lang="en-US" dirty="0"/>
          </a:p>
        </p:txBody>
      </p:sp>
    </p:spTree>
    <p:extLst>
      <p:ext uri="{BB962C8B-B14F-4D97-AF65-F5344CB8AC3E}">
        <p14:creationId xmlns:p14="http://schemas.microsoft.com/office/powerpoint/2010/main" val="2559082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75420" y="2493085"/>
            <a:ext cx="4971618" cy="2033753"/>
          </a:xfrm>
        </p:spPr>
        <p:txBody>
          <a:bodyPr anchor="ctr">
            <a:normAutofit/>
          </a:bodyPr>
          <a:lstStyle>
            <a:lvl1pPr algn="r">
              <a:defRPr sz="3600"/>
            </a:lvl1pPr>
          </a:lstStyle>
          <a:p>
            <a:r>
              <a:rPr lang="en-US" dirty="0"/>
              <a:t>Title</a:t>
            </a:r>
          </a:p>
        </p:txBody>
      </p:sp>
      <p:sp>
        <p:nvSpPr>
          <p:cNvPr id="3" name="Subtitle 2"/>
          <p:cNvSpPr>
            <a:spLocks noGrp="1"/>
          </p:cNvSpPr>
          <p:nvPr>
            <p:ph type="subTitle" idx="1" hasCustomPrompt="1"/>
          </p:nvPr>
        </p:nvSpPr>
        <p:spPr>
          <a:xfrm>
            <a:off x="6569348" y="2493085"/>
            <a:ext cx="4984220" cy="2033752"/>
          </a:xfrm>
        </p:spPr>
        <p:txBody>
          <a:bodyPr anchor="ctr">
            <a:normAutofit/>
          </a:bodyPr>
          <a:lstStyle>
            <a:lvl1pPr marL="0" indent="0" algn="l">
              <a:buNone/>
              <a:defRPr sz="18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cxnSp>
        <p:nvCxnSpPr>
          <p:cNvPr id="8" name="Straight Connector 7"/>
          <p:cNvCxnSpPr/>
          <p:nvPr userDrawn="1"/>
        </p:nvCxnSpPr>
        <p:spPr>
          <a:xfrm>
            <a:off x="6108192" y="2842697"/>
            <a:ext cx="0" cy="1334530"/>
          </a:xfrm>
          <a:prstGeom prst="line">
            <a:avLst/>
          </a:prstGeom>
          <a:ln w="889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Rectangle 8" descr="Color filled rectangle border"/>
          <p:cNvSpPr/>
          <p:nvPr userDrawn="1"/>
        </p:nvSpPr>
        <p:spPr>
          <a:xfrm>
            <a:off x="0" y="6479628"/>
            <a:ext cx="3054096" cy="378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descr="Color filled rectangle border"/>
          <p:cNvSpPr/>
          <p:nvPr userDrawn="1"/>
        </p:nvSpPr>
        <p:spPr>
          <a:xfrm>
            <a:off x="3054096" y="6479628"/>
            <a:ext cx="3054096" cy="378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descr="Color filled rectangle border"/>
          <p:cNvSpPr/>
          <p:nvPr userDrawn="1"/>
        </p:nvSpPr>
        <p:spPr>
          <a:xfrm>
            <a:off x="6108192" y="6479628"/>
            <a:ext cx="3054096"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descr="Color filled rectangle border"/>
          <p:cNvSpPr/>
          <p:nvPr userDrawn="1"/>
        </p:nvSpPr>
        <p:spPr>
          <a:xfrm>
            <a:off x="9137904" y="6479628"/>
            <a:ext cx="3054096" cy="3783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97708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99551F-0685-470A-A63A-F808D54B9B6A}" type="datetimeFigureOut">
              <a:rPr lang="en-US" smtClean="0"/>
              <a:t>8/12/2024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552183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99551F-0685-470A-A63A-F808D54B9B6A}" type="datetimeFigureOut">
              <a:rPr lang="en-US" smtClean="0"/>
              <a:t>8/12/2024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2313247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99551F-0685-470A-A63A-F808D54B9B6A}" type="datetimeFigureOut">
              <a:rPr lang="en-US" smtClean="0"/>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260751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99551F-0685-470A-A63A-F808D54B9B6A}" type="datetimeFigureOut">
              <a:rPr lang="en-US" smtClean="0"/>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926822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1610211"/>
            <a:ext cx="6934201" cy="965477"/>
          </a:xfrm>
        </p:spPr>
        <p:txBody>
          <a:bodyPr/>
          <a:lstStyle>
            <a:lvl1pPr>
              <a:defRPr/>
            </a:lvl1pPr>
          </a:lstStyle>
          <a:p>
            <a:r>
              <a:rPr lang="en-US" dirty="0"/>
              <a:t>Title</a:t>
            </a:r>
          </a:p>
        </p:txBody>
      </p:sp>
      <p:sp>
        <p:nvSpPr>
          <p:cNvPr id="3" name="Content Placeholder 2"/>
          <p:cNvSpPr>
            <a:spLocks noGrp="1"/>
          </p:cNvSpPr>
          <p:nvPr>
            <p:ph idx="1" hasCustomPrompt="1"/>
          </p:nvPr>
        </p:nvSpPr>
        <p:spPr>
          <a:xfrm>
            <a:off x="838201" y="2727433"/>
            <a:ext cx="6934200" cy="2585545"/>
          </a:xfrm>
        </p:spPr>
        <p:txBody>
          <a:bodyPr>
            <a:normAutofit/>
          </a:bodyPr>
          <a:lstStyle>
            <a:lvl1pPr marL="0" indent="0">
              <a:lnSpc>
                <a:spcPct val="110000"/>
              </a:lnSpc>
              <a:spcBef>
                <a:spcPts val="0"/>
              </a:spcBef>
              <a:spcAft>
                <a:spcPts val="1400"/>
              </a:spcAft>
              <a:buNone/>
              <a:defRPr sz="1800" baseline="0">
                <a:solidFill>
                  <a:schemeClr val="tx1">
                    <a:lumMod val="85000"/>
                    <a:lumOff val="15000"/>
                  </a:schemeClr>
                </a:solidFill>
              </a:defRPr>
            </a:lvl1pPr>
          </a:lstStyle>
          <a:p>
            <a:pPr lvl="0"/>
            <a:r>
              <a:rPr lang="en-US" dirty="0"/>
              <a:t>Body Text</a:t>
            </a:r>
          </a:p>
        </p:txBody>
      </p:sp>
      <p:sp>
        <p:nvSpPr>
          <p:cNvPr id="7" name="Rectangle 6" descr="Color filled rectangle border"/>
          <p:cNvSpPr/>
          <p:nvPr userDrawn="1"/>
        </p:nvSpPr>
        <p:spPr>
          <a:xfrm>
            <a:off x="0" y="6479628"/>
            <a:ext cx="3054096" cy="378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descr="Color filled rectangle border"/>
          <p:cNvSpPr/>
          <p:nvPr userDrawn="1"/>
        </p:nvSpPr>
        <p:spPr>
          <a:xfrm>
            <a:off x="3054096" y="6479628"/>
            <a:ext cx="3054096" cy="378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descr="Color filled rectangle border"/>
          <p:cNvSpPr/>
          <p:nvPr userDrawn="1"/>
        </p:nvSpPr>
        <p:spPr>
          <a:xfrm>
            <a:off x="6108192" y="6479628"/>
            <a:ext cx="3054096"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descr="Color filled rectangle border"/>
          <p:cNvSpPr/>
          <p:nvPr userDrawn="1"/>
        </p:nvSpPr>
        <p:spPr>
          <a:xfrm>
            <a:off x="9137904" y="6479628"/>
            <a:ext cx="3054096" cy="3783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05919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926758" y="2380595"/>
            <a:ext cx="4748828" cy="450383"/>
          </a:xfrm>
        </p:spPr>
        <p:txBody>
          <a:bodyPr>
            <a:normAutofit/>
          </a:bodyPr>
          <a:lstStyle>
            <a:lvl1pPr marL="0" indent="0">
              <a:buNone/>
              <a:tabLst>
                <a:tab pos="850392" algn="ctr"/>
                <a:tab pos="1545336" algn="ctr"/>
                <a:tab pos="2240280" algn="ctr"/>
                <a:tab pos="2926080" algn="ctr"/>
                <a:tab pos="3621024" algn="ctr"/>
                <a:tab pos="4315968" algn="ctr"/>
              </a:tabLst>
              <a:defRPr sz="24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6558454" y="2317530"/>
            <a:ext cx="4795345" cy="4083269"/>
          </a:xfrm>
        </p:spPr>
        <p:txBody>
          <a:bodyPr>
            <a:normAutofit/>
          </a:bodyPr>
          <a:lstStyle>
            <a:lvl1pPr marL="0" indent="0">
              <a:lnSpc>
                <a:spcPct val="137000"/>
              </a:lnSpc>
              <a:spcBef>
                <a:spcPts val="0"/>
              </a:spcBef>
              <a:buNone/>
              <a:defRPr sz="1700" baseline="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grpSp>
        <p:nvGrpSpPr>
          <p:cNvPr id="23" name="Group 22" descr="Dashed lines"/>
          <p:cNvGrpSpPr/>
          <p:nvPr userDrawn="1"/>
        </p:nvGrpSpPr>
        <p:grpSpPr>
          <a:xfrm>
            <a:off x="6557963" y="2680139"/>
            <a:ext cx="4795836" cy="3565213"/>
            <a:chOff x="6557963" y="2680139"/>
            <a:chExt cx="4795836" cy="3565213"/>
          </a:xfrm>
        </p:grpSpPr>
        <p:cxnSp>
          <p:nvCxnSpPr>
            <p:cNvPr id="11" name="Straight Connector 10"/>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4" name="Rectangle 23"/>
          <p:cNvSpPr/>
          <p:nvPr userDrawn="1"/>
        </p:nvSpPr>
        <p:spPr>
          <a:xfrm>
            <a:off x="838200" y="1618737"/>
            <a:ext cx="4837386" cy="5488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Text</a:t>
            </a:r>
          </a:p>
        </p:txBody>
      </p:sp>
      <p:grpSp>
        <p:nvGrpSpPr>
          <p:cNvPr id="25" name="Group 24" descr="Circle shapes"/>
          <p:cNvGrpSpPr/>
          <p:nvPr userDrawn="1"/>
        </p:nvGrpSpPr>
        <p:grpSpPr>
          <a:xfrm>
            <a:off x="987552" y="3151398"/>
            <a:ext cx="4471416" cy="2875416"/>
            <a:chOff x="987552" y="3151398"/>
            <a:chExt cx="4471416" cy="2875416"/>
          </a:xfrm>
        </p:grpSpPr>
        <p:grpSp>
          <p:nvGrpSpPr>
            <p:cNvPr id="26" name="Group 25"/>
            <p:cNvGrpSpPr/>
            <p:nvPr/>
          </p:nvGrpSpPr>
          <p:grpSpPr>
            <a:xfrm>
              <a:off x="987552" y="3151398"/>
              <a:ext cx="4471416" cy="310901"/>
              <a:chOff x="987552" y="3151398"/>
              <a:chExt cx="4471416" cy="310901"/>
            </a:xfrm>
          </p:grpSpPr>
          <p:sp>
            <p:nvSpPr>
              <p:cNvPr id="59" name="Oval 58"/>
              <p:cNvSpPr/>
              <p:nvPr/>
            </p:nvSpPr>
            <p:spPr>
              <a:xfrm>
                <a:off x="987552" y="315140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1682496" y="315140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2377440"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3063240"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3758184"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453128" y="3151399"/>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5148072" y="315139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oup 26"/>
            <p:cNvGrpSpPr/>
            <p:nvPr/>
          </p:nvGrpSpPr>
          <p:grpSpPr>
            <a:xfrm>
              <a:off x="987552" y="3792532"/>
              <a:ext cx="4471416" cy="310901"/>
              <a:chOff x="987552" y="3792532"/>
              <a:chExt cx="4471416" cy="310901"/>
            </a:xfrm>
          </p:grpSpPr>
          <p:sp>
            <p:nvSpPr>
              <p:cNvPr id="52" name="Oval 51"/>
              <p:cNvSpPr/>
              <p:nvPr/>
            </p:nvSpPr>
            <p:spPr>
              <a:xfrm>
                <a:off x="987552" y="3792537"/>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1682496" y="3792536"/>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2377440"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p:cNvSpPr/>
              <p:nvPr/>
            </p:nvSpPr>
            <p:spPr>
              <a:xfrm>
                <a:off x="3063240"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3758184"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4453128" y="379253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5148072" y="379253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p:cNvGrpSpPr/>
            <p:nvPr/>
          </p:nvGrpSpPr>
          <p:grpSpPr>
            <a:xfrm>
              <a:off x="987552" y="4433661"/>
              <a:ext cx="4471416" cy="310901"/>
              <a:chOff x="987552" y="4433661"/>
              <a:chExt cx="4471416" cy="310901"/>
            </a:xfrm>
          </p:grpSpPr>
          <p:sp>
            <p:nvSpPr>
              <p:cNvPr id="45" name="Oval 44"/>
              <p:cNvSpPr/>
              <p:nvPr/>
            </p:nvSpPr>
            <p:spPr>
              <a:xfrm>
                <a:off x="987552" y="4433666"/>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1682496" y="443366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2377440"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3063240"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3758184"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4453128" y="443366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5148072" y="4433661"/>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p:cNvGrpSpPr/>
            <p:nvPr/>
          </p:nvGrpSpPr>
          <p:grpSpPr>
            <a:xfrm>
              <a:off x="987552" y="5074788"/>
              <a:ext cx="4471416" cy="310901"/>
              <a:chOff x="987552" y="5074788"/>
              <a:chExt cx="4471416" cy="310901"/>
            </a:xfrm>
          </p:grpSpPr>
          <p:sp>
            <p:nvSpPr>
              <p:cNvPr id="38" name="Oval 37"/>
              <p:cNvSpPr/>
              <p:nvPr/>
            </p:nvSpPr>
            <p:spPr>
              <a:xfrm>
                <a:off x="987552" y="507479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1682496" y="507479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2377440"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3063240"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3758184"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4453128" y="5074789"/>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5148072" y="507478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p:cNvGrpSpPr/>
            <p:nvPr/>
          </p:nvGrpSpPr>
          <p:grpSpPr>
            <a:xfrm>
              <a:off x="987552" y="5715913"/>
              <a:ext cx="4471416" cy="310901"/>
              <a:chOff x="987552" y="5715913"/>
              <a:chExt cx="4471416" cy="310901"/>
            </a:xfrm>
          </p:grpSpPr>
          <p:sp>
            <p:nvSpPr>
              <p:cNvPr id="31" name="Oval 30"/>
              <p:cNvSpPr/>
              <p:nvPr/>
            </p:nvSpPr>
            <p:spPr>
              <a:xfrm>
                <a:off x="987552" y="571591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1682496" y="5715917"/>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2377440"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3063240"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3758184"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4453128" y="571591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5148072" y="571591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2242144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ree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896112" y="2929835"/>
            <a:ext cx="3310128" cy="369421"/>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4442460" y="2930778"/>
            <a:ext cx="3310128" cy="362604"/>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sp>
        <p:nvSpPr>
          <p:cNvPr id="6" name="Content Placeholder 3"/>
          <p:cNvSpPr>
            <a:spLocks noGrp="1"/>
          </p:cNvSpPr>
          <p:nvPr>
            <p:ph sz="half" idx="11" hasCustomPrompt="1"/>
          </p:nvPr>
        </p:nvSpPr>
        <p:spPr>
          <a:xfrm>
            <a:off x="7988808" y="2929835"/>
            <a:ext cx="3310128" cy="369421"/>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1">
                    <a:lumMod val="85000"/>
                    <a:lumOff val="15000"/>
                  </a:schemeClr>
                </a:solidFill>
              </a:defRPr>
            </a:lvl1pPr>
          </a:lstStyle>
          <a:p>
            <a:pPr lvl="0"/>
            <a:r>
              <a:rPr lang="en-US" dirty="0"/>
              <a:t>Text</a:t>
            </a:r>
          </a:p>
        </p:txBody>
      </p:sp>
      <p:sp>
        <p:nvSpPr>
          <p:cNvPr id="7" name="Rectangle 6"/>
          <p:cNvSpPr/>
          <p:nvPr userDrawn="1"/>
        </p:nvSpPr>
        <p:spPr>
          <a:xfrm>
            <a:off x="813486" y="1915303"/>
            <a:ext cx="3364993" cy="7537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8" name="Rectangle 7"/>
          <p:cNvSpPr/>
          <p:nvPr userDrawn="1"/>
        </p:nvSpPr>
        <p:spPr>
          <a:xfrm>
            <a:off x="4364076" y="1915303"/>
            <a:ext cx="3364992" cy="7537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0" name="Rectangle 9"/>
          <p:cNvSpPr/>
          <p:nvPr userDrawn="1"/>
        </p:nvSpPr>
        <p:spPr>
          <a:xfrm>
            <a:off x="7914665" y="1920240"/>
            <a:ext cx="3364992" cy="7537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grpSp>
        <p:nvGrpSpPr>
          <p:cNvPr id="11" name="Group 10" descr="Circle shapes"/>
          <p:cNvGrpSpPr/>
          <p:nvPr userDrawn="1"/>
        </p:nvGrpSpPr>
        <p:grpSpPr>
          <a:xfrm>
            <a:off x="964478" y="3558746"/>
            <a:ext cx="3082157" cy="2218040"/>
            <a:chOff x="976835" y="3558746"/>
            <a:chExt cx="3082157" cy="2218040"/>
          </a:xfrm>
        </p:grpSpPr>
        <p:grpSp>
          <p:nvGrpSpPr>
            <p:cNvPr id="12" name="Group 11"/>
            <p:cNvGrpSpPr/>
            <p:nvPr/>
          </p:nvGrpSpPr>
          <p:grpSpPr>
            <a:xfrm>
              <a:off x="977464" y="3558746"/>
              <a:ext cx="3081528" cy="228600"/>
              <a:chOff x="914400" y="3558746"/>
              <a:chExt cx="3081528" cy="228600"/>
            </a:xfrm>
          </p:grpSpPr>
          <p:sp>
            <p:nvSpPr>
              <p:cNvPr id="45" name="Oval 44"/>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p:cNvGrpSpPr/>
            <p:nvPr/>
          </p:nvGrpSpPr>
          <p:grpSpPr>
            <a:xfrm>
              <a:off x="977464" y="4056106"/>
              <a:ext cx="3081528" cy="228600"/>
              <a:chOff x="914400" y="3558746"/>
              <a:chExt cx="3081528" cy="228600"/>
            </a:xfrm>
          </p:grpSpPr>
          <p:sp>
            <p:nvSpPr>
              <p:cNvPr id="38" name="Oval 37"/>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p:cNvGrpSpPr/>
            <p:nvPr/>
          </p:nvGrpSpPr>
          <p:grpSpPr>
            <a:xfrm>
              <a:off x="976835" y="4553466"/>
              <a:ext cx="3081528" cy="228600"/>
              <a:chOff x="914400" y="3558746"/>
              <a:chExt cx="3081528" cy="228600"/>
            </a:xfrm>
          </p:grpSpPr>
          <p:sp>
            <p:nvSpPr>
              <p:cNvPr id="31" name="Oval 30"/>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p:cNvGrpSpPr/>
            <p:nvPr/>
          </p:nvGrpSpPr>
          <p:grpSpPr>
            <a:xfrm>
              <a:off x="976835" y="5046565"/>
              <a:ext cx="3081528" cy="228600"/>
              <a:chOff x="914400" y="3558746"/>
              <a:chExt cx="3081528" cy="228600"/>
            </a:xfrm>
          </p:grpSpPr>
          <p:sp>
            <p:nvSpPr>
              <p:cNvPr id="24" name="Oval 23"/>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p:cNvGrpSpPr/>
            <p:nvPr/>
          </p:nvGrpSpPr>
          <p:grpSpPr>
            <a:xfrm>
              <a:off x="976835" y="5548186"/>
              <a:ext cx="3081528" cy="228600"/>
              <a:chOff x="914400" y="3558746"/>
              <a:chExt cx="3081528" cy="228600"/>
            </a:xfrm>
          </p:grpSpPr>
          <p:sp>
            <p:nvSpPr>
              <p:cNvPr id="17" name="Oval 16"/>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2" name="Group 51" descr="Circle shapes"/>
          <p:cNvGrpSpPr/>
          <p:nvPr userDrawn="1"/>
        </p:nvGrpSpPr>
        <p:grpSpPr>
          <a:xfrm>
            <a:off x="4517850" y="3558746"/>
            <a:ext cx="3082157" cy="2218040"/>
            <a:chOff x="976835" y="3558746"/>
            <a:chExt cx="3082157" cy="2218040"/>
          </a:xfrm>
        </p:grpSpPr>
        <p:grpSp>
          <p:nvGrpSpPr>
            <p:cNvPr id="53" name="Group 52"/>
            <p:cNvGrpSpPr/>
            <p:nvPr/>
          </p:nvGrpSpPr>
          <p:grpSpPr>
            <a:xfrm>
              <a:off x="977464" y="3558746"/>
              <a:ext cx="3081528" cy="228600"/>
              <a:chOff x="914400" y="3558746"/>
              <a:chExt cx="3081528" cy="228600"/>
            </a:xfrm>
          </p:grpSpPr>
          <p:sp>
            <p:nvSpPr>
              <p:cNvPr id="86" name="Oval 85"/>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 name="Group 53"/>
            <p:cNvGrpSpPr/>
            <p:nvPr/>
          </p:nvGrpSpPr>
          <p:grpSpPr>
            <a:xfrm>
              <a:off x="977464" y="4056106"/>
              <a:ext cx="3081528" cy="228600"/>
              <a:chOff x="914400" y="3558746"/>
              <a:chExt cx="3081528" cy="228600"/>
            </a:xfrm>
          </p:grpSpPr>
          <p:sp>
            <p:nvSpPr>
              <p:cNvPr id="79" name="Oval 78"/>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5" name="Group 54"/>
            <p:cNvGrpSpPr/>
            <p:nvPr/>
          </p:nvGrpSpPr>
          <p:grpSpPr>
            <a:xfrm>
              <a:off x="976835" y="4553466"/>
              <a:ext cx="3081528" cy="228600"/>
              <a:chOff x="914400" y="3558746"/>
              <a:chExt cx="3081528" cy="228600"/>
            </a:xfrm>
          </p:grpSpPr>
          <p:sp>
            <p:nvSpPr>
              <p:cNvPr id="72" name="Oval 71"/>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6" name="Group 55"/>
            <p:cNvGrpSpPr/>
            <p:nvPr/>
          </p:nvGrpSpPr>
          <p:grpSpPr>
            <a:xfrm>
              <a:off x="976835" y="5046565"/>
              <a:ext cx="3081528" cy="228600"/>
              <a:chOff x="914400" y="3558746"/>
              <a:chExt cx="3081528" cy="228600"/>
            </a:xfrm>
          </p:grpSpPr>
          <p:sp>
            <p:nvSpPr>
              <p:cNvPr id="65" name="Oval 64"/>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p:cNvGrpSpPr/>
            <p:nvPr/>
          </p:nvGrpSpPr>
          <p:grpSpPr>
            <a:xfrm>
              <a:off x="976835" y="5548186"/>
              <a:ext cx="3081528" cy="228600"/>
              <a:chOff x="914400" y="3558746"/>
              <a:chExt cx="3081528" cy="228600"/>
            </a:xfrm>
          </p:grpSpPr>
          <p:sp>
            <p:nvSpPr>
              <p:cNvPr id="58" name="Oval 57"/>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3" name="Group 92" descr="Circle shapes"/>
          <p:cNvGrpSpPr/>
          <p:nvPr userDrawn="1"/>
        </p:nvGrpSpPr>
        <p:grpSpPr>
          <a:xfrm>
            <a:off x="8068440" y="3558746"/>
            <a:ext cx="3082157" cy="2218040"/>
            <a:chOff x="976835" y="3558746"/>
            <a:chExt cx="3082157" cy="2218040"/>
          </a:xfrm>
        </p:grpSpPr>
        <p:grpSp>
          <p:nvGrpSpPr>
            <p:cNvPr id="94" name="Group 93"/>
            <p:cNvGrpSpPr/>
            <p:nvPr/>
          </p:nvGrpSpPr>
          <p:grpSpPr>
            <a:xfrm>
              <a:off x="977464" y="3558746"/>
              <a:ext cx="3081528" cy="228600"/>
              <a:chOff x="914400" y="3558746"/>
              <a:chExt cx="3081528" cy="228600"/>
            </a:xfrm>
          </p:grpSpPr>
          <p:sp>
            <p:nvSpPr>
              <p:cNvPr id="127" name="Oval 126"/>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Oval 129"/>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5" name="Group 94"/>
            <p:cNvGrpSpPr/>
            <p:nvPr/>
          </p:nvGrpSpPr>
          <p:grpSpPr>
            <a:xfrm>
              <a:off x="977464" y="4056106"/>
              <a:ext cx="3081528" cy="228600"/>
              <a:chOff x="914400" y="3558746"/>
              <a:chExt cx="3081528" cy="228600"/>
            </a:xfrm>
          </p:grpSpPr>
          <p:sp>
            <p:nvSpPr>
              <p:cNvPr id="120" name="Oval 119"/>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Oval 122"/>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6" name="Group 95"/>
            <p:cNvGrpSpPr/>
            <p:nvPr/>
          </p:nvGrpSpPr>
          <p:grpSpPr>
            <a:xfrm>
              <a:off x="976835" y="4553466"/>
              <a:ext cx="3081528" cy="228600"/>
              <a:chOff x="914400" y="3558746"/>
              <a:chExt cx="3081528" cy="228600"/>
            </a:xfrm>
          </p:grpSpPr>
          <p:sp>
            <p:nvSpPr>
              <p:cNvPr id="113" name="Oval 112"/>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Oval 115"/>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7" name="Group 96"/>
            <p:cNvGrpSpPr/>
            <p:nvPr/>
          </p:nvGrpSpPr>
          <p:grpSpPr>
            <a:xfrm>
              <a:off x="976835" y="5046565"/>
              <a:ext cx="3081528" cy="228600"/>
              <a:chOff x="914400" y="3558746"/>
              <a:chExt cx="3081528" cy="228600"/>
            </a:xfrm>
          </p:grpSpPr>
          <p:sp>
            <p:nvSpPr>
              <p:cNvPr id="106" name="Oval 105"/>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8" name="Group 97"/>
            <p:cNvGrpSpPr/>
            <p:nvPr/>
          </p:nvGrpSpPr>
          <p:grpSpPr>
            <a:xfrm>
              <a:off x="976835" y="5548186"/>
              <a:ext cx="3081528" cy="228600"/>
              <a:chOff x="914400" y="3558746"/>
              <a:chExt cx="3081528" cy="228600"/>
            </a:xfrm>
          </p:grpSpPr>
          <p:sp>
            <p:nvSpPr>
              <p:cNvPr id="99" name="Oval 98"/>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Oval 103"/>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319836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ight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838198" y="1877694"/>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3541662" y="1877694"/>
            <a:ext cx="2487168" cy="362604"/>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sp>
        <p:nvSpPr>
          <p:cNvPr id="6" name="Content Placeholder 3"/>
          <p:cNvSpPr>
            <a:spLocks noGrp="1"/>
          </p:cNvSpPr>
          <p:nvPr>
            <p:ph sz="half" idx="11" hasCustomPrompt="1"/>
          </p:nvPr>
        </p:nvSpPr>
        <p:spPr>
          <a:xfrm>
            <a:off x="6213291" y="1881347"/>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7" name="Content Placeholder 3"/>
          <p:cNvSpPr>
            <a:spLocks noGrp="1"/>
          </p:cNvSpPr>
          <p:nvPr>
            <p:ph sz="half" idx="12" hasCustomPrompt="1"/>
          </p:nvPr>
        </p:nvSpPr>
        <p:spPr>
          <a:xfrm>
            <a:off x="8884920" y="1881348"/>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13" name="Rectangle 12"/>
          <p:cNvSpPr/>
          <p:nvPr userDrawn="1"/>
        </p:nvSpPr>
        <p:spPr>
          <a:xfrm>
            <a:off x="838198" y="1355834"/>
            <a:ext cx="2468880" cy="5133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4" name="Rectangle 13"/>
          <p:cNvSpPr/>
          <p:nvPr userDrawn="1"/>
        </p:nvSpPr>
        <p:spPr>
          <a:xfrm>
            <a:off x="3541662" y="1355834"/>
            <a:ext cx="2468880" cy="5133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5" name="Rectangle 14"/>
          <p:cNvSpPr/>
          <p:nvPr userDrawn="1"/>
        </p:nvSpPr>
        <p:spPr>
          <a:xfrm>
            <a:off x="6213291" y="1355834"/>
            <a:ext cx="2468880" cy="51330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6" name="Rectangle 15"/>
          <p:cNvSpPr/>
          <p:nvPr userDrawn="1"/>
        </p:nvSpPr>
        <p:spPr>
          <a:xfrm>
            <a:off x="8884920" y="1355834"/>
            <a:ext cx="2468880" cy="5133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grpSp>
        <p:nvGrpSpPr>
          <p:cNvPr id="21" name="Group 20" descr="Circle shapes"/>
          <p:cNvGrpSpPr/>
          <p:nvPr userDrawn="1"/>
        </p:nvGrpSpPr>
        <p:grpSpPr>
          <a:xfrm>
            <a:off x="905433" y="2393577"/>
            <a:ext cx="2358975" cy="1394592"/>
            <a:chOff x="905433" y="2595282"/>
            <a:chExt cx="2358975" cy="1394592"/>
          </a:xfrm>
        </p:grpSpPr>
        <p:grpSp>
          <p:nvGrpSpPr>
            <p:cNvPr id="22" name="Group 21"/>
            <p:cNvGrpSpPr/>
            <p:nvPr/>
          </p:nvGrpSpPr>
          <p:grpSpPr>
            <a:xfrm>
              <a:off x="905433" y="2595282"/>
              <a:ext cx="2358975" cy="179758"/>
              <a:chOff x="891986" y="2595282"/>
              <a:chExt cx="2358975" cy="179758"/>
            </a:xfrm>
          </p:grpSpPr>
          <p:sp>
            <p:nvSpPr>
              <p:cNvPr id="55" name="Oval 54"/>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p:cNvGrpSpPr/>
            <p:nvPr/>
          </p:nvGrpSpPr>
          <p:grpSpPr>
            <a:xfrm>
              <a:off x="905433" y="2903611"/>
              <a:ext cx="2358975" cy="179758"/>
              <a:chOff x="891986" y="2595282"/>
              <a:chExt cx="2358975" cy="179758"/>
            </a:xfrm>
          </p:grpSpPr>
          <p:sp>
            <p:nvSpPr>
              <p:cNvPr id="48" name="Oval 47"/>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p:cNvGrpSpPr/>
            <p:nvPr/>
          </p:nvGrpSpPr>
          <p:grpSpPr>
            <a:xfrm>
              <a:off x="905433" y="3205216"/>
              <a:ext cx="2358975" cy="179758"/>
              <a:chOff x="891986" y="2595282"/>
              <a:chExt cx="2358975" cy="179758"/>
            </a:xfrm>
          </p:grpSpPr>
          <p:sp>
            <p:nvSpPr>
              <p:cNvPr id="41" name="Oval 40"/>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p:cNvGrpSpPr/>
            <p:nvPr/>
          </p:nvGrpSpPr>
          <p:grpSpPr>
            <a:xfrm>
              <a:off x="905433" y="3500097"/>
              <a:ext cx="2358975" cy="179758"/>
              <a:chOff x="891986" y="2595282"/>
              <a:chExt cx="2358975" cy="179758"/>
            </a:xfrm>
          </p:grpSpPr>
          <p:sp>
            <p:nvSpPr>
              <p:cNvPr id="34" name="Oval 33"/>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 name="Group 25"/>
            <p:cNvGrpSpPr/>
            <p:nvPr/>
          </p:nvGrpSpPr>
          <p:grpSpPr>
            <a:xfrm>
              <a:off x="905433" y="3810116"/>
              <a:ext cx="2358975" cy="179758"/>
              <a:chOff x="891986" y="2595282"/>
              <a:chExt cx="2358975" cy="179758"/>
            </a:xfrm>
          </p:grpSpPr>
          <p:sp>
            <p:nvSpPr>
              <p:cNvPr id="27" name="Oval 26"/>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62" name="Group 61" descr="Circle shapes"/>
          <p:cNvGrpSpPr/>
          <p:nvPr userDrawn="1"/>
        </p:nvGrpSpPr>
        <p:grpSpPr>
          <a:xfrm>
            <a:off x="6287795" y="2393577"/>
            <a:ext cx="2358975" cy="1394592"/>
            <a:chOff x="905433" y="2595282"/>
            <a:chExt cx="2358975" cy="1394592"/>
          </a:xfrm>
        </p:grpSpPr>
        <p:grpSp>
          <p:nvGrpSpPr>
            <p:cNvPr id="63" name="Group 62"/>
            <p:cNvGrpSpPr/>
            <p:nvPr/>
          </p:nvGrpSpPr>
          <p:grpSpPr>
            <a:xfrm>
              <a:off x="905433" y="2595282"/>
              <a:ext cx="2358975" cy="179758"/>
              <a:chOff x="891986" y="2595282"/>
              <a:chExt cx="2358975" cy="179758"/>
            </a:xfrm>
          </p:grpSpPr>
          <p:sp>
            <p:nvSpPr>
              <p:cNvPr id="96" name="Oval 95"/>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96"/>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98"/>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 name="Group 63"/>
            <p:cNvGrpSpPr/>
            <p:nvPr/>
          </p:nvGrpSpPr>
          <p:grpSpPr>
            <a:xfrm>
              <a:off x="905433" y="2903611"/>
              <a:ext cx="2358975" cy="179758"/>
              <a:chOff x="891986" y="2595282"/>
              <a:chExt cx="2358975" cy="179758"/>
            </a:xfrm>
          </p:grpSpPr>
          <p:sp>
            <p:nvSpPr>
              <p:cNvPr id="89" name="Oval 88"/>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92"/>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93"/>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94"/>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 name="Group 64"/>
            <p:cNvGrpSpPr/>
            <p:nvPr/>
          </p:nvGrpSpPr>
          <p:grpSpPr>
            <a:xfrm>
              <a:off x="905433" y="3205216"/>
              <a:ext cx="2358975" cy="179758"/>
              <a:chOff x="891986" y="2595282"/>
              <a:chExt cx="2358975" cy="179758"/>
            </a:xfrm>
          </p:grpSpPr>
          <p:sp>
            <p:nvSpPr>
              <p:cNvPr id="82" name="Oval 81"/>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6" name="Group 65"/>
            <p:cNvGrpSpPr/>
            <p:nvPr/>
          </p:nvGrpSpPr>
          <p:grpSpPr>
            <a:xfrm>
              <a:off x="905433" y="3500097"/>
              <a:ext cx="2358975" cy="179758"/>
              <a:chOff x="891986" y="2595282"/>
              <a:chExt cx="2358975" cy="179758"/>
            </a:xfrm>
          </p:grpSpPr>
          <p:sp>
            <p:nvSpPr>
              <p:cNvPr id="75" name="Oval 74"/>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7" name="Group 66"/>
            <p:cNvGrpSpPr/>
            <p:nvPr/>
          </p:nvGrpSpPr>
          <p:grpSpPr>
            <a:xfrm>
              <a:off x="905433" y="3810116"/>
              <a:ext cx="2358975" cy="179758"/>
              <a:chOff x="891986" y="2595282"/>
              <a:chExt cx="2358975" cy="179758"/>
            </a:xfrm>
          </p:grpSpPr>
          <p:sp>
            <p:nvSpPr>
              <p:cNvPr id="68" name="Oval 67"/>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3" name="Group 102" descr="Circle shapes"/>
          <p:cNvGrpSpPr/>
          <p:nvPr userDrawn="1"/>
        </p:nvGrpSpPr>
        <p:grpSpPr>
          <a:xfrm>
            <a:off x="3596614" y="2393621"/>
            <a:ext cx="2358975" cy="1394592"/>
            <a:chOff x="905433" y="2595282"/>
            <a:chExt cx="2358975" cy="1394592"/>
          </a:xfrm>
        </p:grpSpPr>
        <p:grpSp>
          <p:nvGrpSpPr>
            <p:cNvPr id="104" name="Group 103"/>
            <p:cNvGrpSpPr/>
            <p:nvPr/>
          </p:nvGrpSpPr>
          <p:grpSpPr>
            <a:xfrm>
              <a:off x="905433" y="2595282"/>
              <a:ext cx="2358975" cy="179758"/>
              <a:chOff x="891986" y="2595282"/>
              <a:chExt cx="2358975" cy="179758"/>
            </a:xfrm>
          </p:grpSpPr>
          <p:sp>
            <p:nvSpPr>
              <p:cNvPr id="137" name="Oval 136"/>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137"/>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Oval 138"/>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139"/>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140"/>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141"/>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142"/>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5" name="Group 104"/>
            <p:cNvGrpSpPr/>
            <p:nvPr/>
          </p:nvGrpSpPr>
          <p:grpSpPr>
            <a:xfrm>
              <a:off x="905433" y="2903611"/>
              <a:ext cx="2358975" cy="179758"/>
              <a:chOff x="891986" y="2595282"/>
              <a:chExt cx="2358975" cy="179758"/>
            </a:xfrm>
          </p:grpSpPr>
          <p:sp>
            <p:nvSpPr>
              <p:cNvPr id="130" name="Oval 129"/>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Oval 133"/>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Oval 134"/>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135"/>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6" name="Group 105"/>
            <p:cNvGrpSpPr/>
            <p:nvPr/>
          </p:nvGrpSpPr>
          <p:grpSpPr>
            <a:xfrm>
              <a:off x="905433" y="3205216"/>
              <a:ext cx="2358975" cy="179758"/>
              <a:chOff x="891986" y="2595282"/>
              <a:chExt cx="2358975" cy="179758"/>
            </a:xfrm>
          </p:grpSpPr>
          <p:sp>
            <p:nvSpPr>
              <p:cNvPr id="123" name="Oval 122"/>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126"/>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7" name="Group 106"/>
            <p:cNvGrpSpPr/>
            <p:nvPr/>
          </p:nvGrpSpPr>
          <p:grpSpPr>
            <a:xfrm>
              <a:off x="905433" y="3500097"/>
              <a:ext cx="2358975" cy="179758"/>
              <a:chOff x="891986" y="2595282"/>
              <a:chExt cx="2358975" cy="179758"/>
            </a:xfrm>
          </p:grpSpPr>
          <p:sp>
            <p:nvSpPr>
              <p:cNvPr id="116" name="Oval 115"/>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8" name="Group 107"/>
            <p:cNvGrpSpPr/>
            <p:nvPr/>
          </p:nvGrpSpPr>
          <p:grpSpPr>
            <a:xfrm>
              <a:off x="905433" y="3810116"/>
              <a:ext cx="2358975" cy="179758"/>
              <a:chOff x="891986" y="2595282"/>
              <a:chExt cx="2358975" cy="179758"/>
            </a:xfrm>
          </p:grpSpPr>
          <p:sp>
            <p:nvSpPr>
              <p:cNvPr id="109" name="Oval 108"/>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Oval 112"/>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44" name="Group 143" descr="Circle shapes"/>
          <p:cNvGrpSpPr/>
          <p:nvPr userDrawn="1"/>
        </p:nvGrpSpPr>
        <p:grpSpPr>
          <a:xfrm>
            <a:off x="8969655" y="2395728"/>
            <a:ext cx="2358975" cy="1394592"/>
            <a:chOff x="905433" y="2595282"/>
            <a:chExt cx="2358975" cy="1394592"/>
          </a:xfrm>
        </p:grpSpPr>
        <p:grpSp>
          <p:nvGrpSpPr>
            <p:cNvPr id="145" name="Group 144"/>
            <p:cNvGrpSpPr/>
            <p:nvPr/>
          </p:nvGrpSpPr>
          <p:grpSpPr>
            <a:xfrm>
              <a:off x="905433" y="2595282"/>
              <a:ext cx="2358975" cy="179758"/>
              <a:chOff x="891986" y="2595282"/>
              <a:chExt cx="2358975" cy="179758"/>
            </a:xfrm>
          </p:grpSpPr>
          <p:sp>
            <p:nvSpPr>
              <p:cNvPr id="178" name="Oval 177"/>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Oval 178"/>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Oval 179"/>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Oval 180"/>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Oval 181"/>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Oval 182"/>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Oval 183"/>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6" name="Group 145"/>
            <p:cNvGrpSpPr/>
            <p:nvPr/>
          </p:nvGrpSpPr>
          <p:grpSpPr>
            <a:xfrm>
              <a:off x="905433" y="2903611"/>
              <a:ext cx="2358975" cy="179758"/>
              <a:chOff x="891986" y="2595282"/>
              <a:chExt cx="2358975" cy="179758"/>
            </a:xfrm>
          </p:grpSpPr>
          <p:sp>
            <p:nvSpPr>
              <p:cNvPr id="171" name="Oval 170"/>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Oval 171"/>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Oval 172"/>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Oval 173"/>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Oval 175"/>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Oval 176"/>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7" name="Group 146"/>
            <p:cNvGrpSpPr/>
            <p:nvPr/>
          </p:nvGrpSpPr>
          <p:grpSpPr>
            <a:xfrm>
              <a:off x="905433" y="3205216"/>
              <a:ext cx="2358975" cy="179758"/>
              <a:chOff x="891986" y="2595282"/>
              <a:chExt cx="2358975" cy="179758"/>
            </a:xfrm>
          </p:grpSpPr>
          <p:sp>
            <p:nvSpPr>
              <p:cNvPr id="164" name="Oval 163"/>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Oval 164"/>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Oval 165"/>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Oval 166"/>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Oval 168"/>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Oval 169"/>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8" name="Group 147"/>
            <p:cNvGrpSpPr/>
            <p:nvPr/>
          </p:nvGrpSpPr>
          <p:grpSpPr>
            <a:xfrm>
              <a:off x="905433" y="3500097"/>
              <a:ext cx="2358975" cy="179758"/>
              <a:chOff x="891986" y="2595282"/>
              <a:chExt cx="2358975" cy="179758"/>
            </a:xfrm>
          </p:grpSpPr>
          <p:sp>
            <p:nvSpPr>
              <p:cNvPr id="157" name="Oval 156"/>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Oval 157"/>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Oval 158"/>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0" name="Oval 159"/>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Oval 160"/>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Oval 162"/>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9" name="Group 148"/>
            <p:cNvGrpSpPr/>
            <p:nvPr/>
          </p:nvGrpSpPr>
          <p:grpSpPr>
            <a:xfrm>
              <a:off x="905433" y="3810116"/>
              <a:ext cx="2358975" cy="179758"/>
              <a:chOff x="891986" y="2595282"/>
              <a:chExt cx="2358975" cy="179758"/>
            </a:xfrm>
          </p:grpSpPr>
          <p:sp>
            <p:nvSpPr>
              <p:cNvPr id="150" name="Oval 149"/>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Oval 150"/>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Oval 151"/>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Oval 152"/>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Oval 153"/>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Oval 154"/>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Oval 155"/>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49" name="Group 348" descr="Dashed lines"/>
          <p:cNvGrpSpPr/>
          <p:nvPr userDrawn="1"/>
        </p:nvGrpSpPr>
        <p:grpSpPr>
          <a:xfrm>
            <a:off x="896377" y="4239037"/>
            <a:ext cx="2384144" cy="2121587"/>
            <a:chOff x="6557963" y="2680139"/>
            <a:chExt cx="4795836" cy="3565213"/>
          </a:xfrm>
        </p:grpSpPr>
        <p:cxnSp>
          <p:nvCxnSpPr>
            <p:cNvPr id="350" name="Straight Connector 349"/>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62" name="Group 361" descr="Dashed lines"/>
          <p:cNvGrpSpPr/>
          <p:nvPr userDrawn="1"/>
        </p:nvGrpSpPr>
        <p:grpSpPr>
          <a:xfrm>
            <a:off x="3599840" y="4239037"/>
            <a:ext cx="2384144" cy="2121587"/>
            <a:chOff x="6557963" y="2680139"/>
            <a:chExt cx="4795836" cy="3565213"/>
          </a:xfrm>
        </p:grpSpPr>
        <p:cxnSp>
          <p:nvCxnSpPr>
            <p:cNvPr id="363" name="Straight Connector 362"/>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75" name="Group 374" descr="Dashed lines"/>
          <p:cNvGrpSpPr/>
          <p:nvPr userDrawn="1"/>
        </p:nvGrpSpPr>
        <p:grpSpPr>
          <a:xfrm>
            <a:off x="6298027" y="4239037"/>
            <a:ext cx="2384144" cy="2121587"/>
            <a:chOff x="6557963" y="2680139"/>
            <a:chExt cx="4795836" cy="3565213"/>
          </a:xfrm>
        </p:grpSpPr>
        <p:cxnSp>
          <p:nvCxnSpPr>
            <p:cNvPr id="376" name="Straight Connector 375"/>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3" name="Straight Connector 382"/>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4" name="Straight Connector 383"/>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5" name="Straight Connector 384"/>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6" name="Straight Connector 385"/>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401" name="Group 400" descr="Dashed lines"/>
          <p:cNvGrpSpPr/>
          <p:nvPr userDrawn="1"/>
        </p:nvGrpSpPr>
        <p:grpSpPr>
          <a:xfrm>
            <a:off x="8996214" y="4232850"/>
            <a:ext cx="2384144" cy="2121587"/>
            <a:chOff x="6557963" y="2680139"/>
            <a:chExt cx="4795836" cy="3565213"/>
          </a:xfrm>
        </p:grpSpPr>
        <p:cxnSp>
          <p:nvCxnSpPr>
            <p:cNvPr id="402" name="Straight Connector 401"/>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5" name="Straight Connector 404"/>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6" name="Straight Connector 405"/>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7" name="Straight Connector 406"/>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8" name="Straight Connector 407"/>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9" name="Straight Connector 408"/>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0" name="Straight Connector 409"/>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1" name="Straight Connector 410"/>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61" name="Text Placeholder 360"/>
          <p:cNvSpPr>
            <a:spLocks noGrp="1"/>
          </p:cNvSpPr>
          <p:nvPr>
            <p:ph type="body" sz="quarter" idx="13" hasCustomPrompt="1"/>
          </p:nvPr>
        </p:nvSpPr>
        <p:spPr>
          <a:xfrm>
            <a:off x="844865" y="3983201"/>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374" name="Text Placeholder 360"/>
          <p:cNvSpPr>
            <a:spLocks noGrp="1"/>
          </p:cNvSpPr>
          <p:nvPr>
            <p:ph type="body" sz="quarter" idx="14" hasCustomPrompt="1"/>
          </p:nvPr>
        </p:nvSpPr>
        <p:spPr>
          <a:xfrm>
            <a:off x="3541662" y="3989388"/>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387" name="Text Placeholder 360"/>
          <p:cNvSpPr>
            <a:spLocks noGrp="1"/>
          </p:cNvSpPr>
          <p:nvPr>
            <p:ph type="body" sz="quarter" idx="15" hasCustomPrompt="1"/>
          </p:nvPr>
        </p:nvSpPr>
        <p:spPr>
          <a:xfrm>
            <a:off x="6239849" y="3989388"/>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413" name="Text Placeholder 360"/>
          <p:cNvSpPr>
            <a:spLocks noGrp="1"/>
          </p:cNvSpPr>
          <p:nvPr>
            <p:ph type="body" sz="quarter" idx="16" hasCustomPrompt="1"/>
          </p:nvPr>
        </p:nvSpPr>
        <p:spPr>
          <a:xfrm>
            <a:off x="8938036" y="3983201"/>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Tree>
    <p:extLst>
      <p:ext uri="{BB962C8B-B14F-4D97-AF65-F5344CB8AC3E}">
        <p14:creationId xmlns:p14="http://schemas.microsoft.com/office/powerpoint/2010/main" val="173984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99551F-0685-470A-A63A-F808D54B9B6A}" type="datetimeFigureOut">
              <a:rPr lang="en-US" smtClean="0"/>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2292670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99551F-0685-470A-A63A-F808D54B9B6A}" type="datetimeFigureOut">
              <a:rPr lang="en-US" smtClean="0"/>
              <a:t>8/12/2024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3714509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99551F-0685-470A-A63A-F808D54B9B6A}" type="datetimeFigureOut">
              <a:rPr lang="en-US" smtClean="0"/>
              <a:t>8/12/2024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313918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99551F-0685-470A-A63A-F808D54B9B6A}" type="datetimeFigureOut">
              <a:rPr lang="en-US" smtClean="0"/>
              <a:t>8/12/2024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3428871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99551F-0685-470A-A63A-F808D54B9B6A}" type="datetimeFigureOut">
              <a:rPr lang="en-US" smtClean="0"/>
              <a:t>8/12/2024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2BDE3A-8A5F-47C4-AA75-58FC1EB2D383}" type="slidenum">
              <a:rPr lang="en-US" smtClean="0"/>
              <a:t>‹#›</a:t>
            </a:fld>
            <a:endParaRPr lang="en-US" dirty="0"/>
          </a:p>
        </p:txBody>
      </p:sp>
    </p:spTree>
    <p:extLst>
      <p:ext uri="{BB962C8B-B14F-4D97-AF65-F5344CB8AC3E}">
        <p14:creationId xmlns:p14="http://schemas.microsoft.com/office/powerpoint/2010/main" val="9718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0" r:id="rId4"/>
    <p:sldLayoutId id="2147483661" r:id="rId5"/>
    <p:sldLayoutId id="2147483651"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000" kern="120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6" y="1970571"/>
            <a:ext cx="5254647" cy="4025838"/>
          </a:xfrm>
        </p:spPr>
        <p:txBody>
          <a:bodyPr>
            <a:normAutofit/>
          </a:bodyPr>
          <a:lstStyle/>
          <a:p>
            <a:pPr algn="l"/>
            <a:br>
              <a:rPr lang="en-US" sz="4800" dirty="0">
                <a:solidFill>
                  <a:schemeClr val="tx1"/>
                </a:solidFill>
                <a:latin typeface="Microsoft YaHei UI"/>
                <a:ea typeface="Microsoft YaHei UI"/>
              </a:rPr>
            </a:br>
            <a:r>
              <a:rPr lang="en-US" sz="4800" dirty="0">
                <a:solidFill>
                  <a:schemeClr val="tx1"/>
                </a:solidFill>
                <a:latin typeface="Microsoft YaHei UI"/>
                <a:ea typeface="Microsoft YaHei UI"/>
              </a:rPr>
              <a:t> </a:t>
            </a:r>
            <a:br>
              <a:rPr lang="en-US" sz="4800" dirty="0">
                <a:solidFill>
                  <a:schemeClr val="tx1"/>
                </a:solidFill>
                <a:latin typeface="Microsoft YaHei UI"/>
                <a:ea typeface="Microsoft YaHei UI"/>
              </a:rPr>
            </a:br>
            <a:r>
              <a:rPr lang="en-US" sz="2800" b="1" dirty="0">
                <a:solidFill>
                  <a:schemeClr val="tx1"/>
                </a:solidFill>
                <a:latin typeface="Arial"/>
                <a:ea typeface="Microsoft YaHei UI"/>
                <a:cs typeface="Arial"/>
              </a:rPr>
              <a:t>AUTHOR:</a:t>
            </a:r>
            <a:r>
              <a:rPr lang="en-US" sz="2800" b="1" cap="all" dirty="0">
                <a:solidFill>
                  <a:schemeClr val="tx1"/>
                </a:solidFill>
                <a:latin typeface="Arial"/>
                <a:cs typeface="Arial"/>
              </a:rPr>
              <a:t> TESSA NEJLA AYVAZOGLU, KUN CHEN</a:t>
            </a:r>
            <a:br>
              <a:rPr lang="en-US" sz="2800" b="1" cap="all" dirty="0">
                <a:latin typeface="Arial"/>
                <a:cs typeface="Arial"/>
              </a:rPr>
            </a:br>
            <a:r>
              <a:rPr lang="en-US" sz="2000" cap="all" dirty="0">
                <a:solidFill>
                  <a:srgbClr val="FFFFFF"/>
                </a:solidFill>
                <a:latin typeface="Arial"/>
                <a:cs typeface="Arial"/>
              </a:rPr>
              <a:t> Date: AUGUST, 12, 2024</a:t>
            </a:r>
            <a:endParaRPr lang="en-US"/>
          </a:p>
        </p:txBody>
      </p:sp>
      <p:sp>
        <p:nvSpPr>
          <p:cNvPr id="7" name="Subtitle 6"/>
          <p:cNvSpPr>
            <a:spLocks noGrp="1"/>
          </p:cNvSpPr>
          <p:nvPr>
            <p:ph type="subTitle" idx="1"/>
          </p:nvPr>
        </p:nvSpPr>
        <p:spPr>
          <a:xfrm>
            <a:off x="135890" y="4332771"/>
            <a:ext cx="4984220" cy="2033752"/>
          </a:xfrm>
        </p:spPr>
        <p:txBody>
          <a:bodyPr/>
          <a:lstStyle/>
          <a:p>
            <a:r>
              <a:rPr lang="en-US" b="1" dirty="0"/>
              <a:t>DATE:12/08/2024</a:t>
            </a:r>
          </a:p>
        </p:txBody>
      </p:sp>
      <p:sp>
        <p:nvSpPr>
          <p:cNvPr id="3" name="TextBox 2">
            <a:extLst>
              <a:ext uri="{FF2B5EF4-FFF2-40B4-BE49-F238E27FC236}">
                <a16:creationId xmlns:a16="http://schemas.microsoft.com/office/drawing/2014/main" id="{9BA9552B-FE3F-D032-702A-07A66D6F705E}"/>
              </a:ext>
            </a:extLst>
          </p:cNvPr>
          <p:cNvSpPr txBox="1"/>
          <p:nvPr/>
        </p:nvSpPr>
        <p:spPr>
          <a:xfrm>
            <a:off x="827315" y="1121229"/>
            <a:ext cx="1038497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latin typeface="Arial"/>
              </a:rPr>
              <a:t>Optimizing Gym Utilization for GoodLife Fitness</a:t>
            </a:r>
            <a:endParaRPr lang="en-US"/>
          </a:p>
        </p:txBody>
      </p:sp>
    </p:spTree>
    <p:extLst>
      <p:ext uri="{BB962C8B-B14F-4D97-AF65-F5344CB8AC3E}">
        <p14:creationId xmlns:p14="http://schemas.microsoft.com/office/powerpoint/2010/main" val="3419770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045" y="190921"/>
            <a:ext cx="12189278" cy="769535"/>
          </a:xfrm>
        </p:spPr>
        <p:txBody>
          <a:bodyPr vert="horz" lIns="91440" tIns="45720" rIns="91440" bIns="45720" rtlCol="0" anchor="ctr">
            <a:noAutofit/>
          </a:bodyPr>
          <a:lstStyle/>
          <a:p>
            <a:r>
              <a:rPr lang="en-US" sz="3600" b="1" dirty="0">
                <a:solidFill>
                  <a:srgbClr val="000000"/>
                </a:solidFill>
                <a:latin typeface="Arial"/>
                <a:cs typeface="Arial"/>
              </a:rPr>
              <a:t>Problem A - Optimizing Group Fitness Class Utilization</a:t>
            </a:r>
            <a:endParaRPr lang="en-US" sz="3600">
              <a:latin typeface="Arial"/>
              <a:cs typeface="Arial"/>
            </a:endParaRPr>
          </a:p>
          <a:p>
            <a:endParaRPr lang="en-US" sz="3200" b="1" dirty="0">
              <a:solidFill>
                <a:srgbClr val="000000"/>
              </a:solidFill>
              <a:latin typeface="Arial"/>
              <a:cs typeface="Arial"/>
            </a:endParaRPr>
          </a:p>
        </p:txBody>
      </p:sp>
      <p:sp>
        <p:nvSpPr>
          <p:cNvPr id="3" name="Content Placeholder 2"/>
          <p:cNvSpPr>
            <a:spLocks noGrp="1"/>
          </p:cNvSpPr>
          <p:nvPr>
            <p:ph idx="1"/>
          </p:nvPr>
        </p:nvSpPr>
        <p:spPr>
          <a:xfrm>
            <a:off x="412231" y="1127768"/>
            <a:ext cx="9459685" cy="4947744"/>
          </a:xfrm>
        </p:spPr>
        <p:txBody>
          <a:bodyPr vert="horz" lIns="91440" tIns="45720" rIns="91440" bIns="45720" rtlCol="0" anchor="t">
            <a:noAutofit/>
          </a:bodyPr>
          <a:lstStyle/>
          <a:p>
            <a:pPr>
              <a:buFont typeface="Arial"/>
              <a:buChar char="•"/>
            </a:pPr>
            <a:endParaRPr lang="en-US" sz="1600" b="1" dirty="0">
              <a:solidFill>
                <a:schemeClr val="tx1"/>
              </a:solidFill>
              <a:latin typeface="Arial"/>
              <a:cs typeface="Arial"/>
            </a:endParaRPr>
          </a:p>
          <a:p>
            <a:pPr marL="285750" indent="-285750">
              <a:buFont typeface="Arial"/>
              <a:buChar char="•"/>
            </a:pPr>
            <a:endParaRPr lang="en-US" sz="1600" dirty="0">
              <a:solidFill>
                <a:schemeClr val="tx1"/>
              </a:solidFill>
              <a:latin typeface="Arial"/>
              <a:cs typeface="Arial"/>
            </a:endParaRPr>
          </a:p>
          <a:p>
            <a:endParaRPr lang="en-US" dirty="0">
              <a:cs typeface="Segoe UI"/>
            </a:endParaRPr>
          </a:p>
        </p:txBody>
      </p:sp>
      <p:pic>
        <p:nvPicPr>
          <p:cNvPr id="4" name="Picture 3" descr="A graph of weight by category&#10;&#10;Description automatically generated">
            <a:extLst>
              <a:ext uri="{FF2B5EF4-FFF2-40B4-BE49-F238E27FC236}">
                <a16:creationId xmlns:a16="http://schemas.microsoft.com/office/drawing/2014/main" id="{BBD409C9-C75B-3292-6A52-E18974430957}"/>
              </a:ext>
            </a:extLst>
          </p:cNvPr>
          <p:cNvPicPr>
            <a:picLocks noChangeAspect="1"/>
          </p:cNvPicPr>
          <p:nvPr/>
        </p:nvPicPr>
        <p:blipFill>
          <a:blip r:embed="rId3"/>
          <a:stretch>
            <a:fillRect/>
          </a:stretch>
        </p:blipFill>
        <p:spPr>
          <a:xfrm>
            <a:off x="1502229" y="783092"/>
            <a:ext cx="8534400" cy="5591175"/>
          </a:xfrm>
          <a:prstGeom prst="rect">
            <a:avLst/>
          </a:prstGeom>
        </p:spPr>
      </p:pic>
    </p:spTree>
    <p:extLst>
      <p:ext uri="{BB962C8B-B14F-4D97-AF65-F5344CB8AC3E}">
        <p14:creationId xmlns:p14="http://schemas.microsoft.com/office/powerpoint/2010/main" val="3497529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045" y="190921"/>
            <a:ext cx="12189278" cy="769535"/>
          </a:xfrm>
        </p:spPr>
        <p:txBody>
          <a:bodyPr vert="horz" lIns="91440" tIns="45720" rIns="91440" bIns="45720" rtlCol="0" anchor="ctr">
            <a:noAutofit/>
          </a:bodyPr>
          <a:lstStyle/>
          <a:p>
            <a:r>
              <a:rPr lang="en-US" sz="3600" b="1" dirty="0">
                <a:solidFill>
                  <a:srgbClr val="000000"/>
                </a:solidFill>
                <a:latin typeface="Arial"/>
                <a:cs typeface="Arial"/>
              </a:rPr>
              <a:t>Problem A - Optimizing Group Fitness Class Utilization</a:t>
            </a:r>
            <a:endParaRPr lang="en-US" sz="3600">
              <a:latin typeface="Arial"/>
              <a:cs typeface="Arial"/>
            </a:endParaRPr>
          </a:p>
          <a:p>
            <a:endParaRPr lang="en-US" sz="3200" b="1" dirty="0">
              <a:solidFill>
                <a:srgbClr val="000000"/>
              </a:solidFill>
              <a:latin typeface="Arial"/>
              <a:cs typeface="Arial"/>
            </a:endParaRPr>
          </a:p>
        </p:txBody>
      </p:sp>
      <p:sp>
        <p:nvSpPr>
          <p:cNvPr id="3" name="Content Placeholder 2"/>
          <p:cNvSpPr>
            <a:spLocks noGrp="1"/>
          </p:cNvSpPr>
          <p:nvPr>
            <p:ph idx="1"/>
          </p:nvPr>
        </p:nvSpPr>
        <p:spPr>
          <a:xfrm>
            <a:off x="412231" y="1127768"/>
            <a:ext cx="9459685" cy="4947744"/>
          </a:xfrm>
        </p:spPr>
        <p:txBody>
          <a:bodyPr vert="horz" lIns="91440" tIns="45720" rIns="91440" bIns="45720" rtlCol="0" anchor="t">
            <a:noAutofit/>
          </a:bodyPr>
          <a:lstStyle/>
          <a:p>
            <a:pPr>
              <a:buFont typeface="Arial"/>
              <a:buChar char="•"/>
            </a:pPr>
            <a:endParaRPr lang="en-US" sz="1600" b="1" dirty="0">
              <a:solidFill>
                <a:schemeClr val="tx1"/>
              </a:solidFill>
              <a:latin typeface="Arial"/>
              <a:cs typeface="Arial"/>
            </a:endParaRPr>
          </a:p>
          <a:p>
            <a:pPr marL="285750" indent="-285750">
              <a:buFont typeface="Arial"/>
              <a:buChar char="•"/>
            </a:pPr>
            <a:endParaRPr lang="en-US" sz="1600" dirty="0">
              <a:solidFill>
                <a:schemeClr val="tx1"/>
              </a:solidFill>
              <a:latin typeface="Arial"/>
              <a:cs typeface="Arial"/>
            </a:endParaRPr>
          </a:p>
          <a:p>
            <a:endParaRPr lang="en-US" dirty="0">
              <a:cs typeface="Segoe UI"/>
            </a:endParaRPr>
          </a:p>
        </p:txBody>
      </p:sp>
      <p:pic>
        <p:nvPicPr>
          <p:cNvPr id="4" name="Picture 3" descr="A graph of blue and orange dots&#10;&#10;Description automatically generated">
            <a:extLst>
              <a:ext uri="{FF2B5EF4-FFF2-40B4-BE49-F238E27FC236}">
                <a16:creationId xmlns:a16="http://schemas.microsoft.com/office/drawing/2014/main" id="{067D8F7C-121E-8E16-44D0-CD9E87EA4BB2}"/>
              </a:ext>
            </a:extLst>
          </p:cNvPr>
          <p:cNvPicPr>
            <a:picLocks noChangeAspect="1"/>
          </p:cNvPicPr>
          <p:nvPr/>
        </p:nvPicPr>
        <p:blipFill>
          <a:blip r:embed="rId3"/>
          <a:stretch>
            <a:fillRect/>
          </a:stretch>
        </p:blipFill>
        <p:spPr>
          <a:xfrm>
            <a:off x="1844449" y="747713"/>
            <a:ext cx="8258175" cy="5362575"/>
          </a:xfrm>
          <a:prstGeom prst="rect">
            <a:avLst/>
          </a:prstGeom>
        </p:spPr>
      </p:pic>
    </p:spTree>
    <p:extLst>
      <p:ext uri="{BB962C8B-B14F-4D97-AF65-F5344CB8AC3E}">
        <p14:creationId xmlns:p14="http://schemas.microsoft.com/office/powerpoint/2010/main" val="3815031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045" y="190921"/>
            <a:ext cx="12189278" cy="769535"/>
          </a:xfrm>
        </p:spPr>
        <p:txBody>
          <a:bodyPr vert="horz" lIns="91440" tIns="45720" rIns="91440" bIns="45720" rtlCol="0" anchor="ctr">
            <a:noAutofit/>
          </a:bodyPr>
          <a:lstStyle/>
          <a:p>
            <a:r>
              <a:rPr lang="en-US" sz="3600" b="1" dirty="0">
                <a:solidFill>
                  <a:srgbClr val="000000"/>
                </a:solidFill>
                <a:latin typeface="Arial"/>
                <a:cs typeface="Arial"/>
              </a:rPr>
              <a:t>Problem A - Optimizing Group Fitness Class Utilization</a:t>
            </a:r>
            <a:endParaRPr lang="en-US" sz="3600">
              <a:latin typeface="Arial"/>
              <a:cs typeface="Arial"/>
            </a:endParaRPr>
          </a:p>
          <a:p>
            <a:endParaRPr lang="en-US" sz="3200" b="1" dirty="0">
              <a:solidFill>
                <a:srgbClr val="000000"/>
              </a:solidFill>
              <a:latin typeface="Arial"/>
              <a:cs typeface="Arial"/>
            </a:endParaRPr>
          </a:p>
        </p:txBody>
      </p:sp>
      <p:sp>
        <p:nvSpPr>
          <p:cNvPr id="3" name="Content Placeholder 2"/>
          <p:cNvSpPr>
            <a:spLocks noGrp="1"/>
          </p:cNvSpPr>
          <p:nvPr>
            <p:ph idx="1"/>
          </p:nvPr>
        </p:nvSpPr>
        <p:spPr>
          <a:xfrm>
            <a:off x="412231" y="1127768"/>
            <a:ext cx="9459685" cy="4947744"/>
          </a:xfrm>
        </p:spPr>
        <p:txBody>
          <a:bodyPr vert="horz" lIns="91440" tIns="45720" rIns="91440" bIns="45720" rtlCol="0" anchor="t">
            <a:noAutofit/>
          </a:bodyPr>
          <a:lstStyle/>
          <a:p>
            <a:pPr>
              <a:buFont typeface="Arial"/>
              <a:buChar char="•"/>
            </a:pPr>
            <a:endParaRPr lang="en-US" sz="1600" b="1" dirty="0">
              <a:solidFill>
                <a:schemeClr val="tx1"/>
              </a:solidFill>
              <a:latin typeface="Arial"/>
              <a:cs typeface="Arial"/>
            </a:endParaRPr>
          </a:p>
          <a:p>
            <a:pPr marL="285750" indent="-285750">
              <a:buFont typeface="Arial"/>
              <a:buChar char="•"/>
            </a:pPr>
            <a:endParaRPr lang="en-US" sz="1600" dirty="0">
              <a:solidFill>
                <a:schemeClr val="tx1"/>
              </a:solidFill>
              <a:latin typeface="Arial"/>
              <a:cs typeface="Arial"/>
            </a:endParaRPr>
          </a:p>
          <a:p>
            <a:endParaRPr lang="en-US" dirty="0">
              <a:cs typeface="Segoe UI"/>
            </a:endParaRPr>
          </a:p>
        </p:txBody>
      </p:sp>
      <p:pic>
        <p:nvPicPr>
          <p:cNvPr id="4" name="Picture 3" descr="A graph of a weight&#10;&#10;Description automatically generated">
            <a:extLst>
              <a:ext uri="{FF2B5EF4-FFF2-40B4-BE49-F238E27FC236}">
                <a16:creationId xmlns:a16="http://schemas.microsoft.com/office/drawing/2014/main" id="{78428B1A-0F03-A19F-D3DD-24CDA155E5C9}"/>
              </a:ext>
            </a:extLst>
          </p:cNvPr>
          <p:cNvPicPr>
            <a:picLocks noChangeAspect="1"/>
          </p:cNvPicPr>
          <p:nvPr/>
        </p:nvPicPr>
        <p:blipFill>
          <a:blip r:embed="rId3"/>
          <a:stretch>
            <a:fillRect/>
          </a:stretch>
        </p:blipFill>
        <p:spPr>
          <a:xfrm>
            <a:off x="1237570" y="887186"/>
            <a:ext cx="9172575" cy="5410200"/>
          </a:xfrm>
          <a:prstGeom prst="rect">
            <a:avLst/>
          </a:prstGeom>
        </p:spPr>
      </p:pic>
    </p:spTree>
    <p:extLst>
      <p:ext uri="{BB962C8B-B14F-4D97-AF65-F5344CB8AC3E}">
        <p14:creationId xmlns:p14="http://schemas.microsoft.com/office/powerpoint/2010/main" val="170336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045" y="190921"/>
            <a:ext cx="12189278" cy="769535"/>
          </a:xfrm>
        </p:spPr>
        <p:txBody>
          <a:bodyPr vert="horz" lIns="91440" tIns="45720" rIns="91440" bIns="45720" rtlCol="0" anchor="ctr">
            <a:noAutofit/>
          </a:bodyPr>
          <a:lstStyle/>
          <a:p>
            <a:r>
              <a:rPr lang="en-US" sz="3600" b="1" dirty="0">
                <a:solidFill>
                  <a:srgbClr val="000000"/>
                </a:solidFill>
                <a:latin typeface="Arial"/>
                <a:cs typeface="Arial"/>
              </a:rPr>
              <a:t>Problem A - Optimizing Group Fitness Class Utilization</a:t>
            </a:r>
            <a:endParaRPr lang="en-US" sz="3600">
              <a:latin typeface="Arial"/>
              <a:cs typeface="Arial"/>
            </a:endParaRPr>
          </a:p>
          <a:p>
            <a:endParaRPr lang="en-US" sz="3200" b="1" dirty="0">
              <a:solidFill>
                <a:srgbClr val="000000"/>
              </a:solidFill>
              <a:latin typeface="Arial"/>
              <a:cs typeface="Arial"/>
            </a:endParaRPr>
          </a:p>
        </p:txBody>
      </p:sp>
      <p:sp>
        <p:nvSpPr>
          <p:cNvPr id="3" name="Content Placeholder 2"/>
          <p:cNvSpPr>
            <a:spLocks noGrp="1"/>
          </p:cNvSpPr>
          <p:nvPr>
            <p:ph idx="1"/>
          </p:nvPr>
        </p:nvSpPr>
        <p:spPr>
          <a:xfrm>
            <a:off x="412231" y="1127768"/>
            <a:ext cx="9459685" cy="4947744"/>
          </a:xfrm>
        </p:spPr>
        <p:txBody>
          <a:bodyPr vert="horz" lIns="91440" tIns="45720" rIns="91440" bIns="45720" rtlCol="0" anchor="t">
            <a:noAutofit/>
          </a:bodyPr>
          <a:lstStyle/>
          <a:p>
            <a:pPr>
              <a:buFont typeface="Arial"/>
              <a:buChar char="•"/>
            </a:pPr>
            <a:endParaRPr lang="en-US" sz="1600" b="1" dirty="0">
              <a:solidFill>
                <a:schemeClr val="tx1"/>
              </a:solidFill>
              <a:latin typeface="Arial"/>
              <a:cs typeface="Arial"/>
            </a:endParaRPr>
          </a:p>
          <a:p>
            <a:pPr marL="285750" indent="-285750">
              <a:buFont typeface="Arial"/>
              <a:buChar char="•"/>
            </a:pPr>
            <a:endParaRPr lang="en-US" sz="1600" dirty="0">
              <a:solidFill>
                <a:schemeClr val="tx1"/>
              </a:solidFill>
              <a:latin typeface="Arial"/>
              <a:cs typeface="Arial"/>
            </a:endParaRPr>
          </a:p>
          <a:p>
            <a:endParaRPr lang="en-US" dirty="0">
              <a:cs typeface="Segoe UI"/>
            </a:endParaRPr>
          </a:p>
        </p:txBody>
      </p:sp>
      <p:pic>
        <p:nvPicPr>
          <p:cNvPr id="4" name="Picture 3" descr="A red and blue squares with numbers&#10;&#10;Description automatically generated">
            <a:extLst>
              <a:ext uri="{FF2B5EF4-FFF2-40B4-BE49-F238E27FC236}">
                <a16:creationId xmlns:a16="http://schemas.microsoft.com/office/drawing/2014/main" id="{3E812461-C71E-1E74-FB37-4F26D4FE4952}"/>
              </a:ext>
            </a:extLst>
          </p:cNvPr>
          <p:cNvPicPr>
            <a:picLocks noChangeAspect="1"/>
          </p:cNvPicPr>
          <p:nvPr/>
        </p:nvPicPr>
        <p:blipFill>
          <a:blip r:embed="rId3"/>
          <a:stretch>
            <a:fillRect/>
          </a:stretch>
        </p:blipFill>
        <p:spPr>
          <a:xfrm>
            <a:off x="2571750" y="900113"/>
            <a:ext cx="7048500" cy="5057775"/>
          </a:xfrm>
          <a:prstGeom prst="rect">
            <a:avLst/>
          </a:prstGeom>
        </p:spPr>
      </p:pic>
    </p:spTree>
    <p:extLst>
      <p:ext uri="{BB962C8B-B14F-4D97-AF65-F5344CB8AC3E}">
        <p14:creationId xmlns:p14="http://schemas.microsoft.com/office/powerpoint/2010/main" val="1008881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045" y="190921"/>
            <a:ext cx="12189278" cy="769535"/>
          </a:xfrm>
        </p:spPr>
        <p:txBody>
          <a:bodyPr vert="horz" lIns="91440" tIns="45720" rIns="91440" bIns="45720" rtlCol="0" anchor="ctr">
            <a:noAutofit/>
          </a:bodyPr>
          <a:lstStyle/>
          <a:p>
            <a:r>
              <a:rPr lang="en-US" sz="3600" b="1" dirty="0">
                <a:solidFill>
                  <a:srgbClr val="000000"/>
                </a:solidFill>
                <a:latin typeface="Arial"/>
                <a:cs typeface="Arial"/>
              </a:rPr>
              <a:t>Problem A - Optimizing Group Fitness Class Utilization</a:t>
            </a:r>
            <a:endParaRPr lang="en-US" sz="3600">
              <a:latin typeface="Arial"/>
              <a:cs typeface="Arial"/>
            </a:endParaRPr>
          </a:p>
          <a:p>
            <a:endParaRPr lang="en-US" sz="3200" b="1" dirty="0">
              <a:solidFill>
                <a:srgbClr val="000000"/>
              </a:solidFill>
              <a:latin typeface="Arial"/>
              <a:cs typeface="Arial"/>
            </a:endParaRPr>
          </a:p>
        </p:txBody>
      </p:sp>
      <p:sp>
        <p:nvSpPr>
          <p:cNvPr id="3" name="Content Placeholder 2"/>
          <p:cNvSpPr>
            <a:spLocks noGrp="1"/>
          </p:cNvSpPr>
          <p:nvPr>
            <p:ph idx="1"/>
          </p:nvPr>
        </p:nvSpPr>
        <p:spPr>
          <a:xfrm>
            <a:off x="412231" y="1127768"/>
            <a:ext cx="9459685" cy="4947744"/>
          </a:xfrm>
        </p:spPr>
        <p:txBody>
          <a:bodyPr vert="horz" lIns="91440" tIns="45720" rIns="91440" bIns="45720" rtlCol="0" anchor="t">
            <a:noAutofit/>
          </a:bodyPr>
          <a:lstStyle/>
          <a:p>
            <a:pPr>
              <a:buFont typeface="Arial"/>
              <a:buChar char="•"/>
            </a:pPr>
            <a:endParaRPr lang="en-US" sz="1600" b="1" dirty="0">
              <a:solidFill>
                <a:schemeClr val="tx1"/>
              </a:solidFill>
              <a:latin typeface="Arial"/>
              <a:cs typeface="Arial"/>
            </a:endParaRPr>
          </a:p>
          <a:p>
            <a:pPr marL="285750" indent="-285750">
              <a:buFont typeface="Arial"/>
              <a:buChar char="•"/>
            </a:pPr>
            <a:endParaRPr lang="en-US" sz="1600" dirty="0">
              <a:solidFill>
                <a:schemeClr val="tx1"/>
              </a:solidFill>
              <a:latin typeface="Arial"/>
              <a:cs typeface="Arial"/>
            </a:endParaRPr>
          </a:p>
          <a:p>
            <a:endParaRPr lang="en-US" dirty="0">
              <a:cs typeface="Segoe UI"/>
            </a:endParaRPr>
          </a:p>
        </p:txBody>
      </p:sp>
      <p:pic>
        <p:nvPicPr>
          <p:cNvPr id="4" name="Picture 3" descr="A screenshot of a computer screen&#10;&#10;Description automatically generated">
            <a:extLst>
              <a:ext uri="{FF2B5EF4-FFF2-40B4-BE49-F238E27FC236}">
                <a16:creationId xmlns:a16="http://schemas.microsoft.com/office/drawing/2014/main" id="{F8A84347-2FA6-A126-7B03-3F74749B2B33}"/>
              </a:ext>
            </a:extLst>
          </p:cNvPr>
          <p:cNvPicPr>
            <a:picLocks noChangeAspect="1"/>
          </p:cNvPicPr>
          <p:nvPr/>
        </p:nvPicPr>
        <p:blipFill>
          <a:blip r:embed="rId3"/>
          <a:stretch>
            <a:fillRect/>
          </a:stretch>
        </p:blipFill>
        <p:spPr>
          <a:xfrm>
            <a:off x="289832" y="995363"/>
            <a:ext cx="4400550" cy="1438275"/>
          </a:xfrm>
          <a:prstGeom prst="rect">
            <a:avLst/>
          </a:prstGeom>
        </p:spPr>
      </p:pic>
      <p:pic>
        <p:nvPicPr>
          <p:cNvPr id="5" name="Picture 4" descr="A blue squares with numbers and labels&#10;&#10;Description automatically generated">
            <a:extLst>
              <a:ext uri="{FF2B5EF4-FFF2-40B4-BE49-F238E27FC236}">
                <a16:creationId xmlns:a16="http://schemas.microsoft.com/office/drawing/2014/main" id="{42BE819D-979C-7786-75A3-03BBA2C3116F}"/>
              </a:ext>
            </a:extLst>
          </p:cNvPr>
          <p:cNvPicPr>
            <a:picLocks noChangeAspect="1"/>
          </p:cNvPicPr>
          <p:nvPr/>
        </p:nvPicPr>
        <p:blipFill>
          <a:blip r:embed="rId4"/>
          <a:stretch>
            <a:fillRect/>
          </a:stretch>
        </p:blipFill>
        <p:spPr>
          <a:xfrm>
            <a:off x="5887810" y="649061"/>
            <a:ext cx="5995308" cy="5573486"/>
          </a:xfrm>
          <a:prstGeom prst="rect">
            <a:avLst/>
          </a:prstGeom>
        </p:spPr>
      </p:pic>
      <p:sp>
        <p:nvSpPr>
          <p:cNvPr id="6" name="TextBox 5">
            <a:extLst>
              <a:ext uri="{FF2B5EF4-FFF2-40B4-BE49-F238E27FC236}">
                <a16:creationId xmlns:a16="http://schemas.microsoft.com/office/drawing/2014/main" id="{7E98397A-F15E-7932-7C07-FFB9E7F9C198}"/>
              </a:ext>
            </a:extLst>
          </p:cNvPr>
          <p:cNvSpPr txBox="1"/>
          <p:nvPr/>
        </p:nvSpPr>
        <p:spPr>
          <a:xfrm>
            <a:off x="125186" y="2656114"/>
            <a:ext cx="5981700"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pple-system"/>
              </a:rPr>
              <a:t>Results and Evaluation</a:t>
            </a:r>
          </a:p>
          <a:p>
            <a:pPr marL="228600" indent="-228600">
              <a:buFont typeface=""/>
              <a:buChar char="•"/>
            </a:pPr>
            <a:r>
              <a:rPr lang="en-US" b="1">
                <a:latin typeface="-apple-system"/>
              </a:rPr>
              <a:t>Accuracy</a:t>
            </a:r>
            <a:r>
              <a:rPr lang="en-US">
                <a:latin typeface="-apple-system"/>
              </a:rPr>
              <a:t>: The overall accuracy of the model is 68%.</a:t>
            </a:r>
          </a:p>
          <a:p>
            <a:pPr marL="228600" indent="-228600">
              <a:buFont typeface=""/>
              <a:buChar char="•"/>
            </a:pPr>
            <a:r>
              <a:rPr lang="en-US" b="1">
                <a:latin typeface="-apple-system"/>
              </a:rPr>
              <a:t>Class Performance</a:t>
            </a:r>
            <a:r>
              <a:rPr lang="en-US">
                <a:latin typeface="-apple-system"/>
              </a:rPr>
              <a:t>:</a:t>
            </a:r>
          </a:p>
          <a:p>
            <a:pPr marL="228600" lvl="1" indent="-228600">
              <a:buFont typeface=""/>
              <a:buChar char="•"/>
            </a:pPr>
            <a:r>
              <a:rPr lang="en-US" b="1">
                <a:latin typeface="-apple-system"/>
              </a:rPr>
              <a:t>Class 0 (Not Attended)</a:t>
            </a:r>
            <a:r>
              <a:rPr lang="en-US">
                <a:latin typeface="-apple-system"/>
              </a:rPr>
              <a:t>: High accuracy and f1-score. The model generally predicts this class correctly.</a:t>
            </a:r>
          </a:p>
          <a:p>
            <a:pPr marL="228600" lvl="1" indent="-228600">
              <a:buFont typeface=""/>
              <a:buChar char="•"/>
            </a:pPr>
            <a:r>
              <a:rPr lang="en-US" b="1">
                <a:latin typeface="-apple-system"/>
              </a:rPr>
              <a:t>Class 1 (Attended)</a:t>
            </a:r>
            <a:r>
              <a:rPr lang="en-US">
                <a:latin typeface="-apple-system"/>
              </a:rPr>
              <a:t>: Lower accuracy and f1-score. The model has difficulty predicting this class.</a:t>
            </a:r>
          </a:p>
          <a:p>
            <a:pPr marL="228600" indent="-228600">
              <a:buFont typeface=""/>
              <a:buChar char="•"/>
            </a:pPr>
            <a:r>
              <a:rPr lang="en-US" b="1">
                <a:latin typeface="-apple-system"/>
              </a:rPr>
              <a:t>Recommendations</a:t>
            </a:r>
            <a:r>
              <a:rPr lang="en-US">
                <a:latin typeface="-apple-system"/>
              </a:rPr>
              <a:t>:</a:t>
            </a:r>
          </a:p>
          <a:p>
            <a:pPr marL="228600" lvl="1" indent="-228600">
              <a:buFont typeface=""/>
              <a:buChar char="•"/>
            </a:pPr>
            <a:r>
              <a:rPr lang="en-US" b="1">
                <a:latin typeface="-apple-system"/>
              </a:rPr>
              <a:t>Improve Model Performance</a:t>
            </a:r>
            <a:r>
              <a:rPr lang="en-US">
                <a:latin typeface="-apple-system"/>
              </a:rPr>
              <a:t>: Enhance the model's performance through feature engineering and hyperparameter optimization.</a:t>
            </a:r>
          </a:p>
          <a:p>
            <a:pPr marL="228600" lvl="1" indent="-228600">
              <a:buFont typeface=""/>
              <a:buChar char="•"/>
            </a:pPr>
            <a:r>
              <a:rPr lang="en-US" b="1">
                <a:latin typeface="-apple-system"/>
              </a:rPr>
              <a:t>Data Analysis</a:t>
            </a:r>
            <a:r>
              <a:rPr lang="en-US">
                <a:latin typeface="-apple-system"/>
              </a:rPr>
              <a:t>: Conduct further data analysis and test the model's generalizability with different datasets.</a:t>
            </a:r>
          </a:p>
        </p:txBody>
      </p:sp>
    </p:spTree>
    <p:extLst>
      <p:ext uri="{BB962C8B-B14F-4D97-AF65-F5344CB8AC3E}">
        <p14:creationId xmlns:p14="http://schemas.microsoft.com/office/powerpoint/2010/main" val="416275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123" y="585528"/>
            <a:ext cx="11168743" cy="769535"/>
          </a:xfrm>
        </p:spPr>
        <p:txBody>
          <a:bodyPr vert="horz" lIns="91440" tIns="45720" rIns="91440" bIns="45720" rtlCol="0" anchor="ctr">
            <a:noAutofit/>
          </a:bodyPr>
          <a:lstStyle/>
          <a:p>
            <a:r>
              <a:rPr lang="en-US" sz="2800" b="1" dirty="0">
                <a:solidFill>
                  <a:srgbClr val="000000"/>
                </a:solidFill>
                <a:latin typeface="Arial"/>
                <a:cs typeface="Arial"/>
              </a:rPr>
              <a:t>Problem B - Optimizing Gym Equipment Utilization</a:t>
            </a:r>
            <a:endParaRPr lang="en-US" sz="2800" dirty="0"/>
          </a:p>
          <a:p>
            <a:endParaRPr lang="en-US" sz="3600" b="1" dirty="0">
              <a:solidFill>
                <a:srgbClr val="000000"/>
              </a:solidFill>
              <a:latin typeface="Arial"/>
              <a:cs typeface="Arial"/>
            </a:endParaRPr>
          </a:p>
          <a:p>
            <a:endParaRPr lang="en-US" sz="3200" b="1" dirty="0">
              <a:solidFill>
                <a:srgbClr val="000000"/>
              </a:solidFill>
              <a:latin typeface="Arial"/>
              <a:cs typeface="Arial"/>
            </a:endParaRPr>
          </a:p>
        </p:txBody>
      </p:sp>
      <p:sp>
        <p:nvSpPr>
          <p:cNvPr id="3" name="Content Placeholder 2"/>
          <p:cNvSpPr>
            <a:spLocks noGrp="1"/>
          </p:cNvSpPr>
          <p:nvPr>
            <p:ph idx="1"/>
          </p:nvPr>
        </p:nvSpPr>
        <p:spPr>
          <a:xfrm>
            <a:off x="412231" y="1127768"/>
            <a:ext cx="9459685" cy="4947744"/>
          </a:xfrm>
        </p:spPr>
        <p:txBody>
          <a:bodyPr vert="horz" lIns="91440" tIns="45720" rIns="91440" bIns="45720" rtlCol="0" anchor="t">
            <a:noAutofit/>
          </a:bodyPr>
          <a:lstStyle/>
          <a:p>
            <a:pPr>
              <a:buFont typeface="Arial"/>
              <a:buChar char="•"/>
            </a:pPr>
            <a:r>
              <a:rPr lang="en-US" sz="1600" b="1">
                <a:solidFill>
                  <a:schemeClr val="tx1"/>
                </a:solidFill>
                <a:latin typeface="Arial"/>
                <a:cs typeface="Arial"/>
              </a:rPr>
              <a:t>Issue:</a:t>
            </a:r>
            <a:endParaRPr lang="en-US" sz="1600">
              <a:solidFill>
                <a:schemeClr val="tx1"/>
              </a:solidFill>
              <a:latin typeface="Arial"/>
              <a:cs typeface="Segoe UI"/>
            </a:endParaRPr>
          </a:p>
          <a:p>
            <a:pPr lvl="1">
              <a:buFont typeface="Arial"/>
              <a:buChar char="•"/>
            </a:pPr>
            <a:r>
              <a:rPr lang="en-US" sz="1600">
                <a:latin typeface="Arial"/>
                <a:cs typeface="Arial"/>
              </a:rPr>
              <a:t>GoodLife has recorded the number of people in the gym every 10 minutes over the past year.</a:t>
            </a:r>
            <a:endParaRPr lang="en-US" sz="1600" dirty="0">
              <a:latin typeface="Arial"/>
              <a:cs typeface="Arial"/>
            </a:endParaRPr>
          </a:p>
          <a:p>
            <a:pPr lvl="1">
              <a:buFont typeface="Arial"/>
              <a:buChar char="•"/>
            </a:pPr>
            <a:r>
              <a:rPr lang="en-US" sz="1600">
                <a:latin typeface="Arial"/>
                <a:cs typeface="Arial"/>
              </a:rPr>
              <a:t>We aim to predict how crowded the gym will be in the future to encourage usage during less crowded times.</a:t>
            </a:r>
            <a:endParaRPr lang="en-US" sz="1600" dirty="0">
              <a:latin typeface="Arial"/>
              <a:cs typeface="Arial"/>
            </a:endParaRPr>
          </a:p>
          <a:p>
            <a:pPr>
              <a:buFont typeface="Arial"/>
              <a:buChar char="•"/>
            </a:pPr>
            <a:r>
              <a:rPr lang="en-US" sz="1600" b="1">
                <a:solidFill>
                  <a:schemeClr val="tx1"/>
                </a:solidFill>
                <a:latin typeface="Arial"/>
                <a:cs typeface="Arial"/>
              </a:rPr>
              <a:t>Dataset Features:</a:t>
            </a:r>
            <a:endParaRPr lang="en-US" sz="1600" dirty="0">
              <a:solidFill>
                <a:schemeClr val="tx1"/>
              </a:solidFill>
              <a:latin typeface="Arial"/>
              <a:cs typeface="Arial"/>
            </a:endParaRPr>
          </a:p>
          <a:p>
            <a:pPr lvl="1">
              <a:buFont typeface="Arial"/>
              <a:buChar char="•"/>
            </a:pPr>
            <a:r>
              <a:rPr lang="en-US" sz="1600" b="1">
                <a:solidFill>
                  <a:srgbClr val="000000"/>
                </a:solidFill>
                <a:latin typeface="Arial"/>
                <a:cs typeface="Arial"/>
              </a:rPr>
              <a:t>Label</a:t>
            </a:r>
            <a:r>
              <a:rPr lang="en-US" sz="1600" b="1">
                <a:latin typeface="Arial"/>
                <a:cs typeface="Arial"/>
              </a:rPr>
              <a:t>:</a:t>
            </a:r>
          </a:p>
          <a:p>
            <a:pPr lvl="2">
              <a:buFont typeface="Arial"/>
              <a:buChar char="•"/>
            </a:pPr>
            <a:r>
              <a:rPr lang="en-US" sz="1600">
                <a:solidFill>
                  <a:srgbClr val="188038"/>
                </a:solidFill>
                <a:latin typeface="Arial"/>
                <a:cs typeface="Arial"/>
              </a:rPr>
              <a:t>Number of people</a:t>
            </a:r>
            <a:r>
              <a:rPr lang="en-US" sz="1600">
                <a:latin typeface="Arial"/>
                <a:cs typeface="Arial"/>
              </a:rPr>
              <a:t>: Count of people in the gym at a given time.</a:t>
            </a:r>
            <a:endParaRPr lang="en-US" sz="1600" dirty="0">
              <a:latin typeface="Arial"/>
              <a:cs typeface="Arial"/>
            </a:endParaRPr>
          </a:p>
          <a:p>
            <a:pPr lvl="1">
              <a:buFont typeface="Arial"/>
              <a:buChar char="•"/>
            </a:pPr>
            <a:r>
              <a:rPr lang="en-US" sz="1600" b="1">
                <a:solidFill>
                  <a:srgbClr val="000000"/>
                </a:solidFill>
                <a:latin typeface="Arial"/>
                <a:cs typeface="Arial"/>
              </a:rPr>
              <a:t>Features</a:t>
            </a:r>
            <a:r>
              <a:rPr lang="en-US" sz="1600" b="1">
                <a:latin typeface="Arial"/>
                <a:cs typeface="Arial"/>
              </a:rPr>
              <a:t>:</a:t>
            </a:r>
          </a:p>
          <a:p>
            <a:pPr lvl="2">
              <a:buFont typeface="Arial"/>
              <a:buChar char="•"/>
            </a:pPr>
            <a:r>
              <a:rPr lang="en-US" sz="1600">
                <a:solidFill>
                  <a:srgbClr val="188038"/>
                </a:solidFill>
                <a:latin typeface="Arial"/>
                <a:cs typeface="Arial"/>
              </a:rPr>
              <a:t>date</a:t>
            </a:r>
            <a:r>
              <a:rPr lang="en-US" sz="1600">
                <a:solidFill>
                  <a:srgbClr val="000000"/>
                </a:solidFill>
                <a:latin typeface="Arial"/>
                <a:cs typeface="Arial"/>
              </a:rPr>
              <a:t>: Date of data collection (string).</a:t>
            </a:r>
            <a:endParaRPr lang="en-US" sz="1600" dirty="0">
              <a:latin typeface="Arial"/>
              <a:cs typeface="Arial"/>
            </a:endParaRPr>
          </a:p>
          <a:p>
            <a:pPr lvl="2">
              <a:buFont typeface="Arial"/>
              <a:buChar char="•"/>
            </a:pPr>
            <a:r>
              <a:rPr lang="en-US" sz="1600">
                <a:solidFill>
                  <a:srgbClr val="188038"/>
                </a:solidFill>
                <a:latin typeface="Arial"/>
                <a:cs typeface="Arial"/>
              </a:rPr>
              <a:t>timestamp</a:t>
            </a:r>
            <a:r>
              <a:rPr lang="en-US" sz="1600">
                <a:latin typeface="Arial"/>
                <a:cs typeface="Arial"/>
              </a:rPr>
              <a:t>: Number of seconds since the start of the day (int).</a:t>
            </a:r>
            <a:endParaRPr lang="en-US" sz="1600" dirty="0">
              <a:latin typeface="Arial"/>
              <a:cs typeface="Arial"/>
            </a:endParaRPr>
          </a:p>
          <a:p>
            <a:pPr lvl="2">
              <a:buFont typeface="Arial"/>
              <a:buChar char="•"/>
            </a:pPr>
            <a:r>
              <a:rPr lang="en-US" sz="1600" err="1">
                <a:solidFill>
                  <a:srgbClr val="188038"/>
                </a:solidFill>
                <a:latin typeface="Arial"/>
                <a:cs typeface="Arial"/>
              </a:rPr>
              <a:t>day_of_week</a:t>
            </a:r>
            <a:r>
              <a:rPr lang="en-US" sz="1600">
                <a:latin typeface="Arial"/>
                <a:cs typeface="Arial"/>
              </a:rPr>
              <a:t>: Day of the week (int; 0 [Monday] - 6 [Sunday]).</a:t>
            </a:r>
            <a:endParaRPr lang="en-US" sz="1600" dirty="0">
              <a:latin typeface="Arial"/>
              <a:cs typeface="Arial"/>
            </a:endParaRPr>
          </a:p>
          <a:p>
            <a:pPr lvl="2">
              <a:buFont typeface="Arial"/>
              <a:buChar char="•"/>
            </a:pPr>
            <a:r>
              <a:rPr lang="en-US" sz="1600" err="1">
                <a:solidFill>
                  <a:srgbClr val="188038"/>
                </a:solidFill>
                <a:latin typeface="Arial"/>
                <a:cs typeface="Arial"/>
              </a:rPr>
              <a:t>is_weekend</a:t>
            </a:r>
            <a:r>
              <a:rPr lang="en-US" sz="1600">
                <a:latin typeface="Arial"/>
                <a:cs typeface="Arial"/>
              </a:rPr>
              <a:t>: Whether it’s a weekend (int; 0 or 1).</a:t>
            </a:r>
            <a:endParaRPr lang="en-US" sz="1600" dirty="0">
              <a:latin typeface="Arial"/>
              <a:cs typeface="Arial"/>
            </a:endParaRPr>
          </a:p>
          <a:p>
            <a:pPr lvl="2">
              <a:buFont typeface="Arial"/>
              <a:buChar char="•"/>
            </a:pPr>
            <a:r>
              <a:rPr lang="en-US" sz="1600" err="1">
                <a:solidFill>
                  <a:srgbClr val="188038"/>
                </a:solidFill>
                <a:latin typeface="Arial"/>
                <a:cs typeface="Arial"/>
              </a:rPr>
              <a:t>is_holiday</a:t>
            </a:r>
            <a:r>
              <a:rPr lang="en-US" sz="1600">
                <a:latin typeface="Arial"/>
                <a:cs typeface="Arial"/>
              </a:rPr>
              <a:t>: Whether it’s a federal holiday (int; 0 or 1).</a:t>
            </a:r>
            <a:endParaRPr lang="en-US" sz="1600" dirty="0">
              <a:latin typeface="Arial"/>
              <a:cs typeface="Arial"/>
            </a:endParaRPr>
          </a:p>
          <a:p>
            <a:pPr lvl="2">
              <a:buFont typeface="Arial"/>
              <a:buChar char="•"/>
            </a:pPr>
            <a:r>
              <a:rPr lang="en-US" sz="1600">
                <a:solidFill>
                  <a:srgbClr val="188038"/>
                </a:solidFill>
                <a:latin typeface="Arial"/>
                <a:cs typeface="Arial"/>
              </a:rPr>
              <a:t>temperature</a:t>
            </a:r>
            <a:r>
              <a:rPr lang="en-US" sz="1600">
                <a:latin typeface="Arial"/>
                <a:cs typeface="Arial"/>
              </a:rPr>
              <a:t>: Temperature in Fahrenheit (float).</a:t>
            </a:r>
            <a:endParaRPr lang="en-US" sz="1600" dirty="0">
              <a:latin typeface="Arial"/>
              <a:cs typeface="Arial"/>
            </a:endParaRPr>
          </a:p>
          <a:p>
            <a:pPr lvl="2">
              <a:buFont typeface="Arial"/>
              <a:buChar char="•"/>
            </a:pPr>
            <a:r>
              <a:rPr lang="en-US" sz="1600" err="1">
                <a:solidFill>
                  <a:srgbClr val="188038"/>
                </a:solidFill>
                <a:latin typeface="Arial"/>
                <a:cs typeface="Arial"/>
              </a:rPr>
              <a:t>is_start_of_semester</a:t>
            </a:r>
            <a:r>
              <a:rPr lang="en-US" sz="1600" dirty="0">
                <a:latin typeface="Arial"/>
                <a:cs typeface="Arial"/>
              </a:rPr>
              <a:t>: Whether it’s the start of a school semester (int; 0 or 1).</a:t>
            </a:r>
          </a:p>
          <a:p>
            <a:pPr lvl="2">
              <a:buFont typeface="Arial"/>
              <a:buChar char="•"/>
            </a:pPr>
            <a:r>
              <a:rPr lang="en-US" sz="1600" dirty="0">
                <a:solidFill>
                  <a:srgbClr val="188038"/>
                </a:solidFill>
                <a:latin typeface="Arial"/>
                <a:cs typeface="Arial"/>
              </a:rPr>
              <a:t>month</a:t>
            </a:r>
            <a:r>
              <a:rPr lang="en-US" sz="1600" dirty="0">
                <a:latin typeface="Arial"/>
                <a:cs typeface="Arial"/>
              </a:rPr>
              <a:t>: Month (int; 1 [January] - 12 [December]).</a:t>
            </a:r>
          </a:p>
          <a:p>
            <a:pPr>
              <a:buFont typeface="Arial"/>
              <a:buChar char="•"/>
            </a:pPr>
            <a:r>
              <a:rPr lang="en-US" sz="1600" dirty="0">
                <a:solidFill>
                  <a:srgbClr val="188038"/>
                </a:solidFill>
                <a:latin typeface="Arial"/>
                <a:ea typeface="+mn-lt"/>
                <a:cs typeface="+mn-lt"/>
              </a:rPr>
              <a:t>hour</a:t>
            </a:r>
            <a:r>
              <a:rPr lang="en-US" sz="1600" dirty="0">
                <a:solidFill>
                  <a:schemeClr val="tx1"/>
                </a:solidFill>
                <a:latin typeface="Arial"/>
                <a:cs typeface="Arial"/>
              </a:rPr>
              <a:t>: Hour of the day (int; 0 - 23)</a:t>
            </a:r>
            <a:endParaRPr lang="en-US" sz="1600" dirty="0">
              <a:solidFill>
                <a:schemeClr val="tx1"/>
              </a:solidFill>
            </a:endParaRPr>
          </a:p>
          <a:p>
            <a:pPr marL="285750" indent="-285750">
              <a:buFont typeface="Arial"/>
              <a:buChar char="•"/>
            </a:pPr>
            <a:endParaRPr lang="en-US" sz="1600" dirty="0">
              <a:solidFill>
                <a:schemeClr val="tx1"/>
              </a:solidFill>
              <a:latin typeface="Arial"/>
              <a:cs typeface="Arial"/>
            </a:endParaRPr>
          </a:p>
          <a:p>
            <a:endParaRPr lang="en-US" dirty="0">
              <a:cs typeface="Segoe UI"/>
            </a:endParaRPr>
          </a:p>
        </p:txBody>
      </p:sp>
    </p:spTree>
    <p:extLst>
      <p:ext uri="{BB962C8B-B14F-4D97-AF65-F5344CB8AC3E}">
        <p14:creationId xmlns:p14="http://schemas.microsoft.com/office/powerpoint/2010/main" val="2428008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F10960E-263A-3D72-2F67-F55642147398}"/>
              </a:ext>
            </a:extLst>
          </p:cNvPr>
          <p:cNvSpPr txBox="1">
            <a:spLocks/>
          </p:cNvSpPr>
          <p:nvPr/>
        </p:nvSpPr>
        <p:spPr>
          <a:xfrm>
            <a:off x="129202" y="942035"/>
            <a:ext cx="11168743" cy="7695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lumMod val="85000"/>
                    <a:lumOff val="15000"/>
                  </a:schemeClr>
                </a:solidFill>
                <a:latin typeface="+mj-lt"/>
                <a:ea typeface="+mj-ea"/>
                <a:cs typeface="+mj-cs"/>
              </a:defRPr>
            </a:lvl1pPr>
          </a:lstStyle>
          <a:p>
            <a:r>
              <a:rPr lang="en-US" sz="3200" b="1" dirty="0">
                <a:solidFill>
                  <a:srgbClr val="000000"/>
                </a:solidFill>
                <a:latin typeface="Arial"/>
                <a:cs typeface="Arial"/>
              </a:rPr>
              <a:t>Problem B - Data Summary</a:t>
            </a:r>
            <a:endParaRPr lang="en-US" sz="3200" b="1" dirty="0"/>
          </a:p>
          <a:p>
            <a:endParaRPr lang="en-US" sz="3200" b="1" dirty="0">
              <a:solidFill>
                <a:srgbClr val="000000"/>
              </a:solidFill>
              <a:latin typeface="Arial"/>
              <a:cs typeface="Arial"/>
            </a:endParaRPr>
          </a:p>
        </p:txBody>
      </p:sp>
      <p:sp>
        <p:nvSpPr>
          <p:cNvPr id="12" name="Content Placeholder 2">
            <a:extLst>
              <a:ext uri="{FF2B5EF4-FFF2-40B4-BE49-F238E27FC236}">
                <a16:creationId xmlns:a16="http://schemas.microsoft.com/office/drawing/2014/main" id="{A94DAB6C-303D-A946-1E85-8F902F1DF280}"/>
              </a:ext>
            </a:extLst>
          </p:cNvPr>
          <p:cNvSpPr txBox="1">
            <a:spLocks/>
          </p:cNvSpPr>
          <p:nvPr/>
        </p:nvSpPr>
        <p:spPr>
          <a:xfrm>
            <a:off x="129202" y="2191846"/>
            <a:ext cx="9459685" cy="1545959"/>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0"/>
              </a:spcBef>
              <a:spcAft>
                <a:spcPts val="1400"/>
              </a:spcAft>
              <a:buFont typeface="Arial" panose="020B0604020202020204" pitchFamily="34" charset="0"/>
              <a:buNone/>
              <a:defRPr sz="1800" kern="1200" baseline="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a:buChar char="•"/>
            </a:pPr>
            <a:r>
              <a:rPr lang="en-US" sz="2000" b="1" dirty="0">
                <a:solidFill>
                  <a:schemeClr val="tx1"/>
                </a:solidFill>
                <a:latin typeface="Arial"/>
                <a:cs typeface="Arial"/>
              </a:rPr>
              <a:t>Data</a:t>
            </a:r>
            <a:r>
              <a:rPr lang="en-US" sz="2000" b="1" dirty="0">
                <a:latin typeface="Arial"/>
                <a:cs typeface="Arial"/>
              </a:rPr>
              <a:t> Summary:</a:t>
            </a:r>
            <a:endParaRPr lang="en-US" sz="2000" b="1">
              <a:latin typeface="Arial"/>
              <a:cs typeface="Segoe UI"/>
            </a:endParaRPr>
          </a:p>
          <a:p>
            <a:pPr lvl="1">
              <a:buFont typeface="Arial"/>
              <a:buChar char="•"/>
            </a:pPr>
            <a:r>
              <a:rPr lang="en-US" sz="2000" dirty="0">
                <a:solidFill>
                  <a:srgbClr val="000000"/>
                </a:solidFill>
                <a:latin typeface="Arial"/>
                <a:cs typeface="Arial"/>
              </a:rPr>
              <a:t>Gym occupancy data, date, timestamp, weather, holiday status, temperature, </a:t>
            </a:r>
            <a:r>
              <a:rPr lang="en-US" sz="2000" dirty="0">
                <a:latin typeface="Arial"/>
                <a:cs typeface="Arial"/>
              </a:rPr>
              <a:t>semester start, and hour.</a:t>
            </a:r>
            <a:endParaRPr lang="en-US" sz="2000" dirty="0"/>
          </a:p>
          <a:p>
            <a:pPr lvl="1">
              <a:buFont typeface="Arial"/>
              <a:buChar char="•"/>
            </a:pPr>
            <a:endParaRPr lang="en-US" sz="2000" dirty="0">
              <a:latin typeface="Arial"/>
              <a:cs typeface="Arial"/>
            </a:endParaRPr>
          </a:p>
          <a:p>
            <a:pPr>
              <a:buFont typeface="Arial"/>
              <a:buChar char="•"/>
            </a:pPr>
            <a:endParaRPr lang="en-US" sz="2000" b="1" dirty="0">
              <a:solidFill>
                <a:schemeClr val="tx1"/>
              </a:solidFill>
              <a:latin typeface="Arial"/>
              <a:cs typeface="Arial"/>
            </a:endParaRPr>
          </a:p>
          <a:p>
            <a:pPr>
              <a:buFont typeface="Arial"/>
              <a:buChar char="•"/>
            </a:pPr>
            <a:endParaRPr lang="en-US" sz="2000" dirty="0">
              <a:solidFill>
                <a:srgbClr val="188038"/>
              </a:solidFill>
              <a:latin typeface="Arial"/>
              <a:cs typeface="Segoe UI"/>
            </a:endParaRPr>
          </a:p>
          <a:p>
            <a:pPr marL="285750" indent="-285750">
              <a:buFont typeface="Arial"/>
              <a:buChar char="•"/>
            </a:pPr>
            <a:endParaRPr lang="en-US" sz="1600" dirty="0">
              <a:solidFill>
                <a:schemeClr val="tx1"/>
              </a:solidFill>
              <a:latin typeface="Arial"/>
              <a:cs typeface="Arial"/>
            </a:endParaRPr>
          </a:p>
          <a:p>
            <a:endParaRPr lang="en-US" dirty="0">
              <a:cs typeface="Segoe UI"/>
            </a:endParaRPr>
          </a:p>
        </p:txBody>
      </p:sp>
    </p:spTree>
    <p:extLst>
      <p:ext uri="{BB962C8B-B14F-4D97-AF65-F5344CB8AC3E}">
        <p14:creationId xmlns:p14="http://schemas.microsoft.com/office/powerpoint/2010/main" val="2889232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240475-92A2-B136-D828-6F91E8E23B87}"/>
              </a:ext>
            </a:extLst>
          </p:cNvPr>
          <p:cNvSpPr>
            <a:spLocks noGrp="1"/>
          </p:cNvSpPr>
          <p:nvPr>
            <p:ph idx="1"/>
          </p:nvPr>
        </p:nvSpPr>
        <p:spPr>
          <a:xfrm>
            <a:off x="620487" y="849647"/>
            <a:ext cx="6934200" cy="2585545"/>
          </a:xfrm>
        </p:spPr>
        <p:txBody>
          <a:bodyPr vert="horz" lIns="91440" tIns="45720" rIns="91440" bIns="45720" rtlCol="0" anchor="t">
            <a:noAutofit/>
          </a:bodyPr>
          <a:lstStyle/>
          <a:p>
            <a:r>
              <a:rPr lang="en-US" sz="2000" b="1" dirty="0">
                <a:solidFill>
                  <a:srgbClr val="000000"/>
                </a:solidFill>
                <a:latin typeface="Arial"/>
                <a:cs typeface="Arial"/>
              </a:rPr>
              <a:t>Project Scope - Problem B</a:t>
            </a:r>
            <a:endParaRPr lang="en-US" sz="2000" dirty="0"/>
          </a:p>
          <a:p>
            <a:pPr marL="285750" indent="-285750">
              <a:buFont typeface="Arial"/>
              <a:buChar char="•"/>
            </a:pPr>
            <a:r>
              <a:rPr lang="en-US" sz="2000" b="1" dirty="0">
                <a:solidFill>
                  <a:srgbClr val="000000"/>
                </a:solidFill>
                <a:latin typeface="Arial"/>
                <a:cs typeface="Arial"/>
              </a:rPr>
              <a:t>Feature Importance Analysis:</a:t>
            </a:r>
            <a:endParaRPr lang="en-US" sz="2000" dirty="0"/>
          </a:p>
          <a:p>
            <a:pPr marL="971550" lvl="1" indent="-285750">
              <a:buFont typeface="Arial"/>
              <a:buChar char="•"/>
            </a:pPr>
            <a:r>
              <a:rPr lang="en-US" sz="2000" dirty="0">
                <a:solidFill>
                  <a:srgbClr val="000000"/>
                </a:solidFill>
                <a:latin typeface="Arial"/>
                <a:cs typeface="Arial"/>
              </a:rPr>
              <a:t>Identify features that significantly impact class attendance.</a:t>
            </a:r>
            <a:endParaRPr lang="en-US" sz="2000"/>
          </a:p>
          <a:p>
            <a:pPr marL="285750" indent="-285750">
              <a:buFont typeface="Arial"/>
              <a:buChar char="•"/>
            </a:pPr>
            <a:r>
              <a:rPr lang="en-US" sz="2000" b="1" dirty="0">
                <a:solidFill>
                  <a:srgbClr val="000000"/>
                </a:solidFill>
                <a:latin typeface="Arial"/>
                <a:cs typeface="Arial"/>
              </a:rPr>
              <a:t>Exploratory Data Analysis (EDA):</a:t>
            </a:r>
            <a:endParaRPr lang="en-US" sz="2000"/>
          </a:p>
          <a:p>
            <a:pPr marL="971550" lvl="1" indent="-285750">
              <a:buFont typeface="Arial"/>
              <a:buChar char="•"/>
            </a:pPr>
            <a:r>
              <a:rPr lang="en-US" sz="2000" dirty="0">
                <a:solidFill>
                  <a:srgbClr val="000000"/>
                </a:solidFill>
                <a:latin typeface="Arial"/>
                <a:cs typeface="Arial"/>
              </a:rPr>
              <a:t>Clean the data, identify redundant features, and explore additional features for improved accuracy.</a:t>
            </a:r>
            <a:endParaRPr lang="en-US" sz="2000"/>
          </a:p>
          <a:p>
            <a:pPr marL="285750" indent="-285750">
              <a:buFont typeface="Arial"/>
              <a:buChar char="•"/>
            </a:pPr>
            <a:r>
              <a:rPr lang="en-US" sz="2000" b="1" dirty="0">
                <a:solidFill>
                  <a:srgbClr val="000000"/>
                </a:solidFill>
                <a:latin typeface="Arial"/>
                <a:cs typeface="Arial"/>
              </a:rPr>
              <a:t>Model Development:</a:t>
            </a:r>
            <a:endParaRPr lang="en-US" sz="2000" dirty="0"/>
          </a:p>
          <a:p>
            <a:pPr marL="971550" lvl="1" indent="-285750">
              <a:buFont typeface="Arial"/>
              <a:buChar char="•"/>
            </a:pPr>
            <a:r>
              <a:rPr lang="en-US" sz="2000" dirty="0">
                <a:solidFill>
                  <a:srgbClr val="000000"/>
                </a:solidFill>
                <a:latin typeface="Arial"/>
                <a:cs typeface="Arial"/>
              </a:rPr>
              <a:t>Develop a predictive model for class attendance.</a:t>
            </a:r>
            <a:endParaRPr lang="en-US" sz="2000" dirty="0"/>
          </a:p>
          <a:p>
            <a:pPr marL="971550" lvl="1" indent="-285750">
              <a:buFont typeface="Arial"/>
              <a:buChar char="•"/>
            </a:pPr>
            <a:r>
              <a:rPr lang="en-US" sz="2000" dirty="0">
                <a:solidFill>
                  <a:srgbClr val="000000"/>
                </a:solidFill>
                <a:latin typeface="Arial"/>
                <a:cs typeface="Arial"/>
              </a:rPr>
              <a:t>Evaluate and refine the model to improve accuracy.</a:t>
            </a:r>
            <a:endParaRPr lang="en-US" sz="2000" dirty="0"/>
          </a:p>
          <a:p>
            <a:pPr marL="285750" indent="-285750">
              <a:buFont typeface="Arial"/>
              <a:buChar char="•"/>
            </a:pPr>
            <a:r>
              <a:rPr lang="en-US" sz="2000" b="1" dirty="0">
                <a:solidFill>
                  <a:srgbClr val="000000"/>
                </a:solidFill>
                <a:latin typeface="Arial"/>
                <a:cs typeface="Arial"/>
              </a:rPr>
              <a:t>Optimization Recommendations:</a:t>
            </a:r>
            <a:endParaRPr lang="en-US" sz="2000"/>
          </a:p>
          <a:p>
            <a:pPr marL="971550" lvl="1" indent="-285750">
              <a:buFont typeface="Arial"/>
              <a:buChar char="•"/>
            </a:pPr>
            <a:r>
              <a:rPr lang="en-US" sz="2000" dirty="0">
                <a:solidFill>
                  <a:srgbClr val="000000"/>
                </a:solidFill>
                <a:latin typeface="Arial"/>
                <a:cs typeface="Arial"/>
              </a:rPr>
              <a:t>Provide strategies for increasing available spaces based on attendance predictions.</a:t>
            </a:r>
            <a:endParaRPr lang="en-US" sz="2000" dirty="0"/>
          </a:p>
          <a:p>
            <a:endParaRPr lang="en-US" sz="2000" dirty="0">
              <a:cs typeface="Segoe UI"/>
            </a:endParaRPr>
          </a:p>
        </p:txBody>
      </p:sp>
    </p:spTree>
    <p:extLst>
      <p:ext uri="{BB962C8B-B14F-4D97-AF65-F5344CB8AC3E}">
        <p14:creationId xmlns:p14="http://schemas.microsoft.com/office/powerpoint/2010/main" val="807351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alendar&#10;&#10;Description automatically generated">
            <a:extLst>
              <a:ext uri="{FF2B5EF4-FFF2-40B4-BE49-F238E27FC236}">
                <a16:creationId xmlns:a16="http://schemas.microsoft.com/office/drawing/2014/main" id="{2D46EA8E-5108-7FBF-E712-4DE5683883D5}"/>
              </a:ext>
            </a:extLst>
          </p:cNvPr>
          <p:cNvPicPr>
            <a:picLocks noChangeAspect="1"/>
          </p:cNvPicPr>
          <p:nvPr/>
        </p:nvPicPr>
        <p:blipFill>
          <a:blip r:embed="rId2"/>
          <a:stretch>
            <a:fillRect/>
          </a:stretch>
        </p:blipFill>
        <p:spPr>
          <a:xfrm>
            <a:off x="659946" y="1711099"/>
            <a:ext cx="10572750" cy="2047875"/>
          </a:xfrm>
          <a:prstGeom prst="rect">
            <a:avLst/>
          </a:prstGeom>
        </p:spPr>
      </p:pic>
    </p:spTree>
    <p:extLst>
      <p:ext uri="{BB962C8B-B14F-4D97-AF65-F5344CB8AC3E}">
        <p14:creationId xmlns:p14="http://schemas.microsoft.com/office/powerpoint/2010/main" val="1875457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DECB0C6F-D5AC-A96B-9CC5-FDB561076E80}"/>
              </a:ext>
            </a:extLst>
          </p:cNvPr>
          <p:cNvPicPr>
            <a:picLocks noChangeAspect="1"/>
          </p:cNvPicPr>
          <p:nvPr/>
        </p:nvPicPr>
        <p:blipFill>
          <a:blip r:embed="rId2"/>
          <a:stretch>
            <a:fillRect/>
          </a:stretch>
        </p:blipFill>
        <p:spPr>
          <a:xfrm>
            <a:off x="1250496" y="1037545"/>
            <a:ext cx="4057650" cy="3476625"/>
          </a:xfrm>
          <a:prstGeom prst="rect">
            <a:avLst/>
          </a:prstGeom>
        </p:spPr>
      </p:pic>
    </p:spTree>
    <p:extLst>
      <p:ext uri="{BB962C8B-B14F-4D97-AF65-F5344CB8AC3E}">
        <p14:creationId xmlns:p14="http://schemas.microsoft.com/office/powerpoint/2010/main" val="1587066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430" y="498441"/>
            <a:ext cx="6934201" cy="965477"/>
          </a:xfrm>
        </p:spPr>
        <p:txBody>
          <a:bodyPr>
            <a:normAutofit/>
          </a:bodyPr>
          <a:lstStyle/>
          <a:p>
            <a:r>
              <a:rPr lang="en-US" sz="3200" b="1" dirty="0">
                <a:solidFill>
                  <a:srgbClr val="000000"/>
                </a:solidFill>
                <a:latin typeface="Arial"/>
                <a:cs typeface="Arial"/>
              </a:rPr>
              <a:t>Table of Contents</a:t>
            </a:r>
            <a:endParaRPr lang="en-US" sz="3200" dirty="0"/>
          </a:p>
        </p:txBody>
      </p:sp>
      <p:sp>
        <p:nvSpPr>
          <p:cNvPr id="3" name="Content Placeholder 2"/>
          <p:cNvSpPr>
            <a:spLocks noGrp="1"/>
          </p:cNvSpPr>
          <p:nvPr>
            <p:ph idx="1"/>
          </p:nvPr>
        </p:nvSpPr>
        <p:spPr>
          <a:xfrm>
            <a:off x="488431" y="1715597"/>
            <a:ext cx="6934200" cy="2585545"/>
          </a:xfrm>
        </p:spPr>
        <p:txBody>
          <a:bodyPr vert="horz" lIns="91440" tIns="45720" rIns="91440" bIns="45720" rtlCol="0" anchor="t">
            <a:noAutofit/>
          </a:bodyPr>
          <a:lstStyle/>
          <a:p>
            <a:pPr marL="285750" indent="-285750">
              <a:buFont typeface="Arial"/>
              <a:buChar char="•"/>
            </a:pPr>
            <a:r>
              <a:rPr lang="en-US" sz="2000" dirty="0">
                <a:solidFill>
                  <a:schemeClr val="tx1"/>
                </a:solidFill>
                <a:latin typeface="Arial"/>
                <a:cs typeface="Arial"/>
              </a:rPr>
              <a:t>Introduction</a:t>
            </a:r>
            <a:endParaRPr lang="en-US" sz="2000">
              <a:solidFill>
                <a:schemeClr val="tx1"/>
              </a:solidFill>
              <a:latin typeface="Arial"/>
              <a:cs typeface="Arial"/>
            </a:endParaRPr>
          </a:p>
          <a:p>
            <a:pPr marL="285750" indent="-285750">
              <a:buFont typeface="Arial"/>
              <a:buChar char="•"/>
            </a:pPr>
            <a:r>
              <a:rPr lang="en-US" sz="2000" dirty="0">
                <a:solidFill>
                  <a:schemeClr val="tx1"/>
                </a:solidFill>
                <a:latin typeface="Arial"/>
                <a:cs typeface="Arial"/>
              </a:rPr>
              <a:t>Problems</a:t>
            </a:r>
            <a:endParaRPr lang="en-US" sz="2000">
              <a:solidFill>
                <a:schemeClr val="tx1"/>
              </a:solidFill>
              <a:latin typeface="Arial"/>
              <a:cs typeface="Arial"/>
            </a:endParaRPr>
          </a:p>
          <a:p>
            <a:pPr marL="285750" indent="-285750">
              <a:buFont typeface="Arial"/>
              <a:buChar char="•"/>
            </a:pPr>
            <a:r>
              <a:rPr lang="en-US" sz="2000" dirty="0">
                <a:solidFill>
                  <a:schemeClr val="tx1"/>
                </a:solidFill>
                <a:latin typeface="Arial"/>
                <a:cs typeface="Arial"/>
              </a:rPr>
              <a:t>Data Overview</a:t>
            </a:r>
            <a:endParaRPr lang="en-US" sz="2000">
              <a:solidFill>
                <a:schemeClr val="tx1"/>
              </a:solidFill>
              <a:latin typeface="Arial"/>
              <a:cs typeface="Arial"/>
            </a:endParaRPr>
          </a:p>
          <a:p>
            <a:pPr marL="285750" indent="-285750">
              <a:buFont typeface="Arial"/>
              <a:buChar char="•"/>
            </a:pPr>
            <a:r>
              <a:rPr lang="en-US" sz="2000" dirty="0">
                <a:solidFill>
                  <a:schemeClr val="tx1"/>
                </a:solidFill>
                <a:latin typeface="Arial"/>
                <a:cs typeface="Arial"/>
              </a:rPr>
              <a:t>Project Scope</a:t>
            </a:r>
            <a:endParaRPr lang="en-US" sz="2000">
              <a:solidFill>
                <a:schemeClr val="tx1"/>
              </a:solidFill>
              <a:latin typeface="Arial"/>
              <a:cs typeface="Arial"/>
            </a:endParaRPr>
          </a:p>
          <a:p>
            <a:pPr marL="285750" indent="-285750">
              <a:buFont typeface="Arial"/>
              <a:buChar char="•"/>
            </a:pPr>
            <a:r>
              <a:rPr lang="en-US" sz="2000" dirty="0">
                <a:solidFill>
                  <a:schemeClr val="tx1"/>
                </a:solidFill>
                <a:latin typeface="Arial"/>
                <a:cs typeface="Arial"/>
              </a:rPr>
              <a:t>Expected Outcomes</a:t>
            </a:r>
            <a:endParaRPr lang="en-US" sz="2000">
              <a:solidFill>
                <a:schemeClr val="tx1"/>
              </a:solidFill>
              <a:latin typeface="Arial"/>
              <a:cs typeface="Arial"/>
            </a:endParaRPr>
          </a:p>
          <a:p>
            <a:pPr marL="285750" indent="-285750">
              <a:buFont typeface="Arial"/>
              <a:buChar char="•"/>
            </a:pPr>
            <a:r>
              <a:rPr lang="en-US" sz="2000" dirty="0">
                <a:solidFill>
                  <a:schemeClr val="tx1"/>
                </a:solidFill>
                <a:latin typeface="Arial"/>
                <a:cs typeface="Arial"/>
              </a:rPr>
              <a:t>Next Steps</a:t>
            </a:r>
            <a:endParaRPr lang="en-US" sz="2000">
              <a:solidFill>
                <a:schemeClr val="tx1"/>
              </a:solidFill>
              <a:latin typeface="Arial"/>
              <a:cs typeface="Arial"/>
            </a:endParaRPr>
          </a:p>
          <a:p>
            <a:pPr marL="285750" indent="-285750">
              <a:buFont typeface="Arial"/>
              <a:buChar char="•"/>
            </a:pPr>
            <a:r>
              <a:rPr lang="en-US" sz="2000" dirty="0">
                <a:solidFill>
                  <a:schemeClr val="tx1"/>
                </a:solidFill>
                <a:latin typeface="Arial"/>
                <a:cs typeface="Arial"/>
              </a:rPr>
              <a:t>Questions and Discussion</a:t>
            </a:r>
            <a:endParaRPr lang="en-US" sz="2000" dirty="0">
              <a:solidFill>
                <a:schemeClr val="tx1"/>
              </a:solidFill>
            </a:endParaRPr>
          </a:p>
          <a:p>
            <a:endParaRPr lang="en-US" dirty="0">
              <a:cs typeface="Segoe UI"/>
            </a:endParaRPr>
          </a:p>
        </p:txBody>
      </p:sp>
    </p:spTree>
    <p:extLst>
      <p:ext uri="{BB962C8B-B14F-4D97-AF65-F5344CB8AC3E}">
        <p14:creationId xmlns:p14="http://schemas.microsoft.com/office/powerpoint/2010/main" val="231666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 program">
            <a:extLst>
              <a:ext uri="{FF2B5EF4-FFF2-40B4-BE49-F238E27FC236}">
                <a16:creationId xmlns:a16="http://schemas.microsoft.com/office/drawing/2014/main" id="{FB2F50E4-1B57-D418-BB56-F28A21F91DB7}"/>
              </a:ext>
            </a:extLst>
          </p:cNvPr>
          <p:cNvPicPr>
            <a:picLocks noChangeAspect="1"/>
          </p:cNvPicPr>
          <p:nvPr/>
        </p:nvPicPr>
        <p:blipFill>
          <a:blip r:embed="rId2"/>
          <a:stretch>
            <a:fillRect/>
          </a:stretch>
        </p:blipFill>
        <p:spPr>
          <a:xfrm>
            <a:off x="910318" y="2042"/>
            <a:ext cx="8248650" cy="6663417"/>
          </a:xfrm>
          <a:prstGeom prst="rect">
            <a:avLst/>
          </a:prstGeom>
        </p:spPr>
      </p:pic>
    </p:spTree>
    <p:extLst>
      <p:ext uri="{BB962C8B-B14F-4D97-AF65-F5344CB8AC3E}">
        <p14:creationId xmlns:p14="http://schemas.microsoft.com/office/powerpoint/2010/main" val="2776699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07F754-6858-AD53-E36E-4A2E9585345A}"/>
              </a:ext>
            </a:extLst>
          </p:cNvPr>
          <p:cNvPicPr>
            <a:picLocks noChangeAspect="1"/>
          </p:cNvPicPr>
          <p:nvPr/>
        </p:nvPicPr>
        <p:blipFill>
          <a:blip r:embed="rId2"/>
          <a:stretch>
            <a:fillRect/>
          </a:stretch>
        </p:blipFill>
        <p:spPr>
          <a:xfrm>
            <a:off x="1004207" y="231321"/>
            <a:ext cx="9693728" cy="6055179"/>
          </a:xfrm>
          <a:prstGeom prst="rect">
            <a:avLst/>
          </a:prstGeom>
        </p:spPr>
      </p:pic>
    </p:spTree>
    <p:extLst>
      <p:ext uri="{BB962C8B-B14F-4D97-AF65-F5344CB8AC3E}">
        <p14:creationId xmlns:p14="http://schemas.microsoft.com/office/powerpoint/2010/main" val="1952356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 code&#10;&#10;Description automatically generated">
            <a:extLst>
              <a:ext uri="{FF2B5EF4-FFF2-40B4-BE49-F238E27FC236}">
                <a16:creationId xmlns:a16="http://schemas.microsoft.com/office/drawing/2014/main" id="{2AEFE5FD-2ACE-80A7-A373-EA76205603A3}"/>
              </a:ext>
            </a:extLst>
          </p:cNvPr>
          <p:cNvPicPr>
            <a:picLocks noChangeAspect="1"/>
          </p:cNvPicPr>
          <p:nvPr/>
        </p:nvPicPr>
        <p:blipFill>
          <a:blip r:embed="rId2"/>
          <a:stretch>
            <a:fillRect/>
          </a:stretch>
        </p:blipFill>
        <p:spPr>
          <a:xfrm>
            <a:off x="1085850" y="1049792"/>
            <a:ext cx="7924800" cy="3778703"/>
          </a:xfrm>
          <a:prstGeom prst="rect">
            <a:avLst/>
          </a:prstGeom>
        </p:spPr>
      </p:pic>
    </p:spTree>
    <p:extLst>
      <p:ext uri="{BB962C8B-B14F-4D97-AF65-F5344CB8AC3E}">
        <p14:creationId xmlns:p14="http://schemas.microsoft.com/office/powerpoint/2010/main" val="321771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hart with blue dots&#10;&#10;Description automatically generated">
            <a:extLst>
              <a:ext uri="{FF2B5EF4-FFF2-40B4-BE49-F238E27FC236}">
                <a16:creationId xmlns:a16="http://schemas.microsoft.com/office/drawing/2014/main" id="{8FD4FEFF-F7E8-C151-7FB4-E824A6D47195}"/>
              </a:ext>
            </a:extLst>
          </p:cNvPr>
          <p:cNvPicPr>
            <a:picLocks noChangeAspect="1"/>
          </p:cNvPicPr>
          <p:nvPr/>
        </p:nvPicPr>
        <p:blipFill>
          <a:blip r:embed="rId2"/>
          <a:stretch>
            <a:fillRect/>
          </a:stretch>
        </p:blipFill>
        <p:spPr>
          <a:xfrm>
            <a:off x="378279" y="212952"/>
            <a:ext cx="11353800" cy="5942239"/>
          </a:xfrm>
          <a:prstGeom prst="rect">
            <a:avLst/>
          </a:prstGeom>
        </p:spPr>
      </p:pic>
    </p:spTree>
    <p:extLst>
      <p:ext uri="{BB962C8B-B14F-4D97-AF65-F5344CB8AC3E}">
        <p14:creationId xmlns:p14="http://schemas.microsoft.com/office/powerpoint/2010/main" val="1296199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of a number of people&#10;&#10;Description automatically generated">
            <a:extLst>
              <a:ext uri="{FF2B5EF4-FFF2-40B4-BE49-F238E27FC236}">
                <a16:creationId xmlns:a16="http://schemas.microsoft.com/office/drawing/2014/main" id="{F4B4CEC6-B60B-AED7-2A7D-436E1152661B}"/>
              </a:ext>
            </a:extLst>
          </p:cNvPr>
          <p:cNvPicPr>
            <a:picLocks noChangeAspect="1"/>
          </p:cNvPicPr>
          <p:nvPr/>
        </p:nvPicPr>
        <p:blipFill>
          <a:blip r:embed="rId2"/>
          <a:stretch>
            <a:fillRect/>
          </a:stretch>
        </p:blipFill>
        <p:spPr>
          <a:xfrm>
            <a:off x="1223963" y="852488"/>
            <a:ext cx="9744075" cy="5153025"/>
          </a:xfrm>
          <a:prstGeom prst="rect">
            <a:avLst/>
          </a:prstGeom>
        </p:spPr>
      </p:pic>
    </p:spTree>
    <p:extLst>
      <p:ext uri="{BB962C8B-B14F-4D97-AF65-F5344CB8AC3E}">
        <p14:creationId xmlns:p14="http://schemas.microsoft.com/office/powerpoint/2010/main" val="3540292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diagram&#10;&#10;Description automatically generated">
            <a:extLst>
              <a:ext uri="{FF2B5EF4-FFF2-40B4-BE49-F238E27FC236}">
                <a16:creationId xmlns:a16="http://schemas.microsoft.com/office/drawing/2014/main" id="{524B52B9-8574-0AB0-25F5-9689D9328D94}"/>
              </a:ext>
            </a:extLst>
          </p:cNvPr>
          <p:cNvPicPr>
            <a:picLocks noChangeAspect="1"/>
          </p:cNvPicPr>
          <p:nvPr/>
        </p:nvPicPr>
        <p:blipFill>
          <a:blip r:embed="rId2"/>
          <a:stretch>
            <a:fillRect/>
          </a:stretch>
        </p:blipFill>
        <p:spPr>
          <a:xfrm>
            <a:off x="1335275" y="163286"/>
            <a:ext cx="8528130" cy="6300108"/>
          </a:xfrm>
          <a:prstGeom prst="rect">
            <a:avLst/>
          </a:prstGeom>
        </p:spPr>
      </p:pic>
    </p:spTree>
    <p:extLst>
      <p:ext uri="{BB962C8B-B14F-4D97-AF65-F5344CB8AC3E}">
        <p14:creationId xmlns:p14="http://schemas.microsoft.com/office/powerpoint/2010/main" val="18671691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number of people&#10;&#10;Description automatically generated">
            <a:extLst>
              <a:ext uri="{FF2B5EF4-FFF2-40B4-BE49-F238E27FC236}">
                <a16:creationId xmlns:a16="http://schemas.microsoft.com/office/drawing/2014/main" id="{2D438087-DD84-96D4-1F57-24A0A1E44869}"/>
              </a:ext>
            </a:extLst>
          </p:cNvPr>
          <p:cNvPicPr>
            <a:picLocks noChangeAspect="1"/>
          </p:cNvPicPr>
          <p:nvPr/>
        </p:nvPicPr>
        <p:blipFill>
          <a:blip r:embed="rId2"/>
          <a:stretch>
            <a:fillRect/>
          </a:stretch>
        </p:blipFill>
        <p:spPr>
          <a:xfrm>
            <a:off x="329293" y="564696"/>
            <a:ext cx="11125200" cy="5429250"/>
          </a:xfrm>
          <a:prstGeom prst="rect">
            <a:avLst/>
          </a:prstGeom>
        </p:spPr>
      </p:pic>
    </p:spTree>
    <p:extLst>
      <p:ext uri="{BB962C8B-B14F-4D97-AF65-F5344CB8AC3E}">
        <p14:creationId xmlns:p14="http://schemas.microsoft.com/office/powerpoint/2010/main" val="38466396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of blue bars&#10;&#10;Description automatically generated">
            <a:extLst>
              <a:ext uri="{FF2B5EF4-FFF2-40B4-BE49-F238E27FC236}">
                <a16:creationId xmlns:a16="http://schemas.microsoft.com/office/drawing/2014/main" id="{35B52FAB-6662-56F9-1BAD-60BEB3ADA969}"/>
              </a:ext>
            </a:extLst>
          </p:cNvPr>
          <p:cNvPicPr>
            <a:picLocks noChangeAspect="1"/>
          </p:cNvPicPr>
          <p:nvPr/>
        </p:nvPicPr>
        <p:blipFill>
          <a:blip r:embed="rId2"/>
          <a:stretch>
            <a:fillRect/>
          </a:stretch>
        </p:blipFill>
        <p:spPr>
          <a:xfrm>
            <a:off x="923925" y="715056"/>
            <a:ext cx="10344150" cy="5210175"/>
          </a:xfrm>
          <a:prstGeom prst="rect">
            <a:avLst/>
          </a:prstGeom>
        </p:spPr>
      </p:pic>
    </p:spTree>
    <p:extLst>
      <p:ext uri="{BB962C8B-B14F-4D97-AF65-F5344CB8AC3E}">
        <p14:creationId xmlns:p14="http://schemas.microsoft.com/office/powerpoint/2010/main" val="35936550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blue bars&#10;&#10;Description automatically generated">
            <a:extLst>
              <a:ext uri="{FF2B5EF4-FFF2-40B4-BE49-F238E27FC236}">
                <a16:creationId xmlns:a16="http://schemas.microsoft.com/office/drawing/2014/main" id="{296D858F-3946-7A98-043E-0257346A85BD}"/>
              </a:ext>
            </a:extLst>
          </p:cNvPr>
          <p:cNvPicPr>
            <a:picLocks noChangeAspect="1"/>
          </p:cNvPicPr>
          <p:nvPr/>
        </p:nvPicPr>
        <p:blipFill>
          <a:blip r:embed="rId2"/>
          <a:stretch>
            <a:fillRect/>
          </a:stretch>
        </p:blipFill>
        <p:spPr>
          <a:xfrm>
            <a:off x="649061" y="703489"/>
            <a:ext cx="10077450" cy="5124450"/>
          </a:xfrm>
          <a:prstGeom prst="rect">
            <a:avLst/>
          </a:prstGeom>
        </p:spPr>
      </p:pic>
    </p:spTree>
    <p:extLst>
      <p:ext uri="{BB962C8B-B14F-4D97-AF65-F5344CB8AC3E}">
        <p14:creationId xmlns:p14="http://schemas.microsoft.com/office/powerpoint/2010/main" val="3402295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of a number of people&#10;&#10;Description automatically generated">
            <a:extLst>
              <a:ext uri="{FF2B5EF4-FFF2-40B4-BE49-F238E27FC236}">
                <a16:creationId xmlns:a16="http://schemas.microsoft.com/office/drawing/2014/main" id="{C857BF55-2F73-23F4-2C3A-76C54818503F}"/>
              </a:ext>
            </a:extLst>
          </p:cNvPr>
          <p:cNvPicPr>
            <a:picLocks noChangeAspect="1"/>
          </p:cNvPicPr>
          <p:nvPr/>
        </p:nvPicPr>
        <p:blipFill>
          <a:blip r:embed="rId2"/>
          <a:stretch>
            <a:fillRect/>
          </a:stretch>
        </p:blipFill>
        <p:spPr>
          <a:xfrm>
            <a:off x="1709738" y="847725"/>
            <a:ext cx="8772525" cy="5162550"/>
          </a:xfrm>
          <a:prstGeom prst="rect">
            <a:avLst/>
          </a:prstGeom>
        </p:spPr>
      </p:pic>
    </p:spTree>
    <p:extLst>
      <p:ext uri="{BB962C8B-B14F-4D97-AF65-F5344CB8AC3E}">
        <p14:creationId xmlns:p14="http://schemas.microsoft.com/office/powerpoint/2010/main" val="1660656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430" y="498441"/>
            <a:ext cx="6934201" cy="965477"/>
          </a:xfrm>
        </p:spPr>
        <p:txBody>
          <a:bodyPr>
            <a:normAutofit/>
          </a:bodyPr>
          <a:lstStyle/>
          <a:p>
            <a:r>
              <a:rPr lang="en-US" sz="3200" b="1" dirty="0">
                <a:solidFill>
                  <a:srgbClr val="000000"/>
                </a:solidFill>
                <a:latin typeface="Arial"/>
                <a:cs typeface="Arial"/>
              </a:rPr>
              <a:t>Project Objective</a:t>
            </a:r>
            <a:endParaRPr lang="en-US" sz="3200" dirty="0"/>
          </a:p>
        </p:txBody>
      </p:sp>
      <p:sp>
        <p:nvSpPr>
          <p:cNvPr id="3" name="Content Placeholder 2"/>
          <p:cNvSpPr>
            <a:spLocks noGrp="1"/>
          </p:cNvSpPr>
          <p:nvPr>
            <p:ph idx="1"/>
          </p:nvPr>
        </p:nvSpPr>
        <p:spPr>
          <a:xfrm>
            <a:off x="488431" y="2390511"/>
            <a:ext cx="9459685" cy="4196630"/>
          </a:xfrm>
        </p:spPr>
        <p:txBody>
          <a:bodyPr vert="horz" lIns="91440" tIns="45720" rIns="91440" bIns="45720" rtlCol="0" anchor="t">
            <a:noAutofit/>
          </a:bodyPr>
          <a:lstStyle/>
          <a:p>
            <a:pPr>
              <a:buFont typeface="Arial"/>
              <a:buChar char="•"/>
            </a:pPr>
            <a:r>
              <a:rPr lang="en-US" sz="2800" dirty="0">
                <a:solidFill>
                  <a:schemeClr val="tx1"/>
                </a:solidFill>
                <a:latin typeface="Arial"/>
                <a:cs typeface="Arial"/>
              </a:rPr>
              <a:t>To optimize gym equipment and group fitness class utilization at GoodLife Fitness.</a:t>
            </a:r>
          </a:p>
          <a:p>
            <a:pPr>
              <a:buFont typeface="Arial"/>
              <a:buChar char="•"/>
            </a:pPr>
            <a:r>
              <a:rPr lang="en-US" sz="2800" dirty="0">
                <a:solidFill>
                  <a:schemeClr val="tx1"/>
                </a:solidFill>
                <a:latin typeface="Arial"/>
                <a:cs typeface="Arial"/>
              </a:rPr>
              <a:t>To enhance customer satisfaction and maximize profits.</a:t>
            </a:r>
            <a:endParaRPr lang="en-US" sz="2800">
              <a:solidFill>
                <a:schemeClr val="tx1"/>
              </a:solidFill>
              <a:latin typeface="Arial"/>
              <a:cs typeface="Segoe UI"/>
            </a:endParaRPr>
          </a:p>
          <a:p>
            <a:pPr>
              <a:buFont typeface="Arial"/>
              <a:buChar char="•"/>
            </a:pPr>
            <a:r>
              <a:rPr lang="en-US" sz="2800" dirty="0">
                <a:solidFill>
                  <a:schemeClr val="tx1"/>
                </a:solidFill>
                <a:latin typeface="Arial"/>
                <a:cs typeface="Arial"/>
              </a:rPr>
              <a:t>To address two main problems to improve gym utilization.</a:t>
            </a:r>
            <a:endParaRPr lang="en-US" sz="2800" dirty="0">
              <a:solidFill>
                <a:schemeClr val="tx1"/>
              </a:solidFill>
            </a:endParaRPr>
          </a:p>
          <a:p>
            <a:pPr marL="285750" indent="-285750">
              <a:buFont typeface="Arial"/>
              <a:buChar char="•"/>
            </a:pPr>
            <a:endParaRPr lang="en-US" sz="2000" dirty="0">
              <a:solidFill>
                <a:schemeClr val="tx1"/>
              </a:solidFill>
              <a:latin typeface="Arial"/>
              <a:cs typeface="Arial"/>
            </a:endParaRPr>
          </a:p>
          <a:p>
            <a:endParaRPr lang="en-US" dirty="0">
              <a:cs typeface="Segoe UI"/>
            </a:endParaRPr>
          </a:p>
        </p:txBody>
      </p:sp>
    </p:spTree>
    <p:extLst>
      <p:ext uri="{BB962C8B-B14F-4D97-AF65-F5344CB8AC3E}">
        <p14:creationId xmlns:p14="http://schemas.microsoft.com/office/powerpoint/2010/main" val="16103386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of a distribution of temperature&#10;&#10;Description automatically generated">
            <a:extLst>
              <a:ext uri="{FF2B5EF4-FFF2-40B4-BE49-F238E27FC236}">
                <a16:creationId xmlns:a16="http://schemas.microsoft.com/office/drawing/2014/main" id="{78A2013D-201B-10DF-6636-9D0B8599AA35}"/>
              </a:ext>
            </a:extLst>
          </p:cNvPr>
          <p:cNvPicPr>
            <a:picLocks noChangeAspect="1"/>
          </p:cNvPicPr>
          <p:nvPr/>
        </p:nvPicPr>
        <p:blipFill>
          <a:blip r:embed="rId2"/>
          <a:stretch>
            <a:fillRect/>
          </a:stretch>
        </p:blipFill>
        <p:spPr>
          <a:xfrm>
            <a:off x="1519238" y="714375"/>
            <a:ext cx="9153525" cy="5429250"/>
          </a:xfrm>
          <a:prstGeom prst="rect">
            <a:avLst/>
          </a:prstGeom>
        </p:spPr>
      </p:pic>
    </p:spTree>
    <p:extLst>
      <p:ext uri="{BB962C8B-B14F-4D97-AF65-F5344CB8AC3E}">
        <p14:creationId xmlns:p14="http://schemas.microsoft.com/office/powerpoint/2010/main" val="3279338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temperature&#10;&#10;Description automatically generated">
            <a:extLst>
              <a:ext uri="{FF2B5EF4-FFF2-40B4-BE49-F238E27FC236}">
                <a16:creationId xmlns:a16="http://schemas.microsoft.com/office/drawing/2014/main" id="{A6932723-656C-98EC-A072-3B91E4A88A25}"/>
              </a:ext>
            </a:extLst>
          </p:cNvPr>
          <p:cNvPicPr>
            <a:picLocks noChangeAspect="1"/>
          </p:cNvPicPr>
          <p:nvPr/>
        </p:nvPicPr>
        <p:blipFill>
          <a:blip r:embed="rId2"/>
          <a:stretch>
            <a:fillRect/>
          </a:stretch>
        </p:blipFill>
        <p:spPr>
          <a:xfrm>
            <a:off x="1524000" y="857250"/>
            <a:ext cx="9144000" cy="5143500"/>
          </a:xfrm>
          <a:prstGeom prst="rect">
            <a:avLst/>
          </a:prstGeom>
        </p:spPr>
      </p:pic>
    </p:spTree>
    <p:extLst>
      <p:ext uri="{BB962C8B-B14F-4D97-AF65-F5344CB8AC3E}">
        <p14:creationId xmlns:p14="http://schemas.microsoft.com/office/powerpoint/2010/main" val="25569168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colored squares&#10;&#10;Description automatically generated">
            <a:extLst>
              <a:ext uri="{FF2B5EF4-FFF2-40B4-BE49-F238E27FC236}">
                <a16:creationId xmlns:a16="http://schemas.microsoft.com/office/drawing/2014/main" id="{32CDF7CD-EF5A-BEBD-5959-AF735091F85C}"/>
              </a:ext>
            </a:extLst>
          </p:cNvPr>
          <p:cNvPicPr>
            <a:picLocks noChangeAspect="1"/>
          </p:cNvPicPr>
          <p:nvPr/>
        </p:nvPicPr>
        <p:blipFill>
          <a:blip r:embed="rId2"/>
          <a:stretch>
            <a:fillRect/>
          </a:stretch>
        </p:blipFill>
        <p:spPr>
          <a:xfrm>
            <a:off x="660627" y="604157"/>
            <a:ext cx="10544175" cy="5486400"/>
          </a:xfrm>
          <a:prstGeom prst="rect">
            <a:avLst/>
          </a:prstGeom>
        </p:spPr>
      </p:pic>
    </p:spTree>
    <p:extLst>
      <p:ext uri="{BB962C8B-B14F-4D97-AF65-F5344CB8AC3E}">
        <p14:creationId xmlns:p14="http://schemas.microsoft.com/office/powerpoint/2010/main" val="30073769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of people over time&#10;&#10;Description automatically generated">
            <a:extLst>
              <a:ext uri="{FF2B5EF4-FFF2-40B4-BE49-F238E27FC236}">
                <a16:creationId xmlns:a16="http://schemas.microsoft.com/office/drawing/2014/main" id="{9F3D153A-EA98-C441-1EDF-A35B4DB3CC3D}"/>
              </a:ext>
            </a:extLst>
          </p:cNvPr>
          <p:cNvPicPr>
            <a:picLocks noChangeAspect="1"/>
          </p:cNvPicPr>
          <p:nvPr/>
        </p:nvPicPr>
        <p:blipFill>
          <a:blip r:embed="rId2"/>
          <a:stretch>
            <a:fillRect/>
          </a:stretch>
        </p:blipFill>
        <p:spPr>
          <a:xfrm>
            <a:off x="606399" y="0"/>
            <a:ext cx="10802310" cy="6749143"/>
          </a:xfrm>
          <a:prstGeom prst="rect">
            <a:avLst/>
          </a:prstGeom>
        </p:spPr>
      </p:pic>
    </p:spTree>
    <p:extLst>
      <p:ext uri="{BB962C8B-B14F-4D97-AF65-F5344CB8AC3E}">
        <p14:creationId xmlns:p14="http://schemas.microsoft.com/office/powerpoint/2010/main" val="32305585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1C6ADAF-8D61-6B07-158B-68FB5CCFBB21}"/>
              </a:ext>
            </a:extLst>
          </p:cNvPr>
          <p:cNvPicPr>
            <a:picLocks noChangeAspect="1"/>
          </p:cNvPicPr>
          <p:nvPr/>
        </p:nvPicPr>
        <p:blipFill>
          <a:blip r:embed="rId2"/>
          <a:stretch>
            <a:fillRect/>
          </a:stretch>
        </p:blipFill>
        <p:spPr>
          <a:xfrm>
            <a:off x="0" y="470773"/>
            <a:ext cx="12192000" cy="5916454"/>
          </a:xfrm>
          <a:prstGeom prst="rect">
            <a:avLst/>
          </a:prstGeom>
        </p:spPr>
      </p:pic>
    </p:spTree>
    <p:extLst>
      <p:ext uri="{BB962C8B-B14F-4D97-AF65-F5344CB8AC3E}">
        <p14:creationId xmlns:p14="http://schemas.microsoft.com/office/powerpoint/2010/main" val="11908794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 screen&#10;&#10;Description automatically generated">
            <a:extLst>
              <a:ext uri="{FF2B5EF4-FFF2-40B4-BE49-F238E27FC236}">
                <a16:creationId xmlns:a16="http://schemas.microsoft.com/office/drawing/2014/main" id="{0B647432-BCDA-6BA9-BCA9-CA266586425B}"/>
              </a:ext>
            </a:extLst>
          </p:cNvPr>
          <p:cNvPicPr>
            <a:picLocks noChangeAspect="1"/>
          </p:cNvPicPr>
          <p:nvPr/>
        </p:nvPicPr>
        <p:blipFill>
          <a:blip r:embed="rId2"/>
          <a:stretch>
            <a:fillRect/>
          </a:stretch>
        </p:blipFill>
        <p:spPr>
          <a:xfrm>
            <a:off x="2203236" y="141514"/>
            <a:ext cx="6958213" cy="6193972"/>
          </a:xfrm>
          <a:prstGeom prst="rect">
            <a:avLst/>
          </a:prstGeom>
        </p:spPr>
      </p:pic>
    </p:spTree>
    <p:extLst>
      <p:ext uri="{BB962C8B-B14F-4D97-AF65-F5344CB8AC3E}">
        <p14:creationId xmlns:p14="http://schemas.microsoft.com/office/powerpoint/2010/main" val="19834116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167DDD-2A2D-3F96-571A-5F7D8CED4A3D}"/>
              </a:ext>
            </a:extLst>
          </p:cNvPr>
          <p:cNvPicPr>
            <a:picLocks noChangeAspect="1"/>
          </p:cNvPicPr>
          <p:nvPr/>
        </p:nvPicPr>
        <p:blipFill>
          <a:blip r:embed="rId2"/>
          <a:stretch>
            <a:fillRect/>
          </a:stretch>
        </p:blipFill>
        <p:spPr>
          <a:xfrm>
            <a:off x="895350" y="804863"/>
            <a:ext cx="10401300" cy="5248275"/>
          </a:xfrm>
          <a:prstGeom prst="rect">
            <a:avLst/>
          </a:prstGeom>
        </p:spPr>
      </p:pic>
    </p:spTree>
    <p:extLst>
      <p:ext uri="{BB962C8B-B14F-4D97-AF65-F5344CB8AC3E}">
        <p14:creationId xmlns:p14="http://schemas.microsoft.com/office/powerpoint/2010/main" val="4406856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6C824A-B8F3-4719-1A68-85AEF80580B7}"/>
              </a:ext>
            </a:extLst>
          </p:cNvPr>
          <p:cNvSpPr txBox="1"/>
          <p:nvPr/>
        </p:nvSpPr>
        <p:spPr>
          <a:xfrm>
            <a:off x="1545771" y="653143"/>
            <a:ext cx="9111342" cy="53860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Arial"/>
                <a:cs typeface="Arial"/>
              </a:rPr>
              <a:t>Conclusion:</a:t>
            </a:r>
          </a:p>
          <a:p>
            <a:endParaRPr lang="en-US" sz="2800" b="1" dirty="0">
              <a:latin typeface="Arial"/>
              <a:ea typeface="+mn-lt"/>
              <a:cs typeface="Arial"/>
            </a:endParaRPr>
          </a:p>
          <a:p>
            <a:r>
              <a:rPr lang="en-US" dirty="0">
                <a:latin typeface="Arial"/>
                <a:ea typeface="+mn-lt"/>
                <a:cs typeface="+mn-lt"/>
              </a:rPr>
              <a:t>This analysis provides valuable insights to optimize gym equipment utilization and encourage usage during less crowded times. The key findings from the graphs are as follows:</a:t>
            </a:r>
          </a:p>
          <a:p>
            <a:pPr marL="285750" indent="-285750">
              <a:buFont typeface="Arial"/>
              <a:buChar char="•"/>
            </a:pPr>
            <a:r>
              <a:rPr lang="en-US" b="1" dirty="0">
                <a:latin typeface="Arial"/>
                <a:ea typeface="+mn-lt"/>
                <a:cs typeface="+mn-lt"/>
              </a:rPr>
              <a:t>Peak Hours</a:t>
            </a:r>
            <a:r>
              <a:rPr lang="en-US" dirty="0">
                <a:latin typeface="Arial"/>
                <a:ea typeface="+mn-lt"/>
                <a:cs typeface="+mn-lt"/>
              </a:rPr>
              <a:t>: The gym is most crowded during morning and evening hours. Incentives can be created to encourage users to visit during less busy times.</a:t>
            </a:r>
          </a:p>
          <a:p>
            <a:pPr marL="285750" indent="-285750">
              <a:buFont typeface="Arial"/>
              <a:buChar char="•"/>
            </a:pPr>
            <a:r>
              <a:rPr lang="en-US" b="1" dirty="0">
                <a:latin typeface="Arial"/>
                <a:ea typeface="+mn-lt"/>
                <a:cs typeface="+mn-lt"/>
              </a:rPr>
              <a:t>Temperature and Attendance Relationship</a:t>
            </a:r>
            <a:r>
              <a:rPr lang="en-US" dirty="0">
                <a:latin typeface="Arial"/>
                <a:ea typeface="+mn-lt"/>
                <a:cs typeface="+mn-lt"/>
              </a:rPr>
              <a:t>: There is a positive correlation between temperature and the number of people in the gym. Strategies can be developed to optimize gym usage based on temperature forecasts.</a:t>
            </a:r>
          </a:p>
          <a:p>
            <a:pPr marL="285750" indent="-285750">
              <a:buFont typeface="Arial"/>
              <a:buChar char="•"/>
            </a:pPr>
            <a:r>
              <a:rPr lang="en-US" b="1" dirty="0">
                <a:latin typeface="Arial"/>
                <a:ea typeface="+mn-lt"/>
                <a:cs typeface="+mn-lt"/>
              </a:rPr>
              <a:t>Trends Over Time</a:t>
            </a:r>
            <a:r>
              <a:rPr lang="en-US" dirty="0">
                <a:latin typeface="Arial"/>
                <a:ea typeface="+mn-lt"/>
                <a:cs typeface="+mn-lt"/>
              </a:rPr>
              <a:t>: There are noticeable fluctuations and trends in gym attendance over time, with certain periods showing increased or decreased usage. Strategies can be implemented to direct users to less crowded times during these periods.</a:t>
            </a:r>
          </a:p>
          <a:p>
            <a:pPr marL="285750" indent="-285750">
              <a:buFont typeface="Arial"/>
              <a:buChar char="•"/>
            </a:pPr>
            <a:r>
              <a:rPr lang="en-US" b="1" dirty="0">
                <a:latin typeface="Arial"/>
                <a:ea typeface="+mn-lt"/>
                <a:cs typeface="+mn-lt"/>
              </a:rPr>
              <a:t>Model Accuracy</a:t>
            </a:r>
            <a:r>
              <a:rPr lang="en-US" dirty="0">
                <a:latin typeface="Arial"/>
                <a:ea typeface="+mn-lt"/>
                <a:cs typeface="+mn-lt"/>
              </a:rPr>
              <a:t>: The predicted values closely match the actual values, indicating that the model is reliable for future predictions.</a:t>
            </a:r>
          </a:p>
          <a:p>
            <a:r>
              <a:rPr lang="en-US" dirty="0">
                <a:latin typeface="Arial"/>
                <a:ea typeface="+mn-lt"/>
                <a:cs typeface="+mn-lt"/>
              </a:rPr>
              <a:t>These findings can be used to optimize gym usage, improve energy management, and enhance customer satisfaction.</a:t>
            </a:r>
          </a:p>
          <a:p>
            <a:endParaRPr lang="en-US" b="1" dirty="0">
              <a:latin typeface="Arial"/>
              <a:cs typeface="Arial"/>
            </a:endParaRPr>
          </a:p>
        </p:txBody>
      </p:sp>
    </p:spTree>
    <p:extLst>
      <p:ext uri="{BB962C8B-B14F-4D97-AF65-F5344CB8AC3E}">
        <p14:creationId xmlns:p14="http://schemas.microsoft.com/office/powerpoint/2010/main" val="42943016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240475-92A2-B136-D828-6F91E8E23B87}"/>
              </a:ext>
            </a:extLst>
          </p:cNvPr>
          <p:cNvSpPr>
            <a:spLocks noGrp="1"/>
          </p:cNvSpPr>
          <p:nvPr>
            <p:ph idx="1"/>
          </p:nvPr>
        </p:nvSpPr>
        <p:spPr>
          <a:xfrm>
            <a:off x="2103666" y="849647"/>
            <a:ext cx="5233307" cy="4939580"/>
          </a:xfrm>
        </p:spPr>
        <p:txBody>
          <a:bodyPr vert="horz" lIns="91440" tIns="45720" rIns="91440" bIns="45720" rtlCol="0" anchor="t">
            <a:noAutofit/>
          </a:bodyPr>
          <a:lstStyle/>
          <a:p>
            <a:r>
              <a:rPr lang="en-US" sz="2800" b="1" dirty="0">
                <a:solidFill>
                  <a:srgbClr val="000000"/>
                </a:solidFill>
                <a:latin typeface="Microsoft YaHei UI"/>
                <a:ea typeface="Microsoft YaHei UI"/>
                <a:cs typeface="Segoe UI"/>
              </a:rPr>
              <a:t>Q&amp;A:  Open floor for questions from the audience.</a:t>
            </a:r>
            <a:endParaRPr lang="en-US" sz="2800" b="1" dirty="0">
              <a:latin typeface="Microsoft YaHei UI"/>
              <a:ea typeface="Microsoft YaHei UI"/>
              <a:cs typeface="Segoe UI"/>
            </a:endParaRPr>
          </a:p>
          <a:p>
            <a:endParaRPr lang="en-US" sz="2800" b="1" dirty="0">
              <a:latin typeface="Microsoft YaHei UI"/>
              <a:ea typeface="Microsoft YaHei UI"/>
              <a:cs typeface="Segoe UI"/>
            </a:endParaRPr>
          </a:p>
          <a:p>
            <a:r>
              <a:rPr lang="en-US" sz="2800" b="1" dirty="0">
                <a:solidFill>
                  <a:srgbClr val="000000"/>
                </a:solidFill>
                <a:latin typeface="Microsoft YaHei UI"/>
                <a:ea typeface="Microsoft YaHei UI"/>
                <a:cs typeface="Segoe UI"/>
              </a:rPr>
              <a:t>THANK YOU!</a:t>
            </a:r>
          </a:p>
          <a:p>
            <a:pPr marL="971550" lvl="1" indent="-285750">
              <a:buFont typeface="Arial"/>
              <a:buChar char="•"/>
            </a:pPr>
            <a:endParaRPr lang="en-US" sz="1800" dirty="0">
              <a:solidFill>
                <a:srgbClr val="000000"/>
              </a:solidFill>
              <a:latin typeface="Microsoft YaHei UI"/>
              <a:ea typeface="Microsoft YaHei UI"/>
              <a:cs typeface="Segoe UI"/>
            </a:endParaRPr>
          </a:p>
          <a:p>
            <a:endParaRPr lang="en-US" sz="2000" b="1" dirty="0">
              <a:solidFill>
                <a:srgbClr val="000000"/>
              </a:solidFill>
              <a:latin typeface="Microsoft YaHei UI"/>
              <a:ea typeface="Microsoft YaHei UI"/>
              <a:cs typeface="Segoe UI"/>
            </a:endParaRPr>
          </a:p>
        </p:txBody>
      </p:sp>
    </p:spTree>
    <p:extLst>
      <p:ext uri="{BB962C8B-B14F-4D97-AF65-F5344CB8AC3E}">
        <p14:creationId xmlns:p14="http://schemas.microsoft.com/office/powerpoint/2010/main" val="2783658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259" y="422242"/>
            <a:ext cx="11168743" cy="769535"/>
          </a:xfrm>
        </p:spPr>
        <p:txBody>
          <a:bodyPr vert="horz" lIns="91440" tIns="45720" rIns="91440" bIns="45720" rtlCol="0" anchor="ctr">
            <a:noAutofit/>
          </a:bodyPr>
          <a:lstStyle/>
          <a:p>
            <a:r>
              <a:rPr lang="en-US" sz="3600" b="1" dirty="0">
                <a:solidFill>
                  <a:srgbClr val="000000"/>
                </a:solidFill>
                <a:latin typeface="Arial"/>
                <a:cs typeface="Arial"/>
              </a:rPr>
              <a:t>Problem A - Optimizing Group Fitness Class Utilization</a:t>
            </a:r>
            <a:endParaRPr lang="en-US" sz="3600">
              <a:latin typeface="Arial"/>
              <a:cs typeface="Arial"/>
            </a:endParaRPr>
          </a:p>
          <a:p>
            <a:endParaRPr lang="en-US" sz="3200" b="1" dirty="0">
              <a:solidFill>
                <a:srgbClr val="000000"/>
              </a:solidFill>
              <a:latin typeface="Arial"/>
              <a:cs typeface="Arial"/>
            </a:endParaRPr>
          </a:p>
        </p:txBody>
      </p:sp>
      <p:sp>
        <p:nvSpPr>
          <p:cNvPr id="3" name="Content Placeholder 2"/>
          <p:cNvSpPr>
            <a:spLocks noGrp="1"/>
          </p:cNvSpPr>
          <p:nvPr>
            <p:ph idx="1"/>
          </p:nvPr>
        </p:nvSpPr>
        <p:spPr>
          <a:xfrm>
            <a:off x="412231" y="1127768"/>
            <a:ext cx="9459685" cy="4947744"/>
          </a:xfrm>
        </p:spPr>
        <p:txBody>
          <a:bodyPr vert="horz" lIns="91440" tIns="45720" rIns="91440" bIns="45720" rtlCol="0" anchor="t">
            <a:noAutofit/>
          </a:bodyPr>
          <a:lstStyle/>
          <a:p>
            <a:pPr>
              <a:buFont typeface="Arial"/>
              <a:buChar char="•"/>
            </a:pPr>
            <a:r>
              <a:rPr lang="en-US" sz="1600" b="1" dirty="0">
                <a:solidFill>
                  <a:schemeClr val="tx1"/>
                </a:solidFill>
                <a:latin typeface="Arial"/>
                <a:cs typeface="Arial"/>
              </a:rPr>
              <a:t>Issue:</a:t>
            </a:r>
            <a:endParaRPr lang="en-US" sz="1600">
              <a:solidFill>
                <a:schemeClr val="tx1"/>
              </a:solidFill>
              <a:cs typeface="Segoe UI"/>
            </a:endParaRPr>
          </a:p>
          <a:p>
            <a:pPr lvl="1">
              <a:buFont typeface="Arial"/>
              <a:buChar char="•"/>
            </a:pPr>
            <a:r>
              <a:rPr lang="en-US" sz="1600" dirty="0">
                <a:latin typeface="Arial"/>
                <a:cs typeface="Arial"/>
              </a:rPr>
              <a:t>GoodLife offers group fitness classes in two capacities: 25 and 15.</a:t>
            </a:r>
            <a:endParaRPr lang="en-US" sz="1600">
              <a:cs typeface="Segoe UI"/>
            </a:endParaRPr>
          </a:p>
          <a:p>
            <a:pPr lvl="1">
              <a:buFont typeface="Arial"/>
              <a:buChar char="•"/>
            </a:pPr>
            <a:r>
              <a:rPr lang="en-US" sz="1600" dirty="0">
                <a:latin typeface="Arial"/>
                <a:cs typeface="Arial"/>
              </a:rPr>
              <a:t>Some classes are consistently fully booked but have a low attendance rate.</a:t>
            </a:r>
            <a:endParaRPr lang="en-US" sz="1600">
              <a:cs typeface="Segoe UI"/>
            </a:endParaRPr>
          </a:p>
          <a:p>
            <a:pPr lvl="1">
              <a:buFont typeface="Arial"/>
              <a:buChar char="•"/>
            </a:pPr>
            <a:r>
              <a:rPr lang="en-US" sz="1600" dirty="0">
                <a:latin typeface="Arial"/>
                <a:cs typeface="Arial"/>
              </a:rPr>
              <a:t>GoodLife wants to increase the number of available spaces by predicting whether a member will attend.</a:t>
            </a:r>
            <a:endParaRPr lang="en-US" sz="1600">
              <a:cs typeface="Segoe UI"/>
            </a:endParaRPr>
          </a:p>
          <a:p>
            <a:pPr lvl="1">
              <a:buFont typeface="Arial"/>
              <a:buChar char="•"/>
            </a:pPr>
            <a:r>
              <a:rPr lang="en-US" sz="1600" dirty="0">
                <a:latin typeface="Arial"/>
                <a:cs typeface="Arial"/>
              </a:rPr>
              <a:t>If a member is predicted not to attend, that space can be made available to others.</a:t>
            </a:r>
            <a:endParaRPr lang="en-US" sz="1600">
              <a:cs typeface="Segoe UI"/>
            </a:endParaRPr>
          </a:p>
          <a:p>
            <a:pPr>
              <a:buFont typeface="Arial"/>
              <a:buChar char="•"/>
            </a:pPr>
            <a:r>
              <a:rPr lang="en-US" sz="1600" b="1" dirty="0">
                <a:solidFill>
                  <a:schemeClr val="tx1"/>
                </a:solidFill>
                <a:latin typeface="Arial"/>
                <a:cs typeface="Arial"/>
              </a:rPr>
              <a:t>Dataset Features:</a:t>
            </a:r>
            <a:endParaRPr lang="en-US" sz="1600">
              <a:solidFill>
                <a:schemeClr val="tx1"/>
              </a:solidFill>
              <a:cs typeface="Segoe UI"/>
            </a:endParaRPr>
          </a:p>
          <a:p>
            <a:pPr lvl="1">
              <a:buFont typeface="Arial"/>
              <a:buChar char="•"/>
            </a:pPr>
            <a:r>
              <a:rPr lang="en-US" sz="1600" err="1">
                <a:solidFill>
                  <a:srgbClr val="188038"/>
                </a:solidFill>
                <a:latin typeface="Arial"/>
                <a:cs typeface="Arial"/>
              </a:rPr>
              <a:t>booking_id</a:t>
            </a:r>
            <a:r>
              <a:rPr lang="en-US" sz="1600" dirty="0">
                <a:latin typeface="Arial"/>
                <a:cs typeface="Arial"/>
              </a:rPr>
              <a:t>: Nominal. Unique identifier for the booking.</a:t>
            </a:r>
            <a:endParaRPr lang="en-US" sz="1600">
              <a:cs typeface="Segoe UI"/>
            </a:endParaRPr>
          </a:p>
          <a:p>
            <a:pPr lvl="1">
              <a:buFont typeface="Arial"/>
              <a:buChar char="•"/>
            </a:pPr>
            <a:r>
              <a:rPr lang="en-US" sz="1600" err="1">
                <a:solidFill>
                  <a:srgbClr val="188038"/>
                </a:solidFill>
                <a:latin typeface="Arial"/>
                <a:cs typeface="Arial"/>
              </a:rPr>
              <a:t>months_as_member</a:t>
            </a:r>
            <a:r>
              <a:rPr lang="en-US" sz="1600" dirty="0">
                <a:latin typeface="Arial"/>
                <a:cs typeface="Arial"/>
              </a:rPr>
              <a:t>: Discrete. Number of months as a member.</a:t>
            </a:r>
            <a:endParaRPr lang="en-US" sz="1600">
              <a:cs typeface="Segoe UI"/>
            </a:endParaRPr>
          </a:p>
          <a:p>
            <a:pPr lvl="1">
              <a:buFont typeface="Arial"/>
              <a:buChar char="•"/>
            </a:pPr>
            <a:r>
              <a:rPr lang="en-US" sz="1600" dirty="0">
                <a:solidFill>
                  <a:srgbClr val="188038"/>
                </a:solidFill>
                <a:latin typeface="Arial"/>
                <a:cs typeface="Arial"/>
              </a:rPr>
              <a:t>weight</a:t>
            </a:r>
            <a:r>
              <a:rPr lang="en-US" sz="1600" dirty="0">
                <a:latin typeface="Arial"/>
                <a:cs typeface="Arial"/>
              </a:rPr>
              <a:t>: Continuous. Member's weight in kg.</a:t>
            </a:r>
            <a:endParaRPr lang="en-US" sz="1600">
              <a:cs typeface="Segoe UI"/>
            </a:endParaRPr>
          </a:p>
          <a:p>
            <a:pPr lvl="1">
              <a:buFont typeface="Arial"/>
              <a:buChar char="•"/>
            </a:pPr>
            <a:r>
              <a:rPr lang="en-US" sz="1600" err="1">
                <a:solidFill>
                  <a:srgbClr val="188038"/>
                </a:solidFill>
                <a:latin typeface="Arial"/>
                <a:cs typeface="Arial"/>
              </a:rPr>
              <a:t>days_before</a:t>
            </a:r>
            <a:r>
              <a:rPr lang="en-US" sz="1600" dirty="0">
                <a:latin typeface="Arial"/>
                <a:cs typeface="Arial"/>
              </a:rPr>
              <a:t>: Discrete. Number of days before the class the member registered.</a:t>
            </a:r>
            <a:endParaRPr lang="en-US" sz="1600">
              <a:cs typeface="Segoe UI"/>
            </a:endParaRPr>
          </a:p>
          <a:p>
            <a:pPr lvl="1">
              <a:buFont typeface="Arial"/>
              <a:buChar char="•"/>
            </a:pPr>
            <a:r>
              <a:rPr lang="en-US" sz="1600" err="1">
                <a:solidFill>
                  <a:srgbClr val="188038"/>
                </a:solidFill>
                <a:latin typeface="Arial"/>
                <a:cs typeface="Arial"/>
              </a:rPr>
              <a:t>day_of_week</a:t>
            </a:r>
            <a:r>
              <a:rPr lang="en-US" sz="1600" dirty="0">
                <a:latin typeface="Arial"/>
                <a:cs typeface="Arial"/>
              </a:rPr>
              <a:t>: Nominal. Day of the week of the class.</a:t>
            </a:r>
            <a:endParaRPr lang="en-US" sz="1600">
              <a:cs typeface="Segoe UI"/>
            </a:endParaRPr>
          </a:p>
          <a:p>
            <a:pPr lvl="1">
              <a:buFont typeface="Arial"/>
              <a:buChar char="•"/>
            </a:pPr>
            <a:r>
              <a:rPr lang="en-US" sz="1600" dirty="0">
                <a:solidFill>
                  <a:srgbClr val="188038"/>
                </a:solidFill>
                <a:latin typeface="Arial"/>
                <a:cs typeface="Arial"/>
              </a:rPr>
              <a:t>time</a:t>
            </a:r>
            <a:r>
              <a:rPr lang="en-US" sz="1600" dirty="0">
                <a:latin typeface="Arial"/>
                <a:cs typeface="Arial"/>
              </a:rPr>
              <a:t>: Ordinal. Time of day for the class (AM or PM).</a:t>
            </a:r>
            <a:endParaRPr lang="en-US" sz="1600">
              <a:cs typeface="Segoe UI"/>
            </a:endParaRPr>
          </a:p>
          <a:p>
            <a:pPr lvl="1">
              <a:buFont typeface="Arial"/>
              <a:buChar char="•"/>
            </a:pPr>
            <a:r>
              <a:rPr lang="en-US" sz="1600" dirty="0">
                <a:solidFill>
                  <a:srgbClr val="188038"/>
                </a:solidFill>
                <a:latin typeface="Arial"/>
                <a:cs typeface="Arial"/>
              </a:rPr>
              <a:t>category</a:t>
            </a:r>
            <a:r>
              <a:rPr lang="en-US" sz="1600" dirty="0">
                <a:latin typeface="Arial"/>
                <a:cs typeface="Arial"/>
              </a:rPr>
              <a:t>: Nominal. Category of the fitness class.</a:t>
            </a:r>
            <a:endParaRPr lang="en-US" sz="1600">
              <a:cs typeface="Segoe UI"/>
            </a:endParaRPr>
          </a:p>
          <a:p>
            <a:pPr>
              <a:buFont typeface="Arial"/>
              <a:buChar char="•"/>
            </a:pPr>
            <a:r>
              <a:rPr lang="en-US" sz="1600" dirty="0">
                <a:solidFill>
                  <a:srgbClr val="188038"/>
                </a:solidFill>
                <a:ea typeface="+mn-lt"/>
                <a:cs typeface="+mn-lt"/>
              </a:rPr>
              <a:t>attended</a:t>
            </a:r>
            <a:r>
              <a:rPr lang="en-US" sz="1600" dirty="0">
                <a:solidFill>
                  <a:schemeClr val="tx1"/>
                </a:solidFill>
                <a:latin typeface="Arial"/>
                <a:cs typeface="Arial"/>
              </a:rPr>
              <a:t>: Nominal. Whether the member attended the class (1) or not (0).</a:t>
            </a:r>
            <a:endParaRPr lang="en-US" sz="1600">
              <a:solidFill>
                <a:schemeClr val="tx1"/>
              </a:solidFill>
              <a:cs typeface="Segoe UI"/>
            </a:endParaRPr>
          </a:p>
          <a:p>
            <a:pPr marL="285750" indent="-285750">
              <a:buFont typeface="Arial"/>
              <a:buChar char="•"/>
            </a:pPr>
            <a:endParaRPr lang="en-US" sz="1600" dirty="0">
              <a:solidFill>
                <a:schemeClr val="tx1"/>
              </a:solidFill>
              <a:latin typeface="Arial"/>
              <a:cs typeface="Arial"/>
            </a:endParaRPr>
          </a:p>
          <a:p>
            <a:endParaRPr lang="en-US" dirty="0">
              <a:cs typeface="Segoe UI"/>
            </a:endParaRPr>
          </a:p>
        </p:txBody>
      </p:sp>
    </p:spTree>
    <p:extLst>
      <p:ext uri="{BB962C8B-B14F-4D97-AF65-F5344CB8AC3E}">
        <p14:creationId xmlns:p14="http://schemas.microsoft.com/office/powerpoint/2010/main" val="1674938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766" y="1401957"/>
            <a:ext cx="11168743" cy="769535"/>
          </a:xfrm>
        </p:spPr>
        <p:txBody>
          <a:bodyPr vert="horz" lIns="91440" tIns="45720" rIns="91440" bIns="45720" rtlCol="0" anchor="ctr">
            <a:noAutofit/>
          </a:bodyPr>
          <a:lstStyle/>
          <a:p>
            <a:r>
              <a:rPr lang="en-US" sz="3200" b="1" dirty="0">
                <a:solidFill>
                  <a:srgbClr val="000000"/>
                </a:solidFill>
                <a:latin typeface="Arial"/>
                <a:cs typeface="Arial"/>
              </a:rPr>
              <a:t>Problem A - Data Summary</a:t>
            </a:r>
            <a:endParaRPr lang="en-US" sz="3200" dirty="0"/>
          </a:p>
          <a:p>
            <a:endParaRPr lang="en-US" sz="3600" b="1" dirty="0">
              <a:solidFill>
                <a:srgbClr val="000000"/>
              </a:solidFill>
              <a:latin typeface="Arial"/>
              <a:cs typeface="Arial"/>
            </a:endParaRPr>
          </a:p>
          <a:p>
            <a:endParaRPr lang="en-US" sz="3200" b="1" dirty="0">
              <a:solidFill>
                <a:srgbClr val="000000"/>
              </a:solidFill>
              <a:latin typeface="Arial"/>
              <a:cs typeface="Arial"/>
            </a:endParaRPr>
          </a:p>
        </p:txBody>
      </p:sp>
      <p:sp>
        <p:nvSpPr>
          <p:cNvPr id="3" name="Content Placeholder 2"/>
          <p:cNvSpPr>
            <a:spLocks noGrp="1"/>
          </p:cNvSpPr>
          <p:nvPr>
            <p:ph idx="1"/>
          </p:nvPr>
        </p:nvSpPr>
        <p:spPr>
          <a:xfrm>
            <a:off x="289767" y="2665375"/>
            <a:ext cx="9459685" cy="1545959"/>
          </a:xfrm>
        </p:spPr>
        <p:txBody>
          <a:bodyPr vert="horz" lIns="91440" tIns="45720" rIns="91440" bIns="45720" rtlCol="0" anchor="t">
            <a:noAutofit/>
          </a:bodyPr>
          <a:lstStyle/>
          <a:p>
            <a:pPr>
              <a:buFont typeface="Arial"/>
              <a:buChar char="•"/>
            </a:pPr>
            <a:r>
              <a:rPr lang="en-US" sz="2000" b="1" dirty="0">
                <a:solidFill>
                  <a:schemeClr val="tx1"/>
                </a:solidFill>
                <a:latin typeface="Arial"/>
                <a:cs typeface="Arial"/>
              </a:rPr>
              <a:t>Data</a:t>
            </a:r>
            <a:r>
              <a:rPr lang="en-US" sz="2000" b="1" dirty="0">
                <a:latin typeface="Arial"/>
                <a:cs typeface="Arial"/>
              </a:rPr>
              <a:t> Summary:</a:t>
            </a:r>
            <a:endParaRPr lang="en-US" sz="2000">
              <a:latin typeface="Arial"/>
              <a:cs typeface="Segoe UI"/>
            </a:endParaRPr>
          </a:p>
          <a:p>
            <a:pPr lvl="1">
              <a:buFont typeface="Arial"/>
              <a:buChar char="•"/>
            </a:pPr>
            <a:r>
              <a:rPr lang="en-US" sz="2000" dirty="0">
                <a:solidFill>
                  <a:srgbClr val="000000"/>
                </a:solidFill>
                <a:latin typeface="Arial"/>
                <a:cs typeface="Arial"/>
              </a:rPr>
              <a:t>Class bookings, membership duration, weight, days before class, day, </a:t>
            </a:r>
            <a:r>
              <a:rPr lang="en-US" sz="2000" dirty="0">
                <a:latin typeface="Arial"/>
                <a:cs typeface="Arial"/>
              </a:rPr>
              <a:t>time, and class category.</a:t>
            </a:r>
            <a:endParaRPr lang="en-US" sz="2000">
              <a:latin typeface="Arial"/>
              <a:cs typeface="Segoe UI"/>
            </a:endParaRPr>
          </a:p>
          <a:p>
            <a:pPr>
              <a:buFont typeface="Arial"/>
              <a:buChar char="•"/>
            </a:pPr>
            <a:endParaRPr lang="en-US" sz="2000" b="1" dirty="0">
              <a:solidFill>
                <a:schemeClr val="tx1"/>
              </a:solidFill>
              <a:latin typeface="Arial"/>
              <a:cs typeface="Arial"/>
            </a:endParaRPr>
          </a:p>
          <a:p>
            <a:pPr>
              <a:buFont typeface="Arial"/>
              <a:buChar char="•"/>
            </a:pPr>
            <a:endParaRPr lang="en-US" sz="2000" dirty="0">
              <a:solidFill>
                <a:srgbClr val="188038"/>
              </a:solidFill>
              <a:latin typeface="Arial"/>
              <a:cs typeface="Segoe UI"/>
            </a:endParaRPr>
          </a:p>
          <a:p>
            <a:pPr marL="285750" indent="-285750">
              <a:buFont typeface="Arial"/>
              <a:buChar char="•"/>
            </a:pPr>
            <a:endParaRPr lang="en-US" sz="1600" dirty="0">
              <a:solidFill>
                <a:schemeClr val="tx1"/>
              </a:solidFill>
              <a:latin typeface="Arial"/>
              <a:cs typeface="Arial"/>
            </a:endParaRPr>
          </a:p>
          <a:p>
            <a:endParaRPr lang="en-US" dirty="0">
              <a:cs typeface="Segoe UI"/>
            </a:endParaRPr>
          </a:p>
        </p:txBody>
      </p:sp>
    </p:spTree>
    <p:extLst>
      <p:ext uri="{BB962C8B-B14F-4D97-AF65-F5344CB8AC3E}">
        <p14:creationId xmlns:p14="http://schemas.microsoft.com/office/powerpoint/2010/main" val="4005847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045" y="190921"/>
            <a:ext cx="12189278" cy="769535"/>
          </a:xfrm>
        </p:spPr>
        <p:txBody>
          <a:bodyPr vert="horz" lIns="91440" tIns="45720" rIns="91440" bIns="45720" rtlCol="0" anchor="ctr">
            <a:noAutofit/>
          </a:bodyPr>
          <a:lstStyle/>
          <a:p>
            <a:r>
              <a:rPr lang="en-US" sz="3600" b="1" dirty="0">
                <a:solidFill>
                  <a:srgbClr val="000000"/>
                </a:solidFill>
                <a:latin typeface="Arial"/>
                <a:cs typeface="Arial"/>
              </a:rPr>
              <a:t>Problem A - Optimizing Group Fitness Class Utilization</a:t>
            </a:r>
            <a:endParaRPr lang="en-US" sz="3600">
              <a:latin typeface="Arial"/>
              <a:cs typeface="Arial"/>
            </a:endParaRPr>
          </a:p>
          <a:p>
            <a:endParaRPr lang="en-US" sz="3200" b="1" dirty="0">
              <a:solidFill>
                <a:srgbClr val="000000"/>
              </a:solidFill>
              <a:latin typeface="Arial"/>
              <a:cs typeface="Arial"/>
            </a:endParaRPr>
          </a:p>
        </p:txBody>
      </p:sp>
      <p:sp>
        <p:nvSpPr>
          <p:cNvPr id="3" name="Content Placeholder 2"/>
          <p:cNvSpPr>
            <a:spLocks noGrp="1"/>
          </p:cNvSpPr>
          <p:nvPr>
            <p:ph idx="1"/>
          </p:nvPr>
        </p:nvSpPr>
        <p:spPr>
          <a:xfrm>
            <a:off x="412231" y="1127768"/>
            <a:ext cx="9459685" cy="4947744"/>
          </a:xfrm>
        </p:spPr>
        <p:txBody>
          <a:bodyPr vert="horz" lIns="91440" tIns="45720" rIns="91440" bIns="45720" rtlCol="0" anchor="t">
            <a:noAutofit/>
          </a:bodyPr>
          <a:lstStyle/>
          <a:p>
            <a:pPr>
              <a:buFont typeface="Arial"/>
              <a:buChar char="•"/>
            </a:pPr>
            <a:endParaRPr lang="en-US" sz="1600" b="1" dirty="0">
              <a:solidFill>
                <a:schemeClr val="tx1"/>
              </a:solidFill>
              <a:latin typeface="Arial"/>
              <a:cs typeface="Arial"/>
            </a:endParaRPr>
          </a:p>
          <a:p>
            <a:pPr marL="285750" indent="-285750">
              <a:buFont typeface="Arial"/>
              <a:buChar char="•"/>
            </a:pPr>
            <a:endParaRPr lang="en-US" sz="1600" dirty="0">
              <a:solidFill>
                <a:schemeClr val="tx1"/>
              </a:solidFill>
              <a:latin typeface="Arial"/>
              <a:cs typeface="Arial"/>
            </a:endParaRPr>
          </a:p>
          <a:p>
            <a:endParaRPr lang="en-US" dirty="0">
              <a:cs typeface="Segoe UI"/>
            </a:endParaRPr>
          </a:p>
        </p:txBody>
      </p:sp>
      <p:pic>
        <p:nvPicPr>
          <p:cNvPr id="4" name="Picture 3" descr="A screenshot of a computer">
            <a:extLst>
              <a:ext uri="{FF2B5EF4-FFF2-40B4-BE49-F238E27FC236}">
                <a16:creationId xmlns:a16="http://schemas.microsoft.com/office/drawing/2014/main" id="{F2FE4865-04A6-F5CD-74B0-322F8FA338F9}"/>
              </a:ext>
            </a:extLst>
          </p:cNvPr>
          <p:cNvPicPr>
            <a:picLocks noChangeAspect="1"/>
          </p:cNvPicPr>
          <p:nvPr/>
        </p:nvPicPr>
        <p:blipFill>
          <a:blip r:embed="rId3"/>
          <a:stretch>
            <a:fillRect/>
          </a:stretch>
        </p:blipFill>
        <p:spPr>
          <a:xfrm>
            <a:off x="2881993" y="793297"/>
            <a:ext cx="5638800" cy="5951764"/>
          </a:xfrm>
          <a:prstGeom prst="rect">
            <a:avLst/>
          </a:prstGeom>
        </p:spPr>
      </p:pic>
    </p:spTree>
    <p:extLst>
      <p:ext uri="{BB962C8B-B14F-4D97-AF65-F5344CB8AC3E}">
        <p14:creationId xmlns:p14="http://schemas.microsoft.com/office/powerpoint/2010/main" val="3457794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240475-92A2-B136-D828-6F91E8E23B87}"/>
              </a:ext>
            </a:extLst>
          </p:cNvPr>
          <p:cNvSpPr>
            <a:spLocks noGrp="1"/>
          </p:cNvSpPr>
          <p:nvPr>
            <p:ph idx="1"/>
          </p:nvPr>
        </p:nvSpPr>
        <p:spPr>
          <a:xfrm>
            <a:off x="620487" y="849647"/>
            <a:ext cx="6934200" cy="2585545"/>
          </a:xfrm>
        </p:spPr>
        <p:txBody>
          <a:bodyPr vert="horz" lIns="91440" tIns="45720" rIns="91440" bIns="45720" rtlCol="0" anchor="t">
            <a:noAutofit/>
          </a:bodyPr>
          <a:lstStyle/>
          <a:p>
            <a:r>
              <a:rPr lang="en-US" sz="2000" b="1" dirty="0">
                <a:solidFill>
                  <a:srgbClr val="000000"/>
                </a:solidFill>
                <a:latin typeface="Arial"/>
                <a:cs typeface="Arial"/>
              </a:rPr>
              <a:t>Project Scope - Problem A</a:t>
            </a:r>
            <a:endParaRPr lang="en-US" sz="2000"/>
          </a:p>
          <a:p>
            <a:pPr marL="285750" indent="-285750">
              <a:buFont typeface="Arial"/>
              <a:buChar char="•"/>
            </a:pPr>
            <a:r>
              <a:rPr lang="en-US" sz="2000" b="1" dirty="0">
                <a:solidFill>
                  <a:srgbClr val="000000"/>
                </a:solidFill>
                <a:latin typeface="Arial"/>
                <a:cs typeface="Arial"/>
              </a:rPr>
              <a:t>Feature Importance Analysis:</a:t>
            </a:r>
            <a:endParaRPr lang="en-US" sz="2000" dirty="0"/>
          </a:p>
          <a:p>
            <a:pPr marL="971550" lvl="1" indent="-285750">
              <a:buFont typeface="Arial"/>
              <a:buChar char="•"/>
            </a:pPr>
            <a:r>
              <a:rPr lang="en-US" sz="2000" dirty="0">
                <a:solidFill>
                  <a:srgbClr val="000000"/>
                </a:solidFill>
                <a:latin typeface="Arial"/>
                <a:cs typeface="Arial"/>
              </a:rPr>
              <a:t>Identify features that significantly impact class attendance.</a:t>
            </a:r>
            <a:endParaRPr lang="en-US" sz="2000"/>
          </a:p>
          <a:p>
            <a:pPr marL="285750" indent="-285750">
              <a:buFont typeface="Arial"/>
              <a:buChar char="•"/>
            </a:pPr>
            <a:r>
              <a:rPr lang="en-US" sz="2000" b="1" dirty="0">
                <a:solidFill>
                  <a:srgbClr val="000000"/>
                </a:solidFill>
                <a:latin typeface="Arial"/>
                <a:cs typeface="Arial"/>
              </a:rPr>
              <a:t>Exploratory Data Analysis (EDA):</a:t>
            </a:r>
            <a:endParaRPr lang="en-US" sz="2000"/>
          </a:p>
          <a:p>
            <a:pPr marL="971550" lvl="1" indent="-285750">
              <a:buFont typeface="Arial"/>
              <a:buChar char="•"/>
            </a:pPr>
            <a:r>
              <a:rPr lang="en-US" sz="2000" dirty="0">
                <a:solidFill>
                  <a:srgbClr val="000000"/>
                </a:solidFill>
                <a:latin typeface="Arial"/>
                <a:cs typeface="Arial"/>
              </a:rPr>
              <a:t>Clean the data, identify redundant features, and explore additional features for improved accuracy.</a:t>
            </a:r>
            <a:endParaRPr lang="en-US" sz="2000"/>
          </a:p>
          <a:p>
            <a:pPr marL="285750" indent="-285750">
              <a:buFont typeface="Arial"/>
              <a:buChar char="•"/>
            </a:pPr>
            <a:r>
              <a:rPr lang="en-US" sz="2000" b="1" dirty="0">
                <a:solidFill>
                  <a:srgbClr val="000000"/>
                </a:solidFill>
                <a:latin typeface="Arial"/>
                <a:cs typeface="Arial"/>
              </a:rPr>
              <a:t>Model Development:</a:t>
            </a:r>
            <a:endParaRPr lang="en-US" sz="2000" dirty="0"/>
          </a:p>
          <a:p>
            <a:pPr marL="971550" lvl="1" indent="-285750">
              <a:buFont typeface="Arial"/>
              <a:buChar char="•"/>
            </a:pPr>
            <a:r>
              <a:rPr lang="en-US" sz="2000" dirty="0">
                <a:solidFill>
                  <a:srgbClr val="000000"/>
                </a:solidFill>
                <a:latin typeface="Arial"/>
                <a:cs typeface="Arial"/>
              </a:rPr>
              <a:t>Develop a predictive model for class attendance.</a:t>
            </a:r>
            <a:endParaRPr lang="en-US" sz="2000" dirty="0"/>
          </a:p>
          <a:p>
            <a:pPr marL="971550" lvl="1" indent="-285750">
              <a:buFont typeface="Arial"/>
              <a:buChar char="•"/>
            </a:pPr>
            <a:r>
              <a:rPr lang="en-US" sz="2000" dirty="0">
                <a:solidFill>
                  <a:srgbClr val="000000"/>
                </a:solidFill>
                <a:latin typeface="Arial"/>
                <a:cs typeface="Arial"/>
              </a:rPr>
              <a:t>Evaluate and refine the model to improve accuracy.</a:t>
            </a:r>
            <a:endParaRPr lang="en-US" sz="2000" dirty="0"/>
          </a:p>
          <a:p>
            <a:pPr marL="285750" indent="-285750">
              <a:buFont typeface="Arial"/>
              <a:buChar char="•"/>
            </a:pPr>
            <a:r>
              <a:rPr lang="en-US" sz="2000" b="1" dirty="0">
                <a:solidFill>
                  <a:srgbClr val="000000"/>
                </a:solidFill>
                <a:latin typeface="Arial"/>
                <a:cs typeface="Arial"/>
              </a:rPr>
              <a:t>Optimization Recommendations:</a:t>
            </a:r>
            <a:endParaRPr lang="en-US" sz="2000"/>
          </a:p>
          <a:p>
            <a:pPr marL="971550" lvl="1" indent="-285750">
              <a:buFont typeface="Arial"/>
              <a:buChar char="•"/>
            </a:pPr>
            <a:r>
              <a:rPr lang="en-US" sz="2000" dirty="0">
                <a:solidFill>
                  <a:srgbClr val="000000"/>
                </a:solidFill>
                <a:latin typeface="Arial"/>
                <a:cs typeface="Arial"/>
              </a:rPr>
              <a:t>Provide strategies for increasing available spaces based on attendance predictions.</a:t>
            </a:r>
            <a:endParaRPr lang="en-US" sz="2000" dirty="0"/>
          </a:p>
          <a:p>
            <a:endParaRPr lang="en-US" sz="2000" dirty="0">
              <a:cs typeface="Segoe UI"/>
            </a:endParaRPr>
          </a:p>
        </p:txBody>
      </p:sp>
    </p:spTree>
    <p:extLst>
      <p:ext uri="{BB962C8B-B14F-4D97-AF65-F5344CB8AC3E}">
        <p14:creationId xmlns:p14="http://schemas.microsoft.com/office/powerpoint/2010/main" val="1468028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045" y="190921"/>
            <a:ext cx="12189278" cy="769535"/>
          </a:xfrm>
        </p:spPr>
        <p:txBody>
          <a:bodyPr vert="horz" lIns="91440" tIns="45720" rIns="91440" bIns="45720" rtlCol="0" anchor="ctr">
            <a:noAutofit/>
          </a:bodyPr>
          <a:lstStyle/>
          <a:p>
            <a:r>
              <a:rPr lang="en-US" sz="3600" b="1" dirty="0">
                <a:solidFill>
                  <a:srgbClr val="000000"/>
                </a:solidFill>
                <a:latin typeface="Arial"/>
                <a:cs typeface="Arial"/>
              </a:rPr>
              <a:t>Problem A - Optimizing Group Fitness Class Utilization</a:t>
            </a:r>
            <a:endParaRPr lang="en-US" sz="3600">
              <a:latin typeface="Arial"/>
              <a:cs typeface="Arial"/>
            </a:endParaRPr>
          </a:p>
          <a:p>
            <a:endParaRPr lang="en-US" sz="3200" b="1" dirty="0">
              <a:solidFill>
                <a:srgbClr val="000000"/>
              </a:solidFill>
              <a:latin typeface="Arial"/>
              <a:cs typeface="Arial"/>
            </a:endParaRPr>
          </a:p>
        </p:txBody>
      </p:sp>
      <p:sp>
        <p:nvSpPr>
          <p:cNvPr id="3" name="Content Placeholder 2"/>
          <p:cNvSpPr>
            <a:spLocks noGrp="1"/>
          </p:cNvSpPr>
          <p:nvPr>
            <p:ph idx="1"/>
          </p:nvPr>
        </p:nvSpPr>
        <p:spPr>
          <a:xfrm>
            <a:off x="412231" y="1127768"/>
            <a:ext cx="9459685" cy="4947744"/>
          </a:xfrm>
        </p:spPr>
        <p:txBody>
          <a:bodyPr vert="horz" lIns="91440" tIns="45720" rIns="91440" bIns="45720" rtlCol="0" anchor="t">
            <a:noAutofit/>
          </a:bodyPr>
          <a:lstStyle/>
          <a:p>
            <a:pPr>
              <a:buFont typeface="Arial"/>
              <a:buChar char="•"/>
            </a:pPr>
            <a:endParaRPr lang="en-US" sz="1600" b="1" dirty="0">
              <a:solidFill>
                <a:schemeClr val="tx1"/>
              </a:solidFill>
              <a:latin typeface="Arial"/>
              <a:cs typeface="Arial"/>
            </a:endParaRPr>
          </a:p>
          <a:p>
            <a:pPr marL="285750" indent="-285750">
              <a:buFont typeface="Arial"/>
              <a:buChar char="•"/>
            </a:pPr>
            <a:endParaRPr lang="en-US" sz="1600" dirty="0">
              <a:solidFill>
                <a:schemeClr val="tx1"/>
              </a:solidFill>
              <a:latin typeface="Arial"/>
              <a:cs typeface="Arial"/>
            </a:endParaRPr>
          </a:p>
          <a:p>
            <a:endParaRPr lang="en-US" dirty="0">
              <a:cs typeface="Segoe UI"/>
            </a:endParaRPr>
          </a:p>
        </p:txBody>
      </p:sp>
      <p:pic>
        <p:nvPicPr>
          <p:cNvPr id="5" name="Picture 4" descr="A graph of weight distribution&#10;&#10;Description automatically generated">
            <a:extLst>
              <a:ext uri="{FF2B5EF4-FFF2-40B4-BE49-F238E27FC236}">
                <a16:creationId xmlns:a16="http://schemas.microsoft.com/office/drawing/2014/main" id="{C1362FA5-59A7-81EC-E89F-8648FA64717C}"/>
              </a:ext>
            </a:extLst>
          </p:cNvPr>
          <p:cNvPicPr>
            <a:picLocks noChangeAspect="1"/>
          </p:cNvPicPr>
          <p:nvPr/>
        </p:nvPicPr>
        <p:blipFill>
          <a:blip r:embed="rId3"/>
          <a:stretch>
            <a:fillRect/>
          </a:stretch>
        </p:blipFill>
        <p:spPr>
          <a:xfrm>
            <a:off x="1837645" y="1057956"/>
            <a:ext cx="8353425" cy="5095875"/>
          </a:xfrm>
          <a:prstGeom prst="rect">
            <a:avLst/>
          </a:prstGeom>
        </p:spPr>
      </p:pic>
    </p:spTree>
    <p:extLst>
      <p:ext uri="{BB962C8B-B14F-4D97-AF65-F5344CB8AC3E}">
        <p14:creationId xmlns:p14="http://schemas.microsoft.com/office/powerpoint/2010/main" val="1999885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045" y="190921"/>
            <a:ext cx="12189278" cy="769535"/>
          </a:xfrm>
        </p:spPr>
        <p:txBody>
          <a:bodyPr vert="horz" lIns="91440" tIns="45720" rIns="91440" bIns="45720" rtlCol="0" anchor="ctr">
            <a:noAutofit/>
          </a:bodyPr>
          <a:lstStyle/>
          <a:p>
            <a:r>
              <a:rPr lang="en-US" sz="3600" b="1" dirty="0">
                <a:solidFill>
                  <a:srgbClr val="000000"/>
                </a:solidFill>
                <a:latin typeface="Arial"/>
                <a:cs typeface="Arial"/>
              </a:rPr>
              <a:t>Problem A - Optimizing Group Fitness Class Utilization</a:t>
            </a:r>
            <a:endParaRPr lang="en-US" sz="3600">
              <a:latin typeface="Arial"/>
              <a:cs typeface="Arial"/>
            </a:endParaRPr>
          </a:p>
          <a:p>
            <a:endParaRPr lang="en-US" sz="3200" b="1" dirty="0">
              <a:solidFill>
                <a:srgbClr val="000000"/>
              </a:solidFill>
              <a:latin typeface="Arial"/>
              <a:cs typeface="Arial"/>
            </a:endParaRPr>
          </a:p>
        </p:txBody>
      </p:sp>
      <p:sp>
        <p:nvSpPr>
          <p:cNvPr id="3" name="Content Placeholder 2"/>
          <p:cNvSpPr>
            <a:spLocks noGrp="1"/>
          </p:cNvSpPr>
          <p:nvPr>
            <p:ph idx="1"/>
          </p:nvPr>
        </p:nvSpPr>
        <p:spPr>
          <a:xfrm>
            <a:off x="412231" y="1127768"/>
            <a:ext cx="9459685" cy="4947744"/>
          </a:xfrm>
        </p:spPr>
        <p:txBody>
          <a:bodyPr vert="horz" lIns="91440" tIns="45720" rIns="91440" bIns="45720" rtlCol="0" anchor="t">
            <a:noAutofit/>
          </a:bodyPr>
          <a:lstStyle/>
          <a:p>
            <a:pPr>
              <a:buFont typeface="Arial"/>
              <a:buChar char="•"/>
            </a:pPr>
            <a:endParaRPr lang="en-US" sz="1600" b="1" dirty="0">
              <a:solidFill>
                <a:schemeClr val="tx1"/>
              </a:solidFill>
              <a:latin typeface="Arial"/>
              <a:cs typeface="Arial"/>
            </a:endParaRPr>
          </a:p>
          <a:p>
            <a:pPr marL="285750" indent="-285750">
              <a:buFont typeface="Arial"/>
              <a:buChar char="•"/>
            </a:pPr>
            <a:endParaRPr lang="en-US" sz="1600" dirty="0">
              <a:solidFill>
                <a:schemeClr val="tx1"/>
              </a:solidFill>
              <a:latin typeface="Arial"/>
              <a:cs typeface="Arial"/>
            </a:endParaRPr>
          </a:p>
          <a:p>
            <a:endParaRPr lang="en-US" dirty="0">
              <a:cs typeface="Segoe UI"/>
            </a:endParaRPr>
          </a:p>
        </p:txBody>
      </p:sp>
      <p:pic>
        <p:nvPicPr>
          <p:cNvPr id="4" name="Picture 3" descr="A graph with blue and orange dots&#10;&#10;Description automatically generated">
            <a:extLst>
              <a:ext uri="{FF2B5EF4-FFF2-40B4-BE49-F238E27FC236}">
                <a16:creationId xmlns:a16="http://schemas.microsoft.com/office/drawing/2014/main" id="{7F6D7878-0485-F93B-5C98-47E73F838B67}"/>
              </a:ext>
            </a:extLst>
          </p:cNvPr>
          <p:cNvPicPr>
            <a:picLocks noChangeAspect="1"/>
          </p:cNvPicPr>
          <p:nvPr/>
        </p:nvPicPr>
        <p:blipFill>
          <a:blip r:embed="rId3"/>
          <a:stretch>
            <a:fillRect/>
          </a:stretch>
        </p:blipFill>
        <p:spPr>
          <a:xfrm>
            <a:off x="1400175" y="847725"/>
            <a:ext cx="9391650" cy="5162550"/>
          </a:xfrm>
          <a:prstGeom prst="rect">
            <a:avLst/>
          </a:prstGeom>
        </p:spPr>
      </p:pic>
    </p:spTree>
    <p:extLst>
      <p:ext uri="{BB962C8B-B14F-4D97-AF65-F5344CB8AC3E}">
        <p14:creationId xmlns:p14="http://schemas.microsoft.com/office/powerpoint/2010/main" val="547058228"/>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2D3C50"/>
      </a:dk2>
      <a:lt2>
        <a:srgbClr val="CBD1D1"/>
      </a:lt2>
      <a:accent1>
        <a:srgbClr val="46A0D8"/>
      </a:accent1>
      <a:accent2>
        <a:srgbClr val="CC5B27"/>
      </a:accent2>
      <a:accent3>
        <a:srgbClr val="33AC55"/>
      </a:accent3>
      <a:accent4>
        <a:srgbClr val="EE9F20"/>
      </a:accent4>
      <a:accent5>
        <a:srgbClr val="824D9D"/>
      </a:accent5>
      <a:accent6>
        <a:srgbClr val="3ABA99"/>
      </a:accent6>
      <a:hlink>
        <a:srgbClr val="0563C1"/>
      </a:hlink>
      <a:folHlink>
        <a:srgbClr val="954F72"/>
      </a:folHlink>
    </a:clrScheme>
    <a:fontScheme name="Custom 2">
      <a:majorFont>
        <a:latin typeface="Century Gothic"/>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6401942_win32_v2" id="{BFDBA5BB-00C2-4FD6-BF44-6F34C81AFAE6}" vid="{710E1C20-E799-41A9-B32B-772BA18F69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45D35E-8227-46A9-BA56-FC43209CE40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4D21938-1F13-4699-8A6C-390EF71C7BE1}">
  <ds:schemaRefs>
    <ds:schemaRef ds:uri="http://schemas.microsoft.com/sharepoint/v3/contenttype/forms"/>
  </ds:schemaRefs>
</ds:datastoreItem>
</file>

<file path=customXml/itemProps3.xml><?xml version="1.0" encoding="utf-8"?>
<ds:datastoreItem xmlns:ds="http://schemas.openxmlformats.org/officeDocument/2006/customXml" ds:itemID="{B07DF88F-5EF0-4E23-AF56-043C48FFDD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250</Words>
  <Application>Microsoft Office PowerPoint</Application>
  <PresentationFormat>Widescreen</PresentationFormat>
  <Paragraphs>33</Paragraphs>
  <Slides>38</Slides>
  <Notes>15</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   AUTHOR: TESSA NEJLA AYVAZOGLU, KUN CHEN  Date: AUGUST, 12, 2024</vt:lpstr>
      <vt:lpstr>Table of Contents</vt:lpstr>
      <vt:lpstr>Project Objective</vt:lpstr>
      <vt:lpstr>Problem A - Optimizing Group Fitness Class Utilization </vt:lpstr>
      <vt:lpstr>Problem A - Data Summary  </vt:lpstr>
      <vt:lpstr>Problem A - Optimizing Group Fitness Class Utilization </vt:lpstr>
      <vt:lpstr>PowerPoint Presentation</vt:lpstr>
      <vt:lpstr>Problem A - Optimizing Group Fitness Class Utilization </vt:lpstr>
      <vt:lpstr>Problem A - Optimizing Group Fitness Class Utilization </vt:lpstr>
      <vt:lpstr>Problem A - Optimizing Group Fitness Class Utilization </vt:lpstr>
      <vt:lpstr>Problem A - Optimizing Group Fitness Class Utilization </vt:lpstr>
      <vt:lpstr>Problem A - Optimizing Group Fitness Class Utilization </vt:lpstr>
      <vt:lpstr>Problem A - Optimizing Group Fitness Class Utilization </vt:lpstr>
      <vt:lpstr>Problem A - Optimizing Group Fitness Class Utilization </vt:lpstr>
      <vt:lpstr>Problem B - Optimizing Gym Equipment Utilization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Healthy habit tracker</dc:title>
  <dc:creator/>
  <cp:lastModifiedBy/>
  <cp:revision>212</cp:revision>
  <dcterms:created xsi:type="dcterms:W3CDTF">2024-08-13T02:15:19Z</dcterms:created>
  <dcterms:modified xsi:type="dcterms:W3CDTF">2024-08-13T03:05:49Z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